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256" r:id="rId2"/>
    <p:sldId id="259" r:id="rId3"/>
    <p:sldId id="267" r:id="rId4"/>
    <p:sldId id="262" r:id="rId5"/>
    <p:sldId id="260" r:id="rId6"/>
    <p:sldId id="268" r:id="rId7"/>
    <p:sldId id="278" r:id="rId8"/>
    <p:sldId id="271" r:id="rId9"/>
    <p:sldId id="279" r:id="rId10"/>
    <p:sldId id="281" r:id="rId11"/>
    <p:sldId id="282" r:id="rId12"/>
    <p:sldId id="283" r:id="rId13"/>
    <p:sldId id="284" r:id="rId14"/>
    <p:sldId id="274" r:id="rId15"/>
    <p:sldId id="275" r:id="rId16"/>
    <p:sldId id="285" r:id="rId17"/>
  </p:sldIdLst>
  <p:sldSz cx="9144000" cy="5143500" type="screen16x9"/>
  <p:notesSz cx="6858000" cy="9144000"/>
  <p:embeddedFontLst>
    <p:embeddedFont>
      <p:font typeface="Crimson Text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33"/>
    <a:srgbClr val="000000"/>
    <a:srgbClr val="F5F2EE"/>
    <a:srgbClr val="33CCFF"/>
    <a:srgbClr val="CCECFF"/>
    <a:srgbClr val="6666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44C6C-CC5D-4E9C-B1E1-4D0C1BE6A94B}">
  <a:tblStyle styleId="{B6E44C6C-CC5D-4E9C-B1E1-4D0C1BE6A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07aaa41fe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07aaa41fe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c7554a04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c7554a04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07aaa41fe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07aaa41fe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7aaa41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7aaa41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60" r:id="rId6"/>
    <p:sldLayoutId id="2147483661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Δυαδική Αναζήτηση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099"/>
            <a:ext cx="7064100" cy="122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Κεφάλαιο 1</a:t>
            </a:r>
            <a:r>
              <a:rPr lang="el-G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Ενότητα 1.1. Αλγοριθμική</a:t>
            </a:r>
          </a:p>
          <a:p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Υποενότητα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1.1.5 Βασικοί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Αλγόριθμοι και Εφαρμογές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artoon penguin holding a magnifying glass&#10;&#10;Description automatically generated">
            <a:extLst>
              <a:ext uri="{FF2B5EF4-FFF2-40B4-BE49-F238E27FC236}">
                <a16:creationId xmlns:a16="http://schemas.microsoft.com/office/drawing/2014/main" id="{090ED630-AC54-823D-68DE-E2399428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287" y="4075925"/>
            <a:ext cx="660713" cy="805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Πολυπλοκότητα</a:t>
            </a:r>
            <a:endParaRPr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E6700-4931-9548-93EC-1B1682A33933}"/>
              </a:ext>
            </a:extLst>
          </p:cNvPr>
          <p:cNvSpPr txBox="1"/>
          <p:nvPr/>
        </p:nvSpPr>
        <p:spPr>
          <a:xfrm>
            <a:off x="840441" y="1017725"/>
            <a:ext cx="64780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αλγόριθμος της δυαδικής αναζήτησης έχει πολυπλοκότητα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τάξης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Όμως τι σημαίνει αυτό?</a:t>
            </a:r>
          </a:p>
        </p:txBody>
      </p:sp>
      <p:pic>
        <p:nvPicPr>
          <p:cNvPr id="8" name="Picture 7" descr="A cartoon of a person thinking&#10;&#10;Description automatically generated with medium confidence">
            <a:extLst>
              <a:ext uri="{FF2B5EF4-FFF2-40B4-BE49-F238E27FC236}">
                <a16:creationId xmlns:a16="http://schemas.microsoft.com/office/drawing/2014/main" id="{77904B44-7798-8CB9-0E3F-B67F7E64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49" y="1575938"/>
            <a:ext cx="3064669" cy="3064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5"/>
          <p:cNvSpPr txBox="1">
            <a:spLocks noGrp="1"/>
          </p:cNvSpPr>
          <p:nvPr>
            <p:ph type="title"/>
          </p:nvPr>
        </p:nvSpPr>
        <p:spPr>
          <a:xfrm>
            <a:off x="713250" y="6888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Πολυπλοκότητα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A008D-5541-BAC5-BF37-9A55D2D398D8}"/>
              </a:ext>
            </a:extLst>
          </p:cNvPr>
          <p:cNvSpPr txBox="1"/>
          <p:nvPr/>
        </p:nvSpPr>
        <p:spPr>
          <a:xfrm>
            <a:off x="713250" y="1261528"/>
            <a:ext cx="73853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Ερμηνεία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Έστω ότι έχουμε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δεδομένα εισόδου.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υπολογισμός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ζητούμενου αποτελέσματος με χρήση του εν λόγω αλγορίθμου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θα χρειαστεί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βασικές πράξεις, σε περίπτωση χείριστου σεναρίου.</a:t>
            </a: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Πάμε να δούμε όμως τι σημαίνει αυτό στη πράξη…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Πολυπλοκότητα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132B8-8270-DB1F-68FF-D945B20F14AB}"/>
              </a:ext>
            </a:extLst>
          </p:cNvPr>
          <p:cNvSpPr txBox="1"/>
          <p:nvPr/>
        </p:nvSpPr>
        <p:spPr>
          <a:xfrm>
            <a:off x="814388" y="1435894"/>
            <a:ext cx="71994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παράδειγμά μας έχουμε ένα πίνακα 10 στοιχείων. Άρα για το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συγκριμένο παράδειγμα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δεδομένα εισόδου είναι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10.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Αναφέρθηκε πως ο αλγόριθμος είναι τάξης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σημαίνει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ότι στην χειρότερη περίπτωση ο αλγόριθμος θα χρειαστεί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βασικές πράξεις για να μας βρει το αποτέλεσμα που ψάχνουμε.</a:t>
            </a: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Στην χειρότερη, θα χρειαστούμε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 3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βασικές πράξεις για να</a:t>
            </a:r>
          </a:p>
          <a:p>
            <a:r>
              <a:rPr lang="el-GR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Βρούμε οποιοδήποτε στοιχείο του πίνακα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70F-8A93-7732-D008-B147A19D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Πολυπλοκότητα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C74ED-D3FD-236B-33A4-4A468C8F16D4}"/>
              </a:ext>
            </a:extLst>
          </p:cNvPr>
          <p:cNvSpPr txBox="1"/>
          <p:nvPr/>
        </p:nvSpPr>
        <p:spPr>
          <a:xfrm>
            <a:off x="713225" y="940534"/>
            <a:ext cx="71978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κύριος λόγος που προτιμούμε τον εν λόγω αλγόριθμο από άλλους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αλγόριθμους αναζήτησης είναι η πολυπλοκότητα του.</a:t>
            </a: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Καθώς στις περισσότερες περιπτώσεις είναι γρηγορότερος από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άλλους αλγορίθμους αναζήτησης.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1D9EB-A6F8-EE65-864E-733D481CC889}"/>
              </a:ext>
            </a:extLst>
          </p:cNvPr>
          <p:cNvSpPr txBox="1"/>
          <p:nvPr/>
        </p:nvSpPr>
        <p:spPr>
          <a:xfrm>
            <a:off x="713225" y="2498467"/>
            <a:ext cx="7473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Αρκεί κανείς να αναρωτηθεί πόσες βασικές πράξεις – ελέγχους θα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χρειαζόταν να κάνει προκειμένου να βρει ένα στοιχείο σε έναν πίνακα 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 στοιχεία χρησιμοποιώντας τον αλγόριθμο της σειριακής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αναζήτησης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περίπτωση χείριστου σεναρίου…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artoon of a person thinking&#10;&#10;Description automatically generated with medium confidence">
            <a:extLst>
              <a:ext uri="{FF2B5EF4-FFF2-40B4-BE49-F238E27FC236}">
                <a16:creationId xmlns:a16="http://schemas.microsoft.com/office/drawing/2014/main" id="{44ADEF0F-71A1-23EC-D6A0-8A89ED94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87" y="3456424"/>
            <a:ext cx="1351437" cy="13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7"/>
          <p:cNvSpPr txBox="1">
            <a:spLocks noGrp="1"/>
          </p:cNvSpPr>
          <p:nvPr>
            <p:ph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1,000,000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2" name="Google Shape;662;p77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Βασικές πράξεις - Ελέγχους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E928E-F679-42DB-75B2-B7A235B40A60}"/>
              </a:ext>
            </a:extLst>
          </p:cNvPr>
          <p:cNvSpPr txBox="1"/>
          <p:nvPr/>
        </p:nvSpPr>
        <p:spPr>
          <a:xfrm>
            <a:off x="713225" y="746268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απάντηση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8"/>
          <p:cNvSpPr txBox="1">
            <a:spLocks noGrp="1"/>
          </p:cNvSpPr>
          <p:nvPr>
            <p:ph type="title"/>
          </p:nvPr>
        </p:nvSpPr>
        <p:spPr>
          <a:xfrm>
            <a:off x="710181" y="1749600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8" name="Google Shape;668;p78"/>
          <p:cNvSpPr txBox="1">
            <a:spLocks noGrp="1"/>
          </p:cNvSpPr>
          <p:nvPr>
            <p:ph type="subTitle" idx="1"/>
          </p:nvPr>
        </p:nvSpPr>
        <p:spPr>
          <a:xfrm>
            <a:off x="707136" y="3452967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Βασικές πράξεις - Ελέγχους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BC28E-4FE3-DB22-74C3-548D50126604}"/>
              </a:ext>
            </a:extLst>
          </p:cNvPr>
          <p:cNvSpPr txBox="1"/>
          <p:nvPr/>
        </p:nvSpPr>
        <p:spPr>
          <a:xfrm>
            <a:off x="707137" y="754523"/>
            <a:ext cx="612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Ενώ με τη δυαδική αναζήτηση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l-GR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1,000,000 </a:t>
            </a:r>
            <a:r>
              <a:rPr lang="en-US" sz="2000" b="0" i="0" dirty="0">
                <a:solidFill>
                  <a:srgbClr val="3F35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endParaRPr lang="en-US" sz="2000" dirty="0">
              <a:solidFill>
                <a:srgbClr val="3F35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BC3FD-3FE2-3AE5-234E-4F9491E596CC}"/>
              </a:ext>
            </a:extLst>
          </p:cNvPr>
          <p:cNvSpPr txBox="1"/>
          <p:nvPr/>
        </p:nvSpPr>
        <p:spPr>
          <a:xfrm>
            <a:off x="642938" y="635794"/>
            <a:ext cx="5817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Συμπέρασμα</a:t>
            </a:r>
          </a:p>
          <a:p>
            <a:endParaRPr lang="el-GR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Φανταστείτε λοιπόν πώς θα ήταν η ζωή μας χωρίς την 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δυαδική αναζήτηση…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59B11-F687-534B-A5C2-6DC5CD5BBC09}"/>
              </a:ext>
            </a:extLst>
          </p:cNvPr>
          <p:cNvSpPr txBox="1"/>
          <p:nvPr/>
        </p:nvSpPr>
        <p:spPr>
          <a:xfrm>
            <a:off x="642938" y="2347258"/>
            <a:ext cx="83968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φορά που θα ψάχναμε μία και μόνο λέξη στο λεξικό θα 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χρειαζόταν να ελέγχουμε εκατοντάδες ή και χιλιάδες σελίδες, με δεκάδες λέξεις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κάθε μία…</a:t>
            </a:r>
          </a:p>
          <a:p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εύρεση οποιουδήποτε όρου σε ένα λεξικό ή μία εγκυκλοπαίδεια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θα ήταν ανέφικτη!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Λίγα λόγια για την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Δυαδική αναζήτηση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949402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Διαίρει και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Βασίλευε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522102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Πολυπλοκότητα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Περιεχόμενα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15;p62">
            <a:extLst>
              <a:ext uri="{FF2B5EF4-FFF2-40B4-BE49-F238E27FC236}">
                <a16:creationId xmlns:a16="http://schemas.microsoft.com/office/drawing/2014/main" id="{F2408476-3311-7233-5821-015B885E2983}"/>
              </a:ext>
            </a:extLst>
          </p:cNvPr>
          <p:cNvSpPr txBox="1">
            <a:spLocks/>
          </p:cNvSpPr>
          <p:nvPr/>
        </p:nvSpPr>
        <p:spPr>
          <a:xfrm>
            <a:off x="6850200" y="294940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21;p62">
            <a:extLst>
              <a:ext uri="{FF2B5EF4-FFF2-40B4-BE49-F238E27FC236}">
                <a16:creationId xmlns:a16="http://schemas.microsoft.com/office/drawing/2014/main" id="{F37FD460-9FA5-7E97-A501-5692F779146A}"/>
              </a:ext>
            </a:extLst>
          </p:cNvPr>
          <p:cNvSpPr txBox="1">
            <a:spLocks/>
          </p:cNvSpPr>
          <p:nvPr/>
        </p:nvSpPr>
        <p:spPr>
          <a:xfrm>
            <a:off x="6087600" y="3522102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Συμπέρασμα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6DA5-AD74-DA21-DDB0-7508FF5F6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Μερικές λεπτομέρειες για την δυαδική αναζήτηση</a:t>
            </a:r>
          </a:p>
        </p:txBody>
      </p:sp>
      <p:pic>
        <p:nvPicPr>
          <p:cNvPr id="5" name="Picture 4" descr="Cartoon of a person holding a magnifying glass&#10;&#10;Description automatically generated">
            <a:extLst>
              <a:ext uri="{FF2B5EF4-FFF2-40B4-BE49-F238E27FC236}">
                <a16:creationId xmlns:a16="http://schemas.microsoft.com/office/drawing/2014/main" id="{C08F32EC-87C7-DEC1-A84D-B666A61C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75" y="964591"/>
            <a:ext cx="2554800" cy="255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49" y="1682000"/>
            <a:ext cx="4402191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δυαδική αναζήτηση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αλγόριθμος αναζήτησης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Βασίζεται στην τακτική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Διαίρει και Βασίλευε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πολυπλοκότητα τάξης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Δυαδική Αναζήτηση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09C1A-871D-D8D9-80B9-412D006054EF}"/>
              </a:ext>
            </a:extLst>
          </p:cNvPr>
          <p:cNvSpPr txBox="1"/>
          <p:nvPr/>
        </p:nvSpPr>
        <p:spPr>
          <a:xfrm>
            <a:off x="571500" y="662960"/>
            <a:ext cx="70647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αλγόριθμος αναζήτησης</a:t>
            </a:r>
          </a:p>
          <a:p>
            <a:endParaRPr lang="en-US" dirty="0"/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Μας βοηθάει στην αναζήτηση στοιχείων. Την χρησιμοποιούμε στην καθημερινότητά μας,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χωρίς καν να το αντιλαμβανόμαστε.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πιο χαρακτηριστικό παράδειγμα είναι αυτό της αναζήτησης λέξεων μέσα σε ένα λεξικό.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βήματα που ακολουθούμε </a:t>
            </a: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εναλλάσοντας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μεταξύ σελίδων, εκατέρωθεν της σελίδας που μας 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ενδιαφέρει αποτελούν μέρος του αλγορίθμου της δυαδικής αναζήτησης.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Αυτός είναι ένας πίνακας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Google Shape;590;p71"/>
          <p:cNvSpPr txBox="1"/>
          <p:nvPr/>
        </p:nvSpPr>
        <p:spPr>
          <a:xfrm flipH="1">
            <a:off x="713223" y="2617526"/>
            <a:ext cx="7939957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dk1"/>
                </a:solidFill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rPr>
              <a:t>Θέση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rPr>
              <a:t>: </a:t>
            </a:r>
            <a:r>
              <a:rPr lang="el-GR" sz="2400" dirty="0">
                <a:solidFill>
                  <a:schemeClr val="dk1"/>
                </a:solidFill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rPr>
              <a:t>Η σειρά στην οποία βρίσκεται το στοιχείο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Vidaloka"/>
              <a:cs typeface="Times New Roman" panose="02020603050405020304" pitchFamily="18" charset="0"/>
              <a:sym typeface="Vidaloka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00EE9071-6E1D-A8C3-1535-1A0F39719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67273"/>
              </p:ext>
            </p:extLst>
          </p:nvPr>
        </p:nvGraphicFramePr>
        <p:xfrm>
          <a:off x="713225" y="1429805"/>
          <a:ext cx="8031336" cy="1096170"/>
        </p:xfrm>
        <a:graphic>
          <a:graphicData uri="http://schemas.openxmlformats.org/drawingml/2006/table">
            <a:tbl>
              <a:tblPr firstRow="1" bandRow="1">
                <a:tableStyleId>{B6E44C6C-CC5D-4E9C-B1E1-4D0C1BE6A94B}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198817575"/>
                    </a:ext>
                  </a:extLst>
                </a:gridCol>
                <a:gridCol w="544467">
                  <a:extLst>
                    <a:ext uri="{9D8B030D-6E8A-4147-A177-3AD203B41FA5}">
                      <a16:colId xmlns:a16="http://schemas.microsoft.com/office/drawing/2014/main" val="1394786770"/>
                    </a:ext>
                  </a:extLst>
                </a:gridCol>
                <a:gridCol w="597584">
                  <a:extLst>
                    <a:ext uri="{9D8B030D-6E8A-4147-A177-3AD203B41FA5}">
                      <a16:colId xmlns:a16="http://schemas.microsoft.com/office/drawing/2014/main" val="1437872701"/>
                    </a:ext>
                  </a:extLst>
                </a:gridCol>
                <a:gridCol w="610864">
                  <a:extLst>
                    <a:ext uri="{9D8B030D-6E8A-4147-A177-3AD203B41FA5}">
                      <a16:colId xmlns:a16="http://schemas.microsoft.com/office/drawing/2014/main" val="2970735368"/>
                    </a:ext>
                  </a:extLst>
                </a:gridCol>
                <a:gridCol w="624144">
                  <a:extLst>
                    <a:ext uri="{9D8B030D-6E8A-4147-A177-3AD203B41FA5}">
                      <a16:colId xmlns:a16="http://schemas.microsoft.com/office/drawing/2014/main" val="381658516"/>
                    </a:ext>
                  </a:extLst>
                </a:gridCol>
                <a:gridCol w="650703">
                  <a:extLst>
                    <a:ext uri="{9D8B030D-6E8A-4147-A177-3AD203B41FA5}">
                      <a16:colId xmlns:a16="http://schemas.microsoft.com/office/drawing/2014/main" val="2713461557"/>
                    </a:ext>
                  </a:extLst>
                </a:gridCol>
                <a:gridCol w="630785">
                  <a:extLst>
                    <a:ext uri="{9D8B030D-6E8A-4147-A177-3AD203B41FA5}">
                      <a16:colId xmlns:a16="http://schemas.microsoft.com/office/drawing/2014/main" val="2976339905"/>
                    </a:ext>
                  </a:extLst>
                </a:gridCol>
                <a:gridCol w="610864">
                  <a:extLst>
                    <a:ext uri="{9D8B030D-6E8A-4147-A177-3AD203B41FA5}">
                      <a16:colId xmlns:a16="http://schemas.microsoft.com/office/drawing/2014/main" val="3394266009"/>
                    </a:ext>
                  </a:extLst>
                </a:gridCol>
                <a:gridCol w="692176">
                  <a:extLst>
                    <a:ext uri="{9D8B030D-6E8A-4147-A177-3AD203B41FA5}">
                      <a16:colId xmlns:a16="http://schemas.microsoft.com/office/drawing/2014/main" val="3415527816"/>
                    </a:ext>
                  </a:extLst>
                </a:gridCol>
                <a:gridCol w="678657">
                  <a:extLst>
                    <a:ext uri="{9D8B030D-6E8A-4147-A177-3AD203B41FA5}">
                      <a16:colId xmlns:a16="http://schemas.microsoft.com/office/drawing/2014/main" val="12347042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932199764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236627393"/>
                    </a:ext>
                  </a:extLst>
                </a:gridCol>
              </a:tblGrid>
              <a:tr h="54808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l-GR" sz="2000" b="1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Θέση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08176"/>
                  </a:ext>
                </a:extLst>
              </a:tr>
              <a:tr h="548085"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Τιμή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24245"/>
                  </a:ext>
                </a:extLst>
              </a:tr>
            </a:tbl>
          </a:graphicData>
        </a:graphic>
      </p:graphicFrame>
      <p:sp>
        <p:nvSpPr>
          <p:cNvPr id="3" name="Google Shape;590;p71">
            <a:extLst>
              <a:ext uri="{FF2B5EF4-FFF2-40B4-BE49-F238E27FC236}">
                <a16:creationId xmlns:a16="http://schemas.microsoft.com/office/drawing/2014/main" id="{7D1F62EB-9C2B-053C-A789-5F1291FA3358}"/>
              </a:ext>
            </a:extLst>
          </p:cNvPr>
          <p:cNvSpPr txBox="1"/>
          <p:nvPr/>
        </p:nvSpPr>
        <p:spPr>
          <a:xfrm flipH="1">
            <a:off x="713222" y="3110126"/>
            <a:ext cx="7939957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dk1"/>
                </a:solidFill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rPr>
              <a:t>Τιμή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rPr>
              <a:t>: </a:t>
            </a:r>
            <a:r>
              <a:rPr lang="el-GR" sz="2400" dirty="0">
                <a:solidFill>
                  <a:schemeClr val="dk1"/>
                </a:solidFill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rPr>
              <a:t>Οι αριθμοί που περιλαμβάνει ο πίνακας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Vidaloka"/>
              <a:cs typeface="Times New Roman" panose="02020603050405020304" pitchFamily="18" charset="0"/>
              <a:sym typeface="Vidaloka"/>
            </a:endParaRPr>
          </a:p>
        </p:txBody>
      </p:sp>
      <p:sp>
        <p:nvSpPr>
          <p:cNvPr id="4" name="Google Shape;590;p71">
            <a:extLst>
              <a:ext uri="{FF2B5EF4-FFF2-40B4-BE49-F238E27FC236}">
                <a16:creationId xmlns:a16="http://schemas.microsoft.com/office/drawing/2014/main" id="{E31B501F-D587-6176-7DFD-C7458E94F6BE}"/>
              </a:ext>
            </a:extLst>
          </p:cNvPr>
          <p:cNvSpPr txBox="1"/>
          <p:nvPr/>
        </p:nvSpPr>
        <p:spPr>
          <a:xfrm flipH="1">
            <a:off x="713221" y="3839426"/>
            <a:ext cx="79399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Vidaloka"/>
              <a:cs typeface="Times New Roman" panose="02020603050405020304" pitchFamily="18" charset="0"/>
              <a:sym typeface="Vidalo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956100" y="2286000"/>
            <a:ext cx="2475300" cy="1445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Διαίρει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Βασίλευε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wooden block&#10;&#10;Description automatically generated">
            <a:extLst>
              <a:ext uri="{FF2B5EF4-FFF2-40B4-BE49-F238E27FC236}">
                <a16:creationId xmlns:a16="http://schemas.microsoft.com/office/drawing/2014/main" id="{6D76CBD5-0EDC-C5BE-C898-3E494FEE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00" y="1653988"/>
            <a:ext cx="3153799" cy="2324660"/>
          </a:xfrm>
          <a:prstGeom prst="rect">
            <a:avLst/>
          </a:prstGeom>
          <a:solidFill>
            <a:srgbClr val="F5F2EE"/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916010" y="459640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Διαίρει και Βασίλευε</a:t>
            </a:r>
            <a:endParaRPr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65A27-F89A-057C-29FF-2DC6C31325A1}"/>
              </a:ext>
            </a:extLst>
          </p:cNvPr>
          <p:cNvSpPr txBox="1"/>
          <p:nvPr/>
        </p:nvSpPr>
        <p:spPr>
          <a:xfrm>
            <a:off x="916010" y="1344706"/>
            <a:ext cx="642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Πρόκειται για την στρατηγική διαίρεσης του αρχικού </a:t>
            </a: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μεγάλου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προβλήματος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επιμέρους </a:t>
            </a: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μικρότερα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προβλήματα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picture containing colorfulness, creative arts, pixel, design&#10;&#10;Description automatically generated">
            <a:extLst>
              <a:ext uri="{FF2B5EF4-FFF2-40B4-BE49-F238E27FC236}">
                <a16:creationId xmlns:a16="http://schemas.microsoft.com/office/drawing/2014/main" id="{785980D8-17EF-730F-5BB1-341104C2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014"/>
            <a:ext cx="7243445" cy="16405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1A059B-CBC1-8D85-221E-1A5A2574FEB8}"/>
              </a:ext>
            </a:extLst>
          </p:cNvPr>
          <p:cNvSpPr/>
          <p:nvPr/>
        </p:nvSpPr>
        <p:spPr>
          <a:xfrm>
            <a:off x="0" y="2729700"/>
            <a:ext cx="1378324" cy="1954159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DE78D-C18D-4A8C-096A-7FFC78612003}"/>
              </a:ext>
            </a:extLst>
          </p:cNvPr>
          <p:cNvSpPr/>
          <p:nvPr/>
        </p:nvSpPr>
        <p:spPr>
          <a:xfrm>
            <a:off x="5964886" y="2626395"/>
            <a:ext cx="1659596" cy="2160758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BB32F-35D3-8CD0-E340-88CA6626D21D}"/>
              </a:ext>
            </a:extLst>
          </p:cNvPr>
          <p:cNvSpPr txBox="1"/>
          <p:nvPr/>
        </p:nvSpPr>
        <p:spPr>
          <a:xfrm>
            <a:off x="1613647" y="1985907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Αντί να έχουμε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να λύσουμε 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μεγάλο και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δύσκολο πρόβλημα</a:t>
            </a:r>
          </a:p>
          <a:p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6B52A-F57C-0E33-2B68-FB89C07E2F9E}"/>
              </a:ext>
            </a:extLst>
          </p:cNvPr>
          <p:cNvSpPr txBox="1"/>
          <p:nvPr/>
        </p:nvSpPr>
        <p:spPr>
          <a:xfrm>
            <a:off x="3711521" y="2142360"/>
            <a:ext cx="1776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Θα λύσουμε πολλά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μικρά και ευκολότερα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προβλήματα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9E147-5CA4-1D13-3704-AEB15463BF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079376" y="2511692"/>
            <a:ext cx="63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4373849" y="1327168"/>
            <a:ext cx="3095991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Πολυπλοκότητα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82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27DC055C-54B8-42A1-CB69-B51B90B0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4" y="2413258"/>
            <a:ext cx="4885386" cy="2273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29EB14-58D5-01CB-E4E6-80E54E835F97}"/>
              </a:ext>
            </a:extLst>
          </p:cNvPr>
          <p:cNvSpPr/>
          <p:nvPr/>
        </p:nvSpPr>
        <p:spPr>
          <a:xfrm>
            <a:off x="1841012" y="2413257"/>
            <a:ext cx="982870" cy="2340277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36181-DC75-4DC0-4D8C-C0A3C8BAF906}"/>
              </a:ext>
            </a:extLst>
          </p:cNvPr>
          <p:cNvSpPr/>
          <p:nvPr/>
        </p:nvSpPr>
        <p:spPr>
          <a:xfrm>
            <a:off x="7136912" y="2346564"/>
            <a:ext cx="982870" cy="2340277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F17E1-BD5A-C6C6-C053-FC58FB862857}"/>
              </a:ext>
            </a:extLst>
          </p:cNvPr>
          <p:cNvSpPr/>
          <p:nvPr/>
        </p:nvSpPr>
        <p:spPr>
          <a:xfrm>
            <a:off x="2687375" y="2121798"/>
            <a:ext cx="4585217" cy="325891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C1517-62B1-CE1D-21B0-5D097BCF51BB}"/>
              </a:ext>
            </a:extLst>
          </p:cNvPr>
          <p:cNvSpPr/>
          <p:nvPr/>
        </p:nvSpPr>
        <p:spPr>
          <a:xfrm>
            <a:off x="2619535" y="4590589"/>
            <a:ext cx="4585217" cy="162945"/>
          </a:xfrm>
          <a:prstGeom prst="rect">
            <a:avLst/>
          </a:prstGeom>
          <a:solidFill>
            <a:srgbClr val="F5F2EE"/>
          </a:solidFill>
          <a:ln>
            <a:solidFill>
              <a:srgbClr val="F5F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508</Words>
  <Application>Microsoft Office PowerPoint</Application>
  <PresentationFormat>On-screen Show (16:9)</PresentationFormat>
  <Paragraphs>130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Crimson Text</vt:lpstr>
      <vt:lpstr>Times New Roman</vt:lpstr>
      <vt:lpstr>Vidaloka</vt:lpstr>
      <vt:lpstr>Arial</vt:lpstr>
      <vt:lpstr>Montserrat</vt:lpstr>
      <vt:lpstr>Minimalist Business Slides XL by Slidesgo</vt:lpstr>
      <vt:lpstr>Δυαδική Αναζήτηση (Binary Search)</vt:lpstr>
      <vt:lpstr>Εισαγωγή</vt:lpstr>
      <vt:lpstr>Εισαγωγή</vt:lpstr>
      <vt:lpstr>Δυαδική Αναζήτηση</vt:lpstr>
      <vt:lpstr>PowerPoint Presentation</vt:lpstr>
      <vt:lpstr>Αυτός είναι ένας πίνακας</vt:lpstr>
      <vt:lpstr>Διαίρει και Βασίλευε</vt:lpstr>
      <vt:lpstr>Διαίρει και Βασίλευε</vt:lpstr>
      <vt:lpstr>Πολυπλοκότητα</vt:lpstr>
      <vt:lpstr>Πολυπλοκότητα</vt:lpstr>
      <vt:lpstr>Πολυπλοκότητα O(logn)</vt:lpstr>
      <vt:lpstr>Πολυπλοκότητα O(logn) </vt:lpstr>
      <vt:lpstr>Πολυπλοκότητα</vt:lpstr>
      <vt:lpstr>1,000,000</vt:lpstr>
      <vt:lpstr>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Δυαδική Αναζήτηση (Binary Search)</dc:title>
  <dc:creator>vagili</dc:creator>
  <cp:lastModifiedBy>cs03117@uoi.gr</cp:lastModifiedBy>
  <cp:revision>21</cp:revision>
  <dcterms:modified xsi:type="dcterms:W3CDTF">2023-05-20T09:16:43Z</dcterms:modified>
</cp:coreProperties>
</file>