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1.xml" ContentType="application/vnd.openxmlformats-officedocument.presentationml.notesSlide+xml"/>
  <Override PartName="/ppt/media/image6.jpeg" ContentType="image/jpeg"/>
  <Override PartName="/ppt/notesSlides/notesSlide2.xml" ContentType="application/vnd.openxmlformats-officedocument.presentationml.notesSlide+xml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查看接权益平台后台， 第5slide. 流量接口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保险接口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单击以编辑母版副标题样式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114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Shape 115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1193532" y="1737841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-3" y="6334316"/>
            <a:ext cx="12192007" cy="660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" name="Shape 24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" name="Shape 25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097280" y="4453128"/>
            <a:ext cx="10058401" cy="11430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Shape 45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" name="Shape 46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1097277" y="1845734"/>
            <a:ext cx="4937763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Shape 57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Shape 58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1097280" y="1846052"/>
            <a:ext cx="4937760" cy="736305"/>
          </a:xfrm>
          <a:prstGeom prst="rect">
            <a:avLst/>
          </a:prstGeom>
        </p:spPr>
        <p:txBody>
          <a:bodyPr anchor="ctr"/>
          <a:lstStyle>
            <a:lvl1pPr>
              <a:defRPr spc="0" sz="2000">
                <a:solidFill>
                  <a:srgbClr val="637052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61" name="Shape 61"/>
          <p:cNvSpPr/>
          <p:nvPr>
            <p:ph type="body" sz="quarter" idx="13"/>
          </p:nvPr>
        </p:nvSpPr>
        <p:spPr>
          <a:xfrm>
            <a:off x="6217918" y="1846052"/>
            <a:ext cx="4937767" cy="7363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Shape 70"/>
          <p:cNvSpPr/>
          <p:nvPr/>
        </p:nvSpPr>
        <p:spPr>
          <a:xfrm>
            <a:off x="-3" y="6334316"/>
            <a:ext cx="12192007" cy="660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Shape 71"/>
          <p:cNvSpPr/>
          <p:nvPr/>
        </p:nvSpPr>
        <p:spPr>
          <a:xfrm>
            <a:off x="1193532" y="1737845"/>
            <a:ext cx="9966961" cy="13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Shape 72"/>
          <p:cNvSpPr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Shape 81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Shape 9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Trebuchet MS"/>
              <a:buChar char=" "/>
              <a:defRPr cap="none" spc="0" sz="2000">
                <a:solidFill>
                  <a:srgbClr val="404040"/>
                </a:solidFill>
              </a:defRPr>
            </a:lvl1pPr>
            <a:lvl2pPr marL="404368" indent="-203200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2pPr>
            <a:lvl3pPr marL="645304" indent="-261256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3pPr>
            <a:lvl4pPr marL="82818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4pPr>
            <a:lvl5pPr marL="1011065" indent="-261257">
              <a:buClr>
                <a:schemeClr val="accent1"/>
              </a:buClr>
              <a:buFont typeface="Trebuchet MS"/>
              <a:defRPr cap="none" spc="0" sz="2000">
                <a:solidFill>
                  <a:srgbClr val="404040"/>
                </a:solidFill>
              </a:defRPr>
            </a:lvl5pPr>
          </a:lstStyle>
          <a:p>
            <a:pPr/>
            <a:r>
              <a:t>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" name="Shape 93"/>
          <p:cNvSpPr/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Shape 102"/>
          <p:cNvSpPr/>
          <p:nvPr/>
        </p:nvSpPr>
        <p:spPr>
          <a:xfrm>
            <a:off x="11" y="4915075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097280" y="5074920"/>
            <a:ext cx="10113265" cy="822983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单击此处编辑母版标题样式</a:t>
            </a:r>
          </a:p>
        </p:txBody>
      </p:sp>
      <p:sp>
        <p:nvSpPr>
          <p:cNvPr id="104" name="Shape 104"/>
          <p:cNvSpPr/>
          <p:nvPr>
            <p:ph type="pic" idx="13"/>
          </p:nvPr>
        </p:nvSpPr>
        <p:spPr>
          <a:xfrm>
            <a:off x="11" y="0"/>
            <a:ext cx="12191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1097280" y="5907023"/>
            <a:ext cx="10113265" cy="59438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cap="none" spc="0" sz="1500">
                <a:solidFill>
                  <a:srgbClr val="FFFFFF"/>
                </a:solidFill>
              </a:defRPr>
            </a:lvl1pPr>
          </a:lstStyle>
          <a:p>
            <a:pPr/>
            <a:r>
              <a:t>编辑母版文本样式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/>
        </p:nvSpPr>
        <p:spPr>
          <a:xfrm>
            <a:off x="1207655" y="4343400"/>
            <a:ext cx="987552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00050" y="4455619"/>
            <a:ext cx="10058401" cy="114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单击以编辑母版副标题样式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0975149" y="6526779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72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45008" marR="0" indent="-24384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697553" marR="0" indent="-31350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80435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63316" marR="0" indent="-31350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6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8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slide" Target="slide11.xml"/><Relationship Id="rId4" Type="http://schemas.openxmlformats.org/officeDocument/2006/relationships/slide" Target="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slide" Target="slide9.xml"/><Relationship Id="rId4" Type="http://schemas.openxmlformats.org/officeDocument/2006/relationships/slide" Target="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slide" Target="slide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12.jpeg"/><Relationship Id="rId4" Type="http://schemas.openxmlformats.org/officeDocument/2006/relationships/slide" Target="slide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slide" Target="slide5.xml"/><Relationship Id="rId4" Type="http://schemas.openxmlformats.org/officeDocument/2006/relationships/slide" Target="slide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slide" Target="slide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slide" Target="slide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slide" Target="slide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Relationship Id="rId4" Type="http://schemas.openxmlformats.org/officeDocument/2006/relationships/slide" Target="slide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Relationship Id="rId4" Type="http://schemas.openxmlformats.org/officeDocument/2006/relationships/slide" Target="slide13.xml"/><Relationship Id="rId5" Type="http://schemas.openxmlformats.org/officeDocument/2006/relationships/slide" Target="slide12.xml"/><Relationship Id="rId6" Type="http://schemas.openxmlformats.org/officeDocument/2006/relationships/slide" Target="slide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slide" Target="slide10.xml"/><Relationship Id="rId4" Type="http://schemas.openxmlformats.org/officeDocument/2006/relationships/slide" Target="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 sz="66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飞到家电商平台营销活动</a:t>
            </a:r>
          </a:p>
        </p:txBody>
      </p:sp>
      <p:sp>
        <p:nvSpPr>
          <p:cNvPr id="163" name="Shape 163"/>
          <p:cNvSpPr/>
          <p:nvPr>
            <p:ph type="subTitle" sz="quarter" idx="1"/>
          </p:nvPr>
        </p:nvSpPr>
        <p:spPr>
          <a:xfrm>
            <a:off x="1100050" y="4455619"/>
            <a:ext cx="10058401" cy="114302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碎屏维修服务</a:t>
            </a:r>
          </a:p>
          <a:p>
            <a:pPr/>
            <a:r>
              <a:t>2017-03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517" y="227219"/>
            <a:ext cx="3025594" cy="5381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九、资料填写</a:t>
            </a:r>
          </a:p>
        </p:txBody>
      </p:sp>
      <p:sp>
        <p:nvSpPr>
          <p:cNvPr id="222" name="Shape 222"/>
          <p:cNvSpPr/>
          <p:nvPr/>
        </p:nvSpPr>
        <p:spPr>
          <a:xfrm>
            <a:off x="699501" y="1453769"/>
            <a:ext cx="3219114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此处所填写资料详情（用于激活审核）即可购买服务。</a:t>
            </a:r>
          </a:p>
        </p:txBody>
      </p:sp>
      <p:sp>
        <p:nvSpPr>
          <p:cNvPr id="223" name="Shape 223"/>
          <p:cNvSpPr/>
          <p:nvPr/>
        </p:nvSpPr>
        <p:spPr>
          <a:xfrm>
            <a:off x="7904636" y="1453768"/>
            <a:ext cx="3832117" cy="1216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接口说明：参与其他活动获得的保障券能在“我的”中的“会员权益”内直接点击使用跳转此页面填写资料使用。</a:t>
            </a:r>
          </a:p>
        </p:txBody>
      </p:sp>
      <p:sp>
        <p:nvSpPr>
          <p:cNvPr id="224" name="Shape 224"/>
          <p:cNvSpPr/>
          <p:nvPr/>
        </p:nvSpPr>
        <p:spPr>
          <a:xfrm>
            <a:off x="4016121" y="3889207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选择</a:t>
            </a:r>
          </a:p>
        </p:txBody>
      </p:sp>
      <p:sp>
        <p:nvSpPr>
          <p:cNvPr id="225" name="Shape 225"/>
          <p:cNvSpPr/>
          <p:nvPr/>
        </p:nvSpPr>
        <p:spPr>
          <a:xfrm>
            <a:off x="4016121" y="2396344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填写</a:t>
            </a:r>
          </a:p>
        </p:txBody>
      </p:sp>
      <p:sp>
        <p:nvSpPr>
          <p:cNvPr id="226" name="Shape 226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99462" y="4666045"/>
            <a:ext cx="2680202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7" name="Shape 227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72965" y="706925"/>
            <a:ext cx="252996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十、激活该券</a:t>
            </a:r>
          </a:p>
        </p:txBody>
      </p:sp>
      <p:sp>
        <p:nvSpPr>
          <p:cNvPr id="230" name="Shape 230"/>
          <p:cNvSpPr/>
          <p:nvPr/>
        </p:nvSpPr>
        <p:spPr>
          <a:xfrm>
            <a:off x="699500" y="1453768"/>
            <a:ext cx="3832120" cy="12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投保成功，此为本次“碎屏维修服务”订单详情。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激活后成为“已激活”代金券。</a:t>
            </a:r>
          </a:p>
        </p:txBody>
      </p:sp>
      <p:sp>
        <p:nvSpPr>
          <p:cNvPr id="231" name="Shape 231"/>
          <p:cNvSpPr/>
          <p:nvPr/>
        </p:nvSpPr>
        <p:spPr>
          <a:xfrm>
            <a:off x="7904636" y="1453768"/>
            <a:ext cx="3832117" cy="319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接口说明：在“我的”中可从“会员权益”内查看此页面。</a:t>
            </a:r>
          </a:p>
          <a:p>
            <a:pPr>
              <a:defRPr sz="2000"/>
            </a:pPr>
          </a:p>
          <a:p>
            <a:pPr>
              <a:defRPr sz="2000"/>
            </a:pPr>
          </a:p>
          <a:p>
            <a:pPr>
              <a:defRPr sz="2000"/>
            </a:pPr>
            <a:r>
              <a:t>点击我要激活则只需要等待小宝审核通过。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另与TD数据对接，根据IMEI查找数据，能找到则根据数据判定手机使用时间，找不到判定为新手机。（待定）</a:t>
            </a:r>
          </a:p>
        </p:txBody>
      </p:sp>
      <p:pic>
        <p:nvPicPr>
          <p:cNvPr id="232" name="image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54290"/>
            <a:ext cx="2842070" cy="505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5903" y="5344181"/>
            <a:ext cx="2680202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4" name="Shape 234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54290"/>
            <a:ext cx="2842070" cy="505509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十一、激活该券</a:t>
            </a:r>
          </a:p>
        </p:txBody>
      </p:sp>
      <p:sp>
        <p:nvSpPr>
          <p:cNvPr id="238" name="Shape 238"/>
          <p:cNvSpPr/>
          <p:nvPr/>
        </p:nvSpPr>
        <p:spPr>
          <a:xfrm>
            <a:off x="699496" y="1453768"/>
            <a:ext cx="3832126" cy="68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“已激活”代金券，可在此页面点击“报修申请”。</a:t>
            </a:r>
          </a:p>
        </p:txBody>
      </p:sp>
      <p:sp>
        <p:nvSpPr>
          <p:cNvPr id="239" name="Shape 239"/>
          <p:cNvSpPr/>
          <p:nvPr/>
        </p:nvSpPr>
        <p:spPr>
          <a:xfrm>
            <a:off x="7904636" y="1453768"/>
            <a:ext cx="3832117" cy="154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接口说明：在“我的”中可从“会员权益”内查看此页面。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点击“报修申请”走小宝平台进行维修。</a:t>
            </a:r>
          </a:p>
        </p:txBody>
      </p:sp>
      <p:sp>
        <p:nvSpPr>
          <p:cNvPr id="240" name="Shape 240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十二、查找代金券</a:t>
            </a:r>
          </a:p>
        </p:txBody>
      </p:sp>
      <p:sp>
        <p:nvSpPr>
          <p:cNvPr id="243" name="Shape 243"/>
          <p:cNvSpPr/>
          <p:nvPr/>
        </p:nvSpPr>
        <p:spPr>
          <a:xfrm>
            <a:off x="699493" y="1453769"/>
            <a:ext cx="3832133" cy="2174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此为“我的”个人界面，在“会员权益”里可找到“碎屏维修代金券”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以后“会员权益”将细化，页面以后会出，里面包括“碎屏维修权益”“我的积分”“我的优惠券”等权益类功能页面（与1期开发无关）</a:t>
            </a:r>
          </a:p>
        </p:txBody>
      </p:sp>
      <p:sp>
        <p:nvSpPr>
          <p:cNvPr id="244" name="Shape 244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0438131" y="5289594"/>
            <a:ext cx="12471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返回第一步</a:t>
            </a:r>
          </a:p>
        </p:txBody>
      </p:sp>
      <p:pic>
        <p:nvPicPr>
          <p:cNvPr id="245" name="image1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13" y="1244253"/>
            <a:ext cx="2793980" cy="496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848992" y="4370108"/>
            <a:ext cx="2748017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ctr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Thank You</a:t>
            </a:r>
          </a:p>
        </p:txBody>
      </p:sp>
      <p:sp>
        <p:nvSpPr>
          <p:cNvPr id="249" name="Shape 249"/>
          <p:cNvSpPr/>
          <p:nvPr>
            <p:ph type="subTitle" sz="quarter" idx="1"/>
          </p:nvPr>
        </p:nvSpPr>
        <p:spPr>
          <a:xfrm>
            <a:off x="1100050" y="4455619"/>
            <a:ext cx="10058401" cy="1143023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飞到家电商俱乐部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E-Marketing@17wo.club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1注册（红包版）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898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一、注册成为飞到家用户/会员权益入口</a:t>
            </a:r>
          </a:p>
        </p:txBody>
      </p:sp>
      <p:sp>
        <p:nvSpPr>
          <p:cNvPr id="167" name="Shape 167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95731" y="4593163"/>
            <a:ext cx="1393357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699494" y="1453768"/>
            <a:ext cx="3832130" cy="345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初次进入飞到家会弹出此窗口参与活动。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活动赠送为：</a:t>
            </a:r>
          </a:p>
          <a:p>
            <a:pPr>
              <a:defRPr sz="2000"/>
            </a:pPr>
            <a:r>
              <a:t>一个月碎屏维修代金券。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同时有提醒会员签到有流量赠送，一共100M分十次签到获得，可一天内签满十次，每次签到间隔5分钟。（与1期开发无关）。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跨品猫需要修改页面</a:t>
            </a:r>
          </a:p>
        </p:txBody>
      </p:sp>
      <p:sp>
        <p:nvSpPr>
          <p:cNvPr id="169" name="Shape 169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399321" y="4999563"/>
            <a:ext cx="1393358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7904636" y="1453768"/>
            <a:ext cx="3832117" cy="154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注册：领取“代金券”流程</a:t>
            </a:r>
          </a:p>
          <a:p>
            <a:pPr>
              <a:defRPr sz="2000"/>
            </a:pPr>
            <a:r>
              <a:t>登录：赠送联通流量流程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注明签到活动只限于“广东联通用户”。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2登录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205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二、会员登录</a:t>
            </a:r>
          </a:p>
        </p:txBody>
      </p:sp>
      <p:sp>
        <p:nvSpPr>
          <p:cNvPr id="174" name="Shape 174"/>
          <p:cNvSpPr/>
          <p:nvPr/>
        </p:nvSpPr>
        <p:spPr>
          <a:xfrm>
            <a:off x="699494" y="1453768"/>
            <a:ext cx="3832130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填写账号密码登录</a:t>
            </a:r>
          </a:p>
          <a:p>
            <a:pPr>
              <a:defRPr sz="2000"/>
            </a:pPr>
            <a:r>
              <a:t>（默认已接受会员协议）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跨品猫需要修改页面</a:t>
            </a:r>
          </a:p>
        </p:txBody>
      </p:sp>
      <p:sp>
        <p:nvSpPr>
          <p:cNvPr id="175" name="Shape 175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57631" y="4152896"/>
            <a:ext cx="1393357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2签到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898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三、会员签到</a:t>
            </a:r>
          </a:p>
        </p:txBody>
      </p:sp>
      <p:sp>
        <p:nvSpPr>
          <p:cNvPr id="179" name="Shape 179"/>
          <p:cNvSpPr/>
          <p:nvPr/>
        </p:nvSpPr>
        <p:spPr>
          <a:xfrm>
            <a:off x="699494" y="1453768"/>
            <a:ext cx="3832130" cy="180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十次签到机会，每签到一次显示一个飞到家logo，签到一次获得10M流量，可一天签满十次，签到间隔5分钟。（每月一清）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跨品猫需要修改页面</a:t>
            </a:r>
          </a:p>
        </p:txBody>
      </p:sp>
      <p:sp>
        <p:nvSpPr>
          <p:cNvPr id="180" name="Shape 180"/>
          <p:cNvSpPr/>
          <p:nvPr/>
        </p:nvSpPr>
        <p:spPr>
          <a:xfrm>
            <a:off x="7904636" y="1453768"/>
            <a:ext cx="3832117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签到：</a:t>
            </a:r>
          </a:p>
          <a:p>
            <a:pPr>
              <a:defRPr sz="2000"/>
            </a:pPr>
            <a:r>
              <a:t>兑换：跳转至“一起沃”兑换流量。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2205" y="1452681"/>
            <a:ext cx="2444204" cy="4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896111">
              <a:defRPr spc="-100" sz="42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四、注册成为飞到家用户/会员权益入口</a:t>
            </a:r>
          </a:p>
        </p:txBody>
      </p:sp>
      <p:sp>
        <p:nvSpPr>
          <p:cNvPr id="184" name="Shape 184"/>
          <p:cNvSpPr/>
          <p:nvPr/>
        </p:nvSpPr>
        <p:spPr>
          <a:xfrm>
            <a:off x="699494" y="1453768"/>
            <a:ext cx="3832130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填写手机成为飞到家会员（默认已接受会员协议）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跨品猫需要修改页面</a:t>
            </a:r>
          </a:p>
        </p:txBody>
      </p:sp>
      <p:sp>
        <p:nvSpPr>
          <p:cNvPr id="185" name="Shape 185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357631" y="4152896"/>
            <a:ext cx="1393357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13" y="1244250"/>
            <a:ext cx="2793980" cy="496955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五、领取代金券过渡页面</a:t>
            </a:r>
          </a:p>
        </p:txBody>
      </p:sp>
      <p:sp>
        <p:nvSpPr>
          <p:cNvPr id="189" name="Shape 189"/>
          <p:cNvSpPr/>
          <p:nvPr/>
        </p:nvSpPr>
        <p:spPr>
          <a:xfrm>
            <a:off x="699493" y="1453768"/>
            <a:ext cx="3832133" cy="117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充值等待期间展示霸屏广告，手动关闭为放弃领取。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跨品猫需要修改页面</a:t>
            </a:r>
          </a:p>
        </p:txBody>
      </p:sp>
      <p:sp>
        <p:nvSpPr>
          <p:cNvPr id="190" name="Shape 190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5179192" y="5289594"/>
            <a:ext cx="2087617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13" y="1244250"/>
            <a:ext cx="2793980" cy="496955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六、代金券领取成功页面</a:t>
            </a:r>
          </a:p>
        </p:txBody>
      </p:sp>
      <p:sp>
        <p:nvSpPr>
          <p:cNvPr id="194" name="Shape 194"/>
          <p:cNvSpPr/>
          <p:nvPr/>
        </p:nvSpPr>
        <p:spPr>
          <a:xfrm>
            <a:off x="699493" y="1453768"/>
            <a:ext cx="3832133" cy="180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领到代金券可点击“查看”跳转到“我的维修权益”页面进行使用。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再次提醒用户签到赠流量。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跨品猫需要修改页面</a:t>
            </a:r>
          </a:p>
        </p:txBody>
      </p:sp>
      <p:sp>
        <p:nvSpPr>
          <p:cNvPr id="195" name="Shape 195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5737992" y="3833326"/>
            <a:ext cx="970016" cy="359378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5283" y="1229358"/>
            <a:ext cx="3286362" cy="584533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 defTabSz="795527">
              <a:defRPr spc="-99" sz="41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699492" y="1453768"/>
            <a:ext cx="3832135" cy="236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点击注册所赠送的“未激活”代金券进行使用。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也可在此页面使用代金券申请报修。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小宝审核通过后直接在“我的”－“我的权益”中查询并“申请报修”</a:t>
            </a:r>
          </a:p>
        </p:txBody>
      </p:sp>
      <p:sp>
        <p:nvSpPr>
          <p:cNvPr id="202" name="Shape 202"/>
          <p:cNvSpPr/>
          <p:nvPr/>
        </p:nvSpPr>
        <p:spPr>
          <a:xfrm>
            <a:off x="7904636" y="1453768"/>
            <a:ext cx="3832117" cy="323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已激活：使用中状态，申请报修会直接使用该代金券。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未激活：参与飞到家活动赠送的代金券，点击进入会跳入“资配置机型”界面从新走一遍流程（只是不用付款）。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已失效：“已经使用报修过”、“使用过时限到期”或“没使用过时限到期”。</a:t>
            </a:r>
          </a:p>
        </p:txBody>
      </p:sp>
      <p:sp>
        <p:nvSpPr>
          <p:cNvPr id="203" name="Shape 203"/>
          <p:cNvSpPr/>
          <p:nvPr/>
        </p:nvSpPr>
        <p:spPr>
          <a:xfrm>
            <a:off x="640080" y="533911"/>
            <a:ext cx="9492855" cy="69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914400">
              <a:lnSpc>
                <a:spcPct val="76500"/>
              </a:lnSpc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七、领取到代金券页面</a:t>
            </a:r>
          </a:p>
        </p:txBody>
      </p:sp>
      <p:sp>
        <p:nvSpPr>
          <p:cNvPr id="204" name="Shape 204"/>
          <p:cNvSpPr/>
          <p:nvPr/>
        </p:nvSpPr>
        <p:spPr>
          <a:xfrm>
            <a:off x="7983018" y="4911590"/>
            <a:ext cx="3113123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报修申请是一个接口</a:t>
            </a:r>
          </a:p>
        </p:txBody>
      </p:sp>
      <p:sp>
        <p:nvSpPr>
          <p:cNvPr id="205" name="Shape 205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450112" y="1761868"/>
            <a:ext cx="252996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6" name="Shape 206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4434123" y="2277909"/>
            <a:ext cx="3148683" cy="71899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7904636" y="5557637"/>
            <a:ext cx="3113123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2017-3-16添加小宝审核不合格提示</a:t>
            </a:r>
          </a:p>
        </p:txBody>
      </p:sp>
      <p:sp>
        <p:nvSpPr>
          <p:cNvPr id="208" name="Shape 208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4434123" y="3187061"/>
            <a:ext cx="3148683" cy="718995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965" y="1262131"/>
            <a:ext cx="2842070" cy="505509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>
            <p:ph type="title" idx="4294967295"/>
          </p:nvPr>
        </p:nvSpPr>
        <p:spPr>
          <a:xfrm>
            <a:off x="640080" y="510373"/>
            <a:ext cx="9492855" cy="718987"/>
          </a:xfrm>
          <a:prstGeom prst="rect">
            <a:avLst/>
          </a:prstGeom>
        </p:spPr>
        <p:txBody>
          <a:bodyPr/>
          <a:lstStyle>
            <a:lvl1pPr>
              <a:defRPr spc="-100" sz="4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八、适配机型</a:t>
            </a:r>
          </a:p>
        </p:txBody>
      </p:sp>
      <p:sp>
        <p:nvSpPr>
          <p:cNvPr id="214" name="Shape 214"/>
          <p:cNvSpPr/>
          <p:nvPr/>
        </p:nvSpPr>
        <p:spPr>
          <a:xfrm>
            <a:off x="699500" y="1453769"/>
            <a:ext cx="3219114" cy="94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此处按照所选择的“手机型号”与“服务时间”后台匹配所需支付金额以及报修金额。</a:t>
            </a:r>
          </a:p>
        </p:txBody>
      </p:sp>
      <p:sp>
        <p:nvSpPr>
          <p:cNvPr id="215" name="Shape 215"/>
          <p:cNvSpPr/>
          <p:nvPr/>
        </p:nvSpPr>
        <p:spPr>
          <a:xfrm>
            <a:off x="7904636" y="1453768"/>
            <a:ext cx="3832117" cy="181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根据金额报修金额：</a:t>
            </a:r>
          </a:p>
          <a:p>
            <a:pPr>
              <a:defRPr sz="2000"/>
            </a:pPr>
            <a:r>
              <a:t>档次一：600元</a:t>
            </a:r>
          </a:p>
          <a:p>
            <a:pPr>
              <a:defRPr sz="2000"/>
            </a:pPr>
            <a:r>
              <a:t>档次二：900元</a:t>
            </a:r>
          </a:p>
          <a:p>
            <a:pPr>
              <a:defRPr sz="2000"/>
            </a:pPr>
            <a:r>
              <a:t>档次三：1200元</a:t>
            </a:r>
          </a:p>
          <a:p>
            <a:pPr>
              <a:defRPr sz="2000"/>
            </a:pPr>
            <a:r>
              <a:t>页面中型号为iPhone7plus所以为最高档。</a:t>
            </a:r>
          </a:p>
        </p:txBody>
      </p:sp>
      <p:sp>
        <p:nvSpPr>
          <p:cNvPr id="216" name="Shape 216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5900" y="5111103"/>
            <a:ext cx="2680200" cy="45720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4016121" y="2396344"/>
            <a:ext cx="561337" cy="32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选择</a:t>
            </a:r>
          </a:p>
        </p:txBody>
      </p:sp>
      <p:sp>
        <p:nvSpPr>
          <p:cNvPr id="218" name="Shape 218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4658492" y="1752324"/>
            <a:ext cx="252996" cy="325887"/>
          </a:xfrm>
          <a:prstGeom prst="rect">
            <a:avLst/>
          </a:prstGeom>
          <a:solidFill>
            <a:srgbClr val="008CFF">
              <a:alpha val="3003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回顾">
  <a:themeElements>
    <a:clrScheme name="回顾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顾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