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media/image3.jpeg" ContentType="image/jpeg"/>
  <Override PartName="/ppt/notesSlides/notesSlide2.xml" ContentType="application/vnd.openxmlformats-officedocument.presentationml.notesSlide+xml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 b="def" i="def"/>
      <a:tcStyle>
        <a:tcBdr/>
        <a:fill>
          <a:solidFill>
            <a:srgbClr val="FAE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 b="def" i="def"/>
      <a:tcStyle>
        <a:tcBdr/>
        <a:fill>
          <a:solidFill>
            <a:srgbClr val="EDE9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查看接权益平台后台， 第5slide. 流量接口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保险接口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单击以编辑母版副标题样式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-3" y="6334316"/>
            <a:ext cx="12192007" cy="660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Shape 116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7" name="Shape 127"/>
          <p:cNvSpPr/>
          <p:nvPr>
            <p:ph type="title"/>
          </p:nvPr>
        </p:nvSpPr>
        <p:spPr>
          <a:xfrm>
            <a:off x="8724900" y="414777"/>
            <a:ext cx="2628900" cy="575742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838200" y="414777"/>
            <a:ext cx="7734300" cy="5757423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-3" y="6334316"/>
            <a:ext cx="12192007" cy="660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193532" y="1737841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Shape 139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3" y="6334316"/>
            <a:ext cx="12192007" cy="660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-3" y="6334316"/>
            <a:ext cx="12192007" cy="660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5" name="Shape 25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1097280" y="4453128"/>
            <a:ext cx="10058401" cy="11430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r>
              <a:t>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-3" y="6334316"/>
            <a:ext cx="12192007" cy="660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1097277" y="1845734"/>
            <a:ext cx="4937763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-3" y="6334316"/>
            <a:ext cx="12192007" cy="660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Shape 59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xfrm>
            <a:off x="1097280" y="1846052"/>
            <a:ext cx="4937760" cy="736303"/>
          </a:xfrm>
          <a:prstGeom prst="rect">
            <a:avLst/>
          </a:prstGeom>
        </p:spPr>
        <p:txBody>
          <a:bodyPr anchor="ctr"/>
          <a:lstStyle>
            <a:lvl1pPr>
              <a:defRPr spc="0" sz="2000">
                <a:solidFill>
                  <a:srgbClr val="637052"/>
                </a:solidFill>
              </a:defRPr>
            </a:lvl1pPr>
          </a:lstStyle>
          <a:p>
            <a:pPr/>
            <a:r>
              <a:t>编辑母版文本样式</a:t>
            </a:r>
          </a:p>
        </p:txBody>
      </p:sp>
      <p:sp>
        <p:nvSpPr>
          <p:cNvPr id="61" name="Shape 61"/>
          <p:cNvSpPr/>
          <p:nvPr>
            <p:ph type="body" sz="quarter" idx="13"/>
          </p:nvPr>
        </p:nvSpPr>
        <p:spPr>
          <a:xfrm>
            <a:off x="6217918" y="1846052"/>
            <a:ext cx="4937767" cy="7363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-3" y="6334316"/>
            <a:ext cx="12192007" cy="660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Shape 72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1" name="Shape 91"/>
          <p:cNvSpPr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3" name="Shape 93"/>
          <p:cNvSpPr/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11" y="4915075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1097280" y="5074920"/>
            <a:ext cx="10113265" cy="82298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04" name="Shape 104"/>
          <p:cNvSpPr/>
          <p:nvPr>
            <p:ph type="pic" idx="13"/>
          </p:nvPr>
        </p:nvSpPr>
        <p:spPr>
          <a:xfrm>
            <a:off x="11" y="0"/>
            <a:ext cx="12191991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xfrm>
            <a:off x="1097280" y="5907023"/>
            <a:ext cx="10113265" cy="59438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defRPr cap="none" spc="0" sz="1500">
                <a:solidFill>
                  <a:srgbClr val="FFFFFF"/>
                </a:solidFill>
              </a:defRPr>
            </a:lvl1pPr>
          </a:lstStyle>
          <a:p>
            <a:pPr/>
            <a:r>
              <a:t>编辑母版文本样式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1207655" y="4343400"/>
            <a:ext cx="987552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单击此处编辑母版标题样式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100050" y="4455619"/>
            <a:ext cx="10058401" cy="1143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单击以编辑母版副标题样式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0975149" y="6526779"/>
            <a:ext cx="237338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445008" marR="0" indent="-24384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697553" marR="0" indent="-31350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80435" marR="0" indent="-31350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063316" marR="0" indent="-31350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263285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463285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1663282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1863282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slide" Target="slide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image" Target="../media/image9.jpeg"/><Relationship Id="rId4" Type="http://schemas.openxmlformats.org/officeDocument/2006/relationships/slide" Target="slide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slide" Target="slide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slide" Target="slide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Relationship Id="rId4" Type="http://schemas.openxmlformats.org/officeDocument/2006/relationships/slide" Target="slide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Relationship Id="rId4" Type="http://schemas.openxmlformats.org/officeDocument/2006/relationships/slide" Target="slide11.xml"/><Relationship Id="rId5" Type="http://schemas.openxmlformats.org/officeDocument/2006/relationships/slide" Target="slide10.xml"/><Relationship Id="rId6" Type="http://schemas.openxmlformats.org/officeDocument/2006/relationships/slide" Target="slide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slide" Target="slide8.xml"/><Relationship Id="rId4" Type="http://schemas.openxmlformats.org/officeDocument/2006/relationships/slide" Target="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slide" Target="slide9.xml"/><Relationship Id="rId4" Type="http://schemas.openxmlformats.org/officeDocument/2006/relationships/slide" Target="slide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slide" Target="slide7.xml"/><Relationship Id="rId4" Type="http://schemas.openxmlformats.org/officeDocument/2006/relationships/slide" Target="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ctrTitle"/>
          </p:nvPr>
        </p:nvSpPr>
        <p:spPr>
          <a:xfrm>
            <a:off x="1097280" y="758949"/>
            <a:ext cx="10058401" cy="3566167"/>
          </a:xfrm>
          <a:prstGeom prst="rect">
            <a:avLst/>
          </a:prstGeom>
        </p:spPr>
        <p:txBody>
          <a:bodyPr/>
          <a:lstStyle>
            <a:lvl1pPr>
              <a:defRPr spc="-100" sz="6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飞到家电商平台营销活动</a:t>
            </a:r>
          </a:p>
        </p:txBody>
      </p:sp>
      <p:sp>
        <p:nvSpPr>
          <p:cNvPr id="163" name="Shape 163"/>
          <p:cNvSpPr/>
          <p:nvPr>
            <p:ph type="subTitle" sz="quarter" idx="1"/>
          </p:nvPr>
        </p:nvSpPr>
        <p:spPr>
          <a:xfrm>
            <a:off x="1100050" y="4455619"/>
            <a:ext cx="10058401" cy="114302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碎屏维修服务</a:t>
            </a:r>
          </a:p>
          <a:p>
            <a:pPr/>
            <a:r>
              <a:t>2017-03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4965" y="1254290"/>
            <a:ext cx="2842070" cy="5055097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八、激活该券</a:t>
            </a:r>
          </a:p>
        </p:txBody>
      </p:sp>
      <p:sp>
        <p:nvSpPr>
          <p:cNvPr id="226" name="Shape 226"/>
          <p:cNvSpPr/>
          <p:nvPr/>
        </p:nvSpPr>
        <p:spPr>
          <a:xfrm>
            <a:off x="699498" y="1453768"/>
            <a:ext cx="3832123" cy="683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“已激活”代金券，可在此页面点击“报修申请”。</a:t>
            </a:r>
          </a:p>
        </p:txBody>
      </p:sp>
      <p:sp>
        <p:nvSpPr>
          <p:cNvPr id="227" name="Shape 227"/>
          <p:cNvSpPr/>
          <p:nvPr/>
        </p:nvSpPr>
        <p:spPr>
          <a:xfrm>
            <a:off x="7904636" y="1453769"/>
            <a:ext cx="3832117" cy="154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接口说明：在“我的”中可从“会员权益”内查看此页面。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点击“报修申请”走小宝平台进行维修。</a:t>
            </a:r>
          </a:p>
        </p:txBody>
      </p:sp>
      <p:sp>
        <p:nvSpPr>
          <p:cNvPr id="228" name="Shape 228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658492" y="1752324"/>
            <a:ext cx="252996" cy="325885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九、查找代金券</a:t>
            </a:r>
          </a:p>
        </p:txBody>
      </p:sp>
      <p:sp>
        <p:nvSpPr>
          <p:cNvPr id="231" name="Shape 231"/>
          <p:cNvSpPr/>
          <p:nvPr/>
        </p:nvSpPr>
        <p:spPr>
          <a:xfrm>
            <a:off x="699494" y="1453769"/>
            <a:ext cx="3832130" cy="2174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此为“我的”个人界面，在“会员权益”里可找到“碎屏维修代金券”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以后“会员权益”将细化，页面以后会出，里面包括“碎屏维修权益”“我的积分”“我的优惠券”等权益类功能页面（与1期开发无关）</a:t>
            </a:r>
          </a:p>
        </p:txBody>
      </p:sp>
      <p:sp>
        <p:nvSpPr>
          <p:cNvPr id="232" name="Shape 232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10438131" y="5289594"/>
            <a:ext cx="1247137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返回第一步</a:t>
            </a:r>
          </a:p>
        </p:txBody>
      </p:sp>
      <p:pic>
        <p:nvPicPr>
          <p:cNvPr id="233" name="image9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13" y="1244253"/>
            <a:ext cx="2793978" cy="496955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848992" y="4370108"/>
            <a:ext cx="2748017" cy="325885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ctrTitle"/>
          </p:nvPr>
        </p:nvSpPr>
        <p:spPr>
          <a:xfrm>
            <a:off x="1097280" y="758949"/>
            <a:ext cx="10058401" cy="356616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Thank You</a:t>
            </a:r>
          </a:p>
        </p:txBody>
      </p:sp>
      <p:sp>
        <p:nvSpPr>
          <p:cNvPr id="237" name="Shape 237"/>
          <p:cNvSpPr/>
          <p:nvPr>
            <p:ph type="subTitle" sz="quarter" idx="1"/>
          </p:nvPr>
        </p:nvSpPr>
        <p:spPr>
          <a:xfrm>
            <a:off x="1100050" y="4455619"/>
            <a:ext cx="10058401" cy="114302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飞到家电商俱乐部</a:t>
            </a:r>
          </a:p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E-Marketing@17wo.club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2205" y="1452681"/>
            <a:ext cx="2444204" cy="434742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 defTabSz="896111">
              <a:defRPr spc="-100" sz="42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二、注册成为飞到家用户/会员权益入口</a:t>
            </a:r>
          </a:p>
        </p:txBody>
      </p:sp>
      <p:sp>
        <p:nvSpPr>
          <p:cNvPr id="167" name="Shape 167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5357631" y="4593163"/>
            <a:ext cx="1393355" cy="325885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8" name="Shape 168"/>
          <p:cNvSpPr/>
          <p:nvPr/>
        </p:nvSpPr>
        <p:spPr>
          <a:xfrm>
            <a:off x="699496" y="1453768"/>
            <a:ext cx="3832126" cy="342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初次进入飞到家会弹出此窗口参与活动。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活动赠送为：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一个月碎屏维修代金券。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同时有提醒会员签到有流量赠送，一共100M分十次签到获得，当月剩余签到则赠送积分等（与1期开发无关）。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跨品猫需要修改页面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2205" y="1452681"/>
            <a:ext cx="2444204" cy="434742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 defTabSz="896111">
              <a:defRPr spc="-100" sz="42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二、注册成为飞到家用户/会员权益入口</a:t>
            </a:r>
          </a:p>
        </p:txBody>
      </p:sp>
      <p:sp>
        <p:nvSpPr>
          <p:cNvPr id="172" name="Shape 172"/>
          <p:cNvSpPr/>
          <p:nvPr/>
        </p:nvSpPr>
        <p:spPr>
          <a:xfrm>
            <a:off x="699496" y="1453768"/>
            <a:ext cx="3832126" cy="117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填写手机成为飞到家会员（默认已接受会员协议）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跨品猫需要修改页面</a:t>
            </a:r>
          </a:p>
        </p:txBody>
      </p:sp>
      <p:sp>
        <p:nvSpPr>
          <p:cNvPr id="173" name="Shape 173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5357631" y="4152896"/>
            <a:ext cx="1393355" cy="325885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13" y="1244250"/>
            <a:ext cx="2793978" cy="496955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三、领取代金券过渡页面</a:t>
            </a:r>
          </a:p>
        </p:txBody>
      </p:sp>
      <p:sp>
        <p:nvSpPr>
          <p:cNvPr id="177" name="Shape 177"/>
          <p:cNvSpPr/>
          <p:nvPr/>
        </p:nvSpPr>
        <p:spPr>
          <a:xfrm>
            <a:off x="699494" y="1453768"/>
            <a:ext cx="3832130" cy="117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充值等待期间展示霸屏广告，手动关闭为放弃领取。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跨品猫需要修改页面</a:t>
            </a:r>
          </a:p>
        </p:txBody>
      </p:sp>
      <p:sp>
        <p:nvSpPr>
          <p:cNvPr id="178" name="Shape 178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5179192" y="5289594"/>
            <a:ext cx="2087617" cy="457206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4领取成功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13" y="1244250"/>
            <a:ext cx="2793978" cy="496955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四、代金券领取成功页面</a:t>
            </a:r>
          </a:p>
        </p:txBody>
      </p:sp>
      <p:sp>
        <p:nvSpPr>
          <p:cNvPr id="182" name="Shape 182"/>
          <p:cNvSpPr/>
          <p:nvPr/>
        </p:nvSpPr>
        <p:spPr>
          <a:xfrm>
            <a:off x="699494" y="1453768"/>
            <a:ext cx="3832130" cy="1800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领到代金券可点击“查看”跳转到“我的维修权益”页面进行使用。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再次提醒用户签到赠流量。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跨品猫需要修改页面</a:t>
            </a:r>
          </a:p>
        </p:txBody>
      </p:sp>
      <p:sp>
        <p:nvSpPr>
          <p:cNvPr id="183" name="Shape 183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5737992" y="3833326"/>
            <a:ext cx="970016" cy="359376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5283" y="1229358"/>
            <a:ext cx="3286361" cy="584533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pc="-99" sz="41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89" name="Shape 189"/>
          <p:cNvSpPr/>
          <p:nvPr/>
        </p:nvSpPr>
        <p:spPr>
          <a:xfrm>
            <a:off x="699493" y="1453768"/>
            <a:ext cx="3832132" cy="236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点击注册所赠送的“未激活”代金券进行使用。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也可在此页面使用代金券申请报修。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小宝审核通过后直接在“我的”－“我的权益”中查询并“申请报修”</a:t>
            </a:r>
          </a:p>
        </p:txBody>
      </p:sp>
      <p:sp>
        <p:nvSpPr>
          <p:cNvPr id="190" name="Shape 190"/>
          <p:cNvSpPr/>
          <p:nvPr/>
        </p:nvSpPr>
        <p:spPr>
          <a:xfrm>
            <a:off x="7904636" y="1453768"/>
            <a:ext cx="3832117" cy="323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已激活：使用中状态，申请报修会直接使用该代金券。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未激活：参与飞到家活动赠送的代金券，点击进入会跳入“资配置机型”界面从新走一遍流程（只是不用付款）。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已失效：“已经使用报修过”、“使用过时限到期”或“没使用过时限到期”。</a:t>
            </a:r>
          </a:p>
        </p:txBody>
      </p:sp>
      <p:sp>
        <p:nvSpPr>
          <p:cNvPr id="191" name="Shape 191"/>
          <p:cNvSpPr/>
          <p:nvPr/>
        </p:nvSpPr>
        <p:spPr>
          <a:xfrm>
            <a:off x="640080" y="533911"/>
            <a:ext cx="9492855" cy="69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914400">
              <a:lnSpc>
                <a:spcPct val="76500"/>
              </a:lnSpc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五、领取到代金券页面</a:t>
            </a:r>
          </a:p>
        </p:txBody>
      </p:sp>
      <p:sp>
        <p:nvSpPr>
          <p:cNvPr id="192" name="Shape 192"/>
          <p:cNvSpPr/>
          <p:nvPr/>
        </p:nvSpPr>
        <p:spPr>
          <a:xfrm>
            <a:off x="7983018" y="4911590"/>
            <a:ext cx="3113121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报修申请是一个接口</a:t>
            </a:r>
          </a:p>
        </p:txBody>
      </p:sp>
      <p:sp>
        <p:nvSpPr>
          <p:cNvPr id="193" name="Shape 193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450112" y="1761868"/>
            <a:ext cx="252996" cy="325885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4" name="Shape 194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4434123" y="2277909"/>
            <a:ext cx="3148681" cy="718993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5" name="Shape 195"/>
          <p:cNvSpPr/>
          <p:nvPr/>
        </p:nvSpPr>
        <p:spPr>
          <a:xfrm>
            <a:off x="7904636" y="5557637"/>
            <a:ext cx="3113121" cy="612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2017-3-16添加小宝审核不合格提示</a:t>
            </a:r>
          </a:p>
        </p:txBody>
      </p:sp>
      <p:sp>
        <p:nvSpPr>
          <p:cNvPr id="196" name="Shape 196">
            <a:hlinkClick r:id="rId6" invalidUrl="" action="ppaction://hlinksldjump" tgtFrame="" tooltip="" history="1" highlightClick="0" endSnd="0"/>
          </p:cNvPr>
          <p:cNvSpPr/>
          <p:nvPr/>
        </p:nvSpPr>
        <p:spPr>
          <a:xfrm>
            <a:off x="4434123" y="3187061"/>
            <a:ext cx="3148681" cy="718993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4965" y="1262131"/>
            <a:ext cx="2842070" cy="505509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六、适配机型</a:t>
            </a:r>
          </a:p>
        </p:txBody>
      </p:sp>
      <p:sp>
        <p:nvSpPr>
          <p:cNvPr id="202" name="Shape 202"/>
          <p:cNvSpPr/>
          <p:nvPr/>
        </p:nvSpPr>
        <p:spPr>
          <a:xfrm>
            <a:off x="699500" y="1453769"/>
            <a:ext cx="3219114" cy="949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此处按照所选择的“手机型号”与“服务时间”后台匹配所需支付金额以及报修金额。</a:t>
            </a:r>
          </a:p>
        </p:txBody>
      </p:sp>
      <p:sp>
        <p:nvSpPr>
          <p:cNvPr id="203" name="Shape 203"/>
          <p:cNvSpPr/>
          <p:nvPr/>
        </p:nvSpPr>
        <p:spPr>
          <a:xfrm>
            <a:off x="7904636" y="1453768"/>
            <a:ext cx="3832117" cy="181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根据金额报修金额：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档次一：600元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档次二：900元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档次三：1200元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页面中型号为iPhone7plus所以为最高档。</a:t>
            </a:r>
          </a:p>
        </p:txBody>
      </p:sp>
      <p:sp>
        <p:nvSpPr>
          <p:cNvPr id="204" name="Shape 204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755900" y="5111103"/>
            <a:ext cx="2680200" cy="45720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05" name="Shape 205"/>
          <p:cNvSpPr/>
          <p:nvPr/>
        </p:nvSpPr>
        <p:spPr>
          <a:xfrm>
            <a:off x="4016121" y="2396344"/>
            <a:ext cx="561337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选择</a:t>
            </a:r>
          </a:p>
        </p:txBody>
      </p:sp>
      <p:sp>
        <p:nvSpPr>
          <p:cNvPr id="206" name="Shape 206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658492" y="1752324"/>
            <a:ext cx="252996" cy="325885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5517" y="227219"/>
            <a:ext cx="3025592" cy="538151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七、资料填写</a:t>
            </a:r>
          </a:p>
        </p:txBody>
      </p:sp>
      <p:sp>
        <p:nvSpPr>
          <p:cNvPr id="210" name="Shape 210"/>
          <p:cNvSpPr/>
          <p:nvPr/>
        </p:nvSpPr>
        <p:spPr>
          <a:xfrm>
            <a:off x="699501" y="1453769"/>
            <a:ext cx="3219114" cy="61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此处所填写资料详情（用于激活审核）即可购买服务。</a:t>
            </a:r>
          </a:p>
        </p:txBody>
      </p:sp>
      <p:sp>
        <p:nvSpPr>
          <p:cNvPr id="211" name="Shape 211"/>
          <p:cNvSpPr/>
          <p:nvPr/>
        </p:nvSpPr>
        <p:spPr>
          <a:xfrm>
            <a:off x="7904636" y="1453768"/>
            <a:ext cx="3832117" cy="1216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接口说明：参与其他活动获得的保障券能在“我的”中的“会员权益”内直接点击使用跳转此页面填写资料使用。</a:t>
            </a:r>
          </a:p>
        </p:txBody>
      </p:sp>
      <p:sp>
        <p:nvSpPr>
          <p:cNvPr id="212" name="Shape 212"/>
          <p:cNvSpPr/>
          <p:nvPr/>
        </p:nvSpPr>
        <p:spPr>
          <a:xfrm>
            <a:off x="4016121" y="3889207"/>
            <a:ext cx="561337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选择</a:t>
            </a:r>
          </a:p>
        </p:txBody>
      </p:sp>
      <p:sp>
        <p:nvSpPr>
          <p:cNvPr id="213" name="Shape 213"/>
          <p:cNvSpPr/>
          <p:nvPr/>
        </p:nvSpPr>
        <p:spPr>
          <a:xfrm>
            <a:off x="4016121" y="2396344"/>
            <a:ext cx="561337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填写</a:t>
            </a:r>
          </a:p>
        </p:txBody>
      </p:sp>
      <p:sp>
        <p:nvSpPr>
          <p:cNvPr id="214" name="Shape 214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799462" y="4666045"/>
            <a:ext cx="2680202" cy="45720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5" name="Shape 215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672965" y="706925"/>
            <a:ext cx="252996" cy="325885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八、激活该券</a:t>
            </a:r>
          </a:p>
        </p:txBody>
      </p:sp>
      <p:sp>
        <p:nvSpPr>
          <p:cNvPr id="218" name="Shape 218"/>
          <p:cNvSpPr/>
          <p:nvPr/>
        </p:nvSpPr>
        <p:spPr>
          <a:xfrm>
            <a:off x="699500" y="1453768"/>
            <a:ext cx="3832120" cy="127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投保成功，此为本次“碎屏维修服务”订单详情。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激活后成为“已激活”代金券。</a:t>
            </a:r>
          </a:p>
        </p:txBody>
      </p:sp>
      <p:sp>
        <p:nvSpPr>
          <p:cNvPr id="219" name="Shape 219"/>
          <p:cNvSpPr/>
          <p:nvPr/>
        </p:nvSpPr>
        <p:spPr>
          <a:xfrm>
            <a:off x="7904636" y="1453769"/>
            <a:ext cx="3832117" cy="319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接口说明：在“我的”中可从“会员权益”内查看此页面。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点击我要激活则只需要等待小宝审核通过。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另与TD数据对接，根据IMEI查找数据，能找到则根据数据判定手机使用时间，找不到判定为新手机。（待定）</a:t>
            </a:r>
          </a:p>
        </p:txBody>
      </p:sp>
      <p:pic>
        <p:nvPicPr>
          <p:cNvPr id="220" name="image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4965" y="1254290"/>
            <a:ext cx="2842070" cy="505509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755903" y="5344181"/>
            <a:ext cx="2680201" cy="45720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2" name="Shape 222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658492" y="1752324"/>
            <a:ext cx="252996" cy="325885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回顾">
  <a:themeElements>
    <a:clrScheme name="回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回顾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回顾">
  <a:themeElements>
    <a:clrScheme name="回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回顾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