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</p:sldMasterIdLst>
  <p:sldIdLst>
    <p:sldId id="256" r:id="rId4"/>
    <p:sldId id="305" r:id="rId5"/>
    <p:sldId id="306" r:id="rId6"/>
    <p:sldId id="258" r:id="rId7"/>
    <p:sldId id="259" r:id="rId8"/>
    <p:sldId id="260" r:id="rId9"/>
    <p:sldId id="307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309" r:id="rId42"/>
    <p:sldId id="310" r:id="rId43"/>
    <p:sldId id="308" r:id="rId44"/>
    <p:sldId id="295" r:id="rId45"/>
    <p:sldId id="296" r:id="rId46"/>
    <p:sldId id="297" r:id="rId47"/>
    <p:sldId id="298" r:id="rId48"/>
    <p:sldId id="300" r:id="rId49"/>
    <p:sldId id="302" r:id="rId50"/>
    <p:sldId id="301" r:id="rId51"/>
    <p:sldId id="303" r:id="rId52"/>
    <p:sldId id="304" r:id="rId53"/>
  </p:sldIdLst>
  <p:sldSz cx="9144000" cy="6858000" type="screen4x3"/>
  <p:notesSz cx="7559675" cy="106914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38" d="100"/>
          <a:sy n="38" d="100"/>
        </p:scale>
        <p:origin x="-140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6" Type="http://schemas.openxmlformats.org/officeDocument/2006/relationships/tableStyles" Target="tableStyles.xml"/><Relationship Id="rId55" Type="http://schemas.openxmlformats.org/officeDocument/2006/relationships/viewProps" Target="viewProps.xml"/><Relationship Id="rId54" Type="http://schemas.openxmlformats.org/officeDocument/2006/relationships/presProps" Target="presProps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1896480"/>
          </a:xfrm>
          <a:prstGeom prst="rect">
            <a:avLst/>
          </a:prstGeom>
        </p:spPr>
        <p:txBody>
          <a:bodyPr wrap="none" lIns="0" tIns="0" rIns="0" bIns="0"/>
          <a:lstStyle/>
          <a:p/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1360"/>
            <a:ext cx="8046360" cy="1896480"/>
          </a:xfrm>
          <a:prstGeom prst="rect">
            <a:avLst/>
          </a:prstGeom>
        </p:spPr>
        <p:txBody>
          <a:bodyPr wrap="none" lIns="0" tIns="0" rIns="0" bIns="0"/>
          <a:lstStyle/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480"/>
          </a:xfrm>
          <a:prstGeom prst="rect">
            <a:avLst/>
          </a:prstGeom>
        </p:spPr>
        <p:txBody>
          <a:bodyPr wrap="none" lIns="0" tIns="0" rIns="0" bIns="0"/>
          <a:lstStyle/>
          <a:p/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480"/>
          </a:xfrm>
          <a:prstGeom prst="rect">
            <a:avLst/>
          </a:prstGeom>
        </p:spPr>
        <p:txBody>
          <a:bodyPr wrap="none" lIns="0" tIns="0" rIns="0" bIns="0"/>
          <a:lstStyle/>
          <a:p/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9920" y="3681360"/>
            <a:ext cx="3926160" cy="1896480"/>
          </a:xfrm>
          <a:prstGeom prst="rect">
            <a:avLst/>
          </a:prstGeom>
        </p:spPr>
        <p:txBody>
          <a:bodyPr wrap="none" lIns="0" tIns="0" rIns="0" bIns="0"/>
          <a:lstStyle/>
          <a:p/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1360"/>
            <a:ext cx="3926160" cy="1896480"/>
          </a:xfrm>
          <a:prstGeom prst="rect">
            <a:avLst/>
          </a:prstGeom>
        </p:spPr>
        <p:txBody>
          <a:bodyPr wrap="none" lIns="0" tIns="0" rIns="0" bIns="0"/>
          <a:lstStyle/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480"/>
          </a:xfrm>
          <a:prstGeom prst="rect">
            <a:avLst/>
          </a:prstGeom>
        </p:spPr>
        <p:txBody>
          <a:bodyPr wrap="none" lIns="0" tIns="0" rIns="0" bIns="0"/>
          <a:lstStyle/>
          <a:p/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480"/>
          </a:xfrm>
          <a:prstGeom prst="rect">
            <a:avLst/>
          </a:prstGeom>
        </p:spPr>
        <p:txBody>
          <a:bodyPr wrap="none" lIns="0" tIns="0" rIns="0" bIns="0"/>
          <a:lstStyle/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</a:p>
        </p:txBody>
      </p:sp>
      <p:sp>
        <p:nvSpPr>
          <p:cNvPr id="3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6920"/>
          </a:xfrm>
          <a:prstGeom prst="rect">
            <a:avLst/>
          </a:prstGeom>
        </p:spPr>
        <p:txBody>
          <a:bodyPr wrap="none" lIns="0" tIns="0" rIns="0" bIns="0"/>
          <a:lstStyle/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6920"/>
          </a:xfrm>
          <a:prstGeom prst="rect">
            <a:avLst/>
          </a:prstGeom>
        </p:spPr>
        <p:txBody>
          <a:bodyPr wrap="none" lIns="0" tIns="0" rIns="0" bIns="0"/>
          <a:lstStyle/>
          <a:p/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6920"/>
          </a:xfrm>
          <a:prstGeom prst="rect">
            <a:avLst/>
          </a:prstGeom>
        </p:spPr>
        <p:txBody>
          <a:bodyPr wrap="none" lIns="0" tIns="0" rIns="0" bIns="0"/>
          <a:lstStyle/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480"/>
          </a:xfrm>
          <a:prstGeom prst="rect">
            <a:avLst/>
          </a:prstGeom>
        </p:spPr>
        <p:txBody>
          <a:bodyPr wrap="none" lIns="0" tIns="0" rIns="0" bIns="0"/>
          <a:lstStyle/>
          <a:p/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457200" y="3681360"/>
            <a:ext cx="3926160" cy="1896480"/>
          </a:xfrm>
          <a:prstGeom prst="rect">
            <a:avLst/>
          </a:prstGeom>
        </p:spPr>
        <p:txBody>
          <a:bodyPr wrap="none" lIns="0" tIns="0" rIns="0" bIns="0"/>
          <a:lstStyle/>
          <a:p/>
        </p:txBody>
      </p:sp>
      <p:sp>
        <p:nvSpPr>
          <p:cNvPr id="48" name="PlaceHolder 4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6920"/>
          </a:xfrm>
          <a:prstGeom prst="rect">
            <a:avLst/>
          </a:prstGeom>
        </p:spPr>
        <p:txBody>
          <a:bodyPr wrap="none" lIns="0" tIns="0" rIns="0" bIns="0"/>
          <a:lstStyle/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6920"/>
          </a:xfrm>
          <a:prstGeom prst="rect">
            <a:avLst/>
          </a:prstGeom>
        </p:spPr>
        <p:txBody>
          <a:bodyPr wrap="none" lIns="0" tIns="0" rIns="0" bIns="0"/>
          <a:lstStyle/>
          <a:p/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480"/>
          </a:xfrm>
          <a:prstGeom prst="rect">
            <a:avLst/>
          </a:prstGeom>
        </p:spPr>
        <p:txBody>
          <a:bodyPr wrap="none" lIns="0" tIns="0" rIns="0" bIns="0"/>
          <a:lstStyle/>
          <a:p/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9920" y="3681360"/>
            <a:ext cx="3926160" cy="1896480"/>
          </a:xfrm>
          <a:prstGeom prst="rect">
            <a:avLst/>
          </a:prstGeom>
        </p:spPr>
        <p:txBody>
          <a:bodyPr wrap="none" lIns="0" tIns="0" rIns="0" bIns="0"/>
          <a:lstStyle/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480"/>
          </a:xfrm>
          <a:prstGeom prst="rect">
            <a:avLst/>
          </a:prstGeom>
        </p:spPr>
        <p:txBody>
          <a:bodyPr wrap="none" lIns="0" tIns="0" rIns="0" bIns="0"/>
          <a:lstStyle/>
          <a:p/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480"/>
          </a:xfrm>
          <a:prstGeom prst="rect">
            <a:avLst/>
          </a:prstGeom>
        </p:spPr>
        <p:txBody>
          <a:bodyPr wrap="none" lIns="0" tIns="0" rIns="0" bIns="0"/>
          <a:lstStyle/>
          <a:p/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57200" y="3681360"/>
            <a:ext cx="8045640" cy="1896480"/>
          </a:xfrm>
          <a:prstGeom prst="rect">
            <a:avLst/>
          </a:prstGeom>
        </p:spPr>
        <p:txBody>
          <a:bodyPr wrap="none" lIns="0" tIns="0" rIns="0" bIns="0"/>
          <a:lstStyle/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1896480"/>
          </a:xfrm>
          <a:prstGeom prst="rect">
            <a:avLst/>
          </a:prstGeom>
        </p:spPr>
        <p:txBody>
          <a:bodyPr wrap="none" lIns="0" tIns="0" rIns="0" bIns="0"/>
          <a:lstStyle/>
          <a:p/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57200" y="3681360"/>
            <a:ext cx="8046360" cy="1896480"/>
          </a:xfrm>
          <a:prstGeom prst="rect">
            <a:avLst/>
          </a:prstGeom>
        </p:spPr>
        <p:txBody>
          <a:bodyPr wrap="none" lIns="0" tIns="0" rIns="0" bIns="0"/>
          <a:lstStyle/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480"/>
          </a:xfrm>
          <a:prstGeom prst="rect">
            <a:avLst/>
          </a:prstGeom>
        </p:spPr>
        <p:txBody>
          <a:bodyPr wrap="none" lIns="0" tIns="0" rIns="0" bIns="0"/>
          <a:lstStyle/>
          <a:p/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480"/>
          </a:xfrm>
          <a:prstGeom prst="rect">
            <a:avLst/>
          </a:prstGeom>
        </p:spPr>
        <p:txBody>
          <a:bodyPr wrap="none" lIns="0" tIns="0" rIns="0" bIns="0"/>
          <a:lstStyle/>
          <a:p/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579920" y="3681360"/>
            <a:ext cx="3926160" cy="1896480"/>
          </a:xfrm>
          <a:prstGeom prst="rect">
            <a:avLst/>
          </a:prstGeom>
        </p:spPr>
        <p:txBody>
          <a:bodyPr wrap="none" lIns="0" tIns="0" rIns="0" bIns="0"/>
          <a:lstStyle/>
          <a:p/>
        </p:txBody>
      </p:sp>
      <p:sp>
        <p:nvSpPr>
          <p:cNvPr id="64" name="PlaceHolder 5"/>
          <p:cNvSpPr>
            <a:spLocks noGrp="1"/>
          </p:cNvSpPr>
          <p:nvPr>
            <p:ph type="body"/>
          </p:nvPr>
        </p:nvSpPr>
        <p:spPr>
          <a:xfrm>
            <a:off x="457200" y="3681360"/>
            <a:ext cx="3926160" cy="1896480"/>
          </a:xfrm>
          <a:prstGeom prst="rect">
            <a:avLst/>
          </a:prstGeom>
        </p:spPr>
        <p:txBody>
          <a:bodyPr wrap="none" lIns="0" tIns="0" rIns="0" bIns="0"/>
          <a:lstStyle/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480"/>
          </a:xfrm>
          <a:prstGeom prst="rect">
            <a:avLst/>
          </a:prstGeom>
        </p:spPr>
        <p:txBody>
          <a:bodyPr wrap="none" lIns="0" tIns="0" rIns="0" bIns="0"/>
          <a:lstStyle/>
          <a:p/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480"/>
          </a:xfrm>
          <a:prstGeom prst="rect">
            <a:avLst/>
          </a:prstGeom>
        </p:spPr>
        <p:txBody>
          <a:bodyPr wrap="none" lIns="0" tIns="0" rIns="0" bIns="0"/>
          <a:lstStyle/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6920"/>
          </a:xfrm>
          <a:prstGeom prst="rect">
            <a:avLst/>
          </a:prstGeom>
        </p:spPr>
        <p:txBody>
          <a:bodyPr wrap="none" lIns="0" tIns="0" rIns="0" bIns="0"/>
          <a:lstStyle/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6920"/>
          </a:xfrm>
          <a:prstGeom prst="rect">
            <a:avLst/>
          </a:prstGeom>
        </p:spPr>
        <p:txBody>
          <a:bodyPr wrap="none" lIns="0" tIns="0" rIns="0" bIns="0"/>
          <a:lstStyle/>
          <a:p/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6920"/>
          </a:xfrm>
          <a:prstGeom prst="rect">
            <a:avLst/>
          </a:prstGeom>
        </p:spPr>
        <p:txBody>
          <a:bodyPr wrap="none" lIns="0" tIns="0" rIns="0" bIns="0"/>
          <a:lstStyle/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480"/>
          </a:xfrm>
          <a:prstGeom prst="rect">
            <a:avLst/>
          </a:prstGeom>
        </p:spPr>
        <p:txBody>
          <a:bodyPr wrap="none" lIns="0" tIns="0" rIns="0" bIns="0"/>
          <a:lstStyle/>
          <a:p/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1360"/>
            <a:ext cx="3926160" cy="1896480"/>
          </a:xfrm>
          <a:prstGeom prst="rect">
            <a:avLst/>
          </a:prstGeom>
        </p:spPr>
        <p:txBody>
          <a:bodyPr wrap="none" lIns="0" tIns="0" rIns="0" bIns="0"/>
          <a:lstStyle/>
          <a:p/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6920"/>
          </a:xfrm>
          <a:prstGeom prst="rect">
            <a:avLst/>
          </a:prstGeom>
        </p:spPr>
        <p:txBody>
          <a:bodyPr wrap="none" lIns="0" tIns="0" rIns="0" bIns="0"/>
          <a:lstStyle/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6920"/>
          </a:xfrm>
          <a:prstGeom prst="rect">
            <a:avLst/>
          </a:prstGeom>
        </p:spPr>
        <p:txBody>
          <a:bodyPr wrap="none" lIns="0" tIns="0" rIns="0" bIns="0"/>
          <a:lstStyle/>
          <a:p/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480"/>
          </a:xfrm>
          <a:prstGeom prst="rect">
            <a:avLst/>
          </a:prstGeom>
        </p:spPr>
        <p:txBody>
          <a:bodyPr wrap="none" lIns="0" tIns="0" rIns="0" bIns="0"/>
          <a:lstStyle/>
          <a:p/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579920" y="3681360"/>
            <a:ext cx="3926160" cy="1896480"/>
          </a:xfrm>
          <a:prstGeom prst="rect">
            <a:avLst/>
          </a:prstGeom>
        </p:spPr>
        <p:txBody>
          <a:bodyPr wrap="none" lIns="0" tIns="0" rIns="0" bIns="0"/>
          <a:lstStyle/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480"/>
          </a:xfrm>
          <a:prstGeom prst="rect">
            <a:avLst/>
          </a:prstGeom>
        </p:spPr>
        <p:txBody>
          <a:bodyPr wrap="none" lIns="0" tIns="0" rIns="0" bIns="0"/>
          <a:lstStyle/>
          <a:p/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480"/>
          </a:xfrm>
          <a:prstGeom prst="rect">
            <a:avLst/>
          </a:prstGeom>
        </p:spPr>
        <p:txBody>
          <a:bodyPr wrap="none" lIns="0" tIns="0" rIns="0" bIns="0"/>
          <a:lstStyle/>
          <a:p/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1360"/>
            <a:ext cx="8045640" cy="1896480"/>
          </a:xfrm>
          <a:prstGeom prst="rect">
            <a:avLst/>
          </a:prstGeom>
        </p:spPr>
        <p:txBody>
          <a:bodyPr wrap="none" lIns="0" tIns="0" rIns="0" bIns="0"/>
          <a:lstStyle/>
          <a:p/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6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r>
              <a:rPr lang="en-IN"/>
              <a:t>Click to edit the title text format</a:t>
            </a:r>
            <a:endParaRPr lang="en-IN"/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692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IN"/>
              <a:t>Click to edit the outline text format</a:t>
            </a:r>
            <a:endParaRPr lang="en-IN"/>
          </a:p>
          <a:p>
            <a:pPr lvl="1">
              <a:buSzPct val="75000"/>
              <a:buFont typeface="StarSymbol"/>
              <a:buChar char=""/>
            </a:pPr>
            <a:r>
              <a:rPr lang="en-IN"/>
              <a:t>Second Outline Level</a:t>
            </a:r>
            <a:endParaRPr lang="en-IN"/>
          </a:p>
          <a:p>
            <a:pPr lvl="2">
              <a:buSzPct val="45000"/>
              <a:buFont typeface="StarSymbol"/>
              <a:buChar char=""/>
            </a:pPr>
            <a:r>
              <a:rPr lang="en-IN"/>
              <a:t>Third Outline Level</a:t>
            </a:r>
            <a:endParaRPr lang="en-IN"/>
          </a:p>
          <a:p>
            <a:pPr lvl="3">
              <a:buSzPct val="75000"/>
              <a:buFont typeface="StarSymbol"/>
              <a:buChar char=""/>
            </a:pPr>
            <a:r>
              <a:rPr lang="en-IN"/>
              <a:t>Fourth Outline Level</a:t>
            </a:r>
            <a:endParaRPr lang="en-IN"/>
          </a:p>
          <a:p>
            <a:pPr lvl="4">
              <a:buSzPct val="45000"/>
              <a:buFont typeface="StarSymbol"/>
              <a:buChar char=""/>
            </a:pPr>
            <a:r>
              <a:rPr lang="en-IN"/>
              <a:t>Fifth Outline Level</a:t>
            </a:r>
            <a:endParaRPr lang="en-IN"/>
          </a:p>
          <a:p>
            <a:pPr lvl="5">
              <a:buSzPct val="45000"/>
              <a:buFont typeface="StarSymbol"/>
              <a:buChar char=""/>
            </a:pPr>
            <a:r>
              <a:rPr lang="en-IN"/>
              <a:t>Sixth Outline Level</a:t>
            </a:r>
            <a:endParaRPr lang="en-IN"/>
          </a:p>
          <a:p>
            <a:pPr lvl="6">
              <a:buSzPct val="45000"/>
              <a:buFont typeface="StarSymbol"/>
              <a:buChar char=""/>
            </a:pPr>
            <a:r>
              <a:rPr lang="en-IN"/>
              <a:t>Seventh Outline Level</a:t>
            </a:r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r>
              <a:rPr lang="en-IN"/>
              <a:t>Click to edit the title text format</a:t>
            </a:r>
            <a:endParaRPr lang="en-IN"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692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IN"/>
              <a:t>Click to edit the outline text format</a:t>
            </a:r>
            <a:endParaRPr lang="en-IN"/>
          </a:p>
          <a:p>
            <a:pPr lvl="1">
              <a:buSzPct val="75000"/>
              <a:buFont typeface="StarSymbol"/>
              <a:buChar char=""/>
            </a:pPr>
            <a:r>
              <a:rPr lang="en-IN"/>
              <a:t>Second Outline Level</a:t>
            </a:r>
            <a:endParaRPr lang="en-IN"/>
          </a:p>
          <a:p>
            <a:pPr lvl="2">
              <a:buSzPct val="45000"/>
              <a:buFont typeface="StarSymbol"/>
              <a:buChar char=""/>
            </a:pPr>
            <a:r>
              <a:rPr lang="en-IN"/>
              <a:t>Third Outline Level</a:t>
            </a:r>
            <a:endParaRPr lang="en-IN"/>
          </a:p>
          <a:p>
            <a:pPr lvl="3">
              <a:buSzPct val="75000"/>
              <a:buFont typeface="StarSymbol"/>
              <a:buChar char=""/>
            </a:pPr>
            <a:r>
              <a:rPr lang="en-IN"/>
              <a:t>Fourth Outline Level</a:t>
            </a:r>
            <a:endParaRPr lang="en-IN"/>
          </a:p>
          <a:p>
            <a:pPr lvl="4">
              <a:buSzPct val="45000"/>
              <a:buFont typeface="StarSymbol"/>
              <a:buChar char=""/>
            </a:pPr>
            <a:r>
              <a:rPr lang="en-IN"/>
              <a:t>Fifth Outline Level</a:t>
            </a:r>
            <a:endParaRPr lang="en-IN"/>
          </a:p>
          <a:p>
            <a:pPr lvl="5">
              <a:buSzPct val="45000"/>
              <a:buFont typeface="StarSymbol"/>
              <a:buChar char=""/>
            </a:pPr>
            <a:r>
              <a:rPr lang="en-IN"/>
              <a:t>Sixth Outline Level</a:t>
            </a:r>
            <a:endParaRPr lang="en-IN"/>
          </a:p>
          <a:p>
            <a:pPr lvl="6">
              <a:buSzPct val="45000"/>
              <a:buFont typeface="StarSymbol"/>
              <a:buChar char=""/>
            </a:pPr>
            <a:r>
              <a:rPr lang="en-IN"/>
              <a:t>Seventh Outline Level</a:t>
            </a:r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CustomShape 1"/>
          <p:cNvSpPr/>
          <p:nvPr/>
        </p:nvSpPr>
        <p:spPr>
          <a:xfrm>
            <a:off x="685800" y="2130480"/>
            <a:ext cx="7771680" cy="1469160"/>
          </a:xfrm>
          <a:prstGeom prst="rect">
            <a:avLst/>
          </a:prstGeom>
        </p:spPr>
      </p:sp>
      <p:sp>
        <p:nvSpPr>
          <p:cNvPr id="69" name="CustomShape 2"/>
          <p:cNvSpPr/>
          <p:nvPr/>
        </p:nvSpPr>
        <p:spPr>
          <a:xfrm>
            <a:off x="1371600" y="3886200"/>
            <a:ext cx="6400080" cy="1751760"/>
          </a:xfrm>
          <a:prstGeom prst="rect">
            <a:avLst/>
          </a:prstGeom>
        </p:spPr>
      </p:sp>
      <p:sp>
        <p:nvSpPr>
          <p:cNvPr id="4" name="TextBox 3"/>
          <p:cNvSpPr txBox="1"/>
          <p:nvPr/>
        </p:nvSpPr>
        <p:spPr>
          <a:xfrm>
            <a:off x="2928926" y="2500306"/>
            <a:ext cx="307183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SHELL</a:t>
            </a:r>
            <a:endParaRPr lang="en-IN" sz="6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4400">
                <a:solidFill>
                  <a:srgbClr val="000000"/>
                </a:solidFill>
                <a:latin typeface="Calibri" panose="020F0502020204030204"/>
              </a:rPr>
              <a:t>Variables</a:t>
            </a:r>
            <a:endParaRPr lang="en-IN" sz="4400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 panose="020B0604020202020204"/>
              <a:buChar char="•"/>
            </a:pPr>
            <a:r>
              <a:rPr lang="en-IN" sz="3200" dirty="0" smtClean="0">
                <a:solidFill>
                  <a:srgbClr val="000000"/>
                </a:solidFill>
                <a:latin typeface="Calibri" panose="020F0502020204030204"/>
              </a:rPr>
              <a:t>A variable </a:t>
            </a:r>
            <a:r>
              <a:rPr lang="en-IN" sz="3200" dirty="0">
                <a:solidFill>
                  <a:srgbClr val="000000"/>
                </a:solidFill>
                <a:latin typeface="Calibri" panose="020F0502020204030204"/>
              </a:rPr>
              <a:t>is a character string to which we assign a value. The value assigned could be a number, text, filename, device, or any other type of data. </a:t>
            </a:r>
            <a:endParaRPr lang="en-IN" sz="3200" dirty="0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4400">
                <a:solidFill>
                  <a:srgbClr val="000000"/>
                </a:solidFill>
                <a:latin typeface="Calibri" panose="020F0502020204030204"/>
              </a:rPr>
              <a:t>Defining Variables </a:t>
            </a:r>
            <a:endParaRPr lang="en-IN" sz="4400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457200" y="1219320"/>
            <a:ext cx="8228880" cy="472996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 panose="020B0604020202020204"/>
              <a:buChar char="•"/>
            </a:pPr>
            <a:r>
              <a:rPr lang="en-IN" sz="3200" dirty="0">
                <a:solidFill>
                  <a:srgbClr val="000000"/>
                </a:solidFill>
                <a:latin typeface="Calibri" panose="020F0502020204030204"/>
              </a:rPr>
              <a:t>Variables are defined as follows: </a:t>
            </a:r>
            <a:endParaRPr dirty="0"/>
          </a:p>
          <a:p>
            <a:pPr>
              <a:lnSpc>
                <a:spcPct val="100000"/>
              </a:lnSpc>
            </a:pPr>
            <a:r>
              <a:rPr lang="en-IN" sz="3200" dirty="0">
                <a:solidFill>
                  <a:srgbClr val="000000"/>
                </a:solidFill>
                <a:latin typeface="Calibri" panose="020F0502020204030204"/>
              </a:rPr>
              <a:t>SYNTAX: </a:t>
            </a:r>
            <a:endParaRPr dirty="0"/>
          </a:p>
          <a:p>
            <a:pPr>
              <a:lnSpc>
                <a:spcPct val="100000"/>
              </a:lnSpc>
            </a:pPr>
            <a:r>
              <a:rPr lang="en-IN" sz="3200" dirty="0" err="1">
                <a:solidFill>
                  <a:srgbClr val="000000"/>
                </a:solidFill>
                <a:latin typeface="Calibri" panose="020F0502020204030204"/>
              </a:rPr>
              <a:t>variable_name</a:t>
            </a:r>
            <a:r>
              <a:rPr lang="en-IN" sz="3200" dirty="0">
                <a:solidFill>
                  <a:srgbClr val="000000"/>
                </a:solidFill>
                <a:latin typeface="Calibri" panose="020F0502020204030204"/>
              </a:rPr>
              <a:t>=</a:t>
            </a:r>
            <a:r>
              <a:rPr lang="en-IN" sz="3200" dirty="0" err="1">
                <a:solidFill>
                  <a:srgbClr val="000000"/>
                </a:solidFill>
                <a:latin typeface="Calibri" panose="020F0502020204030204"/>
              </a:rPr>
              <a:t>variable_value</a:t>
            </a:r>
            <a:r>
              <a:rPr lang="en-IN" sz="3200" dirty="0">
                <a:solidFill>
                  <a:srgbClr val="000000"/>
                </a:solidFill>
                <a:latin typeface="Calibri" panose="020F0502020204030204"/>
              </a:rPr>
              <a:t> </a:t>
            </a:r>
            <a:endParaRPr dirty="0"/>
          </a:p>
          <a:p>
            <a:pPr>
              <a:lnSpc>
                <a:spcPct val="100000"/>
              </a:lnSpc>
            </a:pPr>
            <a:r>
              <a:rPr lang="en-IN" sz="3200" dirty="0">
                <a:solidFill>
                  <a:srgbClr val="000000"/>
                </a:solidFill>
                <a:latin typeface="Calibri" panose="020F0502020204030204"/>
              </a:rPr>
              <a:t>Example: </a:t>
            </a:r>
            <a:endParaRPr dirty="0"/>
          </a:p>
          <a:p>
            <a:pPr>
              <a:lnSpc>
                <a:spcPct val="100000"/>
              </a:lnSpc>
            </a:pPr>
            <a:r>
              <a:rPr lang="en-IN" sz="3200" dirty="0">
                <a:solidFill>
                  <a:srgbClr val="000000"/>
                </a:solidFill>
                <a:latin typeface="Calibri" panose="020F0502020204030204"/>
              </a:rPr>
              <a:t>NAME=“KIIT" </a:t>
            </a:r>
            <a:endParaRPr dirty="0"/>
          </a:p>
          <a:p>
            <a:pPr>
              <a:lnSpc>
                <a:spcPct val="100000"/>
              </a:lnSpc>
            </a:pPr>
            <a:r>
              <a:rPr lang="en-IN" sz="3200" dirty="0">
                <a:solidFill>
                  <a:srgbClr val="000000"/>
                </a:solidFill>
                <a:latin typeface="Calibri" panose="020F0502020204030204"/>
              </a:rPr>
              <a:t>VAR1=100</a:t>
            </a:r>
            <a:endParaRPr dirty="0"/>
          </a:p>
          <a:p>
            <a:pPr>
              <a:lnSpc>
                <a:spcPct val="100000"/>
              </a:lnSpc>
            </a:pPr>
            <a:r>
              <a:rPr lang="en-IN" sz="3200" dirty="0">
                <a:solidFill>
                  <a:srgbClr val="000000"/>
                </a:solidFill>
                <a:latin typeface="Calibri" panose="020F0502020204030204"/>
              </a:rPr>
              <a:t>Variables of this type are called scalar variables. A scalar variable can hold only one value at a time. 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4400">
                <a:solidFill>
                  <a:srgbClr val="000000"/>
                </a:solidFill>
                <a:latin typeface="Calibri" panose="020F0502020204030204"/>
              </a:rPr>
              <a:t>Accessing Values </a:t>
            </a:r>
            <a:endParaRPr lang="en-IN" sz="4400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457200" y="1600200"/>
            <a:ext cx="8228880" cy="510480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 panose="020B0604020202020204"/>
              <a:buChar char="•"/>
            </a:pPr>
            <a:r>
              <a:rPr lang="en-IN" sz="3200">
                <a:solidFill>
                  <a:srgbClr val="000000"/>
                </a:solidFill>
                <a:latin typeface="Calibri" panose="020F0502020204030204"/>
              </a:rPr>
              <a:t>To access the value stored in a variable, prefix its name with the dollar sign ( $): </a:t>
            </a:r>
            <a:endParaRPr lang="en-IN" sz="3200">
              <a:solidFill>
                <a:srgbClr val="000000"/>
              </a:solidFill>
              <a:latin typeface="Calibri" panose="020F0502020204030204"/>
            </a:endParaRPr>
          </a:p>
          <a:p>
            <a:pPr>
              <a:lnSpc>
                <a:spcPct val="100000"/>
              </a:lnSpc>
              <a:buFont typeface="Arial" panose="020B0604020202020204"/>
              <a:buChar char="•"/>
            </a:pPr>
            <a:r>
              <a:rPr lang="en-IN" sz="3200">
                <a:solidFill>
                  <a:srgbClr val="000000"/>
                </a:solidFill>
                <a:latin typeface="Calibri" panose="020F0502020204030204"/>
              </a:rPr>
              <a:t>Example:</a:t>
            </a:r>
            <a:endParaRPr lang="en-IN" sz="3200">
              <a:solidFill>
                <a:srgbClr val="000000"/>
              </a:solidFill>
              <a:latin typeface="Calibri" panose="020F0502020204030204"/>
            </a:endParaRPr>
          </a:p>
          <a:p>
            <a:pPr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Calibri" panose="020F0502020204030204"/>
              </a:rPr>
              <a:t>NAME=“KIIT" </a:t>
            </a:r>
            <a:endParaRPr lang="en-IN" sz="3200">
              <a:solidFill>
                <a:srgbClr val="000000"/>
              </a:solidFill>
              <a:latin typeface="Calibri" panose="020F0502020204030204"/>
            </a:endParaRPr>
          </a:p>
          <a:p>
            <a:pPr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Calibri" panose="020F0502020204030204"/>
              </a:rPr>
              <a:t>echo $NAME </a:t>
            </a:r>
            <a:endParaRPr lang="en-IN" sz="3200">
              <a:solidFill>
                <a:srgbClr val="000000"/>
              </a:solidFill>
              <a:latin typeface="Calibri" panose="020F0502020204030204"/>
            </a:endParaRPr>
          </a:p>
          <a:p>
            <a:pPr>
              <a:lnSpc>
                <a:spcPct val="100000"/>
              </a:lnSpc>
            </a:pPr>
          </a:p>
          <a:p>
            <a:pPr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Calibri" panose="020F0502020204030204"/>
              </a:rPr>
              <a:t>Output:</a:t>
            </a:r>
            <a:endParaRPr lang="en-IN" sz="3200">
              <a:solidFill>
                <a:srgbClr val="000000"/>
              </a:solidFill>
              <a:latin typeface="Calibri" panose="020F0502020204030204"/>
            </a:endParaRPr>
          </a:p>
          <a:p>
            <a:pPr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Calibri" panose="020F0502020204030204"/>
              </a:rPr>
              <a:t>KIIT</a:t>
            </a:r>
            <a:endParaRPr lang="en-IN" sz="3200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457200" y="76320"/>
            <a:ext cx="8228880" cy="94392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4400">
                <a:solidFill>
                  <a:srgbClr val="000000"/>
                </a:solidFill>
                <a:latin typeface="Calibri" panose="020F0502020204030204"/>
              </a:rPr>
              <a:t>Read-only Variables </a:t>
            </a:r>
            <a:endParaRPr lang="en-IN" sz="4400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457200" y="990720"/>
            <a:ext cx="8228880" cy="586656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 panose="020B0604020202020204"/>
              <a:buChar char="•"/>
            </a:pPr>
            <a:r>
              <a:rPr lang="en-IN" sz="3200">
                <a:solidFill>
                  <a:srgbClr val="000000"/>
                </a:solidFill>
                <a:latin typeface="Calibri" panose="020F0502020204030204"/>
              </a:rPr>
              <a:t>The shell provides a way to mark variables as read-only by using the readonly command. After a variable is marked read-only, its value cannot be changed.</a:t>
            </a:r>
            <a:endParaRPr lang="en-IN" sz="3200">
              <a:solidFill>
                <a:srgbClr val="000000"/>
              </a:solidFill>
              <a:latin typeface="Calibri" panose="020F0502020204030204"/>
            </a:endParaRPr>
          </a:p>
          <a:p>
            <a:pPr>
              <a:lnSpc>
                <a:spcPct val="100000"/>
              </a:lnSpc>
              <a:buFont typeface="Arial" panose="020B0604020202020204"/>
              <a:buChar char="•"/>
            </a:pPr>
            <a:r>
              <a:rPr lang="en-IN" sz="3200">
                <a:solidFill>
                  <a:srgbClr val="000000"/>
                </a:solidFill>
                <a:latin typeface="Calibri" panose="020F0502020204030204"/>
              </a:rPr>
              <a:t>Example:</a:t>
            </a:r>
            <a:endParaRPr lang="en-IN" sz="3200">
              <a:solidFill>
                <a:srgbClr val="000000"/>
              </a:solidFill>
              <a:latin typeface="Calibri" panose="020F0502020204030204"/>
            </a:endParaRPr>
          </a:p>
          <a:p>
            <a:pPr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Calibri" panose="020F0502020204030204"/>
              </a:rPr>
              <a:t>NAME=“KIIT" </a:t>
            </a:r>
            <a:endParaRPr lang="en-IN" sz="3200">
              <a:solidFill>
                <a:srgbClr val="000000"/>
              </a:solidFill>
              <a:latin typeface="Calibri" panose="020F0502020204030204"/>
            </a:endParaRPr>
          </a:p>
          <a:p>
            <a:pPr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Calibri" panose="020F0502020204030204"/>
              </a:rPr>
              <a:t>readonly NAME </a:t>
            </a:r>
            <a:endParaRPr lang="en-IN" sz="3200">
              <a:solidFill>
                <a:srgbClr val="000000"/>
              </a:solidFill>
              <a:latin typeface="Calibri" panose="020F0502020204030204"/>
            </a:endParaRPr>
          </a:p>
          <a:p>
            <a:pPr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Calibri" panose="020F0502020204030204"/>
              </a:rPr>
              <a:t>NAME=“University"  </a:t>
            </a:r>
            <a:endParaRPr lang="en-IN" sz="3200">
              <a:solidFill>
                <a:srgbClr val="000000"/>
              </a:solidFill>
              <a:latin typeface="Calibri" panose="020F0502020204030204"/>
            </a:endParaRPr>
          </a:p>
          <a:p>
            <a:pPr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Calibri" panose="020F0502020204030204"/>
              </a:rPr>
              <a:t>This would produce following result: </a:t>
            </a:r>
            <a:endParaRPr lang="en-IN" sz="3200">
              <a:solidFill>
                <a:srgbClr val="000000"/>
              </a:solidFill>
              <a:latin typeface="Calibri" panose="020F0502020204030204"/>
            </a:endParaRPr>
          </a:p>
          <a:p>
            <a:pPr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Calibri" panose="020F0502020204030204"/>
              </a:rPr>
              <a:t>/bin/sh: NAME: This variable is read only. </a:t>
            </a:r>
            <a:endParaRPr lang="en-IN" sz="3200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457200" y="0"/>
            <a:ext cx="8228880" cy="86760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4400">
                <a:solidFill>
                  <a:srgbClr val="000000"/>
                </a:solidFill>
                <a:latin typeface="Calibri" panose="020F0502020204030204"/>
              </a:rPr>
              <a:t>Unsetting Variables </a:t>
            </a:r>
            <a:endParaRPr lang="en-IN" sz="4400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228600" y="762120"/>
            <a:ext cx="8914680" cy="609516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just">
              <a:lnSpc>
                <a:spcPct val="100000"/>
              </a:lnSpc>
              <a:buFont typeface="Arial" panose="020B0604020202020204"/>
              <a:buChar char="•"/>
            </a:pPr>
            <a:r>
              <a:rPr lang="en-IN" sz="3200">
                <a:solidFill>
                  <a:srgbClr val="000000"/>
                </a:solidFill>
                <a:latin typeface="Calibri" panose="020F0502020204030204"/>
              </a:rPr>
              <a:t>Unsetting or deleting a variable tells the shell to remove the variable from the list of variables that it tracks. Once you unset a variable, you would not be able to access stored value in the variable. </a:t>
            </a:r>
            <a:endParaRPr lang="en-IN" sz="3200">
              <a:solidFill>
                <a:srgbClr val="000000"/>
              </a:solidFill>
              <a:latin typeface="Calibri" panose="020F0502020204030204"/>
            </a:endParaRPr>
          </a:p>
          <a:p>
            <a:pPr algn="just">
              <a:lnSpc>
                <a:spcPct val="100000"/>
              </a:lnSpc>
              <a:buFont typeface="Arial" panose="020B0604020202020204"/>
              <a:buChar char="•"/>
            </a:pPr>
            <a:r>
              <a:rPr lang="en-IN" sz="3200">
                <a:solidFill>
                  <a:srgbClr val="000000"/>
                </a:solidFill>
                <a:latin typeface="Calibri" panose="020F0502020204030204"/>
              </a:rPr>
              <a:t>Syntax:</a:t>
            </a:r>
            <a:endParaRPr lang="en-IN" sz="3200">
              <a:solidFill>
                <a:srgbClr val="000000"/>
              </a:solidFill>
              <a:latin typeface="Calibri" panose="020F0502020204030204"/>
            </a:endParaRPr>
          </a:p>
          <a:p>
            <a:pPr algn="just"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Calibri" panose="020F0502020204030204"/>
              </a:rPr>
              <a:t>unset variable_name </a:t>
            </a:r>
            <a:endParaRPr lang="en-IN" sz="3200">
              <a:solidFill>
                <a:srgbClr val="000000"/>
              </a:solidFill>
              <a:latin typeface="Calibri" panose="020F0502020204030204"/>
            </a:endParaRPr>
          </a:p>
          <a:p>
            <a:pPr algn="just"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Calibri" panose="020F0502020204030204"/>
              </a:rPr>
              <a:t>Example:</a:t>
            </a:r>
            <a:endParaRPr lang="en-IN" sz="3200">
              <a:solidFill>
                <a:srgbClr val="000000"/>
              </a:solidFill>
              <a:latin typeface="Calibri" panose="020F0502020204030204"/>
            </a:endParaRPr>
          </a:p>
          <a:p>
            <a:pPr algn="just"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Calibri" panose="020F0502020204030204"/>
              </a:rPr>
              <a:t>NAME="Zara Ali" </a:t>
            </a:r>
            <a:endParaRPr lang="en-IN" sz="3200">
              <a:solidFill>
                <a:srgbClr val="000000"/>
              </a:solidFill>
              <a:latin typeface="Calibri" panose="020F0502020204030204"/>
            </a:endParaRPr>
          </a:p>
          <a:p>
            <a:pPr algn="just"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Calibri" panose="020F0502020204030204"/>
              </a:rPr>
              <a:t>unset NAME </a:t>
            </a:r>
            <a:endParaRPr lang="en-IN" sz="3200">
              <a:solidFill>
                <a:srgbClr val="000000"/>
              </a:solidFill>
              <a:latin typeface="Calibri" panose="020F0502020204030204"/>
            </a:endParaRPr>
          </a:p>
          <a:p>
            <a:pPr algn="just"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Calibri" panose="020F0502020204030204"/>
              </a:rPr>
              <a:t>echo $NAME </a:t>
            </a:r>
            <a:endParaRPr lang="en-IN" sz="3200">
              <a:solidFill>
                <a:srgbClr val="000000"/>
              </a:solidFill>
              <a:latin typeface="Calibri" panose="020F0502020204030204"/>
            </a:endParaRPr>
          </a:p>
          <a:p>
            <a:pPr algn="just"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Calibri" panose="020F0502020204030204"/>
              </a:rPr>
              <a:t>Above example would not print anything. </a:t>
            </a:r>
            <a:endParaRPr lang="en-IN" sz="3200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457200" y="2743200"/>
            <a:ext cx="8228880" cy="114228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4400">
                <a:solidFill>
                  <a:srgbClr val="000000"/>
                </a:solidFill>
                <a:latin typeface="Calibri" panose="020F0502020204030204"/>
              </a:rPr>
              <a:t>ARRAY</a:t>
            </a:r>
            <a:endParaRPr lang="en-IN" sz="4400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</p:spPr>
      </p:sp>
      <p:sp>
        <p:nvSpPr>
          <p:cNvPr id="100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 panose="020B0604020202020204"/>
              <a:buChar char="•"/>
            </a:pPr>
            <a:r>
              <a:rPr lang="en-IN" sz="3200">
                <a:solidFill>
                  <a:srgbClr val="000000"/>
                </a:solidFill>
                <a:latin typeface="Calibri" panose="020F0502020204030204"/>
              </a:rPr>
              <a:t>Arrays provide a method of grouping a set of variables. Instead of creating a new name for each variable that is required, you can use a single array variable that stores all the other variables. </a:t>
            </a:r>
            <a:endParaRPr lang="en-IN" sz="3200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4400">
                <a:solidFill>
                  <a:srgbClr val="000000"/>
                </a:solidFill>
                <a:latin typeface="Calibri" panose="020F0502020204030204"/>
              </a:rPr>
              <a:t>Defining Array Values </a:t>
            </a:r>
            <a:endParaRPr lang="en-IN" sz="4400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102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 panose="020B0604020202020204"/>
              <a:buChar char="•"/>
            </a:pPr>
            <a:r>
              <a:rPr lang="en-IN" sz="3200">
                <a:solidFill>
                  <a:srgbClr val="000000"/>
                </a:solidFill>
                <a:latin typeface="Calibri" panose="020F0502020204030204"/>
              </a:rPr>
              <a:t>Syntax: array_name[index]=value </a:t>
            </a:r>
            <a:endParaRPr lang="en-IN" sz="3200">
              <a:solidFill>
                <a:srgbClr val="000000"/>
              </a:solidFill>
              <a:latin typeface="Calibri" panose="020F0502020204030204"/>
            </a:endParaRPr>
          </a:p>
          <a:p>
            <a:pPr>
              <a:lnSpc>
                <a:spcPct val="100000"/>
              </a:lnSpc>
              <a:buFont typeface="Arial" panose="020B0604020202020204"/>
              <a:buChar char="•"/>
            </a:pPr>
            <a:r>
              <a:rPr lang="en-IN" sz="3200">
                <a:solidFill>
                  <a:srgbClr val="000000"/>
                </a:solidFill>
                <a:latin typeface="Calibri" panose="020F0502020204030204"/>
              </a:rPr>
              <a:t>Example:</a:t>
            </a:r>
            <a:endParaRPr lang="en-IN" sz="3200">
              <a:solidFill>
                <a:srgbClr val="000000"/>
              </a:solidFill>
              <a:latin typeface="Calibri" panose="020F0502020204030204"/>
            </a:endParaRPr>
          </a:p>
          <a:p>
            <a:pPr>
              <a:lnSpc>
                <a:spcPct val="100000"/>
              </a:lnSpc>
            </a:pPr>
          </a:p>
          <a:p>
            <a:pPr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Calibri" panose="020F0502020204030204"/>
              </a:rPr>
              <a:t>NAME[0]=“KIIT" </a:t>
            </a:r>
            <a:endParaRPr lang="en-IN" sz="3200">
              <a:solidFill>
                <a:srgbClr val="000000"/>
              </a:solidFill>
              <a:latin typeface="Calibri" panose="020F0502020204030204"/>
            </a:endParaRPr>
          </a:p>
          <a:p>
            <a:pPr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Calibri" panose="020F0502020204030204"/>
              </a:rPr>
              <a:t>NAME[1]=“University" </a:t>
            </a:r>
            <a:endParaRPr lang="en-IN" sz="3200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</p:spPr>
      </p:sp>
      <p:sp>
        <p:nvSpPr>
          <p:cNvPr id="104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 panose="020B0604020202020204"/>
              <a:buChar char="•"/>
            </a:pPr>
            <a:r>
              <a:rPr lang="en-IN" sz="3200" dirty="0">
                <a:solidFill>
                  <a:srgbClr val="000000"/>
                </a:solidFill>
                <a:latin typeface="Calibri" panose="020F0502020204030204"/>
              </a:rPr>
              <a:t>If you are using </a:t>
            </a:r>
            <a:r>
              <a:rPr lang="en-IN" sz="3200" b="1" dirty="0">
                <a:solidFill>
                  <a:srgbClr val="000000"/>
                </a:solidFill>
                <a:latin typeface="Calibri" panose="020F0502020204030204"/>
              </a:rPr>
              <a:t>bash </a:t>
            </a:r>
            <a:r>
              <a:rPr lang="en-IN" sz="3200" dirty="0">
                <a:solidFill>
                  <a:srgbClr val="000000"/>
                </a:solidFill>
                <a:latin typeface="Calibri" panose="020F0502020204030204"/>
              </a:rPr>
              <a:t>shell then the syntax of array initialization: </a:t>
            </a:r>
            <a:endParaRPr lang="en-IN" sz="3200" dirty="0">
              <a:solidFill>
                <a:srgbClr val="000000"/>
              </a:solidFill>
              <a:latin typeface="Calibri" panose="020F0502020204030204"/>
            </a:endParaRPr>
          </a:p>
          <a:p>
            <a:pPr>
              <a:lnSpc>
                <a:spcPct val="100000"/>
              </a:lnSpc>
              <a:buFont typeface="Arial" panose="020B0604020202020204"/>
              <a:buChar char="•"/>
            </a:pPr>
            <a:r>
              <a:rPr lang="en-IN" sz="3200" dirty="0">
                <a:solidFill>
                  <a:srgbClr val="000000"/>
                </a:solidFill>
                <a:latin typeface="Calibri" panose="020F0502020204030204"/>
              </a:rPr>
              <a:t>Syntax: </a:t>
            </a:r>
            <a:r>
              <a:rPr lang="en-IN" sz="3200" dirty="0" err="1">
                <a:solidFill>
                  <a:srgbClr val="000000"/>
                </a:solidFill>
                <a:latin typeface="Calibri" panose="020F0502020204030204"/>
              </a:rPr>
              <a:t>array_name</a:t>
            </a:r>
            <a:r>
              <a:rPr lang="en-IN" sz="3200" dirty="0">
                <a:solidFill>
                  <a:srgbClr val="000000"/>
                </a:solidFill>
                <a:latin typeface="Calibri" panose="020F0502020204030204"/>
              </a:rPr>
              <a:t>=(</a:t>
            </a:r>
            <a:r>
              <a:rPr lang="en-IN" sz="3200" dirty="0" smtClean="0">
                <a:solidFill>
                  <a:srgbClr val="000000"/>
                </a:solidFill>
                <a:latin typeface="Calibri" panose="020F0502020204030204"/>
              </a:rPr>
              <a:t>value1 value 2 </a:t>
            </a:r>
            <a:r>
              <a:rPr lang="en-IN" sz="3200" dirty="0">
                <a:solidFill>
                  <a:srgbClr val="000000"/>
                </a:solidFill>
                <a:latin typeface="Calibri" panose="020F0502020204030204"/>
              </a:rPr>
              <a:t>... </a:t>
            </a:r>
            <a:r>
              <a:rPr lang="en-IN" sz="3200" dirty="0" err="1">
                <a:solidFill>
                  <a:srgbClr val="000000"/>
                </a:solidFill>
                <a:latin typeface="Calibri" panose="020F0502020204030204"/>
              </a:rPr>
              <a:t>valuen</a:t>
            </a:r>
            <a:r>
              <a:rPr lang="en-IN" sz="3200" dirty="0">
                <a:solidFill>
                  <a:srgbClr val="000000"/>
                </a:solidFill>
                <a:latin typeface="Calibri" panose="020F0502020204030204"/>
              </a:rPr>
              <a:t>) </a:t>
            </a:r>
            <a:endParaRPr lang="en-IN" sz="3200" dirty="0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4400">
                <a:solidFill>
                  <a:srgbClr val="000000"/>
                </a:solidFill>
                <a:latin typeface="Calibri" panose="020F0502020204030204"/>
              </a:rPr>
              <a:t>Accessing Array Values </a:t>
            </a:r>
            <a:endParaRPr lang="en-IN" sz="4400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106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 panose="020B0604020202020204"/>
              <a:buChar char="•"/>
            </a:pPr>
            <a:r>
              <a:rPr lang="en-IN" sz="3200">
                <a:solidFill>
                  <a:srgbClr val="000000"/>
                </a:solidFill>
                <a:latin typeface="Calibri" panose="020F0502020204030204"/>
              </a:rPr>
              <a:t>Syntax: ${array_name[index]} </a:t>
            </a:r>
            <a:endParaRPr lang="en-IN" sz="3200">
              <a:solidFill>
                <a:srgbClr val="000000"/>
              </a:solidFill>
              <a:latin typeface="Calibri" panose="020F0502020204030204"/>
            </a:endParaRPr>
          </a:p>
          <a:p>
            <a:pPr>
              <a:lnSpc>
                <a:spcPct val="100000"/>
              </a:lnSpc>
              <a:buFont typeface="Arial" panose="020B0604020202020204"/>
              <a:buChar char="•"/>
            </a:pPr>
            <a:r>
              <a:rPr lang="en-IN" sz="3200">
                <a:solidFill>
                  <a:srgbClr val="000000"/>
                </a:solidFill>
                <a:latin typeface="Calibri" panose="020F0502020204030204"/>
              </a:rPr>
              <a:t>Example:</a:t>
            </a:r>
            <a:endParaRPr lang="en-IN" sz="3200">
              <a:solidFill>
                <a:srgbClr val="000000"/>
              </a:solidFill>
              <a:latin typeface="Calibri" panose="020F0502020204030204"/>
            </a:endParaRPr>
          </a:p>
          <a:p>
            <a:pPr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Calibri" panose="020F0502020204030204"/>
              </a:rPr>
              <a:t>NAME[0]=“KIIT" </a:t>
            </a:r>
            <a:endParaRPr lang="en-IN" sz="3200">
              <a:solidFill>
                <a:srgbClr val="000000"/>
              </a:solidFill>
              <a:latin typeface="Calibri" panose="020F0502020204030204"/>
            </a:endParaRPr>
          </a:p>
          <a:p>
            <a:pPr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Calibri" panose="020F0502020204030204"/>
              </a:rPr>
              <a:t>NAME[1]=“University“</a:t>
            </a:r>
            <a:endParaRPr lang="en-IN" sz="3200">
              <a:solidFill>
                <a:srgbClr val="000000"/>
              </a:solidFill>
              <a:latin typeface="Calibri" panose="020F0502020204030204"/>
            </a:endParaRPr>
          </a:p>
          <a:p>
            <a:pPr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Calibri" panose="020F0502020204030204"/>
              </a:rPr>
              <a:t>echo "First Index: ${NAME[0]}" </a:t>
            </a:r>
            <a:endParaRPr lang="en-IN" sz="3200">
              <a:solidFill>
                <a:srgbClr val="000000"/>
              </a:solidFill>
              <a:latin typeface="Calibri" panose="020F0502020204030204"/>
            </a:endParaRPr>
          </a:p>
          <a:p>
            <a:pPr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Calibri" panose="020F0502020204030204"/>
              </a:rPr>
              <a:t>echo "Second Index: ${NAME[1]}"</a:t>
            </a:r>
            <a:endParaRPr lang="en-IN" sz="3200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What’s Shell?</a:t>
            </a:r>
            <a:br>
              <a:rPr lang="en-GB" u="sng" dirty="0" smtClean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pPr>
              <a:lnSpc>
                <a:spcPct val="116000"/>
              </a:lnSpc>
              <a:buClrTx/>
              <a:buSzPct val="45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8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It acts an interface between the user and  OS (kernel).</a:t>
            </a:r>
            <a:endParaRPr lang="en-GB" sz="2800" dirty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16000"/>
              </a:lnSpc>
              <a:buClrTx/>
              <a:buSzPct val="45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8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It’s known as  “ command interpreter”.</a:t>
            </a:r>
            <a:endParaRPr lang="en-GB" sz="2800" dirty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16000"/>
              </a:lnSpc>
              <a:buClrTx/>
              <a:buSzPct val="45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8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When you type </a:t>
            </a:r>
            <a:r>
              <a:rPr lang="en-GB" sz="28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ls</a:t>
            </a:r>
            <a:r>
              <a:rPr lang="en-GB" sz="28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:</a:t>
            </a:r>
            <a:endParaRPr lang="en-GB" sz="2800" dirty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16000"/>
              </a:lnSpc>
              <a:buClrTx/>
              <a:buSzPct val="45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8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shell finds </a:t>
            </a:r>
            <a:r>
              <a:rPr lang="en-GB" sz="28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cmd</a:t>
            </a:r>
            <a:r>
              <a:rPr lang="en-GB" sz="28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(/</a:t>
            </a:r>
            <a:r>
              <a:rPr lang="en-GB" sz="28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usr</a:t>
            </a:r>
            <a:r>
              <a:rPr lang="en-GB" sz="28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/bin).</a:t>
            </a:r>
            <a:endParaRPr lang="en-GB" sz="2800" dirty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16000"/>
              </a:lnSpc>
              <a:buClrTx/>
              <a:buSzPct val="45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8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shell runs cmd.</a:t>
            </a:r>
            <a:endParaRPr lang="en-GB" sz="2800" dirty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16000"/>
              </a:lnSpc>
              <a:buClrTx/>
              <a:buSzPct val="45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8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you receive the output.</a:t>
            </a:r>
            <a:endParaRPr lang="en-GB" sz="2800" dirty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</p:spPr>
      </p:sp>
      <p:sp>
        <p:nvSpPr>
          <p:cNvPr id="108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 panose="020B0604020202020204"/>
              <a:buChar char="•"/>
            </a:pPr>
            <a:r>
              <a:rPr lang="en-IN" sz="3200">
                <a:solidFill>
                  <a:srgbClr val="000000"/>
                </a:solidFill>
                <a:latin typeface="Calibri" panose="020F0502020204030204"/>
              </a:rPr>
              <a:t>$./test.sh </a:t>
            </a:r>
            <a:endParaRPr lang="en-IN" sz="3200">
              <a:solidFill>
                <a:srgbClr val="000000"/>
              </a:solidFill>
              <a:latin typeface="Calibri" panose="020F0502020204030204"/>
            </a:endParaRPr>
          </a:p>
          <a:p>
            <a:pPr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Calibri" panose="020F0502020204030204"/>
              </a:rPr>
              <a:t>First Index: KIIT</a:t>
            </a:r>
            <a:endParaRPr lang="en-IN" sz="3200">
              <a:solidFill>
                <a:srgbClr val="000000"/>
              </a:solidFill>
              <a:latin typeface="Calibri" panose="020F0502020204030204"/>
            </a:endParaRPr>
          </a:p>
          <a:p>
            <a:pPr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Calibri" panose="020F0502020204030204"/>
              </a:rPr>
              <a:t>Second Index: University</a:t>
            </a:r>
            <a:endParaRPr lang="en-IN" sz="3200">
              <a:solidFill>
                <a:srgbClr val="000000"/>
              </a:solidFill>
              <a:latin typeface="Calibri" panose="020F0502020204030204"/>
            </a:endParaRPr>
          </a:p>
          <a:p>
            <a:pPr>
              <a:lnSpc>
                <a:spcPct val="100000"/>
              </a:lnSpc>
            </a:p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</p:spPr>
      </p:sp>
      <p:sp>
        <p:nvSpPr>
          <p:cNvPr id="110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 panose="020B0604020202020204"/>
              <a:buChar char="•"/>
            </a:pPr>
            <a:r>
              <a:rPr lang="en-IN" sz="3200">
                <a:solidFill>
                  <a:srgbClr val="000000"/>
                </a:solidFill>
                <a:latin typeface="Calibri" panose="020F0502020204030204"/>
              </a:rPr>
              <a:t>You can access all the items in an array in one of the following ways:</a:t>
            </a:r>
            <a:endParaRPr lang="en-IN" sz="3200">
              <a:solidFill>
                <a:srgbClr val="000000"/>
              </a:solidFill>
              <a:latin typeface="Calibri" panose="020F0502020204030204"/>
            </a:endParaRPr>
          </a:p>
          <a:p>
            <a:pPr>
              <a:lnSpc>
                <a:spcPct val="100000"/>
              </a:lnSpc>
              <a:buFont typeface="Arial" panose="020B0604020202020204"/>
              <a:buChar char="•"/>
            </a:pPr>
            <a:r>
              <a:rPr lang="en-IN" sz="3200">
                <a:solidFill>
                  <a:srgbClr val="000000"/>
                </a:solidFill>
                <a:latin typeface="Calibri" panose="020F0502020204030204"/>
              </a:rPr>
              <a:t>Syntax:</a:t>
            </a:r>
            <a:endParaRPr lang="en-IN" sz="3200">
              <a:solidFill>
                <a:srgbClr val="000000"/>
              </a:solidFill>
              <a:latin typeface="Calibri" panose="020F0502020204030204"/>
            </a:endParaRPr>
          </a:p>
          <a:p>
            <a:pPr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Calibri" panose="020F0502020204030204"/>
              </a:rPr>
              <a:t>${array_name[*]} </a:t>
            </a:r>
            <a:endParaRPr lang="en-IN" sz="3200">
              <a:solidFill>
                <a:srgbClr val="000000"/>
              </a:solidFill>
              <a:latin typeface="Calibri" panose="020F0502020204030204"/>
            </a:endParaRPr>
          </a:p>
          <a:p>
            <a:pPr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Calibri" panose="020F0502020204030204"/>
              </a:rPr>
              <a:t>${array_name[@]}</a:t>
            </a:r>
            <a:endParaRPr lang="en-IN" sz="3200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457200" y="228600"/>
            <a:ext cx="8228880" cy="589680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 panose="020B0604020202020204"/>
              <a:buChar char="•"/>
            </a:pPr>
            <a:r>
              <a:rPr lang="en-IN" sz="3200">
                <a:solidFill>
                  <a:srgbClr val="000000"/>
                </a:solidFill>
                <a:latin typeface="Calibri" panose="020F0502020204030204"/>
              </a:rPr>
              <a:t>Example:</a:t>
            </a:r>
            <a:endParaRPr lang="en-IN" sz="3200">
              <a:solidFill>
                <a:srgbClr val="000000"/>
              </a:solidFill>
              <a:latin typeface="Calibri" panose="020F0502020204030204"/>
            </a:endParaRPr>
          </a:p>
          <a:p>
            <a:pPr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Calibri" panose="020F0502020204030204"/>
              </a:rPr>
              <a:t>NAME[0]=“KIIT" </a:t>
            </a:r>
            <a:endParaRPr lang="en-IN" sz="3200">
              <a:solidFill>
                <a:srgbClr val="000000"/>
              </a:solidFill>
              <a:latin typeface="Calibri" panose="020F0502020204030204"/>
            </a:endParaRPr>
          </a:p>
          <a:p>
            <a:pPr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Calibri" panose="020F0502020204030204"/>
              </a:rPr>
              <a:t>NAME[1]=“University“</a:t>
            </a:r>
            <a:endParaRPr lang="en-IN" sz="3200">
              <a:solidFill>
                <a:srgbClr val="000000"/>
              </a:solidFill>
              <a:latin typeface="Calibri" panose="020F0502020204030204"/>
            </a:endParaRPr>
          </a:p>
          <a:p>
            <a:pPr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Calibri" panose="020F0502020204030204"/>
              </a:rPr>
              <a:t>echo "First Method: ${NAME[*]}" </a:t>
            </a:r>
            <a:endParaRPr lang="en-IN" sz="3200">
              <a:solidFill>
                <a:srgbClr val="000000"/>
              </a:solidFill>
              <a:latin typeface="Calibri" panose="020F0502020204030204"/>
            </a:endParaRPr>
          </a:p>
          <a:p>
            <a:pPr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Calibri" panose="020F0502020204030204"/>
              </a:rPr>
              <a:t>echo "Second Method: ${NAME[@]}“</a:t>
            </a:r>
            <a:endParaRPr lang="en-IN" sz="3200">
              <a:solidFill>
                <a:srgbClr val="000000"/>
              </a:solidFill>
              <a:latin typeface="Calibri" panose="020F0502020204030204"/>
            </a:endParaRPr>
          </a:p>
          <a:p>
            <a:pPr>
              <a:lnSpc>
                <a:spcPct val="100000"/>
              </a:lnSpc>
            </a:pPr>
          </a:p>
          <a:p>
            <a:pPr>
              <a:lnSpc>
                <a:spcPct val="100000"/>
              </a:lnSpc>
              <a:buFont typeface="Arial" panose="020B0604020202020204"/>
              <a:buChar char="•"/>
            </a:pPr>
            <a:r>
              <a:rPr lang="en-IN" sz="3200">
                <a:solidFill>
                  <a:srgbClr val="000000"/>
                </a:solidFill>
                <a:latin typeface="Calibri" panose="020F0502020204030204"/>
              </a:rPr>
              <a:t>$./test.sh </a:t>
            </a:r>
            <a:endParaRPr lang="en-IN" sz="3200">
              <a:solidFill>
                <a:srgbClr val="000000"/>
              </a:solidFill>
              <a:latin typeface="Calibri" panose="020F0502020204030204"/>
            </a:endParaRPr>
          </a:p>
          <a:p>
            <a:pPr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Calibri" panose="020F0502020204030204"/>
              </a:rPr>
              <a:t>First Method: KIIT University</a:t>
            </a:r>
            <a:endParaRPr lang="en-IN" sz="3200">
              <a:solidFill>
                <a:srgbClr val="000000"/>
              </a:solidFill>
              <a:latin typeface="Calibri" panose="020F0502020204030204"/>
            </a:endParaRPr>
          </a:p>
          <a:p>
            <a:pPr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Calibri" panose="020F0502020204030204"/>
              </a:rPr>
              <a:t>Second Method: KIIT University</a:t>
            </a:r>
            <a:endParaRPr lang="en-IN" sz="3200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457200" y="2971800"/>
            <a:ext cx="8228880" cy="114228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4400">
                <a:solidFill>
                  <a:srgbClr val="000000"/>
                </a:solidFill>
                <a:latin typeface="Calibri" panose="020F0502020204030204"/>
              </a:rPr>
              <a:t>Basic Operators</a:t>
            </a:r>
            <a:endParaRPr lang="en-IN" sz="4400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</p:spPr>
      </p:sp>
      <p:sp>
        <p:nvSpPr>
          <p:cNvPr id="114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Calibri" panose="020F0502020204030204"/>
              </a:rPr>
              <a:t>There are following operators</a:t>
            </a:r>
            <a:endParaRPr lang="en-IN" sz="3200">
              <a:solidFill>
                <a:srgbClr val="000000"/>
              </a:solidFill>
              <a:latin typeface="Calibri" panose="020F0502020204030204"/>
            </a:endParaRPr>
          </a:p>
          <a:p>
            <a:pPr>
              <a:lnSpc>
                <a:spcPct val="100000"/>
              </a:lnSpc>
              <a:buFont typeface="Arial" panose="020B0604020202020204"/>
              <a:buChar char="•"/>
            </a:pPr>
            <a:r>
              <a:rPr lang="en-IN" sz="3200">
                <a:solidFill>
                  <a:srgbClr val="000000"/>
                </a:solidFill>
                <a:latin typeface="Calibri" panose="020F0502020204030204"/>
              </a:rPr>
              <a:t> Arithmetic Operators. </a:t>
            </a:r>
            <a:endParaRPr lang="en-IN" sz="3200">
              <a:solidFill>
                <a:srgbClr val="000000"/>
              </a:solidFill>
              <a:latin typeface="Calibri" panose="020F0502020204030204"/>
            </a:endParaRPr>
          </a:p>
          <a:p>
            <a:pPr>
              <a:lnSpc>
                <a:spcPct val="100000"/>
              </a:lnSpc>
              <a:buFont typeface="Arial" panose="020B0604020202020204"/>
              <a:buChar char="•"/>
            </a:pPr>
            <a:r>
              <a:rPr lang="en-IN" sz="3200">
                <a:solidFill>
                  <a:srgbClr val="000000"/>
                </a:solidFill>
                <a:latin typeface="Calibri" panose="020F0502020204030204"/>
              </a:rPr>
              <a:t> Relational Operators. </a:t>
            </a:r>
            <a:endParaRPr lang="en-IN" sz="3200">
              <a:solidFill>
                <a:srgbClr val="000000"/>
              </a:solidFill>
              <a:latin typeface="Calibri" panose="020F0502020204030204"/>
            </a:endParaRPr>
          </a:p>
          <a:p>
            <a:pPr>
              <a:lnSpc>
                <a:spcPct val="100000"/>
              </a:lnSpc>
              <a:buFont typeface="Arial" panose="020B0604020202020204"/>
              <a:buChar char="•"/>
            </a:pPr>
            <a:r>
              <a:rPr lang="en-IN" sz="3200">
                <a:solidFill>
                  <a:srgbClr val="000000"/>
                </a:solidFill>
                <a:latin typeface="Calibri" panose="020F0502020204030204"/>
              </a:rPr>
              <a:t> Boolean Operators. </a:t>
            </a:r>
            <a:endParaRPr lang="en-IN" sz="3200">
              <a:solidFill>
                <a:srgbClr val="000000"/>
              </a:solidFill>
              <a:latin typeface="Calibri" panose="020F0502020204030204"/>
            </a:endParaRPr>
          </a:p>
          <a:p>
            <a:pPr>
              <a:lnSpc>
                <a:spcPct val="100000"/>
              </a:lnSpc>
              <a:buFont typeface="Arial" panose="020B0604020202020204"/>
              <a:buChar char="•"/>
            </a:pPr>
            <a:r>
              <a:rPr lang="en-IN" sz="3200">
                <a:solidFill>
                  <a:srgbClr val="000000"/>
                </a:solidFill>
                <a:latin typeface="Calibri" panose="020F0502020204030204"/>
              </a:rPr>
              <a:t> String Operators. </a:t>
            </a:r>
            <a:endParaRPr lang="en-IN" sz="3200">
              <a:solidFill>
                <a:srgbClr val="000000"/>
              </a:solidFill>
              <a:latin typeface="Calibri" panose="020F0502020204030204"/>
            </a:endParaRPr>
          </a:p>
          <a:p>
            <a:pPr>
              <a:lnSpc>
                <a:spcPct val="100000"/>
              </a:lnSpc>
            </a:p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</p:spPr>
      </p:sp>
      <p:sp>
        <p:nvSpPr>
          <p:cNvPr id="116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 panose="020B0604020202020204"/>
              <a:buChar char="•"/>
            </a:pPr>
            <a:r>
              <a:rPr lang="en-IN" sz="3200">
                <a:solidFill>
                  <a:srgbClr val="000000"/>
                </a:solidFill>
                <a:latin typeface="Calibri" panose="020F0502020204030204"/>
              </a:rPr>
              <a:t>Example:</a:t>
            </a:r>
            <a:endParaRPr lang="en-IN" sz="3200">
              <a:solidFill>
                <a:srgbClr val="000000"/>
              </a:solidFill>
              <a:latin typeface="Calibri" panose="020F0502020204030204"/>
            </a:endParaRPr>
          </a:p>
          <a:p>
            <a:pPr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Calibri" panose="020F0502020204030204"/>
              </a:rPr>
              <a:t>val=`expr 2 + 2` </a:t>
            </a:r>
            <a:endParaRPr lang="en-IN" sz="3200">
              <a:solidFill>
                <a:srgbClr val="000000"/>
              </a:solidFill>
              <a:latin typeface="Calibri" panose="020F0502020204030204"/>
            </a:endParaRPr>
          </a:p>
          <a:p>
            <a:pPr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Calibri" panose="020F0502020204030204"/>
              </a:rPr>
              <a:t>echo "Total value : $val" </a:t>
            </a:r>
            <a:endParaRPr lang="en-IN" sz="3200">
              <a:solidFill>
                <a:srgbClr val="000000"/>
              </a:solidFill>
              <a:latin typeface="Calibri" panose="020F0502020204030204"/>
            </a:endParaRPr>
          </a:p>
          <a:p>
            <a:pPr>
              <a:lnSpc>
                <a:spcPct val="100000"/>
              </a:lnSpc>
            </a:pPr>
          </a:p>
          <a:p>
            <a:pPr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Calibri" panose="020F0502020204030204"/>
              </a:rPr>
              <a:t>Output:</a:t>
            </a:r>
            <a:endParaRPr lang="en-IN" sz="3200">
              <a:solidFill>
                <a:srgbClr val="000000"/>
              </a:solidFill>
              <a:latin typeface="Calibri" panose="020F0502020204030204"/>
            </a:endParaRPr>
          </a:p>
          <a:p>
            <a:pPr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Calibri" panose="020F0502020204030204"/>
              </a:rPr>
              <a:t>Total value : 4</a:t>
            </a:r>
            <a:endParaRPr lang="en-IN" sz="3200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457200" y="0"/>
            <a:ext cx="8228880" cy="99000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4400">
                <a:solidFill>
                  <a:srgbClr val="000000"/>
                </a:solidFill>
                <a:latin typeface="Calibri" panose="020F0502020204030204"/>
              </a:rPr>
              <a:t>Arithmetic Operators</a:t>
            </a:r>
            <a:endParaRPr lang="en-IN" sz="4400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457200" y="762120"/>
            <a:ext cx="8228880" cy="59428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3200" dirty="0">
                <a:solidFill>
                  <a:srgbClr val="000000"/>
                </a:solidFill>
                <a:latin typeface="Calibri" panose="020F0502020204030204"/>
              </a:rPr>
              <a:t>a=10 </a:t>
            </a:r>
            <a:endParaRPr dirty="0"/>
          </a:p>
          <a:p>
            <a:pPr>
              <a:lnSpc>
                <a:spcPct val="100000"/>
              </a:lnSpc>
            </a:pPr>
            <a:r>
              <a:rPr lang="en-IN" sz="3200" dirty="0">
                <a:solidFill>
                  <a:srgbClr val="000000"/>
                </a:solidFill>
                <a:latin typeface="Calibri" panose="020F0502020204030204"/>
              </a:rPr>
              <a:t>b=20 </a:t>
            </a:r>
            <a:endParaRPr dirty="0"/>
          </a:p>
          <a:p>
            <a:pPr>
              <a:lnSpc>
                <a:spcPct val="100000"/>
              </a:lnSpc>
            </a:pPr>
            <a:r>
              <a:rPr lang="en-IN" sz="3200" dirty="0" err="1">
                <a:solidFill>
                  <a:srgbClr val="000000"/>
                </a:solidFill>
                <a:latin typeface="Calibri" panose="020F0502020204030204"/>
              </a:rPr>
              <a:t>val</a:t>
            </a:r>
            <a:r>
              <a:rPr lang="en-IN" sz="3200" dirty="0">
                <a:solidFill>
                  <a:srgbClr val="000000"/>
                </a:solidFill>
                <a:latin typeface="Calibri" panose="020F0502020204030204"/>
              </a:rPr>
              <a:t>=`</a:t>
            </a:r>
            <a:r>
              <a:rPr lang="en-IN" sz="3200" dirty="0" err="1">
                <a:solidFill>
                  <a:srgbClr val="000000"/>
                </a:solidFill>
                <a:latin typeface="Calibri" panose="020F0502020204030204"/>
              </a:rPr>
              <a:t>expr</a:t>
            </a:r>
            <a:r>
              <a:rPr lang="en-IN" sz="3200" dirty="0">
                <a:solidFill>
                  <a:srgbClr val="000000"/>
                </a:solidFill>
                <a:latin typeface="Calibri" panose="020F0502020204030204"/>
              </a:rPr>
              <a:t> $a + $b` </a:t>
            </a:r>
            <a:endParaRPr dirty="0"/>
          </a:p>
          <a:p>
            <a:pPr>
              <a:lnSpc>
                <a:spcPct val="100000"/>
              </a:lnSpc>
            </a:pPr>
            <a:r>
              <a:rPr lang="en-IN" sz="3200" dirty="0">
                <a:solidFill>
                  <a:srgbClr val="000000"/>
                </a:solidFill>
                <a:latin typeface="Calibri" panose="020F0502020204030204"/>
              </a:rPr>
              <a:t>echo "a + b : $</a:t>
            </a:r>
            <a:r>
              <a:rPr lang="en-IN" sz="3200" dirty="0" err="1">
                <a:solidFill>
                  <a:srgbClr val="000000"/>
                </a:solidFill>
                <a:latin typeface="Calibri" panose="020F0502020204030204"/>
              </a:rPr>
              <a:t>val</a:t>
            </a:r>
            <a:r>
              <a:rPr lang="en-IN" sz="3200" dirty="0">
                <a:solidFill>
                  <a:srgbClr val="000000"/>
                </a:solidFill>
                <a:latin typeface="Calibri" panose="020F0502020204030204"/>
              </a:rPr>
              <a:t>" </a:t>
            </a:r>
            <a:endParaRPr dirty="0"/>
          </a:p>
          <a:p>
            <a:pPr>
              <a:lnSpc>
                <a:spcPct val="100000"/>
              </a:lnSpc>
            </a:pPr>
            <a:r>
              <a:rPr lang="en-IN" sz="3200" dirty="0" err="1">
                <a:solidFill>
                  <a:srgbClr val="000000"/>
                </a:solidFill>
                <a:latin typeface="Calibri" panose="020F0502020204030204"/>
              </a:rPr>
              <a:t>val</a:t>
            </a:r>
            <a:r>
              <a:rPr lang="en-IN" sz="3200" dirty="0">
                <a:solidFill>
                  <a:srgbClr val="000000"/>
                </a:solidFill>
                <a:latin typeface="Calibri" panose="020F0502020204030204"/>
              </a:rPr>
              <a:t>=`</a:t>
            </a:r>
            <a:r>
              <a:rPr lang="en-IN" sz="3200" dirty="0" err="1">
                <a:solidFill>
                  <a:srgbClr val="000000"/>
                </a:solidFill>
                <a:latin typeface="Calibri" panose="020F0502020204030204"/>
              </a:rPr>
              <a:t>expr</a:t>
            </a:r>
            <a:r>
              <a:rPr lang="en-IN" sz="3200" dirty="0">
                <a:solidFill>
                  <a:srgbClr val="000000"/>
                </a:solidFill>
                <a:latin typeface="Calibri" panose="020F0502020204030204"/>
              </a:rPr>
              <a:t> $a - $b` </a:t>
            </a:r>
            <a:endParaRPr dirty="0"/>
          </a:p>
          <a:p>
            <a:pPr>
              <a:lnSpc>
                <a:spcPct val="100000"/>
              </a:lnSpc>
            </a:pPr>
            <a:r>
              <a:rPr lang="en-IN" sz="3200" dirty="0">
                <a:solidFill>
                  <a:srgbClr val="000000"/>
                </a:solidFill>
                <a:latin typeface="Calibri" panose="020F0502020204030204"/>
              </a:rPr>
              <a:t>echo "a - b : $</a:t>
            </a:r>
            <a:r>
              <a:rPr lang="en-IN" sz="3200" dirty="0" err="1">
                <a:solidFill>
                  <a:srgbClr val="000000"/>
                </a:solidFill>
                <a:latin typeface="Calibri" panose="020F0502020204030204"/>
              </a:rPr>
              <a:t>val</a:t>
            </a:r>
            <a:r>
              <a:rPr lang="en-IN" sz="3200" dirty="0">
                <a:solidFill>
                  <a:srgbClr val="000000"/>
                </a:solidFill>
                <a:latin typeface="Calibri" panose="020F0502020204030204"/>
              </a:rPr>
              <a:t>" </a:t>
            </a:r>
            <a:endParaRPr dirty="0"/>
          </a:p>
          <a:p>
            <a:pPr>
              <a:lnSpc>
                <a:spcPct val="100000"/>
              </a:lnSpc>
            </a:pPr>
            <a:r>
              <a:rPr lang="en-IN" sz="3200" dirty="0" err="1">
                <a:solidFill>
                  <a:srgbClr val="000000"/>
                </a:solidFill>
                <a:latin typeface="Calibri" panose="020F0502020204030204"/>
              </a:rPr>
              <a:t>val</a:t>
            </a:r>
            <a:r>
              <a:rPr lang="en-IN" sz="3200" dirty="0">
                <a:solidFill>
                  <a:srgbClr val="000000"/>
                </a:solidFill>
                <a:latin typeface="Calibri" panose="020F0502020204030204"/>
              </a:rPr>
              <a:t>=`</a:t>
            </a:r>
            <a:r>
              <a:rPr lang="en-IN" sz="3200" dirty="0" err="1">
                <a:solidFill>
                  <a:srgbClr val="000000"/>
                </a:solidFill>
                <a:latin typeface="Calibri" panose="020F0502020204030204"/>
              </a:rPr>
              <a:t>expr</a:t>
            </a:r>
            <a:r>
              <a:rPr lang="en-IN" sz="3200" dirty="0">
                <a:solidFill>
                  <a:srgbClr val="000000"/>
                </a:solidFill>
                <a:latin typeface="Calibri" panose="020F0502020204030204"/>
              </a:rPr>
              <a:t> $a </a:t>
            </a:r>
            <a:r>
              <a:rPr lang="en-IN" sz="3200" dirty="0" smtClean="0">
                <a:solidFill>
                  <a:srgbClr val="000000"/>
                </a:solidFill>
                <a:latin typeface="Calibri" panose="020F0502020204030204"/>
              </a:rPr>
              <a:t>\* </a:t>
            </a:r>
            <a:r>
              <a:rPr lang="en-IN" sz="3200" dirty="0">
                <a:solidFill>
                  <a:srgbClr val="000000"/>
                </a:solidFill>
                <a:latin typeface="Calibri" panose="020F0502020204030204"/>
              </a:rPr>
              <a:t>$b` </a:t>
            </a:r>
            <a:endParaRPr dirty="0"/>
          </a:p>
          <a:p>
            <a:pPr>
              <a:lnSpc>
                <a:spcPct val="100000"/>
              </a:lnSpc>
            </a:pPr>
            <a:r>
              <a:rPr lang="en-IN" sz="3200" dirty="0">
                <a:solidFill>
                  <a:srgbClr val="000000"/>
                </a:solidFill>
                <a:latin typeface="Calibri" panose="020F0502020204030204"/>
              </a:rPr>
              <a:t>echo "a * b : $</a:t>
            </a:r>
            <a:r>
              <a:rPr lang="en-IN" sz="3200" dirty="0" err="1">
                <a:solidFill>
                  <a:srgbClr val="000000"/>
                </a:solidFill>
                <a:latin typeface="Calibri" panose="020F0502020204030204"/>
              </a:rPr>
              <a:t>val</a:t>
            </a:r>
            <a:r>
              <a:rPr lang="en-IN" sz="3200" dirty="0">
                <a:solidFill>
                  <a:srgbClr val="000000"/>
                </a:solidFill>
                <a:latin typeface="Calibri" panose="020F0502020204030204"/>
              </a:rPr>
              <a:t>“</a:t>
            </a:r>
            <a:endParaRPr dirty="0"/>
          </a:p>
          <a:p>
            <a:pPr>
              <a:lnSpc>
                <a:spcPct val="100000"/>
              </a:lnSpc>
            </a:pPr>
            <a:r>
              <a:rPr lang="en-IN" sz="3200" dirty="0" err="1">
                <a:solidFill>
                  <a:srgbClr val="000000"/>
                </a:solidFill>
                <a:latin typeface="Calibri" panose="020F0502020204030204"/>
              </a:rPr>
              <a:t>val</a:t>
            </a:r>
            <a:r>
              <a:rPr lang="en-IN" sz="3200" dirty="0">
                <a:solidFill>
                  <a:srgbClr val="000000"/>
                </a:solidFill>
                <a:latin typeface="Calibri" panose="020F0502020204030204"/>
              </a:rPr>
              <a:t>=`</a:t>
            </a:r>
            <a:r>
              <a:rPr lang="en-IN" sz="3200" dirty="0" err="1">
                <a:solidFill>
                  <a:srgbClr val="000000"/>
                </a:solidFill>
                <a:latin typeface="Calibri" panose="020F0502020204030204"/>
              </a:rPr>
              <a:t>expr</a:t>
            </a:r>
            <a:r>
              <a:rPr lang="en-IN" sz="3200" dirty="0">
                <a:solidFill>
                  <a:srgbClr val="000000"/>
                </a:solidFill>
                <a:latin typeface="Calibri" panose="020F0502020204030204"/>
              </a:rPr>
              <a:t> $b / $a` </a:t>
            </a:r>
            <a:endParaRPr dirty="0"/>
          </a:p>
          <a:p>
            <a:pPr>
              <a:lnSpc>
                <a:spcPct val="100000"/>
              </a:lnSpc>
            </a:pPr>
            <a:r>
              <a:rPr lang="en-IN" sz="3200" dirty="0">
                <a:solidFill>
                  <a:srgbClr val="000000"/>
                </a:solidFill>
                <a:latin typeface="Calibri" panose="020F0502020204030204"/>
              </a:rPr>
              <a:t>echo "b / a : $</a:t>
            </a:r>
            <a:r>
              <a:rPr lang="en-IN" sz="3200" dirty="0" err="1">
                <a:solidFill>
                  <a:srgbClr val="000000"/>
                </a:solidFill>
                <a:latin typeface="Calibri" panose="020F0502020204030204"/>
              </a:rPr>
              <a:t>val</a:t>
            </a:r>
            <a:r>
              <a:rPr lang="en-IN" sz="3200" dirty="0">
                <a:solidFill>
                  <a:srgbClr val="000000"/>
                </a:solidFill>
                <a:latin typeface="Calibri" panose="020F0502020204030204"/>
              </a:rPr>
              <a:t>" </a:t>
            </a:r>
            <a:endParaRPr lang="en-IN" sz="3200" dirty="0" smtClean="0">
              <a:solidFill>
                <a:srgbClr val="000000"/>
              </a:solidFill>
              <a:latin typeface="Calibri" panose="020F0502020204030204"/>
            </a:endParaRPr>
          </a:p>
          <a:p>
            <a:pPr>
              <a:lnSpc>
                <a:spcPct val="100000"/>
              </a:lnSpc>
            </a:pPr>
            <a:r>
              <a:rPr lang="en-IN" sz="3200" dirty="0" err="1" smtClean="0">
                <a:solidFill>
                  <a:srgbClr val="000000"/>
                </a:solidFill>
                <a:latin typeface="Calibri" panose="020F0502020204030204"/>
              </a:rPr>
              <a:t>val</a:t>
            </a:r>
            <a:r>
              <a:rPr lang="en-IN" sz="3200" dirty="0" smtClean="0">
                <a:solidFill>
                  <a:srgbClr val="000000"/>
                </a:solidFill>
                <a:latin typeface="Calibri" panose="020F0502020204030204"/>
              </a:rPr>
              <a:t>=`</a:t>
            </a:r>
            <a:r>
              <a:rPr lang="en-IN" sz="3200" dirty="0" err="1" smtClean="0">
                <a:solidFill>
                  <a:srgbClr val="000000"/>
                </a:solidFill>
                <a:latin typeface="Calibri" panose="020F0502020204030204"/>
              </a:rPr>
              <a:t>expr</a:t>
            </a:r>
            <a:r>
              <a:rPr lang="en-IN" sz="3200" dirty="0" smtClean="0">
                <a:solidFill>
                  <a:srgbClr val="000000"/>
                </a:solidFill>
                <a:latin typeface="Calibri" panose="020F0502020204030204"/>
              </a:rPr>
              <a:t> $b % $a` </a:t>
            </a:r>
            <a:endParaRPr lang="en-IN" sz="3200" dirty="0" smtClean="0">
              <a:solidFill>
                <a:srgbClr val="000000"/>
              </a:solidFill>
              <a:latin typeface="Calibri" panose="020F0502020204030204"/>
            </a:endParaRPr>
          </a:p>
          <a:p>
            <a:pPr>
              <a:lnSpc>
                <a:spcPct val="100000"/>
              </a:lnSpc>
            </a:pPr>
            <a:r>
              <a:rPr lang="en-IN" sz="3200" dirty="0" smtClean="0">
                <a:solidFill>
                  <a:srgbClr val="000000"/>
                </a:solidFill>
                <a:latin typeface="Calibri" panose="020F0502020204030204"/>
              </a:rPr>
              <a:t>echo "b % a : $</a:t>
            </a:r>
            <a:r>
              <a:rPr lang="en-IN" sz="3200" dirty="0" err="1" smtClean="0">
                <a:solidFill>
                  <a:srgbClr val="000000"/>
                </a:solidFill>
                <a:latin typeface="Calibri" panose="020F0502020204030204"/>
              </a:rPr>
              <a:t>val</a:t>
            </a:r>
            <a:r>
              <a:rPr lang="en-IN" sz="3200" dirty="0" smtClean="0">
                <a:solidFill>
                  <a:srgbClr val="000000"/>
                </a:solidFill>
                <a:latin typeface="Calibri" panose="020F0502020204030204"/>
              </a:rPr>
              <a:t>"</a:t>
            </a:r>
            <a:endParaRPr lang="en-IN" sz="3200" dirty="0" smtClean="0">
              <a:solidFill>
                <a:srgbClr val="000000"/>
              </a:solidFill>
              <a:latin typeface="Calibri" panose="020F0502020204030204"/>
            </a:endParaRPr>
          </a:p>
          <a:p>
            <a:pPr>
              <a:lnSpc>
                <a:spcPct val="100000"/>
              </a:lnSpc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457200" y="152280"/>
            <a:ext cx="8228880" cy="655236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IN" sz="3200" dirty="0" smtClean="0">
              <a:solidFill>
                <a:srgbClr val="000000"/>
              </a:solidFill>
              <a:latin typeface="Calibri" panose="020F0502020204030204"/>
            </a:endParaRPr>
          </a:p>
          <a:p>
            <a:pPr>
              <a:lnSpc>
                <a:spcPct val="100000"/>
              </a:lnSpc>
            </a:pPr>
            <a:endParaRPr lang="en-IN" sz="3200" dirty="0" smtClean="0">
              <a:solidFill>
                <a:srgbClr val="000000"/>
              </a:solidFill>
              <a:latin typeface="Calibri" panose="020F0502020204030204"/>
            </a:endParaRPr>
          </a:p>
          <a:p>
            <a:pPr>
              <a:lnSpc>
                <a:spcPct val="100000"/>
              </a:lnSpc>
            </a:pPr>
            <a:r>
              <a:rPr lang="en-IN" sz="3200" dirty="0" smtClean="0">
                <a:solidFill>
                  <a:srgbClr val="000000"/>
                </a:solidFill>
                <a:latin typeface="Calibri" panose="020F0502020204030204"/>
              </a:rPr>
              <a:t>if </a:t>
            </a:r>
            <a:r>
              <a:rPr lang="en-IN" sz="3200" dirty="0">
                <a:solidFill>
                  <a:srgbClr val="000000"/>
                </a:solidFill>
                <a:latin typeface="Calibri" panose="020F0502020204030204"/>
              </a:rPr>
              <a:t>[ $a </a:t>
            </a:r>
            <a:r>
              <a:rPr lang="en-IN" sz="3200" dirty="0" smtClean="0">
                <a:solidFill>
                  <a:srgbClr val="000000"/>
                </a:solidFill>
                <a:latin typeface="Calibri" panose="020F0502020204030204"/>
              </a:rPr>
              <a:t>-</a:t>
            </a:r>
            <a:r>
              <a:rPr lang="en-IN" sz="3200" dirty="0" err="1" smtClean="0">
                <a:solidFill>
                  <a:srgbClr val="000000"/>
                </a:solidFill>
                <a:latin typeface="Calibri" panose="020F0502020204030204"/>
              </a:rPr>
              <a:t>eq</a:t>
            </a:r>
            <a:r>
              <a:rPr lang="en-IN" sz="3200" dirty="0" smtClean="0">
                <a:solidFill>
                  <a:srgbClr val="000000"/>
                </a:solidFill>
                <a:latin typeface="Calibri" panose="020F0502020204030204"/>
              </a:rPr>
              <a:t> </a:t>
            </a:r>
            <a:r>
              <a:rPr lang="en-IN" sz="3200" dirty="0">
                <a:solidFill>
                  <a:srgbClr val="000000"/>
                </a:solidFill>
                <a:latin typeface="Calibri" panose="020F0502020204030204"/>
              </a:rPr>
              <a:t>$b ] </a:t>
            </a:r>
            <a:endParaRPr dirty="0"/>
          </a:p>
          <a:p>
            <a:pPr>
              <a:lnSpc>
                <a:spcPct val="100000"/>
              </a:lnSpc>
            </a:pPr>
            <a:r>
              <a:rPr lang="en-IN" sz="3200" dirty="0">
                <a:solidFill>
                  <a:srgbClr val="000000"/>
                </a:solidFill>
                <a:latin typeface="Calibri" panose="020F0502020204030204"/>
              </a:rPr>
              <a:t>then </a:t>
            </a:r>
            <a:endParaRPr dirty="0"/>
          </a:p>
          <a:p>
            <a:pPr>
              <a:lnSpc>
                <a:spcPct val="100000"/>
              </a:lnSpc>
            </a:pPr>
            <a:r>
              <a:rPr lang="en-IN" sz="3200" dirty="0">
                <a:solidFill>
                  <a:srgbClr val="000000"/>
                </a:solidFill>
                <a:latin typeface="Calibri" panose="020F0502020204030204"/>
              </a:rPr>
              <a:t>echo "a is equal to b" </a:t>
            </a:r>
            <a:endParaRPr dirty="0"/>
          </a:p>
          <a:p>
            <a:pPr>
              <a:lnSpc>
                <a:spcPct val="100000"/>
              </a:lnSpc>
            </a:pPr>
            <a:r>
              <a:rPr lang="en-IN" sz="3200" dirty="0" err="1">
                <a:solidFill>
                  <a:srgbClr val="000000"/>
                </a:solidFill>
                <a:latin typeface="Calibri" panose="020F0502020204030204"/>
              </a:rPr>
              <a:t>fi</a:t>
            </a:r>
            <a:r>
              <a:rPr lang="en-IN" sz="3200" dirty="0">
                <a:solidFill>
                  <a:srgbClr val="000000"/>
                </a:solidFill>
                <a:latin typeface="Calibri" panose="020F0502020204030204"/>
              </a:rPr>
              <a:t> </a:t>
            </a:r>
            <a:endParaRPr dirty="0"/>
          </a:p>
          <a:p>
            <a:pPr>
              <a:lnSpc>
                <a:spcPct val="100000"/>
              </a:lnSpc>
            </a:pPr>
            <a:r>
              <a:rPr lang="en-IN" sz="3200" dirty="0">
                <a:solidFill>
                  <a:srgbClr val="000000"/>
                </a:solidFill>
                <a:latin typeface="Calibri" panose="020F0502020204030204"/>
              </a:rPr>
              <a:t>if [ $a </a:t>
            </a:r>
            <a:r>
              <a:rPr lang="en-IN" sz="3200" dirty="0" smtClean="0">
                <a:solidFill>
                  <a:srgbClr val="000000"/>
                </a:solidFill>
                <a:latin typeface="Calibri" panose="020F0502020204030204"/>
              </a:rPr>
              <a:t>-</a:t>
            </a:r>
            <a:r>
              <a:rPr lang="en-IN" sz="3200" smtClean="0">
                <a:solidFill>
                  <a:srgbClr val="000000"/>
                </a:solidFill>
                <a:latin typeface="Calibri" panose="020F0502020204030204"/>
              </a:rPr>
              <a:t>ne </a:t>
            </a:r>
            <a:r>
              <a:rPr lang="en-IN" sz="3200" dirty="0">
                <a:solidFill>
                  <a:srgbClr val="000000"/>
                </a:solidFill>
                <a:latin typeface="Calibri" panose="020F0502020204030204"/>
              </a:rPr>
              <a:t>$b ] </a:t>
            </a:r>
            <a:endParaRPr dirty="0"/>
          </a:p>
          <a:p>
            <a:pPr>
              <a:lnSpc>
                <a:spcPct val="100000"/>
              </a:lnSpc>
            </a:pPr>
            <a:r>
              <a:rPr lang="en-IN" sz="3200" dirty="0">
                <a:solidFill>
                  <a:srgbClr val="000000"/>
                </a:solidFill>
                <a:latin typeface="Calibri" panose="020F0502020204030204"/>
              </a:rPr>
              <a:t>then </a:t>
            </a:r>
            <a:endParaRPr dirty="0"/>
          </a:p>
          <a:p>
            <a:pPr>
              <a:lnSpc>
                <a:spcPct val="100000"/>
              </a:lnSpc>
            </a:pPr>
            <a:r>
              <a:rPr lang="en-IN" sz="3200" dirty="0">
                <a:solidFill>
                  <a:srgbClr val="000000"/>
                </a:solidFill>
                <a:latin typeface="Calibri" panose="020F0502020204030204"/>
              </a:rPr>
              <a:t>echo "a is not equal to b" </a:t>
            </a:r>
            <a:endParaRPr dirty="0"/>
          </a:p>
          <a:p>
            <a:pPr>
              <a:lnSpc>
                <a:spcPct val="100000"/>
              </a:lnSpc>
            </a:pPr>
            <a:r>
              <a:rPr lang="en-IN" sz="3200" dirty="0" err="1">
                <a:solidFill>
                  <a:srgbClr val="000000"/>
                </a:solidFill>
                <a:latin typeface="Calibri" panose="020F0502020204030204"/>
              </a:rPr>
              <a:t>fi</a:t>
            </a:r>
            <a:r>
              <a:rPr lang="en-IN" sz="3200" dirty="0">
                <a:solidFill>
                  <a:srgbClr val="000000"/>
                </a:solidFill>
                <a:latin typeface="Calibri" panose="020F0502020204030204"/>
              </a:rPr>
              <a:t> 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457200" y="380880"/>
            <a:ext cx="8228880" cy="60490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 panose="020B0604020202020204"/>
              <a:buChar char="•"/>
            </a:pPr>
            <a:r>
              <a:rPr lang="en-IN" sz="3200">
                <a:solidFill>
                  <a:srgbClr val="000000"/>
                </a:solidFill>
                <a:latin typeface="Calibri" panose="020F0502020204030204"/>
              </a:rPr>
              <a:t>Output:</a:t>
            </a:r>
            <a:endParaRPr lang="en-IN" sz="3200">
              <a:solidFill>
                <a:srgbClr val="000000"/>
              </a:solidFill>
              <a:latin typeface="Calibri" panose="020F0502020204030204"/>
            </a:endParaRPr>
          </a:p>
          <a:p>
            <a:pPr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Calibri" panose="020F0502020204030204"/>
              </a:rPr>
              <a:t>a + b : 30 </a:t>
            </a:r>
            <a:endParaRPr lang="en-IN" sz="3200">
              <a:solidFill>
                <a:srgbClr val="000000"/>
              </a:solidFill>
              <a:latin typeface="Calibri" panose="020F0502020204030204"/>
            </a:endParaRPr>
          </a:p>
          <a:p>
            <a:pPr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Calibri" panose="020F0502020204030204"/>
              </a:rPr>
              <a:t>a - b : -10 </a:t>
            </a:r>
            <a:endParaRPr lang="en-IN" sz="3200">
              <a:solidFill>
                <a:srgbClr val="000000"/>
              </a:solidFill>
              <a:latin typeface="Calibri" panose="020F0502020204030204"/>
            </a:endParaRPr>
          </a:p>
          <a:p>
            <a:pPr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Calibri" panose="020F0502020204030204"/>
              </a:rPr>
              <a:t>a * b : 200 </a:t>
            </a:r>
            <a:endParaRPr lang="en-IN" sz="3200">
              <a:solidFill>
                <a:srgbClr val="000000"/>
              </a:solidFill>
              <a:latin typeface="Calibri" panose="020F0502020204030204"/>
            </a:endParaRPr>
          </a:p>
          <a:p>
            <a:pPr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Calibri" panose="020F0502020204030204"/>
              </a:rPr>
              <a:t>b / a : 2 </a:t>
            </a:r>
            <a:endParaRPr lang="en-IN" sz="3200">
              <a:solidFill>
                <a:srgbClr val="000000"/>
              </a:solidFill>
              <a:latin typeface="Calibri" panose="020F0502020204030204"/>
            </a:endParaRPr>
          </a:p>
          <a:p>
            <a:pPr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Calibri" panose="020F0502020204030204"/>
              </a:rPr>
              <a:t>b % a : 0 </a:t>
            </a:r>
            <a:endParaRPr lang="en-IN" sz="3200">
              <a:solidFill>
                <a:srgbClr val="000000"/>
              </a:solidFill>
              <a:latin typeface="Calibri" panose="020F0502020204030204"/>
            </a:endParaRPr>
          </a:p>
          <a:p>
            <a:pPr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Calibri" panose="020F0502020204030204"/>
              </a:rPr>
              <a:t>a is not equal to b </a:t>
            </a:r>
            <a:endParaRPr lang="en-IN" sz="3200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457200" y="2743200"/>
            <a:ext cx="8228880" cy="114228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4400">
                <a:solidFill>
                  <a:srgbClr val="000000"/>
                </a:solidFill>
                <a:latin typeface="Calibri" panose="020F0502020204030204"/>
              </a:rPr>
              <a:t>Relational Operators </a:t>
            </a:r>
            <a:endParaRPr lang="en-IN" sz="4400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What’s Shell Program?</a:t>
            </a:r>
            <a:br>
              <a:rPr lang="en-GB" u="sng" dirty="0" smtClean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pPr>
              <a:lnSpc>
                <a:spcPct val="116000"/>
              </a:lnSpc>
              <a:buClrTx/>
              <a:buSzPct val="45000"/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32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It’s collections of executables or commands </a:t>
            </a:r>
            <a:endParaRPr lang="en-GB" sz="3200" dirty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16000"/>
              </a:lnSpc>
              <a:buClrTx/>
              <a:buSzPct val="45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32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placed in a file and executed.</a:t>
            </a:r>
            <a:endParaRPr lang="en-GB" sz="3200" dirty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16000"/>
              </a:lnSpc>
              <a:buClrTx/>
              <a:buSzPct val="45000"/>
              <a:buFont typeface="Wingdings" panose="05000000000000000000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32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It provides user an option to execute a command </a:t>
            </a:r>
            <a:endParaRPr lang="en-GB" sz="3200" dirty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16000"/>
              </a:lnSpc>
              <a:buClrTx/>
              <a:buSzPct val="45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32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based on some condition.</a:t>
            </a:r>
            <a:endParaRPr lang="en-GB" sz="3200" dirty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16000"/>
              </a:lnSpc>
              <a:buClrTx/>
              <a:buSzPct val="45000"/>
              <a:buFont typeface="Wingdings" panose="05000000000000000000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32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It provides conditional and control statements</a:t>
            </a:r>
            <a:endParaRPr lang="en-GB" sz="3200" dirty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16000"/>
              </a:lnSpc>
              <a:buClrTx/>
              <a:buSzPct val="45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32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GB" sz="32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if,for,while,switch</a:t>
            </a:r>
            <a:r>
              <a:rPr lang="en-GB" sz="32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-case etc )</a:t>
            </a:r>
            <a:endParaRPr lang="en-GB" sz="3200" dirty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457200" y="0"/>
            <a:ext cx="8228880" cy="68572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Calibri" panose="020F0502020204030204"/>
              </a:rPr>
              <a:t>a=10 </a:t>
            </a:r>
            <a:endParaRPr lang="en-IN" sz="3200">
              <a:solidFill>
                <a:srgbClr val="000000"/>
              </a:solidFill>
              <a:latin typeface="Calibri" panose="020F0502020204030204"/>
            </a:endParaRPr>
          </a:p>
          <a:p>
            <a:pPr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Calibri" panose="020F0502020204030204"/>
              </a:rPr>
              <a:t>b=20 </a:t>
            </a:r>
            <a:endParaRPr lang="en-IN" sz="3200">
              <a:solidFill>
                <a:srgbClr val="000000"/>
              </a:solidFill>
              <a:latin typeface="Calibri" panose="020F0502020204030204"/>
            </a:endParaRPr>
          </a:p>
          <a:p>
            <a:pPr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Calibri" panose="020F0502020204030204"/>
              </a:rPr>
              <a:t>if [ $a -eq $b ] </a:t>
            </a:r>
            <a:endParaRPr lang="en-IN" sz="3200">
              <a:solidFill>
                <a:srgbClr val="000000"/>
              </a:solidFill>
              <a:latin typeface="Calibri" panose="020F0502020204030204"/>
            </a:endParaRPr>
          </a:p>
          <a:p>
            <a:pPr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Calibri" panose="020F0502020204030204"/>
              </a:rPr>
              <a:t>then </a:t>
            </a:r>
            <a:endParaRPr lang="en-IN" sz="3200">
              <a:solidFill>
                <a:srgbClr val="000000"/>
              </a:solidFill>
              <a:latin typeface="Calibri" panose="020F0502020204030204"/>
            </a:endParaRPr>
          </a:p>
          <a:p>
            <a:pPr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Calibri" panose="020F0502020204030204"/>
              </a:rPr>
              <a:t>echo "$a -eq $b : a is equal to b" </a:t>
            </a:r>
            <a:endParaRPr lang="en-IN" sz="3200">
              <a:solidFill>
                <a:srgbClr val="000000"/>
              </a:solidFill>
              <a:latin typeface="Calibri" panose="020F0502020204030204"/>
            </a:endParaRPr>
          </a:p>
          <a:p>
            <a:pPr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Calibri" panose="020F0502020204030204"/>
              </a:rPr>
              <a:t>else </a:t>
            </a:r>
            <a:endParaRPr lang="en-IN" sz="3200">
              <a:solidFill>
                <a:srgbClr val="000000"/>
              </a:solidFill>
              <a:latin typeface="Calibri" panose="020F0502020204030204"/>
            </a:endParaRPr>
          </a:p>
          <a:p>
            <a:pPr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Calibri" panose="020F0502020204030204"/>
              </a:rPr>
              <a:t>echo "$a -eq $b: a is not equal to b" </a:t>
            </a:r>
            <a:endParaRPr lang="en-IN" sz="3200">
              <a:solidFill>
                <a:srgbClr val="000000"/>
              </a:solidFill>
              <a:latin typeface="Calibri" panose="020F0502020204030204"/>
            </a:endParaRPr>
          </a:p>
          <a:p>
            <a:pPr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Calibri" panose="020F0502020204030204"/>
              </a:rPr>
              <a:t>fi </a:t>
            </a:r>
            <a:endParaRPr lang="en-IN" sz="3200">
              <a:solidFill>
                <a:srgbClr val="000000"/>
              </a:solidFill>
              <a:latin typeface="Calibri" panose="020F0502020204030204"/>
            </a:endParaRPr>
          </a:p>
          <a:p>
            <a:pPr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Calibri" panose="020F0502020204030204"/>
              </a:rPr>
              <a:t>if [ $a -ne $b ] </a:t>
            </a:r>
            <a:endParaRPr lang="en-IN" sz="3200">
              <a:solidFill>
                <a:srgbClr val="000000"/>
              </a:solidFill>
              <a:latin typeface="Calibri" panose="020F0502020204030204"/>
            </a:endParaRPr>
          </a:p>
          <a:p>
            <a:pPr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Calibri" panose="020F0502020204030204"/>
              </a:rPr>
              <a:t>then </a:t>
            </a:r>
            <a:endParaRPr lang="en-IN" sz="3200">
              <a:solidFill>
                <a:srgbClr val="000000"/>
              </a:solidFill>
              <a:latin typeface="Calibri" panose="020F0502020204030204"/>
            </a:endParaRPr>
          </a:p>
          <a:p>
            <a:pPr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Calibri" panose="020F0502020204030204"/>
              </a:rPr>
              <a:t>echo "$a -ne $b: a is not equal to b" </a:t>
            </a:r>
            <a:endParaRPr lang="en-IN" sz="3200">
              <a:solidFill>
                <a:srgbClr val="000000"/>
              </a:solidFill>
              <a:latin typeface="Calibri" panose="020F0502020204030204"/>
            </a:endParaRPr>
          </a:p>
          <a:p>
            <a:pPr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Calibri" panose="020F0502020204030204"/>
              </a:rPr>
              <a:t>else </a:t>
            </a:r>
            <a:endParaRPr lang="en-IN" sz="3200">
              <a:solidFill>
                <a:srgbClr val="000000"/>
              </a:solidFill>
              <a:latin typeface="Calibri" panose="020F0502020204030204"/>
            </a:endParaRPr>
          </a:p>
          <a:p>
            <a:pPr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Calibri" panose="020F0502020204030204"/>
              </a:rPr>
              <a:t>echo "$a -ne $b : a is equal to b" </a:t>
            </a:r>
            <a:endParaRPr lang="en-IN" sz="3200">
              <a:solidFill>
                <a:srgbClr val="000000"/>
              </a:solidFill>
              <a:latin typeface="Calibri" panose="020F0502020204030204"/>
            </a:endParaRPr>
          </a:p>
          <a:p>
            <a:pPr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Calibri" panose="020F0502020204030204"/>
              </a:rPr>
              <a:t>fi </a:t>
            </a:r>
            <a:endParaRPr lang="en-IN" sz="3200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457200" y="0"/>
            <a:ext cx="8228880" cy="68572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Calibri" panose="020F0502020204030204"/>
              </a:rPr>
              <a:t>if [ $a -gt $b ] </a:t>
            </a:r>
            <a:endParaRPr lang="en-IN" sz="3200">
              <a:solidFill>
                <a:srgbClr val="000000"/>
              </a:solidFill>
              <a:latin typeface="Calibri" panose="020F0502020204030204"/>
            </a:endParaRPr>
          </a:p>
          <a:p>
            <a:pPr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Calibri" panose="020F0502020204030204"/>
              </a:rPr>
              <a:t>then </a:t>
            </a:r>
            <a:endParaRPr lang="en-IN" sz="3200">
              <a:solidFill>
                <a:srgbClr val="000000"/>
              </a:solidFill>
              <a:latin typeface="Calibri" panose="020F0502020204030204"/>
            </a:endParaRPr>
          </a:p>
          <a:p>
            <a:pPr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Calibri" panose="020F0502020204030204"/>
              </a:rPr>
              <a:t>echo "$a -gt $b: a is greater than b" </a:t>
            </a:r>
            <a:endParaRPr lang="en-IN" sz="3200">
              <a:solidFill>
                <a:srgbClr val="000000"/>
              </a:solidFill>
              <a:latin typeface="Calibri" panose="020F0502020204030204"/>
            </a:endParaRPr>
          </a:p>
          <a:p>
            <a:pPr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Calibri" panose="020F0502020204030204"/>
              </a:rPr>
              <a:t>else </a:t>
            </a:r>
            <a:endParaRPr lang="en-IN" sz="3200">
              <a:solidFill>
                <a:srgbClr val="000000"/>
              </a:solidFill>
              <a:latin typeface="Calibri" panose="020F0502020204030204"/>
            </a:endParaRPr>
          </a:p>
          <a:p>
            <a:pPr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Calibri" panose="020F0502020204030204"/>
              </a:rPr>
              <a:t>echo "$a -gt $b: a is not greater than b" </a:t>
            </a:r>
            <a:endParaRPr lang="en-IN" sz="3200">
              <a:solidFill>
                <a:srgbClr val="000000"/>
              </a:solidFill>
              <a:latin typeface="Calibri" panose="020F0502020204030204"/>
            </a:endParaRPr>
          </a:p>
          <a:p>
            <a:pPr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Calibri" panose="020F0502020204030204"/>
              </a:rPr>
              <a:t>fi </a:t>
            </a:r>
            <a:endParaRPr lang="en-IN" sz="3200">
              <a:solidFill>
                <a:srgbClr val="000000"/>
              </a:solidFill>
              <a:latin typeface="Calibri" panose="020F0502020204030204"/>
            </a:endParaRPr>
          </a:p>
          <a:p>
            <a:pPr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Calibri" panose="020F0502020204030204"/>
              </a:rPr>
              <a:t>if [ $a -lt $b ] </a:t>
            </a:r>
            <a:endParaRPr lang="en-IN" sz="3200">
              <a:solidFill>
                <a:srgbClr val="000000"/>
              </a:solidFill>
              <a:latin typeface="Calibri" panose="020F0502020204030204"/>
            </a:endParaRPr>
          </a:p>
          <a:p>
            <a:pPr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Calibri" panose="020F0502020204030204"/>
              </a:rPr>
              <a:t>then </a:t>
            </a:r>
            <a:endParaRPr lang="en-IN" sz="3200">
              <a:solidFill>
                <a:srgbClr val="000000"/>
              </a:solidFill>
              <a:latin typeface="Calibri" panose="020F0502020204030204"/>
            </a:endParaRPr>
          </a:p>
          <a:p>
            <a:pPr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Calibri" panose="020F0502020204030204"/>
              </a:rPr>
              <a:t>echo "$a -lt $b: a is less than b" </a:t>
            </a:r>
            <a:endParaRPr lang="en-IN" sz="3200">
              <a:solidFill>
                <a:srgbClr val="000000"/>
              </a:solidFill>
              <a:latin typeface="Calibri" panose="020F0502020204030204"/>
            </a:endParaRPr>
          </a:p>
          <a:p>
            <a:pPr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Calibri" panose="020F0502020204030204"/>
              </a:rPr>
              <a:t>else </a:t>
            </a:r>
            <a:endParaRPr lang="en-IN" sz="3200">
              <a:solidFill>
                <a:srgbClr val="000000"/>
              </a:solidFill>
              <a:latin typeface="Calibri" panose="020F0502020204030204"/>
            </a:endParaRPr>
          </a:p>
          <a:p>
            <a:pPr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Calibri" panose="020F0502020204030204"/>
              </a:rPr>
              <a:t>echo "$a -lt $b: a is not less than b" </a:t>
            </a:r>
            <a:endParaRPr lang="en-IN" sz="3200">
              <a:solidFill>
                <a:srgbClr val="000000"/>
              </a:solidFill>
              <a:latin typeface="Calibri" panose="020F0502020204030204"/>
            </a:endParaRPr>
          </a:p>
          <a:p>
            <a:pPr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Calibri" panose="020F0502020204030204"/>
              </a:rPr>
              <a:t>fi </a:t>
            </a:r>
            <a:endParaRPr lang="en-IN" sz="3200">
              <a:solidFill>
                <a:srgbClr val="000000"/>
              </a:solidFill>
              <a:latin typeface="Calibri" panose="020F0502020204030204"/>
            </a:endParaRPr>
          </a:p>
          <a:p>
            <a:pPr>
              <a:lnSpc>
                <a:spcPct val="100000"/>
              </a:lnSpc>
            </a:p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457200" y="0"/>
            <a:ext cx="8228880" cy="68572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Calibri" panose="020F0502020204030204"/>
              </a:rPr>
              <a:t>if [ $a -ge $b ] </a:t>
            </a:r>
            <a:endParaRPr lang="en-IN" sz="3200">
              <a:solidFill>
                <a:srgbClr val="000000"/>
              </a:solidFill>
              <a:latin typeface="Calibri" panose="020F0502020204030204"/>
            </a:endParaRPr>
          </a:p>
          <a:p>
            <a:pPr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Calibri" panose="020F0502020204030204"/>
              </a:rPr>
              <a:t>then </a:t>
            </a:r>
            <a:endParaRPr lang="en-IN" sz="3200">
              <a:solidFill>
                <a:srgbClr val="000000"/>
              </a:solidFill>
              <a:latin typeface="Calibri" panose="020F0502020204030204"/>
            </a:endParaRPr>
          </a:p>
          <a:p>
            <a:pPr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Calibri" panose="020F0502020204030204"/>
              </a:rPr>
              <a:t>echo "$a -ge $b: a is greater or equal to b" </a:t>
            </a:r>
            <a:endParaRPr lang="en-IN" sz="3200">
              <a:solidFill>
                <a:srgbClr val="000000"/>
              </a:solidFill>
              <a:latin typeface="Calibri" panose="020F0502020204030204"/>
            </a:endParaRPr>
          </a:p>
          <a:p>
            <a:pPr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Calibri" panose="020F0502020204030204"/>
              </a:rPr>
              <a:t>else </a:t>
            </a:r>
            <a:endParaRPr lang="en-IN" sz="3200">
              <a:solidFill>
                <a:srgbClr val="000000"/>
              </a:solidFill>
              <a:latin typeface="Calibri" panose="020F0502020204030204"/>
            </a:endParaRPr>
          </a:p>
          <a:p>
            <a:pPr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Calibri" panose="020F0502020204030204"/>
              </a:rPr>
              <a:t>echo "$a -ge $b: a is not greater or equal to b" </a:t>
            </a:r>
            <a:endParaRPr lang="en-IN" sz="3200">
              <a:solidFill>
                <a:srgbClr val="000000"/>
              </a:solidFill>
              <a:latin typeface="Calibri" panose="020F0502020204030204"/>
            </a:endParaRPr>
          </a:p>
          <a:p>
            <a:pPr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Calibri" panose="020F0502020204030204"/>
              </a:rPr>
              <a:t>fi </a:t>
            </a:r>
            <a:endParaRPr lang="en-IN" sz="3200">
              <a:solidFill>
                <a:srgbClr val="000000"/>
              </a:solidFill>
              <a:latin typeface="Calibri" panose="020F0502020204030204"/>
            </a:endParaRPr>
          </a:p>
          <a:p>
            <a:pPr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Calibri" panose="020F0502020204030204"/>
              </a:rPr>
              <a:t>if [ $a -le $b ] </a:t>
            </a:r>
            <a:endParaRPr lang="en-IN" sz="3200">
              <a:solidFill>
                <a:srgbClr val="000000"/>
              </a:solidFill>
              <a:latin typeface="Calibri" panose="020F0502020204030204"/>
            </a:endParaRPr>
          </a:p>
          <a:p>
            <a:pPr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Calibri" panose="020F0502020204030204"/>
              </a:rPr>
              <a:t>then </a:t>
            </a:r>
            <a:endParaRPr lang="en-IN" sz="3200">
              <a:solidFill>
                <a:srgbClr val="000000"/>
              </a:solidFill>
              <a:latin typeface="Calibri" panose="020F0502020204030204"/>
            </a:endParaRPr>
          </a:p>
          <a:p>
            <a:pPr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Calibri" panose="020F0502020204030204"/>
              </a:rPr>
              <a:t>echo "$a -le $b: a is less or equal to b" </a:t>
            </a:r>
            <a:endParaRPr lang="en-IN" sz="3200">
              <a:solidFill>
                <a:srgbClr val="000000"/>
              </a:solidFill>
              <a:latin typeface="Calibri" panose="020F0502020204030204"/>
            </a:endParaRPr>
          </a:p>
          <a:p>
            <a:pPr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Calibri" panose="020F0502020204030204"/>
              </a:rPr>
              <a:t>else </a:t>
            </a:r>
            <a:endParaRPr lang="en-IN" sz="3200">
              <a:solidFill>
                <a:srgbClr val="000000"/>
              </a:solidFill>
              <a:latin typeface="Calibri" panose="020F0502020204030204"/>
            </a:endParaRPr>
          </a:p>
          <a:p>
            <a:pPr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Calibri" panose="020F0502020204030204"/>
              </a:rPr>
              <a:t>echo "$a -le $b: a is not less or equal to b" </a:t>
            </a:r>
            <a:endParaRPr lang="en-IN" sz="3200">
              <a:solidFill>
                <a:srgbClr val="000000"/>
              </a:solidFill>
              <a:latin typeface="Calibri" panose="020F0502020204030204"/>
            </a:endParaRPr>
          </a:p>
          <a:p>
            <a:pPr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Calibri" panose="020F0502020204030204"/>
              </a:rPr>
              <a:t>fi </a:t>
            </a:r>
            <a:endParaRPr lang="en-IN" sz="3200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457200" y="609480"/>
            <a:ext cx="8228880" cy="551592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 panose="020B0604020202020204"/>
              <a:buChar char="•"/>
            </a:pPr>
            <a:r>
              <a:rPr lang="en-IN" sz="3200">
                <a:solidFill>
                  <a:srgbClr val="000000"/>
                </a:solidFill>
                <a:latin typeface="Calibri" panose="020F0502020204030204"/>
              </a:rPr>
              <a:t>Output:</a:t>
            </a:r>
            <a:endParaRPr lang="en-IN" sz="3200">
              <a:solidFill>
                <a:srgbClr val="000000"/>
              </a:solidFill>
              <a:latin typeface="Calibri" panose="020F0502020204030204"/>
            </a:endParaRPr>
          </a:p>
          <a:p>
            <a:pPr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Calibri" panose="020F0502020204030204"/>
              </a:rPr>
              <a:t>10 -eq 20: a is not equal to b </a:t>
            </a:r>
            <a:endParaRPr lang="en-IN" sz="3200">
              <a:solidFill>
                <a:srgbClr val="000000"/>
              </a:solidFill>
              <a:latin typeface="Calibri" panose="020F0502020204030204"/>
            </a:endParaRPr>
          </a:p>
          <a:p>
            <a:pPr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Calibri" panose="020F0502020204030204"/>
              </a:rPr>
              <a:t>10 -ne 20: a is not equal to b </a:t>
            </a:r>
            <a:endParaRPr lang="en-IN" sz="3200">
              <a:solidFill>
                <a:srgbClr val="000000"/>
              </a:solidFill>
              <a:latin typeface="Calibri" panose="020F0502020204030204"/>
            </a:endParaRPr>
          </a:p>
          <a:p>
            <a:pPr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Calibri" panose="020F0502020204030204"/>
              </a:rPr>
              <a:t>10 -gt 20: a is not greater than b </a:t>
            </a:r>
            <a:endParaRPr lang="en-IN" sz="3200">
              <a:solidFill>
                <a:srgbClr val="000000"/>
              </a:solidFill>
              <a:latin typeface="Calibri" panose="020F0502020204030204"/>
            </a:endParaRPr>
          </a:p>
          <a:p>
            <a:pPr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Calibri" panose="020F0502020204030204"/>
              </a:rPr>
              <a:t>10 -lt 20: a is less than b </a:t>
            </a:r>
            <a:endParaRPr lang="en-IN" sz="3200">
              <a:solidFill>
                <a:srgbClr val="000000"/>
              </a:solidFill>
              <a:latin typeface="Calibri" panose="020F0502020204030204"/>
            </a:endParaRPr>
          </a:p>
          <a:p>
            <a:pPr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Calibri" panose="020F0502020204030204"/>
              </a:rPr>
              <a:t>10 -ge 20: a is not greater or equal to b </a:t>
            </a:r>
            <a:endParaRPr lang="en-IN" sz="3200">
              <a:solidFill>
                <a:srgbClr val="000000"/>
              </a:solidFill>
              <a:latin typeface="Calibri" panose="020F0502020204030204"/>
            </a:endParaRPr>
          </a:p>
          <a:p>
            <a:pPr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Calibri" panose="020F0502020204030204"/>
              </a:rPr>
              <a:t>10 -le 20: a is less or equal to b </a:t>
            </a:r>
            <a:endParaRPr lang="en-IN" sz="3200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457200" y="2895480"/>
            <a:ext cx="8228880" cy="114228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4400">
                <a:solidFill>
                  <a:srgbClr val="000000"/>
                </a:solidFill>
                <a:latin typeface="Calibri" panose="020F0502020204030204"/>
              </a:rPr>
              <a:t>Boolean Operators </a:t>
            </a:r>
            <a:endParaRPr lang="en-IN" sz="4400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Picture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762120"/>
            <a:ext cx="9143280" cy="5104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457200" y="0"/>
            <a:ext cx="8228880" cy="66286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3200" dirty="0">
                <a:solidFill>
                  <a:srgbClr val="000000"/>
                </a:solidFill>
                <a:latin typeface="Calibri" panose="020F0502020204030204"/>
              </a:rPr>
              <a:t>a=10 </a:t>
            </a:r>
            <a:endParaRPr dirty="0"/>
          </a:p>
          <a:p>
            <a:pPr>
              <a:lnSpc>
                <a:spcPct val="100000"/>
              </a:lnSpc>
            </a:pPr>
            <a:r>
              <a:rPr lang="en-IN" sz="3200" dirty="0">
                <a:solidFill>
                  <a:srgbClr val="000000"/>
                </a:solidFill>
                <a:latin typeface="Calibri" panose="020F0502020204030204"/>
              </a:rPr>
              <a:t>b=20 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IN" sz="3200" dirty="0">
                <a:solidFill>
                  <a:srgbClr val="000000"/>
                </a:solidFill>
                <a:latin typeface="Calibri" panose="020F0502020204030204"/>
              </a:rPr>
              <a:t>if [ $a != $b ] </a:t>
            </a:r>
            <a:endParaRPr dirty="0"/>
          </a:p>
          <a:p>
            <a:pPr>
              <a:lnSpc>
                <a:spcPct val="100000"/>
              </a:lnSpc>
            </a:pPr>
            <a:r>
              <a:rPr lang="en-IN" sz="3200" dirty="0">
                <a:solidFill>
                  <a:srgbClr val="000000"/>
                </a:solidFill>
                <a:latin typeface="Calibri" panose="020F0502020204030204"/>
              </a:rPr>
              <a:t>then </a:t>
            </a:r>
            <a:endParaRPr dirty="0"/>
          </a:p>
          <a:p>
            <a:pPr>
              <a:lnSpc>
                <a:spcPct val="100000"/>
              </a:lnSpc>
            </a:pPr>
            <a:r>
              <a:rPr lang="en-IN" sz="3200" dirty="0">
                <a:solidFill>
                  <a:srgbClr val="000000"/>
                </a:solidFill>
                <a:latin typeface="Calibri" panose="020F0502020204030204"/>
              </a:rPr>
              <a:t>echo "$a != $b : a is not equal to b" </a:t>
            </a:r>
            <a:endParaRPr dirty="0"/>
          </a:p>
          <a:p>
            <a:pPr>
              <a:lnSpc>
                <a:spcPct val="100000"/>
              </a:lnSpc>
            </a:pPr>
            <a:r>
              <a:rPr lang="en-IN" sz="3200" dirty="0">
                <a:solidFill>
                  <a:srgbClr val="000000"/>
                </a:solidFill>
                <a:latin typeface="Calibri" panose="020F0502020204030204"/>
              </a:rPr>
              <a:t>else </a:t>
            </a:r>
            <a:endParaRPr dirty="0"/>
          </a:p>
          <a:p>
            <a:pPr>
              <a:lnSpc>
                <a:spcPct val="100000"/>
              </a:lnSpc>
            </a:pPr>
            <a:r>
              <a:rPr lang="en-IN" sz="3200" dirty="0">
                <a:solidFill>
                  <a:srgbClr val="000000"/>
                </a:solidFill>
                <a:latin typeface="Calibri" panose="020F0502020204030204"/>
              </a:rPr>
              <a:t>echo "$a != $b: a is equal to b" </a:t>
            </a:r>
            <a:endParaRPr dirty="0"/>
          </a:p>
          <a:p>
            <a:pPr>
              <a:lnSpc>
                <a:spcPct val="100000"/>
              </a:lnSpc>
            </a:pPr>
            <a:r>
              <a:rPr lang="en-IN" sz="3200" dirty="0" err="1">
                <a:solidFill>
                  <a:srgbClr val="000000"/>
                </a:solidFill>
                <a:latin typeface="Calibri" panose="020F0502020204030204"/>
              </a:rPr>
              <a:t>fi</a:t>
            </a:r>
            <a:r>
              <a:rPr lang="en-IN" sz="3200" dirty="0">
                <a:solidFill>
                  <a:srgbClr val="000000"/>
                </a:solidFill>
                <a:latin typeface="Calibri" panose="020F0502020204030204"/>
              </a:rPr>
              <a:t> 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IN" sz="3200" dirty="0">
                <a:solidFill>
                  <a:srgbClr val="000000"/>
                </a:solidFill>
                <a:latin typeface="Calibri" panose="020F0502020204030204"/>
              </a:rPr>
              <a:t>if [ $a -</a:t>
            </a:r>
            <a:r>
              <a:rPr lang="en-IN" sz="3200" dirty="0" err="1">
                <a:solidFill>
                  <a:srgbClr val="000000"/>
                </a:solidFill>
                <a:latin typeface="Calibri" panose="020F0502020204030204"/>
              </a:rPr>
              <a:t>lt</a:t>
            </a:r>
            <a:r>
              <a:rPr lang="en-IN" sz="3200" dirty="0">
                <a:solidFill>
                  <a:srgbClr val="000000"/>
                </a:solidFill>
                <a:latin typeface="Calibri" panose="020F0502020204030204"/>
              </a:rPr>
              <a:t> 100 -a $b -</a:t>
            </a:r>
            <a:r>
              <a:rPr lang="en-IN" sz="3200" dirty="0" err="1">
                <a:solidFill>
                  <a:srgbClr val="000000"/>
                </a:solidFill>
                <a:latin typeface="Calibri" panose="020F0502020204030204"/>
              </a:rPr>
              <a:t>gt</a:t>
            </a:r>
            <a:r>
              <a:rPr lang="en-IN" sz="3200" dirty="0">
                <a:solidFill>
                  <a:srgbClr val="000000"/>
                </a:solidFill>
                <a:latin typeface="Calibri" panose="020F0502020204030204"/>
              </a:rPr>
              <a:t> 15 ] </a:t>
            </a:r>
            <a:endParaRPr dirty="0"/>
          </a:p>
          <a:p>
            <a:pPr>
              <a:lnSpc>
                <a:spcPct val="100000"/>
              </a:lnSpc>
            </a:pPr>
            <a:r>
              <a:rPr lang="en-IN" sz="3200" dirty="0">
                <a:solidFill>
                  <a:srgbClr val="000000"/>
                </a:solidFill>
                <a:latin typeface="Calibri" panose="020F0502020204030204"/>
              </a:rPr>
              <a:t>then </a:t>
            </a:r>
            <a:endParaRPr dirty="0"/>
          </a:p>
          <a:p>
            <a:pPr>
              <a:lnSpc>
                <a:spcPct val="100000"/>
              </a:lnSpc>
            </a:pPr>
            <a:r>
              <a:rPr lang="en-IN" sz="3200" dirty="0">
                <a:solidFill>
                  <a:srgbClr val="000000"/>
                </a:solidFill>
                <a:latin typeface="Calibri" panose="020F0502020204030204"/>
              </a:rPr>
              <a:t>echo "$a -</a:t>
            </a:r>
            <a:r>
              <a:rPr lang="en-IN" sz="3200" dirty="0" err="1">
                <a:solidFill>
                  <a:srgbClr val="000000"/>
                </a:solidFill>
                <a:latin typeface="Calibri" panose="020F0502020204030204"/>
              </a:rPr>
              <a:t>lt</a:t>
            </a:r>
            <a:r>
              <a:rPr lang="en-IN" sz="3200" dirty="0">
                <a:solidFill>
                  <a:srgbClr val="000000"/>
                </a:solidFill>
                <a:latin typeface="Calibri" panose="020F0502020204030204"/>
              </a:rPr>
              <a:t> 100 -a $b -</a:t>
            </a:r>
            <a:r>
              <a:rPr lang="en-IN" sz="3200" dirty="0" err="1">
                <a:solidFill>
                  <a:srgbClr val="000000"/>
                </a:solidFill>
                <a:latin typeface="Calibri" panose="020F0502020204030204"/>
              </a:rPr>
              <a:t>gt</a:t>
            </a:r>
            <a:r>
              <a:rPr lang="en-IN" sz="3200" dirty="0">
                <a:solidFill>
                  <a:srgbClr val="000000"/>
                </a:solidFill>
                <a:latin typeface="Calibri" panose="020F0502020204030204"/>
              </a:rPr>
              <a:t> 15 : returns true" </a:t>
            </a:r>
            <a:endParaRPr dirty="0"/>
          </a:p>
          <a:p>
            <a:pPr>
              <a:lnSpc>
                <a:spcPct val="100000"/>
              </a:lnSpc>
            </a:pPr>
            <a:r>
              <a:rPr lang="en-IN" sz="3200" dirty="0">
                <a:solidFill>
                  <a:srgbClr val="000000"/>
                </a:solidFill>
                <a:latin typeface="Calibri" panose="020F0502020204030204"/>
              </a:rPr>
              <a:t>else </a:t>
            </a:r>
            <a:endParaRPr dirty="0"/>
          </a:p>
          <a:p>
            <a:pPr>
              <a:lnSpc>
                <a:spcPct val="100000"/>
              </a:lnSpc>
            </a:pPr>
            <a:r>
              <a:rPr lang="en-IN" sz="3200" dirty="0">
                <a:solidFill>
                  <a:srgbClr val="000000"/>
                </a:solidFill>
                <a:latin typeface="Calibri" panose="020F0502020204030204"/>
              </a:rPr>
              <a:t>echo "$a -</a:t>
            </a:r>
            <a:r>
              <a:rPr lang="en-IN" sz="3200" dirty="0" err="1">
                <a:solidFill>
                  <a:srgbClr val="000000"/>
                </a:solidFill>
                <a:latin typeface="Calibri" panose="020F0502020204030204"/>
              </a:rPr>
              <a:t>lt</a:t>
            </a:r>
            <a:r>
              <a:rPr lang="en-IN" sz="3200" dirty="0">
                <a:solidFill>
                  <a:srgbClr val="000000"/>
                </a:solidFill>
                <a:latin typeface="Calibri" panose="020F0502020204030204"/>
              </a:rPr>
              <a:t> 100 -a $b -</a:t>
            </a:r>
            <a:r>
              <a:rPr lang="en-IN" sz="3200" dirty="0" err="1">
                <a:solidFill>
                  <a:srgbClr val="000000"/>
                </a:solidFill>
                <a:latin typeface="Calibri" panose="020F0502020204030204"/>
              </a:rPr>
              <a:t>gt</a:t>
            </a:r>
            <a:r>
              <a:rPr lang="en-IN" sz="3200" dirty="0">
                <a:solidFill>
                  <a:srgbClr val="000000"/>
                </a:solidFill>
                <a:latin typeface="Calibri" panose="020F0502020204030204"/>
              </a:rPr>
              <a:t> 15 : returns false" </a:t>
            </a:r>
            <a:endParaRPr dirty="0"/>
          </a:p>
          <a:p>
            <a:pPr>
              <a:lnSpc>
                <a:spcPct val="100000"/>
              </a:lnSpc>
            </a:pPr>
            <a:r>
              <a:rPr lang="en-IN" sz="3200" dirty="0" err="1">
                <a:solidFill>
                  <a:srgbClr val="000000"/>
                </a:solidFill>
                <a:latin typeface="Calibri" panose="020F0502020204030204"/>
              </a:rPr>
              <a:t>fi</a:t>
            </a:r>
            <a:r>
              <a:rPr lang="en-IN" sz="3200" dirty="0">
                <a:solidFill>
                  <a:srgbClr val="000000"/>
                </a:solidFill>
                <a:latin typeface="Calibri" panose="020F0502020204030204"/>
              </a:rPr>
              <a:t> 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457200" y="0"/>
            <a:ext cx="8228880" cy="670500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Calibri" panose="020F0502020204030204"/>
              </a:rPr>
              <a:t>if [ $a -lt 100 -o $b -gt 100 ] </a:t>
            </a:r>
            <a:endParaRPr lang="en-IN" sz="3200">
              <a:solidFill>
                <a:srgbClr val="000000"/>
              </a:solidFill>
              <a:latin typeface="Calibri" panose="020F0502020204030204"/>
            </a:endParaRPr>
          </a:p>
          <a:p>
            <a:pPr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Calibri" panose="020F0502020204030204"/>
              </a:rPr>
              <a:t>then </a:t>
            </a:r>
            <a:endParaRPr lang="en-IN" sz="3200">
              <a:solidFill>
                <a:srgbClr val="000000"/>
              </a:solidFill>
              <a:latin typeface="Calibri" panose="020F0502020204030204"/>
            </a:endParaRPr>
          </a:p>
          <a:p>
            <a:pPr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Calibri" panose="020F0502020204030204"/>
              </a:rPr>
              <a:t>echo "$a -lt 100 -o $b -gt 100 : returns true" </a:t>
            </a:r>
            <a:endParaRPr lang="en-IN" sz="3200">
              <a:solidFill>
                <a:srgbClr val="000000"/>
              </a:solidFill>
              <a:latin typeface="Calibri" panose="020F0502020204030204"/>
            </a:endParaRPr>
          </a:p>
          <a:p>
            <a:pPr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Calibri" panose="020F0502020204030204"/>
              </a:rPr>
              <a:t>else </a:t>
            </a:r>
            <a:endParaRPr lang="en-IN" sz="3200">
              <a:solidFill>
                <a:srgbClr val="000000"/>
              </a:solidFill>
              <a:latin typeface="Calibri" panose="020F0502020204030204"/>
            </a:endParaRPr>
          </a:p>
          <a:p>
            <a:pPr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Calibri" panose="020F0502020204030204"/>
              </a:rPr>
              <a:t>echo "$a -lt 100 -o $b -gt 100 : returns false" </a:t>
            </a:r>
            <a:endParaRPr lang="en-IN" sz="3200">
              <a:solidFill>
                <a:srgbClr val="000000"/>
              </a:solidFill>
              <a:latin typeface="Calibri" panose="020F0502020204030204"/>
            </a:endParaRPr>
          </a:p>
          <a:p>
            <a:pPr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Calibri" panose="020F0502020204030204"/>
              </a:rPr>
              <a:t>fi </a:t>
            </a:r>
            <a:endParaRPr lang="en-IN" sz="3200">
              <a:solidFill>
                <a:srgbClr val="000000"/>
              </a:solidFill>
              <a:latin typeface="Calibri" panose="020F0502020204030204"/>
            </a:endParaRPr>
          </a:p>
          <a:p>
            <a:pPr>
              <a:lnSpc>
                <a:spcPct val="100000"/>
              </a:lnSpc>
            </a:pPr>
          </a:p>
          <a:p>
            <a:pPr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Calibri" panose="020F0502020204030204"/>
              </a:rPr>
              <a:t>if [ $a -lt 5 -o $b -gt 100 ] </a:t>
            </a:r>
            <a:endParaRPr lang="en-IN" sz="3200">
              <a:solidFill>
                <a:srgbClr val="000000"/>
              </a:solidFill>
              <a:latin typeface="Calibri" panose="020F0502020204030204"/>
            </a:endParaRPr>
          </a:p>
          <a:p>
            <a:pPr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Calibri" panose="020F0502020204030204"/>
              </a:rPr>
              <a:t>then </a:t>
            </a:r>
            <a:endParaRPr lang="en-IN" sz="3200">
              <a:solidFill>
                <a:srgbClr val="000000"/>
              </a:solidFill>
              <a:latin typeface="Calibri" panose="020F0502020204030204"/>
            </a:endParaRPr>
          </a:p>
          <a:p>
            <a:pPr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Calibri" panose="020F0502020204030204"/>
              </a:rPr>
              <a:t>echo "$a -lt 100 -o $b -gt 100 : returns true" </a:t>
            </a:r>
            <a:endParaRPr lang="en-IN" sz="3200">
              <a:solidFill>
                <a:srgbClr val="000000"/>
              </a:solidFill>
              <a:latin typeface="Calibri" panose="020F0502020204030204"/>
            </a:endParaRPr>
          </a:p>
          <a:p>
            <a:pPr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Calibri" panose="020F0502020204030204"/>
              </a:rPr>
              <a:t>else </a:t>
            </a:r>
            <a:endParaRPr lang="en-IN" sz="3200">
              <a:solidFill>
                <a:srgbClr val="000000"/>
              </a:solidFill>
              <a:latin typeface="Calibri" panose="020F0502020204030204"/>
            </a:endParaRPr>
          </a:p>
          <a:p>
            <a:pPr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Calibri" panose="020F0502020204030204"/>
              </a:rPr>
              <a:t>echo "$a -lt 100 -o $b -gt 100 : returns false" </a:t>
            </a:r>
            <a:endParaRPr lang="en-IN" sz="3200">
              <a:solidFill>
                <a:srgbClr val="000000"/>
              </a:solidFill>
              <a:latin typeface="Calibri" panose="020F0502020204030204"/>
            </a:endParaRPr>
          </a:p>
          <a:p>
            <a:pPr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Calibri" panose="020F0502020204030204"/>
              </a:rPr>
              <a:t>fi </a:t>
            </a:r>
            <a:endParaRPr lang="en-IN" sz="3200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 panose="020B0604020202020204"/>
              <a:buChar char="•"/>
            </a:pPr>
            <a:r>
              <a:rPr lang="en-IN" sz="3200">
                <a:solidFill>
                  <a:srgbClr val="000000"/>
                </a:solidFill>
                <a:latin typeface="Calibri" panose="020F0502020204030204"/>
              </a:rPr>
              <a:t>Output:</a:t>
            </a:r>
            <a:endParaRPr lang="en-IN" sz="3200">
              <a:solidFill>
                <a:srgbClr val="000000"/>
              </a:solidFill>
              <a:latin typeface="Calibri" panose="020F0502020204030204"/>
            </a:endParaRPr>
          </a:p>
          <a:p>
            <a:pPr>
              <a:lnSpc>
                <a:spcPct val="100000"/>
              </a:lnSpc>
            </a:pPr>
          </a:p>
          <a:p>
            <a:pPr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Calibri" panose="020F0502020204030204"/>
              </a:rPr>
              <a:t>10 != 20 : a is not equal to b </a:t>
            </a:r>
            <a:endParaRPr lang="en-IN" sz="3200">
              <a:solidFill>
                <a:srgbClr val="000000"/>
              </a:solidFill>
              <a:latin typeface="Calibri" panose="020F0502020204030204"/>
            </a:endParaRPr>
          </a:p>
          <a:p>
            <a:pPr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Calibri" panose="020F0502020204030204"/>
              </a:rPr>
              <a:t>10 -lt 100 -a 20 -gt 15 : returns true </a:t>
            </a:r>
            <a:endParaRPr lang="en-IN" sz="3200">
              <a:solidFill>
                <a:srgbClr val="000000"/>
              </a:solidFill>
              <a:latin typeface="Calibri" panose="020F0502020204030204"/>
            </a:endParaRPr>
          </a:p>
          <a:p>
            <a:pPr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Calibri" panose="020F0502020204030204"/>
              </a:rPr>
              <a:t>10 -lt 100 -o 20 -gt 100 : returns true </a:t>
            </a:r>
            <a:endParaRPr lang="en-IN" sz="3200">
              <a:solidFill>
                <a:srgbClr val="000000"/>
              </a:solidFill>
              <a:latin typeface="Calibri" panose="020F0502020204030204"/>
            </a:endParaRPr>
          </a:p>
          <a:p>
            <a:pPr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Calibri" panose="020F0502020204030204"/>
              </a:rPr>
              <a:t>10 -lt 5 -o 20 -gt 100 : returns false </a:t>
            </a:r>
            <a:endParaRPr lang="en-IN" sz="3200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57158" y="214290"/>
            <a:ext cx="8229240" cy="1145160"/>
          </a:xfrm>
        </p:spPr>
        <p:txBody>
          <a:bodyPr/>
          <a:lstStyle/>
          <a:p>
            <a:pPr algn="ctr"/>
            <a:r>
              <a:rPr lang="en-IN" sz="2800" b="1" dirty="0"/>
              <a:t>Case-</a:t>
            </a:r>
            <a:r>
              <a:rPr lang="en-IN" sz="2800" b="1" dirty="0" err="1"/>
              <a:t>Esac</a:t>
            </a:r>
            <a:r>
              <a:rPr lang="en-IN" sz="2800" b="1" dirty="0"/>
              <a:t> Statement</a:t>
            </a:r>
            <a:br>
              <a:rPr lang="en-IN" b="1" dirty="0"/>
            </a:b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571472" y="1313811"/>
            <a:ext cx="7215238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 smtClean="0"/>
              <a:t>case word in</a:t>
            </a:r>
            <a:endParaRPr lang="en-IN" sz="2000" dirty="0" smtClean="0"/>
          </a:p>
          <a:p>
            <a:r>
              <a:rPr lang="en-IN" sz="2000" dirty="0" smtClean="0"/>
              <a:t>   pattern1)</a:t>
            </a:r>
            <a:endParaRPr lang="en-IN" sz="2000" dirty="0" smtClean="0"/>
          </a:p>
          <a:p>
            <a:r>
              <a:rPr lang="en-IN" sz="2000" dirty="0" smtClean="0"/>
              <a:t>      Statement(s) to be executed if pattern1 matches</a:t>
            </a:r>
            <a:endParaRPr lang="en-IN" sz="2000" dirty="0" smtClean="0"/>
          </a:p>
          <a:p>
            <a:r>
              <a:rPr lang="en-IN" sz="2000" dirty="0" smtClean="0"/>
              <a:t>      ;;</a:t>
            </a:r>
            <a:endParaRPr lang="en-IN" sz="2000" dirty="0" smtClean="0"/>
          </a:p>
          <a:p>
            <a:r>
              <a:rPr lang="en-IN" sz="2000" dirty="0" smtClean="0"/>
              <a:t>   pattern2)</a:t>
            </a:r>
            <a:endParaRPr lang="en-IN" sz="2000" dirty="0" smtClean="0"/>
          </a:p>
          <a:p>
            <a:r>
              <a:rPr lang="en-IN" sz="2000" dirty="0" smtClean="0"/>
              <a:t>      Statement(s) to be executed if pattern2 matches</a:t>
            </a:r>
            <a:endParaRPr lang="en-IN" sz="2000" dirty="0" smtClean="0"/>
          </a:p>
          <a:p>
            <a:r>
              <a:rPr lang="en-IN" sz="2000" dirty="0" smtClean="0"/>
              <a:t>      ;;</a:t>
            </a:r>
            <a:endParaRPr lang="en-IN" sz="2000" dirty="0" smtClean="0"/>
          </a:p>
          <a:p>
            <a:r>
              <a:rPr lang="en-IN" sz="2000" dirty="0" smtClean="0"/>
              <a:t>   pattern3)</a:t>
            </a:r>
            <a:endParaRPr lang="en-IN" sz="2000" dirty="0" smtClean="0"/>
          </a:p>
          <a:p>
            <a:r>
              <a:rPr lang="en-IN" sz="2000" dirty="0" smtClean="0"/>
              <a:t>      Statement(s) to be executed if pattern3 matches</a:t>
            </a:r>
            <a:endParaRPr lang="en-IN" sz="2000" dirty="0" smtClean="0"/>
          </a:p>
          <a:p>
            <a:r>
              <a:rPr lang="en-IN" sz="2000" dirty="0" smtClean="0"/>
              <a:t>      ;;</a:t>
            </a:r>
            <a:endParaRPr lang="en-IN" sz="2000" dirty="0" smtClean="0"/>
          </a:p>
          <a:p>
            <a:r>
              <a:rPr lang="en-IN" sz="2000" dirty="0" smtClean="0"/>
              <a:t>   *)</a:t>
            </a:r>
            <a:endParaRPr lang="en-IN" sz="2000" dirty="0" smtClean="0"/>
          </a:p>
          <a:p>
            <a:r>
              <a:rPr lang="en-IN" sz="2000" dirty="0" smtClean="0"/>
              <a:t>     Default condition to be executed</a:t>
            </a:r>
            <a:endParaRPr lang="en-IN" sz="2000" dirty="0" smtClean="0"/>
          </a:p>
          <a:p>
            <a:r>
              <a:rPr lang="en-IN" sz="2000" dirty="0" smtClean="0"/>
              <a:t>     ;;</a:t>
            </a:r>
            <a:endParaRPr lang="en-IN" sz="2000" dirty="0" smtClean="0"/>
          </a:p>
          <a:p>
            <a:r>
              <a:rPr lang="en-IN" sz="2000" dirty="0" err="1" smtClean="0"/>
              <a:t>esac</a:t>
            </a:r>
            <a:endParaRPr lang="en-IN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4400">
                <a:solidFill>
                  <a:srgbClr val="000000"/>
                </a:solidFill>
                <a:latin typeface="Calibri" panose="020F0502020204030204"/>
              </a:rPr>
              <a:t>Shell Types </a:t>
            </a:r>
            <a:endParaRPr lang="en-IN" sz="4400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73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en-IN" sz="3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UNIX there are two major types of shells: </a:t>
            </a:r>
            <a:endParaRPr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en-IN" sz="3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The Bourne shell. If you are using a Bourne-type shell, the default prompt is the $ character. </a:t>
            </a:r>
            <a:endParaRPr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en-IN" sz="3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The C shell. If you are using a C-type shell, the default prompt is the % character. </a:t>
            </a:r>
            <a:endParaRPr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28728" y="1859340"/>
            <a:ext cx="5429272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smtClean="0"/>
              <a:t>FRUIT="kiwi"</a:t>
            </a:r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case "$FRUIT" in</a:t>
            </a:r>
            <a:endParaRPr lang="en-IN" sz="2400" dirty="0" smtClean="0"/>
          </a:p>
          <a:p>
            <a:r>
              <a:rPr lang="en-IN" sz="2400" dirty="0" smtClean="0"/>
              <a:t>   "apple") echo "Apple pie is quite tasty." </a:t>
            </a:r>
            <a:endParaRPr lang="en-IN" sz="2400" dirty="0" smtClean="0"/>
          </a:p>
          <a:p>
            <a:r>
              <a:rPr lang="en-IN" sz="2400" dirty="0" smtClean="0"/>
              <a:t>   ;;</a:t>
            </a:r>
            <a:endParaRPr lang="en-IN" sz="2400" dirty="0" smtClean="0"/>
          </a:p>
          <a:p>
            <a:r>
              <a:rPr lang="en-IN" sz="2400" dirty="0" smtClean="0"/>
              <a:t>   "banana") echo "I like banana nut bread." </a:t>
            </a:r>
            <a:endParaRPr lang="en-IN" sz="2400" dirty="0" smtClean="0"/>
          </a:p>
          <a:p>
            <a:r>
              <a:rPr lang="en-IN" sz="2400" dirty="0" smtClean="0"/>
              <a:t>   ;;</a:t>
            </a:r>
            <a:endParaRPr lang="en-IN" sz="2400" dirty="0" smtClean="0"/>
          </a:p>
          <a:p>
            <a:r>
              <a:rPr lang="en-IN" sz="2400" dirty="0" smtClean="0"/>
              <a:t>   "kiwi") echo "New Zealand is famous for kiwi." </a:t>
            </a:r>
            <a:endParaRPr lang="en-IN" sz="2400" dirty="0" smtClean="0"/>
          </a:p>
          <a:p>
            <a:r>
              <a:rPr lang="en-IN" sz="2400" dirty="0" smtClean="0"/>
              <a:t>   ;;</a:t>
            </a:r>
            <a:endParaRPr lang="en-IN" sz="2400" dirty="0" smtClean="0"/>
          </a:p>
          <a:p>
            <a:r>
              <a:rPr lang="en-IN" sz="2400" dirty="0" err="1" smtClean="0"/>
              <a:t>esac</a:t>
            </a:r>
            <a:endParaRPr lang="en-IN" sz="24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57158" y="214290"/>
            <a:ext cx="8229240" cy="1145160"/>
          </a:xfrm>
        </p:spPr>
        <p:txBody>
          <a:bodyPr/>
          <a:lstStyle/>
          <a:p>
            <a:pPr algn="ctr"/>
            <a:r>
              <a:rPr lang="en-IN" sz="2800" b="1" dirty="0"/>
              <a:t>Case-</a:t>
            </a:r>
            <a:r>
              <a:rPr lang="en-IN" sz="2800" b="1" dirty="0" err="1"/>
              <a:t>Esac</a:t>
            </a:r>
            <a:r>
              <a:rPr lang="en-IN" sz="2800" b="1" dirty="0"/>
              <a:t> Statement</a:t>
            </a:r>
            <a:br>
              <a:rPr lang="en-IN" b="1" dirty="0"/>
            </a:br>
            <a:endParaRPr lang="en-IN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14290"/>
            <a:ext cx="8229240" cy="1145160"/>
          </a:xfrm>
        </p:spPr>
        <p:txBody>
          <a:bodyPr/>
          <a:lstStyle/>
          <a:p>
            <a:pPr algn="ctr"/>
            <a:r>
              <a:rPr lang="en-IN" sz="2800" b="1" dirty="0"/>
              <a:t>Case-</a:t>
            </a:r>
            <a:r>
              <a:rPr lang="en-IN" sz="2800" b="1" dirty="0" err="1"/>
              <a:t>Esac</a:t>
            </a:r>
            <a:r>
              <a:rPr lang="en-IN" sz="2800" b="1" dirty="0"/>
              <a:t> Statement</a:t>
            </a:r>
            <a:br>
              <a:rPr lang="en-IN" b="1" dirty="0"/>
            </a:br>
            <a:endParaRPr lang="en-IN" dirty="0"/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285784" y="1714488"/>
            <a:ext cx="9144000" cy="46723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0" tIns="0" rIns="0" bIns="23805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A3A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echo “Enter a number” 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3A3A3A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A3A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read num 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3A3A3A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A3A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case $num in 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3A3A3A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A3A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[0-9]) echo “you have entered a single digit number”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3A3A3A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A3A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;; 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3A3A3A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A3A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[1-9][1-9]) echo “you have entered a two-digit number”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3A3A3A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A3A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;; 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3A3A3A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A3A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[1-9][1-9][1-9]) echo “you have entered a three-digit number”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3A3A3A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A3A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;; 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3A3A3A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A3A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*) echo “your entry does not match any of the conditions”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3A3A3A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A3A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;; 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3A3A3A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3A3A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Esac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</p:spPr>
      </p:sp>
      <p:sp>
        <p:nvSpPr>
          <p:cNvPr id="132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</p:spPr>
      </p:sp>
      <p:sp>
        <p:nvSpPr>
          <p:cNvPr id="4" name="Text Box 1"/>
          <p:cNvSpPr txBox="1">
            <a:spLocks noChangeArrowheads="1"/>
          </p:cNvSpPr>
          <p:nvPr/>
        </p:nvSpPr>
        <p:spPr bwMode="auto">
          <a:xfrm>
            <a:off x="2514600" y="1143000"/>
            <a:ext cx="3886200" cy="4075624"/>
          </a:xfrm>
          <a:prstGeom prst="rect">
            <a:avLst/>
          </a:prstGeom>
          <a:noFill/>
          <a:ln w="9525">
            <a:noFill/>
            <a:round/>
          </a:ln>
          <a:effectLst/>
        </p:spPr>
        <p:txBody>
          <a:bodyPr lIns="90000" tIns="45000" rIns="90000" bIns="45000">
            <a:spAutoFit/>
          </a:bodyPr>
          <a:lstStyle/>
          <a:p>
            <a:pPr>
              <a:lnSpc>
                <a:spcPct val="118000"/>
              </a:lnSpc>
              <a:spcBef>
                <a:spcPts val="1200"/>
              </a:spcBef>
              <a:spcAft>
                <a:spcPts val="1000"/>
              </a:spcAft>
              <a:buClrTx/>
              <a:buSzPct val="45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3200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while loop – syntax</a:t>
            </a:r>
            <a:r>
              <a:rPr lang="en-GB" sz="32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en-GB" sz="32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18000"/>
              </a:lnSpc>
              <a:spcBef>
                <a:spcPts val="1200"/>
              </a:spcBef>
              <a:spcAft>
                <a:spcPts val="1000"/>
              </a:spcAft>
              <a:buClrTx/>
              <a:buSzPct val="45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anose="02020603050405020304" pitchFamily="18" charset="0"/>
              </a:rPr>
              <a:t>while [ condition ] </a:t>
            </a:r>
            <a:endParaRPr lang="en-GB" sz="32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18000"/>
              </a:lnSpc>
              <a:spcBef>
                <a:spcPts val="1200"/>
              </a:spcBef>
              <a:spcAft>
                <a:spcPts val="1000"/>
              </a:spcAft>
              <a:buClrTx/>
              <a:buSzPct val="45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anose="02020603050405020304" pitchFamily="18" charset="0"/>
              </a:rPr>
              <a:t>do </a:t>
            </a:r>
            <a:endParaRPr lang="en-GB" sz="32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18000"/>
              </a:lnSpc>
              <a:spcBef>
                <a:spcPts val="1200"/>
              </a:spcBef>
              <a:spcAft>
                <a:spcPts val="1000"/>
              </a:spcAft>
              <a:buClrTx/>
              <a:buSzPct val="45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anose="02020603050405020304" pitchFamily="18" charset="0"/>
              </a:rPr>
              <a:t>    code block; </a:t>
            </a:r>
            <a:endParaRPr lang="en-GB" sz="32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18000"/>
              </a:lnSpc>
              <a:spcBef>
                <a:spcPts val="1200"/>
              </a:spcBef>
              <a:spcAft>
                <a:spcPts val="1000"/>
              </a:spcAft>
              <a:buClrTx/>
              <a:buSzPct val="45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anose="02020603050405020304" pitchFamily="18" charset="0"/>
              </a:rPr>
              <a:t>done</a:t>
            </a:r>
            <a:endParaRPr lang="en-GB" sz="32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</p:spPr>
      </p:sp>
      <p:sp>
        <p:nvSpPr>
          <p:cNvPr id="134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</p:spPr>
      </p:sp>
      <p:sp>
        <p:nvSpPr>
          <p:cNvPr id="4" name="Text Box 1"/>
          <p:cNvSpPr txBox="1">
            <a:spLocks noChangeArrowheads="1"/>
          </p:cNvSpPr>
          <p:nvPr/>
        </p:nvSpPr>
        <p:spPr bwMode="auto">
          <a:xfrm>
            <a:off x="1928794" y="-136525"/>
            <a:ext cx="5715000" cy="6994525"/>
          </a:xfrm>
          <a:prstGeom prst="rect">
            <a:avLst/>
          </a:prstGeom>
          <a:noFill/>
          <a:ln w="9525">
            <a:noFill/>
            <a:round/>
          </a:ln>
          <a:effectLst/>
        </p:spPr>
        <p:txBody>
          <a:bodyPr lIns="90000" tIns="45000" rIns="90000" bIns="45000">
            <a:spAutoFit/>
          </a:bodyPr>
          <a:lstStyle/>
          <a:p>
            <a:pPr>
              <a:lnSpc>
                <a:spcPct val="118000"/>
              </a:lnSpc>
              <a:spcBef>
                <a:spcPts val="1200"/>
              </a:spcBef>
              <a:spcAft>
                <a:spcPts val="1000"/>
              </a:spcAft>
              <a:buClrTx/>
              <a:buSzPct val="45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6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#while_ex.sh</a:t>
            </a:r>
            <a:endParaRPr lang="en-GB" sz="2600" i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18000"/>
              </a:lnSpc>
              <a:spcBef>
                <a:spcPts val="1200"/>
              </a:spcBef>
              <a:spcAft>
                <a:spcPts val="1000"/>
              </a:spcAft>
              <a:buClrTx/>
              <a:buSzPct val="45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6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verify="n"</a:t>
            </a:r>
            <a:endParaRPr lang="en-GB" sz="2600" i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18000"/>
              </a:lnSpc>
              <a:spcBef>
                <a:spcPts val="1200"/>
              </a:spcBef>
              <a:spcAft>
                <a:spcPts val="1000"/>
              </a:spcAft>
              <a:buClrTx/>
              <a:buSzPct val="45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6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while [ "$verify" != y ]</a:t>
            </a:r>
            <a:endParaRPr lang="en-GB" sz="2600" i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18000"/>
              </a:lnSpc>
              <a:spcBef>
                <a:spcPts val="1200"/>
              </a:spcBef>
              <a:spcAft>
                <a:spcPts val="1000"/>
              </a:spcAft>
              <a:buClrTx/>
              <a:buSzPct val="45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6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do</a:t>
            </a:r>
            <a:endParaRPr lang="en-GB" sz="2600" i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18000"/>
              </a:lnSpc>
              <a:spcBef>
                <a:spcPts val="1200"/>
              </a:spcBef>
              <a:spcAft>
                <a:spcPts val="1000"/>
              </a:spcAft>
              <a:buClrTx/>
              <a:buSzPct val="45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6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    echo "Enter option: "</a:t>
            </a:r>
            <a:endParaRPr lang="en-GB" sz="2600" i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18000"/>
              </a:lnSpc>
              <a:spcBef>
                <a:spcPts val="1200"/>
              </a:spcBef>
              <a:spcAft>
                <a:spcPts val="1000"/>
              </a:spcAft>
              <a:buClrTx/>
              <a:buSzPct val="45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6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    read option</a:t>
            </a:r>
            <a:endParaRPr lang="en-GB" sz="2600" i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18000"/>
              </a:lnSpc>
              <a:spcBef>
                <a:spcPts val="1200"/>
              </a:spcBef>
              <a:spcAft>
                <a:spcPts val="1000"/>
              </a:spcAft>
              <a:buClrTx/>
              <a:buSzPct val="45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6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    echo "You entered $option.  Is this correct? (y/n)"</a:t>
            </a:r>
            <a:endParaRPr lang="en-GB" sz="2600" i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18000"/>
              </a:lnSpc>
              <a:spcBef>
                <a:spcPts val="1200"/>
              </a:spcBef>
              <a:spcAft>
                <a:spcPts val="1000"/>
              </a:spcAft>
              <a:buClrTx/>
              <a:buSzPct val="45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6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    read verify</a:t>
            </a:r>
            <a:endParaRPr lang="en-GB" sz="2600" i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18000"/>
              </a:lnSpc>
              <a:spcBef>
                <a:spcPts val="1200"/>
              </a:spcBef>
              <a:spcAft>
                <a:spcPts val="1000"/>
              </a:spcAft>
              <a:buClrTx/>
              <a:buSzPct val="45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6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done </a:t>
            </a:r>
            <a:endParaRPr lang="en-GB" sz="2600" i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</p:spPr>
      </p:sp>
      <p:sp>
        <p:nvSpPr>
          <p:cNvPr id="136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</p:spPr>
      </p:sp>
      <p:sp>
        <p:nvSpPr>
          <p:cNvPr id="4" name="Text Box 1"/>
          <p:cNvSpPr txBox="1">
            <a:spLocks noChangeArrowheads="1"/>
          </p:cNvSpPr>
          <p:nvPr/>
        </p:nvSpPr>
        <p:spPr bwMode="auto">
          <a:xfrm>
            <a:off x="2008188" y="285728"/>
            <a:ext cx="4621212" cy="7653142"/>
          </a:xfrm>
          <a:prstGeom prst="rect">
            <a:avLst/>
          </a:prstGeom>
          <a:noFill/>
          <a:ln w="9525">
            <a:noFill/>
            <a:round/>
          </a:ln>
          <a:effectLst/>
        </p:spPr>
        <p:txBody>
          <a:bodyPr wrap="square" lIns="90000" tIns="45000" rIns="90000" bIns="45000">
            <a:spAutoFit/>
          </a:bodyPr>
          <a:lstStyle/>
          <a:p>
            <a:pPr>
              <a:lnSpc>
                <a:spcPct val="116000"/>
              </a:lnSpc>
              <a:buClrTx/>
              <a:buSzPct val="45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6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#simple for loop</a:t>
            </a:r>
            <a:endParaRPr lang="en-GB" sz="2600" i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16000"/>
              </a:lnSpc>
              <a:buClrTx/>
              <a:buSzPct val="45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6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for </a:t>
            </a:r>
            <a:r>
              <a:rPr lang="en-GB" sz="260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lang="en-GB" sz="26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 in 1 2 3</a:t>
            </a:r>
            <a:endParaRPr lang="en-GB" sz="2600" i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16000"/>
              </a:lnSpc>
              <a:buClrTx/>
              <a:buSzPct val="45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6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do</a:t>
            </a:r>
            <a:endParaRPr lang="en-GB" sz="2600" i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16000"/>
              </a:lnSpc>
              <a:buClrTx/>
              <a:buSzPct val="45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6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echo "==&gt;$</a:t>
            </a:r>
            <a:r>
              <a:rPr lang="en-GB" sz="260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lang="en-GB" sz="26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"</a:t>
            </a:r>
            <a:endParaRPr lang="en-GB" sz="2600" i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16000"/>
              </a:lnSpc>
              <a:buClrTx/>
              <a:buSzPct val="45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600" i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Done</a:t>
            </a:r>
            <a:endParaRPr lang="en-GB" sz="2600" i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16000"/>
              </a:lnSpc>
              <a:buClrTx/>
              <a:buSzPct val="45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pt-BR" sz="2800" dirty="0" smtClean="0"/>
          </a:p>
          <a:p>
            <a:pPr>
              <a:lnSpc>
                <a:spcPct val="116000"/>
              </a:lnSpc>
              <a:buClrTx/>
              <a:buSzPct val="45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GB" sz="2600" i="1" dirty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16000"/>
              </a:lnSpc>
              <a:buClrTx/>
              <a:buSzPct val="45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600" i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#</a:t>
            </a:r>
            <a:r>
              <a:rPr lang="en-GB" sz="26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simple for </a:t>
            </a:r>
            <a:r>
              <a:rPr lang="en-GB" sz="2600" i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loop</a:t>
            </a:r>
            <a:endParaRPr lang="en-GB" sz="2600" i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16000"/>
              </a:lnSpc>
              <a:buClrTx/>
              <a:buSzPct val="45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6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for (( j = 1 ; j &lt;= 5; j++ )) </a:t>
            </a:r>
            <a:endParaRPr lang="en-GB" sz="2600" i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16000"/>
              </a:lnSpc>
              <a:buClrTx/>
              <a:buSzPct val="45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6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    do</a:t>
            </a:r>
            <a:endParaRPr lang="en-GB" sz="2600" i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16000"/>
              </a:lnSpc>
              <a:buClrTx/>
              <a:buSzPct val="45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6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   </a:t>
            </a:r>
            <a:r>
              <a:rPr lang="en-GB" sz="2600" i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echo </a:t>
            </a:r>
            <a:r>
              <a:rPr lang="en-GB" sz="26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"$j "</a:t>
            </a:r>
            <a:endParaRPr lang="en-GB" sz="2600" i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16000"/>
              </a:lnSpc>
              <a:buClrTx/>
              <a:buSzPct val="45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6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    done</a:t>
            </a:r>
            <a:endParaRPr lang="en-GB" sz="2600" i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16000"/>
              </a:lnSpc>
              <a:buClrTx/>
              <a:buSzPct val="45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GB" sz="26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16000"/>
              </a:lnSpc>
              <a:buClrTx/>
              <a:buSzPct val="45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GB" sz="26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16000"/>
              </a:lnSpc>
              <a:buClrTx/>
              <a:buSzPct val="45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GB" sz="26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02000"/>
              </a:lnSpc>
              <a:buClrTx/>
              <a:buSzPct val="45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GB" dirty="0">
              <a:solidFill>
                <a:srgbClr val="000000"/>
              </a:solidFill>
            </a:endParaRPr>
          </a:p>
          <a:p>
            <a:pPr>
              <a:lnSpc>
                <a:spcPct val="102000"/>
              </a:lnSpc>
              <a:buClrTx/>
              <a:buSzPct val="45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GB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</p:spPr>
      </p:sp>
      <p:sp>
        <p:nvSpPr>
          <p:cNvPr id="138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</p:spPr>
      </p:sp>
      <p:sp>
        <p:nvSpPr>
          <p:cNvPr id="4" name="Text Box 1"/>
          <p:cNvSpPr txBox="1">
            <a:spLocks noChangeArrowheads="1"/>
          </p:cNvSpPr>
          <p:nvPr/>
        </p:nvSpPr>
        <p:spPr bwMode="auto">
          <a:xfrm>
            <a:off x="214282" y="457200"/>
            <a:ext cx="8501122" cy="6216015"/>
          </a:xfrm>
          <a:prstGeom prst="rect">
            <a:avLst/>
          </a:prstGeom>
          <a:noFill/>
          <a:ln w="9525">
            <a:noFill/>
            <a:round/>
          </a:ln>
          <a:effectLst/>
        </p:spPr>
        <p:txBody>
          <a:bodyPr wrap="square" lIns="90000" tIns="45000" rIns="90000" bIns="45000">
            <a:spAutoFit/>
          </a:bodyPr>
          <a:lstStyle/>
          <a:p>
            <a:pPr>
              <a:lnSpc>
                <a:spcPct val="116000"/>
              </a:lnSpc>
              <a:buClrTx/>
              <a:buSzPct val="45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6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Assignment:</a:t>
            </a:r>
            <a:endParaRPr lang="en-GB" sz="2600" dirty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514350" indent="-514350">
              <a:lnSpc>
                <a:spcPct val="116000"/>
              </a:lnSpc>
              <a:buClrTx/>
              <a:buSzPct val="45000"/>
              <a:buFont typeface="+mj-lt"/>
              <a:buAutoNum type="arabicPeriod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6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WAP to swap the values of two numbers.</a:t>
            </a:r>
            <a:endParaRPr lang="en-GB" sz="2600" dirty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514350" indent="-514350">
              <a:lnSpc>
                <a:spcPct val="116000"/>
              </a:lnSpc>
              <a:buClrTx/>
              <a:buSzPct val="45000"/>
              <a:buFont typeface="+mj-lt"/>
              <a:buAutoNum type="arabicPeriod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6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WAP to perform addition, subtraction, multiplication, division and modulus of two numbers.</a:t>
            </a:r>
            <a:endParaRPr lang="en-GB" sz="2600" dirty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514350" indent="-514350">
              <a:lnSpc>
                <a:spcPct val="116000"/>
              </a:lnSpc>
              <a:buClrTx/>
              <a:buSzPct val="45000"/>
              <a:buFont typeface="+mj-lt"/>
              <a:buAutoNum type="arabicPeriod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6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WAP to check whether a number is even or odd.</a:t>
            </a:r>
            <a:endParaRPr lang="en-GB" sz="2600" dirty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514350" indent="-514350">
              <a:lnSpc>
                <a:spcPct val="116000"/>
              </a:lnSpc>
              <a:buClrTx/>
              <a:buSzPct val="45000"/>
              <a:buFont typeface="+mj-lt"/>
              <a:buAutoNum type="arabicPeriod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6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WAP to print the largest number among three numbers.</a:t>
            </a:r>
            <a:endParaRPr lang="en-GB" sz="2600" dirty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514350" indent="-514350">
              <a:lnSpc>
                <a:spcPct val="116000"/>
              </a:lnSpc>
              <a:buClrTx/>
              <a:buSzPct val="45000"/>
              <a:buFont typeface="+mj-lt"/>
              <a:buAutoNum type="arabicPeriod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6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WAP to implement grading system.</a:t>
            </a:r>
            <a:endParaRPr lang="en-GB" sz="2600" dirty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514350" indent="-514350">
              <a:lnSpc>
                <a:spcPct val="116000"/>
              </a:lnSpc>
              <a:buClrTx/>
              <a:buSzPct val="45000"/>
              <a:buFont typeface="+mj-lt"/>
              <a:buAutoNum type="arabicPeriod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6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Write a shell program to find whether a given year is a leap year or not.</a:t>
            </a:r>
            <a:endParaRPr lang="en-IN" sz="2600" dirty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514350" indent="-514350">
              <a:lnSpc>
                <a:spcPct val="116000"/>
              </a:lnSpc>
              <a:buClrTx/>
              <a:buSzPct val="45000"/>
              <a:buFont typeface="+mj-lt"/>
              <a:buAutoNum type="arabicPeriod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GB" sz="26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16000"/>
              </a:lnSpc>
              <a:buClrTx/>
              <a:buSzPct val="45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GB" sz="26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16000"/>
              </a:lnSpc>
              <a:buClrTx/>
              <a:buSzPct val="45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GB" sz="26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02000"/>
              </a:lnSpc>
              <a:buClrTx/>
              <a:buSzPct val="45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GB" dirty="0">
              <a:solidFill>
                <a:srgbClr val="000000"/>
              </a:solidFill>
            </a:endParaRPr>
          </a:p>
          <a:p>
            <a:pPr>
              <a:lnSpc>
                <a:spcPct val="102000"/>
              </a:lnSpc>
              <a:buClrTx/>
              <a:buSzPct val="45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GB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</p:spPr>
      </p:sp>
      <p:sp>
        <p:nvSpPr>
          <p:cNvPr id="142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</p:spPr>
      </p:sp>
      <p:sp>
        <p:nvSpPr>
          <p:cNvPr id="4" name="Text Box 1"/>
          <p:cNvSpPr txBox="1">
            <a:spLocks noChangeArrowheads="1"/>
          </p:cNvSpPr>
          <p:nvPr/>
        </p:nvSpPr>
        <p:spPr bwMode="auto">
          <a:xfrm>
            <a:off x="214282" y="428604"/>
            <a:ext cx="8501122" cy="8081528"/>
          </a:xfrm>
          <a:prstGeom prst="rect">
            <a:avLst/>
          </a:prstGeom>
          <a:noFill/>
          <a:ln w="9525">
            <a:noFill/>
            <a:round/>
          </a:ln>
          <a:effectLst/>
        </p:spPr>
        <p:txBody>
          <a:bodyPr wrap="square" lIns="90000" tIns="45000" rIns="90000" bIns="45000">
            <a:spAutoFit/>
          </a:bodyPr>
          <a:lstStyle/>
          <a:p>
            <a:pPr algn="ctr">
              <a:lnSpc>
                <a:spcPct val="116000"/>
              </a:lnSpc>
              <a:buClrTx/>
              <a:buSzPct val="45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6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Lab Experiments</a:t>
            </a:r>
            <a:endParaRPr lang="en-GB" sz="2600" b="1" dirty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514350" indent="-514350">
              <a:lnSpc>
                <a:spcPct val="116000"/>
              </a:lnSpc>
              <a:buSzPct val="45000"/>
              <a:buFont typeface="+mj-lt"/>
              <a:buAutoNum type="arabicPeriod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6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WAP to print numbers between 1 to 10.</a:t>
            </a:r>
            <a:endParaRPr lang="en-US" sz="2600" dirty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514350" lvl="0" indent="-514350">
              <a:lnSpc>
                <a:spcPct val="116000"/>
              </a:lnSpc>
              <a:buSzPct val="45000"/>
              <a:buFont typeface="+mj-lt"/>
              <a:buAutoNum type="arabicPeriod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6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Write a shell script to display the gross salary of an employee (</a:t>
            </a:r>
            <a:r>
              <a:rPr lang="en-US" sz="26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basic+da+hra</a:t>
            </a:r>
            <a:r>
              <a:rPr lang="en-US" sz="26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).</a:t>
            </a:r>
            <a:endParaRPr lang="en-IN" sz="2600" dirty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514350" lvl="0" indent="-514350">
              <a:lnSpc>
                <a:spcPct val="116000"/>
              </a:lnSpc>
              <a:buSzPct val="45000"/>
              <a:buFont typeface="+mj-lt"/>
              <a:buAutoNum type="arabicPeriod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6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Write a shell script to which will accept a number &amp; find out the summation of square of last 3 digits.</a:t>
            </a:r>
            <a:endParaRPr lang="en-IN" sz="2600" dirty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514350" lvl="0" indent="-514350">
              <a:lnSpc>
                <a:spcPct val="116000"/>
              </a:lnSpc>
              <a:buSzPct val="45000"/>
              <a:buFont typeface="+mj-lt"/>
              <a:buAutoNum type="arabicPeriod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6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Write a shell script to find out the electrical bill amount for consumer according to different unit charges.</a:t>
            </a:r>
            <a:endParaRPr lang="en-IN" sz="2600" dirty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514350" lvl="0" indent="-514350">
              <a:lnSpc>
                <a:spcPct val="116000"/>
              </a:lnSpc>
              <a:buSzPct val="45000"/>
              <a:buFont typeface="+mj-lt"/>
              <a:buAutoNum type="arabicPeriod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6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Write a shell script to display 10 numbers it using an array.</a:t>
            </a:r>
            <a:endParaRPr lang="en-IN" sz="2600" dirty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514350" lvl="0" indent="-514350">
              <a:lnSpc>
                <a:spcPct val="116000"/>
              </a:lnSpc>
              <a:buSzPct val="45000"/>
              <a:buFont typeface="+mj-lt"/>
              <a:buAutoNum type="arabicPeriod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6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Write a shell script to find out maximum and minimum element from given array of elements.</a:t>
            </a:r>
            <a:endParaRPr lang="en-IN" sz="2600" dirty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514350" lvl="0" indent="-514350">
              <a:lnSpc>
                <a:spcPct val="116000"/>
              </a:lnSpc>
              <a:buSzPct val="45000"/>
              <a:buFont typeface="+mj-lt"/>
              <a:buAutoNum type="arabicPeriod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6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Write a shell script to display location of an element in an array.</a:t>
            </a:r>
            <a:endParaRPr lang="en-IN" sz="2600" dirty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514350" indent="-514350">
              <a:lnSpc>
                <a:spcPct val="116000"/>
              </a:lnSpc>
              <a:buClrTx/>
              <a:buSzPct val="45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GB" sz="26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16000"/>
              </a:lnSpc>
              <a:buClrTx/>
              <a:buSzPct val="45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GB" sz="26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16000"/>
              </a:lnSpc>
              <a:buClrTx/>
              <a:buSzPct val="45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GB" sz="26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02000"/>
              </a:lnSpc>
              <a:buClrTx/>
              <a:buSzPct val="45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GB" dirty="0">
              <a:solidFill>
                <a:srgbClr val="000000"/>
              </a:solidFill>
            </a:endParaRPr>
          </a:p>
          <a:p>
            <a:pPr>
              <a:lnSpc>
                <a:spcPct val="102000"/>
              </a:lnSpc>
              <a:buClrTx/>
              <a:buSzPct val="45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GB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</p:spPr>
      </p:sp>
      <p:sp>
        <p:nvSpPr>
          <p:cNvPr id="146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</p:spPr>
      </p:sp>
      <p:sp>
        <p:nvSpPr>
          <p:cNvPr id="4" name="Text Box 1"/>
          <p:cNvSpPr txBox="1">
            <a:spLocks noChangeArrowheads="1"/>
          </p:cNvSpPr>
          <p:nvPr/>
        </p:nvSpPr>
        <p:spPr bwMode="auto">
          <a:xfrm>
            <a:off x="214282" y="214290"/>
            <a:ext cx="8501122" cy="8462273"/>
          </a:xfrm>
          <a:prstGeom prst="rect">
            <a:avLst/>
          </a:prstGeom>
          <a:noFill/>
          <a:ln w="9525">
            <a:noFill/>
            <a:round/>
          </a:ln>
          <a:effectLst/>
        </p:spPr>
        <p:txBody>
          <a:bodyPr wrap="square" lIns="90000" tIns="45000" rIns="90000" bIns="45000">
            <a:spAutoFit/>
          </a:bodyPr>
          <a:lstStyle/>
          <a:p>
            <a:pPr algn="ctr">
              <a:lnSpc>
                <a:spcPct val="116000"/>
              </a:lnSpc>
              <a:buClrTx/>
              <a:buSzPct val="45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6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Lab Experiments</a:t>
            </a:r>
            <a:endParaRPr lang="en-GB" sz="2600" dirty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lvl="0"/>
            <a:r>
              <a:rPr lang="en-US" sz="26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8. Write a shell script to merge content of two different arrays.</a:t>
            </a:r>
            <a:endParaRPr lang="en-IN" sz="2600" dirty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lvl="0"/>
            <a:r>
              <a:rPr lang="en-US" sz="26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9. Write a shell script to sort an array of 10 numbers.</a:t>
            </a:r>
            <a:endParaRPr lang="en-IN" sz="2600" dirty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lvl="0"/>
            <a:r>
              <a:rPr lang="en-US" sz="26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10. Write a shell script to insert &amp; delete from a particular location in an given array of elements.</a:t>
            </a:r>
            <a:endParaRPr lang="en-IN" sz="2600" dirty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lvl="0"/>
            <a:r>
              <a:rPr lang="en-US" sz="26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11. Write a shell script to delete duplicate elements from a given array of elements.</a:t>
            </a:r>
            <a:endParaRPr lang="en-IN" sz="2600" dirty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lvl="0"/>
            <a:r>
              <a:rPr lang="en-US" sz="26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12. Write a shell script to display elements of an array in reverse order.</a:t>
            </a:r>
            <a:endParaRPr lang="en-IN" sz="2600" dirty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lvl="0"/>
            <a:r>
              <a:rPr lang="en-US" sz="26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13. Write a shell script to display the 1st &amp; 2nd element from a given array of elements.</a:t>
            </a:r>
            <a:endParaRPr lang="en-IN" sz="2600" dirty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514350" lvl="0" indent="-514350">
              <a:lnSpc>
                <a:spcPct val="116000"/>
              </a:lnSpc>
              <a:buSzPct val="45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6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14. Write a shell script to calculate the overtime (Hours) payment of an employee as per rules.</a:t>
            </a:r>
            <a:endParaRPr lang="en-IN" sz="2600" dirty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lvl="0"/>
            <a:r>
              <a:rPr lang="en-GB" sz="26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15. </a:t>
            </a:r>
            <a:r>
              <a:rPr lang="en-US" sz="2400" dirty="0" smtClean="0"/>
              <a:t>Write a shell program to evaluate the operation</a:t>
            </a:r>
            <a:endParaRPr lang="en-IN" sz="2400" dirty="0" smtClean="0"/>
          </a:p>
          <a:p>
            <a:r>
              <a:rPr lang="en-US" sz="2400" dirty="0" smtClean="0"/>
              <a:t>1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+2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+3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+......+n</a:t>
            </a:r>
            <a:r>
              <a:rPr lang="en-US" sz="2400" baseline="30000" dirty="0" smtClean="0"/>
              <a:t>2 </a:t>
            </a:r>
            <a:endParaRPr lang="en-IN" sz="2400" dirty="0" smtClean="0"/>
          </a:p>
          <a:p>
            <a:pPr marL="514350" indent="-514350">
              <a:lnSpc>
                <a:spcPct val="116000"/>
              </a:lnSpc>
              <a:buClrTx/>
              <a:buSzPct val="45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GB" sz="26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16000"/>
              </a:lnSpc>
              <a:buClrTx/>
              <a:buSzPct val="45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GB" sz="26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16000"/>
              </a:lnSpc>
              <a:buClrTx/>
              <a:buSzPct val="45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GB" sz="26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02000"/>
              </a:lnSpc>
              <a:buClrTx/>
              <a:buSzPct val="45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GB" sz="26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02000"/>
              </a:lnSpc>
              <a:buClrTx/>
              <a:buSzPct val="45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GB" sz="26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</p:spPr>
      </p:sp>
      <p:sp>
        <p:nvSpPr>
          <p:cNvPr id="144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</p:spPr>
      </p:sp>
      <p:sp>
        <p:nvSpPr>
          <p:cNvPr id="4" name="Text Box 1"/>
          <p:cNvSpPr txBox="1">
            <a:spLocks noChangeArrowheads="1"/>
          </p:cNvSpPr>
          <p:nvPr/>
        </p:nvSpPr>
        <p:spPr bwMode="auto">
          <a:xfrm>
            <a:off x="214282" y="214290"/>
            <a:ext cx="8501122" cy="8547296"/>
          </a:xfrm>
          <a:prstGeom prst="rect">
            <a:avLst/>
          </a:prstGeom>
          <a:noFill/>
          <a:ln w="9525">
            <a:noFill/>
            <a:round/>
          </a:ln>
          <a:effectLst/>
        </p:spPr>
        <p:txBody>
          <a:bodyPr wrap="square" lIns="90000" tIns="45000" rIns="90000" bIns="45000">
            <a:spAutoFit/>
          </a:bodyPr>
          <a:lstStyle/>
          <a:p>
            <a:pPr algn="ctr">
              <a:lnSpc>
                <a:spcPct val="116000"/>
              </a:lnSpc>
              <a:buClrTx/>
              <a:buSzPct val="45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8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Program Implementation Activities</a:t>
            </a:r>
            <a:endParaRPr lang="en-GB" sz="2800" b="1" dirty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ctr">
              <a:lnSpc>
                <a:spcPct val="116000"/>
              </a:lnSpc>
              <a:buClrTx/>
              <a:buSzPct val="45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GB" sz="2800" b="1" dirty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514350" indent="-514350"/>
            <a:r>
              <a:rPr lang="en-US" sz="26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. Write a shell script to display the alternate digits in a given seven digits number starting first digit.</a:t>
            </a:r>
            <a:endParaRPr lang="en-US" sz="2400" dirty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514350" lvl="0" indent="-514350"/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2. Write a shell script to print all the even odd between 0 to 100</a:t>
            </a:r>
            <a:endParaRPr lang="en-IN" sz="2400" dirty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lvl="0"/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3. Write a shell script to print factorial of a given number.</a:t>
            </a:r>
            <a:endParaRPr lang="en-IN" sz="2400" dirty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lvl="0"/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4.Write a shell script to print Fibonacci series starting from 0.</a:t>
            </a:r>
            <a:endParaRPr lang="en-IN" sz="2400" dirty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lvl="0"/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5.Write a shell script to print a number in reverse order &amp; calculate its sum of its digits.</a:t>
            </a:r>
            <a:endParaRPr lang="en-IN" sz="2400" dirty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lvl="0"/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6. Write a shell script to find (check whether) palindrome numbers in a given range.</a:t>
            </a:r>
            <a:endParaRPr lang="en-IN" sz="2400" dirty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lvl="0"/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7. Write a shell script to print the prime numbers in a given range.</a:t>
            </a:r>
            <a:endParaRPr lang="en-IN" sz="2400" dirty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lvl="0"/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8. Write a shell script to find (check whether) Armstrong numbers in a given range.</a:t>
            </a:r>
            <a:endParaRPr lang="en-IN" sz="2400" dirty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lvl="0"/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9. Write a shell script to convert decimal number to binary number.</a:t>
            </a:r>
            <a:endParaRPr lang="en-US" sz="2400" dirty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10. </a:t>
            </a:r>
            <a:r>
              <a:rPr lang="en-GB" sz="2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WAP to implement grading system.</a:t>
            </a:r>
            <a:endParaRPr lang="en-GB" sz="2400" dirty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lvl="0"/>
            <a:endParaRPr lang="en-IN" sz="2400" dirty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514350" indent="-514350">
              <a:lnSpc>
                <a:spcPct val="116000"/>
              </a:lnSpc>
              <a:buClrTx/>
              <a:buSzPct val="45000"/>
              <a:buFont typeface="+mj-lt"/>
              <a:buAutoNum type="arabicPeriod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GB" sz="24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16000"/>
              </a:lnSpc>
              <a:buClrTx/>
              <a:buSzPct val="45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GB" sz="24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16000"/>
              </a:lnSpc>
              <a:buClrTx/>
              <a:buSzPct val="45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GB" sz="26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02000"/>
              </a:lnSpc>
              <a:buClrTx/>
              <a:buSzPct val="45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GB" dirty="0">
              <a:solidFill>
                <a:srgbClr val="000000"/>
              </a:solidFill>
            </a:endParaRPr>
          </a:p>
          <a:p>
            <a:pPr>
              <a:lnSpc>
                <a:spcPct val="102000"/>
              </a:lnSpc>
              <a:buClrTx/>
              <a:buSzPct val="45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GB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</p:spPr>
      </p:sp>
      <p:sp>
        <p:nvSpPr>
          <p:cNvPr id="148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457200" y="457200"/>
            <a:ext cx="8228880" cy="566820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Calibri" panose="020F0502020204030204"/>
              </a:rPr>
              <a:t>There are again various subcategories for Bourne Shell which are listed as follows: </a:t>
            </a:r>
            <a:endParaRPr lang="en-IN" sz="3200">
              <a:solidFill>
                <a:srgbClr val="000000"/>
              </a:solidFill>
              <a:latin typeface="Calibri" panose="020F0502020204030204"/>
            </a:endParaRPr>
          </a:p>
          <a:p>
            <a:pPr>
              <a:lnSpc>
                <a:spcPct val="100000"/>
              </a:lnSpc>
              <a:buFont typeface="Arial" panose="020B0604020202020204"/>
              <a:buChar char="•"/>
            </a:pPr>
            <a:r>
              <a:rPr lang="en-IN" sz="3200">
                <a:solidFill>
                  <a:srgbClr val="000000"/>
                </a:solidFill>
                <a:latin typeface="Calibri" panose="020F0502020204030204"/>
              </a:rPr>
              <a:t>Bourne shell ( sh) </a:t>
            </a:r>
            <a:endParaRPr lang="en-IN" sz="3200">
              <a:solidFill>
                <a:srgbClr val="000000"/>
              </a:solidFill>
              <a:latin typeface="Calibri" panose="020F0502020204030204"/>
            </a:endParaRPr>
          </a:p>
          <a:p>
            <a:pPr>
              <a:lnSpc>
                <a:spcPct val="100000"/>
              </a:lnSpc>
              <a:buFont typeface="Arial" panose="020B0604020202020204"/>
              <a:buChar char="•"/>
            </a:pPr>
            <a:r>
              <a:rPr lang="en-IN" sz="3200">
                <a:solidFill>
                  <a:srgbClr val="000000"/>
                </a:solidFill>
                <a:latin typeface="Calibri" panose="020F0502020204030204"/>
              </a:rPr>
              <a:t>Korn shell ( ksh) </a:t>
            </a:r>
            <a:endParaRPr lang="en-IN" sz="3200">
              <a:solidFill>
                <a:srgbClr val="000000"/>
              </a:solidFill>
              <a:latin typeface="Calibri" panose="020F0502020204030204"/>
            </a:endParaRPr>
          </a:p>
          <a:p>
            <a:pPr>
              <a:lnSpc>
                <a:spcPct val="100000"/>
              </a:lnSpc>
              <a:buFont typeface="Arial" panose="020B0604020202020204"/>
              <a:buChar char="•"/>
            </a:pPr>
            <a:r>
              <a:rPr lang="en-IN" sz="3200">
                <a:solidFill>
                  <a:srgbClr val="000000"/>
                </a:solidFill>
                <a:latin typeface="Calibri" panose="020F0502020204030204"/>
              </a:rPr>
              <a:t>Bourne Again shell ( bash) </a:t>
            </a:r>
            <a:endParaRPr lang="en-IN" sz="3200">
              <a:solidFill>
                <a:srgbClr val="000000"/>
              </a:solidFill>
              <a:latin typeface="Calibri" panose="020F0502020204030204"/>
            </a:endParaRPr>
          </a:p>
          <a:p>
            <a:pPr>
              <a:lnSpc>
                <a:spcPct val="100000"/>
              </a:lnSpc>
            </a:pPr>
          </a:p>
          <a:p>
            <a:pPr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Calibri" panose="020F0502020204030204"/>
              </a:rPr>
              <a:t>The different C-type shells follow: </a:t>
            </a:r>
            <a:endParaRPr lang="en-IN" sz="3200">
              <a:solidFill>
                <a:srgbClr val="000000"/>
              </a:solidFill>
              <a:latin typeface="Calibri" panose="020F0502020204030204"/>
            </a:endParaRPr>
          </a:p>
          <a:p>
            <a:pPr>
              <a:lnSpc>
                <a:spcPct val="100000"/>
              </a:lnSpc>
              <a:buFont typeface="Arial" panose="020B0604020202020204"/>
              <a:buChar char="•"/>
            </a:pPr>
            <a:r>
              <a:rPr lang="en-IN" sz="3200">
                <a:solidFill>
                  <a:srgbClr val="000000"/>
                </a:solidFill>
                <a:latin typeface="Calibri" panose="020F0502020204030204"/>
              </a:rPr>
              <a:t>C shell ( csh) </a:t>
            </a:r>
            <a:endParaRPr lang="en-IN" sz="3200">
              <a:solidFill>
                <a:srgbClr val="000000"/>
              </a:solidFill>
              <a:latin typeface="Calibri" panose="020F0502020204030204"/>
            </a:endParaRPr>
          </a:p>
          <a:p>
            <a:pPr>
              <a:lnSpc>
                <a:spcPct val="100000"/>
              </a:lnSpc>
              <a:buFont typeface="Arial" panose="020B0604020202020204"/>
              <a:buChar char="•"/>
            </a:pPr>
            <a:r>
              <a:rPr lang="en-IN" sz="3200">
                <a:solidFill>
                  <a:srgbClr val="000000"/>
                </a:solidFill>
                <a:latin typeface="Calibri" panose="020F0502020204030204"/>
              </a:rPr>
              <a:t>TENEX/TOPS C shell ( tcsh) </a:t>
            </a:r>
            <a:endParaRPr lang="en-IN" sz="3200">
              <a:solidFill>
                <a:srgbClr val="000000"/>
              </a:solidFill>
              <a:latin typeface="Calibri" panose="020F0502020204030204"/>
            </a:endParaRPr>
          </a:p>
          <a:p>
            <a:pPr>
              <a:lnSpc>
                <a:spcPct val="100000"/>
              </a:lnSpc>
            </a:p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</p:spPr>
      </p:sp>
      <p:sp>
        <p:nvSpPr>
          <p:cNvPr id="150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4400">
                <a:solidFill>
                  <a:srgbClr val="000000"/>
                </a:solidFill>
                <a:latin typeface="Calibri" panose="020F0502020204030204"/>
              </a:rPr>
              <a:t>Shell Scripts </a:t>
            </a:r>
            <a:endParaRPr lang="en-IN" sz="4400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76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just">
              <a:lnSpc>
                <a:spcPct val="100000"/>
              </a:lnSpc>
              <a:buFont typeface="Arial" panose="020B0604020202020204"/>
              <a:buChar char="•"/>
            </a:pPr>
            <a:r>
              <a:rPr lang="en-IN" sz="3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basic concept of a shell script is a list of commands, which are listed in the order of execution. </a:t>
            </a:r>
            <a:endParaRPr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buFont typeface="Arial" panose="020B0604020202020204"/>
              <a:buChar char="•"/>
            </a:pPr>
            <a:r>
              <a:rPr lang="en-IN" sz="3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would be a simple text file in which we would put our all the commands and several other required constructs that tell the shell environment what to do and when to do it. </a:t>
            </a:r>
            <a:endParaRPr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"/>
          <p:cNvSpPr txBox="1">
            <a:spLocks noChangeArrowheads="1"/>
          </p:cNvSpPr>
          <p:nvPr/>
        </p:nvSpPr>
        <p:spPr bwMode="auto">
          <a:xfrm>
            <a:off x="1000100" y="1857364"/>
            <a:ext cx="7072362" cy="3803690"/>
          </a:xfrm>
          <a:prstGeom prst="rect">
            <a:avLst/>
          </a:prstGeom>
          <a:noFill/>
          <a:ln w="9525">
            <a:noFill/>
            <a:round/>
          </a:ln>
          <a:effectLst/>
        </p:spPr>
        <p:txBody>
          <a:bodyPr wrap="square" lIns="90000" tIns="45000" rIns="90000" bIns="45000">
            <a:spAutoFit/>
          </a:bodyPr>
          <a:lstStyle/>
          <a:p>
            <a:pPr>
              <a:lnSpc>
                <a:spcPct val="116000"/>
              </a:lnSpc>
              <a:buClrTx/>
              <a:buSzPct val="45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6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#print date and time -  today.sh</a:t>
            </a:r>
            <a:endParaRPr lang="en-GB" sz="2600" i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16000"/>
              </a:lnSpc>
              <a:buClrTx/>
              <a:buSzPct val="45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6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echo "Today is:"</a:t>
            </a:r>
            <a:endParaRPr lang="en-GB" sz="2600" i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16000"/>
              </a:lnSpc>
              <a:buClrTx/>
              <a:buSzPct val="45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6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date</a:t>
            </a:r>
            <a:endParaRPr lang="en-GB" sz="2600" i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16000"/>
              </a:lnSpc>
              <a:buClrTx/>
              <a:buSzPct val="45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GB" sz="26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16000"/>
              </a:lnSpc>
              <a:buClrTx/>
              <a:buSzPct val="45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600" dirty="0">
                <a:solidFill>
                  <a:srgbClr val="000000"/>
                </a:solidFill>
                <a:latin typeface="Times New Roman" panose="02020603050405020304" pitchFamily="18" charset="0"/>
              </a:rPr>
              <a:t>Save it as today.sh</a:t>
            </a:r>
            <a:endParaRPr lang="en-GB" sz="26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16000"/>
              </a:lnSpc>
              <a:buClrTx/>
              <a:buSzPct val="45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GB" sz="26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16000"/>
              </a:lnSpc>
              <a:buClrTx/>
              <a:buSzPct val="45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600" dirty="0">
                <a:solidFill>
                  <a:srgbClr val="000000"/>
                </a:solidFill>
                <a:latin typeface="Times New Roman" panose="02020603050405020304" pitchFamily="18" charset="0"/>
              </a:rPr>
              <a:t>Run:</a:t>
            </a:r>
            <a:endParaRPr lang="en-GB" sz="26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16000"/>
              </a:lnSpc>
              <a:buClrTx/>
              <a:buSzPct val="45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6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sh</a:t>
            </a:r>
            <a:r>
              <a:rPr lang="en-GB" sz="2600" dirty="0">
                <a:solidFill>
                  <a:srgbClr val="000000"/>
                </a:solidFill>
                <a:latin typeface="Times New Roman" panose="02020603050405020304" pitchFamily="18" charset="0"/>
              </a:rPr>
              <a:t> today.sh</a:t>
            </a:r>
            <a:endParaRPr lang="en-GB" sz="26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457200" y="380880"/>
            <a:ext cx="8228880" cy="624780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 "What is your name?" 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IN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 PERSON 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IN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 "Hello, $PERSON" 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IN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Here is sample run of the script: 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IN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 sh filename.sh 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IN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your name? 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IN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Alex 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IN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Hello, Alex 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533520" y="2666880"/>
            <a:ext cx="8228880" cy="114228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4400">
                <a:solidFill>
                  <a:srgbClr val="000000"/>
                </a:solidFill>
                <a:latin typeface="Calibri" panose="020F0502020204030204"/>
              </a:rPr>
              <a:t>VARIABLES</a:t>
            </a:r>
            <a:endParaRPr lang="en-IN" sz="4400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9226</Words>
  <Application>WPS Presentation</Application>
  <PresentationFormat>On-screen Show (4:3)</PresentationFormat>
  <Paragraphs>440</Paragraphs>
  <Slides>50</Slides>
  <Notes>0</Notes>
  <HiddenSlides>1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50</vt:i4>
      </vt:variant>
    </vt:vector>
  </HeadingPairs>
  <TitlesOfParts>
    <vt:vector size="62" baseType="lpstr">
      <vt:lpstr>Arial</vt:lpstr>
      <vt:lpstr>SimSun</vt:lpstr>
      <vt:lpstr>Wingdings</vt:lpstr>
      <vt:lpstr>StarSymbol</vt:lpstr>
      <vt:lpstr>Segoe Print</vt:lpstr>
      <vt:lpstr>Times New Roman</vt:lpstr>
      <vt:lpstr>Calibri</vt:lpstr>
      <vt:lpstr>Arial</vt:lpstr>
      <vt:lpstr>Microsoft YaHei</vt:lpstr>
      <vt:lpstr>Arial Unicode MS</vt:lpstr>
      <vt:lpstr>Office Theme</vt:lpstr>
      <vt:lpstr>Office Theme</vt:lpstr>
      <vt:lpstr>PowerPoint 演示文稿</vt:lpstr>
      <vt:lpstr>What’s Shell? </vt:lpstr>
      <vt:lpstr>What’s Shell Program?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Case-Esac Statement </vt:lpstr>
      <vt:lpstr>Case-Esac Statement </vt:lpstr>
      <vt:lpstr>Case-Esac Statement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KIIT</cp:lastModifiedBy>
  <cp:revision>74</cp:revision>
  <dcterms:created xsi:type="dcterms:W3CDTF">2020-01-24T06:55:00Z</dcterms:created>
  <dcterms:modified xsi:type="dcterms:W3CDTF">2022-01-17T03:53:57Z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1033-11.2.0.10443</vt:lpwstr>
  </property>
  <property fmtid="{D5CDD505-2E9C-101B-9397-08002B2CF9AE}" pid="3" name="ICV">
    <vt:lpwstr>1D368A277E464AFF8653B6FAEABC23E1</vt:lpwstr>
  </property>
</Properties>
</file>