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c1efb9bf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c1efb9b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11" name="Shape 11"/>
        <p:cNvGrpSpPr/>
        <p:nvPr/>
      </p:nvGrpSpPr>
      <p:grpSpPr>
        <a:xfrm>
          <a:off x="0" y="0"/>
          <a:ext cx="0" cy="0"/>
          <a:chOff x="0" y="0"/>
          <a:chExt cx="0" cy="0"/>
        </a:xfrm>
      </p:grpSpPr>
      <p:sp>
        <p:nvSpPr>
          <p:cNvPr id="12" name="Google Shape;12;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olo e testo verticale"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a" type="blank">
  <p:cSld name="BLANK">
    <p:spTree>
      <p:nvGrpSpPr>
        <p:cNvPr id="22" name="Shape 22"/>
        <p:cNvGrpSpPr/>
        <p:nvPr/>
      </p:nvGrpSpPr>
      <p:grpSpPr>
        <a:xfrm>
          <a:off x="0" y="0"/>
          <a:ext cx="0" cy="0"/>
          <a:chOff x="0" y="0"/>
          <a:chExt cx="0" cy="0"/>
        </a:xfrm>
      </p:grpSpPr>
      <p:sp>
        <p:nvSpPr>
          <p:cNvPr id="23" name="Google Shape;23;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26" name="Shape 26"/>
        <p:cNvGrpSpPr/>
        <p:nvPr/>
      </p:nvGrpSpPr>
      <p:grpSpPr>
        <a:xfrm>
          <a:off x="0" y="0"/>
          <a:ext cx="0" cy="0"/>
          <a:chOff x="0" y="0"/>
          <a:chExt cx="0" cy="0"/>
        </a:xfrm>
      </p:grpSpPr>
      <p:sp>
        <p:nvSpPr>
          <p:cNvPr id="27" name="Google Shape;27;p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29" name="Google Shape;29;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32" name="Shape 32"/>
        <p:cNvGrpSpPr/>
        <p:nvPr/>
      </p:nvGrpSpPr>
      <p:grpSpPr>
        <a:xfrm>
          <a:off x="0" y="0"/>
          <a:ext cx="0" cy="0"/>
          <a:chOff x="0" y="0"/>
          <a:chExt cx="0" cy="0"/>
        </a:xfrm>
      </p:grpSpPr>
      <p:sp>
        <p:nvSpPr>
          <p:cNvPr id="33" name="Google Shape;33;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5" name="Google Shape;35;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1" name="Google Shape;41;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2" name="Google Shape;42;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8" name="Google Shape;48;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9" name="Google Shape;49;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0" name="Google Shape;50;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1" name="Google Shape;51;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58" name="Google Shape;58;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5" name="Google Shape;65;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457200" y="274674"/>
            <a:ext cx="8229600" cy="5097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it-IT" sz="4700">
                <a:solidFill>
                  <a:srgbClr val="FF00FF"/>
                </a:solidFill>
              </a:rPr>
              <a:t>DIS Presentation</a:t>
            </a:r>
            <a:endParaRPr sz="4700">
              <a:solidFill>
                <a:srgbClr val="FF00FF"/>
              </a:solidFill>
            </a:endParaRPr>
          </a:p>
          <a:p>
            <a:pPr indent="0" lvl="0" marL="0" rtl="0" algn="ctr">
              <a:spcBef>
                <a:spcPts val="0"/>
              </a:spcBef>
              <a:spcAft>
                <a:spcPts val="0"/>
              </a:spcAft>
              <a:buNone/>
            </a:pPr>
            <a:r>
              <a:t/>
            </a:r>
            <a:endParaRPr/>
          </a:p>
          <a:p>
            <a:pPr indent="457200" lvl="0" marL="3657600" rtl="0" algn="l">
              <a:spcBef>
                <a:spcPts val="0"/>
              </a:spcBef>
              <a:spcAft>
                <a:spcPts val="0"/>
              </a:spcAft>
              <a:buNone/>
            </a:pPr>
            <a:r>
              <a:rPr lang="it-IT" sz="2400"/>
              <a:t>Made by:-</a:t>
            </a:r>
            <a:br>
              <a:rPr lang="it-IT" sz="2400"/>
            </a:br>
            <a:r>
              <a:rPr lang="it-IT" sz="2400"/>
              <a:t>	Ayushdeep Dabas CO/089</a:t>
            </a:r>
            <a:endParaRPr sz="2400"/>
          </a:p>
          <a:p>
            <a:pPr indent="457200" lvl="0" marL="3657600" rtl="0" algn="l">
              <a:spcBef>
                <a:spcPts val="0"/>
              </a:spcBef>
              <a:spcAft>
                <a:spcPts val="0"/>
              </a:spcAft>
              <a:buNone/>
            </a:pPr>
            <a:r>
              <a:rPr lang="it-IT" sz="2400"/>
              <a:t>Chirag Singla CO/097</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nvSpPr>
        <p:spPr>
          <a:xfrm>
            <a:off x="663575" y="784225"/>
            <a:ext cx="7437438"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36" name="Google Shape;136;p22"/>
          <p:cNvPicPr preferRelativeResize="0"/>
          <p:nvPr/>
        </p:nvPicPr>
        <p:blipFill rotWithShape="1">
          <a:blip r:embed="rId3">
            <a:alphaModFix/>
          </a:blip>
          <a:srcRect b="0" l="0" r="0" t="0"/>
          <a:stretch/>
        </p:blipFill>
        <p:spPr>
          <a:xfrm>
            <a:off x="0" y="0"/>
            <a:ext cx="10067925" cy="755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nvSpPr>
        <p:spPr>
          <a:xfrm>
            <a:off x="519113" y="928688"/>
            <a:ext cx="77978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42" name="Google Shape;142;p23"/>
          <p:cNvPicPr preferRelativeResize="0"/>
          <p:nvPr/>
        </p:nvPicPr>
        <p:blipFill rotWithShape="1">
          <a:blip r:embed="rId3">
            <a:alphaModFix/>
          </a:blip>
          <a:srcRect b="0" l="0" r="0" t="0"/>
          <a:stretch/>
        </p:blipFill>
        <p:spPr>
          <a:xfrm>
            <a:off x="0" y="0"/>
            <a:ext cx="10067925" cy="755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nvSpPr>
        <p:spPr>
          <a:xfrm>
            <a:off x="592138" y="496888"/>
            <a:ext cx="8156575"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48" name="Google Shape;148;p24"/>
          <p:cNvPicPr preferRelativeResize="0"/>
          <p:nvPr/>
        </p:nvPicPr>
        <p:blipFill rotWithShape="1">
          <a:blip r:embed="rId3">
            <a:alphaModFix/>
          </a:blip>
          <a:srcRect b="0" l="0" r="0" t="0"/>
          <a:stretch/>
        </p:blipFill>
        <p:spPr>
          <a:xfrm>
            <a:off x="0" y="0"/>
            <a:ext cx="10067925" cy="755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nvSpPr>
        <p:spPr>
          <a:xfrm>
            <a:off x="303213" y="1000125"/>
            <a:ext cx="7869237"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54" name="Google Shape;154;p25"/>
          <p:cNvPicPr preferRelativeResize="0"/>
          <p:nvPr/>
        </p:nvPicPr>
        <p:blipFill rotWithShape="1">
          <a:blip r:embed="rId3">
            <a:alphaModFix/>
          </a:blip>
          <a:srcRect b="0" l="0" r="0" t="0"/>
          <a:stretch/>
        </p:blipFill>
        <p:spPr>
          <a:xfrm>
            <a:off x="0" y="0"/>
            <a:ext cx="10067925" cy="7553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idx="1" type="body"/>
          </p:nvPr>
        </p:nvSpPr>
        <p:spPr>
          <a:xfrm>
            <a:off x="428625" y="500063"/>
            <a:ext cx="8229600" cy="50720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it-IT" sz="2400"/>
              <a:t>AS = Authentication Server </a:t>
            </a:r>
            <a:endParaRPr/>
          </a:p>
          <a:p>
            <a:pPr indent="-342900" lvl="0" marL="342900" rtl="0" algn="l">
              <a:spcBef>
                <a:spcPts val="480"/>
              </a:spcBef>
              <a:spcAft>
                <a:spcPts val="0"/>
              </a:spcAft>
              <a:buClr>
                <a:schemeClr val="dk1"/>
              </a:buClr>
              <a:buSzPts val="2400"/>
              <a:buFont typeface="Arial"/>
              <a:buChar char="•"/>
            </a:pPr>
            <a:r>
              <a:rPr lang="it-IT" sz="2400"/>
              <a:t>SS = Service Server </a:t>
            </a:r>
            <a:endParaRPr/>
          </a:p>
          <a:p>
            <a:pPr indent="-342900" lvl="0" marL="342900" rtl="0" algn="l">
              <a:spcBef>
                <a:spcPts val="480"/>
              </a:spcBef>
              <a:spcAft>
                <a:spcPts val="0"/>
              </a:spcAft>
              <a:buClr>
                <a:schemeClr val="dk1"/>
              </a:buClr>
              <a:buSzPts val="2400"/>
              <a:buFont typeface="Arial"/>
              <a:buChar char="•"/>
            </a:pPr>
            <a:r>
              <a:rPr lang="it-IT" sz="2400"/>
              <a:t>TGS = Ticket-Granting Server </a:t>
            </a:r>
            <a:endParaRPr/>
          </a:p>
          <a:p>
            <a:pPr indent="-342900" lvl="0" marL="342900" rtl="0" algn="l">
              <a:spcBef>
                <a:spcPts val="480"/>
              </a:spcBef>
              <a:spcAft>
                <a:spcPts val="0"/>
              </a:spcAft>
              <a:buClr>
                <a:schemeClr val="dk1"/>
              </a:buClr>
              <a:buSzPts val="2400"/>
              <a:buFont typeface="Arial"/>
              <a:buChar char="•"/>
            </a:pPr>
            <a:r>
              <a:rPr lang="it-IT" sz="2400"/>
              <a:t>TGT = Ticket-Granting Ticket </a:t>
            </a:r>
            <a:endParaRPr/>
          </a:p>
          <a:p>
            <a:pPr indent="-190500" lvl="0" marL="342900" rtl="0" algn="l">
              <a:spcBef>
                <a:spcPts val="480"/>
              </a:spcBef>
              <a:spcAft>
                <a:spcPts val="0"/>
              </a:spcAft>
              <a:buClr>
                <a:schemeClr val="dk1"/>
              </a:buClr>
              <a:buSzPts val="2400"/>
              <a:buFont typeface="Arial"/>
              <a:buNone/>
            </a:pPr>
            <a:r>
              <a:t/>
            </a:r>
            <a:endParaRPr sz="2400"/>
          </a:p>
          <a:p>
            <a:pPr indent="-342900" lvl="0" marL="342900" rtl="0" algn="l">
              <a:spcBef>
                <a:spcPts val="480"/>
              </a:spcBef>
              <a:spcAft>
                <a:spcPts val="0"/>
              </a:spcAft>
              <a:buClr>
                <a:schemeClr val="dk1"/>
              </a:buClr>
              <a:buSzPts val="2400"/>
              <a:buFont typeface="Arial"/>
              <a:buNone/>
            </a:pPr>
            <a:r>
              <a:rPr b="1" lang="it-IT" sz="2400"/>
              <a:t>User Client-based Logon</a:t>
            </a:r>
            <a:endParaRPr/>
          </a:p>
          <a:p>
            <a:pPr indent="-342900" lvl="0" marL="342900" rtl="0" algn="l">
              <a:spcBef>
                <a:spcPts val="480"/>
              </a:spcBef>
              <a:spcAft>
                <a:spcPts val="0"/>
              </a:spcAft>
              <a:buClr>
                <a:schemeClr val="dk1"/>
              </a:buClr>
              <a:buSzPts val="2400"/>
              <a:buFont typeface="Arial"/>
              <a:buNone/>
            </a:pPr>
            <a:r>
              <a:rPr lang="it-IT" sz="2400"/>
              <a:t>	1) A user workstation sends the user identity to AS when the user logs on.</a:t>
            </a:r>
            <a:endParaRPr/>
          </a:p>
          <a:p>
            <a:pPr indent="-342900" lvl="0" marL="342900" rtl="0" algn="l">
              <a:spcBef>
                <a:spcPts val="640"/>
              </a:spcBef>
              <a:spcAft>
                <a:spcPts val="0"/>
              </a:spcAft>
              <a:buClr>
                <a:schemeClr val="dk1"/>
              </a:buClr>
              <a:buSzPts val="2400"/>
              <a:buFont typeface="Arial"/>
              <a:buNone/>
            </a:pPr>
            <a:r>
              <a:rPr lang="it-IT" sz="2400"/>
              <a:t>	2) The AS verify that the user is authorized.</a:t>
            </a:r>
            <a:r>
              <a:rPr lang="it-IT"/>
              <a:t> </a:t>
            </a:r>
            <a:r>
              <a:rPr lang="it-IT" sz="2400"/>
              <a:t>The AS generates the secret key,</a:t>
            </a:r>
            <a:r>
              <a:rPr b="1" lang="it-IT" sz="2400"/>
              <a:t>Ka</a:t>
            </a:r>
            <a:r>
              <a:rPr lang="it-IT" sz="2400"/>
              <a:t>, by hashing the password of the user found at the database.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idx="1" type="body"/>
          </p:nvPr>
        </p:nvSpPr>
        <p:spPr>
          <a:xfrm>
            <a:off x="457200" y="428625"/>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None/>
            </a:pPr>
            <a:r>
              <a:rPr b="1" lang="it-IT" sz="2400"/>
              <a:t>Client Authentication</a:t>
            </a:r>
            <a:endParaRPr/>
          </a:p>
          <a:p>
            <a:pPr indent="-274638" lvl="0" marL="274638" rtl="0" algn="l">
              <a:spcBef>
                <a:spcPts val="480"/>
              </a:spcBef>
              <a:spcAft>
                <a:spcPts val="0"/>
              </a:spcAft>
              <a:buClr>
                <a:schemeClr val="dk1"/>
              </a:buClr>
              <a:buSzPts val="2400"/>
              <a:buFont typeface="Arial"/>
              <a:buNone/>
            </a:pPr>
            <a:r>
              <a:rPr lang="it-IT" sz="2400"/>
              <a:t>AS sends back  a messages encrypted with </a:t>
            </a:r>
            <a:r>
              <a:rPr lang="it-IT" sz="2400">
                <a:solidFill>
                  <a:srgbClr val="FF0000"/>
                </a:solidFill>
              </a:rPr>
              <a:t>Ka </a:t>
            </a:r>
            <a:r>
              <a:rPr lang="it-IT" sz="2400"/>
              <a:t>(the secret key of the client/user) to the client containing: </a:t>
            </a:r>
            <a:endParaRPr/>
          </a:p>
          <a:p>
            <a:pPr indent="-274638" lvl="0" marL="274638" rtl="0" algn="l">
              <a:spcBef>
                <a:spcPts val="480"/>
              </a:spcBef>
              <a:spcAft>
                <a:spcPts val="0"/>
              </a:spcAft>
              <a:buClr>
                <a:schemeClr val="dk1"/>
              </a:buClr>
              <a:buSzPts val="2400"/>
              <a:buFont typeface="Arial"/>
              <a:buNone/>
            </a:pPr>
            <a:r>
              <a:t/>
            </a:r>
            <a:endParaRPr sz="2400"/>
          </a:p>
          <a:p>
            <a:pPr indent="-274638" lvl="1" marL="457201" rtl="0" algn="l">
              <a:spcBef>
                <a:spcPts val="480"/>
              </a:spcBef>
              <a:spcAft>
                <a:spcPts val="0"/>
              </a:spcAft>
              <a:buClr>
                <a:schemeClr val="dk1"/>
              </a:buClr>
              <a:buSzPts val="2400"/>
              <a:buFont typeface="Arial"/>
              <a:buChar char="-"/>
            </a:pPr>
            <a:r>
              <a:rPr b="1" lang="it-IT" sz="2400"/>
              <a:t>Ks, </a:t>
            </a:r>
            <a:r>
              <a:rPr lang="it-IT" sz="2400"/>
              <a:t>for use in communication with Ticket Granting Server (</a:t>
            </a:r>
            <a:r>
              <a:rPr i="1" lang="it-IT" sz="2400"/>
              <a:t>Client/TGS Session Key)</a:t>
            </a:r>
            <a:r>
              <a:rPr lang="it-IT" sz="2400"/>
              <a:t>. </a:t>
            </a:r>
            <a:endParaRPr/>
          </a:p>
          <a:p>
            <a:pPr indent="-274638" lvl="1" marL="457201" rtl="0" algn="l">
              <a:spcBef>
                <a:spcPts val="480"/>
              </a:spcBef>
              <a:spcAft>
                <a:spcPts val="0"/>
              </a:spcAft>
              <a:buClr>
                <a:schemeClr val="dk1"/>
              </a:buClr>
              <a:buSzPts val="2400"/>
              <a:buFont typeface="Arial"/>
              <a:buChar char="-"/>
            </a:pPr>
            <a:r>
              <a:rPr b="1" lang="it-IT" sz="2400"/>
              <a:t>Ktgs(A,Ks) </a:t>
            </a:r>
            <a:r>
              <a:rPr i="1" lang="it-IT" sz="2400"/>
              <a:t>Ticket-Granting Ticket,</a:t>
            </a:r>
            <a:r>
              <a:rPr lang="it-IT" sz="2400"/>
              <a:t> which includes the client ID (A), the </a:t>
            </a:r>
            <a:r>
              <a:rPr i="1" lang="it-IT" sz="2400"/>
              <a:t>client/TGS session key (KS),</a:t>
            </a:r>
            <a:r>
              <a:rPr lang="it-IT" sz="2400"/>
              <a:t> encrypted using the secret key </a:t>
            </a:r>
            <a:r>
              <a:rPr b="1" lang="it-IT" sz="2400"/>
              <a:t>Ktgs ,</a:t>
            </a:r>
            <a:r>
              <a:rPr lang="it-IT" sz="2400"/>
              <a:t> shared between AS and TGS </a:t>
            </a:r>
            <a:endParaRPr/>
          </a:p>
          <a:p>
            <a:pPr indent="274638" lvl="1" marL="182563" rtl="0" algn="l">
              <a:spcBef>
                <a:spcPts val="480"/>
              </a:spcBef>
              <a:spcAft>
                <a:spcPts val="0"/>
              </a:spcAft>
              <a:buClr>
                <a:schemeClr val="dk1"/>
              </a:buClr>
              <a:buSzPts val="2400"/>
              <a:buFont typeface="Arial"/>
              <a:buNone/>
            </a:pPr>
            <a:r>
              <a:rPr lang="it-IT" sz="2400"/>
              <a:t>.</a:t>
            </a:r>
            <a:endParaRPr/>
          </a:p>
          <a:p>
            <a:pPr indent="-274638" lvl="1" marL="457201" rtl="0" algn="l">
              <a:spcBef>
                <a:spcPts val="480"/>
              </a:spcBef>
              <a:spcAft>
                <a:spcPts val="0"/>
              </a:spcAft>
              <a:buClr>
                <a:schemeClr val="dk1"/>
              </a:buClr>
              <a:buSzPts val="2400"/>
              <a:buFont typeface="Arial"/>
              <a:buChar char="-"/>
            </a:pPr>
            <a:r>
              <a:rPr lang="it-IT" sz="2400"/>
              <a:t>The Alice’s client asks to Alice the password when the message from AS has been received . The password is used to generate</a:t>
            </a:r>
            <a:r>
              <a:rPr lang="it-IT" sz="2400">
                <a:solidFill>
                  <a:srgbClr val="FF0000"/>
                </a:solidFill>
              </a:rPr>
              <a:t> Ka</a:t>
            </a:r>
            <a:r>
              <a:rPr lang="it-IT" sz="2400"/>
              <a:t>. If using Ka  the message can be decrypted, then the user is authenticated by AS and Alice obtains the KS key and the ticket Ktgs(A,Ks).</a:t>
            </a:r>
            <a:endParaRPr sz="2400"/>
          </a:p>
          <a:p>
            <a:pPr indent="-3429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Font typeface="Arial"/>
              <a:buNone/>
            </a:pPr>
            <a:r>
              <a:rPr lang="it-IT"/>
              <a:t>	</a:t>
            </a:r>
            <a:endParaRPr sz="2400"/>
          </a:p>
          <a:p>
            <a:pPr indent="-1397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1" type="body"/>
          </p:nvPr>
        </p:nvSpPr>
        <p:spPr>
          <a:xfrm>
            <a:off x="457200" y="500063"/>
            <a:ext cx="8229600" cy="578643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it-IT" sz="2400"/>
              <a:t>The client deletes the Alice’s password. So, the password  is present  in the client only a few millisecond.</a:t>
            </a:r>
            <a:endParaRPr/>
          </a:p>
          <a:p>
            <a:pPr indent="-342900" lvl="0" marL="342900" rtl="0" algn="l">
              <a:spcBef>
                <a:spcPts val="480"/>
              </a:spcBef>
              <a:spcAft>
                <a:spcPts val="0"/>
              </a:spcAft>
              <a:buClr>
                <a:schemeClr val="dk1"/>
              </a:buClr>
              <a:buSzPts val="2400"/>
              <a:buFont typeface="Arial"/>
              <a:buChar char="•"/>
            </a:pPr>
            <a:r>
              <a:rPr lang="it-IT" sz="2400"/>
              <a:t>Note that the passwords  are stored at the Kerberos server, not at the client, and that the passwords did not have to be passed across the network, even in encrypted form (security advantage).</a:t>
            </a:r>
            <a:endParaRPr/>
          </a:p>
          <a:p>
            <a:pPr indent="-342900" lvl="0" marL="342900" rtl="0" algn="l">
              <a:spcBef>
                <a:spcPts val="480"/>
              </a:spcBef>
              <a:spcAft>
                <a:spcPts val="0"/>
              </a:spcAft>
              <a:buClr>
                <a:schemeClr val="dk1"/>
              </a:buClr>
              <a:buSzPts val="2400"/>
              <a:buFont typeface="Arial"/>
              <a:buChar char="•"/>
            </a:pPr>
            <a:r>
              <a:rPr lang="it-IT" sz="2400"/>
              <a:t>                    </a:t>
            </a:r>
            <a:endParaRPr/>
          </a:p>
          <a:p>
            <a:pPr indent="-342900" lvl="0" marL="342900" rtl="0" algn="l">
              <a:spcBef>
                <a:spcPts val="280"/>
              </a:spcBef>
              <a:spcAft>
                <a:spcPts val="0"/>
              </a:spcAft>
              <a:buClr>
                <a:schemeClr val="dk1"/>
              </a:buClr>
              <a:buSzPts val="1400"/>
              <a:buFont typeface="Arial"/>
              <a:buChar char="•"/>
            </a:pPr>
            <a:r>
              <a:rPr lang="it-IT" sz="1400"/>
              <a:t>              	 Encrypted under password</a:t>
            </a:r>
            <a:endParaRPr/>
          </a:p>
        </p:txBody>
      </p:sp>
      <p:sp>
        <p:nvSpPr>
          <p:cNvPr id="170" name="Google Shape;170;p28"/>
          <p:cNvSpPr/>
          <p:nvPr/>
        </p:nvSpPr>
        <p:spPr>
          <a:xfrm>
            <a:off x="857250" y="3500438"/>
            <a:ext cx="914400" cy="914400"/>
          </a:xfrm>
          <a:prstGeom prst="rect">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Arial"/>
                <a:ea typeface="Arial"/>
                <a:cs typeface="Arial"/>
                <a:sym typeface="Arial"/>
              </a:rPr>
              <a:t>User</a:t>
            </a:r>
            <a:endParaRPr sz="1800">
              <a:solidFill>
                <a:schemeClr val="lt1"/>
              </a:solidFill>
              <a:latin typeface="Arial"/>
              <a:ea typeface="Arial"/>
              <a:cs typeface="Arial"/>
              <a:sym typeface="Arial"/>
            </a:endParaRPr>
          </a:p>
        </p:txBody>
      </p:sp>
      <p:sp>
        <p:nvSpPr>
          <p:cNvPr id="171" name="Google Shape;171;p28"/>
          <p:cNvSpPr/>
          <p:nvPr/>
        </p:nvSpPr>
        <p:spPr>
          <a:xfrm>
            <a:off x="6943725" y="3500438"/>
            <a:ext cx="914400" cy="914400"/>
          </a:xfrm>
          <a:prstGeom prst="rect">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Arial"/>
                <a:ea typeface="Arial"/>
                <a:cs typeface="Arial"/>
                <a:sym typeface="Arial"/>
              </a:rPr>
              <a:t>TGS</a:t>
            </a:r>
            <a:endParaRPr/>
          </a:p>
        </p:txBody>
      </p:sp>
      <p:sp>
        <p:nvSpPr>
          <p:cNvPr id="172" name="Google Shape;172;p28"/>
          <p:cNvSpPr/>
          <p:nvPr/>
        </p:nvSpPr>
        <p:spPr>
          <a:xfrm>
            <a:off x="3943350" y="5372100"/>
            <a:ext cx="914400" cy="914400"/>
          </a:xfrm>
          <a:prstGeom prst="rect">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Arial"/>
                <a:ea typeface="Arial"/>
                <a:cs typeface="Arial"/>
                <a:sym typeface="Arial"/>
              </a:rPr>
              <a:t>AS</a:t>
            </a:r>
            <a:endParaRPr/>
          </a:p>
        </p:txBody>
      </p:sp>
      <p:sp>
        <p:nvSpPr>
          <p:cNvPr id="173" name="Google Shape;173;p28"/>
          <p:cNvSpPr txBox="1"/>
          <p:nvPr/>
        </p:nvSpPr>
        <p:spPr>
          <a:xfrm>
            <a:off x="2214563" y="4929188"/>
            <a:ext cx="915987" cy="6461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Arial"/>
                <a:ea typeface="Arial"/>
                <a:cs typeface="Arial"/>
                <a:sym typeface="Arial"/>
              </a:rPr>
              <a:t>U’s</a:t>
            </a:r>
            <a:endParaRPr/>
          </a:p>
          <a:p>
            <a:pPr indent="0" lvl="0" marL="0" marR="0" rtl="0" algn="l">
              <a:spcBef>
                <a:spcPts val="0"/>
              </a:spcBef>
              <a:spcAft>
                <a:spcPts val="0"/>
              </a:spcAft>
              <a:buNone/>
            </a:pPr>
            <a:r>
              <a:rPr lang="it-IT" sz="1800">
                <a:solidFill>
                  <a:schemeClr val="dk1"/>
                </a:solidFill>
                <a:latin typeface="Arial"/>
                <a:ea typeface="Arial"/>
                <a:cs typeface="Arial"/>
                <a:sym typeface="Arial"/>
              </a:rPr>
              <a:t>identity</a:t>
            </a:r>
            <a:endParaRPr/>
          </a:p>
        </p:txBody>
      </p:sp>
      <p:sp>
        <p:nvSpPr>
          <p:cNvPr id="174" name="Google Shape;174;p28"/>
          <p:cNvSpPr/>
          <p:nvPr/>
        </p:nvSpPr>
        <p:spPr>
          <a:xfrm>
            <a:off x="1643063" y="4786313"/>
            <a:ext cx="428625" cy="357187"/>
          </a:xfrm>
          <a:prstGeom prst="ellipse">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Arial"/>
                <a:ea typeface="Arial"/>
                <a:cs typeface="Arial"/>
                <a:sym typeface="Arial"/>
              </a:rPr>
              <a:t>1</a:t>
            </a:r>
            <a:endParaRPr/>
          </a:p>
        </p:txBody>
      </p:sp>
      <p:sp>
        <p:nvSpPr>
          <p:cNvPr id="175" name="Google Shape;175;p28"/>
          <p:cNvSpPr/>
          <p:nvPr/>
        </p:nvSpPr>
        <p:spPr>
          <a:xfrm>
            <a:off x="1571625" y="4714875"/>
            <a:ext cx="500063" cy="428625"/>
          </a:xfrm>
          <a:prstGeom prst="ellipse">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Arial"/>
                <a:ea typeface="Arial"/>
                <a:cs typeface="Arial"/>
                <a:sym typeface="Arial"/>
              </a:rPr>
              <a:t>1</a:t>
            </a:r>
            <a:endParaRPr/>
          </a:p>
        </p:txBody>
      </p:sp>
      <p:sp>
        <p:nvSpPr>
          <p:cNvPr id="176" name="Google Shape;176;p28"/>
          <p:cNvSpPr/>
          <p:nvPr/>
        </p:nvSpPr>
        <p:spPr>
          <a:xfrm>
            <a:off x="3509963" y="4643438"/>
            <a:ext cx="490537" cy="438150"/>
          </a:xfrm>
          <a:prstGeom prst="ellipse">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Arial"/>
                <a:ea typeface="Arial"/>
                <a:cs typeface="Arial"/>
                <a:sym typeface="Arial"/>
              </a:rPr>
              <a:t>2</a:t>
            </a:r>
            <a:endParaRPr/>
          </a:p>
        </p:txBody>
      </p:sp>
      <p:cxnSp>
        <p:nvCxnSpPr>
          <p:cNvPr id="177" name="Google Shape;177;p28"/>
          <p:cNvCxnSpPr/>
          <p:nvPr/>
        </p:nvCxnSpPr>
        <p:spPr>
          <a:xfrm>
            <a:off x="1785938" y="4429125"/>
            <a:ext cx="2071687" cy="1357313"/>
          </a:xfrm>
          <a:prstGeom prst="straightConnector1">
            <a:avLst/>
          </a:prstGeom>
          <a:noFill/>
          <a:ln cap="flat" cmpd="sng" w="9525">
            <a:solidFill>
              <a:srgbClr val="B5DADD"/>
            </a:solidFill>
            <a:prstDash val="solid"/>
            <a:round/>
            <a:headEnd len="sm" w="sm" type="none"/>
            <a:tailEnd len="med" w="med" type="stealth"/>
          </a:ln>
        </p:spPr>
      </p:cxnSp>
      <p:cxnSp>
        <p:nvCxnSpPr>
          <p:cNvPr id="178" name="Google Shape;178;p28"/>
          <p:cNvCxnSpPr>
            <a:endCxn id="170" idx="3"/>
          </p:cNvCxnSpPr>
          <p:nvPr/>
        </p:nvCxnSpPr>
        <p:spPr>
          <a:xfrm rot="10800000">
            <a:off x="1771650" y="3957638"/>
            <a:ext cx="2157300" cy="1400100"/>
          </a:xfrm>
          <a:prstGeom prst="straightConnector1">
            <a:avLst/>
          </a:prstGeom>
          <a:noFill/>
          <a:ln cap="flat" cmpd="sng" w="9525">
            <a:solidFill>
              <a:srgbClr val="B5DADD"/>
            </a:solidFill>
            <a:prstDash val="solid"/>
            <a:round/>
            <a:headEnd len="sm" w="sm" type="none"/>
            <a:tailEnd len="med" w="med" type="stealth"/>
          </a:ln>
        </p:spPr>
      </p:cxnSp>
      <p:sp>
        <p:nvSpPr>
          <p:cNvPr id="179" name="Google Shape;179;p28"/>
          <p:cNvSpPr/>
          <p:nvPr/>
        </p:nvSpPr>
        <p:spPr>
          <a:xfrm>
            <a:off x="2500313" y="3857625"/>
            <a:ext cx="1785937" cy="571500"/>
          </a:xfrm>
          <a:prstGeom prst="rect">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Arial"/>
                <a:ea typeface="Arial"/>
                <a:cs typeface="Arial"/>
                <a:sym typeface="Arial"/>
              </a:rPr>
              <a:t>Session key </a:t>
            </a:r>
            <a:r>
              <a:rPr b="1" lang="it-IT" sz="1800">
                <a:solidFill>
                  <a:schemeClr val="lt1"/>
                </a:solidFill>
                <a:latin typeface="Arial"/>
                <a:ea typeface="Arial"/>
                <a:cs typeface="Arial"/>
                <a:sym typeface="Arial"/>
              </a:rPr>
              <a:t>Ks</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rPr b="1" lang="it-IT" sz="1800">
                <a:solidFill>
                  <a:schemeClr val="lt1"/>
                </a:solidFill>
                <a:latin typeface="Arial"/>
                <a:ea typeface="Arial"/>
                <a:cs typeface="Arial"/>
                <a:sym typeface="Arial"/>
              </a:rPr>
              <a:t>Ticket  TG</a:t>
            </a:r>
            <a:endParaRPr sz="1800">
              <a:solidFill>
                <a:schemeClr val="lt1"/>
              </a:solidFill>
              <a:latin typeface="Arial"/>
              <a:ea typeface="Arial"/>
              <a:cs typeface="Arial"/>
              <a:sym typeface="Arial"/>
            </a:endParaRPr>
          </a:p>
        </p:txBody>
      </p:sp>
      <p:cxnSp>
        <p:nvCxnSpPr>
          <p:cNvPr id="180" name="Google Shape;180;p28"/>
          <p:cNvCxnSpPr>
            <a:stCxn id="172" idx="3"/>
          </p:cNvCxnSpPr>
          <p:nvPr/>
        </p:nvCxnSpPr>
        <p:spPr>
          <a:xfrm flipH="1" rot="10800000">
            <a:off x="4857750" y="4000500"/>
            <a:ext cx="2000400" cy="1828800"/>
          </a:xfrm>
          <a:prstGeom prst="straightConnector1">
            <a:avLst/>
          </a:prstGeom>
          <a:noFill/>
          <a:ln cap="flat" cmpd="sng" w="9525">
            <a:solidFill>
              <a:srgbClr val="B5DADD"/>
            </a:solidFill>
            <a:prstDash val="solid"/>
            <a:round/>
            <a:headEnd len="sm" w="sm" type="none"/>
            <a:tailEnd len="med" w="med" type="stealth"/>
          </a:ln>
        </p:spPr>
      </p:cxnSp>
      <p:sp>
        <p:nvSpPr>
          <p:cNvPr id="181" name="Google Shape;181;p28"/>
          <p:cNvSpPr/>
          <p:nvPr/>
        </p:nvSpPr>
        <p:spPr>
          <a:xfrm>
            <a:off x="5091113" y="4795838"/>
            <a:ext cx="481012" cy="438150"/>
          </a:xfrm>
          <a:prstGeom prst="ellipse">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Arial"/>
                <a:ea typeface="Arial"/>
                <a:cs typeface="Arial"/>
                <a:sym typeface="Arial"/>
              </a:rPr>
              <a:t>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idx="1" type="body"/>
          </p:nvPr>
        </p:nvSpPr>
        <p:spPr>
          <a:xfrm>
            <a:off x="457200" y="5715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None/>
            </a:pPr>
            <a:r>
              <a:rPr lang="it-IT" sz="2400"/>
              <a:t>3)Once the client receives  the messages, it decrypts the message to obtain </a:t>
            </a:r>
            <a:r>
              <a:rPr b="1" lang="it-IT" sz="2400"/>
              <a:t>Ks, </a:t>
            </a:r>
            <a:r>
              <a:rPr lang="it-IT" sz="2400"/>
              <a:t>the </a:t>
            </a:r>
            <a:r>
              <a:rPr i="1" lang="it-IT" sz="2400"/>
              <a:t>Client/TGS Session Key</a:t>
            </a:r>
            <a:r>
              <a:rPr lang="it-IT" sz="2400"/>
              <a:t>. This session key is used for further communications with the TGS. (Note: The client cannot decrypt </a:t>
            </a:r>
            <a:r>
              <a:rPr b="1" lang="it-IT" sz="2400"/>
              <a:t>Ktgs(A,Ks) </a:t>
            </a:r>
            <a:r>
              <a:rPr lang="it-IT" sz="2400"/>
              <a:t>, as it is encrypted using TGS's secret key.) At this point, the client has enough information to authenticate itself to the TGS. </a:t>
            </a:r>
            <a:endParaRPr/>
          </a:p>
          <a:p>
            <a:pPr indent="-342900" lvl="0" marL="342900" rtl="0" algn="l">
              <a:spcBef>
                <a:spcPts val="480"/>
              </a:spcBef>
              <a:spcAft>
                <a:spcPts val="0"/>
              </a:spcAft>
              <a:buClr>
                <a:schemeClr val="dk1"/>
              </a:buClr>
              <a:buSzPts val="2400"/>
              <a:buFont typeface="Arial"/>
              <a:buNone/>
            </a:pPr>
            <a:r>
              <a:rPr b="1" lang="it-IT" sz="2400"/>
              <a:t>Client Service Authorization</a:t>
            </a:r>
            <a:endParaRPr sz="2400"/>
          </a:p>
          <a:p>
            <a:pPr indent="0" lvl="0" marL="365125" rtl="0" algn="l">
              <a:spcBef>
                <a:spcPts val="480"/>
              </a:spcBef>
              <a:spcAft>
                <a:spcPts val="0"/>
              </a:spcAft>
              <a:buClr>
                <a:schemeClr val="dk1"/>
              </a:buClr>
              <a:buSzPts val="2400"/>
              <a:buFont typeface="Arial"/>
              <a:buNone/>
            </a:pPr>
            <a:r>
              <a:rPr lang="it-IT" sz="2400"/>
              <a:t>1) When requesting services, the client sends the following two messages to the TGS: </a:t>
            </a:r>
            <a:endParaRPr/>
          </a:p>
          <a:p>
            <a:pPr indent="-285750" lvl="1" marL="742950" rtl="0" algn="l">
              <a:spcBef>
                <a:spcPts val="480"/>
              </a:spcBef>
              <a:spcAft>
                <a:spcPts val="0"/>
              </a:spcAft>
              <a:buClr>
                <a:schemeClr val="dk1"/>
              </a:buClr>
              <a:buSzPts val="2400"/>
              <a:buFont typeface="Arial"/>
              <a:buChar char="–"/>
            </a:pPr>
            <a:r>
              <a:rPr lang="it-IT" sz="2400"/>
              <a:t>Message C: Composed of</a:t>
            </a:r>
            <a:r>
              <a:rPr b="1" lang="it-IT" sz="2400"/>
              <a:t> Ktgs(A,Ks),</a:t>
            </a:r>
            <a:r>
              <a:rPr lang="it-IT" sz="2400"/>
              <a:t> and the ID of the requested server,</a:t>
            </a:r>
            <a:r>
              <a:rPr b="1" lang="it-IT" sz="2400"/>
              <a:t>Bob</a:t>
            </a:r>
            <a:r>
              <a:rPr lang="it-IT" sz="2400"/>
              <a:t>. </a:t>
            </a:r>
            <a:endParaRPr/>
          </a:p>
          <a:p>
            <a:pPr indent="-285750" lvl="1" marL="742950" rtl="0" algn="l">
              <a:spcBef>
                <a:spcPts val="480"/>
              </a:spcBef>
              <a:spcAft>
                <a:spcPts val="0"/>
              </a:spcAft>
              <a:buClr>
                <a:schemeClr val="dk1"/>
              </a:buClr>
              <a:buSzPts val="2400"/>
              <a:buFont typeface="Arial"/>
              <a:buChar char="–"/>
            </a:pPr>
            <a:r>
              <a:rPr lang="it-IT" sz="2400"/>
              <a:t>Message D: Authenticator (which is composed of the client ID and the timestamp), encrypted using the </a:t>
            </a:r>
            <a:r>
              <a:rPr i="1" lang="it-IT" sz="2400"/>
              <a:t>Client/TGS Session Key,</a:t>
            </a:r>
            <a:r>
              <a:rPr lang="it-IT" sz="2400"/>
              <a:t> </a:t>
            </a:r>
            <a:r>
              <a:rPr b="1" lang="it-IT" sz="2400"/>
              <a:t>Ks(A,T)</a:t>
            </a:r>
            <a:endParaRPr/>
          </a:p>
          <a:p>
            <a:pPr indent="-1397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idx="1" type="body"/>
          </p:nvPr>
        </p:nvSpPr>
        <p:spPr>
          <a:xfrm>
            <a:off x="457200" y="500063"/>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None/>
            </a:pPr>
            <a:r>
              <a:rPr lang="it-IT" sz="2400"/>
              <a:t>2) Upon receiving messages C and D, the TGS retrieves </a:t>
            </a:r>
            <a:r>
              <a:rPr b="1" lang="it-IT" sz="2400"/>
              <a:t>Ktgs(A,Ks) </a:t>
            </a:r>
            <a:r>
              <a:rPr lang="it-IT" sz="2400"/>
              <a:t>out of message C. It decrypts </a:t>
            </a:r>
            <a:r>
              <a:rPr b="1" lang="it-IT" sz="2400"/>
              <a:t>Ktgs(A,Ks) </a:t>
            </a:r>
            <a:r>
              <a:rPr lang="it-IT" sz="2400"/>
              <a:t>using </a:t>
            </a:r>
            <a:r>
              <a:rPr b="1" lang="it-IT" sz="2400"/>
              <a:t>Ktgs, </a:t>
            </a:r>
            <a:r>
              <a:rPr lang="it-IT" sz="2400"/>
              <a:t>the TGS secret key. This gives it </a:t>
            </a:r>
            <a:r>
              <a:rPr b="1" lang="it-IT" sz="2400"/>
              <a:t>Ks </a:t>
            </a:r>
            <a:r>
              <a:rPr lang="it-IT" sz="2400"/>
              <a:t>the “client/TGS session Key”. Using this key, the TGS decrypts message D (Authenticator) and sends the following two messages to the client:</a:t>
            </a:r>
            <a:endParaRPr/>
          </a:p>
          <a:p>
            <a:pPr indent="-342900" lvl="0" marL="342900" rtl="0" algn="l">
              <a:spcBef>
                <a:spcPts val="480"/>
              </a:spcBef>
              <a:spcAft>
                <a:spcPts val="0"/>
              </a:spcAft>
              <a:buClr>
                <a:schemeClr val="dk1"/>
              </a:buClr>
              <a:buSzPts val="2400"/>
              <a:buFont typeface="Arial"/>
              <a:buNone/>
            </a:pPr>
            <a:r>
              <a:t/>
            </a:r>
            <a:endParaRPr sz="2400"/>
          </a:p>
          <a:p>
            <a:pPr indent="-342900" lvl="0" marL="342900" rtl="0" algn="l">
              <a:spcBef>
                <a:spcPts val="480"/>
              </a:spcBef>
              <a:spcAft>
                <a:spcPts val="0"/>
              </a:spcAft>
              <a:buClr>
                <a:schemeClr val="dk1"/>
              </a:buClr>
              <a:buSzPts val="2400"/>
              <a:buFont typeface="Arial"/>
              <a:buNone/>
            </a:pPr>
            <a:r>
              <a:rPr b="1" lang="it-IT" sz="2400"/>
              <a:t>	</a:t>
            </a:r>
            <a:r>
              <a:rPr lang="it-IT" sz="2400"/>
              <a:t>message E: client-to-server-ticket (wich includes the client ID and </a:t>
            </a:r>
            <a:r>
              <a:rPr b="1" lang="it-IT" sz="2400"/>
              <a:t>Kab</a:t>
            </a:r>
            <a:r>
              <a:rPr lang="it-IT" sz="2400"/>
              <a:t>, Client/Server Session Key) encrypted using  </a:t>
            </a:r>
            <a:r>
              <a:rPr b="1" lang="it-IT" sz="2400"/>
              <a:t>Kb</a:t>
            </a:r>
            <a:r>
              <a:rPr lang="it-IT" sz="2400"/>
              <a:t>, the server secret key.</a:t>
            </a:r>
            <a:endParaRPr/>
          </a:p>
          <a:p>
            <a:pPr indent="-342900" lvl="0" marL="342900" rtl="0" algn="l">
              <a:spcBef>
                <a:spcPts val="480"/>
              </a:spcBef>
              <a:spcAft>
                <a:spcPts val="0"/>
              </a:spcAft>
              <a:buClr>
                <a:schemeClr val="dk1"/>
              </a:buClr>
              <a:buSzPts val="2400"/>
              <a:buFont typeface="Arial"/>
              <a:buNone/>
            </a:pPr>
            <a:r>
              <a:t/>
            </a:r>
            <a:endParaRPr sz="2400"/>
          </a:p>
          <a:p>
            <a:pPr indent="-342900" lvl="0" marL="342900" rtl="0" algn="l">
              <a:spcBef>
                <a:spcPts val="480"/>
              </a:spcBef>
              <a:spcAft>
                <a:spcPts val="0"/>
              </a:spcAft>
              <a:buClr>
                <a:schemeClr val="dk1"/>
              </a:buClr>
              <a:buSzPts val="2400"/>
              <a:buFont typeface="Arial"/>
              <a:buNone/>
            </a:pPr>
            <a:r>
              <a:rPr lang="it-IT" sz="2400"/>
              <a:t>	message F: </a:t>
            </a:r>
            <a:r>
              <a:rPr b="1" lang="it-IT" sz="2400"/>
              <a:t>Kab,</a:t>
            </a:r>
            <a:r>
              <a:rPr lang="it-IT" sz="2400"/>
              <a:t> Client/Server Session Key</a:t>
            </a:r>
            <a:r>
              <a:rPr b="1" lang="it-IT" sz="2400"/>
              <a:t> </a:t>
            </a:r>
            <a:r>
              <a:rPr lang="it-IT" sz="2400"/>
              <a:t>encrypted with </a:t>
            </a:r>
            <a:r>
              <a:rPr b="1" lang="it-IT" sz="2400"/>
              <a:t> Ks</a:t>
            </a:r>
            <a:r>
              <a:rPr lang="it-IT" sz="2400"/>
              <a:t>, the Client/TGS Session Key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idx="1" type="body"/>
          </p:nvPr>
        </p:nvSpPr>
        <p:spPr>
          <a:xfrm>
            <a:off x="428625" y="642938"/>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None/>
            </a:pPr>
            <a:r>
              <a:rPr b="1" lang="it-IT" sz="2400"/>
              <a:t>Client Service Request</a:t>
            </a:r>
            <a:endParaRPr b="1" sz="2400"/>
          </a:p>
          <a:p>
            <a:pPr indent="-457200" lvl="0" marL="457200" rtl="0" algn="l">
              <a:spcBef>
                <a:spcPts val="480"/>
              </a:spcBef>
              <a:spcAft>
                <a:spcPts val="0"/>
              </a:spcAft>
              <a:buClr>
                <a:schemeClr val="dk1"/>
              </a:buClr>
              <a:buSzPts val="2400"/>
              <a:buFont typeface="Arial"/>
              <a:buAutoNum type="arabicParenR"/>
            </a:pPr>
            <a:r>
              <a:rPr lang="it-IT" sz="2400"/>
              <a:t>Upon receiving messages E and F from TGS, the client has enough information to authenticate itself to the Bob.</a:t>
            </a:r>
            <a:endParaRPr/>
          </a:p>
          <a:p>
            <a:pPr indent="-457200" lvl="0" marL="457200" rtl="0" algn="l">
              <a:spcBef>
                <a:spcPts val="480"/>
              </a:spcBef>
              <a:spcAft>
                <a:spcPts val="0"/>
              </a:spcAft>
              <a:buClr>
                <a:schemeClr val="dk1"/>
              </a:buClr>
              <a:buSzPts val="2400"/>
              <a:buFont typeface="Arial"/>
              <a:buNone/>
            </a:pPr>
            <a:r>
              <a:rPr lang="it-IT" sz="2400"/>
              <a:t>	The client connects to the SS and sends the following two messages:</a:t>
            </a:r>
            <a:endParaRPr/>
          </a:p>
          <a:p>
            <a:pPr indent="-457200" lvl="0" marL="457200" rtl="0" algn="l">
              <a:spcBef>
                <a:spcPts val="480"/>
              </a:spcBef>
              <a:spcAft>
                <a:spcPts val="0"/>
              </a:spcAft>
              <a:buClr>
                <a:schemeClr val="dk1"/>
              </a:buClr>
              <a:buSzPts val="2400"/>
              <a:buFont typeface="Arial"/>
              <a:buNone/>
            </a:pPr>
            <a:r>
              <a:rPr lang="it-IT" sz="2400"/>
              <a:t>	- message E from the previous step (the client-to-server- ticket, encrypted using </a:t>
            </a:r>
            <a:r>
              <a:rPr b="1" lang="it-IT" sz="2400"/>
              <a:t>Kb</a:t>
            </a:r>
            <a:r>
              <a:rPr lang="it-IT" sz="2400"/>
              <a:t>, Bob secret key)</a:t>
            </a:r>
            <a:endParaRPr/>
          </a:p>
          <a:p>
            <a:pPr indent="-457200" lvl="0" marL="457200" rtl="0" algn="l">
              <a:spcBef>
                <a:spcPts val="480"/>
              </a:spcBef>
              <a:spcAft>
                <a:spcPts val="0"/>
              </a:spcAft>
              <a:buClr>
                <a:schemeClr val="dk1"/>
              </a:buClr>
              <a:buSzPts val="2400"/>
              <a:buFont typeface="Arial"/>
              <a:buNone/>
            </a:pPr>
            <a:r>
              <a:rPr lang="it-IT" sz="2400"/>
              <a:t>	- message G: a new authenticator, wich incluses the client ID, time stamp and is encrypted using </a:t>
            </a:r>
            <a:r>
              <a:rPr b="1" lang="it-IT" sz="2400"/>
              <a:t>Kab</a:t>
            </a:r>
            <a:r>
              <a:rPr lang="it-IT" sz="2400"/>
              <a:t>, the client/server session key.</a:t>
            </a:r>
            <a:endParaRPr/>
          </a:p>
          <a:p>
            <a:pPr indent="-457200" lvl="0" marL="457200" rtl="0" algn="l">
              <a:spcBef>
                <a:spcPts val="480"/>
              </a:spcBef>
              <a:spcAft>
                <a:spcPts val="0"/>
              </a:spcAft>
              <a:buClr>
                <a:schemeClr val="dk1"/>
              </a:buClr>
              <a:buSzPts val="2400"/>
              <a:buFont typeface="Arial"/>
              <a:buNone/>
            </a:pPr>
            <a:r>
              <a:rPr lang="it-IT" sz="2400"/>
              <a:t>2)  Bob decrypts the ticket using </a:t>
            </a:r>
            <a:r>
              <a:rPr b="1" lang="it-IT" sz="2400"/>
              <a:t>Kb,</a:t>
            </a:r>
            <a:r>
              <a:rPr lang="it-IT" sz="2400"/>
              <a:t> its own secret Key, to retrieve </a:t>
            </a:r>
            <a:r>
              <a:rPr b="1" lang="it-IT" sz="2400"/>
              <a:t>Kab. </a:t>
            </a:r>
            <a:r>
              <a:rPr lang="it-IT" sz="2400"/>
              <a:t>Using </a:t>
            </a:r>
            <a:r>
              <a:rPr b="1" lang="it-IT" sz="2400"/>
              <a:t>Kab</a:t>
            </a:r>
            <a:r>
              <a:rPr lang="it-IT" sz="2400"/>
              <a:t>, Bob decrypts the Autenticator and sends the following message to the client to confirm its true identity and willingness to serve the client:</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t-IT" sz="3600"/>
              <a:t>Key distribution and certification</a:t>
            </a:r>
            <a:endParaRPr/>
          </a:p>
        </p:txBody>
      </p:sp>
      <p:sp>
        <p:nvSpPr>
          <p:cNvPr id="90" name="Google Shape;90;p14"/>
          <p:cNvSpPr txBox="1"/>
          <p:nvPr/>
        </p:nvSpPr>
        <p:spPr>
          <a:xfrm>
            <a:off x="303213" y="1357313"/>
            <a:ext cx="8301037" cy="61864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14300" lvl="0" marL="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Arial"/>
                <a:ea typeface="Arial"/>
                <a:cs typeface="Arial"/>
                <a:sym typeface="Arial"/>
              </a:rPr>
              <a:t> </a:t>
            </a:r>
            <a:r>
              <a:rPr b="0" i="0" lang="it-IT" sz="2400" u="none" cap="none" strike="noStrike">
                <a:solidFill>
                  <a:schemeClr val="dk1"/>
                </a:solidFill>
                <a:latin typeface="Arial"/>
                <a:ea typeface="Arial"/>
                <a:cs typeface="Arial"/>
                <a:sym typeface="Arial"/>
              </a:rPr>
              <a:t>In the case of  </a:t>
            </a:r>
            <a:r>
              <a:rPr b="0" i="1" lang="it-IT" sz="2400" u="none" cap="none" strike="noStrike">
                <a:solidFill>
                  <a:schemeClr val="dk1"/>
                </a:solidFill>
                <a:latin typeface="Arial"/>
                <a:ea typeface="Arial"/>
                <a:cs typeface="Arial"/>
                <a:sym typeface="Arial"/>
              </a:rPr>
              <a:t>public key encryption </a:t>
            </a:r>
            <a:r>
              <a:rPr b="0" i="0" lang="it-IT" sz="2400" u="none" cap="none" strike="noStrike">
                <a:solidFill>
                  <a:schemeClr val="dk1"/>
                </a:solidFill>
                <a:latin typeface="Arial"/>
                <a:ea typeface="Arial"/>
                <a:cs typeface="Arial"/>
                <a:sym typeface="Arial"/>
              </a:rPr>
              <a:t>model the authenticity of the public key of each partner in the communication must be ensured.</a:t>
            </a:r>
            <a:endParaRPr/>
          </a:p>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52400" lvl="0" marL="0" marR="0" rtl="0" algn="l">
              <a:spcBef>
                <a:spcPts val="0"/>
              </a:spcBef>
              <a:spcAft>
                <a:spcPts val="0"/>
              </a:spcAft>
              <a:buClr>
                <a:schemeClr val="dk1"/>
              </a:buClr>
              <a:buSzPts val="2400"/>
              <a:buFont typeface="Arial"/>
              <a:buChar char="•"/>
            </a:pPr>
            <a:r>
              <a:rPr b="0" i="0" lang="it-IT" sz="2400" u="none" cap="none" strike="noStrike">
                <a:solidFill>
                  <a:schemeClr val="dk1"/>
                </a:solidFill>
                <a:latin typeface="Arial"/>
                <a:ea typeface="Arial"/>
                <a:cs typeface="Arial"/>
                <a:sym typeface="Arial"/>
              </a:rPr>
              <a:t> Problem solution: Certification Authority (CA) ( </a:t>
            </a:r>
            <a:r>
              <a:rPr b="0" i="0" lang="it-IT" sz="2400" u="none" cap="none" strike="noStrike">
                <a:solidFill>
                  <a:srgbClr val="FF0000"/>
                </a:solidFill>
                <a:latin typeface="Arial"/>
                <a:ea typeface="Arial"/>
                <a:cs typeface="Arial"/>
                <a:sym typeface="Arial"/>
              </a:rPr>
              <a:t>trusting autority).</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52400" lvl="0" marL="0" marR="0" rtl="0" algn="l">
              <a:spcBef>
                <a:spcPts val="0"/>
              </a:spcBef>
              <a:spcAft>
                <a:spcPts val="0"/>
              </a:spcAft>
              <a:buClr>
                <a:schemeClr val="dk1"/>
              </a:buClr>
              <a:buSzPts val="2400"/>
              <a:buFont typeface="Arial"/>
              <a:buChar char="•"/>
            </a:pPr>
            <a:r>
              <a:rPr b="0" i="0" lang="it-IT" sz="2400" u="none" cap="none" strike="noStrike">
                <a:solidFill>
                  <a:schemeClr val="dk1"/>
                </a:solidFill>
                <a:latin typeface="Arial"/>
                <a:ea typeface="Arial"/>
                <a:cs typeface="Arial"/>
                <a:sym typeface="Arial"/>
              </a:rPr>
              <a:t> In the case of </a:t>
            </a:r>
            <a:r>
              <a:rPr b="0" i="1" lang="it-IT" sz="2400" u="none" cap="none" strike="noStrike">
                <a:solidFill>
                  <a:schemeClr val="dk1"/>
                </a:solidFill>
                <a:latin typeface="Arial"/>
                <a:ea typeface="Arial"/>
                <a:cs typeface="Arial"/>
                <a:sym typeface="Arial"/>
              </a:rPr>
              <a:t>Symmetric key encryption </a:t>
            </a:r>
            <a:r>
              <a:rPr b="0" i="0" lang="it-IT" sz="2400" u="none" cap="none" strike="noStrike">
                <a:solidFill>
                  <a:schemeClr val="dk1"/>
                </a:solidFill>
                <a:latin typeface="Arial"/>
                <a:ea typeface="Arial"/>
                <a:cs typeface="Arial"/>
                <a:sym typeface="Arial"/>
              </a:rPr>
              <a:t>model the two parts must exchange the common key in an unsecure network before to start the  communication.</a:t>
            </a:r>
            <a:endParaRPr/>
          </a:p>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52400" lvl="0" marL="0" marR="0" rtl="0" algn="l">
              <a:spcBef>
                <a:spcPts val="0"/>
              </a:spcBef>
              <a:spcAft>
                <a:spcPts val="0"/>
              </a:spcAft>
              <a:buClr>
                <a:schemeClr val="dk1"/>
              </a:buClr>
              <a:buSzPts val="2400"/>
              <a:buFont typeface="Arial"/>
              <a:buChar char="•"/>
            </a:pPr>
            <a:r>
              <a:rPr b="0" i="0" lang="it-IT" sz="2400" u="none" cap="none" strike="noStrike">
                <a:solidFill>
                  <a:schemeClr val="dk1"/>
                </a:solidFill>
                <a:latin typeface="Arial"/>
                <a:ea typeface="Arial"/>
                <a:cs typeface="Arial"/>
                <a:sym typeface="Arial"/>
              </a:rPr>
              <a:t>Problem solution : Key Distribution Center (KDC) </a:t>
            </a:r>
            <a:r>
              <a:rPr b="0" i="0" lang="it-IT" sz="2400" u="none" cap="none" strike="noStrike">
                <a:solidFill>
                  <a:srgbClr val="FF0000"/>
                </a:solidFill>
                <a:latin typeface="Arial"/>
                <a:ea typeface="Arial"/>
                <a:cs typeface="Arial"/>
                <a:sym typeface="Arial"/>
              </a:rPr>
              <a:t>(trusting authority) </a:t>
            </a:r>
            <a:endParaRPr/>
          </a:p>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it-IT" sz="2400" u="none" cap="none" strike="noStrike">
                <a:solidFill>
                  <a:schemeClr val="dk1"/>
                </a:solidFill>
                <a:latin typeface="Arial"/>
                <a:ea typeface="Arial"/>
                <a:cs typeface="Arial"/>
                <a:sym typeface="Arial"/>
              </a:rPr>
              <a:t>	 </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idx="1" type="body"/>
          </p:nvPr>
        </p:nvSpPr>
        <p:spPr>
          <a:xfrm>
            <a:off x="457200" y="714375"/>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None/>
            </a:pPr>
            <a:r>
              <a:rPr lang="it-IT" sz="2400"/>
              <a:t>	Message H: the time stamp found in client’sAuthenticator plus 1, encrypted using </a:t>
            </a:r>
            <a:r>
              <a:rPr b="1" lang="it-IT" sz="2400"/>
              <a:t>Kab</a:t>
            </a:r>
            <a:r>
              <a:rPr lang="it-IT" sz="2400"/>
              <a:t>.</a:t>
            </a:r>
            <a:endParaRPr/>
          </a:p>
          <a:p>
            <a:pPr indent="-342900" lvl="0" marL="342900" rtl="0" algn="l">
              <a:spcBef>
                <a:spcPts val="480"/>
              </a:spcBef>
              <a:spcAft>
                <a:spcPts val="0"/>
              </a:spcAft>
              <a:buClr>
                <a:schemeClr val="dk1"/>
              </a:buClr>
              <a:buSzPts val="2400"/>
              <a:buFont typeface="Arial"/>
              <a:buNone/>
            </a:pPr>
            <a:r>
              <a:rPr lang="it-IT" sz="2400"/>
              <a:t>3) the client decrypts the confirmation using </a:t>
            </a:r>
            <a:r>
              <a:rPr b="1" lang="it-IT" sz="2400"/>
              <a:t>Kab</a:t>
            </a:r>
            <a:r>
              <a:rPr lang="it-IT" sz="2400"/>
              <a:t>, the Client/Server Session key and checks whether the timestamp is correctly updated. If so,then the client can trust the server and can start issuing service requests to the server.</a:t>
            </a:r>
            <a:endParaRPr/>
          </a:p>
          <a:p>
            <a:pPr indent="-342900" lvl="0" marL="342900" rtl="0" algn="l">
              <a:spcBef>
                <a:spcPts val="480"/>
              </a:spcBef>
              <a:spcAft>
                <a:spcPts val="0"/>
              </a:spcAft>
              <a:buClr>
                <a:schemeClr val="dk1"/>
              </a:buClr>
              <a:buSzPts val="2400"/>
              <a:buFont typeface="Arial"/>
              <a:buNone/>
            </a:pPr>
            <a:r>
              <a:rPr lang="it-IT" sz="2400"/>
              <a:t>4) the server provides the requested services to the client.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t-IT" sz="3600"/>
              <a:t>Authentication servers</a:t>
            </a:r>
            <a:endParaRPr/>
          </a:p>
        </p:txBody>
      </p:sp>
      <p:sp>
        <p:nvSpPr>
          <p:cNvPr id="207" name="Google Shape;207;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it-IT" sz="2400"/>
              <a:t>The servers offering services may belong to different domains, each of them with own AS and TGS.</a:t>
            </a:r>
            <a:endParaRPr/>
          </a:p>
          <a:p>
            <a:pPr indent="-342900" lvl="0" marL="342900" rtl="0" algn="l">
              <a:spcBef>
                <a:spcPts val="480"/>
              </a:spcBef>
              <a:spcAft>
                <a:spcPts val="0"/>
              </a:spcAft>
              <a:buClr>
                <a:schemeClr val="dk1"/>
              </a:buClr>
              <a:buSzPts val="2400"/>
              <a:buFont typeface="Arial"/>
              <a:buChar char="•"/>
            </a:pPr>
            <a:r>
              <a:rPr lang="it-IT" sz="2400"/>
              <a:t>If a client wishes to access a server belonging to a different domain it is necessary to require  to the local TGS a ticket that is accepted by the remote TGS.</a:t>
            </a:r>
            <a:endParaRPr/>
          </a:p>
          <a:p>
            <a:pPr indent="-342900" lvl="0" marL="342900" rtl="0" algn="l">
              <a:spcBef>
                <a:spcPts val="480"/>
              </a:spcBef>
              <a:spcAft>
                <a:spcPts val="0"/>
              </a:spcAft>
              <a:buClr>
                <a:schemeClr val="dk1"/>
              </a:buClr>
              <a:buSzPts val="2400"/>
              <a:buFont typeface="Arial"/>
              <a:buChar char="•"/>
            </a:pPr>
            <a:r>
              <a:rPr lang="it-IT" sz="2400"/>
              <a:t>In order to achieve this result, the remote </a:t>
            </a:r>
            <a:r>
              <a:rPr b="1" lang="it-IT" sz="2400"/>
              <a:t>TGS </a:t>
            </a:r>
            <a:r>
              <a:rPr lang="it-IT" sz="2400"/>
              <a:t>must be registered on the local TGS </a:t>
            </a:r>
            <a:r>
              <a:rPr b="1" lang="it-IT" sz="2400"/>
              <a:t>as a local server</a:t>
            </a:r>
            <a:r>
              <a:rPr lang="it-IT" sz="2400"/>
              <a:t>.</a:t>
            </a:r>
            <a:endParaRPr/>
          </a:p>
          <a:p>
            <a:pPr indent="-342900" lvl="0" marL="342900" rtl="0" algn="l">
              <a:spcBef>
                <a:spcPts val="480"/>
              </a:spcBef>
              <a:spcAft>
                <a:spcPts val="0"/>
              </a:spcAft>
              <a:buClr>
                <a:schemeClr val="dk1"/>
              </a:buClr>
              <a:buSzPts val="2400"/>
              <a:buFont typeface="Arial"/>
              <a:buChar char="•"/>
            </a:pPr>
            <a:r>
              <a:rPr lang="it-IT" sz="2400"/>
              <a:t>In this way, the local TGS can give to Alice a valid ticket  for the remote TGS and Alice is able to obtain a ticket for the remote server.</a:t>
            </a:r>
            <a:endParaRPr/>
          </a:p>
          <a:p>
            <a:pPr indent="-190500" lvl="0" marL="34290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idx="1" type="body"/>
          </p:nvPr>
        </p:nvSpPr>
        <p:spPr>
          <a:xfrm>
            <a:off x="457200" y="28575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None/>
            </a:pPr>
            <a:r>
              <a:rPr lang="it-IT" sz="2400"/>
              <a:t>	</a:t>
            </a:r>
            <a:r>
              <a:rPr lang="it-IT" sz="2400">
                <a:solidFill>
                  <a:srgbClr val="FF0000"/>
                </a:solidFill>
              </a:rPr>
              <a:t>Kerberos was carefully designed to withstand attacks in distributed environment</a:t>
            </a:r>
            <a:r>
              <a:rPr lang="it-IT" sz="2400"/>
              <a:t>.</a:t>
            </a:r>
            <a:endParaRPr/>
          </a:p>
          <a:p>
            <a:pPr indent="-342900" lvl="0" marL="342900" rtl="0" algn="l">
              <a:spcBef>
                <a:spcPts val="480"/>
              </a:spcBef>
              <a:spcAft>
                <a:spcPts val="0"/>
              </a:spcAft>
              <a:buClr>
                <a:schemeClr val="dk1"/>
              </a:buClr>
              <a:buSzPts val="2400"/>
              <a:buFont typeface="Arial"/>
              <a:buChar char="•"/>
            </a:pPr>
            <a:r>
              <a:rPr b="1" lang="it-IT" sz="2400"/>
              <a:t>No password communicated on the network</a:t>
            </a:r>
            <a:endParaRPr sz="2400"/>
          </a:p>
          <a:p>
            <a:pPr indent="-342900" lvl="0" marL="342900" rtl="0" algn="l">
              <a:spcBef>
                <a:spcPts val="480"/>
              </a:spcBef>
              <a:spcAft>
                <a:spcPts val="0"/>
              </a:spcAft>
              <a:buClr>
                <a:schemeClr val="dk1"/>
              </a:buClr>
              <a:buSzPts val="2400"/>
              <a:buFont typeface="Arial"/>
              <a:buChar char="•"/>
            </a:pPr>
            <a:r>
              <a:rPr b="1" lang="it-IT" sz="2400"/>
              <a:t>Cryptographic protection </a:t>
            </a:r>
            <a:r>
              <a:rPr lang="it-IT" sz="2400"/>
              <a:t>against spoofing.</a:t>
            </a:r>
            <a:endParaRPr/>
          </a:p>
          <a:p>
            <a:pPr indent="-342900" lvl="0" marL="342900" rtl="0" algn="l">
              <a:spcBef>
                <a:spcPts val="480"/>
              </a:spcBef>
              <a:spcAft>
                <a:spcPts val="0"/>
              </a:spcAft>
              <a:buClr>
                <a:schemeClr val="dk1"/>
              </a:buClr>
              <a:buSzPts val="2400"/>
              <a:buFont typeface="Arial"/>
              <a:buChar char="•"/>
            </a:pPr>
            <a:r>
              <a:rPr b="1" lang="it-IT" sz="2400"/>
              <a:t>Limited period of validity</a:t>
            </a:r>
            <a:r>
              <a:rPr lang="it-IT" sz="2400"/>
              <a:t>. Each ticket is issued for a limited period of time. The ticket contains a time stamp with wich a receiving server determines the ticket validity.(long attacks, such brute force cryptanalysis, are usually neutralized because the attacker does not have time to complete the attack).</a:t>
            </a:r>
            <a:endParaRPr/>
          </a:p>
          <a:p>
            <a:pPr indent="-342900" lvl="0" marL="342900" rtl="0" algn="l">
              <a:spcBef>
                <a:spcPts val="480"/>
              </a:spcBef>
              <a:spcAft>
                <a:spcPts val="0"/>
              </a:spcAft>
              <a:buClr>
                <a:schemeClr val="dk1"/>
              </a:buClr>
              <a:buSzPts val="2400"/>
              <a:buFont typeface="Arial"/>
              <a:buChar char="•"/>
            </a:pPr>
            <a:r>
              <a:rPr b="1" lang="it-IT" sz="2400"/>
              <a:t>Time stamps to prevent reply attacks</a:t>
            </a:r>
            <a:r>
              <a:rPr lang="it-IT" sz="2400"/>
              <a:t>. Kerberos requires reliable access to a universal clock. Each user request to a server is stamped with the time of the request. This time is compared to the current time. The request ie accepted only if the time is reasonably close to the current time</a:t>
            </a:r>
            <a:endParaRPr/>
          </a:p>
          <a:p>
            <a:pPr indent="-190500" lvl="0" marL="34290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nvSpPr>
        <p:spPr>
          <a:xfrm>
            <a:off x="500063" y="428625"/>
            <a:ext cx="8143875" cy="57546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it-IT" sz="2800">
                <a:solidFill>
                  <a:schemeClr val="dk1"/>
                </a:solidFill>
                <a:latin typeface="Arial"/>
                <a:ea typeface="Arial"/>
                <a:cs typeface="Arial"/>
                <a:sym typeface="Arial"/>
              </a:rPr>
              <a:t>DRAWBACKS</a:t>
            </a:r>
            <a:endParaRPr/>
          </a:p>
          <a:p>
            <a:pPr indent="0" lvl="0" marL="0" marR="0" rtl="0" algn="ctr">
              <a:spcBef>
                <a:spcPts val="0"/>
              </a:spcBef>
              <a:spcAft>
                <a:spcPts val="0"/>
              </a:spcAft>
              <a:buNone/>
            </a:pPr>
            <a:r>
              <a:t/>
            </a:r>
            <a:endParaRPr b="1" sz="2800">
              <a:solidFill>
                <a:schemeClr val="dk1"/>
              </a:solidFill>
              <a:latin typeface="Arial"/>
              <a:ea typeface="Arial"/>
              <a:cs typeface="Arial"/>
              <a:sym typeface="Arial"/>
            </a:endParaRPr>
          </a:p>
          <a:p>
            <a:pPr indent="-152400" lvl="0" marL="0" marR="0" rtl="0" algn="l">
              <a:spcBef>
                <a:spcPts val="0"/>
              </a:spcBef>
              <a:spcAft>
                <a:spcPts val="0"/>
              </a:spcAft>
              <a:buClr>
                <a:schemeClr val="dk1"/>
              </a:buClr>
              <a:buSzPts val="2400"/>
              <a:buFont typeface="Arial"/>
              <a:buChar char="•"/>
            </a:pPr>
            <a:r>
              <a:rPr lang="it-IT" sz="2400">
                <a:solidFill>
                  <a:schemeClr val="dk1"/>
                </a:solidFill>
                <a:latin typeface="Arial"/>
                <a:ea typeface="Arial"/>
                <a:cs typeface="Arial"/>
                <a:sym typeface="Arial"/>
              </a:rPr>
              <a:t> </a:t>
            </a:r>
            <a:r>
              <a:rPr b="1" lang="it-IT" sz="2400">
                <a:solidFill>
                  <a:schemeClr val="dk1"/>
                </a:solidFill>
                <a:latin typeface="Arial"/>
                <a:ea typeface="Arial"/>
                <a:cs typeface="Arial"/>
                <a:sym typeface="Arial"/>
              </a:rPr>
              <a:t>Single point of failure</a:t>
            </a:r>
            <a:r>
              <a:rPr lang="it-IT" sz="2400">
                <a:solidFill>
                  <a:schemeClr val="dk1"/>
                </a:solidFill>
                <a:latin typeface="Arial"/>
                <a:ea typeface="Arial"/>
                <a:cs typeface="Arial"/>
                <a:sym typeface="Arial"/>
              </a:rPr>
              <a:t>: Il requires continous availability of the central server. When the Kerberos server is down,no one can log on (multiple Kerberos servers).</a:t>
            </a:r>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152400" lvl="0" marL="0" marR="0" rtl="0" algn="l">
              <a:spcBef>
                <a:spcPts val="0"/>
              </a:spcBef>
              <a:spcAft>
                <a:spcPts val="0"/>
              </a:spcAft>
              <a:buClr>
                <a:schemeClr val="dk1"/>
              </a:buClr>
              <a:buSzPts val="2400"/>
              <a:buFont typeface="Arial"/>
              <a:buChar char="•"/>
            </a:pPr>
            <a:r>
              <a:rPr lang="it-IT" sz="2400">
                <a:solidFill>
                  <a:schemeClr val="dk1"/>
                </a:solidFill>
                <a:latin typeface="Arial"/>
                <a:ea typeface="Arial"/>
                <a:cs typeface="Arial"/>
                <a:sym typeface="Arial"/>
              </a:rPr>
              <a:t>Kerberos requires the clocks of the involved hosts to be </a:t>
            </a:r>
            <a:r>
              <a:rPr b="1" lang="it-IT" sz="2400">
                <a:solidFill>
                  <a:schemeClr val="dk1"/>
                </a:solidFill>
                <a:latin typeface="Arial"/>
                <a:ea typeface="Arial"/>
                <a:cs typeface="Arial"/>
                <a:sym typeface="Arial"/>
              </a:rPr>
              <a:t>synchronized</a:t>
            </a:r>
            <a:r>
              <a:rPr lang="it-IT" sz="2400">
                <a:solidFill>
                  <a:schemeClr val="dk1"/>
                </a:solidFill>
                <a:latin typeface="Arial"/>
                <a:ea typeface="Arial"/>
                <a:cs typeface="Arial"/>
                <a:sym typeface="Arial"/>
              </a:rPr>
              <a:t>. The tickets have a time availability period and if the host clock is not synchronized with the Kerberos server clock, the authentication will fail with the Kerberos server clock.</a:t>
            </a:r>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152400" lvl="0" marL="0" marR="0" rtl="0" algn="l">
              <a:spcBef>
                <a:spcPts val="0"/>
              </a:spcBef>
              <a:spcAft>
                <a:spcPts val="0"/>
              </a:spcAft>
              <a:buClr>
                <a:schemeClr val="dk1"/>
              </a:buClr>
              <a:buSzPts val="2400"/>
              <a:buFont typeface="Arial"/>
              <a:buChar char="•"/>
            </a:pPr>
            <a:r>
              <a:rPr lang="it-IT" sz="2400">
                <a:solidFill>
                  <a:schemeClr val="dk1"/>
                </a:solidFill>
                <a:latin typeface="Arial"/>
                <a:ea typeface="Arial"/>
                <a:cs typeface="Arial"/>
                <a:sym typeface="Arial"/>
              </a:rPr>
              <a:t>Since all authentication is controlled by a centralized KDC, compromise of this authentication infrastructure will allow an attacker to impersonate any user.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457200" y="28575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t-IT" sz="3600">
                <a:latin typeface="Times New Roman"/>
                <a:ea typeface="Times New Roman"/>
                <a:cs typeface="Times New Roman"/>
                <a:sym typeface="Times New Roman"/>
              </a:rPr>
              <a:t>Kerberos</a:t>
            </a:r>
            <a:br>
              <a:rPr lang="it-IT" sz="3600">
                <a:latin typeface="Times New Roman"/>
                <a:ea typeface="Times New Roman"/>
                <a:cs typeface="Times New Roman"/>
                <a:sym typeface="Times New Roman"/>
              </a:rPr>
            </a:br>
            <a:endParaRPr sz="3600">
              <a:latin typeface="Times New Roman"/>
              <a:ea typeface="Times New Roman"/>
              <a:cs typeface="Times New Roman"/>
              <a:sym typeface="Times New Roman"/>
            </a:endParaRPr>
          </a:p>
        </p:txBody>
      </p:sp>
      <p:sp>
        <p:nvSpPr>
          <p:cNvPr id="96" name="Google Shape;96;p15"/>
          <p:cNvSpPr txBox="1"/>
          <p:nvPr>
            <p:ph idx="1" type="body"/>
          </p:nvPr>
        </p:nvSpPr>
        <p:spPr>
          <a:xfrm>
            <a:off x="468313" y="1241425"/>
            <a:ext cx="8229600" cy="5330825"/>
          </a:xfrm>
          <a:prstGeom prst="rect">
            <a:avLst/>
          </a:prstGeom>
          <a:noFill/>
          <a:ln>
            <a:noFill/>
          </a:ln>
        </p:spPr>
        <p:txBody>
          <a:bodyPr anchorCtr="0" anchor="t" bIns="45700" lIns="91425" spcFirstLastPara="1" rIns="91425" wrap="square" tIns="45700">
            <a:noAutofit/>
          </a:bodyPr>
          <a:lstStyle/>
          <a:p>
            <a:pPr indent="-190500" lvl="0" marL="342900" rtl="0" algn="l">
              <a:lnSpc>
                <a:spcPct val="80000"/>
              </a:lnSpc>
              <a:spcBef>
                <a:spcPts val="0"/>
              </a:spcBef>
              <a:spcAft>
                <a:spcPts val="0"/>
              </a:spcAft>
              <a:buClr>
                <a:schemeClr val="dk1"/>
              </a:buClr>
              <a:buSzPts val="2400"/>
              <a:buFont typeface="Arial"/>
              <a:buNone/>
            </a:pPr>
            <a:r>
              <a:t/>
            </a:r>
            <a:endParaRPr sz="2400"/>
          </a:p>
          <a:p>
            <a:pPr indent="-342900" lvl="0" marL="342900" rtl="0" algn="l">
              <a:lnSpc>
                <a:spcPct val="80000"/>
              </a:lnSpc>
              <a:spcBef>
                <a:spcPts val="480"/>
              </a:spcBef>
              <a:spcAft>
                <a:spcPts val="0"/>
              </a:spcAft>
              <a:buClr>
                <a:schemeClr val="dk1"/>
              </a:buClr>
              <a:buSzPts val="2400"/>
              <a:buFont typeface="Times New Roman"/>
              <a:buChar char="•"/>
            </a:pPr>
            <a:r>
              <a:rPr lang="it-IT" sz="2400">
                <a:latin typeface="Times New Roman"/>
                <a:ea typeface="Times New Roman"/>
                <a:cs typeface="Times New Roman"/>
                <a:sym typeface="Times New Roman"/>
              </a:rPr>
              <a:t>The Kerberos protocol was developed at </a:t>
            </a:r>
            <a:r>
              <a:rPr b="1" lang="it-IT" sz="2400">
                <a:latin typeface="Times New Roman"/>
                <a:ea typeface="Times New Roman"/>
                <a:cs typeface="Times New Roman"/>
                <a:sym typeface="Times New Roman"/>
              </a:rPr>
              <a:t>MIT in the 1980</a:t>
            </a:r>
            <a:r>
              <a:rPr lang="it-IT" sz="2400">
                <a:latin typeface="Times New Roman"/>
                <a:ea typeface="Times New Roman"/>
                <a:cs typeface="Times New Roman"/>
                <a:sym typeface="Times New Roman"/>
              </a:rPr>
              <a:t>.</a:t>
            </a:r>
            <a:endParaRPr/>
          </a:p>
          <a:p>
            <a:pPr indent="-190500" lvl="0" marL="342900" rtl="0" algn="l">
              <a:lnSpc>
                <a:spcPct val="80000"/>
              </a:lnSpc>
              <a:spcBef>
                <a:spcPts val="480"/>
              </a:spcBef>
              <a:spcAft>
                <a:spcPts val="0"/>
              </a:spcAft>
              <a:buClr>
                <a:schemeClr val="dk1"/>
              </a:buClr>
              <a:buSzPts val="2400"/>
              <a:buFont typeface="Arial"/>
              <a:buNone/>
            </a:pPr>
            <a:r>
              <a:t/>
            </a:r>
            <a:endParaRPr sz="2400"/>
          </a:p>
          <a:p>
            <a:pPr indent="-342900" lvl="0" marL="342900" rtl="0" algn="l">
              <a:lnSpc>
                <a:spcPct val="80000"/>
              </a:lnSpc>
              <a:spcBef>
                <a:spcPts val="480"/>
              </a:spcBef>
              <a:spcAft>
                <a:spcPts val="0"/>
              </a:spcAft>
              <a:buClr>
                <a:schemeClr val="dk1"/>
              </a:buClr>
              <a:buSzPts val="2400"/>
              <a:buFont typeface="Times New Roman"/>
              <a:buChar char="•"/>
            </a:pPr>
            <a:r>
              <a:rPr lang="it-IT" sz="2400">
                <a:latin typeface="Times New Roman"/>
                <a:ea typeface="Times New Roman"/>
                <a:cs typeface="Times New Roman"/>
                <a:sym typeface="Times New Roman"/>
              </a:rPr>
              <a:t>It represents an authentication service based on the symmetric          key encryption and on a </a:t>
            </a:r>
            <a:r>
              <a:rPr b="1" lang="it-IT" sz="2400">
                <a:latin typeface="Times New Roman"/>
                <a:ea typeface="Times New Roman"/>
                <a:cs typeface="Times New Roman"/>
                <a:sym typeface="Times New Roman"/>
              </a:rPr>
              <a:t>Key Distribution Center (KDC</a:t>
            </a:r>
            <a:r>
              <a:rPr lang="it-IT" sz="2400">
                <a:latin typeface="Times New Roman"/>
                <a:ea typeface="Times New Roman"/>
                <a:cs typeface="Times New Roman"/>
                <a:sym typeface="Times New Roman"/>
              </a:rPr>
              <a:t>) which is a </a:t>
            </a:r>
            <a:r>
              <a:rPr b="1" lang="it-IT" sz="2400">
                <a:latin typeface="Times New Roman"/>
                <a:ea typeface="Times New Roman"/>
                <a:cs typeface="Times New Roman"/>
                <a:sym typeface="Times New Roman"/>
              </a:rPr>
              <a:t>trusted</a:t>
            </a:r>
            <a:r>
              <a:rPr lang="it-IT" sz="2400">
                <a:latin typeface="Times New Roman"/>
                <a:ea typeface="Times New Roman"/>
                <a:cs typeface="Times New Roman"/>
                <a:sym typeface="Times New Roman"/>
              </a:rPr>
              <a:t> third part.</a:t>
            </a:r>
            <a:endParaRPr/>
          </a:p>
          <a:p>
            <a:pPr indent="-190500" lvl="0" marL="3429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chemeClr val="dk1"/>
              </a:buClr>
              <a:buSzPts val="2400"/>
              <a:buFont typeface="Times New Roman"/>
              <a:buChar char="•"/>
            </a:pPr>
            <a:r>
              <a:rPr lang="it-IT" sz="2400">
                <a:latin typeface="Times New Roman"/>
                <a:ea typeface="Times New Roman"/>
                <a:cs typeface="Times New Roman"/>
                <a:sym typeface="Times New Roman"/>
              </a:rPr>
              <a:t>KDC consists of two parts logically separeted</a:t>
            </a:r>
            <a:endParaRPr/>
          </a:p>
          <a:p>
            <a:pPr indent="-190500" lvl="0" marL="342900" rtl="0" algn="l">
              <a:lnSpc>
                <a:spcPct val="80000"/>
              </a:lnSpc>
              <a:spcBef>
                <a:spcPts val="480"/>
              </a:spcBef>
              <a:spcAft>
                <a:spcPts val="0"/>
              </a:spcAft>
              <a:buClr>
                <a:schemeClr val="dk1"/>
              </a:buClr>
              <a:buSzPts val="2400"/>
              <a:buFont typeface="Arial"/>
              <a:buNone/>
            </a:pPr>
            <a:r>
              <a:t/>
            </a:r>
            <a:endParaRPr sz="2400"/>
          </a:p>
          <a:p>
            <a:pPr indent="-228600" lvl="2" marL="1143000" rtl="0" algn="l">
              <a:lnSpc>
                <a:spcPct val="80000"/>
              </a:lnSpc>
              <a:spcBef>
                <a:spcPts val="480"/>
              </a:spcBef>
              <a:spcAft>
                <a:spcPts val="0"/>
              </a:spcAft>
              <a:buClr>
                <a:schemeClr val="dk1"/>
              </a:buClr>
              <a:buSzPts val="2400"/>
              <a:buFont typeface="Times New Roman"/>
              <a:buChar char="•"/>
            </a:pPr>
            <a:r>
              <a:rPr b="1" lang="it-IT">
                <a:latin typeface="Times New Roman"/>
                <a:ea typeface="Times New Roman"/>
                <a:cs typeface="Times New Roman"/>
                <a:sym typeface="Times New Roman"/>
              </a:rPr>
              <a:t>Authentication Server (AS)</a:t>
            </a:r>
            <a:r>
              <a:rPr lang="it-IT">
                <a:latin typeface="Times New Roman"/>
                <a:ea typeface="Times New Roman"/>
                <a:cs typeface="Times New Roman"/>
                <a:sym typeface="Times New Roman"/>
              </a:rPr>
              <a:t> </a:t>
            </a:r>
            <a:endParaRPr/>
          </a:p>
          <a:p>
            <a:pPr indent="-342900" lvl="0" marL="342900" rtl="0" algn="l">
              <a:lnSpc>
                <a:spcPct val="80000"/>
              </a:lnSpc>
              <a:spcBef>
                <a:spcPts val="480"/>
              </a:spcBef>
              <a:spcAft>
                <a:spcPts val="0"/>
              </a:spcAft>
              <a:buClr>
                <a:schemeClr val="dk1"/>
              </a:buClr>
              <a:buSzPts val="2400"/>
              <a:buFont typeface="Arial"/>
              <a:buNone/>
            </a:pPr>
            <a:r>
              <a:t/>
            </a:r>
            <a:endParaRPr sz="2400"/>
          </a:p>
          <a:p>
            <a:pPr indent="-228600" lvl="2" marL="1143000" rtl="0" algn="l">
              <a:lnSpc>
                <a:spcPct val="80000"/>
              </a:lnSpc>
              <a:spcBef>
                <a:spcPts val="480"/>
              </a:spcBef>
              <a:spcAft>
                <a:spcPts val="0"/>
              </a:spcAft>
              <a:buClr>
                <a:schemeClr val="dk1"/>
              </a:buClr>
              <a:buSzPts val="1600"/>
              <a:buFont typeface="Arial"/>
              <a:buChar char="•"/>
            </a:pPr>
            <a:r>
              <a:rPr lang="it-IT" sz="1600"/>
              <a:t> </a:t>
            </a:r>
            <a:r>
              <a:rPr b="1" lang="it-IT">
                <a:latin typeface="Times New Roman"/>
                <a:ea typeface="Times New Roman"/>
                <a:cs typeface="Times New Roman"/>
                <a:sym typeface="Times New Roman"/>
              </a:rPr>
              <a:t>Ticket Granting Server (TGS). </a:t>
            </a:r>
            <a:endParaRPr/>
          </a:p>
          <a:p>
            <a:pPr indent="-342900" lvl="0" marL="342900" rtl="0" algn="l">
              <a:lnSpc>
                <a:spcPct val="80000"/>
              </a:lnSpc>
              <a:spcBef>
                <a:spcPts val="480"/>
              </a:spcBef>
              <a:spcAft>
                <a:spcPts val="0"/>
              </a:spcAft>
              <a:buClr>
                <a:schemeClr val="dk1"/>
              </a:buClr>
              <a:buSzPts val="2400"/>
              <a:buFont typeface="Arial"/>
              <a:buNone/>
            </a:pPr>
            <a:r>
              <a:rPr lang="it-IT" sz="2400"/>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idx="1" type="body"/>
          </p:nvPr>
        </p:nvSpPr>
        <p:spPr>
          <a:xfrm>
            <a:off x="428625" y="571500"/>
            <a:ext cx="8258175" cy="455453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b="1" lang="it-IT" sz="2400"/>
              <a:t>AS is responsible for handling a login request from a user.</a:t>
            </a:r>
            <a:r>
              <a:rPr lang="it-IT" sz="2400"/>
              <a:t> The AS maintains a database of secret keys; each entity on the network — whether a client or a server — shares a secret key known only to itself and to the AS. Knowledge of this key serves to </a:t>
            </a:r>
            <a:r>
              <a:rPr lang="it-IT" sz="2400">
                <a:solidFill>
                  <a:srgbClr val="FF0000"/>
                </a:solidFill>
              </a:rPr>
              <a:t>prove an entity's identity</a:t>
            </a:r>
            <a:r>
              <a:rPr lang="it-IT" sz="2400"/>
              <a:t>.</a:t>
            </a:r>
            <a:endParaRPr/>
          </a:p>
          <a:p>
            <a:pPr indent="-342900" lvl="0" marL="342900" rtl="0" algn="l">
              <a:spcBef>
                <a:spcPts val="480"/>
              </a:spcBef>
              <a:spcAft>
                <a:spcPts val="0"/>
              </a:spcAft>
              <a:buClr>
                <a:schemeClr val="dk1"/>
              </a:buClr>
              <a:buSzPts val="2400"/>
              <a:buFont typeface="Arial"/>
              <a:buNone/>
            </a:pPr>
            <a:r>
              <a:rPr lang="it-IT" sz="2400"/>
              <a:t> </a:t>
            </a:r>
            <a:endParaRPr/>
          </a:p>
          <a:p>
            <a:pPr indent="-342900" lvl="0" marL="342900" rtl="0" algn="l">
              <a:spcBef>
                <a:spcPts val="480"/>
              </a:spcBef>
              <a:spcAft>
                <a:spcPts val="0"/>
              </a:spcAft>
              <a:buClr>
                <a:schemeClr val="dk1"/>
              </a:buClr>
              <a:buSzPts val="2400"/>
              <a:buFont typeface="Arial"/>
              <a:buChar char="•"/>
            </a:pPr>
            <a:r>
              <a:rPr lang="it-IT" sz="2400"/>
              <a:t>Setting up secure channels is handled by </a:t>
            </a:r>
            <a:r>
              <a:rPr b="1" lang="it-IT" sz="2400"/>
              <a:t>TGS.  </a:t>
            </a:r>
            <a:r>
              <a:rPr lang="it-IT" sz="2400"/>
              <a:t>TGS hands out special messages, known as </a:t>
            </a:r>
            <a:r>
              <a:rPr b="1" lang="it-IT" sz="2400"/>
              <a:t>tickets</a:t>
            </a:r>
            <a:r>
              <a:rPr lang="it-IT" sz="2400"/>
              <a:t>, that are used to convince a server that the client is really who he claims to be.</a:t>
            </a:r>
            <a:endParaRPr/>
          </a:p>
          <a:p>
            <a:pPr indent="-190500" lvl="0" marL="342900" rtl="0" algn="l">
              <a:spcBef>
                <a:spcPts val="480"/>
              </a:spcBef>
              <a:spcAft>
                <a:spcPts val="0"/>
              </a:spcAft>
              <a:buClr>
                <a:schemeClr val="dk1"/>
              </a:buClr>
              <a:buSzPts val="2400"/>
              <a:buFont typeface="Arial"/>
              <a:buNone/>
            </a:pPr>
            <a:r>
              <a:t/>
            </a:r>
            <a:endParaRPr sz="2400"/>
          </a:p>
          <a:p>
            <a:pPr indent="-342900" lvl="0" marL="342900" rtl="0" algn="l">
              <a:spcBef>
                <a:spcPts val="480"/>
              </a:spcBef>
              <a:spcAft>
                <a:spcPts val="0"/>
              </a:spcAft>
              <a:buClr>
                <a:schemeClr val="dk1"/>
              </a:buClr>
              <a:buSzPts val="2400"/>
              <a:buFont typeface="Arial"/>
              <a:buChar char="•"/>
            </a:pPr>
            <a:r>
              <a:rPr lang="it-IT" sz="2400"/>
              <a:t>A ticket is an unforgeable, non replayable, authenticated object. It is an encrypted data structure </a:t>
            </a:r>
            <a:r>
              <a:rPr lang="it-IT" sz="2400">
                <a:solidFill>
                  <a:srgbClr val="FF0000"/>
                </a:solidFill>
              </a:rPr>
              <a:t>naming a user and a service that the user is allowed to obtain</a:t>
            </a:r>
            <a:r>
              <a:rPr lang="it-IT" sz="2400"/>
              <a:t>. It also contain a time value and some control information.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idx="1" type="body"/>
          </p:nvPr>
        </p:nvSpPr>
        <p:spPr>
          <a:xfrm>
            <a:off x="457200" y="428625"/>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it-IT" sz="2400"/>
              <a:t>The following is an </a:t>
            </a:r>
            <a:r>
              <a:rPr i="1" lang="it-IT" sz="2400"/>
              <a:t>intuitive description</a:t>
            </a:r>
            <a:r>
              <a:rPr lang="it-IT" sz="2400"/>
              <a:t>. The client authenticates itself to the Authentication Server and receives a ticket. (All tickets are time-stamped.)</a:t>
            </a:r>
            <a:endParaRPr/>
          </a:p>
          <a:p>
            <a:pPr indent="-342900" lvl="0" marL="342900" rtl="0" algn="l">
              <a:spcBef>
                <a:spcPts val="480"/>
              </a:spcBef>
              <a:spcAft>
                <a:spcPts val="0"/>
              </a:spcAft>
              <a:buClr>
                <a:schemeClr val="dk1"/>
              </a:buClr>
              <a:buSzPts val="2400"/>
              <a:buFont typeface="Arial"/>
              <a:buChar char="•"/>
            </a:pPr>
            <a:r>
              <a:rPr lang="it-IT" sz="2400"/>
              <a:t> It then contacts the Ticket Granting Server, and using the ticket it demonstrates its identity and asks for a service. If the client is eligible for the service, then the Ticket Granting Server sends another ticket to the client. </a:t>
            </a:r>
            <a:endParaRPr/>
          </a:p>
          <a:p>
            <a:pPr indent="-342900" lvl="0" marL="342900" rtl="0" algn="l">
              <a:spcBef>
                <a:spcPts val="480"/>
              </a:spcBef>
              <a:spcAft>
                <a:spcPts val="0"/>
              </a:spcAft>
              <a:buClr>
                <a:schemeClr val="dk1"/>
              </a:buClr>
              <a:buSzPts val="2400"/>
              <a:buFont typeface="Arial"/>
              <a:buChar char="•"/>
            </a:pPr>
            <a:r>
              <a:rPr lang="it-IT" sz="2400"/>
              <a:t>The client then contacts the Service Server, and using this ticket it proves that it has been approved to receive the service.</a:t>
            </a:r>
            <a:endParaRPr/>
          </a:p>
          <a:p>
            <a:pPr indent="-190500" lvl="0" marL="34290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nvSpPr>
        <p:spPr>
          <a:xfrm>
            <a:off x="303213" y="639763"/>
            <a:ext cx="82296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12" name="Google Shape;112;p18"/>
          <p:cNvPicPr preferRelativeResize="0"/>
          <p:nvPr/>
        </p:nvPicPr>
        <p:blipFill rotWithShape="1">
          <a:blip r:embed="rId3">
            <a:alphaModFix/>
          </a:blip>
          <a:srcRect b="0" l="0" r="0" t="0"/>
          <a:stretch/>
        </p:blipFill>
        <p:spPr>
          <a:xfrm>
            <a:off x="1588" y="-19869"/>
            <a:ext cx="10067925" cy="7553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nvSpPr>
        <p:spPr>
          <a:xfrm>
            <a:off x="592138" y="496888"/>
            <a:ext cx="7580312"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18" name="Google Shape;118;p19"/>
          <p:cNvPicPr preferRelativeResize="0"/>
          <p:nvPr/>
        </p:nvPicPr>
        <p:blipFill rotWithShape="1">
          <a:blip r:embed="rId3">
            <a:alphaModFix/>
          </a:blip>
          <a:srcRect b="0" l="0" r="0" t="0"/>
          <a:stretch/>
        </p:blipFill>
        <p:spPr>
          <a:xfrm>
            <a:off x="0" y="-5011"/>
            <a:ext cx="10067925" cy="755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nvSpPr>
        <p:spPr>
          <a:xfrm>
            <a:off x="376238" y="423863"/>
            <a:ext cx="8156575"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24" name="Google Shape;124;p20"/>
          <p:cNvPicPr preferRelativeResize="0"/>
          <p:nvPr/>
        </p:nvPicPr>
        <p:blipFill rotWithShape="1">
          <a:blip r:embed="rId3">
            <a:alphaModFix/>
          </a:blip>
          <a:srcRect b="0" l="0" r="0" t="0"/>
          <a:stretch/>
        </p:blipFill>
        <p:spPr>
          <a:xfrm>
            <a:off x="0" y="0"/>
            <a:ext cx="10067925" cy="7553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nvSpPr>
        <p:spPr>
          <a:xfrm>
            <a:off x="519113" y="639763"/>
            <a:ext cx="7724775"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30" name="Google Shape;130;p21"/>
          <p:cNvPicPr preferRelativeResize="0"/>
          <p:nvPr/>
        </p:nvPicPr>
        <p:blipFill rotWithShape="1">
          <a:blip r:embed="rId3">
            <a:alphaModFix/>
          </a:blip>
          <a:srcRect b="0" l="0" r="0" t="0"/>
          <a:stretch/>
        </p:blipFill>
        <p:spPr>
          <a:xfrm>
            <a:off x="0" y="0"/>
            <a:ext cx="10067925" cy="755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