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483" r:id="rId13"/>
    <p:sldId id="484" r:id="rId14"/>
    <p:sldId id="508" r:id="rId15"/>
    <p:sldId id="647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6" r:id="rId25"/>
    <p:sldId id="510" r:id="rId26"/>
    <p:sldId id="517" r:id="rId27"/>
    <p:sldId id="499" r:id="rId28"/>
    <p:sldId id="500" r:id="rId29"/>
    <p:sldId id="511" r:id="rId30"/>
    <p:sldId id="650" r:id="rId31"/>
    <p:sldId id="655" r:id="rId32"/>
    <p:sldId id="656" r:id="rId33"/>
    <p:sldId id="653" r:id="rId34"/>
    <p:sldId id="654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650"/>
            <p14:sldId id="655"/>
            <p14:sldId id="656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84" autoAdjust="0"/>
  </p:normalViewPr>
  <p:slideViewPr>
    <p:cSldViewPr>
      <p:cViewPr varScale="1">
        <p:scale>
          <a:sx n="83" d="100"/>
          <a:sy n="83" d="100"/>
        </p:scale>
        <p:origin x="72" y="17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394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40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</a:t>
            </a:r>
            <a:r>
              <a:rPr lang="en-US" dirty="0"/>
              <a:t>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3" y="187540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22300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4549165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5931266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05" y="4556568"/>
            <a:ext cx="3505200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b="1" dirty="0"/>
              <a:t> </a:t>
            </a:r>
            <a:r>
              <a:rPr lang="en-US" dirty="0"/>
              <a:t>sorted 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2 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</a:t>
            </a:r>
            <a:r>
              <a:rPr lang="en-US" dirty="0" smtClean="0"/>
              <a:t>a function 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</a:t>
            </a:r>
            <a:r>
              <a:rPr lang="en-US" sz="3200" b="1" dirty="0" smtClean="0">
                <a:solidFill>
                  <a:schemeClr val="bg1"/>
                </a:solidFill>
              </a:rPr>
              <a:t>types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</a:t>
            </a:r>
            <a:r>
              <a:rPr lang="en-US" sz="3200" b="1" dirty="0" smtClean="0">
                <a:solidFill>
                  <a:schemeClr val="bg1"/>
                </a:solidFill>
              </a:rPr>
              <a:t>the declared type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 smtClean="0"/>
              <a:t> </a:t>
            </a:r>
            <a:r>
              <a:rPr lang="en-US" sz="3200" dirty="0"/>
              <a:t>generic delegate </a:t>
            </a:r>
            <a:r>
              <a:rPr lang="en-US" sz="3200" dirty="0" smtClean="0"/>
              <a:t>uses </a:t>
            </a:r>
            <a:r>
              <a:rPr lang="en-US" sz="3200" dirty="0"/>
              <a:t>type parameters to define the number and </a:t>
            </a:r>
            <a:br>
              <a:rPr lang="en-US" sz="3200" dirty="0"/>
            </a:br>
            <a:r>
              <a:rPr lang="en-US" sz="3200" dirty="0"/>
              <a:t>types of input </a:t>
            </a:r>
            <a:r>
              <a:rPr lang="en-US" sz="3200" dirty="0" smtClean="0"/>
              <a:t>parameters and returns the </a:t>
            </a:r>
            <a:r>
              <a:rPr lang="en-US" sz="3200" dirty="0"/>
              <a:t>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noProof="1" smtClean="0"/>
              <a:t>Func&lt;T</a:t>
            </a:r>
            <a:r>
              <a:rPr lang="en-US" dirty="0" smtClean="0"/>
              <a:t>, </a:t>
            </a:r>
            <a:r>
              <a:rPr lang="en-US" dirty="0"/>
              <a:t>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771260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029151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630570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59661" y="3482891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1284" y="3477956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023444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1604" y="3482892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86513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727204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your own</a:t>
            </a:r>
            <a:r>
              <a:rPr lang="en-US" b="1" dirty="0">
                <a:solidFill>
                  <a:schemeClr val="bg1"/>
                </a:solidFill>
              </a:rPr>
              <a:t>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65048" y="3505200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3946" y="3806110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938428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46" y="517900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26893" y="5313004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Filter only words that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capital </a:t>
            </a:r>
            <a:r>
              <a:rPr lang="en-US" dirty="0"/>
              <a:t>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each uppercase word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9" y="3901850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8639" y="38862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47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37" y="5407250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639" y="5419819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12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bg1"/>
                </a:solidFill>
              </a:rPr>
              <a:t>Func&lt;string, bool&gt;</a:t>
            </a:r>
            <a:r>
              <a:rPr lang="en-US" noProof="1" smtClean="0">
                <a:solidFill>
                  <a:schemeClr val="tx1"/>
                </a:solidFill>
              </a:rPr>
              <a:t> checker = </a:t>
            </a:r>
            <a:r>
              <a:rPr lang="en-US" noProof="1" smtClean="0">
                <a:solidFill>
                  <a:schemeClr val="bg1"/>
                </a:solidFill>
              </a:rPr>
              <a:t>n =&gt; n[0] == n.ToUpper()[0]</a:t>
            </a:r>
            <a:r>
              <a:rPr lang="en-US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StringSplitOptions.RemoveEmptyEntries)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     .Where(</a:t>
            </a:r>
            <a:r>
              <a:rPr lang="en-US" noProof="1" smtClean="0">
                <a:solidFill>
                  <a:schemeClr val="bg1"/>
                </a:solidFill>
              </a:rPr>
              <a:t>checker</a:t>
            </a:r>
            <a:r>
              <a:rPr lang="en-US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     .ToArray();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Console.WriteLine(word);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}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3253098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4360" y="325309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50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409" y="3253097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357" y="3226971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47" y="3327742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 smtClean="0">
                <a:solidFill>
                  <a:schemeClr val="tx1"/>
                </a:solidFill>
              </a:rPr>
              <a:t>double[] prices = Console.ReadLine()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.Select(</a:t>
            </a:r>
            <a:r>
              <a:rPr lang="en-US" sz="2800" noProof="1" smtClean="0">
                <a:solidFill>
                  <a:schemeClr val="bg1"/>
                </a:solidFill>
              </a:rPr>
              <a:t>double.Parse</a:t>
            </a:r>
            <a:r>
              <a:rPr lang="en-US" sz="2800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.Select(</a:t>
            </a:r>
            <a:r>
              <a:rPr lang="en-US" sz="2800" noProof="1" smtClean="0">
                <a:solidFill>
                  <a:schemeClr val="bg1"/>
                </a:solidFill>
              </a:rPr>
              <a:t>n =&gt; n * 1.2</a:t>
            </a:r>
            <a:r>
              <a:rPr lang="en-US" sz="2800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.ToArray();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foreach (var price in prices)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Console.WriteLine($"{price:f2}");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828800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214629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</a:t>
            </a:r>
            <a:r>
              <a:rPr lang="en-US" dirty="0" smtClean="0"/>
              <a:t>the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8741" y="314896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46633" y="4090896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848487" y="45005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559" y="315284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287" y="4252034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865903" y="448195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96639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 smtClean="0">
                <a:solidFill>
                  <a:schemeClr val="accent2"/>
                </a:solidFill>
              </a:rPr>
              <a:t>// TODO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i="1" dirty="0">
                <a:solidFill>
                  <a:schemeClr val="accent2"/>
                </a:solidFill>
              </a:rPr>
              <a:t>Read data from </a:t>
            </a:r>
            <a:r>
              <a:rPr lang="en-US" sz="2600" i="1" dirty="0" smtClean="0">
                <a:solidFill>
                  <a:schemeClr val="accent2"/>
                </a:solidFill>
              </a:rPr>
              <a:t>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noProof="1" smtClean="0">
                <a:solidFill>
                  <a:schemeClr val="bg1"/>
                </a:solidFill>
              </a:rPr>
              <a:t>Func</a:t>
            </a:r>
            <a:r>
              <a:rPr lang="en-US" sz="2600" dirty="0" smtClean="0">
                <a:solidFill>
                  <a:schemeClr val="bg1"/>
                </a:solidFill>
              </a:rPr>
              <a:t>&lt;</a:t>
            </a:r>
            <a:r>
              <a:rPr lang="en-US" sz="2600" noProof="1" smtClean="0">
                <a:solidFill>
                  <a:schemeClr val="bg1"/>
                </a:solidFill>
              </a:rPr>
              <a:t>int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 smtClean="0">
                <a:solidFill>
                  <a:schemeClr val="tx1"/>
                </a:solidFill>
              </a:rPr>
              <a:t>CreateTester(condition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age);</a:t>
            </a:r>
          </a:p>
          <a:p>
            <a:r>
              <a:rPr lang="en-US" sz="2600" noProof="1" smtClean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printer </a:t>
            </a:r>
            <a:r>
              <a:rPr lang="en-US" sz="2600" dirty="0">
                <a:solidFill>
                  <a:schemeClr val="tx1"/>
                </a:solidFill>
              </a:rPr>
              <a:t>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 smtClean="0">
                <a:solidFill>
                  <a:schemeClr val="tx1"/>
                </a:solidFill>
              </a:rPr>
              <a:t>CreatePrinter</a:t>
            </a:r>
            <a:r>
              <a:rPr lang="en-US" sz="2600" dirty="0" smtClean="0">
                <a:solidFill>
                  <a:schemeClr val="tx1"/>
                </a:solidFill>
              </a:rPr>
              <a:t>(format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noProof="1" smtClean="0">
                <a:solidFill>
                  <a:schemeClr val="tx1"/>
                </a:solidFill>
              </a:rPr>
              <a:t>PrintFilteredStudent(people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4008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 smtClean="0">
                <a:solidFill>
                  <a:schemeClr val="accent2"/>
                </a:solidFill>
              </a:rPr>
              <a:t>//</a:t>
            </a:r>
            <a:r>
              <a:rPr lang="en-US" sz="2600" dirty="0" smtClean="0">
                <a:solidFill>
                  <a:schemeClr val="accent2"/>
                </a:solidFill>
              </a:rPr>
              <a:t> TODO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csharp-</a:t>
            </a:r>
            <a:r>
              <a:rPr lang="en-US" sz="11500" b="1" dirty="0" smtClean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0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273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34907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 smtClean="0"/>
              <a:t>declarative</a:t>
            </a:r>
            <a:endParaRPr lang="bg-BG" dirty="0"/>
          </a:p>
          <a:p>
            <a:r>
              <a:rPr lang="en-US" dirty="0"/>
              <a:t>Its main focus is on "what to solve</a:t>
            </a:r>
            <a:r>
              <a:rPr lang="en-US" dirty="0" smtClean="0"/>
              <a:t>"</a:t>
            </a:r>
            <a:r>
              <a:rPr lang="bg-BG" dirty="0"/>
              <a:t> </a:t>
            </a:r>
            <a:r>
              <a:rPr lang="en-US" dirty="0" smtClean="0"/>
              <a:t>and not </a:t>
            </a:r>
            <a:r>
              <a:rPr lang="en-US" dirty="0" smtClean="0"/>
              <a:t>"how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solve"</a:t>
            </a:r>
            <a:endParaRPr lang="bg-BG" dirty="0"/>
          </a:p>
          <a:p>
            <a:r>
              <a:rPr lang="en-US" dirty="0" smtClean="0"/>
              <a:t>Functions can be:</a:t>
            </a:r>
          </a:p>
          <a:p>
            <a:pPr lvl="1"/>
            <a:r>
              <a:rPr lang="en-US" dirty="0" smtClean="0"/>
              <a:t> First-Class</a:t>
            </a:r>
          </a:p>
          <a:p>
            <a:pPr lvl="1"/>
            <a:r>
              <a:rPr lang="en-US" dirty="0" smtClean="0"/>
              <a:t>Higher-Order</a:t>
            </a:r>
            <a:r>
              <a:rPr lang="en-US" dirty="0"/>
              <a:t> </a:t>
            </a:r>
            <a:r>
              <a:rPr lang="en-US" dirty="0" smtClean="0"/>
              <a:t>– they e</a:t>
            </a:r>
            <a:r>
              <a:rPr lang="en-US" dirty="0" smtClean="0"/>
              <a:t>ither take </a:t>
            </a:r>
            <a:r>
              <a:rPr lang="en-US" dirty="0"/>
              <a:t>other functions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arguments or </a:t>
            </a:r>
            <a:r>
              <a:rPr lang="en-US" dirty="0"/>
              <a:t>return </a:t>
            </a:r>
            <a:r>
              <a:rPr lang="en-US" dirty="0" smtClean="0"/>
              <a:t>them </a:t>
            </a:r>
            <a:r>
              <a:rPr lang="en-US" dirty="0"/>
              <a:t>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</a:t>
            </a:r>
            <a:r>
              <a:rPr lang="en-US" sz="3600" dirty="0" smtClean="0"/>
              <a:t>functions, </a:t>
            </a:r>
            <a:r>
              <a:rPr lang="en-US" sz="3600" dirty="0"/>
              <a:t>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</a:t>
            </a:r>
            <a:br>
              <a:rPr lang="en-US" sz="3600" dirty="0"/>
            </a:br>
            <a:r>
              <a:rPr lang="en-US" sz="3600" dirty="0"/>
              <a:t>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smtClean="0"/>
              <a:t>Programming (2)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</a:t>
            </a:r>
            <a:r>
              <a:rPr lang="en-US" dirty="0"/>
              <a:t>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smtClean="0"/>
              <a:t> (</a:t>
            </a:r>
            <a:r>
              <a:rPr lang="en-US" sz="3200" b="1" dirty="0" smtClean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41612" y="307015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13038</TotalTime>
  <Words>1343</Words>
  <Application>Microsoft Office PowerPoint</Application>
  <PresentationFormat>Custom</PresentationFormat>
  <Paragraphs>339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(2) </vt:lpstr>
      <vt:lpstr>PowerPoint Presentation</vt:lpstr>
      <vt:lpstr>Lambda Expressions</vt:lpstr>
      <vt:lpstr>Lambda Expressions (2)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Mariela</cp:lastModifiedBy>
  <cp:revision>422</cp:revision>
  <dcterms:created xsi:type="dcterms:W3CDTF">2014-01-02T17:00:34Z</dcterms:created>
  <dcterms:modified xsi:type="dcterms:W3CDTF">2019-05-26T16:06:03Z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