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43"/>
  </p:notesMasterIdLst>
  <p:handoutMasterIdLst>
    <p:handoutMasterId r:id="rId44"/>
  </p:handoutMasterIdLst>
  <p:sldIdLst>
    <p:sldId id="510" r:id="rId3"/>
    <p:sldId id="473" r:id="rId4"/>
    <p:sldId id="511" r:id="rId5"/>
    <p:sldId id="512" r:id="rId6"/>
    <p:sldId id="479" r:id="rId7"/>
    <p:sldId id="481" r:id="rId8"/>
    <p:sldId id="482" r:id="rId9"/>
    <p:sldId id="490" r:id="rId10"/>
    <p:sldId id="513" r:id="rId11"/>
    <p:sldId id="484" r:id="rId12"/>
    <p:sldId id="514" r:id="rId13"/>
    <p:sldId id="485" r:id="rId14"/>
    <p:sldId id="486" r:id="rId15"/>
    <p:sldId id="487" r:id="rId16"/>
    <p:sldId id="529" r:id="rId17"/>
    <p:sldId id="488" r:id="rId18"/>
    <p:sldId id="516" r:id="rId19"/>
    <p:sldId id="491" r:id="rId20"/>
    <p:sldId id="492" r:id="rId21"/>
    <p:sldId id="493" r:id="rId22"/>
    <p:sldId id="494" r:id="rId23"/>
    <p:sldId id="517" r:id="rId24"/>
    <p:sldId id="496" r:id="rId25"/>
    <p:sldId id="497" r:id="rId26"/>
    <p:sldId id="498" r:id="rId27"/>
    <p:sldId id="518" r:id="rId28"/>
    <p:sldId id="530" r:id="rId29"/>
    <p:sldId id="528" r:id="rId30"/>
    <p:sldId id="501" r:id="rId31"/>
    <p:sldId id="503" r:id="rId32"/>
    <p:sldId id="520" r:id="rId33"/>
    <p:sldId id="504" r:id="rId34"/>
    <p:sldId id="505" r:id="rId35"/>
    <p:sldId id="521" r:id="rId36"/>
    <p:sldId id="522" r:id="rId37"/>
    <p:sldId id="531" r:id="rId38"/>
    <p:sldId id="644" r:id="rId39"/>
    <p:sldId id="643" r:id="rId40"/>
    <p:sldId id="405" r:id="rId41"/>
    <p:sldId id="400" r:id="rId4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10"/>
            <p14:sldId id="473"/>
            <p14:sldId id="511"/>
          </p14:sldIdLst>
        </p14:section>
        <p14:section name="Streams" id="{89A78B77-440A-4898-8CA5-B1FDF6BD7F31}">
          <p14:sldIdLst>
            <p14:sldId id="512"/>
            <p14:sldId id="479"/>
            <p14:sldId id="481"/>
            <p14:sldId id="482"/>
            <p14:sldId id="490"/>
          </p14:sldIdLst>
        </p14:section>
        <p14:section name="Readers and Writers" id="{CEEF9B10-AE75-4AE9-8F5D-30DC0F26761D}">
          <p14:sldIdLst>
            <p14:sldId id="513"/>
            <p14:sldId id="484"/>
            <p14:sldId id="514"/>
            <p14:sldId id="485"/>
            <p14:sldId id="486"/>
            <p14:sldId id="487"/>
            <p14:sldId id="529"/>
            <p14:sldId id="488"/>
          </p14:sldIdLst>
        </p14:section>
        <p14:section name="Base Stream" id="{FE5D7D3F-C488-48CE-947E-CE9530725CED}">
          <p14:sldIdLst>
            <p14:sldId id="516"/>
            <p14:sldId id="491"/>
            <p14:sldId id="492"/>
            <p14:sldId id="493"/>
            <p14:sldId id="494"/>
          </p14:sldIdLst>
        </p14:section>
        <p14:section name="File Stream" id="{B9897E3C-C85A-4470-B3A4-2719B90F1878}">
          <p14:sldIdLst>
            <p14:sldId id="517"/>
            <p14:sldId id="496"/>
            <p14:sldId id="497"/>
            <p14:sldId id="498"/>
            <p14:sldId id="518"/>
            <p14:sldId id="530"/>
          </p14:sldIdLst>
        </p14:section>
        <p14:section name="Other Streams" id="{3900382E-71EE-4B96-A8CA-07F16F6DA151}">
          <p14:sldIdLst>
            <p14:sldId id="528"/>
            <p14:sldId id="501"/>
            <p14:sldId id="503"/>
            <p14:sldId id="520"/>
            <p14:sldId id="504"/>
            <p14:sldId id="505"/>
            <p14:sldId id="521"/>
            <p14:sldId id="522"/>
            <p14:sldId id="531"/>
            <p14:sldId id="644"/>
            <p14:sldId id="643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984"/>
    <a:srgbClr val="6E849A"/>
    <a:srgbClr val="698097"/>
    <a:srgbClr val="234465"/>
    <a:srgbClr val="3BABFF"/>
    <a:srgbClr val="005828"/>
    <a:srgbClr val="00B050"/>
    <a:srgbClr val="003760"/>
    <a:srgbClr val="0070C0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384" autoAdjust="0"/>
  </p:normalViewPr>
  <p:slideViewPr>
    <p:cSldViewPr>
      <p:cViewPr>
        <p:scale>
          <a:sx n="105" d="100"/>
          <a:sy n="105" d="100"/>
        </p:scale>
        <p:origin x="62" y="54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org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58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A79B22FF-16EC-44CB-A298-E47E41D67125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24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741428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25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893587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26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818513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27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4245816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29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151228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1B52E359-A968-4DA7-A672-6E58BAD27202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32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271033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23847C15-1145-47B4-A15C-6D570ACD8A92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33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643974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290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856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9136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3090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69010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3350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881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620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Icons by </a:t>
            </a:r>
            <a:r>
              <a:rPr lang="en-US" sz="1600" dirty="0" err="1"/>
              <a:t>Chanut</a:t>
            </a:r>
            <a:r>
              <a:rPr lang="en-US" sz="1600" dirty="0"/>
              <a:t> is Industries / Pixel perfect at </a:t>
            </a:r>
            <a:r>
              <a:rPr lang="en-US" sz="1600" dirty="0">
                <a:hlinkClick r:id="rId3"/>
              </a:rPr>
              <a:t>http://www.flaticon.com/</a:t>
            </a:r>
            <a:r>
              <a:rPr lang="en-US" sz="1600" dirty="0"/>
              <a:t> 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5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3986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14C438BC-B483-4D96-BAC5-0F01F18C5756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18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001760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84BB1A29-A751-48FB-B432-F8C4EFEE1C77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19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85923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B4B4D5A-EB9C-43C1-92C9-80E77CA475E8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20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795846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A4C901C4-D3E0-4DDC-882B-7B0D85070CDC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21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90581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23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72043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370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24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93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2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0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88567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0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6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413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92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3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4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31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4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5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549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advanced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8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56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57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2.png"/><Relationship Id="rId10" Type="http://schemas.openxmlformats.org/officeDocument/2006/relationships/image" Target="../media/image55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3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60.png"/><Relationship Id="rId27" Type="http://schemas.openxmlformats.org/officeDocument/2006/relationships/hyperlink" Target="http://smartit.bg/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63.jpe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7.gif"/><Relationship Id="rId5" Type="http://schemas.openxmlformats.org/officeDocument/2006/relationships/image" Target="../media/image64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66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File Types, </a:t>
            </a:r>
            <a:r>
              <a:rPr lang="en-US" sz="3600"/>
              <a:t>Using Streams and </a:t>
            </a:r>
            <a:r>
              <a:rPr lang="en-US" sz="3600" dirty="0"/>
              <a:t>Manipulating Files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Streams and Files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988" y="2337978"/>
            <a:ext cx="7010400" cy="237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1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defRPr/>
            </a:pPr>
            <a:r>
              <a:rPr lang="en-US" altLang="en-US" dirty="0"/>
              <a:t>Readers and writers are classes </a:t>
            </a:r>
            <a:br>
              <a:rPr lang="en-US" altLang="en-US" dirty="0"/>
            </a:br>
            <a:r>
              <a:rPr lang="en-US" altLang="en-US" dirty="0"/>
              <a:t>which facilitate the work with streams</a:t>
            </a:r>
          </a:p>
          <a:p>
            <a:pPr>
              <a:buClr>
                <a:schemeClr val="tx1"/>
              </a:buClr>
            </a:pPr>
            <a:r>
              <a:rPr lang="en-US" dirty="0"/>
              <a:t>Two types of streams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Text readers/writers –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US" noProof="1"/>
              <a:t> /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StreamWriter</a:t>
            </a:r>
          </a:p>
          <a:p>
            <a:pPr lvl="2">
              <a:buClr>
                <a:schemeClr val="tx1"/>
              </a:buClr>
            </a:pPr>
            <a:r>
              <a:rPr lang="en-US" noProof="1">
                <a:latin typeface="+mj-lt"/>
                <a:cs typeface="Consolas" panose="020B0609020204030204" pitchFamily="49" charset="0"/>
              </a:rPr>
              <a:t>Provide methods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ReadLine()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WriteLine()</a:t>
            </a:r>
            <a:br>
              <a:rPr lang="en-US" noProof="1">
                <a:latin typeface="+mj-lt"/>
                <a:cs typeface="Consolas" panose="020B0609020204030204" pitchFamily="49" charset="0"/>
              </a:rPr>
            </a:br>
            <a:r>
              <a:rPr lang="en-US" noProof="1">
                <a:latin typeface="+mj-lt"/>
                <a:cs typeface="Consolas" panose="020B0609020204030204" pitchFamily="49" charset="0"/>
              </a:rPr>
              <a:t>(similar to working with the system class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Binary readers/writers –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BinaryReader</a:t>
            </a:r>
            <a:r>
              <a:rPr lang="en-US" noProof="1"/>
              <a:t> /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BinaryWriter</a:t>
            </a:r>
          </a:p>
          <a:p>
            <a:pPr lvl="2">
              <a:buClr>
                <a:schemeClr val="tx1"/>
              </a:buClr>
            </a:pPr>
            <a:r>
              <a:rPr lang="en-US" noProof="1">
                <a:latin typeface="+mj-lt"/>
                <a:cs typeface="Consolas" panose="020B0609020204030204" pitchFamily="49" charset="0"/>
              </a:rPr>
              <a:t>Provide methods for working with primitive types </a:t>
            </a:r>
          </a:p>
          <a:p>
            <a:pPr lvl="3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ReadInt32()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ReadBoolean()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WriteChar()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noProof="1"/>
              <a:t>Readers and Writers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1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Streams, readers, files, etc. use certain resources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Using</a:t>
            </a:r>
            <a:r>
              <a:rPr lang="en-US" dirty="0"/>
              <a:t> statement close them </a:t>
            </a:r>
            <a:br>
              <a:rPr lang="en-US" dirty="0"/>
            </a:br>
            <a:r>
              <a:rPr lang="en-US" dirty="0"/>
              <a:t>and release their resources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65412" y="3200400"/>
            <a:ext cx="71628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var reader = new StreamReader(fileName);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using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(reader)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/>
              <a:t>  </a:t>
            </a:r>
            <a:r>
              <a:rPr lang="en-US" sz="2400" i="1" dirty="0">
                <a:solidFill>
                  <a:schemeClr val="accent2"/>
                </a:solidFill>
              </a:rPr>
              <a:t>// Use the reader here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358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all content from your </a:t>
            </a:r>
            <a:r>
              <a:rPr lang="en-US" noProof="1"/>
              <a:t>Program.cs </a:t>
            </a:r>
            <a:r>
              <a:rPr lang="en-US" dirty="0"/>
              <a:t>file</a:t>
            </a:r>
          </a:p>
          <a:p>
            <a:r>
              <a:rPr lang="en-US" dirty="0"/>
              <a:t>Print it to the console with line numbers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Read File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0412" y="2971800"/>
            <a:ext cx="35052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using System;</a:t>
            </a:r>
          </a:p>
          <a:p>
            <a:r>
              <a:rPr lang="en-US" sz="2800" dirty="0">
                <a:solidFill>
                  <a:schemeClr val="tx1"/>
                </a:solidFill>
              </a:rPr>
              <a:t>using System.IO;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class Program</a:t>
            </a:r>
          </a:p>
          <a:p>
            <a:r>
              <a:rPr lang="en-US" sz="2800" dirty="0">
                <a:solidFill>
                  <a:schemeClr val="tx1"/>
                </a:solidFill>
              </a:rPr>
              <a:t>{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9" name="Arrow: Right 8"/>
          <p:cNvSpPr/>
          <p:nvPr/>
        </p:nvSpPr>
        <p:spPr>
          <a:xfrm>
            <a:off x="4528748" y="4290324"/>
            <a:ext cx="504571" cy="351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5294669" y="2756355"/>
            <a:ext cx="4913938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Line 1: using System;</a:t>
            </a:r>
          </a:p>
          <a:p>
            <a:r>
              <a:rPr lang="en-US" sz="2800" dirty="0">
                <a:solidFill>
                  <a:schemeClr val="tx1"/>
                </a:solidFill>
              </a:rPr>
              <a:t>Line 2: using System.IO;</a:t>
            </a:r>
          </a:p>
          <a:p>
            <a:r>
              <a:rPr lang="en-US" sz="2800" dirty="0">
                <a:solidFill>
                  <a:schemeClr val="tx1"/>
                </a:solidFill>
              </a:rPr>
              <a:t>Line 3:</a:t>
            </a:r>
          </a:p>
          <a:p>
            <a:r>
              <a:rPr lang="en-US" sz="2800" dirty="0">
                <a:solidFill>
                  <a:schemeClr val="tx1"/>
                </a:solidFill>
              </a:rPr>
              <a:t>Line 4: class Program</a:t>
            </a:r>
          </a:p>
          <a:p>
            <a:r>
              <a:rPr lang="en-US" sz="2800" dirty="0">
                <a:solidFill>
                  <a:schemeClr val="tx1"/>
                </a:solidFill>
              </a:rPr>
              <a:t>Line 5: {</a:t>
            </a:r>
            <a:endParaRPr lang="bg-B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62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Read File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8506" y="1267896"/>
            <a:ext cx="9891811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StreamReader</a:t>
            </a:r>
            <a:r>
              <a:rPr lang="en-US" dirty="0">
                <a:solidFill>
                  <a:schemeClr val="tx1"/>
                </a:solidFill>
              </a:rPr>
              <a:t> reader = </a:t>
            </a:r>
            <a:r>
              <a:rPr lang="en-US" dirty="0">
                <a:solidFill>
                  <a:schemeClr val="bg1"/>
                </a:solidFill>
              </a:rPr>
              <a:t>new StreamReader(</a:t>
            </a:r>
            <a:r>
              <a:rPr lang="en-US" dirty="0">
                <a:solidFill>
                  <a:schemeClr val="tx1"/>
                </a:solidFill>
              </a:rPr>
              <a:t>"somefile.txt"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using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reader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int lineNumber = 0;</a:t>
            </a:r>
          </a:p>
          <a:p>
            <a:r>
              <a:rPr lang="en-US" dirty="0">
                <a:solidFill>
                  <a:schemeClr val="tx1"/>
                </a:solidFill>
              </a:rPr>
              <a:t>  string line = reader.</a:t>
            </a:r>
            <a:r>
              <a:rPr lang="en-US" dirty="0">
                <a:solidFill>
                  <a:schemeClr val="bg1"/>
                </a:solidFill>
              </a:rPr>
              <a:t>ReadLine()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while (line </a:t>
            </a:r>
            <a:r>
              <a:rPr lang="en-US" dirty="0">
                <a:solidFill>
                  <a:schemeClr val="bg1"/>
                </a:solidFill>
              </a:rPr>
              <a:t>!= null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lineNumber</a:t>
            </a:r>
            <a:r>
              <a:rPr lang="en-US" dirty="0">
                <a:solidFill>
                  <a:schemeClr val="tx1"/>
                </a:solidFill>
              </a:rPr>
              <a:t>++;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("Line {0}: {1}", </a:t>
            </a:r>
            <a:r>
              <a:rPr lang="en-US" dirty="0" err="1">
                <a:solidFill>
                  <a:schemeClr val="tx1"/>
                </a:solidFill>
              </a:rPr>
              <a:t>lineNumber</a:t>
            </a:r>
            <a:r>
              <a:rPr lang="en-US" dirty="0">
                <a:solidFill>
                  <a:schemeClr val="tx1"/>
                </a:solidFill>
              </a:rPr>
              <a:t>, line);</a:t>
            </a:r>
          </a:p>
          <a:p>
            <a:r>
              <a:rPr lang="en-US" dirty="0">
                <a:solidFill>
                  <a:schemeClr val="tx1"/>
                </a:solidFill>
              </a:rPr>
              <a:t>    line = reader.</a:t>
            </a:r>
            <a:r>
              <a:rPr lang="en-US" dirty="0">
                <a:solidFill>
                  <a:schemeClr val="bg1"/>
                </a:solidFill>
              </a:rPr>
              <a:t>ReadLine()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04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your </a:t>
            </a:r>
            <a:r>
              <a:rPr lang="en-US" noProof="1"/>
              <a:t>Program.cs</a:t>
            </a:r>
            <a:r>
              <a:rPr lang="en-US" dirty="0"/>
              <a:t> file </a:t>
            </a:r>
          </a:p>
          <a:p>
            <a:r>
              <a:rPr lang="en-US" dirty="0"/>
              <a:t>Reverse each line of the file</a:t>
            </a:r>
          </a:p>
          <a:p>
            <a:r>
              <a:rPr lang="en-US" dirty="0"/>
              <a:t>Save it in reversed.txt</a:t>
            </a:r>
            <a:endParaRPr lang="bg-BG" dirty="0"/>
          </a:p>
          <a:p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Write to File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2" name="Text Placeholder 5"/>
          <p:cNvSpPr txBox="1">
            <a:spLocks/>
          </p:cNvSpPr>
          <p:nvPr/>
        </p:nvSpPr>
        <p:spPr>
          <a:xfrm>
            <a:off x="760412" y="3505200"/>
            <a:ext cx="3016435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>
                <a:solidFill>
                  <a:schemeClr val="tx1"/>
                </a:solidFill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>
                <a:solidFill>
                  <a:schemeClr val="tx1"/>
                </a:solidFill>
              </a:defRPr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>
                <a:solidFill>
                  <a:schemeClr val="tx1"/>
                </a:solidFill>
              </a:defRPr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>
                <a:solidFill>
                  <a:schemeClr val="tx1"/>
                </a:solidFill>
              </a:defRPr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using System.IO;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class Program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0" name="Text Placeholder 5"/>
          <p:cNvSpPr txBox="1">
            <a:spLocks/>
          </p:cNvSpPr>
          <p:nvPr/>
        </p:nvSpPr>
        <p:spPr>
          <a:xfrm>
            <a:off x="4795542" y="3505200"/>
            <a:ext cx="3016435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>
                <a:solidFill>
                  <a:schemeClr val="tx1"/>
                </a:solidFill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>
                <a:solidFill>
                  <a:schemeClr val="tx1"/>
                </a:solidFill>
              </a:defRPr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>
                <a:solidFill>
                  <a:schemeClr val="tx1"/>
                </a:solidFill>
              </a:defRPr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>
                <a:solidFill>
                  <a:schemeClr val="tx1"/>
                </a:solidFill>
              </a:defRPr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;</a:t>
            </a:r>
            <a:r>
              <a:rPr lang="en-GB" dirty="0" err="1">
                <a:solidFill>
                  <a:schemeClr val="tx1"/>
                </a:solidFill>
              </a:rPr>
              <a:t>OI.metsyS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gnisu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margorP </a:t>
            </a:r>
            <a:r>
              <a:rPr lang="en-GB" dirty="0" err="1">
                <a:solidFill>
                  <a:schemeClr val="tx1"/>
                </a:solidFill>
              </a:rPr>
              <a:t>ssalc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{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B51C0DA-BA13-4D9C-95F2-71D8BC86BB3E}"/>
              </a:ext>
            </a:extLst>
          </p:cNvPr>
          <p:cNvSpPr/>
          <p:nvPr/>
        </p:nvSpPr>
        <p:spPr>
          <a:xfrm>
            <a:off x="4037012" y="4408226"/>
            <a:ext cx="504571" cy="351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885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noProof="1"/>
              <a:t>Writing Reversed Text to File – Example</a:t>
            </a:r>
            <a:r>
              <a:rPr lang="bg-BG" noProof="1"/>
              <a:t> (</a:t>
            </a:r>
            <a:r>
              <a:rPr lang="en-GB" noProof="1"/>
              <a:t>1</a:t>
            </a:r>
            <a:r>
              <a:rPr lang="bg-BG" noProof="1"/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1305579"/>
            <a:ext cx="10820400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using 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var reader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StreamReader(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"../../Program.cs"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using 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var writer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StreamWriter(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"../../reversed.txt"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line = reader.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ReadLine()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continiues on the next slide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138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noProof="1"/>
              <a:t>Writing Reversed Text to File – Example</a:t>
            </a:r>
            <a:r>
              <a:rPr lang="bg-BG" noProof="1"/>
              <a:t>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55812" y="1305579"/>
            <a:ext cx="80772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while (line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!= null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nn-NO" sz="2400" b="1" dirty="0">
                <a:latin typeface="Consolas" pitchFamily="49" charset="0"/>
                <a:cs typeface="Consolas" pitchFamily="49" charset="0"/>
              </a:rPr>
              <a:t>    for (int i = line.Length - 1; i &gt;= 0; i--)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writer.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line[i]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writer.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WriteLine()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line = reader.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ReadLine()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3654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Base Streams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File, Memory, Network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1295400"/>
            <a:ext cx="4724400" cy="250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5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5"/>
            <a:ext cx="11815018" cy="4899875"/>
          </a:xfrm>
        </p:spPr>
        <p:txBody>
          <a:bodyPr>
            <a:normAutofit/>
          </a:bodyPr>
          <a:lstStyle/>
          <a:p>
            <a:pPr>
              <a:lnSpc>
                <a:spcPct val="93000"/>
              </a:lnSpc>
              <a:defRPr/>
            </a:pPr>
            <a:r>
              <a:rPr lang="en-US" altLang="en-US" noProof="1"/>
              <a:t>The base class for all streams is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System.IO.Stream</a:t>
            </a:r>
          </a:p>
          <a:p>
            <a:pPr>
              <a:lnSpc>
                <a:spcPct val="93000"/>
              </a:lnSpc>
              <a:defRPr/>
            </a:pPr>
            <a:r>
              <a:rPr lang="en-US" altLang="en-US" noProof="1"/>
              <a:t>There are defined methods</a:t>
            </a:r>
            <a:r>
              <a:rPr lang="en-US" alt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noProof="1"/>
              <a:t>for </a:t>
            </a:r>
            <a:br>
              <a:rPr lang="en-US" altLang="en-US" noProof="1"/>
            </a:br>
            <a:r>
              <a:rPr lang="en-US" altLang="en-US" noProof="1"/>
              <a:t>the main operations with streams in it</a:t>
            </a:r>
          </a:p>
          <a:p>
            <a:pPr>
              <a:lnSpc>
                <a:spcPct val="93000"/>
              </a:lnSpc>
              <a:defRPr/>
            </a:pPr>
            <a:r>
              <a:rPr lang="en-US" altLang="en-US" noProof="1"/>
              <a:t>Some streams do not support read, write</a:t>
            </a:r>
            <a:br>
              <a:rPr lang="en-US" altLang="en-US" noProof="1"/>
            </a:br>
            <a:r>
              <a:rPr lang="en-US" altLang="en-US" noProof="1"/>
              <a:t>or positioning operations </a:t>
            </a:r>
            <a:endParaRPr lang="en-US" altLang="en-US" dirty="0"/>
          </a:p>
          <a:p>
            <a:pPr lvl="1">
              <a:lnSpc>
                <a:spcPct val="93000"/>
              </a:lnSpc>
              <a:defRPr/>
            </a:pPr>
            <a:r>
              <a:rPr lang="en-US" altLang="en-US" dirty="0"/>
              <a:t>P</a:t>
            </a:r>
            <a:r>
              <a:rPr lang="en-US" altLang="en-US" noProof="1"/>
              <a:t>roperties</a:t>
            </a:r>
            <a:r>
              <a:rPr lang="en-US" altLang="en-US" dirty="0"/>
              <a:t>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CanRead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CanWrite</a:t>
            </a:r>
            <a:r>
              <a:rPr lang="en-US" alt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noProof="1"/>
              <a:t>and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CanSeek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/>
              <a:t>are provided</a:t>
            </a:r>
            <a:r>
              <a:rPr lang="en-US" altLang="en-US" noProof="1"/>
              <a:t> </a:t>
            </a:r>
          </a:p>
          <a:p>
            <a:pPr lvl="1">
              <a:lnSpc>
                <a:spcPct val="93000"/>
              </a:lnSpc>
              <a:defRPr/>
            </a:pPr>
            <a:r>
              <a:rPr lang="en-US" altLang="en-US" noProof="1"/>
              <a:t>Streams which support positioning </a:t>
            </a:r>
            <a:br>
              <a:rPr lang="en-US" altLang="en-US" noProof="1"/>
            </a:br>
            <a:r>
              <a:rPr lang="en-US" altLang="en-US" noProof="1"/>
              <a:t>have the properties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en-US" noProof="1"/>
              <a:t> and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The </a:t>
            </a:r>
            <a:r>
              <a:rPr lang="en-US" altLang="en-US" noProof="1"/>
              <a:t>System.IO.Stream</a:t>
            </a:r>
            <a:r>
              <a:rPr lang="en-US" altLang="en-US" dirty="0"/>
              <a:t> Class </a:t>
            </a:r>
            <a:endParaRPr lang="bg-BG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2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Read(byte[] buffer, int offset, int count)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en-US" dirty="0"/>
              <a:t>Read as many as</a:t>
            </a:r>
            <a:r>
              <a:rPr lang="bg-BG" altLang="en-US" dirty="0"/>
              <a:t>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bg-BG" altLang="en-US" dirty="0"/>
              <a:t> </a:t>
            </a:r>
            <a:r>
              <a:rPr lang="en-US" altLang="en-US" dirty="0"/>
              <a:t>bytes from input stream, </a:t>
            </a:r>
            <a:br>
              <a:rPr lang="en-US" altLang="en-US" dirty="0"/>
            </a:br>
            <a:r>
              <a:rPr lang="en-US" altLang="en-US" dirty="0"/>
              <a:t>starting from the given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</a:t>
            </a:r>
            <a:r>
              <a:rPr lang="en-US" altLang="en-US" dirty="0"/>
              <a:t> position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Returns the number of read bytes or 0 </a:t>
            </a:r>
            <a:br>
              <a:rPr lang="en-US" altLang="en-US" dirty="0"/>
            </a:br>
            <a:r>
              <a:rPr lang="en-US" altLang="en-US" dirty="0"/>
              <a:t>if end of stream is reached</a:t>
            </a:r>
            <a:endParaRPr lang="bg-BG" altLang="en-US" dirty="0"/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Can freeze for undefined time while reading at least 1 byte</a:t>
            </a:r>
            <a:endParaRPr lang="bg-BG" altLang="en-US" dirty="0"/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Can read less than the claimed number of bytes</a:t>
            </a:r>
            <a:endParaRPr lang="bg-BG" altLang="en-US" dirty="0"/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Methods of</a:t>
            </a:r>
            <a:r>
              <a:rPr lang="bg-BG" altLang="en-US" dirty="0"/>
              <a:t> </a:t>
            </a:r>
            <a:r>
              <a:rPr lang="en-US" altLang="en-US" noProof="1">
                <a:cs typeface="Consolas" panose="020B0609020204030204" pitchFamily="49" charset="0"/>
              </a:rPr>
              <a:t>System.IO.Stream</a:t>
            </a:r>
            <a:r>
              <a:rPr lang="en-US" altLang="en-US" dirty="0"/>
              <a:t> Class</a:t>
            </a:r>
            <a:endParaRPr lang="bg-BG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DA446E-9F9A-4A1F-8C5B-12D046EFBEBC}"/>
              </a:ext>
            </a:extLst>
          </p:cNvPr>
          <p:cNvGrpSpPr/>
          <p:nvPr/>
        </p:nvGrpSpPr>
        <p:grpSpPr>
          <a:xfrm>
            <a:off x="1293812" y="5138801"/>
            <a:ext cx="8686800" cy="1185799"/>
            <a:chOff x="1293812" y="5138801"/>
            <a:chExt cx="8686800" cy="118579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FC27666-C33E-4FD3-BC71-6B65FB2E1E8C}"/>
                </a:ext>
              </a:extLst>
            </p:cNvPr>
            <p:cNvGrpSpPr/>
            <p:nvPr/>
          </p:nvGrpSpPr>
          <p:grpSpPr>
            <a:xfrm>
              <a:off x="1293812" y="5138801"/>
              <a:ext cx="8686800" cy="1185799"/>
              <a:chOff x="1293812" y="5138801"/>
              <a:chExt cx="8686800" cy="1185799"/>
            </a:xfrm>
          </p:grpSpPr>
          <p:sp>
            <p:nvSpPr>
              <p:cNvPr id="8" name="Rectangle 27"/>
              <p:cNvSpPr>
                <a:spLocks noChangeArrowheads="1"/>
              </p:cNvSpPr>
              <p:nvPr/>
            </p:nvSpPr>
            <p:spPr bwMode="auto">
              <a:xfrm>
                <a:off x="1293812" y="5138802"/>
                <a:ext cx="8686800" cy="118579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Text Box 18"/>
              <p:cNvSpPr txBox="1">
                <a:spLocks noChangeArrowheads="1"/>
              </p:cNvSpPr>
              <p:nvPr/>
            </p:nvSpPr>
            <p:spPr bwMode="auto">
              <a:xfrm>
                <a:off x="1522412" y="5138801"/>
                <a:ext cx="8167800" cy="52322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800" b="1" dirty="0">
                    <a:latin typeface="Consolas" pitchFamily="49" charset="0"/>
                    <a:cs typeface="Consolas" pitchFamily="49" charset="0"/>
                  </a:rPr>
                  <a:t>F    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i   l</a:t>
                </a:r>
                <a:r>
                  <a:rPr lang="en-US" sz="2800" b="1" dirty="0">
                    <a:latin typeface="Consolas" pitchFamily="49" charset="0"/>
                    <a:cs typeface="Consolas" pitchFamily="49" charset="0"/>
                  </a:rPr>
                  <a:t>    e    s        a    n   d</a:t>
                </a:r>
                <a:endParaRPr lang="bg-BG" sz="2800" b="1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aphicFrame>
          <p:nvGraphicFramePr>
            <p:cNvPr id="10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84569720"/>
                </p:ext>
              </p:extLst>
            </p:nvPr>
          </p:nvGraphicFramePr>
          <p:xfrm>
            <a:off x="1566862" y="5675375"/>
            <a:ext cx="8108946" cy="496824"/>
          </p:xfrm>
          <a:graphic>
            <a:graphicData uri="http://schemas.openxmlformats.org/drawingml/2006/table">
              <a:tbl>
                <a:tblPr/>
                <a:tblGrid>
                  <a:gridCol w="90099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</a:tblGrid>
                <a:tr h="368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46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69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6c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65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73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20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407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What are Streams?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dirty="0"/>
              <a:t>Stream Basics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2. </a:t>
            </a:r>
            <a:r>
              <a:rPr lang="en-US" noProof="1"/>
              <a:t>Readers and Writers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3. Stream Types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dirty="0"/>
              <a:t>File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dirty="0"/>
              <a:t>Memory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dirty="0"/>
              <a:t>Network Streams</a:t>
            </a:r>
            <a:endParaRPr lang="en-US" sz="3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8254238-6905-44D1-8F0E-E3C672900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29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Write(byte[] buffer, int offset, int count)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chemeClr val="tx1"/>
              </a:buClr>
              <a:defRPr/>
            </a:pPr>
            <a:r>
              <a:rPr lang="en-US" altLang="en-US" dirty="0"/>
              <a:t>Writes a sequence of</a:t>
            </a:r>
            <a:r>
              <a:rPr lang="bg-BG" altLang="en-US" dirty="0"/>
              <a:t>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altLang="en-US" dirty="0"/>
              <a:t> bytes to an output stream,</a:t>
            </a:r>
            <a:br>
              <a:rPr lang="en-US" altLang="en-US" dirty="0"/>
            </a:br>
            <a:r>
              <a:rPr lang="en-US" altLang="en-US" dirty="0"/>
              <a:t>starting from the given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</a:t>
            </a:r>
            <a:r>
              <a:rPr lang="en-US" altLang="en-US" dirty="0"/>
              <a:t> position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defRPr/>
            </a:pPr>
            <a:r>
              <a:rPr lang="en-US" altLang="en-US" dirty="0"/>
              <a:t>Can freeze for undefined time, </a:t>
            </a:r>
            <a:br>
              <a:rPr lang="en-US" altLang="en-US" dirty="0"/>
            </a:br>
            <a:r>
              <a:rPr lang="en-US" altLang="en-US" dirty="0"/>
              <a:t>until it sends all bytes to their destination</a:t>
            </a:r>
            <a:endParaRPr lang="bg-BG" altLang="en-US" sz="2600" dirty="0"/>
          </a:p>
          <a:p>
            <a:pPr>
              <a:buClr>
                <a:schemeClr val="tx1"/>
              </a:buClr>
              <a:defRPr/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Flush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altLang="en-US" dirty="0"/>
              <a:t>Sends the internal buffers data to its destination</a:t>
            </a:r>
            <a:br>
              <a:rPr lang="en-US" altLang="en-US" dirty="0"/>
            </a:br>
            <a:r>
              <a:rPr lang="en-US" altLang="en-US" dirty="0"/>
              <a:t>(data storage, I/O device, etc.)</a:t>
            </a:r>
            <a:endParaRPr lang="bg-BG" altLang="en-US" dirty="0"/>
          </a:p>
        </p:txBody>
      </p:sp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Methods of</a:t>
            </a:r>
            <a:r>
              <a:rPr lang="bg-BG" altLang="en-US" dirty="0"/>
              <a:t> </a:t>
            </a:r>
            <a:r>
              <a:rPr lang="en-US" altLang="en-US" noProof="1"/>
              <a:t>System.IO.Stream</a:t>
            </a:r>
            <a:r>
              <a:rPr lang="bg-BG" altLang="en-US" dirty="0"/>
              <a:t> </a:t>
            </a:r>
            <a:r>
              <a:rPr lang="en-US" altLang="en-US" dirty="0"/>
              <a:t>Class </a:t>
            </a:r>
            <a:r>
              <a:rPr lang="bg-BG" alt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7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Close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dirty="0"/>
              <a:t>Calls</a:t>
            </a:r>
            <a:r>
              <a:rPr lang="bg-BG" altLang="en-US" dirty="0"/>
              <a:t>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Flush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dirty="0"/>
              <a:t>Closes the connection to the device (mechanism) </a:t>
            </a:r>
          </a:p>
          <a:p>
            <a:pPr lvl="1">
              <a:buClr>
                <a:schemeClr val="tx1"/>
              </a:buClr>
            </a:pPr>
            <a:r>
              <a:rPr lang="en-US" altLang="en-US" dirty="0"/>
              <a:t>Releases the used resources</a:t>
            </a:r>
            <a:endParaRPr lang="bg-BG" altLang="en-US" dirty="0"/>
          </a:p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Seek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offset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SeekOrigin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GB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dirty="0"/>
              <a:t>Moves the position (if supported) with given offset </a:t>
            </a:r>
            <a:br>
              <a:rPr lang="en-US" altLang="en-US" dirty="0"/>
            </a:br>
            <a:r>
              <a:rPr lang="en-US" altLang="en-US" dirty="0"/>
              <a:t>towards the beginning, the end or the current position</a:t>
            </a:r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 of</a:t>
            </a:r>
            <a:r>
              <a:rPr lang="bg-BG" altLang="en-US"/>
              <a:t> </a:t>
            </a:r>
            <a:r>
              <a:rPr lang="en-US" altLang="en-US" noProof="1"/>
              <a:t>System.IO.Stream</a:t>
            </a:r>
            <a:r>
              <a:rPr lang="bg-BG" altLang="en-US"/>
              <a:t> </a:t>
            </a:r>
            <a:r>
              <a:rPr lang="en-US" altLang="en-US"/>
              <a:t>Class </a:t>
            </a:r>
            <a:r>
              <a:rPr lang="bg-BG" altLang="en-US"/>
              <a:t>(</a:t>
            </a:r>
            <a:r>
              <a:rPr lang="en-US" altLang="en-US"/>
              <a:t>3</a:t>
            </a:r>
            <a:r>
              <a:rPr lang="bg-BG" altLang="en-US"/>
              <a:t>)</a:t>
            </a:r>
            <a:endParaRPr lang="bg-BG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3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File Stream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9FA4F4-A8D4-476B-9F73-6E12468897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84" y="1413753"/>
            <a:ext cx="2541656" cy="25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0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Inherits the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en-US" altLang="en-US" dirty="0"/>
              <a:t> class and supports all its methods</a:t>
            </a:r>
            <a:br>
              <a:rPr lang="en-US" altLang="en-US" dirty="0"/>
            </a:br>
            <a:r>
              <a:rPr lang="en-US" altLang="en-US" dirty="0"/>
              <a:t>and properties</a:t>
            </a:r>
            <a:endParaRPr lang="bg-BG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Supports reading, writing, positioning operations, etc.</a:t>
            </a:r>
            <a:endParaRPr lang="bg-BG" altLang="en-US" dirty="0"/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The constructor contains parameters for</a:t>
            </a:r>
            <a:r>
              <a:rPr lang="bg-BG" altLang="en-US" dirty="0"/>
              <a:t>: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File name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File open mode</a:t>
            </a:r>
            <a:endParaRPr lang="bg-BG" altLang="en-US" dirty="0"/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File access mode</a:t>
            </a:r>
            <a:endParaRPr lang="bg-BG" altLang="en-US" dirty="0"/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Concurrent users access mode</a:t>
            </a:r>
            <a:endParaRPr lang="bg-BG" altLang="en-US" dirty="0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The</a:t>
            </a:r>
            <a:r>
              <a:rPr lang="bg-BG" altLang="en-US" dirty="0"/>
              <a:t> </a:t>
            </a:r>
            <a:r>
              <a:rPr lang="en-US" altLang="en-US" noProof="1"/>
              <a:t>FileStream</a:t>
            </a:r>
            <a:r>
              <a:rPr lang="en-US" altLang="en-US" dirty="0"/>
              <a:t> Class</a:t>
            </a:r>
            <a:endParaRPr lang="en-US" alt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6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  <a:defRPr/>
            </a:pPr>
            <a:endParaRPr lang="en-US" altLang="en-US" noProof="1"/>
          </a:p>
          <a:p>
            <a:pPr>
              <a:lnSpc>
                <a:spcPct val="80000"/>
              </a:lnSpc>
              <a:spcBef>
                <a:spcPct val="30000"/>
              </a:spcBef>
              <a:defRPr/>
            </a:pPr>
            <a:endParaRPr lang="en-US" altLang="en-US" noProof="1"/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FileMode</a:t>
            </a:r>
            <a:r>
              <a:rPr lang="en-US" altLang="en-US" noProof="1"/>
              <a:t> – </a:t>
            </a:r>
            <a:r>
              <a:rPr lang="en-US" altLang="en-US" dirty="0"/>
              <a:t>opening file mode</a:t>
            </a:r>
            <a:endParaRPr lang="en-US" altLang="en-US" noProof="1"/>
          </a:p>
          <a:p>
            <a:pPr lvl="1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altLang="en-US" noProof="1"/>
              <a:t>, </a:t>
            </a:r>
            <a:br>
              <a:rPr lang="en-US" altLang="en-US" noProof="1"/>
            </a:b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CreateNew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OpenOrCreate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Truncate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FileAccess</a:t>
            </a:r>
            <a:r>
              <a:rPr lang="en-US" altLang="en-US" noProof="1"/>
              <a:t> – </a:t>
            </a:r>
            <a:r>
              <a:rPr lang="en-US" altLang="en-US" dirty="0"/>
              <a:t>operations mode for the file</a:t>
            </a:r>
            <a:endParaRPr lang="en-US" altLang="en-US" noProof="1"/>
          </a:p>
          <a:p>
            <a:pPr lvl="1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ReadWrite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FileShare</a:t>
            </a:r>
            <a:r>
              <a:rPr lang="en-US" altLang="en-US" noProof="1"/>
              <a:t> – </a:t>
            </a:r>
            <a:r>
              <a:rPr lang="en-US" altLang="en-US" dirty="0"/>
              <a:t>access rules for other users while file is opened</a:t>
            </a:r>
            <a:endParaRPr lang="en-US" altLang="en-US" noProof="1"/>
          </a:p>
          <a:p>
            <a:pPr lvl="1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ReadWrite</a:t>
            </a:r>
          </a:p>
        </p:txBody>
      </p:sp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The</a:t>
            </a:r>
            <a:r>
              <a:rPr lang="bg-BG" altLang="en-US" dirty="0"/>
              <a:t> </a:t>
            </a:r>
            <a:r>
              <a:rPr lang="en-US" altLang="en-US" noProof="1"/>
              <a:t>FileStream</a:t>
            </a:r>
            <a:r>
              <a:rPr lang="en-US" altLang="en-US" dirty="0"/>
              <a:t> Class (2)</a:t>
            </a:r>
            <a:endParaRPr lang="bg-BG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7237412" y="2179500"/>
            <a:ext cx="3326599" cy="506637"/>
          </a:xfrm>
          <a:prstGeom prst="wedgeRoundRectCallout">
            <a:avLst>
              <a:gd name="adj1" fmla="val -56740"/>
              <a:gd name="adj2" fmla="val -458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parameters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6612" y="1290781"/>
            <a:ext cx="8610600" cy="7940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alt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var fs = new FileStream(string fileName, FileMode, </a:t>
            </a:r>
          </a:p>
          <a:p>
            <a:pPr>
              <a:lnSpc>
                <a:spcPct val="95000"/>
              </a:lnSpc>
              <a:defRPr/>
            </a:pPr>
            <a:r>
              <a:rPr lang="en-US" alt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				[FileAccess],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[File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Share]</a:t>
            </a:r>
            <a:r>
              <a:rPr lang="en-US" alt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2461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Writing Text to File – Example</a:t>
            </a: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4761" y="1342938"/>
            <a:ext cx="10544232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string text = "</a:t>
            </a:r>
            <a:r>
              <a:rPr lang="bg-BG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Кирилица";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var fileStream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FileStream(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"../../log.txt",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FileMode.Create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bg-BG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8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byte[] bytes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Encoding.UTF8.GetBytes(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fileStream.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bytes, 0, bytes.Length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lang="bg-BG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bg-BG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fileStream.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Close()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bg-BG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1979612" y="2743200"/>
            <a:ext cx="3657600" cy="831945"/>
          </a:xfrm>
          <a:prstGeom prst="wedgeRoundRectCallout">
            <a:avLst>
              <a:gd name="adj1" fmla="val -54926"/>
              <a:gd name="adj2" fmla="val 249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try-finally guarantees the stream will always close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637212" y="4800600"/>
            <a:ext cx="5334000" cy="990600"/>
          </a:xfrm>
          <a:custGeom>
            <a:avLst/>
            <a:gdLst>
              <a:gd name="connsiteX0" fmla="*/ 0 w 5334000"/>
              <a:gd name="connsiteY0" fmla="*/ 165103 h 990600"/>
              <a:gd name="connsiteX1" fmla="*/ 165103 w 5334000"/>
              <a:gd name="connsiteY1" fmla="*/ 0 h 990600"/>
              <a:gd name="connsiteX2" fmla="*/ 889000 w 5334000"/>
              <a:gd name="connsiteY2" fmla="*/ 0 h 990600"/>
              <a:gd name="connsiteX3" fmla="*/ 1584945 w 5334000"/>
              <a:gd name="connsiteY3" fmla="*/ 0 h 990600"/>
              <a:gd name="connsiteX4" fmla="*/ 2222500 w 5334000"/>
              <a:gd name="connsiteY4" fmla="*/ 0 h 990600"/>
              <a:gd name="connsiteX5" fmla="*/ 5168897 w 5334000"/>
              <a:gd name="connsiteY5" fmla="*/ 0 h 990600"/>
              <a:gd name="connsiteX6" fmla="*/ 5334000 w 5334000"/>
              <a:gd name="connsiteY6" fmla="*/ 165103 h 990600"/>
              <a:gd name="connsiteX7" fmla="*/ 5334000 w 5334000"/>
              <a:gd name="connsiteY7" fmla="*/ 165100 h 990600"/>
              <a:gd name="connsiteX8" fmla="*/ 5334000 w 5334000"/>
              <a:gd name="connsiteY8" fmla="*/ 165100 h 990600"/>
              <a:gd name="connsiteX9" fmla="*/ 5334000 w 5334000"/>
              <a:gd name="connsiteY9" fmla="*/ 412750 h 990600"/>
              <a:gd name="connsiteX10" fmla="*/ 5334000 w 5334000"/>
              <a:gd name="connsiteY10" fmla="*/ 825497 h 990600"/>
              <a:gd name="connsiteX11" fmla="*/ 5168897 w 5334000"/>
              <a:gd name="connsiteY11" fmla="*/ 990600 h 990600"/>
              <a:gd name="connsiteX12" fmla="*/ 2222500 w 5334000"/>
              <a:gd name="connsiteY12" fmla="*/ 990600 h 990600"/>
              <a:gd name="connsiteX13" fmla="*/ 889000 w 5334000"/>
              <a:gd name="connsiteY13" fmla="*/ 990600 h 990600"/>
              <a:gd name="connsiteX14" fmla="*/ 889000 w 5334000"/>
              <a:gd name="connsiteY14" fmla="*/ 990600 h 990600"/>
              <a:gd name="connsiteX15" fmla="*/ 165103 w 5334000"/>
              <a:gd name="connsiteY15" fmla="*/ 990600 h 990600"/>
              <a:gd name="connsiteX16" fmla="*/ 0 w 5334000"/>
              <a:gd name="connsiteY16" fmla="*/ 825497 h 990600"/>
              <a:gd name="connsiteX17" fmla="*/ 0 w 5334000"/>
              <a:gd name="connsiteY17" fmla="*/ 412750 h 990600"/>
              <a:gd name="connsiteX18" fmla="*/ 0 w 5334000"/>
              <a:gd name="connsiteY18" fmla="*/ 165100 h 990600"/>
              <a:gd name="connsiteX19" fmla="*/ 0 w 5334000"/>
              <a:gd name="connsiteY19" fmla="*/ 165100 h 990600"/>
              <a:gd name="connsiteX20" fmla="*/ 0 w 5334000"/>
              <a:gd name="connsiteY20" fmla="*/ 165103 h 990600"/>
              <a:gd name="connsiteX0" fmla="*/ 0 w 5334000"/>
              <a:gd name="connsiteY0" fmla="*/ 165103 h 990600"/>
              <a:gd name="connsiteX1" fmla="*/ 165103 w 5334000"/>
              <a:gd name="connsiteY1" fmla="*/ 0 h 990600"/>
              <a:gd name="connsiteX2" fmla="*/ 889000 w 5334000"/>
              <a:gd name="connsiteY2" fmla="*/ 0 h 990600"/>
              <a:gd name="connsiteX3" fmla="*/ 2222500 w 5334000"/>
              <a:gd name="connsiteY3" fmla="*/ 0 h 990600"/>
              <a:gd name="connsiteX4" fmla="*/ 5168897 w 5334000"/>
              <a:gd name="connsiteY4" fmla="*/ 0 h 990600"/>
              <a:gd name="connsiteX5" fmla="*/ 5334000 w 5334000"/>
              <a:gd name="connsiteY5" fmla="*/ 165103 h 990600"/>
              <a:gd name="connsiteX6" fmla="*/ 5334000 w 5334000"/>
              <a:gd name="connsiteY6" fmla="*/ 165100 h 990600"/>
              <a:gd name="connsiteX7" fmla="*/ 5334000 w 5334000"/>
              <a:gd name="connsiteY7" fmla="*/ 165100 h 990600"/>
              <a:gd name="connsiteX8" fmla="*/ 5334000 w 5334000"/>
              <a:gd name="connsiteY8" fmla="*/ 412750 h 990600"/>
              <a:gd name="connsiteX9" fmla="*/ 5334000 w 5334000"/>
              <a:gd name="connsiteY9" fmla="*/ 825497 h 990600"/>
              <a:gd name="connsiteX10" fmla="*/ 5168897 w 5334000"/>
              <a:gd name="connsiteY10" fmla="*/ 990600 h 990600"/>
              <a:gd name="connsiteX11" fmla="*/ 2222500 w 5334000"/>
              <a:gd name="connsiteY11" fmla="*/ 990600 h 990600"/>
              <a:gd name="connsiteX12" fmla="*/ 889000 w 5334000"/>
              <a:gd name="connsiteY12" fmla="*/ 990600 h 990600"/>
              <a:gd name="connsiteX13" fmla="*/ 889000 w 5334000"/>
              <a:gd name="connsiteY13" fmla="*/ 990600 h 990600"/>
              <a:gd name="connsiteX14" fmla="*/ 165103 w 5334000"/>
              <a:gd name="connsiteY14" fmla="*/ 990600 h 990600"/>
              <a:gd name="connsiteX15" fmla="*/ 0 w 5334000"/>
              <a:gd name="connsiteY15" fmla="*/ 825497 h 990600"/>
              <a:gd name="connsiteX16" fmla="*/ 0 w 5334000"/>
              <a:gd name="connsiteY16" fmla="*/ 412750 h 990600"/>
              <a:gd name="connsiteX17" fmla="*/ 0 w 5334000"/>
              <a:gd name="connsiteY17" fmla="*/ 165100 h 990600"/>
              <a:gd name="connsiteX18" fmla="*/ 0 w 5334000"/>
              <a:gd name="connsiteY18" fmla="*/ 165100 h 990600"/>
              <a:gd name="connsiteX19" fmla="*/ 0 w 5334000"/>
              <a:gd name="connsiteY19" fmla="*/ 165103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34000" h="990600">
                <a:moveTo>
                  <a:pt x="0" y="165103"/>
                </a:moveTo>
                <a:cubicBezTo>
                  <a:pt x="0" y="73919"/>
                  <a:pt x="73919" y="0"/>
                  <a:pt x="165103" y="0"/>
                </a:cubicBezTo>
                <a:lnTo>
                  <a:pt x="889000" y="0"/>
                </a:lnTo>
                <a:lnTo>
                  <a:pt x="2222500" y="0"/>
                </a:lnTo>
                <a:lnTo>
                  <a:pt x="5168897" y="0"/>
                </a:lnTo>
                <a:cubicBezTo>
                  <a:pt x="5260081" y="0"/>
                  <a:pt x="5334000" y="73919"/>
                  <a:pt x="5334000" y="165103"/>
                </a:cubicBezTo>
                <a:lnTo>
                  <a:pt x="5334000" y="165100"/>
                </a:lnTo>
                <a:lnTo>
                  <a:pt x="5334000" y="165100"/>
                </a:lnTo>
                <a:lnTo>
                  <a:pt x="5334000" y="412750"/>
                </a:lnTo>
                <a:lnTo>
                  <a:pt x="5334000" y="825497"/>
                </a:lnTo>
                <a:cubicBezTo>
                  <a:pt x="5334000" y="916681"/>
                  <a:pt x="5260081" y="990600"/>
                  <a:pt x="5168897" y="990600"/>
                </a:cubicBezTo>
                <a:lnTo>
                  <a:pt x="2222500" y="990600"/>
                </a:lnTo>
                <a:lnTo>
                  <a:pt x="889000" y="990600"/>
                </a:lnTo>
                <a:lnTo>
                  <a:pt x="889000" y="990600"/>
                </a:lnTo>
                <a:lnTo>
                  <a:pt x="165103" y="990600"/>
                </a:lnTo>
                <a:cubicBezTo>
                  <a:pt x="73919" y="990600"/>
                  <a:pt x="0" y="916681"/>
                  <a:pt x="0" y="825497"/>
                </a:cubicBezTo>
                <a:lnTo>
                  <a:pt x="0" y="412750"/>
                </a:lnTo>
                <a:lnTo>
                  <a:pt x="0" y="165100"/>
                </a:lnTo>
                <a:lnTo>
                  <a:pt x="0" y="165100"/>
                </a:lnTo>
                <a:lnTo>
                  <a:pt x="0" y="165103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Encoding.UTF8.GetBytes()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returns the underlying bytes of the character</a:t>
            </a:r>
          </a:p>
        </p:txBody>
      </p:sp>
    </p:spTree>
    <p:extLst>
      <p:ext uri="{BB962C8B-B14F-4D97-AF65-F5344CB8AC3E}">
        <p14:creationId xmlns:p14="http://schemas.microsoft.com/office/powerpoint/2010/main" val="149029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Copying File – Example (1)</a:t>
            </a: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8012" y="1485495"/>
            <a:ext cx="10820401" cy="49117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source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FileStream(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SheepImagePath, FileMode.Open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source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defTabSz="1218438" latinLnBrk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destination = </a:t>
            </a:r>
          </a:p>
          <a:p>
            <a:pPr defTabSz="1218438" latinLnBrk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	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FileStream(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DestinationPath, FileMode.Create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destination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defTabSz="1218438" latinLnBrk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//...</a:t>
            </a:r>
          </a:p>
          <a:p>
            <a:pPr defTabSz="1218438" latinLnBrk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1293812" y="5867400"/>
            <a:ext cx="5638800" cy="457200"/>
          </a:xfrm>
          <a:prstGeom prst="wedgeRoundRectCallout">
            <a:avLst>
              <a:gd name="adj1" fmla="val -54329"/>
              <a:gd name="adj2" fmla="val -108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using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automatically closes the stream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968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Copying File – Example (2)</a:t>
            </a: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8012" y="1485495"/>
            <a:ext cx="10820401" cy="49117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while (true)</a:t>
            </a:r>
          </a:p>
          <a:p>
            <a:pPr defTabSz="1218438" latinLnBrk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byte[] buffer = new byte[4096];</a:t>
            </a:r>
          </a:p>
          <a:p>
            <a:pPr defTabSz="1218438" latinLnBrk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int readBytes = source.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buffer, 0, buffer.Length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if (readBytes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== 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defTabSz="1218438" latinLnBrk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defTabSz="1218438" latinLnBrk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defTabSz="1218438" latinLnBrk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defTabSz="1218438" latinLnBrk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destination.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buffer, 0, readBytes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16313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Other Streams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Memory Stream, Network Stream</a:t>
            </a:r>
          </a:p>
        </p:txBody>
      </p:sp>
      <p:pic>
        <p:nvPicPr>
          <p:cNvPr id="6" name="Picture 4" descr="http://www.lionlike.com/wp-content/uploads/2012/04/home_netwo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953" y="1524000"/>
            <a:ext cx="3550920" cy="23158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16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Reading In-Memory String – Example</a:t>
            </a: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68200" y="1226261"/>
            <a:ext cx="9417353" cy="54503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string text = "In-memory text.";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byte[] bytes = Encoding.UTF8.GetBytes(text);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using (var memoryStream =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MemoryStream(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bytes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while (true)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int readByte = memoryStream.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ReadByte()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if (readByte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== -1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break;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Console.WriteLine((char) readByte);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5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5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05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TCP Server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1297" y="1409085"/>
            <a:ext cx="11152103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tcpListener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TcpListener(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IPAddress.Any, PortNumber);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tcpListener.Start();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Console.WriteLine("Listening on port {0}...", PortNumber);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(true)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using (var stream = tcpListener.AcceptTcpClient().GetStream())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//continues on the next slide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689543" y="4038600"/>
            <a:ext cx="2286000" cy="417098"/>
          </a:xfrm>
          <a:prstGeom prst="wedgeRoundRectCallout">
            <a:avLst>
              <a:gd name="adj1" fmla="val -57998"/>
              <a:gd name="adj2" fmla="val -513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the stream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729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TCP Server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487468"/>
            <a:ext cx="11405385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byte[] request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byte[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4096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stream.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request, 0, 4096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Encoding.UTF8.GetString(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request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string html = string.Format("{0}{1}{2}{3} - {4}{2}{1}{0}",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"&lt;html&gt;", "&lt;body&gt;", "&lt;h1&gt;", "Welcome to my awesome site!",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							DateTime.Now);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byte[] htmlBytes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Encoding.UTF8.GetBytes(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stream.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htmlBytes, 0, htmlBytes.Length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005904" y="2057400"/>
            <a:ext cx="2106944" cy="493298"/>
          </a:xfrm>
          <a:custGeom>
            <a:avLst/>
            <a:gdLst>
              <a:gd name="connsiteX0" fmla="*/ 0 w 2642386"/>
              <a:gd name="connsiteY0" fmla="*/ 94918 h 569498"/>
              <a:gd name="connsiteX1" fmla="*/ 94918 w 2642386"/>
              <a:gd name="connsiteY1" fmla="*/ 0 h 569498"/>
              <a:gd name="connsiteX2" fmla="*/ 440398 w 2642386"/>
              <a:gd name="connsiteY2" fmla="*/ 0 h 569498"/>
              <a:gd name="connsiteX3" fmla="*/ 440398 w 2642386"/>
              <a:gd name="connsiteY3" fmla="*/ 0 h 569498"/>
              <a:gd name="connsiteX4" fmla="*/ 1100994 w 2642386"/>
              <a:gd name="connsiteY4" fmla="*/ 0 h 569498"/>
              <a:gd name="connsiteX5" fmla="*/ 2547468 w 2642386"/>
              <a:gd name="connsiteY5" fmla="*/ 0 h 569498"/>
              <a:gd name="connsiteX6" fmla="*/ 2642386 w 2642386"/>
              <a:gd name="connsiteY6" fmla="*/ 94918 h 569498"/>
              <a:gd name="connsiteX7" fmla="*/ 2642386 w 2642386"/>
              <a:gd name="connsiteY7" fmla="*/ 332207 h 569498"/>
              <a:gd name="connsiteX8" fmla="*/ 2642386 w 2642386"/>
              <a:gd name="connsiteY8" fmla="*/ 332207 h 569498"/>
              <a:gd name="connsiteX9" fmla="*/ 2642386 w 2642386"/>
              <a:gd name="connsiteY9" fmla="*/ 474582 h 569498"/>
              <a:gd name="connsiteX10" fmla="*/ 2642386 w 2642386"/>
              <a:gd name="connsiteY10" fmla="*/ 474580 h 569498"/>
              <a:gd name="connsiteX11" fmla="*/ 2547468 w 2642386"/>
              <a:gd name="connsiteY11" fmla="*/ 569498 h 569498"/>
              <a:gd name="connsiteX12" fmla="*/ 1100994 w 2642386"/>
              <a:gd name="connsiteY12" fmla="*/ 569498 h 569498"/>
              <a:gd name="connsiteX13" fmla="*/ 440398 w 2642386"/>
              <a:gd name="connsiteY13" fmla="*/ 569498 h 569498"/>
              <a:gd name="connsiteX14" fmla="*/ 440398 w 2642386"/>
              <a:gd name="connsiteY14" fmla="*/ 569498 h 569498"/>
              <a:gd name="connsiteX15" fmla="*/ 94918 w 2642386"/>
              <a:gd name="connsiteY15" fmla="*/ 569498 h 569498"/>
              <a:gd name="connsiteX16" fmla="*/ 0 w 2642386"/>
              <a:gd name="connsiteY16" fmla="*/ 474580 h 569498"/>
              <a:gd name="connsiteX17" fmla="*/ 0 w 2642386"/>
              <a:gd name="connsiteY17" fmla="*/ 474582 h 569498"/>
              <a:gd name="connsiteX18" fmla="*/ -259720 w 2642386"/>
              <a:gd name="connsiteY18" fmla="*/ 539189 h 569498"/>
              <a:gd name="connsiteX19" fmla="*/ 0 w 2642386"/>
              <a:gd name="connsiteY19" fmla="*/ 332207 h 569498"/>
              <a:gd name="connsiteX20" fmla="*/ 0 w 2642386"/>
              <a:gd name="connsiteY20" fmla="*/ 94918 h 569498"/>
              <a:gd name="connsiteX0" fmla="*/ 0 w 2642386"/>
              <a:gd name="connsiteY0" fmla="*/ 94918 h 569498"/>
              <a:gd name="connsiteX1" fmla="*/ 94918 w 2642386"/>
              <a:gd name="connsiteY1" fmla="*/ 0 h 569498"/>
              <a:gd name="connsiteX2" fmla="*/ 440398 w 2642386"/>
              <a:gd name="connsiteY2" fmla="*/ 0 h 569498"/>
              <a:gd name="connsiteX3" fmla="*/ 440398 w 2642386"/>
              <a:gd name="connsiteY3" fmla="*/ 0 h 569498"/>
              <a:gd name="connsiteX4" fmla="*/ 1100994 w 2642386"/>
              <a:gd name="connsiteY4" fmla="*/ 0 h 569498"/>
              <a:gd name="connsiteX5" fmla="*/ 2547468 w 2642386"/>
              <a:gd name="connsiteY5" fmla="*/ 0 h 569498"/>
              <a:gd name="connsiteX6" fmla="*/ 2642386 w 2642386"/>
              <a:gd name="connsiteY6" fmla="*/ 94918 h 569498"/>
              <a:gd name="connsiteX7" fmla="*/ 2642386 w 2642386"/>
              <a:gd name="connsiteY7" fmla="*/ 332207 h 569498"/>
              <a:gd name="connsiteX8" fmla="*/ 2642386 w 2642386"/>
              <a:gd name="connsiteY8" fmla="*/ 332207 h 569498"/>
              <a:gd name="connsiteX9" fmla="*/ 2642386 w 2642386"/>
              <a:gd name="connsiteY9" fmla="*/ 474582 h 569498"/>
              <a:gd name="connsiteX10" fmla="*/ 2642386 w 2642386"/>
              <a:gd name="connsiteY10" fmla="*/ 474580 h 569498"/>
              <a:gd name="connsiteX11" fmla="*/ 2547468 w 2642386"/>
              <a:gd name="connsiteY11" fmla="*/ 569498 h 569498"/>
              <a:gd name="connsiteX12" fmla="*/ 1100994 w 2642386"/>
              <a:gd name="connsiteY12" fmla="*/ 569498 h 569498"/>
              <a:gd name="connsiteX13" fmla="*/ 440398 w 2642386"/>
              <a:gd name="connsiteY13" fmla="*/ 569498 h 569498"/>
              <a:gd name="connsiteX14" fmla="*/ 440398 w 2642386"/>
              <a:gd name="connsiteY14" fmla="*/ 569498 h 569498"/>
              <a:gd name="connsiteX15" fmla="*/ 94918 w 2642386"/>
              <a:gd name="connsiteY15" fmla="*/ 569498 h 569498"/>
              <a:gd name="connsiteX16" fmla="*/ 0 w 2642386"/>
              <a:gd name="connsiteY16" fmla="*/ 474580 h 569498"/>
              <a:gd name="connsiteX17" fmla="*/ 0 w 2642386"/>
              <a:gd name="connsiteY17" fmla="*/ 474582 h 569498"/>
              <a:gd name="connsiteX18" fmla="*/ 0 w 2642386"/>
              <a:gd name="connsiteY18" fmla="*/ 332207 h 569498"/>
              <a:gd name="connsiteX19" fmla="*/ 0 w 2642386"/>
              <a:gd name="connsiteY19" fmla="*/ 94918 h 569498"/>
              <a:gd name="connsiteX0" fmla="*/ 0 w 2642386"/>
              <a:gd name="connsiteY0" fmla="*/ 94918 h 569498"/>
              <a:gd name="connsiteX1" fmla="*/ 94918 w 2642386"/>
              <a:gd name="connsiteY1" fmla="*/ 0 h 569498"/>
              <a:gd name="connsiteX2" fmla="*/ 440398 w 2642386"/>
              <a:gd name="connsiteY2" fmla="*/ 0 h 569498"/>
              <a:gd name="connsiteX3" fmla="*/ 440398 w 2642386"/>
              <a:gd name="connsiteY3" fmla="*/ 0 h 569498"/>
              <a:gd name="connsiteX4" fmla="*/ 1100994 w 2642386"/>
              <a:gd name="connsiteY4" fmla="*/ 0 h 569498"/>
              <a:gd name="connsiteX5" fmla="*/ 2547468 w 2642386"/>
              <a:gd name="connsiteY5" fmla="*/ 0 h 569498"/>
              <a:gd name="connsiteX6" fmla="*/ 2642386 w 2642386"/>
              <a:gd name="connsiteY6" fmla="*/ 94918 h 569498"/>
              <a:gd name="connsiteX7" fmla="*/ 2642386 w 2642386"/>
              <a:gd name="connsiteY7" fmla="*/ 332207 h 569498"/>
              <a:gd name="connsiteX8" fmla="*/ 2642386 w 2642386"/>
              <a:gd name="connsiteY8" fmla="*/ 332207 h 569498"/>
              <a:gd name="connsiteX9" fmla="*/ 2642386 w 2642386"/>
              <a:gd name="connsiteY9" fmla="*/ 474582 h 569498"/>
              <a:gd name="connsiteX10" fmla="*/ 2642386 w 2642386"/>
              <a:gd name="connsiteY10" fmla="*/ 474580 h 569498"/>
              <a:gd name="connsiteX11" fmla="*/ 2547468 w 2642386"/>
              <a:gd name="connsiteY11" fmla="*/ 569498 h 569498"/>
              <a:gd name="connsiteX12" fmla="*/ 1100994 w 2642386"/>
              <a:gd name="connsiteY12" fmla="*/ 569498 h 569498"/>
              <a:gd name="connsiteX13" fmla="*/ 440398 w 2642386"/>
              <a:gd name="connsiteY13" fmla="*/ 569498 h 569498"/>
              <a:gd name="connsiteX14" fmla="*/ 440398 w 2642386"/>
              <a:gd name="connsiteY14" fmla="*/ 569498 h 569498"/>
              <a:gd name="connsiteX15" fmla="*/ 94918 w 2642386"/>
              <a:gd name="connsiteY15" fmla="*/ 569498 h 569498"/>
              <a:gd name="connsiteX16" fmla="*/ 0 w 2642386"/>
              <a:gd name="connsiteY16" fmla="*/ 474580 h 569498"/>
              <a:gd name="connsiteX17" fmla="*/ 0 w 2642386"/>
              <a:gd name="connsiteY17" fmla="*/ 474582 h 569498"/>
              <a:gd name="connsiteX18" fmla="*/ 0 w 2642386"/>
              <a:gd name="connsiteY18" fmla="*/ 94918 h 569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42386" h="569498">
                <a:moveTo>
                  <a:pt x="0" y="94918"/>
                </a:moveTo>
                <a:cubicBezTo>
                  <a:pt x="0" y="42496"/>
                  <a:pt x="42496" y="0"/>
                  <a:pt x="94918" y="0"/>
                </a:cubicBezTo>
                <a:lnTo>
                  <a:pt x="440398" y="0"/>
                </a:lnTo>
                <a:lnTo>
                  <a:pt x="440398" y="0"/>
                </a:lnTo>
                <a:lnTo>
                  <a:pt x="1100994" y="0"/>
                </a:lnTo>
                <a:lnTo>
                  <a:pt x="2547468" y="0"/>
                </a:lnTo>
                <a:cubicBezTo>
                  <a:pt x="2599890" y="0"/>
                  <a:pt x="2642386" y="42496"/>
                  <a:pt x="2642386" y="94918"/>
                </a:cubicBezTo>
                <a:lnTo>
                  <a:pt x="2642386" y="332207"/>
                </a:lnTo>
                <a:lnTo>
                  <a:pt x="2642386" y="332207"/>
                </a:lnTo>
                <a:lnTo>
                  <a:pt x="2642386" y="474582"/>
                </a:lnTo>
                <a:lnTo>
                  <a:pt x="2642386" y="474580"/>
                </a:lnTo>
                <a:cubicBezTo>
                  <a:pt x="2642386" y="527002"/>
                  <a:pt x="2599890" y="569498"/>
                  <a:pt x="2547468" y="569498"/>
                </a:cubicBezTo>
                <a:lnTo>
                  <a:pt x="1100994" y="569498"/>
                </a:lnTo>
                <a:lnTo>
                  <a:pt x="440398" y="569498"/>
                </a:lnTo>
                <a:lnTo>
                  <a:pt x="440398" y="569498"/>
                </a:lnTo>
                <a:lnTo>
                  <a:pt x="94918" y="569498"/>
                </a:lnTo>
                <a:cubicBezTo>
                  <a:pt x="42496" y="569498"/>
                  <a:pt x="0" y="527002"/>
                  <a:pt x="0" y="474580"/>
                </a:cubicBezTo>
                <a:lnTo>
                  <a:pt x="0" y="474582"/>
                </a:lnTo>
                <a:lnTo>
                  <a:pt x="0" y="9491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Reads request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8429956" y="5512043"/>
            <a:ext cx="2307288" cy="493298"/>
          </a:xfrm>
          <a:custGeom>
            <a:avLst/>
            <a:gdLst>
              <a:gd name="connsiteX0" fmla="*/ 0 w 3326599"/>
              <a:gd name="connsiteY0" fmla="*/ 94918 h 569498"/>
              <a:gd name="connsiteX1" fmla="*/ 94918 w 3326599"/>
              <a:gd name="connsiteY1" fmla="*/ 0 h 569498"/>
              <a:gd name="connsiteX2" fmla="*/ 554433 w 3326599"/>
              <a:gd name="connsiteY2" fmla="*/ 0 h 569498"/>
              <a:gd name="connsiteX3" fmla="*/ -445864 w 3326599"/>
              <a:gd name="connsiteY3" fmla="*/ -219752 h 569498"/>
              <a:gd name="connsiteX4" fmla="*/ 1386083 w 3326599"/>
              <a:gd name="connsiteY4" fmla="*/ 0 h 569498"/>
              <a:gd name="connsiteX5" fmla="*/ 3231681 w 3326599"/>
              <a:gd name="connsiteY5" fmla="*/ 0 h 569498"/>
              <a:gd name="connsiteX6" fmla="*/ 3326599 w 3326599"/>
              <a:gd name="connsiteY6" fmla="*/ 94918 h 569498"/>
              <a:gd name="connsiteX7" fmla="*/ 3326599 w 3326599"/>
              <a:gd name="connsiteY7" fmla="*/ 94916 h 569498"/>
              <a:gd name="connsiteX8" fmla="*/ 3326599 w 3326599"/>
              <a:gd name="connsiteY8" fmla="*/ 94916 h 569498"/>
              <a:gd name="connsiteX9" fmla="*/ 3326599 w 3326599"/>
              <a:gd name="connsiteY9" fmla="*/ 237291 h 569498"/>
              <a:gd name="connsiteX10" fmla="*/ 3326599 w 3326599"/>
              <a:gd name="connsiteY10" fmla="*/ 474580 h 569498"/>
              <a:gd name="connsiteX11" fmla="*/ 3231681 w 3326599"/>
              <a:gd name="connsiteY11" fmla="*/ 569498 h 569498"/>
              <a:gd name="connsiteX12" fmla="*/ 1386083 w 3326599"/>
              <a:gd name="connsiteY12" fmla="*/ 569498 h 569498"/>
              <a:gd name="connsiteX13" fmla="*/ 554433 w 3326599"/>
              <a:gd name="connsiteY13" fmla="*/ 569498 h 569498"/>
              <a:gd name="connsiteX14" fmla="*/ 554433 w 3326599"/>
              <a:gd name="connsiteY14" fmla="*/ 569498 h 569498"/>
              <a:gd name="connsiteX15" fmla="*/ 94918 w 3326599"/>
              <a:gd name="connsiteY15" fmla="*/ 569498 h 569498"/>
              <a:gd name="connsiteX16" fmla="*/ 0 w 3326599"/>
              <a:gd name="connsiteY16" fmla="*/ 474580 h 569498"/>
              <a:gd name="connsiteX17" fmla="*/ 0 w 3326599"/>
              <a:gd name="connsiteY17" fmla="*/ 237291 h 569498"/>
              <a:gd name="connsiteX18" fmla="*/ 0 w 3326599"/>
              <a:gd name="connsiteY18" fmla="*/ 94916 h 569498"/>
              <a:gd name="connsiteX19" fmla="*/ 0 w 3326599"/>
              <a:gd name="connsiteY19" fmla="*/ 94916 h 569498"/>
              <a:gd name="connsiteX20" fmla="*/ 0 w 3326599"/>
              <a:gd name="connsiteY20" fmla="*/ 94918 h 569498"/>
              <a:gd name="connsiteX0" fmla="*/ 0 w 3326599"/>
              <a:gd name="connsiteY0" fmla="*/ 94918 h 569498"/>
              <a:gd name="connsiteX1" fmla="*/ 94918 w 3326599"/>
              <a:gd name="connsiteY1" fmla="*/ 0 h 569498"/>
              <a:gd name="connsiteX2" fmla="*/ 554433 w 3326599"/>
              <a:gd name="connsiteY2" fmla="*/ 0 h 569498"/>
              <a:gd name="connsiteX3" fmla="*/ 1386083 w 3326599"/>
              <a:gd name="connsiteY3" fmla="*/ 0 h 569498"/>
              <a:gd name="connsiteX4" fmla="*/ 3231681 w 3326599"/>
              <a:gd name="connsiteY4" fmla="*/ 0 h 569498"/>
              <a:gd name="connsiteX5" fmla="*/ 3326599 w 3326599"/>
              <a:gd name="connsiteY5" fmla="*/ 94918 h 569498"/>
              <a:gd name="connsiteX6" fmla="*/ 3326599 w 3326599"/>
              <a:gd name="connsiteY6" fmla="*/ 94916 h 569498"/>
              <a:gd name="connsiteX7" fmla="*/ 3326599 w 3326599"/>
              <a:gd name="connsiteY7" fmla="*/ 94916 h 569498"/>
              <a:gd name="connsiteX8" fmla="*/ 3326599 w 3326599"/>
              <a:gd name="connsiteY8" fmla="*/ 237291 h 569498"/>
              <a:gd name="connsiteX9" fmla="*/ 3326599 w 3326599"/>
              <a:gd name="connsiteY9" fmla="*/ 474580 h 569498"/>
              <a:gd name="connsiteX10" fmla="*/ 3231681 w 3326599"/>
              <a:gd name="connsiteY10" fmla="*/ 569498 h 569498"/>
              <a:gd name="connsiteX11" fmla="*/ 1386083 w 3326599"/>
              <a:gd name="connsiteY11" fmla="*/ 569498 h 569498"/>
              <a:gd name="connsiteX12" fmla="*/ 554433 w 3326599"/>
              <a:gd name="connsiteY12" fmla="*/ 569498 h 569498"/>
              <a:gd name="connsiteX13" fmla="*/ 554433 w 3326599"/>
              <a:gd name="connsiteY13" fmla="*/ 569498 h 569498"/>
              <a:gd name="connsiteX14" fmla="*/ 94918 w 3326599"/>
              <a:gd name="connsiteY14" fmla="*/ 569498 h 569498"/>
              <a:gd name="connsiteX15" fmla="*/ 0 w 3326599"/>
              <a:gd name="connsiteY15" fmla="*/ 474580 h 569498"/>
              <a:gd name="connsiteX16" fmla="*/ 0 w 3326599"/>
              <a:gd name="connsiteY16" fmla="*/ 237291 h 569498"/>
              <a:gd name="connsiteX17" fmla="*/ 0 w 3326599"/>
              <a:gd name="connsiteY17" fmla="*/ 94916 h 569498"/>
              <a:gd name="connsiteX18" fmla="*/ 0 w 3326599"/>
              <a:gd name="connsiteY18" fmla="*/ 94916 h 569498"/>
              <a:gd name="connsiteX19" fmla="*/ 0 w 3326599"/>
              <a:gd name="connsiteY19" fmla="*/ 94918 h 569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26599" h="569498">
                <a:moveTo>
                  <a:pt x="0" y="94918"/>
                </a:moveTo>
                <a:cubicBezTo>
                  <a:pt x="0" y="42496"/>
                  <a:pt x="42496" y="0"/>
                  <a:pt x="94918" y="0"/>
                </a:cubicBezTo>
                <a:lnTo>
                  <a:pt x="554433" y="0"/>
                </a:lnTo>
                <a:lnTo>
                  <a:pt x="1386083" y="0"/>
                </a:lnTo>
                <a:lnTo>
                  <a:pt x="3231681" y="0"/>
                </a:lnTo>
                <a:cubicBezTo>
                  <a:pt x="3284103" y="0"/>
                  <a:pt x="3326599" y="42496"/>
                  <a:pt x="3326599" y="94918"/>
                </a:cubicBezTo>
                <a:lnTo>
                  <a:pt x="3326599" y="94916"/>
                </a:lnTo>
                <a:lnTo>
                  <a:pt x="3326599" y="94916"/>
                </a:lnTo>
                <a:lnTo>
                  <a:pt x="3326599" y="237291"/>
                </a:lnTo>
                <a:lnTo>
                  <a:pt x="3326599" y="474580"/>
                </a:lnTo>
                <a:cubicBezTo>
                  <a:pt x="3326599" y="527002"/>
                  <a:pt x="3284103" y="569498"/>
                  <a:pt x="3231681" y="569498"/>
                </a:cubicBezTo>
                <a:lnTo>
                  <a:pt x="1386083" y="569498"/>
                </a:lnTo>
                <a:lnTo>
                  <a:pt x="554433" y="569498"/>
                </a:lnTo>
                <a:lnTo>
                  <a:pt x="554433" y="569498"/>
                </a:lnTo>
                <a:lnTo>
                  <a:pt x="94918" y="569498"/>
                </a:lnTo>
                <a:cubicBezTo>
                  <a:pt x="42496" y="569498"/>
                  <a:pt x="0" y="527002"/>
                  <a:pt x="0" y="474580"/>
                </a:cubicBezTo>
                <a:lnTo>
                  <a:pt x="0" y="237291"/>
                </a:lnTo>
                <a:lnTo>
                  <a:pt x="0" y="94916"/>
                </a:lnTo>
                <a:lnTo>
                  <a:pt x="0" y="94916"/>
                </a:lnTo>
                <a:lnTo>
                  <a:pt x="0" y="9491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Writes response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47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dirty="0"/>
              <a:t>Buffer the data and </a:t>
            </a:r>
            <a:br>
              <a:rPr lang="en-US" altLang="en-US" dirty="0"/>
            </a:br>
            <a:r>
              <a:rPr lang="en-US" altLang="en-US" b="1" dirty="0">
                <a:solidFill>
                  <a:schemeClr val="bg1"/>
                </a:solidFill>
              </a:rPr>
              <a:t>effectively increase</a:t>
            </a:r>
            <a:r>
              <a:rPr lang="en-US" altLang="en-US" b="1" dirty="0"/>
              <a:t> </a:t>
            </a:r>
            <a:r>
              <a:rPr lang="en-US" altLang="en-US" dirty="0"/>
              <a:t>performance</a:t>
            </a:r>
          </a:p>
          <a:p>
            <a:pPr>
              <a:buClr>
                <a:schemeClr val="tx1"/>
              </a:buClr>
            </a:pPr>
            <a:r>
              <a:rPr lang="en-US" altLang="en-US" dirty="0"/>
              <a:t>Call for read of even 1 byte makes read of </a:t>
            </a:r>
            <a:br>
              <a:rPr lang="en-US" altLang="en-US" dirty="0"/>
            </a:br>
            <a:r>
              <a:rPr lang="en-US" altLang="en-US" dirty="0"/>
              <a:t>more kilobytes in advance</a:t>
            </a:r>
          </a:p>
          <a:p>
            <a:pPr lvl="1">
              <a:buClr>
                <a:schemeClr val="tx1"/>
              </a:buClr>
            </a:pPr>
            <a:r>
              <a:rPr lang="en-US" altLang="en-US" dirty="0"/>
              <a:t>The stream keeps them in an internal buffer</a:t>
            </a:r>
            <a:endParaRPr lang="bg-BG" altLang="en-US" dirty="0"/>
          </a:p>
          <a:p>
            <a:pPr>
              <a:buClr>
                <a:schemeClr val="tx1"/>
              </a:buClr>
            </a:pPr>
            <a:r>
              <a:rPr lang="en-US" altLang="en-US" dirty="0"/>
              <a:t>Next read returns data from the internal buffer </a:t>
            </a:r>
          </a:p>
          <a:p>
            <a:pPr lvl="1"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</a:rPr>
              <a:t>Very fast operation</a:t>
            </a:r>
            <a:endParaRPr lang="bg-BG" altLang="en-US" b="1" dirty="0">
              <a:solidFill>
                <a:schemeClr val="bg1"/>
              </a:solidFill>
            </a:endParaRPr>
          </a:p>
        </p:txBody>
      </p:sp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Buffered Streams (1)</a:t>
            </a:r>
            <a:endParaRPr lang="bg-BG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1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dirty="0"/>
              <a:t>Written data is stored in internal buffer</a:t>
            </a:r>
          </a:p>
          <a:p>
            <a:pPr lvl="1">
              <a:buClr>
                <a:schemeClr val="tx1"/>
              </a:buClr>
            </a:pPr>
            <a:r>
              <a:rPr lang="en-US" altLang="en-US" dirty="0"/>
              <a:t>Very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chemeClr val="bg1"/>
                </a:solidFill>
              </a:rPr>
              <a:t>fast operation</a:t>
            </a:r>
          </a:p>
          <a:p>
            <a:pPr>
              <a:buClr>
                <a:schemeClr val="tx1"/>
              </a:buClr>
            </a:pPr>
            <a:r>
              <a:rPr lang="en-US" altLang="en-US" dirty="0"/>
              <a:t>When buffer overloads:</a:t>
            </a:r>
          </a:p>
          <a:p>
            <a:pPr lvl="1"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Flush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bg-BG" altLang="en-US" dirty="0"/>
              <a:t> </a:t>
            </a:r>
            <a:r>
              <a:rPr lang="en-US" altLang="en-US" dirty="0"/>
              <a:t>is called </a:t>
            </a:r>
          </a:p>
          <a:p>
            <a:pPr lvl="1">
              <a:buClr>
                <a:schemeClr val="tx1"/>
              </a:buClr>
            </a:pPr>
            <a:r>
              <a:rPr lang="en-US" altLang="en-US" dirty="0"/>
              <a:t>The data is sent to its destination</a:t>
            </a:r>
            <a:endParaRPr lang="bg-BG" altLang="en-US" dirty="0"/>
          </a:p>
          <a:p>
            <a:pPr>
              <a:buClr>
                <a:schemeClr val="tx1"/>
              </a:buClr>
            </a:pPr>
            <a:r>
              <a:rPr lang="en-US" altLang="en-US" dirty="0"/>
              <a:t>In</a:t>
            </a:r>
            <a:r>
              <a:rPr lang="bg-BG" altLang="en-US" dirty="0"/>
              <a:t> .NET </a:t>
            </a:r>
            <a:r>
              <a:rPr lang="en-US" altLang="en-US" dirty="0"/>
              <a:t>we use the </a:t>
            </a:r>
            <a:r>
              <a:rPr lang="en-US" altLang="en-US" b="1" noProof="1">
                <a:solidFill>
                  <a:schemeClr val="bg1"/>
                </a:solidFill>
              </a:rPr>
              <a:t>System.IO.BufferedStream</a:t>
            </a:r>
            <a:r>
              <a:rPr lang="en-US" altLang="en-US" dirty="0"/>
              <a:t> class</a:t>
            </a:r>
            <a:endParaRPr lang="en-US" altLang="en-US" noProof="1"/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Buffered Streams </a:t>
            </a:r>
            <a:r>
              <a:rPr lang="bg-BG" altLang="en-US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64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2137" y="3277416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Streams are ordered sequences of bytes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Serve as I/O mechanisms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Can be </a:t>
            </a:r>
            <a:r>
              <a:rPr lang="en-US" sz="3000" b="1" dirty="0">
                <a:solidFill>
                  <a:schemeClr val="bg1"/>
                </a:solidFill>
              </a:rPr>
              <a:t>read</a:t>
            </a:r>
            <a:r>
              <a:rPr lang="en-US" sz="3000" dirty="0">
                <a:solidFill>
                  <a:schemeClr val="bg2"/>
                </a:solidFill>
              </a:rPr>
              <a:t> or </a:t>
            </a:r>
            <a:r>
              <a:rPr lang="en-US" sz="3000" b="1" dirty="0">
                <a:solidFill>
                  <a:schemeClr val="bg1"/>
                </a:solidFill>
              </a:rPr>
              <a:t>written</a:t>
            </a:r>
            <a:r>
              <a:rPr lang="en-US" sz="3000" dirty="0">
                <a:solidFill>
                  <a:schemeClr val="bg2"/>
                </a:solidFill>
              </a:rPr>
              <a:t> to (or both)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Can have any nature – </a:t>
            </a:r>
            <a:r>
              <a:rPr lang="en-US" sz="3000" b="1" dirty="0">
                <a:solidFill>
                  <a:schemeClr val="bg1"/>
                </a:solidFill>
              </a:rPr>
              <a:t>file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network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memory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device</a:t>
            </a:r>
            <a:r>
              <a:rPr lang="en-US" sz="3000" dirty="0">
                <a:solidFill>
                  <a:schemeClr val="bg2"/>
                </a:solidFill>
              </a:rPr>
              <a:t>, etc.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Always close streams by using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try-finally</a:t>
            </a:r>
            <a:r>
              <a:rPr lang="en-US" sz="3200" dirty="0">
                <a:solidFill>
                  <a:schemeClr val="bg2"/>
                </a:solidFill>
                <a:latin typeface="+mj-lt"/>
              </a:rPr>
              <a:t> 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using(…)</a:t>
            </a:r>
          </a:p>
        </p:txBody>
      </p:sp>
    </p:spTree>
    <p:extLst>
      <p:ext uri="{BB962C8B-B14F-4D97-AF65-F5344CB8AC3E}">
        <p14:creationId xmlns:p14="http://schemas.microsoft.com/office/powerpoint/2010/main" val="364630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a Stream?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1812" y="1115050"/>
            <a:ext cx="3581400" cy="27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4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Streams are used to transfer data</a:t>
            </a:r>
          </a:p>
          <a:p>
            <a:pPr>
              <a:lnSpc>
                <a:spcPct val="100000"/>
              </a:lnSpc>
            </a:pPr>
            <a:r>
              <a:rPr lang="en-US" dirty="0"/>
              <a:t>We open a stream to: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Read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Write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Stream?</a:t>
            </a:r>
            <a:endParaRPr lang="bg-BG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4" r="9206"/>
          <a:stretch/>
        </p:blipFill>
        <p:spPr>
          <a:xfrm>
            <a:off x="2817813" y="3802087"/>
            <a:ext cx="1537120" cy="161782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CBAC74B1-90FA-4E20-90E8-E9B453C35D2A}"/>
              </a:ext>
            </a:extLst>
          </p:cNvPr>
          <p:cNvSpPr/>
          <p:nvPr/>
        </p:nvSpPr>
        <p:spPr bwMode="auto">
          <a:xfrm>
            <a:off x="4551158" y="3834112"/>
            <a:ext cx="3276600" cy="838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1100 1001 1001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3B7B02-B4C2-4D96-8DEC-B0F44BA542E5}"/>
              </a:ext>
            </a:extLst>
          </p:cNvPr>
          <p:cNvSpPr/>
          <p:nvPr/>
        </p:nvSpPr>
        <p:spPr bwMode="auto">
          <a:xfrm>
            <a:off x="5122658" y="4810052"/>
            <a:ext cx="2133600" cy="50130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E1EA51-E062-40CC-9803-7D3E245E9481}"/>
              </a:ext>
            </a:extLst>
          </p:cNvPr>
          <p:cNvGrpSpPr/>
          <p:nvPr/>
        </p:nvGrpSpPr>
        <p:grpSpPr>
          <a:xfrm>
            <a:off x="8023984" y="3887097"/>
            <a:ext cx="1447800" cy="1447800"/>
            <a:chOff x="8023984" y="3887097"/>
            <a:chExt cx="1447800" cy="14478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D7774A-04D5-429F-8C0A-4C4B02FD6949}"/>
                </a:ext>
              </a:extLst>
            </p:cNvPr>
            <p:cNvSpPr/>
            <p:nvPr/>
          </p:nvSpPr>
          <p:spPr bwMode="auto">
            <a:xfrm>
              <a:off x="8023984" y="3887097"/>
              <a:ext cx="1447800" cy="1447800"/>
            </a:xfrm>
            <a:prstGeom prst="ellipse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E552B19-F1B9-4921-9FF3-462A29EEA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8554" y="4142982"/>
              <a:ext cx="1058660" cy="10586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17924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Streams are means for transferring (reading and writing) data</a:t>
            </a:r>
          </a:p>
          <a:p>
            <a:pPr>
              <a:lnSpc>
                <a:spcPct val="100000"/>
              </a:lnSpc>
            </a:pPr>
            <a:r>
              <a:rPr lang="en-US" dirty="0"/>
              <a:t>Streams are ordered sequences of bytes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 sequential access to its elements</a:t>
            </a:r>
          </a:p>
          <a:p>
            <a:pPr>
              <a:lnSpc>
                <a:spcPct val="100000"/>
              </a:lnSpc>
            </a:pPr>
            <a:r>
              <a:rPr lang="en-US" dirty="0"/>
              <a:t>Different types of streams are available to </a:t>
            </a:r>
            <a:br>
              <a:rPr lang="en-US" dirty="0"/>
            </a:br>
            <a:r>
              <a:rPr lang="en-US" dirty="0"/>
              <a:t>access different data sources: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File access, network access, memory streams and others</a:t>
            </a:r>
          </a:p>
          <a:p>
            <a:pPr>
              <a:lnSpc>
                <a:spcPct val="100000"/>
              </a:lnSpc>
            </a:pPr>
            <a:r>
              <a:rPr lang="en-US" dirty="0"/>
              <a:t>Streams are opened before using them and closed after that</a:t>
            </a:r>
            <a:endParaRPr lang="bg-BG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Basics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99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90353" y="1219200"/>
            <a:ext cx="11815018" cy="548684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spcAft>
                <a:spcPts val="1800"/>
              </a:spcAft>
              <a:buNone/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Position is the current position in the stream</a:t>
            </a:r>
          </a:p>
          <a:p>
            <a:r>
              <a:rPr lang="en-US" dirty="0"/>
              <a:t>Buffer keeps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bytes of the stream from the current position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1554162" y="2203335"/>
            <a:ext cx="8686800" cy="1185798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782762" y="2203334"/>
            <a:ext cx="8167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F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   l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   e    s        a    n   d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1609762"/>
              </p:ext>
            </p:extLst>
          </p:nvPr>
        </p:nvGraphicFramePr>
        <p:xfrm>
          <a:off x="1827212" y="2739908"/>
          <a:ext cx="8108946" cy="496824"/>
        </p:xfrm>
        <a:graphic>
          <a:graphicData uri="http://schemas.openxmlformats.org/drawingml/2006/table">
            <a:tbl>
              <a:tblPr/>
              <a:tblGrid>
                <a:gridCol w="900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Left Brace 2"/>
          <p:cNvSpPr/>
          <p:nvPr/>
        </p:nvSpPr>
        <p:spPr>
          <a:xfrm rot="5400000">
            <a:off x="5651163" y="-2028792"/>
            <a:ext cx="430999" cy="8001002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03812" y="109363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Length = 9</a:t>
            </a:r>
          </a:p>
        </p:txBody>
      </p:sp>
      <p:sp>
        <p:nvSpPr>
          <p:cNvPr id="2" name="Down Arrow 1"/>
          <p:cNvSpPr/>
          <p:nvPr/>
        </p:nvSpPr>
        <p:spPr>
          <a:xfrm rot="10800000">
            <a:off x="2132012" y="3516885"/>
            <a:ext cx="304800" cy="37287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6230" y="3391192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Position</a:t>
            </a:r>
          </a:p>
        </p:txBody>
      </p:sp>
      <p:graphicFrame>
        <p:nvGraphicFramePr>
          <p:cNvPr id="12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2932879"/>
              </p:ext>
            </p:extLst>
          </p:nvPr>
        </p:nvGraphicFramePr>
        <p:xfrm>
          <a:off x="1782762" y="4373405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3963" y="4347009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Buffer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207639"/>
              </p:ext>
            </p:extLst>
          </p:nvPr>
        </p:nvGraphicFramePr>
        <p:xfrm>
          <a:off x="3679788" y="437134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3701365"/>
              </p:ext>
            </p:extLst>
          </p:nvPr>
        </p:nvGraphicFramePr>
        <p:xfrm>
          <a:off x="5484812" y="4373405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41931"/>
              </p:ext>
            </p:extLst>
          </p:nvPr>
        </p:nvGraphicFramePr>
        <p:xfrm>
          <a:off x="7389812" y="4373405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11098"/>
              </p:ext>
            </p:extLst>
          </p:nvPr>
        </p:nvGraphicFramePr>
        <p:xfrm>
          <a:off x="9218612" y="4373405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04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141E-6 1.48148E-6 L 0.15004 1.48148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04 1.48148E-6 L 0.29383 0.00046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9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3 0.00046 L 0.44022 0.00046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22 0.00046 L 0.58765 0.00046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2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Stream Types in .NET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239" y="1261309"/>
            <a:ext cx="7315200" cy="5123188"/>
          </a:xfrm>
          <a:prstGeom prst="roundRect">
            <a:avLst>
              <a:gd name="adj" fmla="val 6868"/>
            </a:avLst>
          </a:prstGeom>
        </p:spPr>
      </p:pic>
    </p:spTree>
    <p:extLst>
      <p:ext uri="{BB962C8B-B14F-4D97-AF65-F5344CB8AC3E}">
        <p14:creationId xmlns:p14="http://schemas.microsoft.com/office/powerpoint/2010/main" val="347258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Readers and Writers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Text and Binary readers/writers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4" y="1447800"/>
            <a:ext cx="2743198" cy="235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4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11569</TotalTime>
  <Words>1896</Words>
  <Application>Microsoft Office PowerPoint</Application>
  <PresentationFormat>Custom</PresentationFormat>
  <Paragraphs>401</Paragraphs>
  <Slides>40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맑은 고딕</vt:lpstr>
      <vt:lpstr>Arial</vt:lpstr>
      <vt:lpstr>Calibri</vt:lpstr>
      <vt:lpstr>Consolas</vt:lpstr>
      <vt:lpstr>Courier New</vt:lpstr>
      <vt:lpstr>Wingdings</vt:lpstr>
      <vt:lpstr>Wingdings 2</vt:lpstr>
      <vt:lpstr>1_SoftUni3_1</vt:lpstr>
      <vt:lpstr>Streams and Files</vt:lpstr>
      <vt:lpstr>Table of Contents</vt:lpstr>
      <vt:lpstr>Have a Question?</vt:lpstr>
      <vt:lpstr>PowerPoint Presentation</vt:lpstr>
      <vt:lpstr>What is a Stream?</vt:lpstr>
      <vt:lpstr>Stream Basics</vt:lpstr>
      <vt:lpstr>Stream – Example</vt:lpstr>
      <vt:lpstr>Stream Types in .NET</vt:lpstr>
      <vt:lpstr>PowerPoint Presentation</vt:lpstr>
      <vt:lpstr>Readers and Writers</vt:lpstr>
      <vt:lpstr>Using statement</vt:lpstr>
      <vt:lpstr>Problem: Read File</vt:lpstr>
      <vt:lpstr>Solution: Read File</vt:lpstr>
      <vt:lpstr>Problem: Write to File</vt:lpstr>
      <vt:lpstr>Writing Reversed Text to File – Example (1)</vt:lpstr>
      <vt:lpstr>Writing Reversed Text to File – Example (2)</vt:lpstr>
      <vt:lpstr>PowerPoint Presentation</vt:lpstr>
      <vt:lpstr>The System.IO.Stream Class </vt:lpstr>
      <vt:lpstr>Methods of System.IO.Stream Class</vt:lpstr>
      <vt:lpstr>Methods of System.IO.Stream Class (2)</vt:lpstr>
      <vt:lpstr>Methods of System.IO.Stream Class (3)</vt:lpstr>
      <vt:lpstr>PowerPoint Presentation</vt:lpstr>
      <vt:lpstr>The FileStream Class</vt:lpstr>
      <vt:lpstr>The FileStream Class (2)</vt:lpstr>
      <vt:lpstr>Writing Text to File – Example</vt:lpstr>
      <vt:lpstr>Copying File – Example (1)</vt:lpstr>
      <vt:lpstr>Copying File – Example (2)</vt:lpstr>
      <vt:lpstr>PowerPoint Presentation</vt:lpstr>
      <vt:lpstr>Reading In-Memory String – Example</vt:lpstr>
      <vt:lpstr>Simple TCP Server – Example</vt:lpstr>
      <vt:lpstr>Simple TCP Server – Example</vt:lpstr>
      <vt:lpstr>Buffered Streams (1)</vt:lpstr>
      <vt:lpstr>Buffered Streams (2)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Streams</dc:title>
  <dc:subject>C# Advanced – Practical Training Course @ SoftUni</dc:subject>
  <dc:creator>Software University Foundation</dc:creator>
  <cp:keywords>C# Advanced, C#, Advanced, Software University, SoftUni, programming, coding, software development, education, training, course</cp:keywords>
  <dc:description>C# Advanced Course @ SoftUni – https://softuni.bg/courses/csharp-advanced</dc:description>
  <cp:lastModifiedBy>Стамо Петков</cp:lastModifiedBy>
  <cp:revision>368</cp:revision>
  <dcterms:created xsi:type="dcterms:W3CDTF">2014-01-02T17:00:34Z</dcterms:created>
  <dcterms:modified xsi:type="dcterms:W3CDTF">2018-10-01T13:40:15Z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