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42"/>
  </p:notesMasterIdLst>
  <p:handoutMasterIdLst>
    <p:handoutMasterId r:id="rId43"/>
  </p:handoutMasterIdLst>
  <p:sldIdLst>
    <p:sldId id="394" r:id="rId3"/>
    <p:sldId id="395" r:id="rId4"/>
    <p:sldId id="508" r:id="rId5"/>
    <p:sldId id="496" r:id="rId6"/>
    <p:sldId id="468" r:id="rId7"/>
    <p:sldId id="497" r:id="rId8"/>
    <p:sldId id="498" r:id="rId9"/>
    <p:sldId id="499" r:id="rId10"/>
    <p:sldId id="500" r:id="rId11"/>
    <p:sldId id="480" r:id="rId12"/>
    <p:sldId id="481" r:id="rId13"/>
    <p:sldId id="578" r:id="rId14"/>
    <p:sldId id="604" r:id="rId15"/>
    <p:sldId id="607" r:id="rId16"/>
    <p:sldId id="608" r:id="rId17"/>
    <p:sldId id="632" r:id="rId18"/>
    <p:sldId id="606" r:id="rId19"/>
    <p:sldId id="638" r:id="rId20"/>
    <p:sldId id="639" r:id="rId21"/>
    <p:sldId id="641" r:id="rId22"/>
    <p:sldId id="609" r:id="rId23"/>
    <p:sldId id="616" r:id="rId24"/>
    <p:sldId id="633" r:id="rId25"/>
    <p:sldId id="634" r:id="rId26"/>
    <p:sldId id="492" r:id="rId27"/>
    <p:sldId id="620" r:id="rId28"/>
    <p:sldId id="621" r:id="rId29"/>
    <p:sldId id="624" r:id="rId30"/>
    <p:sldId id="622" r:id="rId31"/>
    <p:sldId id="625" r:id="rId32"/>
    <p:sldId id="626" r:id="rId33"/>
    <p:sldId id="636" r:id="rId34"/>
    <p:sldId id="637" r:id="rId35"/>
    <p:sldId id="349" r:id="rId36"/>
    <p:sldId id="528" r:id="rId37"/>
    <p:sldId id="642" r:id="rId38"/>
    <p:sldId id="493" r:id="rId39"/>
    <p:sldId id="405" r:id="rId40"/>
    <p:sldId id="400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BFAC7B-DF9E-483D-B432-0F20C50B3710}">
          <p14:sldIdLst>
            <p14:sldId id="394"/>
            <p14:sldId id="395"/>
            <p14:sldId id="508"/>
          </p14:sldIdLst>
        </p14:section>
        <p14:section name="Dictionary Overview" id="{513E56B8-CF73-4459-BB9C-B4DED88A7553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</p14:sldIdLst>
        </p14:section>
        <p14:section name="Multi-Dictionaries" id="{06E4017D-DC5C-44DF-8675-91C3E4C7A658}">
          <p14:sldIdLst>
            <p14:sldId id="578"/>
            <p14:sldId id="604"/>
            <p14:sldId id="607"/>
            <p14:sldId id="608"/>
            <p14:sldId id="632"/>
            <p14:sldId id="606"/>
            <p14:sldId id="638"/>
            <p14:sldId id="639"/>
            <p14:sldId id="641"/>
            <p14:sldId id="609"/>
            <p14:sldId id="616"/>
            <p14:sldId id="633"/>
            <p14:sldId id="634"/>
            <p14:sldId id="492"/>
          </p14:sldIdLst>
        </p14:section>
        <p14:section name="Sets" id="{F03B337F-4B28-4E40-8E46-839907533CB2}">
          <p14:sldIdLst>
            <p14:sldId id="620"/>
            <p14:sldId id="621"/>
            <p14:sldId id="624"/>
            <p14:sldId id="622"/>
            <p14:sldId id="625"/>
            <p14:sldId id="626"/>
            <p14:sldId id="636"/>
            <p14:sldId id="637"/>
          </p14:sldIdLst>
        </p14:section>
        <p14:section name="Conclusion" id="{B90E2EBE-B489-4F5F-AABD-C978229F1025}">
          <p14:sldIdLst>
            <p14:sldId id="349"/>
            <p14:sldId id="528"/>
            <p14:sldId id="64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8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114" y="1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8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2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6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54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526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6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5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2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9828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3254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9/27/2018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5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5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60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62" r:id="rId16"/>
    <p:sldLayoutId id="2147483674" r:id="rId17"/>
    <p:sldLayoutId id="2147483675" r:id="rId18"/>
    <p:sldLayoutId id="2147483697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6.png"/><Relationship Id="rId10" Type="http://schemas.openxmlformats.org/officeDocument/2006/relationships/image" Target="../media/image5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28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1.gif"/><Relationship Id="rId5" Type="http://schemas.openxmlformats.org/officeDocument/2006/relationships/image" Target="../media/image5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0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Sets and Multi-Dictionaries</a:t>
            </a:r>
            <a:r>
              <a:rPr lang="en-US" dirty="0"/>
              <a:t>, </a:t>
            </a:r>
            <a:r>
              <a:rPr lang="en-US"/>
              <a:t>Nested Dictionaries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http://softuni.bg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72" y="201090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4717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6367" y="2524620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19150" y="2841090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5186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6367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19151" y="4652103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53352" y="1234969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</a:t>
            </a:r>
            <a:r>
              <a:rPr lang="en-US" sz="2199" dirty="0" err="1"/>
              <a:t>double.Parse</a:t>
            </a:r>
            <a:r>
              <a:rPr lang="en-US" sz="2199" dirty="0"/>
              <a:t>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</a:t>
            </a:r>
            <a:r>
              <a:rPr lang="en-US" sz="2199" dirty="0" err="1"/>
              <a:t>num.</a:t>
            </a:r>
            <a:r>
              <a:rPr lang="en-US" sz="2199" dirty="0" err="1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80012" y="3733800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counts[num]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num occurs in nums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9B445-4CA0-4C8F-9EC8-AE2DD173D849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214A5-187F-41DB-BBC6-BC852DDE28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Dictionaries Holding a List of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38509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8" dirty="0"/>
              <a:t>A dictionary could hold a </a:t>
            </a:r>
            <a:r>
              <a:rPr lang="en-US" sz="3398" b="1" dirty="0">
                <a:solidFill>
                  <a:schemeClr val="bg1"/>
                </a:solidFill>
              </a:rPr>
              <a:t>set of values </a:t>
            </a:r>
            <a:r>
              <a:rPr lang="en-US" sz="3398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398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398" dirty="0">
                <a:sym typeface="Wingdings" panose="05000000000000000000" pitchFamily="2" charset="2"/>
              </a:rPr>
              <a:t>Peter 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[5, 5, 6]</a:t>
            </a:r>
          </a:p>
          <a:p>
            <a:pPr lvl="2">
              <a:buClr>
                <a:schemeClr val="tx1"/>
              </a:buClr>
            </a:pPr>
            <a:r>
              <a:rPr lang="en-US" sz="3398" noProof="1">
                <a:sym typeface="Wingdings" panose="05000000000000000000" pitchFamily="2" charset="2"/>
              </a:rPr>
              <a:t>Kiril</a:t>
            </a:r>
            <a:r>
              <a:rPr lang="en-US" sz="3398" dirty="0">
                <a:sym typeface="Wingdings" panose="05000000000000000000" pitchFamily="2" charset="2"/>
              </a:rPr>
              <a:t> 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[6, 6, 3, 4, 6]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2690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Add(5)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grades["Kiril"]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 { 6, 6, 3, 4, 6 }</a:t>
            </a:r>
            <a:r>
              <a:rPr lang="en-US" sz="2200" dirty="0"/>
              <a:t>;</a:t>
            </a:r>
          </a:p>
          <a:p>
            <a:r>
              <a:rPr lang="en-US" sz="2200" dirty="0"/>
              <a:t>Console.WriteLine(string.Join(" ", grades["</a:t>
            </a:r>
            <a:r>
              <a:rPr lang="en-US" sz="2200" dirty="0" err="1"/>
              <a:t>Kiril</a:t>
            </a:r>
            <a:r>
              <a:rPr lang="en-US" sz="2200" dirty="0"/>
              <a:t>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6174" y="2584681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6203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0258" y="3736844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423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7712" y="1191516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List&lt;double&gt;&gt;();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</a:t>
            </a:r>
            <a:r>
              <a:rPr lang="en-US" dirty="0" err="1"/>
              <a:t>double.Parse</a:t>
            </a:r>
            <a:r>
              <a:rPr lang="en-US" dirty="0"/>
              <a:t>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List&lt;double&gt;();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99608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475412" y="4915764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21E15-A5A0-4CD4-94E7-7C458EB710BD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0641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7712" y="1191516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</a:t>
            </a:r>
            <a:r>
              <a:rPr lang="en-US" dirty="0" err="1"/>
              <a:t>var</a:t>
            </a:r>
            <a:r>
              <a:rPr lang="en-US" dirty="0"/>
              <a:t>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name = </a:t>
            </a:r>
            <a:r>
              <a:rPr lang="en-US" dirty="0" err="1"/>
              <a:t>pair.Key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studentGrades</a:t>
            </a:r>
            <a:r>
              <a:rPr lang="en-US" dirty="0"/>
              <a:t> = </a:t>
            </a:r>
            <a:r>
              <a:rPr lang="en-US" dirty="0" err="1"/>
              <a:t>pair.Value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average = </a:t>
            </a:r>
            <a:r>
              <a:rPr lang="en-US" dirty="0" err="1"/>
              <a:t>studentGrades.Average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Console.Write</a:t>
            </a:r>
            <a:r>
              <a:rPr lang="en-US" dirty="0"/>
              <a:t>($"{name} -&gt; ");</a:t>
            </a:r>
          </a:p>
          <a:p>
            <a:r>
              <a:rPr lang="en-US" dirty="0"/>
              <a:t>  foreach (</a:t>
            </a:r>
            <a:r>
              <a:rPr lang="en-US" dirty="0" err="1"/>
              <a:t>var</a:t>
            </a:r>
            <a:r>
              <a:rPr lang="en-US" dirty="0"/>
              <a:t> grade in </a:t>
            </a:r>
            <a:r>
              <a:rPr lang="en-US" dirty="0" err="1"/>
              <a:t>studentGrades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Console.Write</a:t>
            </a:r>
            <a:r>
              <a:rPr lang="en-US" dirty="0"/>
              <a:t>($"{grade:f2} ");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($"(</a:t>
            </a:r>
            <a:r>
              <a:rPr lang="en-US" dirty="0" err="1"/>
              <a:t>avg</a:t>
            </a:r>
            <a:r>
              <a:rPr lang="en-US" dirty="0"/>
              <a:t>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1752565"/>
            <a:ext cx="5268559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KeyValuePair&lt;string, List&lt;double&gt;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C851C-72CB-4692-BC37-98239D92874C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4965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Dictionaries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52272" y="3124200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Sofia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2272" y="4242345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2272" y="5238778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1612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3404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1612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3404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1612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3404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7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745521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5412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849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42" y="5392214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59" y="3204999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{shop}, {product}, {price}</a:t>
            </a:r>
          </a:p>
        </p:txBody>
      </p:sp>
    </p:spTree>
    <p:extLst>
      <p:ext uri="{BB962C8B-B14F-4D97-AF65-F5344CB8AC3E}">
        <p14:creationId xmlns:p14="http://schemas.microsoft.com/office/powerpoint/2010/main" val="41896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2828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err="1"/>
              <a:t>var</a:t>
            </a:r>
            <a:r>
              <a:rPr lang="en-GB" dirty="0"/>
              <a:t>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</a:t>
            </a:r>
            <a:r>
              <a:rPr lang="en-GB" dirty="0" err="1"/>
              <a:t>Console.ReadLine</a:t>
            </a:r>
            <a:r>
              <a:rPr lang="en-GB" dirty="0"/>
              <a:t>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</a:t>
            </a:r>
            <a:r>
              <a:rPr lang="en-GB" dirty="0" err="1"/>
              <a:t>productsInfo</a:t>
            </a:r>
            <a:r>
              <a:rPr lang="en-GB" dirty="0"/>
              <a:t> = </a:t>
            </a:r>
            <a:r>
              <a:rPr lang="en-GB" dirty="0" err="1"/>
              <a:t>line.Split</a:t>
            </a:r>
            <a:r>
              <a:rPr lang="en-GB" dirty="0"/>
              <a:t>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</a:t>
            </a:r>
            <a:r>
              <a:rPr lang="en-GB" dirty="0" err="1"/>
              <a:t>productsInfo</a:t>
            </a:r>
            <a:r>
              <a:rPr lang="en-GB" dirty="0"/>
              <a:t>[0];</a:t>
            </a:r>
          </a:p>
          <a:p>
            <a:r>
              <a:rPr lang="en-GB" dirty="0"/>
              <a:t>  string product = </a:t>
            </a:r>
            <a:r>
              <a:rPr lang="en-GB" dirty="0" err="1"/>
              <a:t>productsInfo</a:t>
            </a:r>
            <a:r>
              <a:rPr lang="en-GB" dirty="0"/>
              <a:t>[1];</a:t>
            </a:r>
          </a:p>
          <a:p>
            <a:r>
              <a:rPr lang="en-GB" dirty="0"/>
              <a:t>  double price = </a:t>
            </a:r>
            <a:r>
              <a:rPr lang="en-GB" dirty="0" err="1"/>
              <a:t>double.Parse</a:t>
            </a:r>
            <a:r>
              <a:rPr lang="en-GB" dirty="0"/>
              <a:t>(</a:t>
            </a:r>
            <a:r>
              <a:rPr lang="en-GB" dirty="0" err="1"/>
              <a:t>productsInfo</a:t>
            </a:r>
            <a:r>
              <a:rPr lang="en-GB" dirty="0"/>
              <a:t>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1833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Dictionary&lt;K, V&gt; Overview</a:t>
            </a:r>
          </a:p>
          <a:p>
            <a:pPr lvl="0"/>
            <a:r>
              <a:rPr lang="en-US" dirty="0"/>
              <a:t>Multi Dictionary</a:t>
            </a:r>
          </a:p>
          <a:p>
            <a:pPr lvl="1"/>
            <a:r>
              <a:rPr lang="en-US" dirty="0"/>
              <a:t>Key with multiple values</a:t>
            </a:r>
          </a:p>
          <a:p>
            <a:pPr lvl="1"/>
            <a:r>
              <a:rPr lang="en-US" dirty="0"/>
              <a:t>A Dictionary Holding Another Dictionary</a:t>
            </a:r>
          </a:p>
          <a:p>
            <a:pPr lvl="0"/>
            <a:r>
              <a:rPr lang="en-US" dirty="0"/>
              <a:t>Set&lt;T&gt;</a:t>
            </a:r>
          </a:p>
          <a:p>
            <a:pPr lvl="1"/>
            <a:r>
              <a:rPr lang="en-US" noProof="1"/>
              <a:t>HashSet&lt;T&gt; and SortedSet&lt;T&gt;</a:t>
            </a:r>
          </a:p>
          <a:p>
            <a:pPr lvl="1"/>
            <a:r>
              <a:rPr lang="en-US" noProof="1"/>
              <a:t>List&lt;T&gt; vs Set&lt;T&gt;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2828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</a:t>
            </a:r>
            <a:r>
              <a:rPr lang="en-GB" dirty="0" err="1"/>
              <a:t>shops.ContainsKey</a:t>
            </a:r>
            <a:r>
              <a:rPr lang="en-GB" dirty="0"/>
              <a:t>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</a:t>
            </a:r>
            <a:r>
              <a:rPr lang="en-GB" dirty="0" err="1"/>
              <a:t>shops.Add</a:t>
            </a:r>
            <a:r>
              <a:rPr lang="en-GB" dirty="0"/>
              <a:t>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orderedShops</a:t>
            </a:r>
            <a:r>
              <a:rPr lang="en-GB" dirty="0"/>
              <a:t> = </a:t>
            </a:r>
          </a:p>
          <a:p>
            <a:r>
              <a:rPr lang="en-GB" dirty="0" err="1"/>
              <a:t>shops.OrderBy</a:t>
            </a:r>
            <a:r>
              <a:rPr lang="en-GB" dirty="0"/>
              <a:t>(s =&gt; </a:t>
            </a:r>
            <a:r>
              <a:rPr lang="en-GB" dirty="0" err="1"/>
              <a:t>s.Key</a:t>
            </a:r>
            <a:r>
              <a:rPr lang="en-GB" dirty="0"/>
              <a:t>).</a:t>
            </a:r>
            <a:r>
              <a:rPr lang="en-GB" dirty="0" err="1"/>
              <a:t>ToDictionary</a:t>
            </a:r>
            <a:r>
              <a:rPr lang="en-GB" dirty="0"/>
              <a:t>(x =&gt; </a:t>
            </a:r>
            <a:r>
              <a:rPr lang="en-GB" dirty="0" err="1"/>
              <a:t>x.Key</a:t>
            </a:r>
            <a:r>
              <a:rPr lang="en-GB" dirty="0"/>
              <a:t>, x =&gt; </a:t>
            </a:r>
            <a:r>
              <a:rPr lang="en-GB" dirty="0" err="1"/>
              <a:t>x.Value</a:t>
            </a:r>
            <a:r>
              <a:rPr lang="en-GB" dirty="0"/>
              <a:t>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478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the inner dictionary is initialized</a:t>
            </a:r>
          </a:p>
        </p:txBody>
      </p:sp>
    </p:spTree>
    <p:extLst>
      <p:ext uri="{BB962C8B-B14F-4D97-AF65-F5344CB8AC3E}">
        <p14:creationId xmlns:p14="http://schemas.microsoft.com/office/powerpoint/2010/main" val="17043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put them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dictionary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5813" y="2520892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3920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0612" y="2514600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3566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continentsData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45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dirty="0" err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</a:t>
            </a:r>
            <a:r>
              <a:rPr lang="en-US" dirty="0" err="1"/>
              <a:t>continentsData</a:t>
            </a:r>
            <a:r>
              <a:rPr lang="en-US" dirty="0"/>
              <a:t>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</a:t>
            </a:r>
            <a:r>
              <a:rPr lang="en-US" dirty="0" err="1"/>
              <a:t>continentsData</a:t>
            </a:r>
            <a:r>
              <a:rPr lang="en-US" dirty="0"/>
              <a:t>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</a:t>
            </a:r>
            <a:r>
              <a:rPr lang="en-US" dirty="0" err="1"/>
              <a:t>continentsData</a:t>
            </a:r>
            <a:r>
              <a:rPr lang="en-US" dirty="0"/>
              <a:t>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continentsData</a:t>
            </a:r>
            <a:r>
              <a:rPr lang="en-US" dirty="0"/>
              <a:t>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928" y="1341238"/>
            <a:ext cx="2627032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continet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4650941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47" y="2839820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cities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0612C-5356-4B93-BB1A-2F5DCF0CFB1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207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2" y="1224953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continentCountries</a:t>
            </a:r>
            <a:r>
              <a:rPr lang="en-US" dirty="0"/>
              <a:t> in </a:t>
            </a:r>
            <a:r>
              <a:rPr lang="en-US" dirty="0" err="1"/>
              <a:t>continentsData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continentName</a:t>
            </a:r>
            <a:r>
              <a:rPr lang="en-US" dirty="0"/>
              <a:t> = </a:t>
            </a:r>
            <a:r>
              <a:rPr lang="en-US" dirty="0" err="1"/>
              <a:t>continentCountries.Key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($"{</a:t>
            </a:r>
            <a:r>
              <a:rPr lang="en-US" dirty="0" err="1"/>
              <a:t>continentName</a:t>
            </a:r>
            <a:r>
              <a:rPr lang="en-US" dirty="0"/>
              <a:t>}:");</a:t>
            </a:r>
          </a:p>
          <a:p>
            <a:r>
              <a:rPr lang="en-US" dirty="0"/>
              <a:t>  foreach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countryCities</a:t>
            </a:r>
            <a:r>
              <a:rPr lang="en-US" dirty="0"/>
              <a:t> in </a:t>
            </a:r>
            <a:r>
              <a:rPr lang="en-US" dirty="0" err="1"/>
              <a:t>continentCountries.Value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countryName</a:t>
            </a:r>
            <a:r>
              <a:rPr lang="en-US" dirty="0"/>
              <a:t> = </a:t>
            </a:r>
            <a:r>
              <a:rPr lang="en-US" dirty="0" err="1"/>
              <a:t>countryCities.Key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cities = </a:t>
            </a:r>
            <a:r>
              <a:rPr lang="en-US" dirty="0" err="1"/>
              <a:t>countryCities.Value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3657600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Cities in the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A86F2-BF86-4390-ADAA-254B906E1911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8890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en-US" b="1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C30D4-CD70-4324-98CF-D4C04100B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HashSet</a:t>
            </a:r>
            <a:r>
              <a:rPr lang="en-GB" dirty="0"/>
              <a:t>&lt;T&gt; and </a:t>
            </a:r>
            <a:r>
              <a:rPr lang="en-GB" dirty="0" err="1"/>
              <a:t>SortedSet</a:t>
            </a:r>
            <a:r>
              <a:rPr lang="en-GB" dirty="0"/>
              <a:t>&lt;T&gt;</a:t>
            </a:r>
          </a:p>
        </p:txBody>
      </p:sp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2295" y="1752600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keeps </a:t>
            </a:r>
            <a:r>
              <a:rPr lang="en-US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noProof="1"/>
              <a:t>HashSet&lt;T&gt;</a:t>
            </a:r>
          </a:p>
          <a:p>
            <a:pPr lvl="1"/>
            <a:r>
              <a:rPr lang="en-US" dirty="0"/>
              <a:t>Keeps a set of elements in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dirty="0"/>
              <a:t>Elements are in </a:t>
            </a:r>
            <a:r>
              <a:rPr lang="en-US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dirty="0"/>
              <a:t>Similar to List&lt;T&gt;</a:t>
            </a:r>
            <a:r>
              <a:rPr lang="bg-BG" dirty="0"/>
              <a:t>,</a:t>
            </a:r>
            <a:r>
              <a:rPr lang="en-US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1412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HashSet</a:t>
            </a:r>
            <a:r>
              <a:rPr lang="en-US" dirty="0">
                <a:solidFill>
                  <a:schemeClr val="bg1"/>
                </a:solidFill>
              </a:rPr>
              <a:t>&lt;string&gt;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HashSet</a:t>
            </a:r>
            <a:r>
              <a:rPr lang="en-US" dirty="0">
                <a:solidFill>
                  <a:schemeClr val="bg1"/>
                </a:solidFill>
              </a:rPr>
              <a:t>&lt;string&gt;()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Gosho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string.Join</a:t>
            </a:r>
            <a:r>
              <a:rPr lang="en-US" dirty="0"/>
              <a:t>(", ", set));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Pesho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 err="1">
                <a:solidFill>
                  <a:schemeClr val="accent2"/>
                </a:solidFill>
              </a:rPr>
              <a:t>Gosho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("Georgi"));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</a:t>
            </a:r>
            <a:r>
              <a:rPr lang="en-US" dirty="0" err="1"/>
              <a:t>Pesho</a:t>
            </a:r>
            <a:r>
              <a:rPr lang="en-US" dirty="0"/>
              <a:t>"));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 err="1"/>
              <a:t>Pesho</a:t>
            </a:r>
            <a:r>
              <a:rPr lang="en-US" dirty="0"/>
              <a:t>");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); </a:t>
            </a:r>
            <a:r>
              <a:rPr lang="en-US" i="1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</a:t>
            </a:r>
            <a:r>
              <a:rPr lang="en-US" sz="11497" b="1"/>
              <a:t>csharp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and print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515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198770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104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0352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2628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2637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4913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479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443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1462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7312" y="1371600"/>
            <a:ext cx="69342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(name)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277499" y="144349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139004" y="4094430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 non-existing names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04047-92EC-49DE-9472-F097BD97E66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9950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SortedSet&lt;T&gt;</a:t>
            </a:r>
          </a:p>
          <a:p>
            <a:pPr lvl="1"/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ordered incrementally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SortedSet&lt;T&gt;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9C3F-676D-4CD2-BEA9-55E563815F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7812" y="2438400"/>
            <a:ext cx="741318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SortedSet</a:t>
            </a:r>
            <a:r>
              <a:rPr lang="en-US" dirty="0">
                <a:solidFill>
                  <a:schemeClr val="bg1"/>
                </a:solidFill>
              </a:rPr>
              <a:t>&lt;string&gt;()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("Gosho")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("Maria")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("Alice")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471" y="4953000"/>
            <a:ext cx="390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Alice, Gosho, Maria, Pesho</a:t>
            </a:r>
          </a:p>
        </p:txBody>
      </p:sp>
    </p:spTree>
    <p:extLst>
      <p:ext uri="{BB962C8B-B14F-4D97-AF65-F5344CB8AC3E}">
        <p14:creationId xmlns:p14="http://schemas.microsoft.com/office/powerpoint/2010/main" val="10761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/>
                </a:solidFill>
              </a:rPr>
              <a:t>keeping a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/>
                </a:solidFill>
              </a:rPr>
              <a:t>allow keeping a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/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key and value pairs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17" y="1219776"/>
            <a:ext cx="2790963" cy="27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2787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Dictionary&lt;K, V&gt; </a:t>
            </a:r>
            <a:r>
              <a:rPr lang="en-US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493" y="4119762"/>
            <a:ext cx="8633295" cy="215525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SortedDictionary&lt;K, V&gt;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177" y="3439945"/>
            <a:ext cx="10998471" cy="2402697"/>
          </a:xfrm>
        </p:spPr>
        <p:txBody>
          <a:bodyPr/>
          <a:lstStyle/>
          <a:p>
            <a:r>
              <a:rPr lang="en-GB" sz="2799" dirty="0">
                <a:solidFill>
                  <a:schemeClr val="bg1"/>
                </a:solidFill>
              </a:rPr>
              <a:t>var</a:t>
            </a:r>
            <a:r>
              <a:rPr lang="en-GB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799" dirty="0"/>
              <a:t>fruits = </a:t>
            </a:r>
            <a:r>
              <a:rPr lang="en-GB" sz="2799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799" dirty="0"/>
              <a:t>();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"kiwi"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4.50;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"orange"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2.50;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"banana"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2.20;</a:t>
            </a:r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212149"/>
            <a:ext cx="11808021" cy="5184275"/>
          </a:xfrm>
        </p:spPr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122" y="1837189"/>
            <a:ext cx="8374365" cy="163249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122" y="4094724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212149"/>
            <a:ext cx="11808021" cy="5184275"/>
          </a:xfrm>
        </p:spPr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ContainsKey(key)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ContainsValue(value)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1" y="1812051"/>
            <a:ext cx="9132204" cy="2033461"/>
          </a:xfrm>
        </p:spPr>
        <p:txBody>
          <a:bodyPr/>
          <a:lstStyle/>
          <a:p>
            <a:r>
              <a:rPr lang="en-GB" sz="2199" dirty="0"/>
              <a:t>var dictionary = new Dictionary&lt;string, int&gt;();</a:t>
            </a:r>
            <a:endParaRPr lang="bg-BG" sz="2199" dirty="0"/>
          </a:p>
          <a:p>
            <a:r>
              <a:rPr lang="en-GB" sz="2199" dirty="0"/>
              <a:t>dictionary.Add("Airbus A320", 150);</a:t>
            </a:r>
            <a:endParaRPr lang="bg-BG" sz="2199" dirty="0"/>
          </a:p>
          <a:p>
            <a:r>
              <a:rPr lang="en-GB" sz="2199" dirty="0"/>
              <a:t>if (dictionary.</a:t>
            </a:r>
            <a:r>
              <a:rPr lang="en-GB" sz="2199" dirty="0">
                <a:solidFill>
                  <a:schemeClr val="bg1"/>
                </a:solidFill>
              </a:rPr>
              <a:t>ContainsKey</a:t>
            </a:r>
            <a:r>
              <a:rPr lang="en-GB" sz="2199" dirty="0"/>
              <a:t>(</a:t>
            </a:r>
            <a:r>
              <a:rPr lang="en-GB" sz="2199" dirty="0">
                <a:solidFill>
                  <a:schemeClr val="bg1"/>
                </a:solidFill>
              </a:rPr>
              <a:t>"Airbus A320"</a:t>
            </a:r>
            <a:r>
              <a:rPr lang="en-GB" sz="2199" dirty="0"/>
              <a:t>))</a:t>
            </a:r>
            <a:endParaRPr lang="bg-BG" sz="2199" dirty="0"/>
          </a:p>
          <a:p>
            <a:r>
              <a:rPr lang="en-GB" sz="2199" dirty="0"/>
              <a:t>   Console.WriteLine($"Airbus A320 key exists");</a:t>
            </a:r>
            <a:endParaRPr lang="bg-BG" sz="2199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0411" y="4423344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2256</Words>
  <Application>Microsoft Office PowerPoint</Application>
  <PresentationFormat>Custom</PresentationFormat>
  <Paragraphs>424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Sets and Dictionaries Advanced</vt:lpstr>
      <vt:lpstr>Table of Contents</vt:lpstr>
      <vt:lpstr>Have a Question?</vt:lpstr>
      <vt:lpstr>PowerPoint Presentation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Same Values in Array</vt:lpstr>
      <vt:lpstr>Solution: Count Real Numbers</vt:lpstr>
      <vt:lpstr>PowerPoint Presentation</vt:lpstr>
      <vt:lpstr>Multi-Dictionaries</vt:lpstr>
      <vt:lpstr>Problem: Average Student Grades</vt:lpstr>
      <vt:lpstr>Solution: Average Student Grades (1)</vt:lpstr>
      <vt:lpstr>Solution: Average Student Grades (2)</vt:lpstr>
      <vt:lpstr>Nested Dictionaries</vt:lpstr>
      <vt:lpstr>Problem: Product Shop</vt:lpstr>
      <vt:lpstr>Solution: Product Shop</vt:lpstr>
      <vt:lpstr>Solution: Product Shop (2)</vt:lpstr>
      <vt:lpstr>Problem: Cities by Continent and Country</vt:lpstr>
      <vt:lpstr>Solution: Cities by Continent and Country</vt:lpstr>
      <vt:lpstr>Solution: Cities by Continent and Country (2)</vt:lpstr>
      <vt:lpstr>Solution: Cities by Continent and Country (3)</vt:lpstr>
      <vt:lpstr>PowerPoint Presentation</vt:lpstr>
      <vt:lpstr>PowerPoint Presentation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 Advanced</dc:title>
  <dc:subject>C# Advanced – Practical Training Course @ SoftUni</dc:subject>
  <dc:creator/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2018-09-27T06:56:32Z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