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5" r:id="rId6"/>
  </p:sldIdLst>
  <p:sldSz cx="9144000" cy="5143500" type="screen16x9"/>
  <p:notesSz cx="6858000" cy="9144000"/>
  <p:embeddedFontLst>
    <p:embeddedFont>
      <p:font typeface="Assistant Light" pitchFamily="2" charset="-79"/>
      <p:regular r:id="rId8"/>
      <p:bold r:id="rId9"/>
    </p:embeddedFont>
    <p:embeddedFont>
      <p:font typeface="Fira Sans Extra Condensed Medium" panose="020B0603050000020004" pitchFamily="34" charset="0"/>
      <p:regular r:id="rId10"/>
      <p:bold r:id="rId11"/>
      <p:italic r:id="rId12"/>
      <p:boldItalic r:id="rId13"/>
    </p:embeddedFont>
    <p:embeddedFont>
      <p:font typeface="Nunito Sans" pitchFamily="2" charset="77"/>
      <p:regular r:id="rId14"/>
      <p:bold r:id="rId15"/>
      <p:italic r:id="rId16"/>
      <p:boldItalic r:id="rId17"/>
    </p:embeddedFont>
    <p:embeddedFont>
      <p:font typeface="Nunito Sans ExtraBold" pitchFamily="2" charset="77"/>
      <p:bold r:id="rId18"/>
      <p:italic r:id="rId19"/>
      <p:boldItalic r:id="rId20"/>
    </p:embeddedFont>
    <p:embeddedFont>
      <p:font typeface="Pontano Sans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760">
          <p15:clr>
            <a:srgbClr val="9AA0A6"/>
          </p15:clr>
        </p15:guide>
        <p15:guide id="2" pos="4215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950"/>
    <a:srgbClr val="647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pos="5760"/>
        <p:guide pos="421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e4b937d3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e4b937d3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6e01a5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6e01a5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f6e01a56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f6e01a56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89700" y="-20175"/>
            <a:ext cx="4094650" cy="5190575"/>
          </a:xfrm>
          <a:custGeom>
            <a:avLst/>
            <a:gdLst/>
            <a:ahLst/>
            <a:cxnLst/>
            <a:rect l="l" t="t" r="r" b="b"/>
            <a:pathLst>
              <a:path w="163786" h="207623" extrusionOk="0">
                <a:moveTo>
                  <a:pt x="0" y="0"/>
                </a:moveTo>
                <a:lnTo>
                  <a:pt x="26895" y="207623"/>
                </a:lnTo>
                <a:lnTo>
                  <a:pt x="163786" y="207623"/>
                </a:lnTo>
                <a:lnTo>
                  <a:pt x="163786" y="53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3802" y="1290175"/>
            <a:ext cx="3639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 Sans ExtraBold"/>
              <a:buNone/>
              <a:defRPr sz="3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1302" y="27576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ntano Sans"/>
              <a:buNone/>
              <a:defRPr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ontano Sans"/>
              <a:buNone/>
              <a:defRPr sz="2800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999400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5611575" y="3305175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16906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312350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980125" y="1925050"/>
            <a:ext cx="519300" cy="449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6586" y="-40475"/>
            <a:ext cx="9180576" cy="1384272"/>
            <a:chOff x="0" y="-40481"/>
            <a:chExt cx="9144000" cy="1384272"/>
          </a:xfrm>
        </p:grpSpPr>
        <p:sp>
          <p:nvSpPr>
            <p:cNvPr id="19" name="Google Shape;19;p3"/>
            <p:cNvSpPr/>
            <p:nvPr/>
          </p:nvSpPr>
          <p:spPr>
            <a:xfrm rot="10800000">
              <a:off x="1200" y="799890"/>
              <a:ext cx="9142800" cy="5439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-40481"/>
              <a:ext cx="9144000" cy="85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967738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15208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3589500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3"/>
          </p:nvPr>
        </p:nvSpPr>
        <p:spPr>
          <a:xfrm>
            <a:off x="3773838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4"/>
          </p:nvPr>
        </p:nvSpPr>
        <p:spPr>
          <a:xfrm>
            <a:off x="6264526" y="267115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5"/>
          </p:nvPr>
        </p:nvSpPr>
        <p:spPr>
          <a:xfrm>
            <a:off x="6448876" y="234055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6"/>
          </p:nvPr>
        </p:nvSpPr>
        <p:spPr>
          <a:xfrm>
            <a:off x="2271011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7"/>
          </p:nvPr>
        </p:nvSpPr>
        <p:spPr>
          <a:xfrm>
            <a:off x="2455361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8"/>
          </p:nvPr>
        </p:nvSpPr>
        <p:spPr>
          <a:xfrm>
            <a:off x="4892774" y="4031100"/>
            <a:ext cx="19650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9"/>
          </p:nvPr>
        </p:nvSpPr>
        <p:spPr>
          <a:xfrm>
            <a:off x="5077124" y="3700506"/>
            <a:ext cx="1596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3"/>
          </p:nvPr>
        </p:nvSpPr>
        <p:spPr>
          <a:xfrm>
            <a:off x="3080975" y="398750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 b="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14" hasCustomPrompt="1"/>
          </p:nvPr>
        </p:nvSpPr>
        <p:spPr>
          <a:xfrm>
            <a:off x="157583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5" hasCustomPrompt="1"/>
          </p:nvPr>
        </p:nvSpPr>
        <p:spPr>
          <a:xfrm>
            <a:off x="4197618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16" hasCustomPrompt="1"/>
          </p:nvPr>
        </p:nvSpPr>
        <p:spPr>
          <a:xfrm>
            <a:off x="6872626" y="2012475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17" hasCustomPrompt="1"/>
          </p:nvPr>
        </p:nvSpPr>
        <p:spPr>
          <a:xfrm>
            <a:off x="2879111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18" hasCustomPrompt="1"/>
          </p:nvPr>
        </p:nvSpPr>
        <p:spPr>
          <a:xfrm>
            <a:off x="5500879" y="3386650"/>
            <a:ext cx="748800" cy="3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ra Sans Extra Condensed Medium"/>
              <a:buNone/>
              <a:defRPr sz="14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ctrTitle"/>
          </p:nvPr>
        </p:nvSpPr>
        <p:spPr>
          <a:xfrm flipH="1">
            <a:off x="1889225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889225" y="1753435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Nunito Sans ExtraBold"/>
              <a:buNone/>
              <a:defRPr sz="48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4" name="Google Shape;44;p5"/>
          <p:cNvSpPr txBox="1">
            <a:spLocks noGrp="1"/>
          </p:cNvSpPr>
          <p:nvPr>
            <p:ph type="ctrTitle"/>
          </p:nvPr>
        </p:nvSpPr>
        <p:spPr>
          <a:xfrm>
            <a:off x="630625" y="1659512"/>
            <a:ext cx="3867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0625" y="2513488"/>
            <a:ext cx="33405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4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unito Sans ExtraBold"/>
              <a:buNone/>
              <a:defRPr sz="1400" b="0"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 idx="2"/>
          </p:nvPr>
        </p:nvSpPr>
        <p:spPr>
          <a:xfrm flipH="1">
            <a:off x="1663075" y="2606298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 flipH="1">
            <a:off x="1432475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ctrTitle" idx="3"/>
          </p:nvPr>
        </p:nvSpPr>
        <p:spPr>
          <a:xfrm flipH="1">
            <a:off x="4851150" y="2606423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4"/>
          </p:nvPr>
        </p:nvSpPr>
        <p:spPr>
          <a:xfrm flipH="1">
            <a:off x="4620550" y="281569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ctrTitle" idx="5"/>
          </p:nvPr>
        </p:nvSpPr>
        <p:spPr>
          <a:xfrm flipH="1">
            <a:off x="325712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6"/>
          </p:nvPr>
        </p:nvSpPr>
        <p:spPr>
          <a:xfrm flipH="1">
            <a:off x="302651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ctrTitle" idx="7"/>
          </p:nvPr>
        </p:nvSpPr>
        <p:spPr>
          <a:xfrm flipH="1">
            <a:off x="6445175" y="1763240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ubTitle" idx="8"/>
          </p:nvPr>
        </p:nvSpPr>
        <p:spPr>
          <a:xfrm flipH="1">
            <a:off x="6214563" y="1972515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5">
          <p15:clr>
            <a:srgbClr val="FA7B17"/>
          </p15:clr>
        </p15:guide>
        <p15:guide id="2" orient="horz" pos="146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"/>
              <a:buNone/>
              <a:defRPr sz="28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●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 Light"/>
              <a:buChar char="○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ssistant Light"/>
              <a:buChar char="■"/>
              <a:defRPr sz="1200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06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he Design Brief: a North Star for Any Project | Peer Insight">
            <a:extLst>
              <a:ext uri="{FF2B5EF4-FFF2-40B4-BE49-F238E27FC236}">
                <a16:creationId xmlns:a16="http://schemas.microsoft.com/office/drawing/2014/main" id="{A4E68FEE-8D6C-4ECC-9EDD-8DC68345D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7136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Google Shape;116;p20"/>
          <p:cNvSpPr/>
          <p:nvPr/>
        </p:nvSpPr>
        <p:spPr>
          <a:xfrm flipH="1">
            <a:off x="5919500" y="-211062"/>
            <a:ext cx="4652175" cy="1932371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 w="19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9;p22">
            <a:extLst>
              <a:ext uri="{FF2B5EF4-FFF2-40B4-BE49-F238E27FC236}">
                <a16:creationId xmlns:a16="http://schemas.microsoft.com/office/drawing/2014/main" id="{D97B47CC-95C5-4581-AE9A-0B188AC7C9B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5697296" y="2355535"/>
            <a:ext cx="3281400" cy="8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Team 209 Polaris</a:t>
            </a:r>
            <a:endParaRPr dirty="0"/>
          </a:p>
        </p:txBody>
      </p:sp>
      <p:sp>
        <p:nvSpPr>
          <p:cNvPr id="12" name="Paralelogramo 11">
            <a:extLst>
              <a:ext uri="{FF2B5EF4-FFF2-40B4-BE49-F238E27FC236}">
                <a16:creationId xmlns:a16="http://schemas.microsoft.com/office/drawing/2014/main" id="{9B8D08E7-EB55-4543-9091-3C13B0C87022}"/>
              </a:ext>
            </a:extLst>
          </p:cNvPr>
          <p:cNvSpPr/>
          <p:nvPr/>
        </p:nvSpPr>
        <p:spPr>
          <a:xfrm rot="21153028">
            <a:off x="5379473" y="-827108"/>
            <a:ext cx="6222759" cy="6109327"/>
          </a:xfrm>
          <a:prstGeom prst="parallelogram">
            <a:avLst>
              <a:gd name="adj" fmla="val 0"/>
            </a:avLst>
          </a:prstGeom>
          <a:solidFill>
            <a:srgbClr val="0A1950"/>
          </a:solidFill>
          <a:ln>
            <a:solidFill>
              <a:srgbClr val="0A19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903E1CA-02DB-445C-B793-ECF3DBA34944}"/>
              </a:ext>
            </a:extLst>
          </p:cNvPr>
          <p:cNvSpPr txBox="1"/>
          <p:nvPr/>
        </p:nvSpPr>
        <p:spPr>
          <a:xfrm>
            <a:off x="5697296" y="1971585"/>
            <a:ext cx="3108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Nunito Sans" panose="020B0604020202020204" charset="0"/>
              </a:rPr>
              <a:t>Team 209</a:t>
            </a:r>
          </a:p>
          <a:p>
            <a:pPr algn="ctr"/>
            <a:r>
              <a:rPr lang="pt-BR" sz="3600" dirty="0">
                <a:solidFill>
                  <a:schemeClr val="bg1"/>
                </a:solidFill>
                <a:latin typeface="Nunito Sans" panose="020B0604020202020204" charset="0"/>
              </a:rPr>
              <a:t>Polaris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Families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friends apart - The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COVID 19.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PROBLEM</a:t>
            </a:r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How</a:t>
            </a:r>
            <a:r>
              <a:rPr lang="pt-BR" dirty="0"/>
              <a:t> 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reunite</a:t>
            </a:r>
            <a:r>
              <a:rPr lang="pt-BR" dirty="0"/>
              <a:t> people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 data </a:t>
            </a:r>
            <a:r>
              <a:rPr lang="pt-BR" dirty="0" err="1"/>
              <a:t>and</a:t>
            </a:r>
            <a:r>
              <a:rPr lang="pt-BR" dirty="0"/>
              <a:t>  </a:t>
            </a:r>
            <a:r>
              <a:rPr lang="pt-BR" dirty="0" err="1"/>
              <a:t>international</a:t>
            </a:r>
            <a:r>
              <a:rPr lang="pt-BR" dirty="0"/>
              <a:t> </a:t>
            </a:r>
            <a:r>
              <a:rPr lang="pt-BR" dirty="0" err="1"/>
              <a:t>news</a:t>
            </a:r>
            <a:r>
              <a:rPr lang="pt-BR" dirty="0"/>
              <a:t>.  </a:t>
            </a:r>
            <a:endParaRPr dirty="0"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PATH</a:t>
            </a:r>
            <a:endParaRPr dirty="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Polaris.</a:t>
            </a:r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ctr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DESTINATION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</a:t>
            </a:r>
            <a:r>
              <a:rPr lang="pt-BR" dirty="0" err="1"/>
              <a:t>end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the </a:t>
            </a:r>
            <a:r>
              <a:rPr lang="pt-BR" dirty="0" err="1"/>
              <a:t>journey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ctr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TABLE OF 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1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58712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3249525" y="2147250"/>
            <a:ext cx="0" cy="68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1"/>
          <p:cNvSpPr/>
          <p:nvPr/>
        </p:nvSpPr>
        <p:spPr>
          <a:xfrm rot="899825">
            <a:off x="-1428364" y="3728917"/>
            <a:ext cx="2950497" cy="231666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/>
          <p:nvPr/>
        </p:nvSpPr>
        <p:spPr>
          <a:xfrm rot="-3036684">
            <a:off x="7582353" y="4618566"/>
            <a:ext cx="2950470" cy="2316746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ítulo 12">
            <a:extLst>
              <a:ext uri="{FF2B5EF4-FFF2-40B4-BE49-F238E27FC236}">
                <a16:creationId xmlns:a16="http://schemas.microsoft.com/office/drawing/2014/main" id="{E1C21BB5-9B8B-2247-8FD3-6CAC52A242D6}"/>
              </a:ext>
            </a:extLst>
          </p:cNvPr>
          <p:cNvSpPr>
            <a:spLocks noGrp="1"/>
          </p:cNvSpPr>
          <p:nvPr>
            <p:ph type="ctrTitle" idx="9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372ED60E-D8CB-6544-B58E-9E3F872EDDFD}"/>
              </a:ext>
            </a:extLst>
          </p:cNvPr>
          <p:cNvSpPr>
            <a:spLocks noGrp="1"/>
          </p:cNvSpPr>
          <p:nvPr>
            <p:ph type="title" idx="18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8D675D1-0897-A542-B8BB-4866296DC042}"/>
              </a:ext>
            </a:extLst>
          </p:cNvPr>
          <p:cNvSpPr/>
          <p:nvPr/>
        </p:nvSpPr>
        <p:spPr>
          <a:xfrm>
            <a:off x="1467325" y="3166944"/>
            <a:ext cx="5953969" cy="1252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4D181619-A2AF-4446-A7F2-56946FFC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Google Shape;156;p23"/>
          <p:cNvSpPr/>
          <p:nvPr/>
        </p:nvSpPr>
        <p:spPr>
          <a:xfrm flipH="1">
            <a:off x="-447675" y="-42125"/>
            <a:ext cx="5743575" cy="5200650"/>
          </a:xfrm>
          <a:custGeom>
            <a:avLst/>
            <a:gdLst/>
            <a:ahLst/>
            <a:cxnLst/>
            <a:rect l="l" t="t" r="r" b="b"/>
            <a:pathLst>
              <a:path w="229743" h="208026" extrusionOk="0">
                <a:moveTo>
                  <a:pt x="62865" y="1524"/>
                </a:moveTo>
                <a:lnTo>
                  <a:pt x="0" y="208026"/>
                </a:lnTo>
                <a:lnTo>
                  <a:pt x="229743" y="208026"/>
                </a:lnTo>
                <a:lnTo>
                  <a:pt x="2297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57" name="Google Shape;157;p23"/>
          <p:cNvSpPr txBox="1">
            <a:spLocks noGrp="1"/>
          </p:cNvSpPr>
          <p:nvPr>
            <p:ph type="ctrTitle"/>
          </p:nvPr>
        </p:nvSpPr>
        <p:spPr>
          <a:xfrm>
            <a:off x="524897" y="1007454"/>
            <a:ext cx="1710303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600" dirty="0"/>
              <a:t>Families Apart</a:t>
            </a:r>
          </a:p>
        </p:txBody>
      </p:sp>
      <p:sp>
        <p:nvSpPr>
          <p:cNvPr id="158" name="Google Shape;158;p23"/>
          <p:cNvSpPr txBox="1">
            <a:spLocks noGrp="1"/>
          </p:cNvSpPr>
          <p:nvPr>
            <p:ph type="subTitle" idx="1"/>
          </p:nvPr>
        </p:nvSpPr>
        <p:spPr>
          <a:xfrm>
            <a:off x="630625" y="1848419"/>
            <a:ext cx="3340500" cy="182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Coronavirus disease (COVID-19) is an infectious disease caused by a newly discovered coronavirus. COVID-19 pandemic required governments to take measures to restrict mobility. Closed borders, restrictions on flights and strict activities control. 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Although necessary, these measures created a new problem: Thousands of people were unable to travel and, therefore, unable to return </a:t>
            </a:r>
            <a:r>
              <a:rPr lang="en-US" dirty="0" err="1"/>
              <a:t>home.The</a:t>
            </a:r>
            <a:r>
              <a:rPr lang="en-US" dirty="0"/>
              <a:t> lack of information spreads doubts, insecurity and other negative feelings among travelers.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" name="Google Shape;164;p24">
            <a:extLst>
              <a:ext uri="{FF2B5EF4-FFF2-40B4-BE49-F238E27FC236}">
                <a16:creationId xmlns:a16="http://schemas.microsoft.com/office/drawing/2014/main" id="{F3D3CC94-F3B6-9143-80DA-6A7B9573D0AB}"/>
              </a:ext>
            </a:extLst>
          </p:cNvPr>
          <p:cNvSpPr txBox="1">
            <a:spLocks/>
          </p:cNvSpPr>
          <p:nvPr/>
        </p:nvSpPr>
        <p:spPr>
          <a:xfrm>
            <a:off x="-171108" y="508703"/>
            <a:ext cx="2982000" cy="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 Sans"/>
              <a:buNone/>
              <a:defRPr sz="13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algn="ctr"/>
            <a:r>
              <a:rPr lang="pt-BR" dirty="0"/>
              <a:t>THE PROBLEM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 rot="-4500033">
            <a:off x="-1273432" y="3070398"/>
            <a:ext cx="3262617" cy="1970242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3080975" y="405336"/>
            <a:ext cx="2982000" cy="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THE PATH</a:t>
            </a:r>
            <a:endParaRPr dirty="0"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SATURN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Saturn is the ringed one. It’s a gas giant, composed of hydrogen and helium. It’s named after the Roman god of agriculture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NEPTUNE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Neptune is the farthest planet from the Sun, the fourth-largest in our Solar System and also the densest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73" name="Google Shape;173;p24"/>
          <p:cNvSpPr txBox="1">
            <a:spLocks noGrp="1"/>
          </p:cNvSpPr>
          <p:nvPr>
            <p:ph type="ctrTitle" idx="5"/>
          </p:nvPr>
        </p:nvSpPr>
        <p:spPr>
          <a:xfrm flipH="1">
            <a:off x="1071396" y="1719622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Space Data</a:t>
            </a:r>
            <a:endParaRPr dirty="0"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6"/>
          </p:nvPr>
        </p:nvSpPr>
        <p:spPr>
          <a:xfrm flipH="1">
            <a:off x="747804" y="2018348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800" dirty="0"/>
              <a:t>Data </a:t>
            </a:r>
            <a:r>
              <a:rPr lang="pt-BR" sz="800" dirty="0" err="1"/>
              <a:t>provided</a:t>
            </a:r>
            <a:r>
              <a:rPr lang="pt-BR" sz="800" dirty="0"/>
              <a:t> </a:t>
            </a:r>
            <a:r>
              <a:rPr lang="pt-BR" sz="800" dirty="0" err="1"/>
              <a:t>by</a:t>
            </a:r>
            <a:r>
              <a:rPr lang="pt-BR" sz="800" dirty="0"/>
              <a:t> NASA, JAXA </a:t>
            </a:r>
            <a:r>
              <a:rPr lang="pt-BR" sz="800" dirty="0" err="1"/>
              <a:t>and</a:t>
            </a:r>
            <a:r>
              <a:rPr lang="pt-BR" sz="800" dirty="0"/>
              <a:t> </a:t>
            </a:r>
            <a:r>
              <a:rPr lang="pt-BR" sz="800" dirty="0" err="1"/>
              <a:t>other</a:t>
            </a:r>
            <a:r>
              <a:rPr lang="pt-BR" sz="800" dirty="0"/>
              <a:t> </a:t>
            </a:r>
            <a:r>
              <a:rPr lang="pt-BR" sz="800" dirty="0" err="1"/>
              <a:t>sources</a:t>
            </a:r>
            <a:r>
              <a:rPr lang="pt-BR" sz="800" dirty="0"/>
              <a:t> </a:t>
            </a:r>
            <a:r>
              <a:rPr lang="pt-BR" sz="800" dirty="0" err="1"/>
              <a:t>of</a:t>
            </a:r>
            <a:r>
              <a:rPr lang="pt-BR" sz="800" dirty="0"/>
              <a:t> </a:t>
            </a:r>
            <a:r>
              <a:rPr lang="pt-BR" sz="800" dirty="0" err="1"/>
              <a:t>information</a:t>
            </a:r>
            <a:r>
              <a:rPr lang="pt-BR" sz="800" dirty="0"/>
              <a:t>.</a:t>
            </a:r>
          </a:p>
          <a:p>
            <a:br>
              <a:rPr lang="pt-BR" sz="800" dirty="0"/>
            </a:b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175" name="Google Shape;175;p24"/>
          <p:cNvSpPr txBox="1">
            <a:spLocks noGrp="1"/>
          </p:cNvSpPr>
          <p:nvPr>
            <p:ph type="ctrTitle" idx="7"/>
          </p:nvPr>
        </p:nvSpPr>
        <p:spPr>
          <a:xfrm flipH="1">
            <a:off x="4073299" y="1776349"/>
            <a:ext cx="1037100" cy="3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News</a:t>
            </a:r>
            <a:endParaRPr dirty="0"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8"/>
          </p:nvPr>
        </p:nvSpPr>
        <p:spPr>
          <a:xfrm flipH="1">
            <a:off x="3885359" y="2035013"/>
            <a:ext cx="14982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sz="800" dirty="0"/>
              <a:t>In </a:t>
            </a:r>
            <a:r>
              <a:rPr lang="pt-BR" sz="800" dirty="0" err="1"/>
              <a:t>to</a:t>
            </a:r>
            <a:r>
              <a:rPr lang="pt-BR" sz="800" dirty="0"/>
              <a:t> go </a:t>
            </a:r>
            <a:r>
              <a:rPr lang="pt-BR" sz="800" dirty="0" err="1"/>
              <a:t>market</a:t>
            </a:r>
            <a:r>
              <a:rPr lang="pt-BR" sz="800" dirty="0"/>
              <a:t> </a:t>
            </a:r>
            <a:r>
              <a:rPr lang="pt-BR" sz="800" dirty="0" err="1"/>
              <a:t>terms</a:t>
            </a:r>
            <a:r>
              <a:rPr lang="pt-BR" sz="800" dirty="0"/>
              <a:t>, </a:t>
            </a:r>
            <a:r>
              <a:rPr lang="pt-BR" sz="800" dirty="0" err="1"/>
              <a:t>we</a:t>
            </a:r>
            <a:r>
              <a:rPr lang="pt-BR" sz="800" dirty="0"/>
              <a:t> are </a:t>
            </a:r>
            <a:r>
              <a:rPr lang="pt-BR" sz="800" dirty="0" err="1"/>
              <a:t>covering</a:t>
            </a:r>
            <a:r>
              <a:rPr lang="pt-BR" sz="800" dirty="0"/>
              <a:t> </a:t>
            </a:r>
            <a:r>
              <a:rPr lang="pt-BR" sz="800" dirty="0" err="1"/>
              <a:t>and</a:t>
            </a:r>
            <a:r>
              <a:rPr lang="pt-BR" sz="800" dirty="0"/>
              <a:t> </a:t>
            </a:r>
            <a:r>
              <a:rPr lang="pt-BR" sz="800" dirty="0" err="1"/>
              <a:t>has</a:t>
            </a:r>
            <a:r>
              <a:rPr lang="pt-BR" sz="800" dirty="0"/>
              <a:t> a go </a:t>
            </a:r>
            <a:r>
              <a:rPr lang="pt-BR" sz="800" dirty="0" err="1"/>
              <a:t>to</a:t>
            </a:r>
            <a:r>
              <a:rPr lang="pt-BR" sz="800" dirty="0"/>
              <a:t> </a:t>
            </a:r>
            <a:r>
              <a:rPr lang="pt-BR" sz="800" dirty="0" err="1"/>
              <a:t>market</a:t>
            </a:r>
            <a:r>
              <a:rPr lang="pt-BR" sz="800" dirty="0"/>
              <a:t> </a:t>
            </a:r>
            <a:r>
              <a:rPr lang="pt-BR" sz="800" dirty="0" err="1"/>
              <a:t>feasibility</a:t>
            </a:r>
            <a:r>
              <a:rPr lang="pt-BR" sz="800" dirty="0"/>
              <a:t> </a:t>
            </a:r>
            <a:r>
              <a:rPr lang="pt-BR" sz="800" dirty="0" err="1"/>
              <a:t>due</a:t>
            </a:r>
            <a:r>
              <a:rPr lang="pt-BR" sz="800" dirty="0"/>
              <a:t> </a:t>
            </a:r>
            <a:r>
              <a:rPr lang="pt-BR" sz="800" dirty="0" err="1"/>
              <a:t>to</a:t>
            </a:r>
            <a:r>
              <a:rPr lang="pt-BR" sz="800" dirty="0"/>
              <a:t> </a:t>
            </a:r>
            <a:r>
              <a:rPr lang="pt-BR" sz="800" dirty="0" err="1"/>
              <a:t>the</a:t>
            </a:r>
            <a:r>
              <a:rPr lang="pt-BR" sz="800" dirty="0"/>
              <a:t> </a:t>
            </a:r>
            <a:r>
              <a:rPr lang="pt-BR" sz="800" dirty="0" err="1"/>
              <a:t>lack</a:t>
            </a:r>
            <a:r>
              <a:rPr lang="pt-BR" sz="800" dirty="0"/>
              <a:t> </a:t>
            </a:r>
            <a:r>
              <a:rPr lang="pt-BR" sz="800" dirty="0" err="1"/>
              <a:t>of</a:t>
            </a:r>
            <a:r>
              <a:rPr lang="pt-BR" sz="800" dirty="0"/>
              <a:t> </a:t>
            </a:r>
            <a:r>
              <a:rPr lang="pt-BR" sz="800" dirty="0" err="1"/>
              <a:t>the</a:t>
            </a:r>
            <a:r>
              <a:rPr lang="pt-BR" sz="800" dirty="0"/>
              <a:t> </a:t>
            </a:r>
            <a:r>
              <a:rPr lang="pt-BR" sz="800" dirty="0" err="1"/>
              <a:t>specific</a:t>
            </a:r>
            <a:r>
              <a:rPr lang="pt-BR" sz="800" dirty="0"/>
              <a:t> </a:t>
            </a:r>
            <a:r>
              <a:rPr lang="pt-BR" sz="800" dirty="0" err="1"/>
              <a:t>feature</a:t>
            </a:r>
            <a:r>
              <a:rPr lang="pt-BR" sz="800" dirty="0"/>
              <a:t> in </a:t>
            </a:r>
            <a:r>
              <a:rPr lang="pt-BR" sz="800" dirty="0" err="1"/>
              <a:t>travel</a:t>
            </a:r>
            <a:r>
              <a:rPr lang="pt-BR" sz="800" dirty="0"/>
              <a:t> websites </a:t>
            </a:r>
            <a:r>
              <a:rPr lang="pt-BR" sz="800" dirty="0" err="1"/>
              <a:t>and</a:t>
            </a:r>
            <a:r>
              <a:rPr lang="pt-BR" sz="800" dirty="0"/>
              <a:t> </a:t>
            </a:r>
            <a:r>
              <a:rPr lang="pt-BR" sz="800" dirty="0" err="1"/>
              <a:t>news</a:t>
            </a:r>
            <a:r>
              <a:rPr lang="pt-BR" sz="800" dirty="0"/>
              <a:t> website.</a:t>
            </a:r>
            <a:endParaRPr sz="800" dirty="0"/>
          </a:p>
        </p:txBody>
      </p:sp>
      <p:sp>
        <p:nvSpPr>
          <p:cNvPr id="165" name="Google Shape;165;p24"/>
          <p:cNvSpPr/>
          <p:nvPr/>
        </p:nvSpPr>
        <p:spPr>
          <a:xfrm>
            <a:off x="2079546" y="2349363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pt-BR" sz="800" dirty="0">
              <a:solidFill>
                <a:schemeClr val="bg1"/>
              </a:solidFill>
            </a:endParaRPr>
          </a:p>
          <a:p>
            <a:pPr algn="ctr"/>
            <a:endParaRPr lang="pt-BR" sz="800" dirty="0">
              <a:solidFill>
                <a:schemeClr val="bg1"/>
              </a:solidFill>
            </a:endParaRPr>
          </a:p>
          <a:p>
            <a:pPr algn="ctr"/>
            <a:endParaRPr lang="pt-BR" sz="800" dirty="0">
              <a:solidFill>
                <a:schemeClr val="bg1"/>
              </a:solidFill>
            </a:endParaRPr>
          </a:p>
          <a:p>
            <a:pPr algn="ctr"/>
            <a:endParaRPr lang="pt-BR" sz="800" dirty="0">
              <a:solidFill>
                <a:schemeClr val="bg1"/>
              </a:solidFill>
            </a:endParaRPr>
          </a:p>
          <a:p>
            <a:pPr algn="ctr"/>
            <a:r>
              <a:rPr lang="pt-BR" sz="800" dirty="0" err="1">
                <a:solidFill>
                  <a:schemeClr val="bg1"/>
                </a:solidFill>
              </a:rPr>
              <a:t>Polaris</a:t>
            </a:r>
            <a:r>
              <a:rPr lang="pt-BR" sz="800" dirty="0">
                <a:solidFill>
                  <a:schemeClr val="bg1"/>
                </a:solidFill>
              </a:rPr>
              <a:t> 209 </a:t>
            </a:r>
            <a:r>
              <a:rPr lang="pt-BR" sz="800" dirty="0" err="1">
                <a:solidFill>
                  <a:schemeClr val="bg1"/>
                </a:solidFill>
              </a:rPr>
              <a:t>will</a:t>
            </a:r>
            <a:r>
              <a:rPr lang="pt-BR" sz="800" dirty="0">
                <a:solidFill>
                  <a:schemeClr val="bg1"/>
                </a:solidFill>
              </a:rPr>
              <a:t> use as </a:t>
            </a:r>
            <a:r>
              <a:rPr lang="pt-BR" sz="800" dirty="0" err="1">
                <a:solidFill>
                  <a:schemeClr val="bg1"/>
                </a:solidFill>
              </a:rPr>
              <a:t>much</a:t>
            </a:r>
            <a:r>
              <a:rPr lang="pt-BR" sz="800" dirty="0">
                <a:solidFill>
                  <a:schemeClr val="bg1"/>
                </a:solidFill>
              </a:rPr>
              <a:t> data as </a:t>
            </a:r>
            <a:r>
              <a:rPr lang="pt-BR" sz="800" dirty="0" err="1">
                <a:solidFill>
                  <a:schemeClr val="bg1"/>
                </a:solidFill>
              </a:rPr>
              <a:t>is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useful</a:t>
            </a:r>
            <a:r>
              <a:rPr lang="pt-BR" sz="800" dirty="0">
                <a:solidFill>
                  <a:schemeClr val="bg1"/>
                </a:solidFill>
              </a:rPr>
              <a:t> for a </a:t>
            </a:r>
            <a:r>
              <a:rPr lang="pt-BR" sz="800" dirty="0" err="1">
                <a:solidFill>
                  <a:schemeClr val="bg1"/>
                </a:solidFill>
              </a:rPr>
              <a:t>user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to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get</a:t>
            </a:r>
            <a:r>
              <a:rPr lang="pt-BR" sz="800" dirty="0">
                <a:solidFill>
                  <a:schemeClr val="bg1"/>
                </a:solidFill>
              </a:rPr>
              <a:t> a </a:t>
            </a:r>
            <a:r>
              <a:rPr lang="pt-BR" sz="800" dirty="0" err="1">
                <a:solidFill>
                  <a:schemeClr val="bg1"/>
                </a:solidFill>
              </a:rPr>
              <a:t>sense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of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how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that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region</a:t>
            </a:r>
            <a:r>
              <a:rPr lang="pt-BR" sz="800" dirty="0">
                <a:solidFill>
                  <a:schemeClr val="bg1"/>
                </a:solidFill>
              </a:rPr>
              <a:t>, </a:t>
            </a:r>
            <a:r>
              <a:rPr lang="pt-BR" sz="800" dirty="0" err="1">
                <a:solidFill>
                  <a:schemeClr val="bg1"/>
                </a:solidFill>
              </a:rPr>
              <a:t>city</a:t>
            </a:r>
            <a:r>
              <a:rPr lang="pt-BR" sz="800" dirty="0">
                <a:solidFill>
                  <a:schemeClr val="bg1"/>
                </a:solidFill>
              </a:rPr>
              <a:t>, </a:t>
            </a:r>
            <a:r>
              <a:rPr lang="pt-BR" sz="800" dirty="0" err="1">
                <a:solidFill>
                  <a:schemeClr val="bg1"/>
                </a:solidFill>
              </a:rPr>
              <a:t>state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or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nation</a:t>
            </a:r>
            <a:r>
              <a:rPr lang="pt-BR" sz="800" dirty="0">
                <a:solidFill>
                  <a:schemeClr val="bg1"/>
                </a:solidFill>
              </a:rPr>
              <a:t> (</a:t>
            </a:r>
            <a:r>
              <a:rPr lang="pt-BR" sz="800" dirty="0" err="1">
                <a:solidFill>
                  <a:schemeClr val="bg1"/>
                </a:solidFill>
              </a:rPr>
              <a:t>based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the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search</a:t>
            </a:r>
            <a:r>
              <a:rPr lang="pt-BR" sz="800" dirty="0">
                <a:solidFill>
                  <a:schemeClr val="bg1"/>
                </a:solidFill>
              </a:rPr>
              <a:t> it does) </a:t>
            </a:r>
            <a:r>
              <a:rPr lang="pt-BR" sz="800" dirty="0" err="1">
                <a:solidFill>
                  <a:schemeClr val="bg1"/>
                </a:solidFill>
              </a:rPr>
              <a:t>is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dealing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with</a:t>
            </a:r>
            <a:r>
              <a:rPr lang="pt-BR" sz="800" dirty="0">
                <a:solidFill>
                  <a:schemeClr val="bg1"/>
                </a:solidFill>
              </a:rPr>
              <a:t> Covid-19 </a:t>
            </a:r>
            <a:r>
              <a:rPr lang="pt-BR" sz="800" dirty="0" err="1">
                <a:solidFill>
                  <a:schemeClr val="bg1"/>
                </a:solidFill>
              </a:rPr>
              <a:t>and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how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dangerous</a:t>
            </a:r>
            <a:r>
              <a:rPr lang="pt-BR" sz="800" dirty="0">
                <a:solidFill>
                  <a:schemeClr val="bg1"/>
                </a:solidFill>
              </a:rPr>
              <a:t> it </a:t>
            </a:r>
            <a:r>
              <a:rPr lang="pt-BR" sz="800" dirty="0" err="1">
                <a:solidFill>
                  <a:schemeClr val="bg1"/>
                </a:solidFill>
              </a:rPr>
              <a:t>would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be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to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travel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to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that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place</a:t>
            </a:r>
            <a:r>
              <a:rPr lang="pt-BR" sz="800" dirty="0">
                <a:solidFill>
                  <a:schemeClr val="bg1"/>
                </a:solidFill>
              </a:rPr>
              <a:t>.</a:t>
            </a:r>
          </a:p>
          <a:p>
            <a:pPr algn="ctr"/>
            <a:br>
              <a:rPr lang="pt-BR" dirty="0"/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581019" y="1387217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4"/>
          <p:cNvSpPr/>
          <p:nvPr/>
        </p:nvSpPr>
        <p:spPr>
          <a:xfrm>
            <a:off x="5152000" y="2224817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3625099" y="1394743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 rot="5400000">
            <a:off x="7282972" y="-391616"/>
            <a:ext cx="3262631" cy="1970235"/>
          </a:xfrm>
          <a:custGeom>
            <a:avLst/>
            <a:gdLst/>
            <a:ahLst/>
            <a:cxnLst/>
            <a:rect l="l" t="t" r="r" b="b"/>
            <a:pathLst>
              <a:path w="34367" h="14275" extrusionOk="0">
                <a:moveTo>
                  <a:pt x="34342" y="1"/>
                </a:moveTo>
                <a:lnTo>
                  <a:pt x="13605" y="14227"/>
                </a:lnTo>
                <a:lnTo>
                  <a:pt x="13" y="10191"/>
                </a:lnTo>
                <a:lnTo>
                  <a:pt x="0" y="10231"/>
                </a:lnTo>
                <a:lnTo>
                  <a:pt x="13602" y="14272"/>
                </a:lnTo>
                <a:lnTo>
                  <a:pt x="13612" y="14275"/>
                </a:lnTo>
                <a:lnTo>
                  <a:pt x="34367" y="36"/>
                </a:lnTo>
                <a:lnTo>
                  <a:pt x="34342" y="1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;p24">
            <a:extLst>
              <a:ext uri="{FF2B5EF4-FFF2-40B4-BE49-F238E27FC236}">
                <a16:creationId xmlns:a16="http://schemas.microsoft.com/office/drawing/2014/main" id="{DF121D8A-7BA9-4AEA-BB89-C6B58000A5CC}"/>
              </a:ext>
            </a:extLst>
          </p:cNvPr>
          <p:cNvSpPr txBox="1">
            <a:spLocks/>
          </p:cNvSpPr>
          <p:nvPr/>
        </p:nvSpPr>
        <p:spPr>
          <a:xfrm flipH="1">
            <a:off x="7117379" y="1759684"/>
            <a:ext cx="10371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Sans"/>
              <a:buNone/>
              <a:defRPr sz="11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r>
              <a:rPr lang="pt-BR" dirty="0" err="1"/>
              <a:t>Application</a:t>
            </a:r>
            <a:endParaRPr lang="pt-BR" dirty="0"/>
          </a:p>
        </p:txBody>
      </p:sp>
      <p:sp>
        <p:nvSpPr>
          <p:cNvPr id="18" name="Google Shape;176;p24">
            <a:extLst>
              <a:ext uri="{FF2B5EF4-FFF2-40B4-BE49-F238E27FC236}">
                <a16:creationId xmlns:a16="http://schemas.microsoft.com/office/drawing/2014/main" id="{CCD55F86-013D-441D-8C35-00A04B229DC3}"/>
              </a:ext>
            </a:extLst>
          </p:cNvPr>
          <p:cNvSpPr txBox="1">
            <a:spLocks/>
          </p:cNvSpPr>
          <p:nvPr/>
        </p:nvSpPr>
        <p:spPr>
          <a:xfrm flipH="1">
            <a:off x="6929439" y="2018348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pt-BR" sz="800" dirty="0"/>
              <a:t> </a:t>
            </a:r>
            <a:r>
              <a:rPr lang="pt-BR" sz="800" dirty="0" err="1"/>
              <a:t>This</a:t>
            </a:r>
            <a:r>
              <a:rPr lang="pt-BR" sz="800" dirty="0"/>
              <a:t> </a:t>
            </a:r>
            <a:r>
              <a:rPr lang="pt-BR" sz="800" dirty="0" err="1"/>
              <a:t>will</a:t>
            </a:r>
            <a:r>
              <a:rPr lang="pt-BR" sz="800" dirty="0"/>
              <a:t> help </a:t>
            </a:r>
            <a:r>
              <a:rPr lang="pt-BR" sz="800" dirty="0" err="1"/>
              <a:t>people</a:t>
            </a:r>
            <a:r>
              <a:rPr lang="pt-BR" sz="800" dirty="0"/>
              <a:t> </a:t>
            </a:r>
            <a:r>
              <a:rPr lang="pt-BR" sz="800" dirty="0" err="1"/>
              <a:t>to</a:t>
            </a:r>
            <a:r>
              <a:rPr lang="pt-BR" sz="800" dirty="0"/>
              <a:t> </a:t>
            </a:r>
            <a:r>
              <a:rPr lang="pt-BR" sz="800" dirty="0" err="1"/>
              <a:t>plan</a:t>
            </a:r>
            <a:r>
              <a:rPr lang="pt-BR" sz="800" dirty="0"/>
              <a:t> </a:t>
            </a:r>
            <a:r>
              <a:rPr lang="pt-BR" sz="800" dirty="0" err="1"/>
              <a:t>and</a:t>
            </a:r>
            <a:r>
              <a:rPr lang="pt-BR" sz="800" dirty="0"/>
              <a:t> </a:t>
            </a:r>
            <a:r>
              <a:rPr lang="pt-BR" sz="800" dirty="0" err="1"/>
              <a:t>at</a:t>
            </a:r>
            <a:r>
              <a:rPr lang="pt-BR" sz="800" dirty="0"/>
              <a:t> </a:t>
            </a:r>
            <a:r>
              <a:rPr lang="pt-BR" sz="800" dirty="0" err="1"/>
              <a:t>least</a:t>
            </a:r>
            <a:r>
              <a:rPr lang="pt-BR" sz="800" dirty="0"/>
              <a:t> </a:t>
            </a:r>
            <a:r>
              <a:rPr lang="pt-BR" sz="800" dirty="0" err="1"/>
              <a:t>be</a:t>
            </a:r>
            <a:r>
              <a:rPr lang="pt-BR" sz="800" dirty="0"/>
              <a:t> </a:t>
            </a:r>
            <a:r>
              <a:rPr lang="pt-BR" sz="800" dirty="0" err="1"/>
              <a:t>aware</a:t>
            </a:r>
            <a:r>
              <a:rPr lang="pt-BR" sz="800" dirty="0"/>
              <a:t> </a:t>
            </a:r>
            <a:r>
              <a:rPr lang="pt-BR" sz="800" dirty="0" err="1"/>
              <a:t>of</a:t>
            </a:r>
            <a:r>
              <a:rPr lang="pt-BR" sz="800" dirty="0"/>
              <a:t> </a:t>
            </a:r>
            <a:r>
              <a:rPr lang="pt-BR" sz="800" dirty="0" err="1"/>
              <a:t>when</a:t>
            </a:r>
            <a:r>
              <a:rPr lang="pt-BR" sz="800" dirty="0"/>
              <a:t> </a:t>
            </a:r>
            <a:r>
              <a:rPr lang="pt-BR" sz="800" dirty="0" err="1"/>
              <a:t>they</a:t>
            </a:r>
            <a:r>
              <a:rPr lang="pt-BR" sz="800" dirty="0"/>
              <a:t> </a:t>
            </a:r>
            <a:r>
              <a:rPr lang="pt-BR" sz="800" dirty="0" err="1"/>
              <a:t>will</a:t>
            </a:r>
            <a:r>
              <a:rPr lang="pt-BR" sz="800" dirty="0"/>
              <a:t> </a:t>
            </a:r>
            <a:r>
              <a:rPr lang="pt-BR" sz="800" dirty="0" err="1"/>
              <a:t>be</a:t>
            </a:r>
            <a:r>
              <a:rPr lang="pt-BR" sz="800" dirty="0"/>
              <a:t> </a:t>
            </a:r>
            <a:r>
              <a:rPr lang="pt-BR" sz="800" dirty="0" err="1"/>
              <a:t>able</a:t>
            </a:r>
            <a:r>
              <a:rPr lang="pt-BR" sz="800" dirty="0"/>
              <a:t> </a:t>
            </a:r>
            <a:r>
              <a:rPr lang="pt-BR" sz="800" dirty="0" err="1"/>
              <a:t>to</a:t>
            </a:r>
            <a:r>
              <a:rPr lang="pt-BR" sz="800" dirty="0"/>
              <a:t> </a:t>
            </a:r>
            <a:r>
              <a:rPr lang="pt-BR" sz="800" dirty="0" err="1"/>
              <a:t>review</a:t>
            </a:r>
            <a:r>
              <a:rPr lang="pt-BR" sz="800" dirty="0"/>
              <a:t> </a:t>
            </a:r>
            <a:r>
              <a:rPr lang="pt-BR" sz="800" dirty="0" err="1"/>
              <a:t>their</a:t>
            </a:r>
            <a:r>
              <a:rPr lang="pt-BR" sz="800" dirty="0"/>
              <a:t> </a:t>
            </a:r>
            <a:r>
              <a:rPr lang="pt-BR" sz="800" dirty="0" err="1"/>
              <a:t>loved</a:t>
            </a:r>
            <a:r>
              <a:rPr lang="pt-BR" sz="800" dirty="0"/>
              <a:t> </a:t>
            </a:r>
            <a:r>
              <a:rPr lang="pt-BR" sz="800" dirty="0" err="1"/>
              <a:t>ones</a:t>
            </a:r>
            <a:r>
              <a:rPr lang="pt-BR" sz="800" dirty="0"/>
              <a:t>, </a:t>
            </a:r>
            <a:r>
              <a:rPr lang="pt-BR" sz="800" dirty="0" err="1"/>
              <a:t>based</a:t>
            </a:r>
            <a:r>
              <a:rPr lang="pt-BR" sz="800" dirty="0"/>
              <a:t> </a:t>
            </a:r>
            <a:r>
              <a:rPr lang="pt-BR" sz="800" dirty="0" err="1"/>
              <a:t>on</a:t>
            </a:r>
            <a:r>
              <a:rPr lang="pt-BR" sz="800" dirty="0"/>
              <a:t> </a:t>
            </a:r>
            <a:r>
              <a:rPr lang="pt-BR" sz="800" dirty="0" err="1"/>
              <a:t>predictions</a:t>
            </a:r>
            <a:r>
              <a:rPr lang="pt-BR" sz="800" dirty="0"/>
              <a:t> </a:t>
            </a:r>
            <a:r>
              <a:rPr lang="pt-BR" sz="800" dirty="0" err="1"/>
              <a:t>with</a:t>
            </a:r>
            <a:r>
              <a:rPr lang="pt-BR" sz="800" dirty="0"/>
              <a:t> data </a:t>
            </a:r>
            <a:r>
              <a:rPr lang="pt-BR" sz="800" dirty="0" err="1"/>
              <a:t>analysis</a:t>
            </a:r>
            <a:endParaRPr lang="en-US" sz="800" dirty="0"/>
          </a:p>
        </p:txBody>
      </p:sp>
      <p:sp>
        <p:nvSpPr>
          <p:cNvPr id="19" name="Google Shape;168;p24">
            <a:extLst>
              <a:ext uri="{FF2B5EF4-FFF2-40B4-BE49-F238E27FC236}">
                <a16:creationId xmlns:a16="http://schemas.microsoft.com/office/drawing/2014/main" id="{6B68FD15-86A6-4FEF-9BB9-F6FFB258ED2C}"/>
              </a:ext>
            </a:extLst>
          </p:cNvPr>
          <p:cNvSpPr/>
          <p:nvPr/>
        </p:nvSpPr>
        <p:spPr>
          <a:xfrm>
            <a:off x="6669179" y="1378078"/>
            <a:ext cx="1933500" cy="1675200"/>
          </a:xfrm>
          <a:prstGeom prst="hexagon">
            <a:avLst>
              <a:gd name="adj" fmla="val 25000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76;p24">
            <a:extLst>
              <a:ext uri="{FF2B5EF4-FFF2-40B4-BE49-F238E27FC236}">
                <a16:creationId xmlns:a16="http://schemas.microsoft.com/office/drawing/2014/main" id="{2753A413-119E-1647-BF05-5FD294E267CF}"/>
              </a:ext>
            </a:extLst>
          </p:cNvPr>
          <p:cNvSpPr txBox="1">
            <a:spLocks/>
          </p:cNvSpPr>
          <p:nvPr/>
        </p:nvSpPr>
        <p:spPr>
          <a:xfrm flipH="1">
            <a:off x="5393048" y="2621338"/>
            <a:ext cx="1498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ssistant Light"/>
              <a:buNone/>
              <a:defRPr sz="900" b="0" i="0" u="none" strike="noStrike" cap="none">
                <a:solidFill>
                  <a:schemeClr val="dk1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pPr marL="0" indent="0"/>
            <a:r>
              <a:rPr lang="pt-BR" sz="800" dirty="0" err="1">
                <a:solidFill>
                  <a:schemeClr val="bg1"/>
                </a:solidFill>
              </a:rPr>
              <a:t>Political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acts</a:t>
            </a:r>
            <a:r>
              <a:rPr lang="pt-BR" sz="800" dirty="0">
                <a:solidFill>
                  <a:schemeClr val="bg1"/>
                </a:solidFill>
              </a:rPr>
              <a:t> in </a:t>
            </a:r>
            <a:r>
              <a:rPr lang="pt-BR" sz="800" dirty="0" err="1">
                <a:solidFill>
                  <a:schemeClr val="bg1"/>
                </a:solidFill>
              </a:rPr>
              <a:t>regions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like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full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lockdown</a:t>
            </a:r>
            <a:r>
              <a:rPr lang="pt-BR" sz="800" dirty="0">
                <a:solidFill>
                  <a:schemeClr val="bg1"/>
                </a:solidFill>
              </a:rPr>
              <a:t>, </a:t>
            </a:r>
            <a:r>
              <a:rPr lang="pt-BR" sz="800" dirty="0" err="1">
                <a:solidFill>
                  <a:schemeClr val="bg1"/>
                </a:solidFill>
              </a:rPr>
              <a:t>population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moviment</a:t>
            </a:r>
            <a:r>
              <a:rPr lang="pt-BR" sz="800" dirty="0">
                <a:solidFill>
                  <a:schemeClr val="bg1"/>
                </a:solidFill>
              </a:rPr>
              <a:t> percentil </a:t>
            </a:r>
            <a:r>
              <a:rPr lang="pt-BR" sz="800" dirty="0" err="1">
                <a:solidFill>
                  <a:schemeClr val="bg1"/>
                </a:solidFill>
              </a:rPr>
              <a:t>of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risk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and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the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possible</a:t>
            </a:r>
            <a:r>
              <a:rPr lang="pt-BR" sz="800" dirty="0">
                <a:solidFill>
                  <a:schemeClr val="bg1"/>
                </a:solidFill>
              </a:rPr>
              <a:t> date </a:t>
            </a:r>
            <a:r>
              <a:rPr lang="pt-BR" sz="800" dirty="0" err="1">
                <a:solidFill>
                  <a:schemeClr val="bg1"/>
                </a:solidFill>
              </a:rPr>
              <a:t>of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estabelization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of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the</a:t>
            </a:r>
            <a:r>
              <a:rPr lang="pt-BR" sz="800" dirty="0">
                <a:solidFill>
                  <a:schemeClr val="bg1"/>
                </a:solidFill>
              </a:rPr>
              <a:t> </a:t>
            </a:r>
            <a:r>
              <a:rPr lang="pt-BR" sz="800" dirty="0" err="1">
                <a:solidFill>
                  <a:schemeClr val="bg1"/>
                </a:solidFill>
              </a:rPr>
              <a:t>virus</a:t>
            </a:r>
            <a:endParaRPr lang="pt-BR" sz="800" dirty="0">
              <a:solidFill>
                <a:schemeClr val="bg1"/>
              </a:solidFill>
            </a:endParaRPr>
          </a:p>
          <a:p>
            <a:pPr marL="0" indent="0" algn="l"/>
            <a:endParaRPr lang="pt-BR" sz="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A30DF93-6FFA-493E-B083-7416369D6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884"/>
          <a:stretch/>
        </p:blipFill>
        <p:spPr>
          <a:xfrm>
            <a:off x="3414195" y="-216216"/>
            <a:ext cx="5729806" cy="5359716"/>
          </a:xfrm>
          <a:prstGeom prst="rect">
            <a:avLst/>
          </a:prstGeom>
        </p:spPr>
      </p:pic>
      <p:sp>
        <p:nvSpPr>
          <p:cNvPr id="288" name="Google Shape;288;p29"/>
          <p:cNvSpPr/>
          <p:nvPr/>
        </p:nvSpPr>
        <p:spPr>
          <a:xfrm>
            <a:off x="-1152650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-4362575" y="-437650"/>
            <a:ext cx="6000900" cy="57147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THE DESTINATION</a:t>
            </a:r>
            <a:endParaRPr dirty="0"/>
          </a:p>
        </p:txBody>
      </p:sp>
      <p:sp>
        <p:nvSpPr>
          <p:cNvPr id="291" name="Google Shape;291;p29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keting Newsletter">
  <a:themeElements>
    <a:clrScheme name="Personalizada 3">
      <a:dk1>
        <a:srgbClr val="0A1950"/>
      </a:dk1>
      <a:lt1>
        <a:srgbClr val="F3F3F3"/>
      </a:lt1>
      <a:dk2>
        <a:srgbClr val="D9D9D9"/>
      </a:dk2>
      <a:lt2>
        <a:srgbClr val="6245A7"/>
      </a:lt2>
      <a:accent1>
        <a:srgbClr val="5CA89D"/>
      </a:accent1>
      <a:accent2>
        <a:srgbClr val="603ABB"/>
      </a:accent2>
      <a:accent3>
        <a:srgbClr val="3B1D81"/>
      </a:accent3>
      <a:accent4>
        <a:srgbClr val="8F6DDF"/>
      </a:accent4>
      <a:accent5>
        <a:srgbClr val="3100A5"/>
      </a:accent5>
      <a:accent6>
        <a:srgbClr val="8A58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337</Words>
  <Application>Microsoft Macintosh PowerPoint</Application>
  <PresentationFormat>Apresentação na tela 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Nunito Sans ExtraBold</vt:lpstr>
      <vt:lpstr>Nunito Sans</vt:lpstr>
      <vt:lpstr>Arial</vt:lpstr>
      <vt:lpstr>Assistant Light</vt:lpstr>
      <vt:lpstr>Fira Sans Extra Condensed Medium</vt:lpstr>
      <vt:lpstr>Pontano Sans</vt:lpstr>
      <vt:lpstr>Marketing Newsletter</vt:lpstr>
      <vt:lpstr>Team 209 Polaris</vt:lpstr>
      <vt:lpstr>THE PROBLEM</vt:lpstr>
      <vt:lpstr>Families Apart</vt:lpstr>
      <vt:lpstr>THE PATH</vt:lpstr>
      <vt:lpstr>THE DESTINATION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Davi Navarro</dc:creator>
  <cp:lastModifiedBy>ANDRE RAMOS DA SILVA</cp:lastModifiedBy>
  <cp:revision>17</cp:revision>
  <dcterms:modified xsi:type="dcterms:W3CDTF">2020-06-01T02:58:00Z</dcterms:modified>
</cp:coreProperties>
</file>