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snapToGrid="0">
      <p:cViewPr>
        <p:scale>
          <a:sx n="105" d="100"/>
          <a:sy n="105" d="100"/>
        </p:scale>
        <p:origin x="74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F6BF81-55CC-BA42-86E4-100F9277EBB6}" type="doc">
      <dgm:prSet loTypeId="urn:microsoft.com/office/officeart/2005/8/layout/hProcess11" loCatId="" qsTypeId="urn:microsoft.com/office/officeart/2005/8/quickstyle/simple1" qsCatId="simple" csTypeId="urn:microsoft.com/office/officeart/2005/8/colors/accent0_2" csCatId="mainScheme" phldr="1"/>
      <dgm:spPr/>
    </dgm:pt>
    <dgm:pt modelId="{07C53DD1-8AF9-984B-9C00-F3EBCBC43BE4}">
      <dgm:prSet phldrT="[Text]"/>
      <dgm:spPr/>
      <dgm:t>
        <a:bodyPr/>
        <a:lstStyle/>
        <a:p>
          <a:r>
            <a:rPr lang="en-GB" dirty="0"/>
            <a:t>Data Acquisition</a:t>
          </a:r>
        </a:p>
      </dgm:t>
    </dgm:pt>
    <dgm:pt modelId="{0B2D261C-5569-524B-924B-5E29DBF46824}" type="parTrans" cxnId="{63077721-F019-104A-B254-2582D9864121}">
      <dgm:prSet/>
      <dgm:spPr/>
      <dgm:t>
        <a:bodyPr/>
        <a:lstStyle/>
        <a:p>
          <a:endParaRPr lang="en-GB"/>
        </a:p>
      </dgm:t>
    </dgm:pt>
    <dgm:pt modelId="{3F8F2BC2-A1D4-DB4D-BF0F-ADDBDE3ECBB1}" type="sibTrans" cxnId="{63077721-F019-104A-B254-2582D9864121}">
      <dgm:prSet/>
      <dgm:spPr/>
      <dgm:t>
        <a:bodyPr/>
        <a:lstStyle/>
        <a:p>
          <a:endParaRPr lang="en-GB"/>
        </a:p>
      </dgm:t>
    </dgm:pt>
    <dgm:pt modelId="{A176896F-B3BF-BC46-A52D-54DEDF428FA3}">
      <dgm:prSet phldrT="[Text]"/>
      <dgm:spPr/>
      <dgm:t>
        <a:bodyPr/>
        <a:lstStyle/>
        <a:p>
          <a:r>
            <a:rPr lang="en-GB" dirty="0"/>
            <a:t>Data Exploration</a:t>
          </a:r>
        </a:p>
      </dgm:t>
    </dgm:pt>
    <dgm:pt modelId="{7E19CAFC-C8FA-F44B-891A-6CF89E40D25A}" type="parTrans" cxnId="{B7508E89-5615-FA40-8D80-1D58583C6D21}">
      <dgm:prSet/>
      <dgm:spPr/>
      <dgm:t>
        <a:bodyPr/>
        <a:lstStyle/>
        <a:p>
          <a:endParaRPr lang="en-GB"/>
        </a:p>
      </dgm:t>
    </dgm:pt>
    <dgm:pt modelId="{BFFAE95B-4CF4-B443-883E-0EE2E60B8942}" type="sibTrans" cxnId="{B7508E89-5615-FA40-8D80-1D58583C6D21}">
      <dgm:prSet/>
      <dgm:spPr/>
      <dgm:t>
        <a:bodyPr/>
        <a:lstStyle/>
        <a:p>
          <a:endParaRPr lang="en-GB"/>
        </a:p>
      </dgm:t>
    </dgm:pt>
    <dgm:pt modelId="{49060F0E-3827-7C4A-81CC-E0E02B62925F}">
      <dgm:prSet phldrT="[Text]"/>
      <dgm:spPr/>
      <dgm:t>
        <a:bodyPr/>
        <a:lstStyle/>
        <a:p>
          <a:r>
            <a:rPr lang="en-GB" dirty="0"/>
            <a:t>Data Visualisation</a:t>
          </a:r>
        </a:p>
      </dgm:t>
    </dgm:pt>
    <dgm:pt modelId="{A3E2B7A9-BD44-7244-A458-A8A18BB82131}" type="parTrans" cxnId="{865C82A7-6D2A-4D40-B4F0-C40EFAA5D81F}">
      <dgm:prSet/>
      <dgm:spPr/>
      <dgm:t>
        <a:bodyPr/>
        <a:lstStyle/>
        <a:p>
          <a:endParaRPr lang="en-GB"/>
        </a:p>
      </dgm:t>
    </dgm:pt>
    <dgm:pt modelId="{F5A81A60-040D-CC4F-8F34-2F97B70DBC7F}" type="sibTrans" cxnId="{865C82A7-6D2A-4D40-B4F0-C40EFAA5D81F}">
      <dgm:prSet/>
      <dgm:spPr/>
      <dgm:t>
        <a:bodyPr/>
        <a:lstStyle/>
        <a:p>
          <a:endParaRPr lang="en-GB"/>
        </a:p>
      </dgm:t>
    </dgm:pt>
    <dgm:pt modelId="{24716A12-DC5F-CD4D-8864-D3E2FAF0BBF0}">
      <dgm:prSet/>
      <dgm:spPr/>
      <dgm:t>
        <a:bodyPr/>
        <a:lstStyle/>
        <a:p>
          <a:r>
            <a:rPr lang="en-GB" dirty="0"/>
            <a:t>Hypothesis Testing</a:t>
          </a:r>
        </a:p>
      </dgm:t>
    </dgm:pt>
    <dgm:pt modelId="{D2494D5C-23D8-B045-8BAC-71814BF1D706}" type="parTrans" cxnId="{5C80BE61-E52A-5344-8FF8-737D8D3522F6}">
      <dgm:prSet/>
      <dgm:spPr/>
      <dgm:t>
        <a:bodyPr/>
        <a:lstStyle/>
        <a:p>
          <a:endParaRPr lang="en-GB"/>
        </a:p>
      </dgm:t>
    </dgm:pt>
    <dgm:pt modelId="{468BD02C-623D-0C40-AAEC-AF423857D63F}" type="sibTrans" cxnId="{5C80BE61-E52A-5344-8FF8-737D8D3522F6}">
      <dgm:prSet/>
      <dgm:spPr/>
      <dgm:t>
        <a:bodyPr/>
        <a:lstStyle/>
        <a:p>
          <a:endParaRPr lang="en-GB"/>
        </a:p>
      </dgm:t>
    </dgm:pt>
    <dgm:pt modelId="{C6910F3E-2467-FD40-A679-28D431F37531}">
      <dgm:prSet/>
      <dgm:spPr/>
      <dgm:t>
        <a:bodyPr/>
        <a:lstStyle/>
        <a:p>
          <a:r>
            <a:rPr lang="en-GB" dirty="0"/>
            <a:t>Next Steps</a:t>
          </a:r>
        </a:p>
      </dgm:t>
    </dgm:pt>
    <dgm:pt modelId="{C4A17E5C-B140-7A46-9D30-B7DED1274538}" type="parTrans" cxnId="{788ABE6B-2FE8-CC4F-84D4-E9C3A1F28006}">
      <dgm:prSet/>
      <dgm:spPr/>
      <dgm:t>
        <a:bodyPr/>
        <a:lstStyle/>
        <a:p>
          <a:endParaRPr lang="en-GB"/>
        </a:p>
      </dgm:t>
    </dgm:pt>
    <dgm:pt modelId="{7FFBDD44-202B-0742-9332-54FA9FC091FD}" type="sibTrans" cxnId="{788ABE6B-2FE8-CC4F-84D4-E9C3A1F28006}">
      <dgm:prSet/>
      <dgm:spPr/>
      <dgm:t>
        <a:bodyPr/>
        <a:lstStyle/>
        <a:p>
          <a:endParaRPr lang="en-GB"/>
        </a:p>
      </dgm:t>
    </dgm:pt>
    <dgm:pt modelId="{C1BF8EA3-50A2-AA40-9584-01477F84C124}" type="pres">
      <dgm:prSet presAssocID="{91F6BF81-55CC-BA42-86E4-100F9277EBB6}" presName="Name0" presStyleCnt="0">
        <dgm:presLayoutVars>
          <dgm:dir/>
          <dgm:resizeHandles val="exact"/>
        </dgm:presLayoutVars>
      </dgm:prSet>
      <dgm:spPr/>
    </dgm:pt>
    <dgm:pt modelId="{A5159783-D2E6-4840-BB38-0321A320F25C}" type="pres">
      <dgm:prSet presAssocID="{91F6BF81-55CC-BA42-86E4-100F9277EBB6}" presName="arrow" presStyleLbl="bgShp" presStyleIdx="0" presStyleCnt="1"/>
      <dgm:spPr/>
    </dgm:pt>
    <dgm:pt modelId="{51A5CCA2-4D10-3C43-AD28-A206A3BA8BB6}" type="pres">
      <dgm:prSet presAssocID="{91F6BF81-55CC-BA42-86E4-100F9277EBB6}" presName="points" presStyleCnt="0"/>
      <dgm:spPr/>
    </dgm:pt>
    <dgm:pt modelId="{B66CA2D7-9953-BD4D-9965-ABC628144DEC}" type="pres">
      <dgm:prSet presAssocID="{07C53DD1-8AF9-984B-9C00-F3EBCBC43BE4}" presName="compositeA" presStyleCnt="0"/>
      <dgm:spPr/>
    </dgm:pt>
    <dgm:pt modelId="{B375B16A-C427-E94A-BD6E-21701E37D179}" type="pres">
      <dgm:prSet presAssocID="{07C53DD1-8AF9-984B-9C00-F3EBCBC43BE4}" presName="textA" presStyleLbl="revTx" presStyleIdx="0" presStyleCnt="5">
        <dgm:presLayoutVars>
          <dgm:bulletEnabled val="1"/>
        </dgm:presLayoutVars>
      </dgm:prSet>
      <dgm:spPr/>
    </dgm:pt>
    <dgm:pt modelId="{328C6CD7-31C5-C24F-B6C2-5B1027AE2FFA}" type="pres">
      <dgm:prSet presAssocID="{07C53DD1-8AF9-984B-9C00-F3EBCBC43BE4}" presName="circleA" presStyleLbl="node1" presStyleIdx="0" presStyleCnt="5"/>
      <dgm:spPr/>
    </dgm:pt>
    <dgm:pt modelId="{C8030499-D738-8C48-824D-89995F3A6C8C}" type="pres">
      <dgm:prSet presAssocID="{07C53DD1-8AF9-984B-9C00-F3EBCBC43BE4}" presName="spaceA" presStyleCnt="0"/>
      <dgm:spPr/>
    </dgm:pt>
    <dgm:pt modelId="{913DEBBC-751D-BA46-9121-3A122B1F0B6B}" type="pres">
      <dgm:prSet presAssocID="{3F8F2BC2-A1D4-DB4D-BF0F-ADDBDE3ECBB1}" presName="space" presStyleCnt="0"/>
      <dgm:spPr/>
    </dgm:pt>
    <dgm:pt modelId="{8ACDBCD7-67AA-224C-8B64-592AFA778A63}" type="pres">
      <dgm:prSet presAssocID="{A176896F-B3BF-BC46-A52D-54DEDF428FA3}" presName="compositeB" presStyleCnt="0"/>
      <dgm:spPr/>
    </dgm:pt>
    <dgm:pt modelId="{1C96A345-2256-A445-B1DB-30A0BDC294DD}" type="pres">
      <dgm:prSet presAssocID="{A176896F-B3BF-BC46-A52D-54DEDF428FA3}" presName="textB" presStyleLbl="revTx" presStyleIdx="1" presStyleCnt="5">
        <dgm:presLayoutVars>
          <dgm:bulletEnabled val="1"/>
        </dgm:presLayoutVars>
      </dgm:prSet>
      <dgm:spPr/>
    </dgm:pt>
    <dgm:pt modelId="{437FEE18-91E9-9D42-9653-7C1624CA4EA5}" type="pres">
      <dgm:prSet presAssocID="{A176896F-B3BF-BC46-A52D-54DEDF428FA3}" presName="circleB" presStyleLbl="node1" presStyleIdx="1" presStyleCnt="5"/>
      <dgm:spPr/>
    </dgm:pt>
    <dgm:pt modelId="{021AC5DE-E85C-634B-835B-A8154CEFB193}" type="pres">
      <dgm:prSet presAssocID="{A176896F-B3BF-BC46-A52D-54DEDF428FA3}" presName="spaceB" presStyleCnt="0"/>
      <dgm:spPr/>
    </dgm:pt>
    <dgm:pt modelId="{D47F2CAD-3E20-6D4A-A975-C163757B3177}" type="pres">
      <dgm:prSet presAssocID="{BFFAE95B-4CF4-B443-883E-0EE2E60B8942}" presName="space" presStyleCnt="0"/>
      <dgm:spPr/>
    </dgm:pt>
    <dgm:pt modelId="{9C90331B-146B-424F-B63B-E918453CC606}" type="pres">
      <dgm:prSet presAssocID="{49060F0E-3827-7C4A-81CC-E0E02B62925F}" presName="compositeA" presStyleCnt="0"/>
      <dgm:spPr/>
    </dgm:pt>
    <dgm:pt modelId="{536DBED3-D516-EA41-BD76-9D0A24DD36DB}" type="pres">
      <dgm:prSet presAssocID="{49060F0E-3827-7C4A-81CC-E0E02B62925F}" presName="textA" presStyleLbl="revTx" presStyleIdx="2" presStyleCnt="5">
        <dgm:presLayoutVars>
          <dgm:bulletEnabled val="1"/>
        </dgm:presLayoutVars>
      </dgm:prSet>
      <dgm:spPr/>
    </dgm:pt>
    <dgm:pt modelId="{F8748083-F974-B046-B8C4-E24C937C28BA}" type="pres">
      <dgm:prSet presAssocID="{49060F0E-3827-7C4A-81CC-E0E02B62925F}" presName="circleA" presStyleLbl="node1" presStyleIdx="2" presStyleCnt="5"/>
      <dgm:spPr/>
    </dgm:pt>
    <dgm:pt modelId="{23061689-B8FB-F245-8279-11F36FB43A41}" type="pres">
      <dgm:prSet presAssocID="{49060F0E-3827-7C4A-81CC-E0E02B62925F}" presName="spaceA" presStyleCnt="0"/>
      <dgm:spPr/>
    </dgm:pt>
    <dgm:pt modelId="{7BFDA88E-6079-664E-A7C2-F70421E3BA80}" type="pres">
      <dgm:prSet presAssocID="{F5A81A60-040D-CC4F-8F34-2F97B70DBC7F}" presName="space" presStyleCnt="0"/>
      <dgm:spPr/>
    </dgm:pt>
    <dgm:pt modelId="{8A1A59D4-7E65-3A4E-AD12-66839E73EDB4}" type="pres">
      <dgm:prSet presAssocID="{24716A12-DC5F-CD4D-8864-D3E2FAF0BBF0}" presName="compositeB" presStyleCnt="0"/>
      <dgm:spPr/>
    </dgm:pt>
    <dgm:pt modelId="{E5F0FB66-9C6E-3949-A438-0D1D210878AF}" type="pres">
      <dgm:prSet presAssocID="{24716A12-DC5F-CD4D-8864-D3E2FAF0BBF0}" presName="textB" presStyleLbl="revTx" presStyleIdx="3" presStyleCnt="5">
        <dgm:presLayoutVars>
          <dgm:bulletEnabled val="1"/>
        </dgm:presLayoutVars>
      </dgm:prSet>
      <dgm:spPr/>
    </dgm:pt>
    <dgm:pt modelId="{6D606E84-258D-BD43-8359-E6D7D97C2602}" type="pres">
      <dgm:prSet presAssocID="{24716A12-DC5F-CD4D-8864-D3E2FAF0BBF0}" presName="circleB" presStyleLbl="node1" presStyleIdx="3" presStyleCnt="5"/>
      <dgm:spPr/>
    </dgm:pt>
    <dgm:pt modelId="{4649DDF5-7DA1-1549-9CE0-E6D2F2315229}" type="pres">
      <dgm:prSet presAssocID="{24716A12-DC5F-CD4D-8864-D3E2FAF0BBF0}" presName="spaceB" presStyleCnt="0"/>
      <dgm:spPr/>
    </dgm:pt>
    <dgm:pt modelId="{F9195273-3CD2-3143-AC92-81F60FC4BF8F}" type="pres">
      <dgm:prSet presAssocID="{468BD02C-623D-0C40-AAEC-AF423857D63F}" presName="space" presStyleCnt="0"/>
      <dgm:spPr/>
    </dgm:pt>
    <dgm:pt modelId="{8B294453-B29A-EF46-B5A4-F6EA08CF3BFA}" type="pres">
      <dgm:prSet presAssocID="{C6910F3E-2467-FD40-A679-28D431F37531}" presName="compositeA" presStyleCnt="0"/>
      <dgm:spPr/>
    </dgm:pt>
    <dgm:pt modelId="{E24AADE4-FE51-1949-90C1-3061E7A5F31C}" type="pres">
      <dgm:prSet presAssocID="{C6910F3E-2467-FD40-A679-28D431F37531}" presName="textA" presStyleLbl="revTx" presStyleIdx="4" presStyleCnt="5">
        <dgm:presLayoutVars>
          <dgm:bulletEnabled val="1"/>
        </dgm:presLayoutVars>
      </dgm:prSet>
      <dgm:spPr/>
    </dgm:pt>
    <dgm:pt modelId="{6AD85AC7-9B0F-3348-B318-FB5E35C4AC3C}" type="pres">
      <dgm:prSet presAssocID="{C6910F3E-2467-FD40-A679-28D431F37531}" presName="circleA" presStyleLbl="node1" presStyleIdx="4" presStyleCnt="5"/>
      <dgm:spPr/>
    </dgm:pt>
    <dgm:pt modelId="{674F547A-A161-CA4A-BEB4-4835C6F17205}" type="pres">
      <dgm:prSet presAssocID="{C6910F3E-2467-FD40-A679-28D431F37531}" presName="spaceA" presStyleCnt="0"/>
      <dgm:spPr/>
    </dgm:pt>
  </dgm:ptLst>
  <dgm:cxnLst>
    <dgm:cxn modelId="{63077721-F019-104A-B254-2582D9864121}" srcId="{91F6BF81-55CC-BA42-86E4-100F9277EBB6}" destId="{07C53DD1-8AF9-984B-9C00-F3EBCBC43BE4}" srcOrd="0" destOrd="0" parTransId="{0B2D261C-5569-524B-924B-5E29DBF46824}" sibTransId="{3F8F2BC2-A1D4-DB4D-BF0F-ADDBDE3ECBB1}"/>
    <dgm:cxn modelId="{5C80BE61-E52A-5344-8FF8-737D8D3522F6}" srcId="{91F6BF81-55CC-BA42-86E4-100F9277EBB6}" destId="{24716A12-DC5F-CD4D-8864-D3E2FAF0BBF0}" srcOrd="3" destOrd="0" parTransId="{D2494D5C-23D8-B045-8BAC-71814BF1D706}" sibTransId="{468BD02C-623D-0C40-AAEC-AF423857D63F}"/>
    <dgm:cxn modelId="{788ABE6B-2FE8-CC4F-84D4-E9C3A1F28006}" srcId="{91F6BF81-55CC-BA42-86E4-100F9277EBB6}" destId="{C6910F3E-2467-FD40-A679-28D431F37531}" srcOrd="4" destOrd="0" parTransId="{C4A17E5C-B140-7A46-9D30-B7DED1274538}" sibTransId="{7FFBDD44-202B-0742-9332-54FA9FC091FD}"/>
    <dgm:cxn modelId="{B7508E89-5615-FA40-8D80-1D58583C6D21}" srcId="{91F6BF81-55CC-BA42-86E4-100F9277EBB6}" destId="{A176896F-B3BF-BC46-A52D-54DEDF428FA3}" srcOrd="1" destOrd="0" parTransId="{7E19CAFC-C8FA-F44B-891A-6CF89E40D25A}" sibTransId="{BFFAE95B-4CF4-B443-883E-0EE2E60B8942}"/>
    <dgm:cxn modelId="{655F1CA0-32A1-9D43-8F36-E6619957D2A6}" type="presOf" srcId="{A176896F-B3BF-BC46-A52D-54DEDF428FA3}" destId="{1C96A345-2256-A445-B1DB-30A0BDC294DD}" srcOrd="0" destOrd="0" presId="urn:microsoft.com/office/officeart/2005/8/layout/hProcess11"/>
    <dgm:cxn modelId="{865C82A7-6D2A-4D40-B4F0-C40EFAA5D81F}" srcId="{91F6BF81-55CC-BA42-86E4-100F9277EBB6}" destId="{49060F0E-3827-7C4A-81CC-E0E02B62925F}" srcOrd="2" destOrd="0" parTransId="{A3E2B7A9-BD44-7244-A458-A8A18BB82131}" sibTransId="{F5A81A60-040D-CC4F-8F34-2F97B70DBC7F}"/>
    <dgm:cxn modelId="{6D2CFEB6-A242-8249-AFA0-63864926F7DD}" type="presOf" srcId="{91F6BF81-55CC-BA42-86E4-100F9277EBB6}" destId="{C1BF8EA3-50A2-AA40-9584-01477F84C124}" srcOrd="0" destOrd="0" presId="urn:microsoft.com/office/officeart/2005/8/layout/hProcess11"/>
    <dgm:cxn modelId="{7A57B1DA-A77D-EB43-8C32-B3132C67ABF5}" type="presOf" srcId="{24716A12-DC5F-CD4D-8864-D3E2FAF0BBF0}" destId="{E5F0FB66-9C6E-3949-A438-0D1D210878AF}" srcOrd="0" destOrd="0" presId="urn:microsoft.com/office/officeart/2005/8/layout/hProcess11"/>
    <dgm:cxn modelId="{4C9868E7-7F26-1941-81F0-BA231087AF35}" type="presOf" srcId="{07C53DD1-8AF9-984B-9C00-F3EBCBC43BE4}" destId="{B375B16A-C427-E94A-BD6E-21701E37D179}" srcOrd="0" destOrd="0" presId="urn:microsoft.com/office/officeart/2005/8/layout/hProcess11"/>
    <dgm:cxn modelId="{3774B4E9-5613-1B40-96DF-BA5D688FD25C}" type="presOf" srcId="{49060F0E-3827-7C4A-81CC-E0E02B62925F}" destId="{536DBED3-D516-EA41-BD76-9D0A24DD36DB}" srcOrd="0" destOrd="0" presId="urn:microsoft.com/office/officeart/2005/8/layout/hProcess11"/>
    <dgm:cxn modelId="{447ECFEB-8CE4-5143-A8F6-D9A2AEA61D35}" type="presOf" srcId="{C6910F3E-2467-FD40-A679-28D431F37531}" destId="{E24AADE4-FE51-1949-90C1-3061E7A5F31C}" srcOrd="0" destOrd="0" presId="urn:microsoft.com/office/officeart/2005/8/layout/hProcess11"/>
    <dgm:cxn modelId="{30DC4A35-051B-0046-BBEF-931F610559C8}" type="presParOf" srcId="{C1BF8EA3-50A2-AA40-9584-01477F84C124}" destId="{A5159783-D2E6-4840-BB38-0321A320F25C}" srcOrd="0" destOrd="0" presId="urn:microsoft.com/office/officeart/2005/8/layout/hProcess11"/>
    <dgm:cxn modelId="{26C3D8E1-3399-3643-A9A6-DB0EE311BF6E}" type="presParOf" srcId="{C1BF8EA3-50A2-AA40-9584-01477F84C124}" destId="{51A5CCA2-4D10-3C43-AD28-A206A3BA8BB6}" srcOrd="1" destOrd="0" presId="urn:microsoft.com/office/officeart/2005/8/layout/hProcess11"/>
    <dgm:cxn modelId="{9938D5EA-AA67-8240-A999-90F1CEE2289E}" type="presParOf" srcId="{51A5CCA2-4D10-3C43-AD28-A206A3BA8BB6}" destId="{B66CA2D7-9953-BD4D-9965-ABC628144DEC}" srcOrd="0" destOrd="0" presId="urn:microsoft.com/office/officeart/2005/8/layout/hProcess11"/>
    <dgm:cxn modelId="{3A95ECE7-AFBD-1E45-B441-1A69BB0F0C92}" type="presParOf" srcId="{B66CA2D7-9953-BD4D-9965-ABC628144DEC}" destId="{B375B16A-C427-E94A-BD6E-21701E37D179}" srcOrd="0" destOrd="0" presId="urn:microsoft.com/office/officeart/2005/8/layout/hProcess11"/>
    <dgm:cxn modelId="{B3CEECD6-DA2D-F641-BB18-E7E3DA6C4C99}" type="presParOf" srcId="{B66CA2D7-9953-BD4D-9965-ABC628144DEC}" destId="{328C6CD7-31C5-C24F-B6C2-5B1027AE2FFA}" srcOrd="1" destOrd="0" presId="urn:microsoft.com/office/officeart/2005/8/layout/hProcess11"/>
    <dgm:cxn modelId="{432BD102-7322-E340-B630-66B4CEA8F39A}" type="presParOf" srcId="{B66CA2D7-9953-BD4D-9965-ABC628144DEC}" destId="{C8030499-D738-8C48-824D-89995F3A6C8C}" srcOrd="2" destOrd="0" presId="urn:microsoft.com/office/officeart/2005/8/layout/hProcess11"/>
    <dgm:cxn modelId="{13512893-CA2E-7B49-B2AF-F56B4FF63A08}" type="presParOf" srcId="{51A5CCA2-4D10-3C43-AD28-A206A3BA8BB6}" destId="{913DEBBC-751D-BA46-9121-3A122B1F0B6B}" srcOrd="1" destOrd="0" presId="urn:microsoft.com/office/officeart/2005/8/layout/hProcess11"/>
    <dgm:cxn modelId="{5C299DDB-ED9B-D144-B898-3B68995CAD45}" type="presParOf" srcId="{51A5CCA2-4D10-3C43-AD28-A206A3BA8BB6}" destId="{8ACDBCD7-67AA-224C-8B64-592AFA778A63}" srcOrd="2" destOrd="0" presId="urn:microsoft.com/office/officeart/2005/8/layout/hProcess11"/>
    <dgm:cxn modelId="{D0E6DB6C-75A4-2B4F-83B7-E2D6285657E2}" type="presParOf" srcId="{8ACDBCD7-67AA-224C-8B64-592AFA778A63}" destId="{1C96A345-2256-A445-B1DB-30A0BDC294DD}" srcOrd="0" destOrd="0" presId="urn:microsoft.com/office/officeart/2005/8/layout/hProcess11"/>
    <dgm:cxn modelId="{F8800CCD-6577-2C48-8283-8A248EA11175}" type="presParOf" srcId="{8ACDBCD7-67AA-224C-8B64-592AFA778A63}" destId="{437FEE18-91E9-9D42-9653-7C1624CA4EA5}" srcOrd="1" destOrd="0" presId="urn:microsoft.com/office/officeart/2005/8/layout/hProcess11"/>
    <dgm:cxn modelId="{31882E2D-C590-5C4F-B369-AC14E1C80F6E}" type="presParOf" srcId="{8ACDBCD7-67AA-224C-8B64-592AFA778A63}" destId="{021AC5DE-E85C-634B-835B-A8154CEFB193}" srcOrd="2" destOrd="0" presId="urn:microsoft.com/office/officeart/2005/8/layout/hProcess11"/>
    <dgm:cxn modelId="{19799EDB-FFA7-7A46-BD00-7FB41AEF1493}" type="presParOf" srcId="{51A5CCA2-4D10-3C43-AD28-A206A3BA8BB6}" destId="{D47F2CAD-3E20-6D4A-A975-C163757B3177}" srcOrd="3" destOrd="0" presId="urn:microsoft.com/office/officeart/2005/8/layout/hProcess11"/>
    <dgm:cxn modelId="{CC8E34A2-3FE7-BD41-8A94-B316A01C4974}" type="presParOf" srcId="{51A5CCA2-4D10-3C43-AD28-A206A3BA8BB6}" destId="{9C90331B-146B-424F-B63B-E918453CC606}" srcOrd="4" destOrd="0" presId="urn:microsoft.com/office/officeart/2005/8/layout/hProcess11"/>
    <dgm:cxn modelId="{0830F2E9-E138-DD4A-8DCE-ABBB71B191E4}" type="presParOf" srcId="{9C90331B-146B-424F-B63B-E918453CC606}" destId="{536DBED3-D516-EA41-BD76-9D0A24DD36DB}" srcOrd="0" destOrd="0" presId="urn:microsoft.com/office/officeart/2005/8/layout/hProcess11"/>
    <dgm:cxn modelId="{EFBEA70F-5871-B24A-AB57-7E0953A1B831}" type="presParOf" srcId="{9C90331B-146B-424F-B63B-E918453CC606}" destId="{F8748083-F974-B046-B8C4-E24C937C28BA}" srcOrd="1" destOrd="0" presId="urn:microsoft.com/office/officeart/2005/8/layout/hProcess11"/>
    <dgm:cxn modelId="{072245C4-5A0B-FF44-9E0F-26869918DDBA}" type="presParOf" srcId="{9C90331B-146B-424F-B63B-E918453CC606}" destId="{23061689-B8FB-F245-8279-11F36FB43A41}" srcOrd="2" destOrd="0" presId="urn:microsoft.com/office/officeart/2005/8/layout/hProcess11"/>
    <dgm:cxn modelId="{3FDF5482-F464-A54C-A1A7-7F82D9A7EA3E}" type="presParOf" srcId="{51A5CCA2-4D10-3C43-AD28-A206A3BA8BB6}" destId="{7BFDA88E-6079-664E-A7C2-F70421E3BA80}" srcOrd="5" destOrd="0" presId="urn:microsoft.com/office/officeart/2005/8/layout/hProcess11"/>
    <dgm:cxn modelId="{AFB1E5D9-5B2A-B74F-B4DA-E31D17208B26}" type="presParOf" srcId="{51A5CCA2-4D10-3C43-AD28-A206A3BA8BB6}" destId="{8A1A59D4-7E65-3A4E-AD12-66839E73EDB4}" srcOrd="6" destOrd="0" presId="urn:microsoft.com/office/officeart/2005/8/layout/hProcess11"/>
    <dgm:cxn modelId="{EE0D118C-9D22-CE47-A6E4-736393896015}" type="presParOf" srcId="{8A1A59D4-7E65-3A4E-AD12-66839E73EDB4}" destId="{E5F0FB66-9C6E-3949-A438-0D1D210878AF}" srcOrd="0" destOrd="0" presId="urn:microsoft.com/office/officeart/2005/8/layout/hProcess11"/>
    <dgm:cxn modelId="{D6876575-D923-8742-AC30-538F9523D058}" type="presParOf" srcId="{8A1A59D4-7E65-3A4E-AD12-66839E73EDB4}" destId="{6D606E84-258D-BD43-8359-E6D7D97C2602}" srcOrd="1" destOrd="0" presId="urn:microsoft.com/office/officeart/2005/8/layout/hProcess11"/>
    <dgm:cxn modelId="{17A8D30A-56D0-FF45-90D1-4469B7406DF2}" type="presParOf" srcId="{8A1A59D4-7E65-3A4E-AD12-66839E73EDB4}" destId="{4649DDF5-7DA1-1549-9CE0-E6D2F2315229}" srcOrd="2" destOrd="0" presId="urn:microsoft.com/office/officeart/2005/8/layout/hProcess11"/>
    <dgm:cxn modelId="{6DAF3836-EB91-8E4A-A9DC-A42A8DB974F4}" type="presParOf" srcId="{51A5CCA2-4D10-3C43-AD28-A206A3BA8BB6}" destId="{F9195273-3CD2-3143-AC92-81F60FC4BF8F}" srcOrd="7" destOrd="0" presId="urn:microsoft.com/office/officeart/2005/8/layout/hProcess11"/>
    <dgm:cxn modelId="{33CFE987-590C-684C-89FE-22FF7C29C1EE}" type="presParOf" srcId="{51A5CCA2-4D10-3C43-AD28-A206A3BA8BB6}" destId="{8B294453-B29A-EF46-B5A4-F6EA08CF3BFA}" srcOrd="8" destOrd="0" presId="urn:microsoft.com/office/officeart/2005/8/layout/hProcess11"/>
    <dgm:cxn modelId="{007621BB-D5E3-4442-8C1D-9BE5B6A18B19}" type="presParOf" srcId="{8B294453-B29A-EF46-B5A4-F6EA08CF3BFA}" destId="{E24AADE4-FE51-1949-90C1-3061E7A5F31C}" srcOrd="0" destOrd="0" presId="urn:microsoft.com/office/officeart/2005/8/layout/hProcess11"/>
    <dgm:cxn modelId="{FEBADE86-9DD6-1F41-9A47-FD07BBB5BBBF}" type="presParOf" srcId="{8B294453-B29A-EF46-B5A4-F6EA08CF3BFA}" destId="{6AD85AC7-9B0F-3348-B318-FB5E35C4AC3C}" srcOrd="1" destOrd="0" presId="urn:microsoft.com/office/officeart/2005/8/layout/hProcess11"/>
    <dgm:cxn modelId="{3B61424F-D17B-C44B-B9DA-58A6E947C1D2}" type="presParOf" srcId="{8B294453-B29A-EF46-B5A4-F6EA08CF3BFA}" destId="{674F547A-A161-CA4A-BEB4-4835C6F1720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59783-D2E6-4840-BB38-0321A320F25C}">
      <dsp:nvSpPr>
        <dsp:cNvPr id="0" name=""/>
        <dsp:cNvSpPr/>
      </dsp:nvSpPr>
      <dsp:spPr>
        <a:xfrm>
          <a:off x="0" y="1091088"/>
          <a:ext cx="10691811" cy="1454785"/>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5B16A-C427-E94A-BD6E-21701E37D179}">
      <dsp:nvSpPr>
        <dsp:cNvPr id="0" name=""/>
        <dsp:cNvSpPr/>
      </dsp:nvSpPr>
      <dsp:spPr>
        <a:xfrm>
          <a:off x="4228" y="0"/>
          <a:ext cx="1848879" cy="145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GB" sz="2200" kern="1200" dirty="0"/>
            <a:t>Data Acquisition</a:t>
          </a:r>
        </a:p>
      </dsp:txBody>
      <dsp:txXfrm>
        <a:off x="4228" y="0"/>
        <a:ext cx="1848879" cy="1454785"/>
      </dsp:txXfrm>
    </dsp:sp>
    <dsp:sp modelId="{328C6CD7-31C5-C24F-B6C2-5B1027AE2FFA}">
      <dsp:nvSpPr>
        <dsp:cNvPr id="0" name=""/>
        <dsp:cNvSpPr/>
      </dsp:nvSpPr>
      <dsp:spPr>
        <a:xfrm>
          <a:off x="746820" y="1636633"/>
          <a:ext cx="363696" cy="363696"/>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6A345-2256-A445-B1DB-30A0BDC294DD}">
      <dsp:nvSpPr>
        <dsp:cNvPr id="0" name=""/>
        <dsp:cNvSpPr/>
      </dsp:nvSpPr>
      <dsp:spPr>
        <a:xfrm>
          <a:off x="1945552" y="2182177"/>
          <a:ext cx="1848879" cy="145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GB" sz="2200" kern="1200" dirty="0"/>
            <a:t>Data Exploration</a:t>
          </a:r>
        </a:p>
      </dsp:txBody>
      <dsp:txXfrm>
        <a:off x="1945552" y="2182177"/>
        <a:ext cx="1848879" cy="1454785"/>
      </dsp:txXfrm>
    </dsp:sp>
    <dsp:sp modelId="{437FEE18-91E9-9D42-9653-7C1624CA4EA5}">
      <dsp:nvSpPr>
        <dsp:cNvPr id="0" name=""/>
        <dsp:cNvSpPr/>
      </dsp:nvSpPr>
      <dsp:spPr>
        <a:xfrm>
          <a:off x="2688143" y="1636633"/>
          <a:ext cx="363696" cy="363696"/>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DBED3-D516-EA41-BD76-9D0A24DD36DB}">
      <dsp:nvSpPr>
        <dsp:cNvPr id="0" name=""/>
        <dsp:cNvSpPr/>
      </dsp:nvSpPr>
      <dsp:spPr>
        <a:xfrm>
          <a:off x="3886875" y="0"/>
          <a:ext cx="1848879" cy="145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GB" sz="2200" kern="1200" dirty="0"/>
            <a:t>Data Visualisation</a:t>
          </a:r>
        </a:p>
      </dsp:txBody>
      <dsp:txXfrm>
        <a:off x="3886875" y="0"/>
        <a:ext cx="1848879" cy="1454785"/>
      </dsp:txXfrm>
    </dsp:sp>
    <dsp:sp modelId="{F8748083-F974-B046-B8C4-E24C937C28BA}">
      <dsp:nvSpPr>
        <dsp:cNvPr id="0" name=""/>
        <dsp:cNvSpPr/>
      </dsp:nvSpPr>
      <dsp:spPr>
        <a:xfrm>
          <a:off x="4629467" y="1636633"/>
          <a:ext cx="363696" cy="363696"/>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0FB66-9C6E-3949-A438-0D1D210878AF}">
      <dsp:nvSpPr>
        <dsp:cNvPr id="0" name=""/>
        <dsp:cNvSpPr/>
      </dsp:nvSpPr>
      <dsp:spPr>
        <a:xfrm>
          <a:off x="5828199" y="2182177"/>
          <a:ext cx="1848879" cy="145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GB" sz="2200" kern="1200" dirty="0"/>
            <a:t>Hypothesis Testing</a:t>
          </a:r>
        </a:p>
      </dsp:txBody>
      <dsp:txXfrm>
        <a:off x="5828199" y="2182177"/>
        <a:ext cx="1848879" cy="1454785"/>
      </dsp:txXfrm>
    </dsp:sp>
    <dsp:sp modelId="{6D606E84-258D-BD43-8359-E6D7D97C2602}">
      <dsp:nvSpPr>
        <dsp:cNvPr id="0" name=""/>
        <dsp:cNvSpPr/>
      </dsp:nvSpPr>
      <dsp:spPr>
        <a:xfrm>
          <a:off x="6570790" y="1636633"/>
          <a:ext cx="363696" cy="363696"/>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AADE4-FE51-1949-90C1-3061E7A5F31C}">
      <dsp:nvSpPr>
        <dsp:cNvPr id="0" name=""/>
        <dsp:cNvSpPr/>
      </dsp:nvSpPr>
      <dsp:spPr>
        <a:xfrm>
          <a:off x="7769522" y="0"/>
          <a:ext cx="1848879" cy="145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GB" sz="2200" kern="1200" dirty="0"/>
            <a:t>Next Steps</a:t>
          </a:r>
        </a:p>
      </dsp:txBody>
      <dsp:txXfrm>
        <a:off x="7769522" y="0"/>
        <a:ext cx="1848879" cy="1454785"/>
      </dsp:txXfrm>
    </dsp:sp>
    <dsp:sp modelId="{6AD85AC7-9B0F-3348-B318-FB5E35C4AC3C}">
      <dsp:nvSpPr>
        <dsp:cNvPr id="0" name=""/>
        <dsp:cNvSpPr/>
      </dsp:nvSpPr>
      <dsp:spPr>
        <a:xfrm>
          <a:off x="8512114" y="1636633"/>
          <a:ext cx="363696" cy="363696"/>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208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1855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152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449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967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651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526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941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605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6251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1/7/23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1507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1/7/23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91315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geconcern.org.nz/Public/Information/Age_Well/Health_Topics_A-Z/Covid_19/Public/Info/Health_Topics/Covid_19.aspx?hkey=f588d916-5c4f-49f2-89b5-9d70b3fb9d8d" TargetMode="External"/><Relationship Id="rId2" Type="http://schemas.openxmlformats.org/officeDocument/2006/relationships/hyperlink" Target="https://www.who.int/news-room/questions-and-answers/item/coronavirus-disease-covid-19-how-is-it-transmit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FBA94-A402-E546-C187-058BAADACB79}"/>
              </a:ext>
            </a:extLst>
          </p:cNvPr>
          <p:cNvSpPr>
            <a:spLocks noGrp="1"/>
          </p:cNvSpPr>
          <p:nvPr>
            <p:ph type="ctrTitle"/>
          </p:nvPr>
        </p:nvSpPr>
        <p:spPr>
          <a:xfrm>
            <a:off x="647699" y="871758"/>
            <a:ext cx="5227171" cy="3871143"/>
          </a:xfrm>
        </p:spPr>
        <p:txBody>
          <a:bodyPr>
            <a:normAutofit/>
          </a:bodyPr>
          <a:lstStyle/>
          <a:p>
            <a:pPr algn="ctr"/>
            <a:r>
              <a:rPr lang="en-US" dirty="0"/>
              <a:t>Mini Project I</a:t>
            </a:r>
            <a:br>
              <a:rPr lang="en-US" dirty="0"/>
            </a:br>
            <a:br>
              <a:rPr lang="en-US" dirty="0"/>
            </a:br>
            <a:r>
              <a:rPr lang="en-US" sz="4000" dirty="0"/>
              <a:t>Covid STATS in Mexico</a:t>
            </a:r>
            <a:endParaRPr lang="en-US" dirty="0"/>
          </a:p>
        </p:txBody>
      </p:sp>
      <p:sp>
        <p:nvSpPr>
          <p:cNvPr id="3" name="Subtitle 2">
            <a:extLst>
              <a:ext uri="{FF2B5EF4-FFF2-40B4-BE49-F238E27FC236}">
                <a16:creationId xmlns:a16="http://schemas.microsoft.com/office/drawing/2014/main" id="{2B0D660B-89F0-7BBB-59F8-B8C595A04A75}"/>
              </a:ext>
            </a:extLst>
          </p:cNvPr>
          <p:cNvSpPr>
            <a:spLocks noGrp="1"/>
          </p:cNvSpPr>
          <p:nvPr>
            <p:ph type="subTitle" idx="1"/>
          </p:nvPr>
        </p:nvSpPr>
        <p:spPr>
          <a:xfrm>
            <a:off x="695325" y="4785543"/>
            <a:ext cx="4857857" cy="1005657"/>
          </a:xfrm>
        </p:spPr>
        <p:txBody>
          <a:bodyPr>
            <a:normAutofit/>
          </a:bodyPr>
          <a:lstStyle/>
          <a:p>
            <a:r>
              <a:rPr lang="en-US" dirty="0" err="1"/>
              <a:t>Vagner</a:t>
            </a:r>
            <a:r>
              <a:rPr lang="en-US" dirty="0"/>
              <a:t> Bauer | 07 January 2023</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Network connection abstract against a white background">
            <a:extLst>
              <a:ext uri="{FF2B5EF4-FFF2-40B4-BE49-F238E27FC236}">
                <a16:creationId xmlns:a16="http://schemas.microsoft.com/office/drawing/2014/main" id="{BF34AD45-A879-3D8A-1378-9E807EB9672C}"/>
              </a:ext>
            </a:extLst>
          </p:cNvPr>
          <p:cNvPicPr>
            <a:picLocks noChangeAspect="1"/>
          </p:cNvPicPr>
          <p:nvPr/>
        </p:nvPicPr>
        <p:blipFill rotWithShape="1">
          <a:blip r:embed="rId2"/>
          <a:srcRect r="44745" b="-1"/>
          <a:stretch/>
        </p:blipFill>
        <p:spPr>
          <a:xfrm>
            <a:off x="6515100" y="10"/>
            <a:ext cx="5676900" cy="6857990"/>
          </a:xfrm>
          <a:prstGeom prst="rect">
            <a:avLst/>
          </a:prstGeom>
        </p:spPr>
      </p:pic>
    </p:spTree>
    <p:extLst>
      <p:ext uri="{BB962C8B-B14F-4D97-AF65-F5344CB8AC3E}">
        <p14:creationId xmlns:p14="http://schemas.microsoft.com/office/powerpoint/2010/main" val="180934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EC9-9A01-AA20-8501-AA46724DD3DD}"/>
              </a:ext>
            </a:extLst>
          </p:cNvPr>
          <p:cNvSpPr>
            <a:spLocks noGrp="1"/>
          </p:cNvSpPr>
          <p:nvPr>
            <p:ph type="title"/>
          </p:nvPr>
        </p:nvSpPr>
        <p:spPr/>
        <p:txBody>
          <a:bodyPr/>
          <a:lstStyle/>
          <a:p>
            <a:r>
              <a:rPr lang="en-US" dirty="0"/>
              <a:t>Exploratory data analysis</a:t>
            </a:r>
          </a:p>
        </p:txBody>
      </p:sp>
      <p:pic>
        <p:nvPicPr>
          <p:cNvPr id="7" name="Content Placeholder 6" descr="Chart, bar chart&#10;&#10;Description automatically generated">
            <a:extLst>
              <a:ext uri="{FF2B5EF4-FFF2-40B4-BE49-F238E27FC236}">
                <a16:creationId xmlns:a16="http://schemas.microsoft.com/office/drawing/2014/main" id="{550C880F-0BE9-E999-E2BB-3E8913C1062F}"/>
              </a:ext>
            </a:extLst>
          </p:cNvPr>
          <p:cNvPicPr>
            <a:picLocks noGrp="1" noChangeAspect="1"/>
          </p:cNvPicPr>
          <p:nvPr>
            <p:ph idx="1"/>
          </p:nvPr>
        </p:nvPicPr>
        <p:blipFill>
          <a:blip r:embed="rId2"/>
          <a:stretch>
            <a:fillRect/>
          </a:stretch>
        </p:blipFill>
        <p:spPr>
          <a:xfrm>
            <a:off x="800100" y="1775484"/>
            <a:ext cx="6749143" cy="4264568"/>
          </a:xfrm>
        </p:spPr>
      </p:pic>
      <p:sp>
        <p:nvSpPr>
          <p:cNvPr id="8" name="TextBox 7">
            <a:extLst>
              <a:ext uri="{FF2B5EF4-FFF2-40B4-BE49-F238E27FC236}">
                <a16:creationId xmlns:a16="http://schemas.microsoft.com/office/drawing/2014/main" id="{2CEC2A95-C8E4-E333-B6D1-47DAB75F0962}"/>
              </a:ext>
            </a:extLst>
          </p:cNvPr>
          <p:cNvSpPr txBox="1"/>
          <p:nvPr/>
        </p:nvSpPr>
        <p:spPr>
          <a:xfrm>
            <a:off x="7953829" y="2772229"/>
            <a:ext cx="3438071" cy="2031325"/>
          </a:xfrm>
          <a:prstGeom prst="rect">
            <a:avLst/>
          </a:prstGeom>
          <a:noFill/>
        </p:spPr>
        <p:txBody>
          <a:bodyPr wrap="square" rtlCol="0">
            <a:spAutoFit/>
          </a:bodyPr>
          <a:lstStyle/>
          <a:p>
            <a:r>
              <a:rPr lang="en-US" dirty="0"/>
              <a:t>Age Class:</a:t>
            </a:r>
          </a:p>
          <a:p>
            <a:endParaRPr lang="en-US" dirty="0"/>
          </a:p>
          <a:p>
            <a:r>
              <a:rPr lang="en-US" dirty="0"/>
              <a:t>1 = Under 16</a:t>
            </a:r>
          </a:p>
          <a:p>
            <a:r>
              <a:rPr lang="en-US" dirty="0"/>
              <a:t>2 = Between 16 &amp; 40</a:t>
            </a:r>
          </a:p>
          <a:p>
            <a:r>
              <a:rPr lang="en-US" dirty="0"/>
              <a:t>3 = Between 40 &amp; 60</a:t>
            </a:r>
          </a:p>
          <a:p>
            <a:r>
              <a:rPr lang="en-US" dirty="0"/>
              <a:t>4 = Between 60 &amp; 90</a:t>
            </a:r>
          </a:p>
          <a:p>
            <a:r>
              <a:rPr lang="en-US" dirty="0"/>
              <a:t>5 = Over 90</a:t>
            </a:r>
          </a:p>
        </p:txBody>
      </p:sp>
    </p:spTree>
    <p:extLst>
      <p:ext uri="{BB962C8B-B14F-4D97-AF65-F5344CB8AC3E}">
        <p14:creationId xmlns:p14="http://schemas.microsoft.com/office/powerpoint/2010/main" val="11311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B011-8BD0-FEB8-CB01-B7F89FFC05CF}"/>
              </a:ext>
            </a:extLst>
          </p:cNvPr>
          <p:cNvSpPr>
            <a:spLocks noGrp="1"/>
          </p:cNvSpPr>
          <p:nvPr>
            <p:ph type="title"/>
          </p:nvPr>
        </p:nvSpPr>
        <p:spPr/>
        <p:txBody>
          <a:bodyPr/>
          <a:lstStyle/>
          <a:p>
            <a:r>
              <a:rPr lang="en-US" dirty="0"/>
              <a:t>HYPOTHESIS ANALYSIS</a:t>
            </a:r>
          </a:p>
        </p:txBody>
      </p:sp>
      <p:sp>
        <p:nvSpPr>
          <p:cNvPr id="3" name="Content Placeholder 2">
            <a:extLst>
              <a:ext uri="{FF2B5EF4-FFF2-40B4-BE49-F238E27FC236}">
                <a16:creationId xmlns:a16="http://schemas.microsoft.com/office/drawing/2014/main" id="{71C4D384-39FB-10AD-2AD6-3CFE0B14ACC7}"/>
              </a:ext>
            </a:extLst>
          </p:cNvPr>
          <p:cNvSpPr>
            <a:spLocks noGrp="1"/>
          </p:cNvSpPr>
          <p:nvPr>
            <p:ph idx="1"/>
          </p:nvPr>
        </p:nvSpPr>
        <p:spPr/>
        <p:txBody>
          <a:bodyPr>
            <a:normAutofit/>
          </a:bodyPr>
          <a:lstStyle/>
          <a:p>
            <a:r>
              <a:rPr lang="en-US" dirty="0"/>
              <a:t>NULL HYPOTHESIS: There is no statistical difference in the survival rate between hospitalized COVID positive elderly in ages 60-90 and over 90 years old.</a:t>
            </a:r>
          </a:p>
          <a:p>
            <a:r>
              <a:rPr lang="en-US" dirty="0"/>
              <a:t>ALTERNATIVE HYPOTHESIS: There is statistical difference in the survival rate between hospitalized COVID positive elderly in ages 60-90 and over 90 years old.</a:t>
            </a:r>
          </a:p>
          <a:p>
            <a:r>
              <a:rPr lang="en-US" dirty="0"/>
              <a:t>SIGNIFICANCE LEVEL: 0.05</a:t>
            </a:r>
          </a:p>
          <a:p>
            <a:r>
              <a:rPr lang="en-US" dirty="0"/>
              <a:t>OUTCOME: Calculate P-Value is </a:t>
            </a:r>
            <a:r>
              <a:rPr lang="en-US" b="1" dirty="0"/>
              <a:t>6.42e-09</a:t>
            </a:r>
          </a:p>
          <a:p>
            <a:r>
              <a:rPr lang="en-US" dirty="0"/>
              <a:t>CONCLUSION:</a:t>
            </a:r>
            <a:r>
              <a:rPr lang="en-US" b="1" dirty="0"/>
              <a:t> </a:t>
            </a:r>
            <a:r>
              <a:rPr lang="en-US" dirty="0"/>
              <a:t>The Null Hypothesis can be rejected.</a:t>
            </a:r>
            <a:endParaRPr lang="en-US" b="1" dirty="0"/>
          </a:p>
          <a:p>
            <a:endParaRPr lang="en-US" dirty="0"/>
          </a:p>
        </p:txBody>
      </p:sp>
    </p:spTree>
    <p:extLst>
      <p:ext uri="{BB962C8B-B14F-4D97-AF65-F5344CB8AC3E}">
        <p14:creationId xmlns:p14="http://schemas.microsoft.com/office/powerpoint/2010/main" val="375349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B011-8BD0-FEB8-CB01-B7F89FFC05C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1C4D384-39FB-10AD-2AD6-3CFE0B14ACC7}"/>
              </a:ext>
            </a:extLst>
          </p:cNvPr>
          <p:cNvSpPr>
            <a:spLocks noGrp="1"/>
          </p:cNvSpPr>
          <p:nvPr>
            <p:ph idx="1"/>
          </p:nvPr>
        </p:nvSpPr>
        <p:spPr/>
        <p:txBody>
          <a:bodyPr>
            <a:normAutofit/>
          </a:bodyPr>
          <a:lstStyle/>
          <a:p>
            <a:r>
              <a:rPr lang="en-US" dirty="0"/>
              <a:t>Explore other features with strong correlation with survival (example: whether patients already have air sacs inflamed or not – pneumonia feature; )</a:t>
            </a:r>
          </a:p>
          <a:p>
            <a:r>
              <a:rPr lang="en-US" dirty="0"/>
              <a:t>Explore if gender plays a role in COVID deaths as well</a:t>
            </a:r>
          </a:p>
        </p:txBody>
      </p:sp>
    </p:spTree>
    <p:extLst>
      <p:ext uri="{BB962C8B-B14F-4D97-AF65-F5344CB8AC3E}">
        <p14:creationId xmlns:p14="http://schemas.microsoft.com/office/powerpoint/2010/main" val="385506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B011-8BD0-FEB8-CB01-B7F89FFC05CF}"/>
              </a:ext>
            </a:extLst>
          </p:cNvPr>
          <p:cNvSpPr>
            <a:spLocks noGrp="1"/>
          </p:cNvSpPr>
          <p:nvPr>
            <p:ph type="title"/>
          </p:nvPr>
        </p:nvSpPr>
        <p:spPr>
          <a:xfrm>
            <a:off x="750367" y="3077916"/>
            <a:ext cx="10691265" cy="702167"/>
          </a:xfrm>
        </p:spPr>
        <p:txBody>
          <a:bodyPr/>
          <a:lstStyle/>
          <a:p>
            <a:pPr algn="ctr"/>
            <a:r>
              <a:rPr lang="en-US" dirty="0"/>
              <a:t>THANK you</a:t>
            </a:r>
          </a:p>
        </p:txBody>
      </p:sp>
    </p:spTree>
    <p:extLst>
      <p:ext uri="{BB962C8B-B14F-4D97-AF65-F5344CB8AC3E}">
        <p14:creationId xmlns:p14="http://schemas.microsoft.com/office/powerpoint/2010/main" val="258567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B011-8BD0-FEB8-CB01-B7F89FFC05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C4D384-39FB-10AD-2AD6-3CFE0B14ACC7}"/>
              </a:ext>
            </a:extLst>
          </p:cNvPr>
          <p:cNvSpPr>
            <a:spLocks noGrp="1"/>
          </p:cNvSpPr>
          <p:nvPr>
            <p:ph idx="1"/>
          </p:nvPr>
        </p:nvSpPr>
        <p:spPr/>
        <p:txBody>
          <a:bodyPr>
            <a:normAutofit/>
          </a:bodyPr>
          <a:lstStyle/>
          <a:p>
            <a:pPr marL="0" indent="0">
              <a:buNone/>
            </a:pPr>
            <a:endParaRPr lang="en-US" baseline="30000" dirty="0"/>
          </a:p>
          <a:p>
            <a:r>
              <a:rPr lang="en-US" baseline="30000" dirty="0"/>
              <a:t>1 </a:t>
            </a:r>
            <a:r>
              <a:rPr lang="en-US" dirty="0"/>
              <a:t>WHO - </a:t>
            </a:r>
            <a:r>
              <a:rPr lang="en-US" dirty="0">
                <a:hlinkClick r:id="rId2"/>
              </a:rPr>
              <a:t>https://www.who.int/news-room/questions-and-answers/item/coronavirus-disease-covid-19-how-is-it-transmitted</a:t>
            </a:r>
            <a:endParaRPr lang="en-US" dirty="0"/>
          </a:p>
          <a:p>
            <a:r>
              <a:rPr lang="en-US" baseline="30000" dirty="0"/>
              <a:t>2 </a:t>
            </a:r>
            <a:r>
              <a:rPr lang="en-US" dirty="0"/>
              <a:t>Age Concern NZ -</a:t>
            </a:r>
            <a:r>
              <a:rPr lang="en-US" dirty="0">
                <a:hlinkClick r:id="rId3"/>
              </a:rPr>
              <a:t>https://www.ageconcern.org.nz/Public/Information/Age_Well/Health_Topics_A-Z/Covid_19/Public/Info/Health_Topics/Covid_19.aspx?hkey=f588d916-5c4f-49f2-89b5-9d70b3fb9d8d</a:t>
            </a:r>
            <a:endParaRPr lang="en-US" dirty="0"/>
          </a:p>
          <a:p>
            <a:r>
              <a:rPr lang="en-US" baseline="30000" dirty="0"/>
              <a:t>3 </a:t>
            </a:r>
            <a:r>
              <a:rPr lang="en-US" dirty="0"/>
              <a:t>John Hopkins University - https://</a:t>
            </a:r>
            <a:r>
              <a:rPr lang="en-US" dirty="0" err="1"/>
              <a:t>coronavirus.jhu.edu</a:t>
            </a:r>
            <a:r>
              <a:rPr lang="en-US" dirty="0"/>
              <a:t>/data/mortality</a:t>
            </a:r>
          </a:p>
          <a:p>
            <a:endParaRPr lang="en-US" dirty="0"/>
          </a:p>
        </p:txBody>
      </p:sp>
    </p:spTree>
    <p:extLst>
      <p:ext uri="{BB962C8B-B14F-4D97-AF65-F5344CB8AC3E}">
        <p14:creationId xmlns:p14="http://schemas.microsoft.com/office/powerpoint/2010/main" val="157510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B011-8BD0-FEB8-CB01-B7F89FFC05CF}"/>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71C4D384-39FB-10AD-2AD6-3CFE0B14ACC7}"/>
              </a:ext>
            </a:extLst>
          </p:cNvPr>
          <p:cNvSpPr>
            <a:spLocks noGrp="1"/>
          </p:cNvSpPr>
          <p:nvPr>
            <p:ph idx="1"/>
          </p:nvPr>
        </p:nvSpPr>
        <p:spPr/>
        <p:txBody>
          <a:bodyPr>
            <a:normAutofit fontScale="92500" lnSpcReduction="10000"/>
          </a:bodyPr>
          <a:lstStyle/>
          <a:p>
            <a:pPr>
              <a:lnSpc>
                <a:spcPct val="130000"/>
              </a:lnSpc>
            </a:pPr>
            <a:r>
              <a:rPr lang="en-NZ" dirty="0">
                <a:solidFill>
                  <a:srgbClr val="4D5156"/>
                </a:solidFill>
                <a:latin typeface="arial" panose="020B0604020202020204" pitchFamily="34" charset="0"/>
              </a:rPr>
              <a:t>Coronavirus disease (COVID-19) is an infectious disease caused by the SARS-CoV-2 virus.</a:t>
            </a:r>
            <a:r>
              <a:rPr lang="en-NZ" baseline="30000" dirty="0">
                <a:solidFill>
                  <a:srgbClr val="4D5156"/>
                </a:solidFill>
                <a:latin typeface="arial" panose="020B0604020202020204" pitchFamily="34" charset="0"/>
              </a:rPr>
              <a:t>1</a:t>
            </a:r>
          </a:p>
          <a:p>
            <a:pPr>
              <a:lnSpc>
                <a:spcPct val="130000"/>
              </a:lnSpc>
            </a:pPr>
            <a:r>
              <a:rPr lang="en-NZ" dirty="0">
                <a:solidFill>
                  <a:srgbClr val="4D5156"/>
                </a:solidFill>
                <a:latin typeface="arial" panose="020B0604020202020204" pitchFamily="34" charset="0"/>
              </a:rPr>
              <a:t>Most people who fall sick with COVID-19 will experience mild to moderate symptoms and recover without special treatment. However, some will become seriously ill and require medical attention. Older people and people with existing health conditions are at higher risk.</a:t>
            </a:r>
            <a:r>
              <a:rPr lang="en-NZ" baseline="30000" dirty="0">
                <a:solidFill>
                  <a:srgbClr val="4D5156"/>
                </a:solidFill>
                <a:latin typeface="arial" panose="020B0604020202020204" pitchFamily="34" charset="0"/>
              </a:rPr>
              <a:t>2</a:t>
            </a:r>
          </a:p>
          <a:p>
            <a:pPr algn="l"/>
            <a:r>
              <a:rPr lang="en-NZ" dirty="0">
                <a:solidFill>
                  <a:srgbClr val="4D5156"/>
                </a:solidFill>
                <a:latin typeface="arial" panose="020B0604020202020204" pitchFamily="34" charset="0"/>
              </a:rPr>
              <a:t>Deaths/100K Population</a:t>
            </a:r>
            <a:r>
              <a:rPr lang="en-NZ" baseline="30000" dirty="0">
                <a:solidFill>
                  <a:srgbClr val="4D5156"/>
                </a:solidFill>
                <a:latin typeface="arial" panose="020B0604020202020204" pitchFamily="34" charset="0"/>
              </a:rPr>
              <a:t>3</a:t>
            </a:r>
          </a:p>
          <a:p>
            <a:pPr lvl="1"/>
            <a:r>
              <a:rPr lang="en-NZ" b="0" i="0" dirty="0">
                <a:solidFill>
                  <a:srgbClr val="4D5156"/>
                </a:solidFill>
                <a:effectLst/>
                <a:latin typeface="arial" panose="020B0604020202020204" pitchFamily="34" charset="0"/>
              </a:rPr>
              <a:t>Australia: 67.89</a:t>
            </a:r>
          </a:p>
          <a:p>
            <a:pPr lvl="1"/>
            <a:r>
              <a:rPr lang="en-NZ" dirty="0">
                <a:solidFill>
                  <a:srgbClr val="4D5156"/>
                </a:solidFill>
                <a:latin typeface="arial" panose="020B0604020202020204" pitchFamily="34" charset="0"/>
              </a:rPr>
              <a:t>New Zealand: 48.36</a:t>
            </a:r>
          </a:p>
          <a:p>
            <a:pPr lvl="1"/>
            <a:r>
              <a:rPr lang="en-NZ" b="0" i="0" dirty="0">
                <a:solidFill>
                  <a:srgbClr val="4D5156"/>
                </a:solidFill>
                <a:effectLst/>
                <a:latin typeface="arial" panose="020B0604020202020204" pitchFamily="34" charset="0"/>
              </a:rPr>
              <a:t>Mexico: 259.18</a:t>
            </a:r>
          </a:p>
          <a:p>
            <a:pPr lvl="1"/>
            <a:r>
              <a:rPr lang="en-NZ" dirty="0">
                <a:solidFill>
                  <a:srgbClr val="4D5156"/>
                </a:solidFill>
                <a:latin typeface="arial" panose="020B0604020202020204" pitchFamily="34" charset="0"/>
              </a:rPr>
              <a:t>Brazil: 326.69</a:t>
            </a:r>
            <a:endParaRPr lang="en-NZ" b="0" i="0" dirty="0">
              <a:solidFill>
                <a:srgbClr val="4D5156"/>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81189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C8BB-4948-A8ED-9438-5D473BC11D18}"/>
              </a:ext>
            </a:extLst>
          </p:cNvPr>
          <p:cNvSpPr>
            <a:spLocks noGrp="1"/>
          </p:cNvSpPr>
          <p:nvPr>
            <p:ph type="title"/>
          </p:nvPr>
        </p:nvSpPr>
        <p:spPr/>
        <p:txBody>
          <a:bodyPr/>
          <a:lstStyle/>
          <a:p>
            <a:r>
              <a:rPr lang="en-US" dirty="0"/>
              <a:t>Business Question</a:t>
            </a:r>
          </a:p>
        </p:txBody>
      </p:sp>
      <p:sp>
        <p:nvSpPr>
          <p:cNvPr id="3" name="Content Placeholder 2">
            <a:extLst>
              <a:ext uri="{FF2B5EF4-FFF2-40B4-BE49-F238E27FC236}">
                <a16:creationId xmlns:a16="http://schemas.microsoft.com/office/drawing/2014/main" id="{09D1C8B9-8E7C-552C-A71D-D9545F787891}"/>
              </a:ext>
            </a:extLst>
          </p:cNvPr>
          <p:cNvSpPr>
            <a:spLocks noGrp="1"/>
          </p:cNvSpPr>
          <p:nvPr>
            <p:ph idx="1"/>
          </p:nvPr>
        </p:nvSpPr>
        <p:spPr/>
        <p:txBody>
          <a:bodyPr/>
          <a:lstStyle/>
          <a:p>
            <a:pPr algn="ctr"/>
            <a:endParaRPr lang="en-US" dirty="0"/>
          </a:p>
          <a:p>
            <a:pPr marL="0" indent="0" algn="ctr">
              <a:buNone/>
            </a:pPr>
            <a:endParaRPr lang="en-US" dirty="0"/>
          </a:p>
          <a:p>
            <a:pPr algn="ctr"/>
            <a:r>
              <a:rPr lang="en-US" sz="2800" dirty="0"/>
              <a:t>Is there a significant difference in the survival rate of hospitalized COVID positive elderly patients in different age groups?</a:t>
            </a:r>
          </a:p>
        </p:txBody>
      </p:sp>
    </p:spTree>
    <p:extLst>
      <p:ext uri="{BB962C8B-B14F-4D97-AF65-F5344CB8AC3E}">
        <p14:creationId xmlns:p14="http://schemas.microsoft.com/office/powerpoint/2010/main" val="99240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DD71-32A3-910B-03E5-9010B86FA779}"/>
              </a:ext>
            </a:extLst>
          </p:cNvPr>
          <p:cNvSpPr>
            <a:spLocks noGrp="1"/>
          </p:cNvSpPr>
          <p:nvPr>
            <p:ph type="title"/>
          </p:nvPr>
        </p:nvSpPr>
        <p:spPr/>
        <p:txBody>
          <a:bodyPr/>
          <a:lstStyle/>
          <a:p>
            <a:r>
              <a:rPr lang="en-US" dirty="0"/>
              <a:t>Data pipeline</a:t>
            </a:r>
          </a:p>
        </p:txBody>
      </p:sp>
      <p:graphicFrame>
        <p:nvGraphicFramePr>
          <p:cNvPr id="4" name="Content Placeholder 3">
            <a:extLst>
              <a:ext uri="{FF2B5EF4-FFF2-40B4-BE49-F238E27FC236}">
                <a16:creationId xmlns:a16="http://schemas.microsoft.com/office/drawing/2014/main" id="{77639E02-8D26-7381-9FE1-B3B241B647B9}"/>
              </a:ext>
            </a:extLst>
          </p:cNvPr>
          <p:cNvGraphicFramePr>
            <a:graphicFrameLocks noGrp="1"/>
          </p:cNvGraphicFramePr>
          <p:nvPr>
            <p:ph idx="1"/>
            <p:extLst>
              <p:ext uri="{D42A27DB-BD31-4B8C-83A1-F6EECF244321}">
                <p14:modId xmlns:p14="http://schemas.microsoft.com/office/powerpoint/2010/main" val="3655299993"/>
              </p:ext>
            </p:extLst>
          </p:nvPr>
        </p:nvGraphicFramePr>
        <p:xfrm>
          <a:off x="700088" y="1967497"/>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01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3C88-7A1D-2659-F0D3-E74C55B23541}"/>
              </a:ext>
            </a:extLst>
          </p:cNvPr>
          <p:cNvSpPr>
            <a:spLocks noGrp="1"/>
          </p:cNvSpPr>
          <p:nvPr>
            <p:ph type="title"/>
          </p:nvPr>
        </p:nvSpPr>
        <p:spPr/>
        <p:txBody>
          <a:bodyPr/>
          <a:lstStyle/>
          <a:p>
            <a:r>
              <a:rPr lang="en-US" dirty="0"/>
              <a:t>DATA Summary</a:t>
            </a:r>
          </a:p>
        </p:txBody>
      </p:sp>
      <p:sp>
        <p:nvSpPr>
          <p:cNvPr id="3" name="Content Placeholder 2">
            <a:extLst>
              <a:ext uri="{FF2B5EF4-FFF2-40B4-BE49-F238E27FC236}">
                <a16:creationId xmlns:a16="http://schemas.microsoft.com/office/drawing/2014/main" id="{06556B12-75C5-B2D5-5421-4EBB3721C559}"/>
              </a:ext>
            </a:extLst>
          </p:cNvPr>
          <p:cNvSpPr>
            <a:spLocks noGrp="1"/>
          </p:cNvSpPr>
          <p:nvPr>
            <p:ph idx="1"/>
          </p:nvPr>
        </p:nvSpPr>
        <p:spPr>
          <a:xfrm>
            <a:off x="700635" y="1672389"/>
            <a:ext cx="10691265" cy="4256825"/>
          </a:xfrm>
        </p:spPr>
        <p:txBody>
          <a:bodyPr/>
          <a:lstStyle/>
          <a:p>
            <a:r>
              <a:rPr lang="en-US" dirty="0"/>
              <a:t>Observations: 1,048,576 unique patients</a:t>
            </a:r>
          </a:p>
          <a:p>
            <a:r>
              <a:rPr lang="en-US" dirty="0"/>
              <a:t>Unique features: 21</a:t>
            </a:r>
          </a:p>
          <a:p>
            <a:r>
              <a:rPr lang="en-US" dirty="0"/>
              <a:t>Source: Mexican Government (from 2020 to 2021)</a:t>
            </a:r>
          </a:p>
          <a:p>
            <a:endParaRPr lang="en-US" dirty="0"/>
          </a:p>
        </p:txBody>
      </p:sp>
      <p:pic>
        <p:nvPicPr>
          <p:cNvPr id="5" name="Picture 4" descr="Table&#10;&#10;Description automatically generated">
            <a:extLst>
              <a:ext uri="{FF2B5EF4-FFF2-40B4-BE49-F238E27FC236}">
                <a16:creationId xmlns:a16="http://schemas.microsoft.com/office/drawing/2014/main" id="{F95D4F0E-68A9-44F2-D8CB-E7BA2885BD3F}"/>
              </a:ext>
            </a:extLst>
          </p:cNvPr>
          <p:cNvPicPr>
            <a:picLocks noChangeAspect="1"/>
          </p:cNvPicPr>
          <p:nvPr/>
        </p:nvPicPr>
        <p:blipFill>
          <a:blip r:embed="rId2"/>
          <a:stretch>
            <a:fillRect/>
          </a:stretch>
        </p:blipFill>
        <p:spPr>
          <a:xfrm>
            <a:off x="442402" y="3429000"/>
            <a:ext cx="11307196" cy="1756611"/>
          </a:xfrm>
          <a:prstGeom prst="rect">
            <a:avLst/>
          </a:prstGeom>
        </p:spPr>
      </p:pic>
    </p:spTree>
    <p:extLst>
      <p:ext uri="{BB962C8B-B14F-4D97-AF65-F5344CB8AC3E}">
        <p14:creationId xmlns:p14="http://schemas.microsoft.com/office/powerpoint/2010/main" val="267124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EC9-9A01-AA20-8501-AA46724DD3DD}"/>
              </a:ext>
            </a:extLst>
          </p:cNvPr>
          <p:cNvSpPr>
            <a:spLocks noGrp="1"/>
          </p:cNvSpPr>
          <p:nvPr>
            <p:ph type="title"/>
          </p:nvPr>
        </p:nvSpPr>
        <p:spPr/>
        <p:txBody>
          <a:bodyPr/>
          <a:lstStyle/>
          <a:p>
            <a:r>
              <a:rPr lang="en-US" dirty="0"/>
              <a:t>Exploratory data analysis</a:t>
            </a:r>
          </a:p>
        </p:txBody>
      </p:sp>
      <p:pic>
        <p:nvPicPr>
          <p:cNvPr id="21" name="Content Placeholder 20" descr="Chart, bar chart&#10;&#10;Description automatically generated">
            <a:extLst>
              <a:ext uri="{FF2B5EF4-FFF2-40B4-BE49-F238E27FC236}">
                <a16:creationId xmlns:a16="http://schemas.microsoft.com/office/drawing/2014/main" id="{D86A7161-0592-A548-ECE5-8202656F4E9F}"/>
              </a:ext>
            </a:extLst>
          </p:cNvPr>
          <p:cNvPicPr>
            <a:picLocks noGrp="1" noChangeAspect="1"/>
          </p:cNvPicPr>
          <p:nvPr>
            <p:ph idx="1"/>
          </p:nvPr>
        </p:nvPicPr>
        <p:blipFill>
          <a:blip r:embed="rId2"/>
          <a:stretch>
            <a:fillRect/>
          </a:stretch>
        </p:blipFill>
        <p:spPr>
          <a:xfrm>
            <a:off x="2273709" y="1741714"/>
            <a:ext cx="6783205" cy="4260072"/>
          </a:xfrm>
        </p:spPr>
      </p:pic>
    </p:spTree>
    <p:extLst>
      <p:ext uri="{BB962C8B-B14F-4D97-AF65-F5344CB8AC3E}">
        <p14:creationId xmlns:p14="http://schemas.microsoft.com/office/powerpoint/2010/main" val="359402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EC9-9A01-AA20-8501-AA46724DD3DD}"/>
              </a:ext>
            </a:extLst>
          </p:cNvPr>
          <p:cNvSpPr>
            <a:spLocks noGrp="1"/>
          </p:cNvSpPr>
          <p:nvPr>
            <p:ph type="title"/>
          </p:nvPr>
        </p:nvSpPr>
        <p:spPr/>
        <p:txBody>
          <a:bodyPr/>
          <a:lstStyle/>
          <a:p>
            <a:r>
              <a:rPr lang="en-US" dirty="0"/>
              <a:t>Exploratory data analysis</a:t>
            </a:r>
          </a:p>
        </p:txBody>
      </p:sp>
      <p:pic>
        <p:nvPicPr>
          <p:cNvPr id="11" name="Content Placeholder 10" descr="Chart, histogram&#10;&#10;Description automatically generated">
            <a:extLst>
              <a:ext uri="{FF2B5EF4-FFF2-40B4-BE49-F238E27FC236}">
                <a16:creationId xmlns:a16="http://schemas.microsoft.com/office/drawing/2014/main" id="{44D487B8-DF0E-5550-4772-53AEB49C77C8}"/>
              </a:ext>
            </a:extLst>
          </p:cNvPr>
          <p:cNvPicPr>
            <a:picLocks noGrp="1" noChangeAspect="1"/>
          </p:cNvPicPr>
          <p:nvPr>
            <p:ph idx="1"/>
          </p:nvPr>
        </p:nvPicPr>
        <p:blipFill>
          <a:blip r:embed="rId2"/>
          <a:stretch>
            <a:fillRect/>
          </a:stretch>
        </p:blipFill>
        <p:spPr>
          <a:xfrm>
            <a:off x="3011714" y="1560918"/>
            <a:ext cx="6168571" cy="4575364"/>
          </a:xfrm>
        </p:spPr>
      </p:pic>
    </p:spTree>
    <p:extLst>
      <p:ext uri="{BB962C8B-B14F-4D97-AF65-F5344CB8AC3E}">
        <p14:creationId xmlns:p14="http://schemas.microsoft.com/office/powerpoint/2010/main" val="191183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EC9-9A01-AA20-8501-AA46724DD3DD}"/>
              </a:ext>
            </a:extLst>
          </p:cNvPr>
          <p:cNvSpPr>
            <a:spLocks noGrp="1"/>
          </p:cNvSpPr>
          <p:nvPr>
            <p:ph type="title"/>
          </p:nvPr>
        </p:nvSpPr>
        <p:spPr/>
        <p:txBody>
          <a:bodyPr/>
          <a:lstStyle/>
          <a:p>
            <a:r>
              <a:rPr lang="en-US" dirty="0"/>
              <a:t>Exploratory data analysis</a:t>
            </a:r>
          </a:p>
        </p:txBody>
      </p:sp>
      <p:pic>
        <p:nvPicPr>
          <p:cNvPr id="10" name="Content Placeholder 9" descr="Chart, bar chart&#10;&#10;Description automatically generated">
            <a:extLst>
              <a:ext uri="{FF2B5EF4-FFF2-40B4-BE49-F238E27FC236}">
                <a16:creationId xmlns:a16="http://schemas.microsoft.com/office/drawing/2014/main" id="{E37388C4-0F02-F5E9-9174-2B1D3560853F}"/>
              </a:ext>
            </a:extLst>
          </p:cNvPr>
          <p:cNvPicPr>
            <a:picLocks noGrp="1" noChangeAspect="1"/>
          </p:cNvPicPr>
          <p:nvPr>
            <p:ph idx="1"/>
          </p:nvPr>
        </p:nvPicPr>
        <p:blipFill>
          <a:blip r:embed="rId2"/>
          <a:stretch>
            <a:fillRect/>
          </a:stretch>
        </p:blipFill>
        <p:spPr>
          <a:xfrm>
            <a:off x="2910114" y="1662620"/>
            <a:ext cx="6371772" cy="4273284"/>
          </a:xfrm>
        </p:spPr>
      </p:pic>
    </p:spTree>
    <p:extLst>
      <p:ext uri="{BB962C8B-B14F-4D97-AF65-F5344CB8AC3E}">
        <p14:creationId xmlns:p14="http://schemas.microsoft.com/office/powerpoint/2010/main" val="295117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EC9-9A01-AA20-8501-AA46724DD3DD}"/>
              </a:ext>
            </a:extLst>
          </p:cNvPr>
          <p:cNvSpPr>
            <a:spLocks noGrp="1"/>
          </p:cNvSpPr>
          <p:nvPr>
            <p:ph type="title"/>
          </p:nvPr>
        </p:nvSpPr>
        <p:spPr/>
        <p:txBody>
          <a:bodyPr/>
          <a:lstStyle/>
          <a:p>
            <a:r>
              <a:rPr lang="en-US" dirty="0"/>
              <a:t>Exploratory data analysis</a:t>
            </a:r>
          </a:p>
        </p:txBody>
      </p:sp>
      <p:pic>
        <p:nvPicPr>
          <p:cNvPr id="6" name="Content Placeholder 5" descr="Chart, histogram&#10;&#10;Description automatically generated">
            <a:extLst>
              <a:ext uri="{FF2B5EF4-FFF2-40B4-BE49-F238E27FC236}">
                <a16:creationId xmlns:a16="http://schemas.microsoft.com/office/drawing/2014/main" id="{F2B42A68-5ED7-E8C6-1962-A1D2F115CC50}"/>
              </a:ext>
            </a:extLst>
          </p:cNvPr>
          <p:cNvPicPr>
            <a:picLocks noGrp="1" noChangeAspect="1"/>
          </p:cNvPicPr>
          <p:nvPr>
            <p:ph idx="1"/>
          </p:nvPr>
        </p:nvPicPr>
        <p:blipFill>
          <a:blip r:embed="rId2"/>
          <a:stretch>
            <a:fillRect/>
          </a:stretch>
        </p:blipFill>
        <p:spPr>
          <a:xfrm>
            <a:off x="3077028" y="1505249"/>
            <a:ext cx="6037943" cy="4619635"/>
          </a:xfrm>
        </p:spPr>
      </p:pic>
    </p:spTree>
    <p:extLst>
      <p:ext uri="{BB962C8B-B14F-4D97-AF65-F5344CB8AC3E}">
        <p14:creationId xmlns:p14="http://schemas.microsoft.com/office/powerpoint/2010/main" val="3800968075"/>
      </p:ext>
    </p:extLst>
  </p:cSld>
  <p:clrMapOvr>
    <a:masterClrMapping/>
  </p:clrMapOvr>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423</TotalTime>
  <Words>391</Words>
  <Application>Microsoft Macintosh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Calisto MT</vt:lpstr>
      <vt:lpstr>Univers Condensed</vt:lpstr>
      <vt:lpstr>ChronicleVTI</vt:lpstr>
      <vt:lpstr>Mini Project I  Covid STATS in Mexico</vt:lpstr>
      <vt:lpstr>Business context</vt:lpstr>
      <vt:lpstr>Business Question</vt:lpstr>
      <vt:lpstr>Data pipeline</vt:lpstr>
      <vt:lpstr>DATA Summary</vt:lpstr>
      <vt:lpstr>Exploratory data analysis</vt:lpstr>
      <vt:lpstr>Exploratory data analysis</vt:lpstr>
      <vt:lpstr>Exploratory data analysis</vt:lpstr>
      <vt:lpstr>Exploratory data analysis</vt:lpstr>
      <vt:lpstr>Exploratory data analysis</vt:lpstr>
      <vt:lpstr>HYPOTHESIS ANALYSIS</vt:lpstr>
      <vt:lpstr>NEXT STEPS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dc:title>
  <dc:creator>Vagner Faller Bauer</dc:creator>
  <cp:lastModifiedBy>Vagner Faller Bauer</cp:lastModifiedBy>
  <cp:revision>4</cp:revision>
  <dcterms:created xsi:type="dcterms:W3CDTF">2023-01-06T20:08:33Z</dcterms:created>
  <dcterms:modified xsi:type="dcterms:W3CDTF">2023-01-07T03:11:39Z</dcterms:modified>
</cp:coreProperties>
</file>