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8" r:id="rId44"/>
    <p:sldId id="301" r:id="rId45"/>
    <p:sldId id="302" r:id="rId46"/>
    <p:sldId id="303" r:id="rId47"/>
    <p:sldId id="304" r:id="rId48"/>
    <p:sldId id="307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1" roundtripDataSignature="AMtx7mgOxNHTallfsnkbUctQq+MUbcDe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Rao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463C3-8685-4B9F-A094-00999D8867E5}">
  <a:tblStyle styleId="{8AB463C3-8685-4B9F-A094-00999D886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Add detailed learning outcomes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496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61" name="Google Shape;61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30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2" name="Google Shape;8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14960"/>
            <a:ext cx="5918413" cy="2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 sz="3600"/>
              <a:t>Programming is a fundamental skill for data science</a:t>
            </a:r>
            <a:endParaRPr sz="3600"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Data science involves </a:t>
            </a:r>
            <a:r>
              <a:rPr lang="en-US" sz="2000" dirty="0">
                <a:solidFill>
                  <a:srgbClr val="0000FF"/>
                </a:solidFill>
              </a:rPr>
              <a:t>problem solving </a:t>
            </a:r>
            <a:r>
              <a:rPr lang="en-US" sz="2000" dirty="0"/>
              <a:t>at many levels and in each step of a project in an implicit (conceptual) or explicit form (programs)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Programming</a:t>
            </a:r>
            <a:r>
              <a:rPr lang="en-US" sz="2000" dirty="0"/>
              <a:t>, which is the main tool for data science, can be defined in its essential form as a problem-solving technique for data-driven problems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Python</a:t>
            </a:r>
            <a:r>
              <a:rPr lang="en-US" sz="2000" dirty="0"/>
              <a:t> is the most popular programming language for data science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Problem solving is the </a:t>
            </a:r>
            <a:r>
              <a:rPr lang="en-US" sz="2000" dirty="0">
                <a:solidFill>
                  <a:srgbClr val="0000FF"/>
                </a:solidFill>
              </a:rPr>
              <a:t>process</a:t>
            </a:r>
            <a:r>
              <a:rPr lang="en-US" sz="2000" dirty="0"/>
              <a:t> of finding solutions to difficult or complex issue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Scientific method involves stating problems in a manner that facilitate solving them </a:t>
            </a:r>
            <a:r>
              <a:rPr lang="en-US" sz="2000" i="1" dirty="0">
                <a:solidFill>
                  <a:srgbClr val="0000FF"/>
                </a:solidFill>
              </a:rPr>
              <a:t>mathematically</a:t>
            </a:r>
            <a:r>
              <a:rPr lang="en-US" sz="2000" dirty="0"/>
              <a:t> and verify them </a:t>
            </a:r>
            <a:r>
              <a:rPr lang="en-US" sz="2000" i="1" dirty="0">
                <a:solidFill>
                  <a:srgbClr val="0000FF"/>
                </a:solidFill>
              </a:rPr>
              <a:t>empirically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 dirty="0"/>
              <a:t>Problems can be solved using techniques that include a combination of the following actions: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Define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Decompose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Search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Validate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 sz="4000"/>
              <a:t>An approach for problem solving</a:t>
            </a:r>
            <a:endParaRPr/>
          </a:p>
        </p:txBody>
      </p:sp>
      <p:grpSp>
        <p:nvGrpSpPr>
          <p:cNvPr id="170" name="Google Shape;170;p43"/>
          <p:cNvGrpSpPr/>
          <p:nvPr/>
        </p:nvGrpSpPr>
        <p:grpSpPr>
          <a:xfrm>
            <a:off x="2132436" y="886728"/>
            <a:ext cx="8954500" cy="5759893"/>
            <a:chOff x="367862" y="409902"/>
            <a:chExt cx="10087304" cy="6213477"/>
          </a:xfrm>
        </p:grpSpPr>
        <p:sp>
          <p:nvSpPr>
            <p:cNvPr id="171" name="Google Shape;171;p43"/>
            <p:cNvSpPr/>
            <p:nvPr/>
          </p:nvSpPr>
          <p:spPr>
            <a:xfrm>
              <a:off x="367862" y="767255"/>
              <a:ext cx="935421" cy="430924"/>
            </a:xfrm>
            <a:prstGeom prst="roundRect">
              <a:avLst>
                <a:gd name="adj" fmla="val 50000"/>
              </a:avLst>
            </a:prstGeom>
            <a:solidFill>
              <a:srgbClr val="7F6000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172" name="Google Shape;172;p43"/>
            <p:cNvSpPr/>
            <p:nvPr/>
          </p:nvSpPr>
          <p:spPr>
            <a:xfrm>
              <a:off x="2112578" y="40990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there a problem?</a:t>
              </a:r>
              <a:endParaRPr/>
            </a:p>
          </p:txBody>
        </p:sp>
        <p:sp>
          <p:nvSpPr>
            <p:cNvPr id="173" name="Google Shape;173;p43"/>
            <p:cNvSpPr/>
            <p:nvPr/>
          </p:nvSpPr>
          <p:spPr>
            <a:xfrm>
              <a:off x="4340776" y="4409088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(Trial &amp; error, analogy, …)</a:t>
              </a:r>
              <a:endParaRPr/>
            </a:p>
          </p:txBody>
        </p:sp>
        <p:sp>
          <p:nvSpPr>
            <p:cNvPr id="174" name="Google Shape;174;p43"/>
            <p:cNvSpPr/>
            <p:nvPr/>
          </p:nvSpPr>
          <p:spPr>
            <a:xfrm>
              <a:off x="2112579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simple enough?</a:t>
              </a:r>
              <a:endParaRPr/>
            </a:p>
          </p:txBody>
        </p:sp>
        <p:sp>
          <p:nvSpPr>
            <p:cNvPr id="175" name="Google Shape;175;p43"/>
            <p:cNvSpPr/>
            <p:nvPr/>
          </p:nvSpPr>
          <p:spPr>
            <a:xfrm>
              <a:off x="8546261" y="733849"/>
              <a:ext cx="1266474" cy="430924"/>
            </a:xfrm>
            <a:prstGeom prst="roundRect">
              <a:avLst>
                <a:gd name="adj" fmla="val 50000"/>
              </a:avLst>
            </a:prstGeom>
            <a:solidFill>
              <a:srgbClr val="548135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solved</a:t>
              </a:r>
              <a:endParaRPr/>
            </a:p>
          </p:txBody>
        </p:sp>
        <p:sp>
          <p:nvSpPr>
            <p:cNvPr id="176" name="Google Shape;176;p43"/>
            <p:cNvSpPr/>
            <p:nvPr/>
          </p:nvSpPr>
          <p:spPr>
            <a:xfrm>
              <a:off x="2204543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Decompose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(and iterate)</a:t>
              </a:r>
              <a:endPara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3"/>
            <p:cNvSpPr/>
            <p:nvPr/>
          </p:nvSpPr>
          <p:spPr>
            <a:xfrm>
              <a:off x="6198817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found?</a:t>
              </a:r>
              <a:endParaRPr/>
            </a:p>
          </p:txBody>
        </p:sp>
        <p:sp>
          <p:nvSpPr>
            <p:cNvPr id="178" name="Google Shape;178;p43"/>
            <p:cNvSpPr/>
            <p:nvPr/>
          </p:nvSpPr>
          <p:spPr>
            <a:xfrm>
              <a:off x="6279942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(Proof, diagnose, …)</a:t>
              </a:r>
              <a:endParaRPr/>
            </a:p>
          </p:txBody>
        </p:sp>
        <p:sp>
          <p:nvSpPr>
            <p:cNvPr id="179" name="Google Shape;179;p43"/>
            <p:cNvSpPr/>
            <p:nvPr/>
          </p:nvSpPr>
          <p:spPr>
            <a:xfrm>
              <a:off x="8313691" y="549877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verified?</a:t>
              </a:r>
              <a:endParaRPr/>
            </a:p>
          </p:txBody>
        </p:sp>
        <p:cxnSp>
          <p:nvCxnSpPr>
            <p:cNvPr id="180" name="Google Shape;180;p43"/>
            <p:cNvCxnSpPr>
              <a:stCxn id="176" idx="1"/>
              <a:endCxn id="172" idx="1"/>
            </p:cNvCxnSpPr>
            <p:nvPr/>
          </p:nvCxnSpPr>
          <p:spPr>
            <a:xfrm rot="10800000">
              <a:off x="2112743" y="971960"/>
              <a:ext cx="91800" cy="5082000"/>
            </a:xfrm>
            <a:prstGeom prst="bentConnector3">
              <a:avLst>
                <a:gd name="adj1" fmla="val 717884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1" name="Google Shape;181;p43"/>
            <p:cNvSpPr/>
            <p:nvPr/>
          </p:nvSpPr>
          <p:spPr>
            <a:xfrm>
              <a:off x="2112578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well-defined?</a:t>
              </a:r>
              <a:endParaRPr/>
            </a:p>
          </p:txBody>
        </p:sp>
        <p:sp>
          <p:nvSpPr>
            <p:cNvPr id="182" name="Google Shape;182;p43"/>
            <p:cNvSpPr/>
            <p:nvPr/>
          </p:nvSpPr>
          <p:spPr>
            <a:xfrm>
              <a:off x="2204543" y="3225361"/>
              <a:ext cx="1550276" cy="746232"/>
            </a:xfrm>
            <a:prstGeom prst="rect">
              <a:avLst/>
            </a:prstGeom>
            <a:solidFill>
              <a:srgbClr val="E1EFD8"/>
            </a:solidFill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Define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(Shape, refine, reframe)</a:t>
              </a:r>
              <a:endParaRPr/>
            </a:p>
          </p:txBody>
        </p:sp>
        <p:cxnSp>
          <p:nvCxnSpPr>
            <p:cNvPr id="183" name="Google Shape;183;p43"/>
            <p:cNvCxnSpPr>
              <a:stCxn id="171" idx="3"/>
              <a:endCxn id="172" idx="1"/>
            </p:cNvCxnSpPr>
            <p:nvPr/>
          </p:nvCxnSpPr>
          <p:spPr>
            <a:xfrm rot="10800000" flipH="1">
              <a:off x="1303283" y="972217"/>
              <a:ext cx="809400" cy="10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84;p43"/>
            <p:cNvCxnSpPr>
              <a:stCxn id="172" idx="2"/>
              <a:endCxn id="181" idx="0"/>
            </p:cNvCxnSpPr>
            <p:nvPr/>
          </p:nvCxnSpPr>
          <p:spPr>
            <a:xfrm>
              <a:off x="2979681" y="1534509"/>
              <a:ext cx="0" cy="2292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43"/>
            <p:cNvCxnSpPr>
              <a:stCxn id="172" idx="3"/>
              <a:endCxn id="175" idx="1"/>
            </p:cNvCxnSpPr>
            <p:nvPr/>
          </p:nvCxnSpPr>
          <p:spPr>
            <a:xfrm rot="10800000" flipH="1">
              <a:off x="3846785" y="949105"/>
              <a:ext cx="4699500" cy="231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6" name="Google Shape;186;p43"/>
            <p:cNvSpPr txBox="1"/>
            <p:nvPr/>
          </p:nvSpPr>
          <p:spPr>
            <a:xfrm>
              <a:off x="3800802" y="692580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87" name="Google Shape;187;p43"/>
            <p:cNvSpPr txBox="1"/>
            <p:nvPr/>
          </p:nvSpPr>
          <p:spPr>
            <a:xfrm>
              <a:off x="2603937" y="148063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88" name="Google Shape;188;p43"/>
            <p:cNvSpPr txBox="1"/>
            <p:nvPr/>
          </p:nvSpPr>
          <p:spPr>
            <a:xfrm>
              <a:off x="3761056" y="285184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189" name="Google Shape;189;p43"/>
            <p:cNvCxnSpPr>
              <a:stCxn id="181" idx="2"/>
              <a:endCxn id="182" idx="0"/>
            </p:cNvCxnSpPr>
            <p:nvPr/>
          </p:nvCxnSpPr>
          <p:spPr>
            <a:xfrm>
              <a:off x="2979681" y="2888319"/>
              <a:ext cx="0" cy="3369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0" name="Google Shape;190;p43"/>
            <p:cNvSpPr txBox="1"/>
            <p:nvPr/>
          </p:nvSpPr>
          <p:spPr>
            <a:xfrm>
              <a:off x="2649921" y="2895599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1" name="Google Shape;191;p43"/>
            <p:cNvCxnSpPr>
              <a:stCxn id="182" idx="3"/>
              <a:endCxn id="181" idx="3"/>
            </p:cNvCxnSpPr>
            <p:nvPr/>
          </p:nvCxnSpPr>
          <p:spPr>
            <a:xfrm rot="10800000" flipH="1">
              <a:off x="3754819" y="2325877"/>
              <a:ext cx="91800" cy="1272600"/>
            </a:xfrm>
            <a:prstGeom prst="bentConnector3">
              <a:avLst>
                <a:gd name="adj1" fmla="val 779518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2" name="Google Shape;192;p43"/>
            <p:cNvSpPr txBox="1"/>
            <p:nvPr/>
          </p:nvSpPr>
          <p:spPr>
            <a:xfrm>
              <a:off x="2603937" y="5339254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3" name="Google Shape;193;p43"/>
            <p:cNvCxnSpPr>
              <a:stCxn id="174" idx="2"/>
              <a:endCxn id="176" idx="0"/>
            </p:cNvCxnSpPr>
            <p:nvPr/>
          </p:nvCxnSpPr>
          <p:spPr>
            <a:xfrm>
              <a:off x="2979682" y="5344508"/>
              <a:ext cx="0" cy="3363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4" name="Google Shape;194;p43"/>
            <p:cNvCxnSpPr>
              <a:stCxn id="174" idx="3"/>
              <a:endCxn id="173" idx="1"/>
            </p:cNvCxnSpPr>
            <p:nvPr/>
          </p:nvCxnSpPr>
          <p:spPr>
            <a:xfrm>
              <a:off x="3846786" y="4782205"/>
              <a:ext cx="4941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5" name="Google Shape;195;p43"/>
            <p:cNvCxnSpPr>
              <a:endCxn id="177" idx="1"/>
            </p:cNvCxnSpPr>
            <p:nvPr/>
          </p:nvCxnSpPr>
          <p:spPr>
            <a:xfrm rot="10800000" flipH="1">
              <a:off x="5891317" y="4782205"/>
              <a:ext cx="307500" cy="78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6" name="Google Shape;196;p43"/>
            <p:cNvCxnSpPr>
              <a:stCxn id="177" idx="2"/>
              <a:endCxn id="178" idx="0"/>
            </p:cNvCxnSpPr>
            <p:nvPr/>
          </p:nvCxnSpPr>
          <p:spPr>
            <a:xfrm flipH="1">
              <a:off x="7055121" y="5344508"/>
              <a:ext cx="10800" cy="3363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7" name="Google Shape;197;p43"/>
            <p:cNvSpPr txBox="1"/>
            <p:nvPr/>
          </p:nvSpPr>
          <p:spPr>
            <a:xfrm>
              <a:off x="7830218" y="4409088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98" name="Google Shape;198;p43"/>
            <p:cNvCxnSpPr/>
            <p:nvPr/>
          </p:nvCxnSpPr>
          <p:spPr>
            <a:xfrm rot="5400000" flipH="1">
              <a:off x="6386465" y="3538152"/>
              <a:ext cx="1358700" cy="4800"/>
            </a:xfrm>
            <a:prstGeom prst="bentConnector3">
              <a:avLst>
                <a:gd name="adj1" fmla="val 69705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9" name="Google Shape;199;p43"/>
            <p:cNvCxnSpPr>
              <a:stCxn id="178" idx="3"/>
              <a:endCxn id="179" idx="1"/>
            </p:cNvCxnSpPr>
            <p:nvPr/>
          </p:nvCxnSpPr>
          <p:spPr>
            <a:xfrm>
              <a:off x="7830218" y="6053960"/>
              <a:ext cx="483600" cy="72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0" name="Google Shape;200;p43"/>
            <p:cNvCxnSpPr>
              <a:stCxn id="179" idx="0"/>
              <a:endCxn id="201" idx="2"/>
            </p:cNvCxnSpPr>
            <p:nvPr/>
          </p:nvCxnSpPr>
          <p:spPr>
            <a:xfrm rot="5400000" flipH="1">
              <a:off x="6818144" y="3136122"/>
              <a:ext cx="2610300" cy="2115000"/>
            </a:xfrm>
            <a:prstGeom prst="bentConnector3">
              <a:avLst>
                <a:gd name="adj1" fmla="val 84346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2" name="Google Shape;202;p43"/>
            <p:cNvSpPr txBox="1"/>
            <p:nvPr/>
          </p:nvSpPr>
          <p:spPr>
            <a:xfrm>
              <a:off x="7101060" y="533793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03" name="Google Shape;203;p43"/>
            <p:cNvSpPr txBox="1"/>
            <p:nvPr/>
          </p:nvSpPr>
          <p:spPr>
            <a:xfrm>
              <a:off x="9958552" y="606522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204" name="Google Shape;204;p43"/>
            <p:cNvCxnSpPr>
              <a:stCxn id="179" idx="3"/>
              <a:endCxn id="175" idx="3"/>
            </p:cNvCxnSpPr>
            <p:nvPr/>
          </p:nvCxnSpPr>
          <p:spPr>
            <a:xfrm rot="10800000">
              <a:off x="9812698" y="949375"/>
              <a:ext cx="235200" cy="5111700"/>
            </a:xfrm>
            <a:prstGeom prst="bentConnector3">
              <a:avLst>
                <a:gd name="adj1" fmla="val -76825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5" name="Google Shape;205;p43"/>
            <p:cNvSpPr txBox="1"/>
            <p:nvPr/>
          </p:nvSpPr>
          <p:spPr>
            <a:xfrm>
              <a:off x="8789286" y="5221773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06" name="Google Shape;206;p43"/>
            <p:cNvSpPr txBox="1"/>
            <p:nvPr/>
          </p:nvSpPr>
          <p:spPr>
            <a:xfrm>
              <a:off x="3837589" y="44826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8579080" y="2110553"/>
              <a:ext cx="1266474" cy="4309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not solved</a:t>
              </a:r>
              <a:endParaRPr/>
            </a:p>
          </p:txBody>
        </p:sp>
        <p:sp>
          <p:nvSpPr>
            <p:cNvPr id="201" name="Google Shape;201;p43"/>
            <p:cNvSpPr/>
            <p:nvPr/>
          </p:nvSpPr>
          <p:spPr>
            <a:xfrm>
              <a:off x="6198817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w="254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Give up?</a:t>
              </a:r>
              <a:endParaRPr/>
            </a:p>
          </p:txBody>
        </p:sp>
        <p:cxnSp>
          <p:nvCxnSpPr>
            <p:cNvPr id="208" name="Google Shape;208;p43"/>
            <p:cNvCxnSpPr>
              <a:endCxn id="181" idx="3"/>
            </p:cNvCxnSpPr>
            <p:nvPr/>
          </p:nvCxnSpPr>
          <p:spPr>
            <a:xfrm flipH="1">
              <a:off x="3846785" y="2299015"/>
              <a:ext cx="2352000" cy="270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9" name="Google Shape;209;p43"/>
            <p:cNvCxnSpPr>
              <a:stCxn id="181" idx="1"/>
              <a:endCxn id="174" idx="1"/>
            </p:cNvCxnSpPr>
            <p:nvPr/>
          </p:nvCxnSpPr>
          <p:spPr>
            <a:xfrm>
              <a:off x="2112578" y="2326015"/>
              <a:ext cx="600" cy="2456400"/>
            </a:xfrm>
            <a:prstGeom prst="bentConnector3">
              <a:avLst>
                <a:gd name="adj1" fmla="val -65331332"/>
              </a:avLst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" name="Google Shape;210;p43"/>
            <p:cNvSpPr txBox="1"/>
            <p:nvPr/>
          </p:nvSpPr>
          <p:spPr>
            <a:xfrm>
              <a:off x="1839462" y="23860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cxnSp>
          <p:nvCxnSpPr>
            <p:cNvPr id="211" name="Google Shape;211;p43"/>
            <p:cNvCxnSpPr>
              <a:stCxn id="201" idx="3"/>
              <a:endCxn id="207" idx="1"/>
            </p:cNvCxnSpPr>
            <p:nvPr/>
          </p:nvCxnSpPr>
          <p:spPr>
            <a:xfrm>
              <a:off x="7933024" y="2326015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43"/>
            <p:cNvSpPr txBox="1"/>
            <p:nvPr/>
          </p:nvSpPr>
          <p:spPr>
            <a:xfrm>
              <a:off x="5909959" y="2022032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13" name="Google Shape;213;p43"/>
            <p:cNvSpPr txBox="1"/>
            <p:nvPr/>
          </p:nvSpPr>
          <p:spPr>
            <a:xfrm>
              <a:off x="7917108" y="2056133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programming language</a:t>
            </a:r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is a </a:t>
            </a:r>
            <a:r>
              <a:rPr lang="en-US" sz="2000" dirty="0">
                <a:solidFill>
                  <a:srgbClr val="0000FF"/>
                </a:solidFill>
              </a:rPr>
              <a:t>high-level programming language</a:t>
            </a:r>
            <a:r>
              <a:rPr lang="en-US" sz="2000" dirty="0"/>
              <a:t>, and its core design philosophy is all about code </a:t>
            </a:r>
            <a:r>
              <a:rPr lang="en-US" sz="2000" dirty="0">
                <a:solidFill>
                  <a:srgbClr val="0000FF"/>
                </a:solidFill>
              </a:rPr>
              <a:t>readability</a:t>
            </a:r>
            <a:r>
              <a:rPr lang="en-US" sz="2000" dirty="0"/>
              <a:t> and a syntax which allows programmers to express concepts in a few lines of code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is used for developing many different types of computer programs including: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Data analysis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Data </a:t>
            </a:r>
            <a:r>
              <a:rPr lang="en-US" sz="1800" dirty="0" err="1">
                <a:solidFill>
                  <a:srgbClr val="0000FF"/>
                </a:solidFill>
              </a:rPr>
              <a:t>visualisation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Machine learning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comments</a:t>
            </a:r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Single line comment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This is a comment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Multiple line comments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“””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Multiple line comment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“””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input and output functions</a:t>
            </a:r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1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Input function receives an input from the user</a:t>
            </a:r>
            <a:endParaRPr sz="2000"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Data = input(‘Please enter your name:’)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Print function prints formatted text and variables</a:t>
            </a:r>
            <a:endParaRPr sz="2000"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A = 100</a:t>
            </a:r>
            <a:endParaRPr dirty="0"/>
          </a:p>
          <a:p>
            <a:pPr marL="5334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lang="en-US" sz="2000" dirty="0" err="1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f”This</a:t>
            </a:r>
            <a:r>
              <a:rPr lang="en-US" sz="2000" dirty="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 is a text and embedded variable {A}”)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variables and data types</a:t>
            </a:r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body" idx="1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Variables</a:t>
            </a:r>
            <a:r>
              <a:rPr lang="en-US" sz="2000" dirty="0"/>
              <a:t> are used to store </a:t>
            </a:r>
            <a:r>
              <a:rPr lang="en-US" sz="2000" dirty="0">
                <a:solidFill>
                  <a:srgbClr val="0000FF"/>
                </a:solidFill>
              </a:rPr>
              <a:t>information</a:t>
            </a:r>
            <a:r>
              <a:rPr lang="en-US" sz="2000" dirty="0"/>
              <a:t> to be referenced and manipulated in a computer program.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Common data types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Integer</a:t>
            </a:r>
            <a:r>
              <a:rPr lang="en-US" sz="2000" dirty="0"/>
              <a:t> &lt;int&gt; examples: 1, 1095, -2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 &lt;float&gt; examples: 1.2, - 2974.074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&lt;str&gt; examples: ‘Bob, “This is a longer string \t with special char’s”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Boolean</a:t>
            </a:r>
            <a:r>
              <a:rPr lang="en-US" sz="2000" dirty="0"/>
              <a:t> &lt;bool&gt; examples: True, False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Python allows you to </a:t>
            </a:r>
            <a:r>
              <a:rPr lang="en-US" sz="2000" dirty="0">
                <a:solidFill>
                  <a:srgbClr val="0000FF"/>
                </a:solidFill>
              </a:rPr>
              <a:t>convert</a:t>
            </a:r>
            <a:r>
              <a:rPr lang="en-US" sz="2000" dirty="0"/>
              <a:t> variables between these types when needed</a:t>
            </a:r>
            <a:endParaRPr sz="20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Type</a:t>
            </a:r>
            <a:r>
              <a:rPr lang="en-US" sz="2000" dirty="0"/>
              <a:t> command 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type(12.65) -&gt; &lt;class 'float'&gt;</a:t>
            </a:r>
            <a:endParaRPr sz="2000" dirty="0"/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operations</a:t>
            </a:r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Math operations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+ plus	- minus 	/ divide   * multiply</a:t>
            </a:r>
            <a:endParaRPr sz="200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</a:rPr>
              <a:t>&lt; less-than	&gt; greater-than	&lt;= less-than-equal</a:t>
            </a:r>
            <a:endParaRPr sz="2000" dirty="0">
              <a:solidFill>
                <a:srgbClr val="0000FF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</a:rPr>
              <a:t>&gt;= greater-than-equal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Logic operations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and, or, not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If/else, for loops, while loops</a:t>
            </a:r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507175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 </a:t>
            </a:r>
            <a:r>
              <a:rPr lang="en-US" sz="2000" b="1">
                <a:solidFill>
                  <a:srgbClr val="0000FF"/>
                </a:solidFill>
              </a:rPr>
              <a:t>if/else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statement executes a block of code if a </a:t>
            </a:r>
            <a:r>
              <a:rPr lang="en-US" sz="2000" b="1">
                <a:solidFill>
                  <a:srgbClr val="0000FF"/>
                </a:solidFill>
              </a:rPr>
              <a:t>specified condition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is true. If condition is not met, another block of code can be executed.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a </a:t>
            </a:r>
            <a:r>
              <a:rPr lang="en-US" sz="2000">
                <a:solidFill>
                  <a:srgbClr val="0000FF"/>
                </a:solidFill>
              </a:rPr>
              <a:t>number of times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while a specified </a:t>
            </a:r>
            <a:r>
              <a:rPr lang="en-US" sz="2000">
                <a:solidFill>
                  <a:srgbClr val="0000FF"/>
                </a:solidFill>
              </a:rPr>
              <a:t>condition</a:t>
            </a:r>
            <a:r>
              <a:rPr lang="en-US" sz="2000"/>
              <a:t> is met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continue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break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pass</a:t>
            </a:r>
            <a:endParaRPr sz="2000"/>
          </a:p>
        </p:txBody>
      </p:sp>
      <p:sp>
        <p:nvSpPr>
          <p:cNvPr id="250" name="Google Shape;250;p49"/>
          <p:cNvSpPr txBox="1"/>
          <p:nvPr/>
        </p:nvSpPr>
        <p:spPr>
          <a:xfrm>
            <a:off x="6622178" y="1524000"/>
            <a:ext cx="54122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var = 10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if (var &gt;= 5):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greater than or equal 5')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elif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(var &lt; 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   print('var is negative')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elif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(var == 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   print('var 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is zero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')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else: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less than 5')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6622177" y="3872648"/>
            <a:ext cx="54122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for i in range(10): </a:t>
            </a:r>
            <a:endParaRPr b="1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print(i)</a:t>
            </a:r>
            <a:endParaRPr sz="1600" b="1" i="0" u="none" strike="noStrike" cap="none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  <p:sp>
        <p:nvSpPr>
          <p:cNvPr id="252" name="Google Shape;252;p49"/>
          <p:cNvSpPr txBox="1"/>
          <p:nvPr/>
        </p:nvSpPr>
        <p:spPr>
          <a:xfrm>
            <a:off x="6622176" y="4928635"/>
            <a:ext cx="541225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var = 10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while(var &lt; 20): 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print('var is less than 20')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  var+=2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725890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lists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list is the Python equivalent of an array, but is resizable and can contain elements of different types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Functions: append, extend, insert, remove, pop, clear, index, count, sort, reverse, copy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comprehensions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tuples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tuple is an (immutable) ordered list of values.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sets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set is an unordered collection with no duplicate elements.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dictionaries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dictionary stores (key, value) pairs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59" name="Google Shape;259;p50"/>
          <p:cNvSpPr txBox="1"/>
          <p:nvPr/>
        </p:nvSpPr>
        <p:spPr>
          <a:xfrm>
            <a:off x="8822724" y="2067697"/>
            <a:ext cx="303976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Tuple_x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(2, 7)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List_y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[2, 4, 6, 8]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Dictionary_z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= {”id”: 123, “name”: “Item 123”}</a:t>
            </a:r>
            <a:endParaRPr b="1" dirty="0"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958939" y="2441755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54490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def funcName(param1, param2, defArg1 = 0, defArg2 = 100):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# code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return someResult</a:t>
            </a:r>
            <a:endParaRPr sz="2000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Optional parameters </a:t>
            </a:r>
            <a:r>
              <a:rPr lang="en-US" sz="2000"/>
              <a:t>take default arguments if missing from function call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Arguments</a:t>
            </a:r>
            <a:r>
              <a:rPr lang="en-US" sz="2000"/>
              <a:t> are assigned to parameters in defined sequence unless named in call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return</a:t>
            </a:r>
            <a:r>
              <a:rPr lang="en-US" sz="2000"/>
              <a:t> statement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optional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can return multiple items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scope</a:t>
            </a:r>
            <a:r>
              <a:rPr lang="en-US" sz="2000"/>
              <a:t> is inherited from main (but not from a calling function)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1267262" y="1524000"/>
            <a:ext cx="550424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The </a:t>
            </a:r>
            <a:r>
              <a:rPr lang="en-US" sz="2000" b="1" dirty="0" err="1">
                <a:solidFill>
                  <a:srgbClr val="0000FF"/>
                </a:solidFill>
              </a:rPr>
              <a:t>Jupyter</a:t>
            </a:r>
            <a:r>
              <a:rPr lang="en-US" sz="2000" dirty="0"/>
              <a:t> notebook is an open-source web application that allows you to create and share documents that contain live code, equations, </a:t>
            </a:r>
            <a:r>
              <a:rPr lang="en-US" sz="2000" dirty="0" err="1"/>
              <a:t>visualisations</a:t>
            </a:r>
            <a:r>
              <a:rPr lang="en-US" sz="2000" dirty="0"/>
              <a:t> and narrative text</a:t>
            </a:r>
            <a:endParaRPr dirty="0"/>
          </a:p>
          <a:p>
            <a:r>
              <a:rPr lang="en-US" sz="2000" dirty="0"/>
              <a:t>We will use </a:t>
            </a:r>
            <a:r>
              <a:rPr lang="en-US" sz="2000" dirty="0" err="1"/>
              <a:t>Jupyter</a:t>
            </a:r>
            <a:r>
              <a:rPr lang="en-US" sz="2000" dirty="0"/>
              <a:t> notebooks for exercises in this course</a:t>
            </a: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pic>
        <p:nvPicPr>
          <p:cNvPr id="272" name="Google Shape;27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3348" y="1655805"/>
            <a:ext cx="5003748" cy="354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1: First Python program</a:t>
            </a:r>
            <a:endParaRPr/>
          </a:p>
        </p:txBody>
      </p:sp>
      <p:sp>
        <p:nvSpPr>
          <p:cNvPr id="279" name="Google Shape;279;p53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285" name="Google Shape;285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Python environment, tools and libraries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7" name="Google Shape;287;p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94" name="Google Shape;294;p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Environments</a:t>
            </a:r>
            <a:endParaRPr/>
          </a:p>
        </p:txBody>
      </p:sp>
      <p:sp>
        <p:nvSpPr>
          <p:cNvPr id="300" name="Google Shape;300;p5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0C0C0C"/>
                </a:solidFill>
              </a:rPr>
              <a:t>What is an environment?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0000FF"/>
                </a:solidFill>
              </a:rPr>
              <a:t>A practical way to deal with Python’s packages (libraries)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0C0C0C"/>
                </a:solidFill>
              </a:rPr>
              <a:t>Issues: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Many packages have not been around long enough to be tested with other packages that you might want to use with them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Packages don’t always get updated quickly in response to updated dependencies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0C0C0C"/>
                </a:solidFill>
              </a:rPr>
              <a:t>Solution: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C0C0C"/>
                </a:solidFill>
              </a:rPr>
              <a:t>Create virtual environments for hosting isolated projects using </a:t>
            </a:r>
            <a:r>
              <a:rPr lang="en-US" sz="2000" dirty="0">
                <a:solidFill>
                  <a:srgbClr val="0000FF"/>
                </a:solidFill>
              </a:rPr>
              <a:t>Anaconda</a:t>
            </a:r>
            <a:r>
              <a:rPr lang="en-US" sz="2000" dirty="0">
                <a:solidFill>
                  <a:srgbClr val="0C0C0C"/>
                </a:solidFill>
              </a:rPr>
              <a:t> Navigator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Installing Packages with pip</a:t>
            </a:r>
            <a:endParaRPr/>
          </a:p>
        </p:txBody>
      </p:sp>
      <p:sp>
        <p:nvSpPr>
          <p:cNvPr id="306" name="Google Shape;306;p5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upgrade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specific version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set of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an alternate index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 local archive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6226628" y="13931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--upgrade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==1.0.4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-r reqsfile.txt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--index-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http://my.package.repo/simple/ </a:t>
            </a:r>
            <a:r>
              <a:rPr lang="en-US" sz="2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anypkg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./downloads/anypkg-1.0.1.tar.gz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5613041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Anaconda Distribution is </a:t>
            </a:r>
            <a:r>
              <a:rPr lang="en-US" sz="2000">
                <a:solidFill>
                  <a:srgbClr val="0000FF"/>
                </a:solidFill>
              </a:rPr>
              <a:t>the recommended way </a:t>
            </a:r>
            <a:r>
              <a:rPr lang="en-US" sz="2000"/>
              <a:t>to configure and manage your Python development and running environment(s).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314" name="Google Shape;3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620" y="1524000"/>
            <a:ext cx="4731372" cy="2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SciPy (pronounced “Sigh Pie”) is a Python-based ecosystem of open-source software for mathematics, science, and engineering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Main libraries (packages) include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</a:t>
            </a:r>
            <a:r>
              <a:rPr lang="en-US" dirty="0" err="1"/>
              <a:t>ipython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pandas, </a:t>
            </a:r>
            <a:r>
              <a:rPr lang="en-US" dirty="0" err="1"/>
              <a:t>sympy</a:t>
            </a:r>
            <a:r>
              <a:rPr lang="en-US" dirty="0"/>
              <a:t>, nose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21" name="Google Shape;321;p56"/>
          <p:cNvSpPr/>
          <p:nvPr/>
        </p:nvSpPr>
        <p:spPr>
          <a:xfrm>
            <a:off x="7648419" y="4862099"/>
            <a:ext cx="24670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https://www.scipy.org/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9979" y="1400306"/>
            <a:ext cx="4803902" cy="310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095832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Numpy is the fundamental package for scientific computing with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powerful N-dimensional array object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Tools for integrating C/C++ and Fortran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Useful linear algebra, Fourier transform, and random number capabilities and many, many more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sym typeface="Calibri"/>
              </a:rPr>
              <a:t>Course contents</a:t>
            </a:r>
            <a:endParaRPr dirty="0">
              <a:solidFill>
                <a:srgbClr val="0000FF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sym typeface="Calibri"/>
              </a:rPr>
              <a:t>Questions</a:t>
            </a:r>
            <a:endParaRPr dirty="0">
              <a:solidFill>
                <a:srgbClr val="0000FF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 data types</a:t>
            </a:r>
            <a:endParaRPr/>
          </a:p>
        </p:txBody>
      </p:sp>
      <p:graphicFrame>
        <p:nvGraphicFramePr>
          <p:cNvPr id="334" name="Google Shape;334;p58"/>
          <p:cNvGraphicFramePr/>
          <p:nvPr/>
        </p:nvGraphicFramePr>
        <p:xfrm>
          <a:off x="538817" y="1660848"/>
          <a:ext cx="11037800" cy="4236050"/>
        </p:xfrm>
        <a:graphic>
          <a:graphicData uri="http://schemas.openxmlformats.org/drawingml/2006/table">
            <a:tbl>
              <a:tblPr>
                <a:noFill/>
                <a:tableStyleId>{8AB463C3-8685-4B9F-A094-00999D8867E5}</a:tableStyleId>
              </a:tblPr>
              <a:tblGrid>
                <a:gridCol w="23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US" sz="21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 array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b‘any string’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bytearray()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types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 16, 32, 64 bits,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 32, 64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 128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is not None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isnull()</a:t>
                      </a: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notnull()</a:t>
                      </a: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isnan()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Visualisation libraries</a:t>
            </a:r>
            <a:endParaRPr/>
          </a:p>
        </p:txBody>
      </p:sp>
      <p:sp>
        <p:nvSpPr>
          <p:cNvPr id="340" name="Google Shape;340;p59"/>
          <p:cNvSpPr txBox="1"/>
          <p:nvPr/>
        </p:nvSpPr>
        <p:spPr>
          <a:xfrm>
            <a:off x="1033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curves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surfaces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contours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legends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6367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Seaborn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based on matplotlib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5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6"/>
                  </a:ext>
                </a:extLst>
              </a:rPr>
              <a:t>prettier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7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8"/>
                  </a:ext>
                </a:extLst>
              </a:rPr>
              <a:t>more informative</a:t>
            </a:r>
            <a:endParaRPr sz="2400"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9"/>
                </a:ext>
              </a:extLst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0"/>
                  </a:ext>
                </a:extLst>
              </a:rPr>
              <a:t>more specialised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2: Python libraries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Data analysis in Python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6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0" name="Google Shape;360;p6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67" name="Google Shape;367;p6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sources and shapes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analysis operations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Pandas library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loading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sources and shapes</a:t>
            </a:r>
            <a:endParaRPr/>
          </a:p>
        </p:txBody>
      </p:sp>
      <p:sp>
        <p:nvSpPr>
          <p:cNvPr id="373" name="Google Shape;373;p63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Where does data come from?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Databases</a:t>
            </a:r>
            <a:r>
              <a:rPr lang="en-US"/>
              <a:t> 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Transaction systems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Websites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data looks like?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Database tables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Spreadsheets</a:t>
            </a:r>
            <a:endParaRPr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Structured or semi-structured files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analysis operations</a:t>
            </a:r>
            <a:endParaRPr/>
          </a:p>
        </p:txBody>
      </p:sp>
      <p:sp>
        <p:nvSpPr>
          <p:cNvPr id="379" name="Google Shape;379;p64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Wrangling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Sourcing, loading, and precleaning the data so we can see what it really looks like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Profiling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Visualising and understanding the essential characteristics of the data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Munging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reshaping the data to prepare it for analysis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Pandas library</a:t>
            </a:r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body" idx="1"/>
          </p:nvPr>
        </p:nvSpPr>
        <p:spPr>
          <a:xfrm>
            <a:off x="1267262" y="1524000"/>
            <a:ext cx="4194424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Rich relational data analysis tool built on top of NumPy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4"/>
                </a:ext>
              </a:extLs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Easy to use and highly performing APIs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foundation for data wrangling, munging, preparation, etc in Python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386" name="Google Shape;38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119" y="1856265"/>
            <a:ext cx="6639442" cy="2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5"/>
          <p:cNvSpPr/>
          <p:nvPr/>
        </p:nvSpPr>
        <p:spPr>
          <a:xfrm>
            <a:off x="7200755" y="4359196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Pandas Data Frame</a:t>
            </a:r>
            <a:endParaRPr sz="2000" b="0" i="0" u="none" strike="noStrike" cap="non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Loading and exploring data</a:t>
            </a: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952301" y="1524000"/>
            <a:ext cx="518929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can load data from many sources including csv files, websites and databases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load data into a data structure called a Data Frame which looks like a spreadsheet</a:t>
            </a:r>
            <a:endParaRPr dirty="0"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394" name="Google Shape;394;p66"/>
          <p:cNvSpPr txBox="1"/>
          <p:nvPr/>
        </p:nvSpPr>
        <p:spPr>
          <a:xfrm>
            <a:off x="6238240" y="1393101"/>
            <a:ext cx="5831840" cy="2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numpy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as np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pandas as pd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import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matplotlib.pyplot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as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plt</a:t>
            </a:r>
            <a:endParaRPr sz="1600" b="1" i="0" u="none" strike="noStrike" cap="none" dirty="0">
              <a:solidFill>
                <a:srgbClr val="0000FF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weather = 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pd.read_csv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('https://raw.githubusercontent.com/alanjones2/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dataviz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/master/london2018.csv')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weather.head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2178" y="3746655"/>
            <a:ext cx="45593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Basic skills in programming </a:t>
            </a:r>
            <a:r>
              <a:rPr lang="en-US" sz="2000" dirty="0"/>
              <a:t>in Python for data science including: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Jupyter</a:t>
            </a:r>
            <a:r>
              <a:rPr lang="en-US" sz="2000" dirty="0"/>
              <a:t> Notebook to write and run Python code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Find and read the </a:t>
            </a:r>
            <a:r>
              <a:rPr lang="en-US" sz="2000" dirty="0">
                <a:solidFill>
                  <a:srgbClr val="0000FF"/>
                </a:solidFill>
              </a:rPr>
              <a:t>Python documentation </a:t>
            </a:r>
            <a:r>
              <a:rPr lang="en-US" sz="2000" dirty="0"/>
              <a:t>for libraries and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Work with basic </a:t>
            </a:r>
            <a:r>
              <a:rPr lang="en-US" sz="2000" dirty="0">
                <a:solidFill>
                  <a:srgbClr val="0000FF"/>
                </a:solidFill>
              </a:rPr>
              <a:t>Python data types </a:t>
            </a:r>
            <a:r>
              <a:rPr lang="en-US" sz="2000" dirty="0"/>
              <a:t>(string, float, integer, list, etc.)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Write </a:t>
            </a:r>
            <a:r>
              <a:rPr lang="en-US" sz="2000" dirty="0">
                <a:solidFill>
                  <a:srgbClr val="0000FF"/>
                </a:solidFill>
              </a:rPr>
              <a:t>Python expressions </a:t>
            </a:r>
            <a:r>
              <a:rPr lang="en-US" sz="2000" dirty="0"/>
              <a:t>that involve variables, variable assignment, operators and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00FF"/>
                </a:solidFill>
              </a:rPr>
              <a:t>Python conditional and loop</a:t>
            </a:r>
            <a:r>
              <a:rPr lang="en-US" sz="2000" dirty="0"/>
              <a:t> functions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Resolve coding errors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Create basic graphs</a:t>
            </a:r>
            <a:endParaRPr sz="2000"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Read, clean and manage data</a:t>
            </a:r>
            <a:endParaRPr sz="20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visualisation</a:t>
            </a:r>
            <a:endParaRPr/>
          </a:p>
        </p:txBody>
      </p:sp>
      <p:sp>
        <p:nvSpPr>
          <p:cNvPr id="401" name="Google Shape;401;p67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can be plotted directly from pandas’ data frames using matplotlib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There are many plot types available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Line chart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Bar chart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Pie chart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02" name="Google Shape;402;p67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weather.plot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(y=['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Tmax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','</a:t>
            </a:r>
            <a:r>
              <a:rPr lang="en-US" sz="16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Tmin</a:t>
            </a:r>
            <a:r>
              <a:rPr lang="en-US" sz="16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'], x='Month')</a:t>
            </a:r>
            <a:endParaRPr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924" y="2309076"/>
            <a:ext cx="4324606" cy="3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statistics</a:t>
            </a:r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provides many functions that allow you to explore statistics of the data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10" name="Google Shape;410;p68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sklearn.datasets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import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load_iris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dataset=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load_iris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data=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pd.DataFrame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(dataset["data"],columns=["Petal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length","Petal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Width","Sepal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Length","Sepal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 Width"])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data["Species"]=dataset["target"]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data["Species"]=data["Species"].apply(lambda x: dataset["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target_names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"][x])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data.head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print(</a:t>
            </a: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data.describe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())</a:t>
            </a:r>
            <a:endParaRPr b="1" dirty="0">
              <a:solidFill>
                <a:srgbClr val="0000FF"/>
              </a:solidFill>
              <a:latin typeface="Courier" pitchFamily="2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7642" y="3937853"/>
            <a:ext cx="5212413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Analytical insights</a:t>
            </a:r>
            <a:endParaRPr/>
          </a:p>
        </p:txBody>
      </p:sp>
      <p:sp>
        <p:nvSpPr>
          <p:cNvPr id="417" name="Google Shape;417;p69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Using pandas, numpy and matplotlib you can not just describe and visualise the data. You can obtain insights that show deeper relationships between various data elements.</a:t>
            </a:r>
            <a:endParaRPr/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418" name="Google Shape;418;p69"/>
          <p:cNvSpPr txBox="1"/>
          <p:nvPr/>
        </p:nvSpPr>
        <p:spPr>
          <a:xfrm>
            <a:off x="6727642" y="1524000"/>
            <a:ext cx="5249454" cy="41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sns.pairplot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(data, hue="Species")</a:t>
            </a:r>
            <a:endParaRPr sz="1800" b="1" i="0" u="none" strike="noStrike" cap="none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2178" y="1940312"/>
            <a:ext cx="5077569" cy="440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 dirty="0"/>
              <a:t>Lab 3: Data analysis in Python</a:t>
            </a:r>
            <a:endParaRPr dirty="0"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C0C0C"/>
                </a:solidFill>
              </a:rPr>
              <a:t>Read and follow the instructions in the notebook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302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430" name="Google Shape;430;p71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Summary and call for action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7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32" name="Google Shape;432;p7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Summary and call for action</a:t>
            </a:r>
            <a:endParaRPr/>
          </a:p>
        </p:txBody>
      </p:sp>
      <p:sp>
        <p:nvSpPr>
          <p:cNvPr id="438" name="Google Shape;438;p72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explored what is </a:t>
            </a:r>
            <a:r>
              <a:rPr lang="en-US" dirty="0">
                <a:solidFill>
                  <a:srgbClr val="0000FF"/>
                </a:solidFill>
              </a:rPr>
              <a:t>programming</a:t>
            </a:r>
            <a:r>
              <a:rPr lang="en-US" dirty="0"/>
              <a:t> and how it can be viewed as a </a:t>
            </a:r>
            <a:r>
              <a:rPr lang="en-US" dirty="0">
                <a:solidFill>
                  <a:srgbClr val="0000FF"/>
                </a:solidFill>
              </a:rPr>
              <a:t>problem-solving </a:t>
            </a:r>
            <a:r>
              <a:rPr lang="en-US" dirty="0"/>
              <a:t>technique.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introduced </a:t>
            </a:r>
            <a:r>
              <a:rPr lang="en-US" dirty="0">
                <a:solidFill>
                  <a:srgbClr val="0000FF"/>
                </a:solidFill>
              </a:rPr>
              <a:t>Python</a:t>
            </a:r>
            <a:r>
              <a:rPr lang="en-US" dirty="0"/>
              <a:t> as a suitable programming language for implementing data science projects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We applied programming and data analysis techniques in a number of lab </a:t>
            </a:r>
            <a:r>
              <a:rPr lang="en-US" dirty="0">
                <a:solidFill>
                  <a:srgbClr val="0000FF"/>
                </a:solidFill>
              </a:rPr>
              <a:t>exercises</a:t>
            </a:r>
            <a:r>
              <a:rPr lang="en-US" dirty="0"/>
              <a:t> that hopefully gave you a </a:t>
            </a:r>
            <a:r>
              <a:rPr lang="en-US" dirty="0" err="1"/>
              <a:t>flavour</a:t>
            </a:r>
            <a:r>
              <a:rPr lang="en-US" dirty="0"/>
              <a:t> of how data analysts, scientists and engineers use Python to perform </a:t>
            </a:r>
            <a:r>
              <a:rPr lang="en-US" dirty="0">
                <a:solidFill>
                  <a:srgbClr val="0000FF"/>
                </a:solidFill>
              </a:rPr>
              <a:t>data-driven</a:t>
            </a:r>
            <a:r>
              <a:rPr lang="en-US" dirty="0"/>
              <a:t> projects.</a:t>
            </a:r>
            <a:endParaRPr dirty="0"/>
          </a:p>
          <a:p>
            <a:pPr marL="3429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End of 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Course contents</a:t>
            </a:r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Overview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Programming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</a:rPr>
              <a:t>problem-solving</a:t>
            </a:r>
            <a:r>
              <a:rPr lang="en-US" dirty="0"/>
              <a:t> technique 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1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Python </a:t>
            </a:r>
            <a:r>
              <a:rPr lang="en-US" dirty="0">
                <a:solidFill>
                  <a:srgbClr val="0000FF"/>
                </a:solidFill>
              </a:rPr>
              <a:t>environments, tools and key libraries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2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>
                <a:solidFill>
                  <a:srgbClr val="0000FF"/>
                </a:solidFill>
              </a:rPr>
              <a:t>Data analysis </a:t>
            </a:r>
            <a:r>
              <a:rPr lang="en-US" dirty="0"/>
              <a:t>in Python and data analysis projects 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Lab 3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Summary and call for action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Programming as problem-solving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8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0" name="Google Shape;140;p38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What is programming?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Importance of programming for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Python Fundamentals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Developing and running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Python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 and output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function options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structures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 Python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Writing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Iterating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What is programming?</a:t>
            </a:r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Programming is: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the process of creating a set of </a:t>
            </a:r>
            <a:r>
              <a:rPr lang="en-US" sz="2000" dirty="0">
                <a:solidFill>
                  <a:srgbClr val="0000FF"/>
                </a:solidFill>
              </a:rPr>
              <a:t>instructions</a:t>
            </a:r>
            <a:r>
              <a:rPr lang="en-US" sz="2000" dirty="0"/>
              <a:t> that tell a computer how to perform a </a:t>
            </a:r>
            <a:r>
              <a:rPr lang="en-US" sz="2000" dirty="0">
                <a:solidFill>
                  <a:srgbClr val="0000FF"/>
                </a:solidFill>
              </a:rPr>
              <a:t>task</a:t>
            </a:r>
            <a:r>
              <a:rPr lang="en-US" sz="2000" dirty="0"/>
              <a:t>. 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thinking </a:t>
            </a:r>
            <a:r>
              <a:rPr lang="en-US" sz="2000" dirty="0">
                <a:solidFill>
                  <a:srgbClr val="0000FF"/>
                </a:solidFill>
              </a:rPr>
              <a:t>systematically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critically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breaking a task into steps. Examples include: a </a:t>
            </a:r>
            <a:r>
              <a:rPr lang="en-US" sz="2000" dirty="0">
                <a:solidFill>
                  <a:srgbClr val="0000FF"/>
                </a:solidFill>
              </a:rPr>
              <a:t>recipe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directions</a:t>
            </a:r>
            <a:r>
              <a:rPr lang="en-US" sz="2000" dirty="0"/>
              <a:t> to a destination and </a:t>
            </a:r>
            <a:r>
              <a:rPr lang="en-US" sz="2000" dirty="0">
                <a:solidFill>
                  <a:srgbClr val="0000FF"/>
                </a:solidFill>
              </a:rPr>
              <a:t>mathematical</a:t>
            </a:r>
            <a:r>
              <a:rPr lang="en-US" sz="2000" dirty="0"/>
              <a:t> problem solving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A program usually takes an </a:t>
            </a:r>
            <a:r>
              <a:rPr lang="en-US" sz="2000" dirty="0">
                <a:solidFill>
                  <a:srgbClr val="0000FF"/>
                </a:solidFill>
              </a:rPr>
              <a:t>input</a:t>
            </a:r>
            <a:r>
              <a:rPr lang="en-US" sz="2000" dirty="0"/>
              <a:t> and produce an </a:t>
            </a:r>
            <a:r>
              <a:rPr lang="en-US" sz="2000" dirty="0">
                <a:solidFill>
                  <a:srgbClr val="0000FF"/>
                </a:solidFill>
              </a:rPr>
              <a:t>output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You can think of programming as a way to </a:t>
            </a:r>
            <a:r>
              <a:rPr lang="en-US" sz="2000" dirty="0">
                <a:solidFill>
                  <a:srgbClr val="0000FF"/>
                </a:solidFill>
              </a:rPr>
              <a:t>solve a problem </a:t>
            </a:r>
            <a:r>
              <a:rPr lang="en-US" sz="2000" dirty="0"/>
              <a:t>to generate the </a:t>
            </a:r>
            <a:r>
              <a:rPr lang="en-US" sz="2000" dirty="0">
                <a:solidFill>
                  <a:srgbClr val="0000FF"/>
                </a:solidFill>
              </a:rPr>
              <a:t>required output </a:t>
            </a:r>
            <a:r>
              <a:rPr lang="en-US" sz="2000" dirty="0"/>
              <a:t>from a </a:t>
            </a:r>
            <a:r>
              <a:rPr lang="en-US" sz="2000" dirty="0">
                <a:solidFill>
                  <a:srgbClr val="0000FF"/>
                </a:solidFill>
              </a:rPr>
              <a:t>given input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Difference between </a:t>
            </a:r>
            <a:r>
              <a:rPr lang="en-US" sz="2000" dirty="0">
                <a:solidFill>
                  <a:srgbClr val="0000FF"/>
                </a:solidFill>
              </a:rPr>
              <a:t>programming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coding</a:t>
            </a:r>
            <a:r>
              <a:rPr lang="en-US" sz="2000" dirty="0"/>
              <a:t>?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Programming is the skill to specify a program </a:t>
            </a:r>
            <a:r>
              <a:rPr lang="en-US" sz="2000" dirty="0">
                <a:solidFill>
                  <a:srgbClr val="0000FF"/>
                </a:solidFill>
              </a:rPr>
              <a:t>independent</a:t>
            </a:r>
            <a:r>
              <a:rPr lang="en-US" sz="2000" dirty="0"/>
              <a:t> of any programming language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 dirty="0"/>
              <a:t>Coding is writing the program in a specific </a:t>
            </a:r>
            <a:r>
              <a:rPr lang="en-US" sz="2000" dirty="0">
                <a:solidFill>
                  <a:srgbClr val="0000FF"/>
                </a:solidFill>
              </a:rPr>
              <a:t>programming language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2015</Words>
  <Application>Microsoft Office PowerPoint</Application>
  <PresentationFormat>Widescreen</PresentationFormat>
  <Paragraphs>403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Bitter</vt:lpstr>
      <vt:lpstr>Calibri</vt:lpstr>
      <vt:lpstr>Cambria</vt:lpstr>
      <vt:lpstr>Courier</vt:lpstr>
      <vt:lpstr>Proxima Nova</vt:lpstr>
      <vt:lpstr>Custom Design</vt:lpstr>
      <vt:lpstr>PowerPoint Presentation</vt:lpstr>
      <vt:lpstr>Introductory Python for Data Science</vt:lpstr>
      <vt:lpstr>Agenda</vt:lpstr>
      <vt:lpstr>Learning outcomes</vt:lpstr>
      <vt:lpstr>Course contents</vt:lpstr>
      <vt:lpstr>Questions</vt:lpstr>
      <vt:lpstr>Introductory Python for Data Science</vt:lpstr>
      <vt:lpstr>Agenda</vt:lpstr>
      <vt:lpstr>What is programming?</vt:lpstr>
      <vt:lpstr>Programming is a fundamental skill for data science</vt:lpstr>
      <vt:lpstr>Problem solving</vt:lpstr>
      <vt:lpstr>An approach for problem solving</vt:lpstr>
      <vt:lpstr>Python programming language</vt:lpstr>
      <vt:lpstr>Python comments</vt:lpstr>
      <vt:lpstr>Python input and output functions</vt:lpstr>
      <vt:lpstr>Python variables and data types</vt:lpstr>
      <vt:lpstr>Python operations</vt:lpstr>
      <vt:lpstr>If/else, for loops, while loops</vt:lpstr>
      <vt:lpstr>Data structures</vt:lpstr>
      <vt:lpstr>Functions</vt:lpstr>
      <vt:lpstr>Jupyter notebook</vt:lpstr>
      <vt:lpstr>Lab 1: First Python program</vt:lpstr>
      <vt:lpstr>Introductory Python for Data Science</vt:lpstr>
      <vt:lpstr>Agenda</vt:lpstr>
      <vt:lpstr>Environments</vt:lpstr>
      <vt:lpstr>Installing Packages with pip</vt:lpstr>
      <vt:lpstr>Anaconda</vt:lpstr>
      <vt:lpstr>SciPy</vt:lpstr>
      <vt:lpstr>Numpy</vt:lpstr>
      <vt:lpstr>Numpy data types</vt:lpstr>
      <vt:lpstr>Visualisation libraries</vt:lpstr>
      <vt:lpstr>Lab 2: Python libraries</vt:lpstr>
      <vt:lpstr>Questions</vt:lpstr>
      <vt:lpstr>Introductory Python for Data Science</vt:lpstr>
      <vt:lpstr>Agenda</vt:lpstr>
      <vt:lpstr>Data sources and shapes</vt:lpstr>
      <vt:lpstr>Data analysis operations</vt:lpstr>
      <vt:lpstr>Pandas library</vt:lpstr>
      <vt:lpstr>Loading and exploring data</vt:lpstr>
      <vt:lpstr>Data visualisation</vt:lpstr>
      <vt:lpstr>Data statistics</vt:lpstr>
      <vt:lpstr>Analytical insights</vt:lpstr>
      <vt:lpstr>Lab 3: Data analysis in Python</vt:lpstr>
      <vt:lpstr>Questions</vt:lpstr>
      <vt:lpstr>Introductory Python for Data Science</vt:lpstr>
      <vt:lpstr>Summary and call for action</vt:lpstr>
      <vt:lpstr>Questions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- v1 .5</dc:title>
  <dc:creator>Institute of Data</dc:creator>
  <cp:lastModifiedBy>Chaitanya Rao</cp:lastModifiedBy>
  <cp:revision>22</cp:revision>
  <dcterms:modified xsi:type="dcterms:W3CDTF">2022-09-26T08:30:28Z</dcterms:modified>
</cp:coreProperties>
</file>