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12"/>
  </p:notesMasterIdLst>
  <p:sldIdLst>
    <p:sldId id="315" r:id="rId2"/>
    <p:sldId id="328" r:id="rId3"/>
    <p:sldId id="322" r:id="rId4"/>
    <p:sldId id="336" r:id="rId5"/>
    <p:sldId id="334" r:id="rId6"/>
    <p:sldId id="335" r:id="rId7"/>
    <p:sldId id="327" r:id="rId8"/>
    <p:sldId id="329" r:id="rId9"/>
    <p:sldId id="330" r:id="rId10"/>
    <p:sldId id="331" r:id="rId11"/>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a:srgbClr val="0C0246"/>
    <a:srgbClr val="6DB344"/>
    <a:srgbClr val="F68B1F"/>
    <a:srgbClr val="08252E"/>
    <a:srgbClr val="96CA4B"/>
    <a:srgbClr val="4775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0" autoAdjust="0"/>
    <p:restoredTop sz="85548" autoAdjust="0"/>
  </p:normalViewPr>
  <p:slideViewPr>
    <p:cSldViewPr snapToGrid="0">
      <p:cViewPr>
        <p:scale>
          <a:sx n="95" d="100"/>
          <a:sy n="95" d="100"/>
        </p:scale>
        <p:origin x="-2136" y="-176"/>
      </p:cViewPr>
      <p:guideLst>
        <p:guide orient="horz" pos="277"/>
        <p:guide pos="358"/>
      </p:guideLst>
    </p:cSldViewPr>
  </p:slideViewPr>
  <p:outlineViewPr>
    <p:cViewPr>
      <p:scale>
        <a:sx n="33" d="100"/>
        <a:sy n="33" d="100"/>
      </p:scale>
      <p:origin x="6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59" d="100"/>
          <a:sy n="59" d="100"/>
        </p:scale>
        <p:origin x="-2628" y="-84"/>
      </p:cViewPr>
      <p:guideLst>
        <p:guide orient="horz" pos="2928"/>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CF10869E-1B1D-4D5A-9BEA-80961EC524BD}" type="datetimeFigureOut">
              <a:rPr lang="zh-CN" altLang="en-US" smtClean="0"/>
              <a:t>6/28/14</a:t>
            </a:fld>
            <a:endParaRPr lang="zh-CN" alt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665B796D-36ED-44FC-AC15-284FDC531FDE}" type="slidenum">
              <a:rPr lang="zh-CN" altLang="en-US" smtClean="0"/>
              <a:t>‹#›</a:t>
            </a:fld>
            <a:endParaRPr lang="zh-CN" altLang="en-US"/>
          </a:p>
        </p:txBody>
      </p:sp>
    </p:spTree>
    <p:extLst>
      <p:ext uri="{BB962C8B-B14F-4D97-AF65-F5344CB8AC3E}">
        <p14:creationId xmlns:p14="http://schemas.microsoft.com/office/powerpoint/2010/main" val="1303448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1" Type="http://schemas.openxmlformats.org/officeDocument/2006/relationships/hyperlink" Target="https://developer.mozilla.org/en-US/docs/XBL" TargetMode="External"/><Relationship Id="rId12" Type="http://schemas.openxmlformats.org/officeDocument/2006/relationships/hyperlink" Target="https://developer.mozilla.org/en-US/docs/XTF" TargetMode="External"/><Relationship Id="rId13" Type="http://schemas.openxmlformats.org/officeDocument/2006/relationships/hyperlink" Target="https://developer.mozilla.org/en-US/docs/HTML/Canvas" TargetMode="External"/><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s://developer.mozilla.org/en-US/docs/Mozilla_Source_Code_Directory_Structure%23xpfe" TargetMode="External"/><Relationship Id="rId4" Type="http://schemas.openxmlformats.org/officeDocument/2006/relationships/hyperlink" Target="https://developer.mozilla.org/en-US/docs/XPIDL" TargetMode="External"/><Relationship Id="rId5" Type="http://schemas.openxmlformats.org/officeDocument/2006/relationships/hyperlink" Target="https://developer.mozilla.org/en-US/docs/Mozilla_Source_Code_Directory_Structure%23content" TargetMode="External"/><Relationship Id="rId6" Type="http://schemas.openxmlformats.org/officeDocument/2006/relationships/hyperlink" Target="https://developer.mozilla.org/en-US/docs/Mozilla_Source_Code_Directory_Structure%23js/src/xpconnect" TargetMode="External"/><Relationship Id="rId7" Type="http://schemas.openxmlformats.org/officeDocument/2006/relationships/hyperlink" Target="https://developer.mozilla.org/en-US/docs/Web/API/window" TargetMode="External"/><Relationship Id="rId8" Type="http://schemas.openxmlformats.org/officeDocument/2006/relationships/hyperlink" Target="https://developer.mozilla.org/en-US/docs/Web/API/window.navigator" TargetMode="External"/><Relationship Id="rId9" Type="http://schemas.openxmlformats.org/officeDocument/2006/relationships/hyperlink" Target="https://developer.mozilla.org/en-US/docs/Web/API/window.location" TargetMode="External"/><Relationship Id="rId10" Type="http://schemas.openxmlformats.org/officeDocument/2006/relationships/hyperlink" Target="https://developer.mozilla.org/en-US/docs/XU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65B796D-36ED-44FC-AC15-284FDC531FDE}" type="slidenum">
              <a:rPr lang="zh-CN" altLang="en-US" smtClean="0"/>
              <a:t>1</a:t>
            </a:fld>
            <a:endParaRPr lang="zh-CN" altLang="en-US"/>
          </a:p>
        </p:txBody>
      </p:sp>
    </p:spTree>
    <p:extLst>
      <p:ext uri="{BB962C8B-B14F-4D97-AF65-F5344CB8AC3E}">
        <p14:creationId xmlns:p14="http://schemas.microsoft.com/office/powerpoint/2010/main" val="4050101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1" i="0" kern="1200" dirty="0" smtClean="0">
                <a:solidFill>
                  <a:srgbClr val="000000"/>
                </a:solidFill>
                <a:effectLst/>
                <a:latin typeface="+mn-lt"/>
                <a:ea typeface="+mn-ea"/>
                <a:cs typeface="+mn-cs"/>
              </a:rPr>
              <a:t>https://developer.mozilla.org/en-US/docs/Mozilla_Source_Code_Directory_Structure#browser</a:t>
            </a:r>
          </a:p>
          <a:p>
            <a:endParaRPr lang="en-US" altLang="zh-CN" sz="1200" b="1" i="0" kern="1200" dirty="0" smtClean="0">
              <a:solidFill>
                <a:srgbClr val="000000"/>
              </a:solidFill>
              <a:effectLst/>
              <a:latin typeface="+mn-lt"/>
              <a:ea typeface="+mn-ea"/>
              <a:cs typeface="+mn-cs"/>
            </a:endParaRPr>
          </a:p>
          <a:p>
            <a:r>
              <a:rPr lang="en-US" altLang="zh-CN" sz="1200" b="1" i="0" kern="1200" dirty="0" smtClean="0">
                <a:solidFill>
                  <a:srgbClr val="000000"/>
                </a:solidFill>
                <a:effectLst/>
                <a:latin typeface="+mn-lt"/>
                <a:ea typeface="+mn-ea"/>
                <a:cs typeface="+mn-cs"/>
              </a:rPr>
              <a:t>browser</a:t>
            </a:r>
          </a:p>
          <a:p>
            <a:r>
              <a:rPr lang="en-US" altLang="zh-CN" sz="1200" b="0" i="0" kern="1200" dirty="0" smtClean="0">
                <a:solidFill>
                  <a:schemeClr val="tx1"/>
                </a:solidFill>
                <a:effectLst/>
                <a:latin typeface="+mn-lt"/>
                <a:ea typeface="+mn-ea"/>
                <a:cs typeface="+mn-cs"/>
              </a:rPr>
              <a:t>Contains the front end code (in XUL, </a:t>
            </a:r>
            <a:r>
              <a:rPr lang="en-US" altLang="zh-CN" sz="1200" b="0" i="0" kern="1200" dirty="0" err="1" smtClean="0">
                <a:solidFill>
                  <a:schemeClr val="tx1"/>
                </a:solidFill>
                <a:effectLst/>
                <a:latin typeface="+mn-lt"/>
                <a:ea typeface="+mn-ea"/>
                <a:cs typeface="+mn-cs"/>
              </a:rPr>
              <a:t>Javascript</a:t>
            </a:r>
            <a:r>
              <a:rPr lang="en-US" altLang="zh-CN" sz="1200" b="0" i="0" kern="1200" dirty="0" smtClean="0">
                <a:solidFill>
                  <a:schemeClr val="tx1"/>
                </a:solidFill>
                <a:effectLst/>
                <a:latin typeface="+mn-lt"/>
                <a:ea typeface="+mn-ea"/>
                <a:cs typeface="+mn-cs"/>
              </a:rPr>
              <a:t>, XBL, and C++) for the Firefox browser. Many of these files started off as a copy of files </a:t>
            </a:r>
            <a:r>
              <a:rPr lang="en-US" altLang="zh-CN" sz="1200" b="0" i="0" kern="1200" dirty="0" err="1" smtClean="0">
                <a:solidFill>
                  <a:schemeClr val="tx1"/>
                </a:solidFill>
                <a:effectLst/>
                <a:latin typeface="+mn-lt"/>
                <a:ea typeface="+mn-ea"/>
                <a:cs typeface="+mn-cs"/>
              </a:rPr>
              <a:t>in</a:t>
            </a:r>
            <a:r>
              <a:rPr lang="en-US" altLang="zh-CN" sz="1200" b="0" i="0" u="none" strike="noStrike" kern="1200" dirty="0" err="1" smtClean="0">
                <a:solidFill>
                  <a:schemeClr val="tx1"/>
                </a:solidFill>
                <a:effectLst/>
                <a:latin typeface="+mn-lt"/>
                <a:ea typeface="+mn-ea"/>
                <a:cs typeface="+mn-cs"/>
                <a:hlinkClick r:id="rId3"/>
              </a:rPr>
              <a:t>xpfe</a:t>
            </a:r>
            <a:r>
              <a:rPr lang="en-US" altLang="zh-CN" sz="1200" b="0" i="0" kern="1200" dirty="0" smtClean="0">
                <a:solidFill>
                  <a:schemeClr val="tx1"/>
                </a:solidFill>
                <a:effectLst/>
                <a:latin typeface="+mn-lt"/>
                <a:ea typeface="+mn-ea"/>
                <a:cs typeface="+mn-cs"/>
              </a:rPr>
              <a:t>/.</a:t>
            </a:r>
          </a:p>
          <a:p>
            <a:endParaRPr lang="en-US" altLang="zh-CN" sz="1200" b="1" i="0" kern="1200" dirty="0" smtClean="0">
              <a:solidFill>
                <a:srgbClr val="000000"/>
              </a:solidFill>
              <a:effectLst/>
              <a:latin typeface="+mn-lt"/>
              <a:ea typeface="+mn-ea"/>
              <a:cs typeface="+mn-cs"/>
            </a:endParaRPr>
          </a:p>
          <a:p>
            <a:r>
              <a:rPr lang="en-US" altLang="zh-CN" sz="1200" b="1" i="0" kern="1200" dirty="0" err="1" smtClean="0">
                <a:solidFill>
                  <a:srgbClr val="000000"/>
                </a:solidFill>
                <a:effectLst/>
                <a:latin typeface="+mn-lt"/>
                <a:ea typeface="+mn-ea"/>
                <a:cs typeface="+mn-cs"/>
              </a:rPr>
              <a:t>dom</a:t>
            </a:r>
            <a:endParaRPr lang="en-US" altLang="zh-CN" sz="1200" b="1" i="0" kern="1200" dirty="0" smtClean="0">
              <a:solidFill>
                <a:srgbClr val="000000"/>
              </a:solidFill>
              <a:effectLst/>
              <a:latin typeface="+mn-lt"/>
              <a:ea typeface="+mn-ea"/>
              <a:cs typeface="+mn-cs"/>
            </a:endParaRPr>
          </a:p>
          <a:p>
            <a:r>
              <a:rPr lang="en-US" altLang="zh-CN" sz="1200" b="0" i="0" u="none" strike="noStrike" kern="1200" dirty="0" smtClean="0">
                <a:solidFill>
                  <a:schemeClr val="tx1"/>
                </a:solidFill>
                <a:effectLst/>
                <a:latin typeface="+mn-lt"/>
                <a:ea typeface="+mn-ea"/>
                <a:cs typeface="+mn-cs"/>
                <a:hlinkClick r:id="rId4" tooltip="XPIDL"/>
              </a:rPr>
              <a:t>IDL definitions</a:t>
            </a:r>
            <a:r>
              <a:rPr lang="en-US" altLang="zh-CN" sz="1200" b="0" i="0" kern="1200" dirty="0" smtClean="0">
                <a:solidFill>
                  <a:schemeClr val="tx1"/>
                </a:solidFill>
                <a:effectLst/>
                <a:latin typeface="+mn-lt"/>
                <a:ea typeface="+mn-ea"/>
                <a:cs typeface="+mn-cs"/>
              </a:rPr>
              <a:t> of the interfaces defined by the DOM specifications and Mozilla extensions to those interfaces (implementations of these interfaces are primarily, but not completely, in </a:t>
            </a:r>
            <a:r>
              <a:rPr lang="en-US" altLang="zh-CN" sz="1200" b="0" i="0" u="none" strike="noStrike" kern="1200" dirty="0" smtClean="0">
                <a:solidFill>
                  <a:schemeClr val="tx1"/>
                </a:solidFill>
                <a:effectLst/>
                <a:latin typeface="+mn-lt"/>
                <a:ea typeface="+mn-ea"/>
                <a:cs typeface="+mn-cs"/>
                <a:hlinkClick r:id="rId5"/>
              </a:rPr>
              <a:t>content</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The parts of the connection between JavaScript and the implementations of DOM objects that are specific both to JavaScript and to the DOM. (The parts that are not DOM-specific, i.e., the generic binding between XPCOM and JavaScript, live in </a:t>
            </a:r>
            <a:r>
              <a:rPr lang="en-US" altLang="zh-CN" sz="1200" b="0" i="0" u="none" strike="noStrike" kern="1200" dirty="0" err="1" smtClean="0">
                <a:solidFill>
                  <a:schemeClr val="tx1"/>
                </a:solidFill>
                <a:effectLst/>
                <a:latin typeface="+mn-lt"/>
                <a:ea typeface="+mn-ea"/>
                <a:cs typeface="+mn-cs"/>
                <a:hlinkClick r:id="rId6"/>
              </a:rPr>
              <a:t>js</a:t>
            </a:r>
            <a:r>
              <a:rPr lang="en-US" altLang="zh-CN" sz="1200" b="0" i="0" u="none" strike="noStrike" kern="1200" dirty="0" smtClean="0">
                <a:solidFill>
                  <a:schemeClr val="tx1"/>
                </a:solidFill>
                <a:effectLst/>
                <a:latin typeface="+mn-lt"/>
                <a:ea typeface="+mn-ea"/>
                <a:cs typeface="+mn-cs"/>
                <a:hlinkClick r:id="rId6"/>
              </a:rPr>
              <a:t>/</a:t>
            </a:r>
            <a:r>
              <a:rPr lang="en-US" altLang="zh-CN" sz="1200" b="0" i="0" u="none" strike="noStrike" kern="1200" dirty="0" err="1" smtClean="0">
                <a:solidFill>
                  <a:schemeClr val="tx1"/>
                </a:solidFill>
                <a:effectLst/>
                <a:latin typeface="+mn-lt"/>
                <a:ea typeface="+mn-ea"/>
                <a:cs typeface="+mn-cs"/>
                <a:hlinkClick r:id="rId6"/>
              </a:rPr>
              <a:t>src</a:t>
            </a:r>
            <a:r>
              <a:rPr lang="en-US" altLang="zh-CN" sz="1200" b="0" i="0" u="none" strike="noStrike" kern="1200" dirty="0" smtClean="0">
                <a:solidFill>
                  <a:schemeClr val="tx1"/>
                </a:solidFill>
                <a:effectLst/>
                <a:latin typeface="+mn-lt"/>
                <a:ea typeface="+mn-ea"/>
                <a:cs typeface="+mn-cs"/>
                <a:hlinkClick r:id="rId6"/>
              </a:rPr>
              <a:t>/</a:t>
            </a:r>
            <a:r>
              <a:rPr lang="en-US" altLang="zh-CN" sz="1200" b="0" i="0" u="none" strike="noStrike" kern="1200" dirty="0" err="1" smtClean="0">
                <a:solidFill>
                  <a:schemeClr val="tx1"/>
                </a:solidFill>
                <a:effectLst/>
                <a:latin typeface="+mn-lt"/>
                <a:ea typeface="+mn-ea"/>
                <a:cs typeface="+mn-cs"/>
                <a:hlinkClick r:id="rId6"/>
              </a:rPr>
              <a:t>xpconnect</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Implementations of a few of the core "DOM Level 0" objects, such as </a:t>
            </a:r>
            <a:r>
              <a:rPr lang="en-US" altLang="zh-CN" sz="1200" b="0" i="0" u="none" strike="noStrike" kern="1200" dirty="0" smtClean="0">
                <a:solidFill>
                  <a:schemeClr val="tx1"/>
                </a:solidFill>
                <a:effectLst/>
                <a:latin typeface="+mn-lt"/>
                <a:ea typeface="+mn-ea"/>
                <a:cs typeface="+mn-cs"/>
                <a:hlinkClick r:id="rId7" tooltip="This section provides a brief reference for all of the methods, properties, and events available through the DOM window object. The window object implements the Window interface, which in turn inherits from the AbstractView interface. Some additional global functions, namespaces objects, interfaces, and constructors, not typically associated with the window, but available on it, are listed in the JavaScript Reference and DOM Reference."/>
              </a:rPr>
              <a:t>window</a:t>
            </a:r>
            <a:r>
              <a:rPr lang="en-US" altLang="zh-CN" sz="1200" b="0" i="0" kern="1200" dirty="0" smtClean="0">
                <a:solidFill>
                  <a:schemeClr val="tx1"/>
                </a:solidFill>
                <a:effectLst/>
                <a:latin typeface="+mn-lt"/>
                <a:ea typeface="+mn-ea"/>
                <a:cs typeface="+mn-cs"/>
              </a:rPr>
              <a:t>, </a:t>
            </a:r>
            <a:r>
              <a:rPr lang="en-US" altLang="zh-CN" sz="1200" b="0" i="0" u="none" strike="noStrike" kern="1200" dirty="0" err="1" smtClean="0">
                <a:solidFill>
                  <a:schemeClr val="tx1"/>
                </a:solidFill>
                <a:effectLst/>
                <a:latin typeface="+mn-lt"/>
                <a:ea typeface="+mn-ea"/>
                <a:cs typeface="+mn-cs"/>
                <a:hlinkClick r:id="rId8" tooltip="The Window.navigator read-only property returns a reference to the Navigator object, which can be queried for information about the application running the script."/>
              </a:rPr>
              <a:t>window.navigator</a:t>
            </a:r>
            <a:r>
              <a:rPr lang="en-US" altLang="zh-CN" sz="1200" b="0" i="0" kern="1200" dirty="0" smtClean="0">
                <a:solidFill>
                  <a:schemeClr val="tx1"/>
                </a:solidFill>
                <a:effectLst/>
                <a:latin typeface="+mn-lt"/>
                <a:ea typeface="+mn-ea"/>
                <a:cs typeface="+mn-cs"/>
              </a:rPr>
              <a:t>, </a:t>
            </a:r>
            <a:r>
              <a:rPr lang="en-US" altLang="zh-CN" sz="1200" b="0" i="0" u="none" strike="noStrike" kern="1200" dirty="0" err="1" smtClean="0">
                <a:solidFill>
                  <a:schemeClr val="tx1"/>
                </a:solidFill>
                <a:effectLst/>
                <a:latin typeface="+mn-lt"/>
                <a:ea typeface="+mn-ea"/>
                <a:cs typeface="+mn-cs"/>
                <a:hlinkClick r:id="rId9" tooltip="Window"/>
              </a:rPr>
              <a:t>window.location</a:t>
            </a:r>
            <a:r>
              <a:rPr lang="en-US" altLang="zh-CN" sz="1200" b="0" i="0" kern="1200" dirty="0" smtClean="0">
                <a:solidFill>
                  <a:schemeClr val="tx1"/>
                </a:solidFill>
                <a:effectLst/>
                <a:latin typeface="+mn-lt"/>
                <a:ea typeface="+mn-ea"/>
                <a:cs typeface="+mn-cs"/>
              </a:rPr>
              <a:t>, etc.</a:t>
            </a: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1" i="0" kern="1200" dirty="0" smtClean="0">
                <a:solidFill>
                  <a:srgbClr val="000000"/>
                </a:solidFill>
                <a:effectLst/>
                <a:latin typeface="+mn-lt"/>
                <a:ea typeface="+mn-ea"/>
                <a:cs typeface="+mn-cs"/>
              </a:rPr>
              <a:t>content</a:t>
            </a:r>
          </a:p>
          <a:p>
            <a:r>
              <a:rPr lang="en-US" altLang="zh-CN" sz="1200" b="0" i="0" kern="1200" dirty="0" smtClean="0">
                <a:solidFill>
                  <a:schemeClr val="tx1"/>
                </a:solidFill>
                <a:effectLst/>
                <a:latin typeface="+mn-lt"/>
                <a:ea typeface="+mn-ea"/>
                <a:cs typeface="+mn-cs"/>
              </a:rPr>
              <a:t>The data structures that represent the structure of Web pages (HTML, SVG, XML documents, elements, text nodes, etc.) These objects contain the implementation of many DOM interfaces and also implement some behaviors associated with those objects, such as link handling, form control behavior, and form submission.</a:t>
            </a:r>
          </a:p>
          <a:p>
            <a:r>
              <a:rPr lang="en-US" altLang="zh-CN" sz="1200" b="0" i="0" kern="1200" dirty="0" smtClean="0">
                <a:solidFill>
                  <a:schemeClr val="tx1"/>
                </a:solidFill>
                <a:effectLst/>
                <a:latin typeface="+mn-lt"/>
                <a:ea typeface="+mn-ea"/>
                <a:cs typeface="+mn-cs"/>
              </a:rPr>
              <a:t>This directory also contains the code for </a:t>
            </a:r>
            <a:r>
              <a:rPr lang="en-US" altLang="zh-CN" sz="1200" b="0" i="0" u="none" strike="noStrike" kern="1200" dirty="0" smtClean="0">
                <a:solidFill>
                  <a:schemeClr val="tx1"/>
                </a:solidFill>
                <a:effectLst/>
                <a:latin typeface="+mn-lt"/>
                <a:ea typeface="+mn-ea"/>
                <a:cs typeface="+mn-cs"/>
                <a:hlinkClick r:id="rId10" tooltip="XUL"/>
              </a:rPr>
              <a:t>XUL</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11" tooltip="XBL"/>
              </a:rPr>
              <a:t>XBL</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12" tooltip="XTF"/>
              </a:rPr>
              <a:t>XTF</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13" tooltip="HTML/Canvas"/>
              </a:rPr>
              <a:t>&lt;canvas&gt;</a:t>
            </a:r>
            <a:r>
              <a:rPr lang="en-US" altLang="zh-CN" sz="1200" b="0" i="0" kern="1200" dirty="0" smtClean="0">
                <a:solidFill>
                  <a:schemeClr val="tx1"/>
                </a:solidFill>
                <a:effectLst/>
                <a:latin typeface="+mn-lt"/>
                <a:ea typeface="+mn-ea"/>
                <a:cs typeface="+mn-cs"/>
              </a:rPr>
              <a:t>, as well as the code implementing XSLT and event handling.</a:t>
            </a:r>
          </a:p>
          <a:p>
            <a:endParaRPr lang="en-US" altLang="zh-CN"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5B796D-36ED-44FC-AC15-284FDC531FDE}" type="slidenum">
              <a:rPr lang="zh-CN" altLang="en-US" smtClean="0"/>
              <a:t>2</a:t>
            </a:fld>
            <a:endParaRPr lang="zh-CN" altLang="en-US"/>
          </a:p>
        </p:txBody>
      </p:sp>
    </p:spTree>
    <p:extLst>
      <p:ext uri="{BB962C8B-B14F-4D97-AF65-F5344CB8AC3E}">
        <p14:creationId xmlns:p14="http://schemas.microsoft.com/office/powerpoint/2010/main" val="1322586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5B796D-36ED-44FC-AC15-284FDC531FDE}" type="slidenum">
              <a:rPr lang="zh-CN" altLang="en-US" smtClean="0"/>
              <a:t>5</a:t>
            </a:fld>
            <a:endParaRPr lang="zh-CN" altLang="en-US"/>
          </a:p>
        </p:txBody>
      </p:sp>
    </p:spTree>
    <p:extLst>
      <p:ext uri="{BB962C8B-B14F-4D97-AF65-F5344CB8AC3E}">
        <p14:creationId xmlns:p14="http://schemas.microsoft.com/office/powerpoint/2010/main" val="1322586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Gradien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1393" y="1236689"/>
            <a:ext cx="8112125" cy="2918779"/>
          </a:xfrm>
        </p:spPr>
        <p:txBody>
          <a:bodyPr/>
          <a:lstStyle>
            <a:lvl1pPr>
              <a:lnSpc>
                <a:spcPct val="90000"/>
              </a:lnSpc>
              <a:defRPr lang="en-US" sz="5400" b="0" kern="1200" spc="0" baseline="0" dirty="0">
                <a:solidFill>
                  <a:schemeClr val="bg1"/>
                </a:solidFill>
                <a:latin typeface="+mj-lt"/>
                <a:ea typeface="+mj-ea"/>
                <a:cs typeface="+mj-cs"/>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236383" y="4464068"/>
            <a:ext cx="8112126" cy="384175"/>
          </a:xfrm>
        </p:spPr>
        <p:txBody>
          <a:bodyPr anchor="b" anchorCtr="0">
            <a:noAutofit/>
          </a:bodyPr>
          <a:lstStyle>
            <a:lvl1pPr marL="0" indent="0" algn="l">
              <a:buNone/>
              <a:defRPr lang="en-US" sz="2000" b="0" kern="1200" dirty="0">
                <a:solidFill>
                  <a:schemeClr val="bg1"/>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vagouzhou@gmail.com</a:t>
            </a:r>
            <a:endParaRPr lang="en-US" dirty="0"/>
          </a:p>
        </p:txBody>
      </p:sp>
      <p:sp>
        <p:nvSpPr>
          <p:cNvPr id="44" name="Text Placeholder 43"/>
          <p:cNvSpPr>
            <a:spLocks noGrp="1"/>
          </p:cNvSpPr>
          <p:nvPr>
            <p:ph type="body" sz="quarter" idx="11" hasCustomPrompt="1"/>
          </p:nvPr>
        </p:nvSpPr>
        <p:spPr>
          <a:xfrm>
            <a:off x="236538" y="5232770"/>
            <a:ext cx="8112125" cy="384175"/>
          </a:xfrm>
        </p:spPr>
        <p:txBody>
          <a:bodyPr/>
          <a:lstStyle>
            <a:lvl1pPr marL="0" indent="0">
              <a:buFontTx/>
              <a:buNone/>
              <a:defRPr lang="en-US" sz="1400" b="0" kern="1200" dirty="0">
                <a:solidFill>
                  <a:schemeClr val="bg1"/>
                </a:solidFill>
                <a:latin typeface="+mj-lt"/>
                <a:ea typeface="+mn-ea"/>
                <a:cs typeface="+mn-cs"/>
              </a:defRPr>
            </a:lvl1pPr>
            <a:lvl2pPr>
              <a:defRPr lang="en-US" sz="2000" kern="1200" dirty="0" smtClean="0">
                <a:solidFill>
                  <a:schemeClr val="bg1"/>
                </a:solidFill>
                <a:latin typeface="+mj-lt"/>
                <a:ea typeface="+mn-ea"/>
                <a:cs typeface="+mn-cs"/>
              </a:defRPr>
            </a:lvl2pPr>
            <a:lvl3pPr>
              <a:defRPr lang="en-US" sz="2000" kern="1200" dirty="0" smtClean="0">
                <a:solidFill>
                  <a:schemeClr val="bg1"/>
                </a:solidFill>
                <a:latin typeface="+mj-lt"/>
                <a:ea typeface="+mn-ea"/>
                <a:cs typeface="+mn-cs"/>
              </a:defRPr>
            </a:lvl3pPr>
            <a:lvl4pPr>
              <a:defRPr lang="en-US" sz="2000" kern="1200" dirty="0" smtClean="0">
                <a:solidFill>
                  <a:schemeClr val="bg1"/>
                </a:solidFill>
                <a:latin typeface="+mj-lt"/>
                <a:ea typeface="+mn-ea"/>
                <a:cs typeface="+mn-cs"/>
              </a:defRPr>
            </a:lvl4pPr>
            <a:lvl5pPr>
              <a:defRPr lang="en-US" sz="2000" kern="1200" dirty="0" smtClean="0">
                <a:solidFill>
                  <a:schemeClr val="bg1"/>
                </a:solidFill>
                <a:latin typeface="+mj-lt"/>
                <a:ea typeface="+mn-ea"/>
                <a:cs typeface="+mn-cs"/>
              </a:defRPr>
            </a:lvl5pPr>
          </a:lstStyle>
          <a:p>
            <a:pPr lvl="0"/>
            <a:r>
              <a:rPr lang="en-US" dirty="0" smtClean="0"/>
              <a:t>2013/12/1</a:t>
            </a:r>
            <a:endParaRPr lang="en-US" dirty="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143000"/>
            <a:ext cx="8578850" cy="5166360"/>
          </a:xfrm>
        </p:spPr>
        <p:txBody>
          <a:bodyPr/>
          <a:lstStyle>
            <a:lvl1pPr>
              <a:lnSpc>
                <a:spcPct val="95000"/>
              </a:lnSpc>
              <a:spcBef>
                <a:spcPts val="1480"/>
              </a:spcBef>
              <a:defRPr sz="2200">
                <a:solidFill>
                  <a:schemeClr val="bg1"/>
                </a:solidFill>
                <a:latin typeface="+mj-lt"/>
              </a:defRPr>
            </a:lvl1pPr>
            <a:lvl2pPr>
              <a:lnSpc>
                <a:spcPct val="95000"/>
              </a:lnSpc>
              <a:spcBef>
                <a:spcPts val="600"/>
              </a:spcBef>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itle Placeholder 1"/>
          <p:cNvSpPr>
            <a:spLocks noGrp="1"/>
          </p:cNvSpPr>
          <p:nvPr>
            <p:ph type="title"/>
          </p:nvPr>
        </p:nvSpPr>
        <p:spPr>
          <a:xfrm>
            <a:off x="251373" y="215321"/>
            <a:ext cx="8571539"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2" name="Rectangle 1"/>
          <p:cNvSpPr/>
          <p:nvPr userDrawn="1"/>
        </p:nvSpPr>
        <p:spPr>
          <a:xfrm>
            <a:off x="265246" y="1026082"/>
            <a:ext cx="8557667" cy="45719"/>
          </a:xfrm>
          <a:prstGeom prst="rect">
            <a:avLst/>
          </a:prstGeom>
          <a:solidFill>
            <a:schemeClr val="tx1">
              <a:lumMod val="40000"/>
              <a:lumOff val="60000"/>
              <a:alpha val="5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6" name="Rectangle 5"/>
          <p:cNvSpPr/>
          <p:nvPr userDrawn="1"/>
        </p:nvSpPr>
        <p:spPr>
          <a:xfrm>
            <a:off x="265245" y="6342154"/>
            <a:ext cx="8557667" cy="45719"/>
          </a:xfrm>
          <a:prstGeom prst="rect">
            <a:avLst/>
          </a:prstGeom>
          <a:solidFill>
            <a:schemeClr val="tx1">
              <a:lumMod val="40000"/>
              <a:lumOff val="60000"/>
              <a:alpha val="5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losing Slide-green thank you">
    <p:spTree>
      <p:nvGrpSpPr>
        <p:cNvPr id="1" name=""/>
        <p:cNvGrpSpPr/>
        <p:nvPr/>
      </p:nvGrpSpPr>
      <p:grpSpPr>
        <a:xfrm>
          <a:off x="0" y="0"/>
          <a:ext cx="0" cy="0"/>
          <a:chOff x="0" y="0"/>
          <a:chExt cx="0" cy="0"/>
        </a:xfrm>
      </p:grpSpPr>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spTree>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8252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373" y="215321"/>
            <a:ext cx="8742019"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229701" y="1219201"/>
            <a:ext cx="8742849" cy="5086244"/>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Tree>
  </p:cSld>
  <p:clrMap bg1="lt1" tx1="dk1" bg2="lt2" tx2="dk2" accent1="accent1" accent2="accent2" accent3="accent3" accent4="accent4" accent5="accent5" accent6="accent6" hlink="hlink" folHlink="folHlink"/>
  <p:sldLayoutIdLst>
    <p:sldLayoutId id="2147483937" r:id="rId1"/>
    <p:sldLayoutId id="2147483901" r:id="rId2"/>
    <p:sldLayoutId id="2147483925" r:id="rId3"/>
  </p:sldLayoutIdLst>
  <p:transition xmlns:p14="http://schemas.microsoft.com/office/powerpoint/2010/main">
    <p:wipe dir="r"/>
  </p:transition>
  <p:timing>
    <p:tnLst>
      <p:par>
        <p:cTn xmlns:p14="http://schemas.microsoft.com/office/powerpoint/2010/main" id="1" dur="indefinite" restart="never" nodeType="tmRoot"/>
      </p:par>
    </p:tnLst>
  </p:timing>
  <p:txStyles>
    <p:titleStyle>
      <a:lvl1pPr algn="l" defTabSz="914400" rtl="0" eaLnBrk="1" latinLnBrk="0" hangingPunct="1">
        <a:lnSpc>
          <a:spcPct val="80000"/>
        </a:lnSpc>
        <a:spcBef>
          <a:spcPct val="0"/>
        </a:spcBef>
        <a:buNone/>
        <a:defRPr lang="en-US" sz="3600" b="0" kern="1200" spc="0" baseline="0" dirty="0">
          <a:gradFill>
            <a:gsLst>
              <a:gs pos="0">
                <a:srgbClr val="00B2F0"/>
              </a:gs>
              <a:gs pos="44000">
                <a:srgbClr val="40FFFE"/>
              </a:gs>
              <a:gs pos="100000">
                <a:srgbClr val="96CA4B"/>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rgbClr val="96CA4B"/>
        </a:buClr>
        <a:buSzPct val="90000"/>
        <a:buFont typeface="Arial" pitchFamily="34" charset="0"/>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chemeClr val="bg1"/>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
            </a:r>
            <a:br>
              <a:rPr lang="en-US" altLang="zh-CN" dirty="0" smtClean="0"/>
            </a:br>
            <a:r>
              <a:rPr lang="en-US" altLang="zh-CN" dirty="0" smtClean="0"/>
              <a:t>Firefox Screen Sharing</a:t>
            </a:r>
            <a:br>
              <a:rPr lang="en-US" altLang="zh-CN" dirty="0" smtClean="0"/>
            </a:br>
            <a:r>
              <a:rPr lang="en-US" altLang="zh-CN" sz="3600" dirty="0" smtClean="0"/>
              <a:t>Overview</a:t>
            </a:r>
            <a:endParaRPr lang="zh-CN" altLang="en-US" sz="3600" dirty="0"/>
          </a:p>
        </p:txBody>
      </p:sp>
      <p:sp>
        <p:nvSpPr>
          <p:cNvPr id="3" name="Subtitle 2"/>
          <p:cNvSpPr>
            <a:spLocks noGrp="1"/>
          </p:cNvSpPr>
          <p:nvPr>
            <p:ph type="subTitle" idx="1"/>
          </p:nvPr>
        </p:nvSpPr>
        <p:spPr/>
        <p:txBody>
          <a:bodyPr/>
          <a:lstStyle/>
          <a:p>
            <a:r>
              <a:rPr lang="en-US" altLang="zh-CN" dirty="0" smtClean="0"/>
              <a:t>	</a:t>
            </a:r>
            <a:endParaRPr lang="zh-CN" altLang="en-US" dirty="0"/>
          </a:p>
        </p:txBody>
      </p:sp>
      <p:sp>
        <p:nvSpPr>
          <p:cNvPr id="4" name="Text Placeholder 3"/>
          <p:cNvSpPr>
            <a:spLocks noGrp="1"/>
          </p:cNvSpPr>
          <p:nvPr>
            <p:ph type="body" sz="quarter" idx="4294967295"/>
          </p:nvPr>
        </p:nvSpPr>
        <p:spPr>
          <a:xfrm>
            <a:off x="236383" y="4768852"/>
            <a:ext cx="8097838" cy="384175"/>
          </a:xfrm>
        </p:spPr>
        <p:txBody>
          <a:bodyPr/>
          <a:lstStyle/>
          <a:p>
            <a:pPr marL="0" indent="0">
              <a:buNone/>
            </a:pPr>
            <a:r>
              <a:rPr lang="en-US" altLang="zh-CN" dirty="0" smtClean="0"/>
              <a:t>vagouzhou@gmail.com</a:t>
            </a:r>
            <a:endParaRPr lang="zh-CN" altLang="en-US" dirty="0"/>
          </a:p>
        </p:txBody>
      </p:sp>
      <p:sp>
        <p:nvSpPr>
          <p:cNvPr id="5" name="Text Placeholder 4"/>
          <p:cNvSpPr>
            <a:spLocks noGrp="1"/>
          </p:cNvSpPr>
          <p:nvPr>
            <p:ph type="body" sz="quarter" idx="11"/>
          </p:nvPr>
        </p:nvSpPr>
        <p:spPr/>
        <p:txBody>
          <a:bodyPr/>
          <a:lstStyle/>
          <a:p>
            <a:r>
              <a:rPr lang="en-US" altLang="zh-CN" dirty="0" smtClean="0"/>
              <a:t>2014/</a:t>
            </a:r>
            <a:r>
              <a:rPr lang="en-US" altLang="zh-CN" dirty="0" smtClean="0"/>
              <a:t>4</a:t>
            </a:r>
            <a:endParaRPr lang="zh-CN" altLang="en-US" dirty="0"/>
          </a:p>
        </p:txBody>
      </p:sp>
    </p:spTree>
    <p:extLst>
      <p:ext uri="{BB962C8B-B14F-4D97-AF65-F5344CB8AC3E}">
        <p14:creationId xmlns:p14="http://schemas.microsoft.com/office/powerpoint/2010/main" val="399777954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zh-CN" altLang="en-US"/>
          </a:p>
        </p:txBody>
      </p:sp>
      <p:sp>
        <p:nvSpPr>
          <p:cNvPr id="3" name="Title 2"/>
          <p:cNvSpPr>
            <a:spLocks noGrp="1"/>
          </p:cNvSpPr>
          <p:nvPr>
            <p:ph type="title"/>
          </p:nvPr>
        </p:nvSpPr>
        <p:spPr/>
        <p:txBody>
          <a:bodyPr/>
          <a:lstStyle/>
          <a:p>
            <a:r>
              <a:rPr lang="en-US" altLang="zh-CN" dirty="0"/>
              <a:t>WebRTC </a:t>
            </a:r>
            <a:r>
              <a:rPr lang="en-US" altLang="zh-CN" dirty="0" smtClean="0"/>
              <a:t>Desktop Capture</a:t>
            </a:r>
            <a:endParaRPr lang="zh-CN" altLang="en-US" dirty="0"/>
          </a:p>
        </p:txBody>
      </p:sp>
    </p:spTree>
    <p:extLst>
      <p:ext uri="{BB962C8B-B14F-4D97-AF65-F5344CB8AC3E}">
        <p14:creationId xmlns:p14="http://schemas.microsoft.com/office/powerpoint/2010/main" val="3562543083"/>
      </p:ext>
    </p:extLst>
  </p:cSld>
  <p:clrMapOvr>
    <a:masterClrMapping/>
  </p:clrMapOvr>
  <p:transition xmlns:p14="http://schemas.microsoft.com/office/powerpoint/2010/mai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13"/>
          <p:cNvSpPr/>
          <p:nvPr/>
        </p:nvSpPr>
        <p:spPr>
          <a:xfrm>
            <a:off x="3760298" y="5193905"/>
            <a:ext cx="4588539" cy="706372"/>
          </a:xfrm>
          <a:prstGeom prst="rect">
            <a:avLst/>
          </a:prstGeom>
          <a:solidFill>
            <a:srgbClr val="002060"/>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r>
              <a:rPr lang="en-US" altLang="zh-CN" sz="900" dirty="0" smtClean="0"/>
              <a:t>Desktop </a:t>
            </a:r>
          </a:p>
          <a:p>
            <a:r>
              <a:rPr lang="en-US" altLang="zh-CN" sz="900" dirty="0" smtClean="0"/>
              <a:t>Capture</a:t>
            </a:r>
          </a:p>
          <a:p>
            <a:r>
              <a:rPr lang="en-US" altLang="zh-CN" sz="900" dirty="0" smtClean="0"/>
              <a:t>Module</a:t>
            </a:r>
            <a:endParaRPr lang="zh-CN" altLang="en-US" sz="900" dirty="0" smtClean="0"/>
          </a:p>
        </p:txBody>
      </p:sp>
      <p:sp>
        <p:nvSpPr>
          <p:cNvPr id="54" name="矩形 113"/>
          <p:cNvSpPr/>
          <p:nvPr/>
        </p:nvSpPr>
        <p:spPr>
          <a:xfrm>
            <a:off x="5566787" y="5245815"/>
            <a:ext cx="1205131" cy="518191"/>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DesktopCapturer</a:t>
            </a:r>
            <a:endParaRPr lang="zh-CN" altLang="en-US" sz="900" dirty="0" smtClean="0"/>
          </a:p>
        </p:txBody>
      </p:sp>
      <p:sp>
        <p:nvSpPr>
          <p:cNvPr id="3" name="Title 2"/>
          <p:cNvSpPr>
            <a:spLocks noGrp="1"/>
          </p:cNvSpPr>
          <p:nvPr>
            <p:ph type="title"/>
          </p:nvPr>
        </p:nvSpPr>
        <p:spPr/>
        <p:txBody>
          <a:bodyPr/>
          <a:lstStyle/>
          <a:p>
            <a:r>
              <a:rPr lang="en-US" altLang="zh-CN" dirty="0" smtClean="0"/>
              <a:t>Overview</a:t>
            </a:r>
            <a:endParaRPr lang="zh-CN" altLang="en-US" dirty="0"/>
          </a:p>
        </p:txBody>
      </p:sp>
      <p:sp>
        <p:nvSpPr>
          <p:cNvPr id="4" name="矩形 113"/>
          <p:cNvSpPr/>
          <p:nvPr/>
        </p:nvSpPr>
        <p:spPr>
          <a:xfrm>
            <a:off x="3768132" y="4712677"/>
            <a:ext cx="4580705" cy="467059"/>
          </a:xfrm>
          <a:prstGeom prst="rect">
            <a:avLst/>
          </a:prstGeom>
          <a:solidFill>
            <a:srgbClr val="002060"/>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endParaRPr lang="zh-CN" altLang="en-US" sz="900" dirty="0" smtClean="0"/>
          </a:p>
        </p:txBody>
      </p:sp>
      <p:sp>
        <p:nvSpPr>
          <p:cNvPr id="6" name="矩形 113"/>
          <p:cNvSpPr/>
          <p:nvPr/>
        </p:nvSpPr>
        <p:spPr>
          <a:xfrm>
            <a:off x="342900" y="4793064"/>
            <a:ext cx="3294603" cy="1093954"/>
          </a:xfrm>
          <a:prstGeom prst="rect">
            <a:avLst/>
          </a:prstGeom>
          <a:solidFill>
            <a:srgbClr val="002060"/>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r>
              <a:rPr lang="en-US" altLang="zh-CN" sz="900" dirty="0" smtClean="0"/>
              <a:t>Video</a:t>
            </a:r>
          </a:p>
          <a:p>
            <a:r>
              <a:rPr lang="en-US" altLang="zh-CN" sz="900" dirty="0" smtClean="0"/>
              <a:t>Capture</a:t>
            </a:r>
          </a:p>
          <a:p>
            <a:r>
              <a:rPr lang="en-US" altLang="zh-CN" sz="900" dirty="0" smtClean="0"/>
              <a:t>Module</a:t>
            </a:r>
            <a:endParaRPr lang="zh-CN" altLang="en-US" sz="900" dirty="0" smtClean="0"/>
          </a:p>
        </p:txBody>
      </p:sp>
      <p:sp>
        <p:nvSpPr>
          <p:cNvPr id="7" name="矩形 113"/>
          <p:cNvSpPr/>
          <p:nvPr/>
        </p:nvSpPr>
        <p:spPr>
          <a:xfrm>
            <a:off x="3086107" y="1132675"/>
            <a:ext cx="2368219" cy="180000"/>
          </a:xfrm>
          <a:prstGeom prst="rect">
            <a:avLst/>
          </a:prstGeom>
          <a:solidFill>
            <a:schemeClr val="accent4"/>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Web App</a:t>
            </a:r>
            <a:endParaRPr lang="zh-CN" altLang="en-US" sz="900" dirty="0" smtClean="0"/>
          </a:p>
        </p:txBody>
      </p:sp>
      <p:sp>
        <p:nvSpPr>
          <p:cNvPr id="12" name="Rectangle 11"/>
          <p:cNvSpPr/>
          <p:nvPr/>
        </p:nvSpPr>
        <p:spPr>
          <a:xfrm>
            <a:off x="247427" y="1420674"/>
            <a:ext cx="8197326" cy="447007"/>
          </a:xfrm>
          <a:prstGeom prst="rect">
            <a:avLst/>
          </a:prstGeom>
          <a:noFill/>
          <a:ln w="6350">
            <a:solidFill>
              <a:schemeClr val="bg1"/>
            </a:solidFill>
          </a:ln>
        </p:spPr>
        <p:style>
          <a:lnRef idx="3">
            <a:schemeClr val="lt1"/>
          </a:lnRef>
          <a:fillRef idx="1">
            <a:schemeClr val="accent2"/>
          </a:fillRef>
          <a:effectRef idx="1">
            <a:schemeClr val="accent2"/>
          </a:effectRef>
          <a:fontRef idx="minor">
            <a:schemeClr val="lt1"/>
          </a:fontRef>
        </p:style>
        <p:txBody>
          <a:bodyPr wrap="square" rtlCol="0" anchor="t"/>
          <a:lstStyle/>
          <a:p>
            <a:r>
              <a:rPr lang="en-US" sz="900" dirty="0" smtClean="0"/>
              <a:t>Mozilla::Browser</a:t>
            </a:r>
          </a:p>
        </p:txBody>
      </p:sp>
      <p:sp>
        <p:nvSpPr>
          <p:cNvPr id="13" name="Rectangle 12"/>
          <p:cNvSpPr/>
          <p:nvPr/>
        </p:nvSpPr>
        <p:spPr>
          <a:xfrm>
            <a:off x="247427" y="3569506"/>
            <a:ext cx="8197326" cy="2740860"/>
          </a:xfrm>
          <a:prstGeom prst="rect">
            <a:avLst/>
          </a:prstGeom>
          <a:noFill/>
          <a:ln w="6350">
            <a:solidFill>
              <a:schemeClr val="bg1"/>
            </a:solidFill>
          </a:ln>
        </p:spPr>
        <p:style>
          <a:lnRef idx="3">
            <a:schemeClr val="lt1"/>
          </a:lnRef>
          <a:fillRef idx="1">
            <a:schemeClr val="accent2"/>
          </a:fillRef>
          <a:effectRef idx="1">
            <a:schemeClr val="accent2"/>
          </a:effectRef>
          <a:fontRef idx="minor">
            <a:schemeClr val="lt1"/>
          </a:fontRef>
        </p:style>
        <p:txBody>
          <a:bodyPr wrap="square" rtlCol="0" anchor="t"/>
          <a:lstStyle/>
          <a:p>
            <a:r>
              <a:rPr lang="en-US" sz="900" dirty="0" smtClean="0"/>
              <a:t>WebRTC.org</a:t>
            </a:r>
          </a:p>
        </p:txBody>
      </p:sp>
      <p:sp>
        <p:nvSpPr>
          <p:cNvPr id="14" name="矩形 113"/>
          <p:cNvSpPr/>
          <p:nvPr/>
        </p:nvSpPr>
        <p:spPr>
          <a:xfrm>
            <a:off x="342900" y="3778180"/>
            <a:ext cx="8005937" cy="934497"/>
          </a:xfrm>
          <a:prstGeom prst="rect">
            <a:avLst/>
          </a:prstGeom>
          <a:solidFill>
            <a:srgbClr val="002060"/>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r>
              <a:rPr lang="en-US" altLang="zh-CN" sz="900" dirty="0" err="1" smtClean="0"/>
              <a:t>VideoEigine</a:t>
            </a:r>
            <a:endParaRPr lang="zh-CN" altLang="en-US" sz="900" dirty="0" smtClean="0"/>
          </a:p>
        </p:txBody>
      </p:sp>
      <p:sp>
        <p:nvSpPr>
          <p:cNvPr id="15" name="Rectangle 14"/>
          <p:cNvSpPr/>
          <p:nvPr/>
        </p:nvSpPr>
        <p:spPr>
          <a:xfrm>
            <a:off x="247427" y="2803488"/>
            <a:ext cx="8197326" cy="695681"/>
          </a:xfrm>
          <a:prstGeom prst="rect">
            <a:avLst/>
          </a:prstGeom>
          <a:noFill/>
          <a:ln w="6350">
            <a:solidFill>
              <a:schemeClr val="bg1"/>
            </a:solidFill>
          </a:ln>
        </p:spPr>
        <p:style>
          <a:lnRef idx="3">
            <a:schemeClr val="lt1"/>
          </a:lnRef>
          <a:fillRef idx="1">
            <a:schemeClr val="accent2"/>
          </a:fillRef>
          <a:effectRef idx="1">
            <a:schemeClr val="accent2"/>
          </a:effectRef>
          <a:fontRef idx="minor">
            <a:schemeClr val="lt1"/>
          </a:fontRef>
        </p:style>
        <p:txBody>
          <a:bodyPr wrap="square" rtlCol="0" anchor="t"/>
          <a:lstStyle/>
          <a:p>
            <a:r>
              <a:rPr lang="en-US" altLang="zh-CN" sz="900" dirty="0"/>
              <a:t>Mozilla</a:t>
            </a:r>
            <a:r>
              <a:rPr lang="en-US" altLang="zh-CN" sz="900" dirty="0" smtClean="0"/>
              <a:t>::</a:t>
            </a:r>
            <a:r>
              <a:rPr lang="en-US" sz="900" dirty="0" smtClean="0"/>
              <a:t>Content::Media</a:t>
            </a:r>
          </a:p>
        </p:txBody>
      </p:sp>
      <p:sp>
        <p:nvSpPr>
          <p:cNvPr id="16" name="Rectangle 15"/>
          <p:cNvSpPr/>
          <p:nvPr/>
        </p:nvSpPr>
        <p:spPr>
          <a:xfrm>
            <a:off x="247427" y="1943460"/>
            <a:ext cx="8197326" cy="709308"/>
          </a:xfrm>
          <a:prstGeom prst="rect">
            <a:avLst/>
          </a:prstGeom>
          <a:noFill/>
          <a:ln w="6350">
            <a:solidFill>
              <a:schemeClr val="bg1"/>
            </a:solidFill>
          </a:ln>
        </p:spPr>
        <p:style>
          <a:lnRef idx="3">
            <a:schemeClr val="lt1"/>
          </a:lnRef>
          <a:fillRef idx="1">
            <a:schemeClr val="accent2"/>
          </a:fillRef>
          <a:effectRef idx="1">
            <a:schemeClr val="accent2"/>
          </a:effectRef>
          <a:fontRef idx="minor">
            <a:schemeClr val="lt1"/>
          </a:fontRef>
        </p:style>
        <p:txBody>
          <a:bodyPr wrap="square" rtlCol="0" anchor="t"/>
          <a:lstStyle/>
          <a:p>
            <a:r>
              <a:rPr lang="en-US" altLang="zh-CN" sz="900" dirty="0"/>
              <a:t>Mozilla</a:t>
            </a:r>
            <a:r>
              <a:rPr lang="en-US" altLang="zh-CN" sz="900" dirty="0" smtClean="0"/>
              <a:t>::</a:t>
            </a:r>
            <a:r>
              <a:rPr lang="en-US" sz="900" dirty="0" smtClean="0"/>
              <a:t>Dom</a:t>
            </a:r>
          </a:p>
        </p:txBody>
      </p:sp>
      <p:sp>
        <p:nvSpPr>
          <p:cNvPr id="19" name="矩形 113"/>
          <p:cNvSpPr/>
          <p:nvPr/>
        </p:nvSpPr>
        <p:spPr>
          <a:xfrm>
            <a:off x="2631856" y="4831798"/>
            <a:ext cx="908501" cy="549177"/>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DeviceInfo</a:t>
            </a:r>
            <a:endParaRPr lang="zh-CN" altLang="en-US" sz="900" dirty="0" smtClean="0"/>
          </a:p>
        </p:txBody>
      </p:sp>
      <p:sp>
        <p:nvSpPr>
          <p:cNvPr id="21" name="矩形 113"/>
          <p:cNvSpPr/>
          <p:nvPr/>
        </p:nvSpPr>
        <p:spPr>
          <a:xfrm>
            <a:off x="3928905" y="4793064"/>
            <a:ext cx="4278811" cy="272698"/>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Bridge Video Capturer interface and Desktop Capturer Interface</a:t>
            </a:r>
            <a:endParaRPr lang="zh-CN" altLang="en-US" sz="900" dirty="0" smtClean="0"/>
          </a:p>
        </p:txBody>
      </p:sp>
      <p:sp>
        <p:nvSpPr>
          <p:cNvPr id="22" name="矩形 113"/>
          <p:cNvSpPr/>
          <p:nvPr/>
        </p:nvSpPr>
        <p:spPr>
          <a:xfrm>
            <a:off x="2124659" y="3840198"/>
            <a:ext cx="4788000" cy="216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VideoEngineImpl</a:t>
            </a:r>
            <a:r>
              <a:rPr lang="en-US" altLang="zh-CN" sz="900" dirty="0" smtClean="0"/>
              <a:t> (</a:t>
            </a:r>
            <a:r>
              <a:rPr lang="en-US" altLang="zh-CN" sz="900" dirty="0" err="1"/>
              <a:t>VideoEngine</a:t>
            </a:r>
            <a:r>
              <a:rPr lang="en-US" altLang="zh-CN" sz="900" dirty="0" smtClean="0"/>
              <a:t>)</a:t>
            </a:r>
            <a:endParaRPr lang="zh-CN" altLang="en-US" sz="900" dirty="0" smtClean="0"/>
          </a:p>
        </p:txBody>
      </p:sp>
      <p:grpSp>
        <p:nvGrpSpPr>
          <p:cNvPr id="25" name="Group 24"/>
          <p:cNvGrpSpPr/>
          <p:nvPr/>
        </p:nvGrpSpPr>
        <p:grpSpPr>
          <a:xfrm>
            <a:off x="4244186" y="5355814"/>
            <a:ext cx="1810140" cy="553998"/>
            <a:chOff x="2020189" y="5951039"/>
            <a:chExt cx="1816815" cy="553998"/>
          </a:xfrm>
        </p:grpSpPr>
        <p:sp>
          <p:nvSpPr>
            <p:cNvPr id="26" name="Curved Left Arrow 25"/>
            <p:cNvSpPr/>
            <p:nvPr/>
          </p:nvSpPr>
          <p:spPr>
            <a:xfrm>
              <a:off x="2020189" y="5984201"/>
              <a:ext cx="319179" cy="428527"/>
            </a:xfrm>
            <a:prstGeom prst="curvedLef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dirty="0" smtClean="0">
                <a:solidFill>
                  <a:schemeClr val="tx1"/>
                </a:solidFill>
              </a:endParaRPr>
            </a:p>
          </p:txBody>
        </p:sp>
        <p:sp>
          <p:nvSpPr>
            <p:cNvPr id="27" name="TextBox 26"/>
            <p:cNvSpPr txBox="1"/>
            <p:nvPr/>
          </p:nvSpPr>
          <p:spPr>
            <a:xfrm>
              <a:off x="2403532" y="5951039"/>
              <a:ext cx="1433472" cy="553998"/>
            </a:xfrm>
            <a:prstGeom prst="rect">
              <a:avLst/>
            </a:prstGeom>
            <a:noFill/>
          </p:spPr>
          <p:txBody>
            <a:bodyPr wrap="square" rtlCol="0">
              <a:spAutoFit/>
            </a:bodyPr>
            <a:lstStyle/>
            <a:p>
              <a:r>
                <a:rPr lang="en-US" altLang="zh-CN" sz="1000" dirty="0" smtClean="0"/>
                <a:t>Desktop </a:t>
              </a:r>
            </a:p>
            <a:p>
              <a:r>
                <a:rPr lang="en-US" altLang="zh-CN" sz="1000" dirty="0" smtClean="0"/>
                <a:t>Capture </a:t>
              </a:r>
            </a:p>
            <a:p>
              <a:r>
                <a:rPr lang="en-US" altLang="zh-CN" sz="1000" dirty="0" err="1" smtClean="0"/>
                <a:t>hread</a:t>
              </a:r>
              <a:endParaRPr lang="zh-CN" altLang="en-US" sz="1000" dirty="0"/>
            </a:p>
          </p:txBody>
        </p:sp>
      </p:grpSp>
      <p:sp>
        <p:nvSpPr>
          <p:cNvPr id="28" name="矩形 113"/>
          <p:cNvSpPr/>
          <p:nvPr/>
        </p:nvSpPr>
        <p:spPr>
          <a:xfrm>
            <a:off x="6912659" y="5245815"/>
            <a:ext cx="1295057" cy="518191"/>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DesktopDeviceInfo</a:t>
            </a:r>
            <a:endParaRPr lang="zh-CN" altLang="en-US" sz="900" dirty="0" smtClean="0"/>
          </a:p>
        </p:txBody>
      </p:sp>
      <p:sp>
        <p:nvSpPr>
          <p:cNvPr id="34" name="矩形 113"/>
          <p:cNvSpPr/>
          <p:nvPr/>
        </p:nvSpPr>
        <p:spPr>
          <a:xfrm>
            <a:off x="2124659" y="4383716"/>
            <a:ext cx="4801731" cy="216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a:t>ViECapturer</a:t>
            </a:r>
            <a:endParaRPr lang="zh-CN" altLang="en-US" sz="900" dirty="0" smtClean="0"/>
          </a:p>
        </p:txBody>
      </p:sp>
      <p:sp>
        <p:nvSpPr>
          <p:cNvPr id="45" name="矩形 113"/>
          <p:cNvSpPr/>
          <p:nvPr/>
        </p:nvSpPr>
        <p:spPr>
          <a:xfrm>
            <a:off x="1567543" y="4831798"/>
            <a:ext cx="984737" cy="549177"/>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VideoCapturer</a:t>
            </a:r>
            <a:endParaRPr lang="zh-CN" altLang="en-US" sz="900" dirty="0" smtClean="0"/>
          </a:p>
        </p:txBody>
      </p:sp>
      <p:grpSp>
        <p:nvGrpSpPr>
          <p:cNvPr id="51" name="Group 50"/>
          <p:cNvGrpSpPr/>
          <p:nvPr/>
        </p:nvGrpSpPr>
        <p:grpSpPr>
          <a:xfrm>
            <a:off x="853198" y="5326240"/>
            <a:ext cx="1931458" cy="553998"/>
            <a:chOff x="2020189" y="5951039"/>
            <a:chExt cx="1938580" cy="553998"/>
          </a:xfrm>
        </p:grpSpPr>
        <p:sp>
          <p:nvSpPr>
            <p:cNvPr id="52" name="Curved Left Arrow 51"/>
            <p:cNvSpPr/>
            <p:nvPr/>
          </p:nvSpPr>
          <p:spPr>
            <a:xfrm>
              <a:off x="2020189" y="5984201"/>
              <a:ext cx="319179" cy="428527"/>
            </a:xfrm>
            <a:prstGeom prst="curvedLef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dirty="0" smtClean="0">
                <a:solidFill>
                  <a:schemeClr val="tx1"/>
                </a:solidFill>
              </a:endParaRPr>
            </a:p>
          </p:txBody>
        </p:sp>
        <p:sp>
          <p:nvSpPr>
            <p:cNvPr id="53" name="TextBox 52"/>
            <p:cNvSpPr txBox="1"/>
            <p:nvPr/>
          </p:nvSpPr>
          <p:spPr>
            <a:xfrm>
              <a:off x="2353106" y="5951039"/>
              <a:ext cx="1605663" cy="553998"/>
            </a:xfrm>
            <a:prstGeom prst="rect">
              <a:avLst/>
            </a:prstGeom>
            <a:noFill/>
          </p:spPr>
          <p:txBody>
            <a:bodyPr wrap="square" rtlCol="0">
              <a:spAutoFit/>
            </a:bodyPr>
            <a:lstStyle/>
            <a:p>
              <a:r>
                <a:rPr lang="en-US" altLang="zh-CN" sz="1000" dirty="0" smtClean="0"/>
                <a:t>System</a:t>
              </a:r>
            </a:p>
            <a:p>
              <a:r>
                <a:rPr lang="en-US" altLang="zh-CN" sz="1000" dirty="0" smtClean="0"/>
                <a:t>Capture</a:t>
              </a:r>
            </a:p>
            <a:p>
              <a:r>
                <a:rPr lang="en-US" altLang="zh-CN" sz="1000" dirty="0" smtClean="0"/>
                <a:t>Thread</a:t>
              </a:r>
              <a:endParaRPr lang="zh-CN" altLang="en-US" sz="1000" dirty="0"/>
            </a:p>
          </p:txBody>
        </p:sp>
      </p:grpSp>
      <p:sp>
        <p:nvSpPr>
          <p:cNvPr id="66" name="矩形 113"/>
          <p:cNvSpPr/>
          <p:nvPr/>
        </p:nvSpPr>
        <p:spPr>
          <a:xfrm>
            <a:off x="2124659" y="4116486"/>
            <a:ext cx="4788000" cy="200078"/>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a:t>ViECaptureImpl</a:t>
            </a:r>
            <a:endParaRPr lang="zh-CN" altLang="en-US" sz="900" dirty="0" smtClean="0"/>
          </a:p>
        </p:txBody>
      </p:sp>
      <p:sp>
        <p:nvSpPr>
          <p:cNvPr id="67" name="矩形 113"/>
          <p:cNvSpPr/>
          <p:nvPr/>
        </p:nvSpPr>
        <p:spPr>
          <a:xfrm>
            <a:off x="5845443" y="1536177"/>
            <a:ext cx="900000" cy="216000"/>
          </a:xfrm>
          <a:prstGeom prst="rect">
            <a:avLst/>
          </a:prstGeom>
          <a:solidFill>
            <a:schemeClr val="tx1"/>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WebRTC-GUI</a:t>
            </a:r>
            <a:endParaRPr lang="zh-CN" altLang="en-US" sz="900" dirty="0" smtClean="0"/>
          </a:p>
        </p:txBody>
      </p:sp>
      <p:sp>
        <p:nvSpPr>
          <p:cNvPr id="68" name="矩形 113"/>
          <p:cNvSpPr/>
          <p:nvPr/>
        </p:nvSpPr>
        <p:spPr>
          <a:xfrm>
            <a:off x="3086106" y="1511790"/>
            <a:ext cx="2368219" cy="216000"/>
          </a:xfrm>
          <a:prstGeom prst="rect">
            <a:avLst/>
          </a:prstGeom>
          <a:solidFill>
            <a:schemeClr val="tx1"/>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WebRTC JS API</a:t>
            </a:r>
            <a:endParaRPr lang="zh-CN" altLang="en-US" sz="900" dirty="0" smtClean="0"/>
          </a:p>
        </p:txBody>
      </p:sp>
      <p:sp>
        <p:nvSpPr>
          <p:cNvPr id="69" name="矩形 113"/>
          <p:cNvSpPr/>
          <p:nvPr/>
        </p:nvSpPr>
        <p:spPr>
          <a:xfrm>
            <a:off x="3086107" y="2053697"/>
            <a:ext cx="2368218" cy="216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Navigator</a:t>
            </a:r>
            <a:endParaRPr lang="zh-CN" altLang="en-US" sz="900" dirty="0" smtClean="0"/>
          </a:p>
        </p:txBody>
      </p:sp>
      <p:sp>
        <p:nvSpPr>
          <p:cNvPr id="70" name="矩形 113"/>
          <p:cNvSpPr/>
          <p:nvPr/>
        </p:nvSpPr>
        <p:spPr>
          <a:xfrm>
            <a:off x="3086106" y="2330543"/>
            <a:ext cx="2368219" cy="216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MediaManager</a:t>
            </a:r>
            <a:endParaRPr lang="zh-CN" altLang="en-US" sz="900" dirty="0" smtClean="0"/>
          </a:p>
        </p:txBody>
      </p:sp>
      <p:sp>
        <p:nvSpPr>
          <p:cNvPr id="71" name="矩形 113"/>
          <p:cNvSpPr/>
          <p:nvPr/>
        </p:nvSpPr>
        <p:spPr>
          <a:xfrm>
            <a:off x="3086107" y="2892506"/>
            <a:ext cx="2368219" cy="216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MediaEngineWebRTC</a:t>
            </a:r>
            <a:endParaRPr lang="zh-CN" altLang="en-US" sz="900" dirty="0" smtClean="0"/>
          </a:p>
        </p:txBody>
      </p:sp>
      <p:sp>
        <p:nvSpPr>
          <p:cNvPr id="72" name="矩形 113"/>
          <p:cNvSpPr/>
          <p:nvPr/>
        </p:nvSpPr>
        <p:spPr>
          <a:xfrm>
            <a:off x="3086107" y="3172641"/>
            <a:ext cx="2368219" cy="216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MediaEngineWebRTCVideoSource</a:t>
            </a:r>
            <a:endParaRPr lang="zh-CN" altLang="en-US" sz="900" dirty="0" smtClean="0"/>
          </a:p>
        </p:txBody>
      </p:sp>
      <p:sp>
        <p:nvSpPr>
          <p:cNvPr id="73" name="矩形 113"/>
          <p:cNvSpPr/>
          <p:nvPr/>
        </p:nvSpPr>
        <p:spPr>
          <a:xfrm>
            <a:off x="482326" y="5950018"/>
            <a:ext cx="2520000" cy="288000"/>
          </a:xfrm>
          <a:prstGeom prst="rect">
            <a:avLst/>
          </a:prstGeom>
          <a:solidFill>
            <a:schemeClr val="accent4"/>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Winodws</a:t>
            </a:r>
            <a:endParaRPr lang="zh-CN" altLang="en-US" sz="900" dirty="0" smtClean="0"/>
          </a:p>
        </p:txBody>
      </p:sp>
      <p:sp>
        <p:nvSpPr>
          <p:cNvPr id="74" name="矩形 113"/>
          <p:cNvSpPr/>
          <p:nvPr/>
        </p:nvSpPr>
        <p:spPr>
          <a:xfrm>
            <a:off x="3145133" y="5950018"/>
            <a:ext cx="2520000" cy="288000"/>
          </a:xfrm>
          <a:prstGeom prst="rect">
            <a:avLst/>
          </a:prstGeom>
          <a:solidFill>
            <a:schemeClr val="accent4"/>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Mac OSX</a:t>
            </a:r>
            <a:endParaRPr lang="zh-CN" altLang="en-US" sz="900" dirty="0" smtClean="0"/>
          </a:p>
        </p:txBody>
      </p:sp>
      <p:sp>
        <p:nvSpPr>
          <p:cNvPr id="75" name="矩形 113"/>
          <p:cNvSpPr/>
          <p:nvPr/>
        </p:nvSpPr>
        <p:spPr>
          <a:xfrm>
            <a:off x="5807940" y="5950018"/>
            <a:ext cx="2520000" cy="288000"/>
          </a:xfrm>
          <a:prstGeom prst="rect">
            <a:avLst/>
          </a:prstGeom>
          <a:solidFill>
            <a:schemeClr val="accent4"/>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Linux</a:t>
            </a:r>
            <a:endParaRPr lang="zh-CN" altLang="en-US" sz="900" dirty="0" smtClean="0"/>
          </a:p>
        </p:txBody>
      </p:sp>
    </p:spTree>
    <p:extLst>
      <p:ext uri="{BB962C8B-B14F-4D97-AF65-F5344CB8AC3E}">
        <p14:creationId xmlns:p14="http://schemas.microsoft.com/office/powerpoint/2010/main" val="3588537558"/>
      </p:ext>
    </p:extLst>
  </p:cSld>
  <p:clrMapOvr>
    <a:masterClrMapping/>
  </p:clrMapOvr>
  <p:transition xmlns:p14="http://schemas.microsoft.com/office/powerpoint/2010/mai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113"/>
          <p:cNvSpPr/>
          <p:nvPr/>
        </p:nvSpPr>
        <p:spPr>
          <a:xfrm>
            <a:off x="4352923" y="4989252"/>
            <a:ext cx="3995914" cy="497149"/>
          </a:xfrm>
          <a:prstGeom prst="rect">
            <a:avLst/>
          </a:prstGeom>
          <a:solidFill>
            <a:srgbClr val="002060"/>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endParaRPr lang="zh-CN" altLang="en-US" sz="900" dirty="0" smtClean="0"/>
          </a:p>
        </p:txBody>
      </p:sp>
      <p:sp>
        <p:nvSpPr>
          <p:cNvPr id="22" name="矩形 113"/>
          <p:cNvSpPr/>
          <p:nvPr/>
        </p:nvSpPr>
        <p:spPr>
          <a:xfrm>
            <a:off x="4346089" y="5567585"/>
            <a:ext cx="4002748" cy="1145890"/>
          </a:xfrm>
          <a:prstGeom prst="rect">
            <a:avLst/>
          </a:prstGeom>
          <a:solidFill>
            <a:srgbClr val="002060"/>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r>
              <a:rPr lang="en-US" altLang="zh-CN" sz="900" dirty="0" smtClean="0"/>
              <a:t>Desktop </a:t>
            </a:r>
          </a:p>
          <a:p>
            <a:r>
              <a:rPr lang="en-US" altLang="zh-CN" sz="900" dirty="0" smtClean="0"/>
              <a:t>Capture</a:t>
            </a:r>
          </a:p>
          <a:p>
            <a:r>
              <a:rPr lang="en-US" altLang="zh-CN" sz="900" dirty="0" smtClean="0"/>
              <a:t>Module</a:t>
            </a:r>
            <a:endParaRPr lang="zh-CN" altLang="en-US" sz="900" dirty="0" smtClean="0"/>
          </a:p>
        </p:txBody>
      </p:sp>
      <p:sp>
        <p:nvSpPr>
          <p:cNvPr id="21" name="矩形 113"/>
          <p:cNvSpPr/>
          <p:nvPr/>
        </p:nvSpPr>
        <p:spPr>
          <a:xfrm>
            <a:off x="342900" y="5056092"/>
            <a:ext cx="3820310" cy="1657383"/>
          </a:xfrm>
          <a:prstGeom prst="rect">
            <a:avLst/>
          </a:prstGeom>
          <a:solidFill>
            <a:srgbClr val="002060"/>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r>
              <a:rPr lang="en-US" altLang="zh-CN" sz="900" dirty="0" smtClean="0"/>
              <a:t>Video</a:t>
            </a:r>
          </a:p>
          <a:p>
            <a:r>
              <a:rPr lang="en-US" altLang="zh-CN" sz="900" dirty="0" smtClean="0"/>
              <a:t>Capture</a:t>
            </a:r>
          </a:p>
          <a:p>
            <a:r>
              <a:rPr lang="en-US" altLang="zh-CN" sz="900" dirty="0" smtClean="0"/>
              <a:t>Module</a:t>
            </a:r>
            <a:endParaRPr lang="zh-CN" altLang="en-US" sz="900" dirty="0" smtClean="0"/>
          </a:p>
        </p:txBody>
      </p:sp>
      <p:sp>
        <p:nvSpPr>
          <p:cNvPr id="3" name="Title 2"/>
          <p:cNvSpPr>
            <a:spLocks noGrp="1"/>
          </p:cNvSpPr>
          <p:nvPr>
            <p:ph type="title"/>
          </p:nvPr>
        </p:nvSpPr>
        <p:spPr/>
        <p:txBody>
          <a:bodyPr wrap="square"/>
          <a:lstStyle/>
          <a:p>
            <a:r>
              <a:rPr lang="en-US" altLang="zh-CN" dirty="0" smtClean="0"/>
              <a:t>High Level design </a:t>
            </a:r>
            <a:endParaRPr lang="zh-CN" altLang="en-US" dirty="0"/>
          </a:p>
        </p:txBody>
      </p:sp>
      <p:sp>
        <p:nvSpPr>
          <p:cNvPr id="5" name="矩形 113"/>
          <p:cNvSpPr/>
          <p:nvPr/>
        </p:nvSpPr>
        <p:spPr>
          <a:xfrm>
            <a:off x="1794990" y="1132675"/>
            <a:ext cx="2368219" cy="180000"/>
          </a:xfrm>
          <a:prstGeom prst="rect">
            <a:avLst/>
          </a:prstGeom>
          <a:solidFill>
            <a:schemeClr val="accent4"/>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Web App</a:t>
            </a:r>
            <a:endParaRPr lang="zh-CN" altLang="en-US" sz="900" dirty="0" smtClean="0"/>
          </a:p>
        </p:txBody>
      </p:sp>
      <p:sp>
        <p:nvSpPr>
          <p:cNvPr id="6" name="矩形 113"/>
          <p:cNvSpPr/>
          <p:nvPr/>
        </p:nvSpPr>
        <p:spPr>
          <a:xfrm>
            <a:off x="1794990" y="2166633"/>
            <a:ext cx="2368219" cy="216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a:t>Navigator::</a:t>
            </a:r>
            <a:r>
              <a:rPr lang="en-US" altLang="zh-CN" sz="900" dirty="0" err="1"/>
              <a:t>MozGetUserMedia</a:t>
            </a:r>
            <a:endParaRPr lang="zh-CN" altLang="en-US" sz="900" dirty="0" smtClean="0"/>
          </a:p>
        </p:txBody>
      </p:sp>
      <p:sp>
        <p:nvSpPr>
          <p:cNvPr id="7" name="矩形 113"/>
          <p:cNvSpPr/>
          <p:nvPr/>
        </p:nvSpPr>
        <p:spPr>
          <a:xfrm>
            <a:off x="1794990" y="1468758"/>
            <a:ext cx="2368219" cy="216000"/>
          </a:xfrm>
          <a:prstGeom prst="rect">
            <a:avLst/>
          </a:prstGeom>
          <a:solidFill>
            <a:schemeClr val="tx1"/>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GetUserMedia</a:t>
            </a:r>
            <a:endParaRPr lang="zh-CN" altLang="en-US" sz="900" dirty="0" smtClean="0"/>
          </a:p>
        </p:txBody>
      </p:sp>
      <p:sp>
        <p:nvSpPr>
          <p:cNvPr id="8" name="矩形 113"/>
          <p:cNvSpPr/>
          <p:nvPr/>
        </p:nvSpPr>
        <p:spPr>
          <a:xfrm>
            <a:off x="5517141" y="1511790"/>
            <a:ext cx="1357000" cy="216000"/>
          </a:xfrm>
          <a:prstGeom prst="rect">
            <a:avLst/>
          </a:prstGeom>
          <a:solidFill>
            <a:schemeClr val="accent4"/>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a:t>webrtcUI.jsm</a:t>
            </a:r>
            <a:endParaRPr lang="zh-CN" altLang="en-US" sz="900" dirty="0"/>
          </a:p>
        </p:txBody>
      </p:sp>
      <p:sp>
        <p:nvSpPr>
          <p:cNvPr id="9" name="矩形 113"/>
          <p:cNvSpPr/>
          <p:nvPr/>
        </p:nvSpPr>
        <p:spPr>
          <a:xfrm>
            <a:off x="6926390" y="1511790"/>
            <a:ext cx="1357000" cy="216000"/>
          </a:xfrm>
          <a:prstGeom prst="rect">
            <a:avLst/>
          </a:prstGeom>
          <a:solidFill>
            <a:schemeClr val="accent4"/>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a:t>UI Resources</a:t>
            </a:r>
            <a:endParaRPr lang="zh-CN" altLang="en-US" sz="900" dirty="0"/>
          </a:p>
        </p:txBody>
      </p:sp>
      <p:sp>
        <p:nvSpPr>
          <p:cNvPr id="10" name="Rectangle 9"/>
          <p:cNvSpPr/>
          <p:nvPr/>
        </p:nvSpPr>
        <p:spPr>
          <a:xfrm>
            <a:off x="247427" y="1420674"/>
            <a:ext cx="8197326" cy="447007"/>
          </a:xfrm>
          <a:prstGeom prst="rect">
            <a:avLst/>
          </a:prstGeom>
          <a:noFill/>
          <a:ln w="6350">
            <a:solidFill>
              <a:schemeClr val="bg1"/>
            </a:solidFill>
          </a:ln>
        </p:spPr>
        <p:style>
          <a:lnRef idx="3">
            <a:schemeClr val="lt1"/>
          </a:lnRef>
          <a:fillRef idx="1">
            <a:schemeClr val="accent2"/>
          </a:fillRef>
          <a:effectRef idx="1">
            <a:schemeClr val="accent2"/>
          </a:effectRef>
          <a:fontRef idx="minor">
            <a:schemeClr val="lt1"/>
          </a:fontRef>
        </p:style>
        <p:txBody>
          <a:bodyPr wrap="square" rtlCol="0" anchor="t"/>
          <a:lstStyle/>
          <a:p>
            <a:r>
              <a:rPr lang="en-US" sz="900" dirty="0" smtClean="0"/>
              <a:t>Mozilla::Browser</a:t>
            </a:r>
          </a:p>
        </p:txBody>
      </p:sp>
      <p:sp>
        <p:nvSpPr>
          <p:cNvPr id="11" name="Rectangle 10"/>
          <p:cNvSpPr/>
          <p:nvPr/>
        </p:nvSpPr>
        <p:spPr>
          <a:xfrm>
            <a:off x="247427" y="3697793"/>
            <a:ext cx="8197326" cy="3092175"/>
          </a:xfrm>
          <a:prstGeom prst="rect">
            <a:avLst/>
          </a:prstGeom>
          <a:noFill/>
          <a:ln w="6350">
            <a:solidFill>
              <a:schemeClr val="bg1"/>
            </a:solidFill>
          </a:ln>
        </p:spPr>
        <p:style>
          <a:lnRef idx="3">
            <a:schemeClr val="lt1"/>
          </a:lnRef>
          <a:fillRef idx="1">
            <a:schemeClr val="accent2"/>
          </a:fillRef>
          <a:effectRef idx="1">
            <a:schemeClr val="accent2"/>
          </a:effectRef>
          <a:fontRef idx="minor">
            <a:schemeClr val="lt1"/>
          </a:fontRef>
        </p:style>
        <p:txBody>
          <a:bodyPr wrap="square" rtlCol="0" anchor="t"/>
          <a:lstStyle/>
          <a:p>
            <a:r>
              <a:rPr lang="en-US" sz="900" dirty="0" smtClean="0"/>
              <a:t>WebRTC.org</a:t>
            </a:r>
          </a:p>
        </p:txBody>
      </p:sp>
      <p:sp>
        <p:nvSpPr>
          <p:cNvPr id="12" name="矩形 113"/>
          <p:cNvSpPr/>
          <p:nvPr/>
        </p:nvSpPr>
        <p:spPr>
          <a:xfrm>
            <a:off x="1134997" y="3778180"/>
            <a:ext cx="7213839" cy="1211072"/>
          </a:xfrm>
          <a:prstGeom prst="rect">
            <a:avLst/>
          </a:prstGeom>
          <a:solidFill>
            <a:srgbClr val="002060"/>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r>
              <a:rPr lang="en-US" altLang="zh-CN" sz="900" dirty="0" err="1" smtClean="0"/>
              <a:t>VideoEigine</a:t>
            </a:r>
            <a:endParaRPr lang="zh-CN" altLang="en-US" sz="900" dirty="0" smtClean="0"/>
          </a:p>
        </p:txBody>
      </p:sp>
      <p:sp>
        <p:nvSpPr>
          <p:cNvPr id="13" name="Rectangle 12"/>
          <p:cNvSpPr/>
          <p:nvPr/>
        </p:nvSpPr>
        <p:spPr>
          <a:xfrm>
            <a:off x="247427" y="2803488"/>
            <a:ext cx="8197326" cy="823967"/>
          </a:xfrm>
          <a:prstGeom prst="rect">
            <a:avLst/>
          </a:prstGeom>
          <a:noFill/>
          <a:ln w="6350">
            <a:solidFill>
              <a:schemeClr val="bg1"/>
            </a:solidFill>
          </a:ln>
        </p:spPr>
        <p:style>
          <a:lnRef idx="3">
            <a:schemeClr val="lt1"/>
          </a:lnRef>
          <a:fillRef idx="1">
            <a:schemeClr val="accent2"/>
          </a:fillRef>
          <a:effectRef idx="1">
            <a:schemeClr val="accent2"/>
          </a:effectRef>
          <a:fontRef idx="minor">
            <a:schemeClr val="lt1"/>
          </a:fontRef>
        </p:style>
        <p:txBody>
          <a:bodyPr wrap="square" rtlCol="0" anchor="t"/>
          <a:lstStyle/>
          <a:p>
            <a:r>
              <a:rPr lang="en-US" altLang="zh-CN" sz="900" dirty="0"/>
              <a:t>Mozilla</a:t>
            </a:r>
            <a:r>
              <a:rPr lang="en-US" altLang="zh-CN" sz="900" dirty="0" smtClean="0"/>
              <a:t>::</a:t>
            </a:r>
            <a:r>
              <a:rPr lang="en-US" sz="900" dirty="0" smtClean="0"/>
              <a:t>Content::Media</a:t>
            </a:r>
          </a:p>
        </p:txBody>
      </p:sp>
      <p:sp>
        <p:nvSpPr>
          <p:cNvPr id="14" name="Rectangle 13"/>
          <p:cNvSpPr/>
          <p:nvPr/>
        </p:nvSpPr>
        <p:spPr>
          <a:xfrm>
            <a:off x="247427" y="2043940"/>
            <a:ext cx="8197326" cy="709308"/>
          </a:xfrm>
          <a:prstGeom prst="rect">
            <a:avLst/>
          </a:prstGeom>
          <a:noFill/>
          <a:ln w="6350">
            <a:solidFill>
              <a:schemeClr val="bg1"/>
            </a:solidFill>
          </a:ln>
        </p:spPr>
        <p:style>
          <a:lnRef idx="3">
            <a:schemeClr val="lt1"/>
          </a:lnRef>
          <a:fillRef idx="1">
            <a:schemeClr val="accent2"/>
          </a:fillRef>
          <a:effectRef idx="1">
            <a:schemeClr val="accent2"/>
          </a:effectRef>
          <a:fontRef idx="minor">
            <a:schemeClr val="lt1"/>
          </a:fontRef>
        </p:style>
        <p:txBody>
          <a:bodyPr wrap="square" rtlCol="0" anchor="t"/>
          <a:lstStyle/>
          <a:p>
            <a:r>
              <a:rPr lang="en-US" altLang="zh-CN" sz="900" dirty="0"/>
              <a:t>Mozilla</a:t>
            </a:r>
            <a:r>
              <a:rPr lang="en-US" altLang="zh-CN" sz="900" dirty="0" smtClean="0"/>
              <a:t>::</a:t>
            </a:r>
            <a:r>
              <a:rPr lang="en-US" sz="900" dirty="0" smtClean="0"/>
              <a:t>Dom</a:t>
            </a:r>
          </a:p>
        </p:txBody>
      </p:sp>
      <p:sp>
        <p:nvSpPr>
          <p:cNvPr id="15" name="矩形 113"/>
          <p:cNvSpPr/>
          <p:nvPr/>
        </p:nvSpPr>
        <p:spPr>
          <a:xfrm>
            <a:off x="1477109" y="3018624"/>
            <a:ext cx="3193822" cy="216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MediaEngineWebRTC</a:t>
            </a:r>
            <a:endParaRPr lang="zh-CN" altLang="en-US" sz="900" dirty="0" smtClean="0"/>
          </a:p>
        </p:txBody>
      </p:sp>
      <p:sp>
        <p:nvSpPr>
          <p:cNvPr id="18" name="矩形 113"/>
          <p:cNvSpPr/>
          <p:nvPr/>
        </p:nvSpPr>
        <p:spPr>
          <a:xfrm>
            <a:off x="6452856" y="5148790"/>
            <a:ext cx="1517596"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ScreenDeviceInfoImpl</a:t>
            </a:r>
            <a:endParaRPr lang="zh-CN" altLang="en-US" sz="900" dirty="0" smtClean="0"/>
          </a:p>
        </p:txBody>
      </p:sp>
      <p:sp>
        <p:nvSpPr>
          <p:cNvPr id="19" name="矩形 113"/>
          <p:cNvSpPr/>
          <p:nvPr/>
        </p:nvSpPr>
        <p:spPr>
          <a:xfrm>
            <a:off x="2597392" y="5148789"/>
            <a:ext cx="1152000"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DeviceInfoImpl</a:t>
            </a:r>
            <a:endParaRPr lang="zh-CN" altLang="en-US" sz="900" dirty="0" smtClean="0"/>
          </a:p>
        </p:txBody>
      </p:sp>
      <p:sp>
        <p:nvSpPr>
          <p:cNvPr id="23" name="矩形 113"/>
          <p:cNvSpPr/>
          <p:nvPr/>
        </p:nvSpPr>
        <p:spPr>
          <a:xfrm>
            <a:off x="2124659" y="4702915"/>
            <a:ext cx="4801731" cy="216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Vie_input_manager</a:t>
            </a:r>
            <a:endParaRPr lang="zh-CN" altLang="en-US" sz="900" dirty="0" smtClean="0"/>
          </a:p>
        </p:txBody>
      </p:sp>
      <p:sp>
        <p:nvSpPr>
          <p:cNvPr id="24" name="矩形 113"/>
          <p:cNvSpPr/>
          <p:nvPr/>
        </p:nvSpPr>
        <p:spPr>
          <a:xfrm>
            <a:off x="4520583" y="5148790"/>
            <a:ext cx="1517596"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a:t>DesktopCaptureImpl</a:t>
            </a:r>
            <a:endParaRPr lang="zh-CN" altLang="en-US" sz="900" dirty="0" smtClean="0"/>
          </a:p>
        </p:txBody>
      </p:sp>
      <p:sp>
        <p:nvSpPr>
          <p:cNvPr id="25" name="矩形 113"/>
          <p:cNvSpPr/>
          <p:nvPr/>
        </p:nvSpPr>
        <p:spPr>
          <a:xfrm>
            <a:off x="2124659" y="3820102"/>
            <a:ext cx="4788000" cy="216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VideoEngineImpl</a:t>
            </a:r>
            <a:r>
              <a:rPr lang="en-US" altLang="zh-CN" sz="900" dirty="0" smtClean="0"/>
              <a:t> (</a:t>
            </a:r>
            <a:r>
              <a:rPr lang="en-US" altLang="zh-CN" sz="900" dirty="0" err="1"/>
              <a:t>VideoEngine</a:t>
            </a:r>
            <a:r>
              <a:rPr lang="en-US" altLang="zh-CN" sz="900" dirty="0" smtClean="0"/>
              <a:t>)</a:t>
            </a:r>
            <a:endParaRPr lang="zh-CN" altLang="en-US" sz="900" dirty="0" smtClean="0"/>
          </a:p>
        </p:txBody>
      </p:sp>
      <p:sp>
        <p:nvSpPr>
          <p:cNvPr id="27" name="矩形 113"/>
          <p:cNvSpPr/>
          <p:nvPr/>
        </p:nvSpPr>
        <p:spPr>
          <a:xfrm>
            <a:off x="1794989" y="2431023"/>
            <a:ext cx="2368219" cy="216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MediaManager</a:t>
            </a:r>
            <a:r>
              <a:rPr lang="en-US" altLang="zh-CN" sz="900" dirty="0" smtClean="0"/>
              <a:t>::</a:t>
            </a:r>
            <a:r>
              <a:rPr lang="en-US" altLang="zh-CN" sz="900" dirty="0" err="1"/>
              <a:t>GetUserMediaDevices</a:t>
            </a:r>
            <a:endParaRPr lang="zh-CN" altLang="en-US" sz="900" dirty="0" smtClean="0"/>
          </a:p>
        </p:txBody>
      </p:sp>
      <p:sp>
        <p:nvSpPr>
          <p:cNvPr id="28" name="矩形 113"/>
          <p:cNvSpPr/>
          <p:nvPr/>
        </p:nvSpPr>
        <p:spPr>
          <a:xfrm>
            <a:off x="529376" y="3322756"/>
            <a:ext cx="2368219" cy="216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MediaEngineWebRTCVideoSource</a:t>
            </a:r>
            <a:endParaRPr lang="zh-CN" altLang="en-US" sz="900" dirty="0" smtClean="0"/>
          </a:p>
        </p:txBody>
      </p:sp>
      <p:grpSp>
        <p:nvGrpSpPr>
          <p:cNvPr id="36" name="Group 35"/>
          <p:cNvGrpSpPr/>
          <p:nvPr/>
        </p:nvGrpSpPr>
        <p:grpSpPr>
          <a:xfrm>
            <a:off x="4352924" y="5900276"/>
            <a:ext cx="970010" cy="461689"/>
            <a:chOff x="2020189" y="5951039"/>
            <a:chExt cx="973587" cy="461689"/>
          </a:xfrm>
        </p:grpSpPr>
        <p:sp>
          <p:nvSpPr>
            <p:cNvPr id="37" name="Curved Left Arrow 36"/>
            <p:cNvSpPr/>
            <p:nvPr/>
          </p:nvSpPr>
          <p:spPr>
            <a:xfrm>
              <a:off x="2020189" y="5984201"/>
              <a:ext cx="319179" cy="428527"/>
            </a:xfrm>
            <a:prstGeom prst="curvedLef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dirty="0" smtClean="0">
                <a:solidFill>
                  <a:schemeClr val="tx1"/>
                </a:solidFill>
              </a:endParaRPr>
            </a:p>
          </p:txBody>
        </p:sp>
        <p:sp>
          <p:nvSpPr>
            <p:cNvPr id="38" name="TextBox 37"/>
            <p:cNvSpPr txBox="1"/>
            <p:nvPr/>
          </p:nvSpPr>
          <p:spPr>
            <a:xfrm>
              <a:off x="2353106" y="5951039"/>
              <a:ext cx="640670" cy="400110"/>
            </a:xfrm>
            <a:prstGeom prst="rect">
              <a:avLst/>
            </a:prstGeom>
            <a:noFill/>
          </p:spPr>
          <p:txBody>
            <a:bodyPr wrap="square" rtlCol="0">
              <a:spAutoFit/>
            </a:bodyPr>
            <a:lstStyle/>
            <a:p>
              <a:r>
                <a:rPr lang="en-US" altLang="zh-CN" sz="1000" dirty="0" smtClean="0"/>
                <a:t>Capture</a:t>
              </a:r>
            </a:p>
            <a:p>
              <a:r>
                <a:rPr lang="en-US" altLang="zh-CN" sz="1000" dirty="0"/>
                <a:t>T</a:t>
              </a:r>
              <a:r>
                <a:rPr lang="en-US" altLang="zh-CN" sz="1000" dirty="0" smtClean="0"/>
                <a:t>hread</a:t>
              </a:r>
              <a:endParaRPr lang="zh-CN" altLang="en-US" sz="1000" dirty="0"/>
            </a:p>
          </p:txBody>
        </p:sp>
      </p:grpSp>
      <p:sp>
        <p:nvSpPr>
          <p:cNvPr id="39" name="矩形 113"/>
          <p:cNvSpPr/>
          <p:nvPr/>
        </p:nvSpPr>
        <p:spPr>
          <a:xfrm>
            <a:off x="6619874" y="5685264"/>
            <a:ext cx="1464877"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DesktopDeviceInfoImpl</a:t>
            </a:r>
            <a:endParaRPr lang="zh-CN" altLang="en-US" sz="900" dirty="0" smtClean="0"/>
          </a:p>
        </p:txBody>
      </p:sp>
      <p:sp>
        <p:nvSpPr>
          <p:cNvPr id="41" name="Up-Down Arrow 40"/>
          <p:cNvSpPr/>
          <p:nvPr/>
        </p:nvSpPr>
        <p:spPr>
          <a:xfrm>
            <a:off x="3538774" y="1568871"/>
            <a:ext cx="397414" cy="760753"/>
          </a:xfrm>
          <a:prstGeom prst="upDownArrow">
            <a:avLst/>
          </a:prstGeom>
          <a:solidFill>
            <a:schemeClr val="accent5"/>
          </a:solidFill>
          <a:ln>
            <a:solidFill>
              <a:schemeClr val="tx2">
                <a:lumMod val="75000"/>
              </a:schemeClr>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dirty="0" smtClean="0"/>
          </a:p>
        </p:txBody>
      </p:sp>
      <p:sp>
        <p:nvSpPr>
          <p:cNvPr id="45" name="矩形 113"/>
          <p:cNvSpPr/>
          <p:nvPr/>
        </p:nvSpPr>
        <p:spPr>
          <a:xfrm>
            <a:off x="2883050" y="1801900"/>
            <a:ext cx="1280160" cy="288000"/>
          </a:xfrm>
          <a:prstGeom prst="rect">
            <a:avLst/>
          </a:prstGeom>
          <a:solidFill>
            <a:schemeClr val="accent5"/>
          </a:solidFill>
          <a:ln w="12700">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solidFill>
                  <a:srgbClr val="000000"/>
                </a:solidFill>
              </a:rPr>
              <a:t>IPC/Event/Message</a:t>
            </a:r>
            <a:endParaRPr lang="zh-CN" altLang="en-US" sz="900" dirty="0" smtClean="0">
              <a:solidFill>
                <a:srgbClr val="000000"/>
              </a:solidFill>
            </a:endParaRPr>
          </a:p>
        </p:txBody>
      </p:sp>
      <p:sp>
        <p:nvSpPr>
          <p:cNvPr id="47" name="矩形 113"/>
          <p:cNvSpPr/>
          <p:nvPr/>
        </p:nvSpPr>
        <p:spPr>
          <a:xfrm>
            <a:off x="6153508" y="2155681"/>
            <a:ext cx="2195329" cy="216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Navigator:: </a:t>
            </a:r>
            <a:r>
              <a:rPr lang="en-US" altLang="zh-CN" sz="900" dirty="0" err="1"/>
              <a:t>MozGetUserMediaDevices</a:t>
            </a:r>
            <a:endParaRPr lang="zh-CN" altLang="en-US" sz="900" dirty="0" smtClean="0"/>
          </a:p>
        </p:txBody>
      </p:sp>
      <p:cxnSp>
        <p:nvCxnSpPr>
          <p:cNvPr id="48" name="Curved Connector 47"/>
          <p:cNvCxnSpPr>
            <a:stCxn id="8" idx="2"/>
            <a:endCxn id="47" idx="0"/>
          </p:cNvCxnSpPr>
          <p:nvPr/>
        </p:nvCxnSpPr>
        <p:spPr>
          <a:xfrm rot="16200000" flipH="1">
            <a:off x="6509462" y="1413969"/>
            <a:ext cx="427891" cy="105553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矩形 113"/>
          <p:cNvSpPr/>
          <p:nvPr/>
        </p:nvSpPr>
        <p:spPr>
          <a:xfrm>
            <a:off x="6064248" y="2431023"/>
            <a:ext cx="2368219" cy="216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MediaManager</a:t>
            </a:r>
            <a:r>
              <a:rPr lang="en-US" altLang="zh-CN" sz="900" dirty="0" smtClean="0"/>
              <a:t>::</a:t>
            </a:r>
            <a:r>
              <a:rPr lang="en-US" altLang="zh-CN" sz="900" dirty="0" err="1"/>
              <a:t>GetUserMediaDevices</a:t>
            </a:r>
            <a:endParaRPr lang="zh-CN" altLang="en-US" sz="900" dirty="0" smtClean="0"/>
          </a:p>
        </p:txBody>
      </p:sp>
      <p:sp>
        <p:nvSpPr>
          <p:cNvPr id="53" name="矩形 113"/>
          <p:cNvSpPr/>
          <p:nvPr/>
        </p:nvSpPr>
        <p:spPr>
          <a:xfrm>
            <a:off x="2124659" y="4434407"/>
            <a:ext cx="4801731" cy="216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a:t>ViECapturer</a:t>
            </a:r>
            <a:endParaRPr lang="zh-CN" altLang="en-US" sz="900" dirty="0" smtClean="0"/>
          </a:p>
        </p:txBody>
      </p:sp>
      <p:sp>
        <p:nvSpPr>
          <p:cNvPr id="55" name="矩形 113"/>
          <p:cNvSpPr/>
          <p:nvPr/>
        </p:nvSpPr>
        <p:spPr>
          <a:xfrm>
            <a:off x="2109572" y="4179343"/>
            <a:ext cx="4659604" cy="200078"/>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a:t>ViECodecImpl</a:t>
            </a:r>
            <a:endParaRPr lang="zh-CN" altLang="en-US" sz="900" dirty="0" smtClean="0"/>
          </a:p>
        </p:txBody>
      </p:sp>
      <p:grpSp>
        <p:nvGrpSpPr>
          <p:cNvPr id="90" name="Group 89"/>
          <p:cNvGrpSpPr/>
          <p:nvPr/>
        </p:nvGrpSpPr>
        <p:grpSpPr>
          <a:xfrm>
            <a:off x="6661988" y="5911294"/>
            <a:ext cx="1640452" cy="395012"/>
            <a:chOff x="6661988" y="6016069"/>
            <a:chExt cx="1640452" cy="395012"/>
          </a:xfrm>
        </p:grpSpPr>
        <p:sp>
          <p:nvSpPr>
            <p:cNvPr id="56" name="矩形 113"/>
            <p:cNvSpPr/>
            <p:nvPr/>
          </p:nvSpPr>
          <p:spPr>
            <a:xfrm>
              <a:off x="6661988" y="6016069"/>
              <a:ext cx="1464877"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DesktopDeviceInfoMac</a:t>
              </a:r>
              <a:endParaRPr lang="zh-CN" altLang="en-US" sz="900" dirty="0" smtClean="0"/>
            </a:p>
          </p:txBody>
        </p:sp>
        <p:sp>
          <p:nvSpPr>
            <p:cNvPr id="57" name="矩形 113"/>
            <p:cNvSpPr/>
            <p:nvPr/>
          </p:nvSpPr>
          <p:spPr>
            <a:xfrm>
              <a:off x="6776215" y="6124877"/>
              <a:ext cx="1464877"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DesktopDeviceInfoX11</a:t>
              </a:r>
              <a:endParaRPr lang="zh-CN" altLang="en-US" sz="900" dirty="0" smtClean="0"/>
            </a:p>
          </p:txBody>
        </p:sp>
        <p:sp>
          <p:nvSpPr>
            <p:cNvPr id="58" name="矩形 113"/>
            <p:cNvSpPr/>
            <p:nvPr/>
          </p:nvSpPr>
          <p:spPr>
            <a:xfrm>
              <a:off x="6837563" y="6231081"/>
              <a:ext cx="1464877"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DesktopDeviceInfoWin</a:t>
              </a:r>
              <a:endParaRPr lang="zh-CN" altLang="en-US" sz="900" dirty="0" smtClean="0"/>
            </a:p>
          </p:txBody>
        </p:sp>
      </p:grpSp>
      <p:sp>
        <p:nvSpPr>
          <p:cNvPr id="59" name="矩形 113"/>
          <p:cNvSpPr/>
          <p:nvPr/>
        </p:nvSpPr>
        <p:spPr>
          <a:xfrm>
            <a:off x="2492618" y="5562902"/>
            <a:ext cx="1080000"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DeviceInfoLinux</a:t>
            </a:r>
            <a:endParaRPr lang="zh-CN" altLang="en-US" sz="900" dirty="0" smtClean="0"/>
          </a:p>
        </p:txBody>
      </p:sp>
      <p:sp>
        <p:nvSpPr>
          <p:cNvPr id="60" name="矩形 113"/>
          <p:cNvSpPr/>
          <p:nvPr/>
        </p:nvSpPr>
        <p:spPr>
          <a:xfrm>
            <a:off x="2628195" y="5622284"/>
            <a:ext cx="1080000"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DeviceInfoWin</a:t>
            </a:r>
            <a:endParaRPr lang="zh-CN" altLang="en-US" sz="900" dirty="0" smtClean="0"/>
          </a:p>
        </p:txBody>
      </p:sp>
      <p:sp>
        <p:nvSpPr>
          <p:cNvPr id="61" name="矩形 113"/>
          <p:cNvSpPr/>
          <p:nvPr/>
        </p:nvSpPr>
        <p:spPr>
          <a:xfrm>
            <a:off x="2733323" y="5689952"/>
            <a:ext cx="1080000"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DeviceInfoMac</a:t>
            </a:r>
            <a:endParaRPr lang="zh-CN" altLang="en-US" sz="900" dirty="0" smtClean="0"/>
          </a:p>
        </p:txBody>
      </p:sp>
      <p:sp>
        <p:nvSpPr>
          <p:cNvPr id="62" name="矩形 113"/>
          <p:cNvSpPr/>
          <p:nvPr/>
        </p:nvSpPr>
        <p:spPr>
          <a:xfrm>
            <a:off x="2831295" y="5762978"/>
            <a:ext cx="1188000"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DeviceInfoAndroid</a:t>
            </a:r>
            <a:endParaRPr lang="zh-CN" altLang="en-US" sz="900" dirty="0" smtClean="0"/>
          </a:p>
        </p:txBody>
      </p:sp>
      <p:sp>
        <p:nvSpPr>
          <p:cNvPr id="63" name="矩形 113"/>
          <p:cNvSpPr/>
          <p:nvPr/>
        </p:nvSpPr>
        <p:spPr>
          <a:xfrm>
            <a:off x="2975129" y="5827526"/>
            <a:ext cx="1080000"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DeviceInfoIOS</a:t>
            </a:r>
            <a:endParaRPr lang="zh-CN" altLang="en-US" sz="900" dirty="0" smtClean="0"/>
          </a:p>
        </p:txBody>
      </p:sp>
      <p:sp>
        <p:nvSpPr>
          <p:cNvPr id="65" name="矩形 113"/>
          <p:cNvSpPr/>
          <p:nvPr/>
        </p:nvSpPr>
        <p:spPr>
          <a:xfrm>
            <a:off x="1032734" y="5148789"/>
            <a:ext cx="1152000"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VideoCaptureImpl</a:t>
            </a:r>
            <a:endParaRPr lang="zh-CN" altLang="en-US" sz="900" dirty="0" smtClean="0"/>
          </a:p>
        </p:txBody>
      </p:sp>
      <p:sp>
        <p:nvSpPr>
          <p:cNvPr id="66" name="矩形 113"/>
          <p:cNvSpPr/>
          <p:nvPr/>
        </p:nvSpPr>
        <p:spPr>
          <a:xfrm>
            <a:off x="916725" y="5567584"/>
            <a:ext cx="1414769"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VideoCaptureWin</a:t>
            </a:r>
            <a:endParaRPr lang="zh-CN" altLang="en-US" sz="900" dirty="0" smtClean="0"/>
          </a:p>
        </p:txBody>
      </p:sp>
      <p:sp>
        <p:nvSpPr>
          <p:cNvPr id="67" name="矩形 113"/>
          <p:cNvSpPr/>
          <p:nvPr/>
        </p:nvSpPr>
        <p:spPr>
          <a:xfrm>
            <a:off x="979281" y="5652269"/>
            <a:ext cx="1414769"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VideoCaptureMac</a:t>
            </a:r>
            <a:endParaRPr lang="zh-CN" altLang="en-US" sz="900" dirty="0" smtClean="0"/>
          </a:p>
        </p:txBody>
      </p:sp>
      <p:sp>
        <p:nvSpPr>
          <p:cNvPr id="68" name="矩形 113"/>
          <p:cNvSpPr/>
          <p:nvPr/>
        </p:nvSpPr>
        <p:spPr>
          <a:xfrm>
            <a:off x="1039979" y="5720734"/>
            <a:ext cx="1414769"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VideoCaptureLinux</a:t>
            </a:r>
            <a:endParaRPr lang="zh-CN" altLang="en-US" sz="900" dirty="0" smtClean="0"/>
          </a:p>
        </p:txBody>
      </p:sp>
      <p:sp>
        <p:nvSpPr>
          <p:cNvPr id="69" name="矩形 113"/>
          <p:cNvSpPr/>
          <p:nvPr/>
        </p:nvSpPr>
        <p:spPr>
          <a:xfrm>
            <a:off x="1134998" y="5788652"/>
            <a:ext cx="1414769"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VideoCaptureAndroid</a:t>
            </a:r>
            <a:endParaRPr lang="zh-CN" altLang="en-US" sz="900" dirty="0" smtClean="0"/>
          </a:p>
        </p:txBody>
      </p:sp>
      <p:sp>
        <p:nvSpPr>
          <p:cNvPr id="70" name="矩形 113"/>
          <p:cNvSpPr/>
          <p:nvPr/>
        </p:nvSpPr>
        <p:spPr>
          <a:xfrm>
            <a:off x="1201674" y="5862448"/>
            <a:ext cx="1414769"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VideoCaptureIOS</a:t>
            </a:r>
            <a:endParaRPr lang="zh-CN" altLang="en-US" sz="900" dirty="0" smtClean="0"/>
          </a:p>
        </p:txBody>
      </p:sp>
      <p:grpSp>
        <p:nvGrpSpPr>
          <p:cNvPr id="71" name="Group 70"/>
          <p:cNvGrpSpPr/>
          <p:nvPr/>
        </p:nvGrpSpPr>
        <p:grpSpPr>
          <a:xfrm>
            <a:off x="331581" y="5853856"/>
            <a:ext cx="970010" cy="553998"/>
            <a:chOff x="2020189" y="5951039"/>
            <a:chExt cx="973587" cy="553998"/>
          </a:xfrm>
        </p:grpSpPr>
        <p:sp>
          <p:nvSpPr>
            <p:cNvPr id="72" name="Curved Left Arrow 71"/>
            <p:cNvSpPr/>
            <p:nvPr/>
          </p:nvSpPr>
          <p:spPr>
            <a:xfrm>
              <a:off x="2020189" y="5984201"/>
              <a:ext cx="319179" cy="428527"/>
            </a:xfrm>
            <a:prstGeom prst="curvedLef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dirty="0" smtClean="0">
                <a:solidFill>
                  <a:schemeClr val="tx1"/>
                </a:solidFill>
              </a:endParaRPr>
            </a:p>
          </p:txBody>
        </p:sp>
        <p:sp>
          <p:nvSpPr>
            <p:cNvPr id="73" name="TextBox 72"/>
            <p:cNvSpPr txBox="1"/>
            <p:nvPr/>
          </p:nvSpPr>
          <p:spPr>
            <a:xfrm>
              <a:off x="2353106" y="5951039"/>
              <a:ext cx="640670" cy="553998"/>
            </a:xfrm>
            <a:prstGeom prst="rect">
              <a:avLst/>
            </a:prstGeom>
            <a:noFill/>
          </p:spPr>
          <p:txBody>
            <a:bodyPr wrap="square" rtlCol="0">
              <a:spAutoFit/>
            </a:bodyPr>
            <a:lstStyle/>
            <a:p>
              <a:r>
                <a:rPr lang="en-US" altLang="zh-CN" sz="1000" dirty="0" smtClean="0"/>
                <a:t>System</a:t>
              </a:r>
            </a:p>
            <a:p>
              <a:r>
                <a:rPr lang="en-US" altLang="zh-CN" sz="1000" dirty="0" smtClean="0"/>
                <a:t>Capture</a:t>
              </a:r>
            </a:p>
            <a:p>
              <a:r>
                <a:rPr lang="en-US" altLang="zh-CN" sz="1000" dirty="0"/>
                <a:t>T</a:t>
              </a:r>
              <a:r>
                <a:rPr lang="en-US" altLang="zh-CN" sz="1000" dirty="0" smtClean="0"/>
                <a:t>hread</a:t>
              </a:r>
              <a:endParaRPr lang="zh-CN" altLang="en-US" sz="1000" dirty="0"/>
            </a:p>
          </p:txBody>
        </p:sp>
      </p:grpSp>
      <p:sp>
        <p:nvSpPr>
          <p:cNvPr id="78" name="矩形 113"/>
          <p:cNvSpPr/>
          <p:nvPr/>
        </p:nvSpPr>
        <p:spPr>
          <a:xfrm>
            <a:off x="5326087" y="5624227"/>
            <a:ext cx="1152000"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DesktopCapturer</a:t>
            </a:r>
            <a:endParaRPr lang="zh-CN" altLang="en-US" sz="900" dirty="0" smtClean="0"/>
          </a:p>
        </p:txBody>
      </p:sp>
      <p:grpSp>
        <p:nvGrpSpPr>
          <p:cNvPr id="87" name="Group 86"/>
          <p:cNvGrpSpPr/>
          <p:nvPr/>
        </p:nvGrpSpPr>
        <p:grpSpPr>
          <a:xfrm>
            <a:off x="5285895" y="5876902"/>
            <a:ext cx="1308668" cy="276238"/>
            <a:chOff x="3219386" y="6194473"/>
            <a:chExt cx="1308668" cy="276238"/>
          </a:xfrm>
        </p:grpSpPr>
        <p:sp>
          <p:nvSpPr>
            <p:cNvPr id="77" name="矩形 113"/>
            <p:cNvSpPr/>
            <p:nvPr/>
          </p:nvSpPr>
          <p:spPr>
            <a:xfrm>
              <a:off x="3219386" y="6194473"/>
              <a:ext cx="1188000"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ScreenCaptureWin</a:t>
              </a:r>
              <a:endParaRPr lang="zh-CN" altLang="en-US" sz="900" dirty="0" smtClean="0"/>
            </a:p>
          </p:txBody>
        </p:sp>
        <p:sp>
          <p:nvSpPr>
            <p:cNvPr id="79" name="矩形 113"/>
            <p:cNvSpPr/>
            <p:nvPr/>
          </p:nvSpPr>
          <p:spPr>
            <a:xfrm>
              <a:off x="3278300" y="6240396"/>
              <a:ext cx="1188000"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ScreenCaptureMac</a:t>
              </a:r>
              <a:endParaRPr lang="zh-CN" altLang="en-US" sz="900" dirty="0" smtClean="0"/>
            </a:p>
          </p:txBody>
        </p:sp>
        <p:sp>
          <p:nvSpPr>
            <p:cNvPr id="80" name="矩形 113"/>
            <p:cNvSpPr/>
            <p:nvPr/>
          </p:nvSpPr>
          <p:spPr>
            <a:xfrm>
              <a:off x="3340054" y="6290711"/>
              <a:ext cx="1188000"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ScreenCaptureX11</a:t>
              </a:r>
              <a:endParaRPr lang="zh-CN" altLang="en-US" sz="900" dirty="0" smtClean="0"/>
            </a:p>
          </p:txBody>
        </p:sp>
      </p:grpSp>
      <p:grpSp>
        <p:nvGrpSpPr>
          <p:cNvPr id="88" name="Group 87"/>
          <p:cNvGrpSpPr/>
          <p:nvPr/>
        </p:nvGrpSpPr>
        <p:grpSpPr>
          <a:xfrm>
            <a:off x="5318547" y="6198280"/>
            <a:ext cx="1431113" cy="314995"/>
            <a:chOff x="4696492" y="6225230"/>
            <a:chExt cx="1431113" cy="314995"/>
          </a:xfrm>
        </p:grpSpPr>
        <p:sp>
          <p:nvSpPr>
            <p:cNvPr id="81" name="矩形 113"/>
            <p:cNvSpPr/>
            <p:nvPr/>
          </p:nvSpPr>
          <p:spPr>
            <a:xfrm>
              <a:off x="4696492" y="6225230"/>
              <a:ext cx="1260000"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WindowCaptureWin</a:t>
              </a:r>
              <a:endParaRPr lang="zh-CN" altLang="en-US" sz="900" dirty="0" smtClean="0"/>
            </a:p>
          </p:txBody>
        </p:sp>
        <p:sp>
          <p:nvSpPr>
            <p:cNvPr id="82" name="矩形 113"/>
            <p:cNvSpPr/>
            <p:nvPr/>
          </p:nvSpPr>
          <p:spPr>
            <a:xfrm>
              <a:off x="4790279" y="6306997"/>
              <a:ext cx="1260000"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WindowCaptureMac</a:t>
              </a:r>
              <a:endParaRPr lang="zh-CN" altLang="en-US" sz="900" dirty="0" smtClean="0"/>
            </a:p>
          </p:txBody>
        </p:sp>
        <p:sp>
          <p:nvSpPr>
            <p:cNvPr id="83" name="矩形 113"/>
            <p:cNvSpPr/>
            <p:nvPr/>
          </p:nvSpPr>
          <p:spPr>
            <a:xfrm>
              <a:off x="4867605" y="6360225"/>
              <a:ext cx="1260000"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WindowCaptureX11</a:t>
              </a:r>
              <a:endParaRPr lang="zh-CN" altLang="en-US" sz="900" dirty="0" smtClean="0"/>
            </a:p>
          </p:txBody>
        </p:sp>
      </p:grpSp>
      <p:grpSp>
        <p:nvGrpSpPr>
          <p:cNvPr id="89" name="Group 88"/>
          <p:cNvGrpSpPr/>
          <p:nvPr/>
        </p:nvGrpSpPr>
        <p:grpSpPr>
          <a:xfrm>
            <a:off x="5398114" y="6585212"/>
            <a:ext cx="1196449" cy="289050"/>
            <a:chOff x="6549934" y="6500918"/>
            <a:chExt cx="1196449" cy="289050"/>
          </a:xfrm>
        </p:grpSpPr>
        <p:sp>
          <p:nvSpPr>
            <p:cNvPr id="84" name="矩形 113"/>
            <p:cNvSpPr/>
            <p:nvPr/>
          </p:nvSpPr>
          <p:spPr>
            <a:xfrm>
              <a:off x="6549934" y="6500918"/>
              <a:ext cx="1044000"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AppCaptureWin</a:t>
              </a:r>
              <a:endParaRPr lang="zh-CN" altLang="en-US" sz="900" dirty="0" smtClean="0"/>
            </a:p>
          </p:txBody>
        </p:sp>
        <p:sp>
          <p:nvSpPr>
            <p:cNvPr id="85" name="矩形 113"/>
            <p:cNvSpPr/>
            <p:nvPr/>
          </p:nvSpPr>
          <p:spPr>
            <a:xfrm>
              <a:off x="6619874" y="6553728"/>
              <a:ext cx="1044000"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AppCaptureMac</a:t>
              </a:r>
              <a:endParaRPr lang="zh-CN" altLang="en-US" sz="900" dirty="0" smtClean="0"/>
            </a:p>
          </p:txBody>
        </p:sp>
        <p:sp>
          <p:nvSpPr>
            <p:cNvPr id="86" name="矩形 113"/>
            <p:cNvSpPr/>
            <p:nvPr/>
          </p:nvSpPr>
          <p:spPr>
            <a:xfrm>
              <a:off x="6702383" y="6609968"/>
              <a:ext cx="1044000" cy="18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AppCaptureX11</a:t>
              </a:r>
              <a:endParaRPr lang="zh-CN" altLang="en-US" sz="900" dirty="0" smtClean="0"/>
            </a:p>
          </p:txBody>
        </p:sp>
      </p:grpSp>
      <p:sp>
        <p:nvSpPr>
          <p:cNvPr id="91" name="矩形 113"/>
          <p:cNvSpPr/>
          <p:nvPr/>
        </p:nvSpPr>
        <p:spPr>
          <a:xfrm>
            <a:off x="7108245" y="3829085"/>
            <a:ext cx="1132847" cy="1089829"/>
          </a:xfrm>
          <a:prstGeom prst="rect">
            <a:avLst/>
          </a:prstGeom>
          <a:solidFill>
            <a:schemeClr val="accent1"/>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900" dirty="0" err="1" smtClean="0"/>
              <a:t>Config</a:t>
            </a:r>
            <a:endParaRPr lang="en-US" altLang="zh-CN" sz="900" dirty="0" smtClean="0"/>
          </a:p>
          <a:p>
            <a:pPr algn="ctr"/>
            <a:r>
              <a:rPr lang="en-US" altLang="zh-CN" sz="900" dirty="0"/>
              <a:t>(</a:t>
            </a:r>
            <a:r>
              <a:rPr lang="en-US" altLang="zh-CN" sz="900" dirty="0" err="1" smtClean="0"/>
              <a:t>CaptureDeviceType</a:t>
            </a:r>
            <a:r>
              <a:rPr lang="en-US" altLang="zh-CN" sz="900" dirty="0" smtClean="0"/>
              <a:t>)</a:t>
            </a:r>
            <a:endParaRPr lang="zh-CN" altLang="en-US" sz="900" dirty="0" smtClean="0"/>
          </a:p>
        </p:txBody>
      </p:sp>
      <p:sp>
        <p:nvSpPr>
          <p:cNvPr id="93" name="矩形 113"/>
          <p:cNvSpPr/>
          <p:nvPr/>
        </p:nvSpPr>
        <p:spPr>
          <a:xfrm>
            <a:off x="2143818" y="4149197"/>
            <a:ext cx="4659604" cy="200078"/>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a:t>ViECodecImpl</a:t>
            </a:r>
            <a:endParaRPr lang="zh-CN" altLang="en-US" sz="900" dirty="0" smtClean="0"/>
          </a:p>
        </p:txBody>
      </p:sp>
      <p:sp>
        <p:nvSpPr>
          <p:cNvPr id="94" name="矩形 113"/>
          <p:cNvSpPr/>
          <p:nvPr/>
        </p:nvSpPr>
        <p:spPr>
          <a:xfrm>
            <a:off x="2208140" y="4102264"/>
            <a:ext cx="4659604" cy="200078"/>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a:t>ViERenderImpl</a:t>
            </a:r>
            <a:endParaRPr lang="zh-CN" altLang="en-US" sz="900" dirty="0" smtClean="0"/>
          </a:p>
        </p:txBody>
      </p:sp>
      <p:sp>
        <p:nvSpPr>
          <p:cNvPr id="92" name="矩形 113"/>
          <p:cNvSpPr/>
          <p:nvPr/>
        </p:nvSpPr>
        <p:spPr>
          <a:xfrm>
            <a:off x="2253055" y="4086342"/>
            <a:ext cx="4659604" cy="200078"/>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a:t>ViECaptureImpl</a:t>
            </a:r>
            <a:endParaRPr lang="zh-CN" altLang="en-US" sz="900" dirty="0" smtClean="0"/>
          </a:p>
        </p:txBody>
      </p:sp>
      <p:sp>
        <p:nvSpPr>
          <p:cNvPr id="98" name="矩形 113"/>
          <p:cNvSpPr/>
          <p:nvPr/>
        </p:nvSpPr>
        <p:spPr>
          <a:xfrm>
            <a:off x="2038570" y="3347918"/>
            <a:ext cx="2368219" cy="216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a:t>MediaEngineWebRTCScreenSource</a:t>
            </a:r>
            <a:endParaRPr lang="zh-CN" altLang="en-US" sz="900" dirty="0" smtClean="0"/>
          </a:p>
        </p:txBody>
      </p:sp>
      <p:sp>
        <p:nvSpPr>
          <p:cNvPr id="101" name="矩形 113"/>
          <p:cNvSpPr/>
          <p:nvPr/>
        </p:nvSpPr>
        <p:spPr>
          <a:xfrm>
            <a:off x="3750513" y="3380516"/>
            <a:ext cx="2368219" cy="216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a:t>MediaEngineWebRTCApplicationSource</a:t>
            </a:r>
            <a:endParaRPr lang="zh-CN" altLang="en-US" sz="900" dirty="0" smtClean="0"/>
          </a:p>
        </p:txBody>
      </p:sp>
      <p:sp>
        <p:nvSpPr>
          <p:cNvPr id="2" name="Rounded Rectangular Callout 1"/>
          <p:cNvSpPr/>
          <p:nvPr/>
        </p:nvSpPr>
        <p:spPr>
          <a:xfrm>
            <a:off x="331580" y="4060950"/>
            <a:ext cx="970011" cy="566150"/>
          </a:xfrm>
          <a:prstGeom prst="wedgeRoundRectCallout">
            <a:avLst>
              <a:gd name="adj1" fmla="val 74615"/>
              <a:gd name="adj2" fmla="val -70614"/>
              <a:gd name="adj3" fmla="val 16667"/>
            </a:avLst>
          </a:prstGeom>
          <a:solidFill>
            <a:schemeClr val="accent2">
              <a:alpha val="58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rgbClr val="000000"/>
                </a:solidFill>
              </a:rPr>
              <a:t>Reuse video pipeline</a:t>
            </a:r>
            <a:endParaRPr lang="zh-CN" altLang="en-US" sz="900" dirty="0" smtClean="0">
              <a:solidFill>
                <a:srgbClr val="000000"/>
              </a:solidFill>
            </a:endParaRPr>
          </a:p>
        </p:txBody>
      </p:sp>
      <p:grpSp>
        <p:nvGrpSpPr>
          <p:cNvPr id="4" name="Group 3"/>
          <p:cNvGrpSpPr/>
          <p:nvPr/>
        </p:nvGrpSpPr>
        <p:grpSpPr>
          <a:xfrm>
            <a:off x="5619311" y="2941319"/>
            <a:ext cx="2351141" cy="266251"/>
            <a:chOff x="5619311" y="2941319"/>
            <a:chExt cx="2351141" cy="266251"/>
          </a:xfrm>
        </p:grpSpPr>
        <p:sp>
          <p:nvSpPr>
            <p:cNvPr id="95" name="矩形 113"/>
            <p:cNvSpPr/>
            <p:nvPr/>
          </p:nvSpPr>
          <p:spPr>
            <a:xfrm>
              <a:off x="5619311" y="2941319"/>
              <a:ext cx="1733591" cy="179999"/>
            </a:xfrm>
            <a:prstGeom prst="rect">
              <a:avLst/>
            </a:prstGeom>
            <a:solidFill>
              <a:schemeClr val="tx1"/>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a:t>EnumerateVideoDevices</a:t>
              </a:r>
              <a:endParaRPr lang="zh-CN" altLang="en-US" sz="900" dirty="0" smtClean="0"/>
            </a:p>
          </p:txBody>
        </p:sp>
        <p:sp>
          <p:nvSpPr>
            <p:cNvPr id="97" name="矩形 113"/>
            <p:cNvSpPr/>
            <p:nvPr/>
          </p:nvSpPr>
          <p:spPr>
            <a:xfrm>
              <a:off x="5814424" y="2982382"/>
              <a:ext cx="2007540" cy="179999"/>
            </a:xfrm>
            <a:prstGeom prst="rect">
              <a:avLst/>
            </a:prstGeom>
            <a:solidFill>
              <a:schemeClr val="tx1"/>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a:t>EnumerateApplicationDevices</a:t>
              </a:r>
              <a:endParaRPr lang="zh-CN" altLang="en-US" sz="900" dirty="0" smtClean="0"/>
            </a:p>
          </p:txBody>
        </p:sp>
        <p:sp>
          <p:nvSpPr>
            <p:cNvPr id="99" name="矩形 113"/>
            <p:cNvSpPr/>
            <p:nvPr/>
          </p:nvSpPr>
          <p:spPr>
            <a:xfrm>
              <a:off x="6014407" y="3042238"/>
              <a:ext cx="1956045" cy="165332"/>
            </a:xfrm>
            <a:prstGeom prst="rect">
              <a:avLst/>
            </a:prstGeom>
            <a:solidFill>
              <a:schemeClr val="tx1"/>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a:t>EnumerateScreenDevices</a:t>
              </a:r>
              <a:endParaRPr lang="zh-CN" altLang="en-US" sz="900" dirty="0" smtClean="0"/>
            </a:p>
          </p:txBody>
        </p:sp>
      </p:grpSp>
      <p:sp>
        <p:nvSpPr>
          <p:cNvPr id="96" name="Rectangle 95"/>
          <p:cNvSpPr/>
          <p:nvPr/>
        </p:nvSpPr>
        <p:spPr>
          <a:xfrm>
            <a:off x="334428" y="5013000"/>
            <a:ext cx="3836520" cy="1738053"/>
          </a:xfrm>
          <a:prstGeom prst="rect">
            <a:avLst/>
          </a:prstGeom>
          <a:solidFill>
            <a:schemeClr val="bg1">
              <a:lumMod val="50000"/>
              <a:alpha val="77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Tree>
    <p:extLst>
      <p:ext uri="{BB962C8B-B14F-4D97-AF65-F5344CB8AC3E}">
        <p14:creationId xmlns:p14="http://schemas.microsoft.com/office/powerpoint/2010/main" val="13624851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FireFox</a:t>
            </a:r>
            <a:r>
              <a:rPr lang="en-US" dirty="0" smtClean="0"/>
              <a:t> vs. Chrome</a:t>
            </a:r>
            <a:endParaRPr lang="en-US" dirty="0"/>
          </a:p>
        </p:txBody>
      </p:sp>
      <p:sp>
        <p:nvSpPr>
          <p:cNvPr id="7" name="矩形 113"/>
          <p:cNvSpPr/>
          <p:nvPr/>
        </p:nvSpPr>
        <p:spPr>
          <a:xfrm>
            <a:off x="1851431" y="2043238"/>
            <a:ext cx="2420687" cy="768054"/>
          </a:xfrm>
          <a:prstGeom prst="rect">
            <a:avLst/>
          </a:prstGeom>
          <a:solidFill>
            <a:schemeClr val="accent4"/>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1400" dirty="0" smtClean="0"/>
              <a:t>Firefox</a:t>
            </a:r>
            <a:endParaRPr lang="zh-CN" altLang="en-US" sz="1400" dirty="0" smtClean="0"/>
          </a:p>
        </p:txBody>
      </p:sp>
      <p:sp>
        <p:nvSpPr>
          <p:cNvPr id="8" name="矩形 113"/>
          <p:cNvSpPr/>
          <p:nvPr/>
        </p:nvSpPr>
        <p:spPr>
          <a:xfrm>
            <a:off x="4849431" y="2043238"/>
            <a:ext cx="2340417" cy="768054"/>
          </a:xfrm>
          <a:prstGeom prst="rect">
            <a:avLst/>
          </a:prstGeom>
          <a:solidFill>
            <a:schemeClr val="accent4"/>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1400" dirty="0" smtClean="0"/>
              <a:t>Chrome</a:t>
            </a:r>
            <a:endParaRPr lang="zh-CN" altLang="en-US" sz="1400" dirty="0" smtClean="0"/>
          </a:p>
        </p:txBody>
      </p:sp>
      <p:sp>
        <p:nvSpPr>
          <p:cNvPr id="9" name="Rectangle 8"/>
          <p:cNvSpPr/>
          <p:nvPr/>
        </p:nvSpPr>
        <p:spPr>
          <a:xfrm>
            <a:off x="1911548" y="3463474"/>
            <a:ext cx="5324111" cy="2052430"/>
          </a:xfrm>
          <a:prstGeom prst="rect">
            <a:avLst/>
          </a:prstGeom>
          <a:noFill/>
          <a:ln w="6350">
            <a:solidFill>
              <a:schemeClr val="bg1"/>
            </a:solidFill>
          </a:ln>
        </p:spPr>
        <p:style>
          <a:lnRef idx="3">
            <a:schemeClr val="lt1"/>
          </a:lnRef>
          <a:fillRef idx="1">
            <a:schemeClr val="accent2"/>
          </a:fillRef>
          <a:effectRef idx="1">
            <a:schemeClr val="accent2"/>
          </a:effectRef>
          <a:fontRef idx="minor">
            <a:schemeClr val="lt1"/>
          </a:fontRef>
        </p:style>
        <p:txBody>
          <a:bodyPr wrap="square" rtlCol="0" anchor="t"/>
          <a:lstStyle/>
          <a:p>
            <a:r>
              <a:rPr lang="en-US" sz="1400" dirty="0" smtClean="0"/>
              <a:t>WebRTC.org</a:t>
            </a:r>
          </a:p>
        </p:txBody>
      </p:sp>
      <p:sp>
        <p:nvSpPr>
          <p:cNvPr id="10" name="矩形 113"/>
          <p:cNvSpPr/>
          <p:nvPr/>
        </p:nvSpPr>
        <p:spPr>
          <a:xfrm>
            <a:off x="2476032" y="3876679"/>
            <a:ext cx="4220802" cy="430779"/>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1400" dirty="0" smtClean="0"/>
              <a:t>Video Engine</a:t>
            </a:r>
            <a:endParaRPr lang="zh-CN" altLang="en-US" sz="1400" dirty="0" smtClean="0"/>
          </a:p>
        </p:txBody>
      </p:sp>
      <p:sp>
        <p:nvSpPr>
          <p:cNvPr id="11" name="矩形 113"/>
          <p:cNvSpPr/>
          <p:nvPr/>
        </p:nvSpPr>
        <p:spPr>
          <a:xfrm>
            <a:off x="3964273" y="4492221"/>
            <a:ext cx="1260000" cy="72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1400" dirty="0" smtClean="0"/>
              <a:t>Video Codec</a:t>
            </a:r>
            <a:endParaRPr lang="zh-CN" altLang="en-US" sz="1400" dirty="0" smtClean="0"/>
          </a:p>
        </p:txBody>
      </p:sp>
      <p:sp>
        <p:nvSpPr>
          <p:cNvPr id="12" name="矩形 113"/>
          <p:cNvSpPr/>
          <p:nvPr/>
        </p:nvSpPr>
        <p:spPr>
          <a:xfrm>
            <a:off x="2477994" y="4492221"/>
            <a:ext cx="1260000" cy="72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1400" dirty="0" smtClean="0"/>
              <a:t>Video Capturer</a:t>
            </a:r>
            <a:endParaRPr lang="zh-CN" altLang="en-US" sz="1400" dirty="0" smtClean="0"/>
          </a:p>
        </p:txBody>
      </p:sp>
      <p:sp>
        <p:nvSpPr>
          <p:cNvPr id="13" name="矩形 113"/>
          <p:cNvSpPr/>
          <p:nvPr/>
        </p:nvSpPr>
        <p:spPr>
          <a:xfrm>
            <a:off x="5439573" y="4492221"/>
            <a:ext cx="1260000" cy="720000"/>
          </a:xfrm>
          <a:prstGeom prst="rect">
            <a:avLst/>
          </a:prstGeom>
          <a:solidFill>
            <a:schemeClr val="accent6">
              <a:lumMod val="60000"/>
              <a:lumOff val="40000"/>
            </a:schemeClr>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1400" dirty="0" smtClean="0">
                <a:solidFill>
                  <a:srgbClr val="000000"/>
                </a:solidFill>
              </a:rPr>
              <a:t>Screen</a:t>
            </a:r>
          </a:p>
          <a:p>
            <a:pPr algn="ctr"/>
            <a:r>
              <a:rPr lang="en-US" altLang="zh-CN" sz="1400" dirty="0" smtClean="0">
                <a:solidFill>
                  <a:srgbClr val="000000"/>
                </a:solidFill>
              </a:rPr>
              <a:t>Capture</a:t>
            </a:r>
            <a:endParaRPr lang="zh-CN" altLang="en-US" sz="1400" dirty="0" smtClean="0">
              <a:solidFill>
                <a:srgbClr val="000000"/>
              </a:solidFill>
            </a:endParaRPr>
          </a:p>
        </p:txBody>
      </p:sp>
      <p:cxnSp>
        <p:nvCxnSpPr>
          <p:cNvPr id="19" name="Curved Connector 18"/>
          <p:cNvCxnSpPr>
            <a:stCxn id="8" idx="2"/>
            <a:endCxn id="13" idx="3"/>
          </p:cNvCxnSpPr>
          <p:nvPr/>
        </p:nvCxnSpPr>
        <p:spPr>
          <a:xfrm rot="16200000" flipH="1">
            <a:off x="5339142" y="3491789"/>
            <a:ext cx="2040929" cy="679933"/>
          </a:xfrm>
          <a:prstGeom prst="curvedConnector4">
            <a:avLst>
              <a:gd name="adj1" fmla="val 13525"/>
              <a:gd name="adj2" fmla="val 205727"/>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21" name="Curved Connector 20"/>
          <p:cNvCxnSpPr>
            <a:stCxn id="8" idx="2"/>
          </p:cNvCxnSpPr>
          <p:nvPr/>
        </p:nvCxnSpPr>
        <p:spPr>
          <a:xfrm rot="5400000">
            <a:off x="5679345" y="3148837"/>
            <a:ext cx="677841" cy="2750"/>
          </a:xfrm>
          <a:prstGeom prst="curvedConnector3">
            <a:avLst>
              <a:gd name="adj1" fmla="val 50000"/>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24" name="Curved Connector 23"/>
          <p:cNvCxnSpPr/>
          <p:nvPr/>
        </p:nvCxnSpPr>
        <p:spPr>
          <a:xfrm rot="5400000">
            <a:off x="2765570" y="3134478"/>
            <a:ext cx="677841" cy="2750"/>
          </a:xfrm>
          <a:prstGeom prst="curvedConnector3">
            <a:avLst>
              <a:gd name="adj1" fmla="val 50000"/>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7883489"/>
      </p:ext>
    </p:extLst>
  </p:cSld>
  <p:clrMapOvr>
    <a:masterClrMapping/>
  </p:clrMapOvr>
  <p:transition xmlns:p14="http://schemas.microsoft.com/office/powerpoint/2010/mai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13"/>
          <p:cNvSpPr/>
          <p:nvPr/>
        </p:nvSpPr>
        <p:spPr>
          <a:xfrm>
            <a:off x="3760298" y="5193905"/>
            <a:ext cx="4588539" cy="706372"/>
          </a:xfrm>
          <a:prstGeom prst="rect">
            <a:avLst/>
          </a:prstGeom>
          <a:solidFill>
            <a:srgbClr val="002060"/>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r>
              <a:rPr lang="en-US" altLang="zh-CN" sz="900" dirty="0" smtClean="0"/>
              <a:t>Screen </a:t>
            </a:r>
          </a:p>
          <a:p>
            <a:r>
              <a:rPr lang="en-US" altLang="zh-CN" sz="900" dirty="0" smtClean="0"/>
              <a:t>Capture</a:t>
            </a:r>
          </a:p>
          <a:p>
            <a:r>
              <a:rPr lang="en-US" altLang="zh-CN" sz="900" dirty="0" smtClean="0"/>
              <a:t>Module</a:t>
            </a:r>
            <a:endParaRPr lang="zh-CN" altLang="en-US" sz="900" dirty="0" smtClean="0"/>
          </a:p>
        </p:txBody>
      </p:sp>
      <p:sp>
        <p:nvSpPr>
          <p:cNvPr id="54" name="矩形 113"/>
          <p:cNvSpPr/>
          <p:nvPr/>
        </p:nvSpPr>
        <p:spPr>
          <a:xfrm>
            <a:off x="5566787" y="5245815"/>
            <a:ext cx="1205131" cy="518191"/>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Screen Capturer</a:t>
            </a:r>
            <a:endParaRPr lang="zh-CN" altLang="en-US" sz="900" dirty="0" smtClean="0"/>
          </a:p>
        </p:txBody>
      </p:sp>
      <p:sp>
        <p:nvSpPr>
          <p:cNvPr id="3" name="Title 2"/>
          <p:cNvSpPr>
            <a:spLocks noGrp="1"/>
          </p:cNvSpPr>
          <p:nvPr>
            <p:ph type="title"/>
          </p:nvPr>
        </p:nvSpPr>
        <p:spPr/>
        <p:txBody>
          <a:bodyPr/>
          <a:lstStyle/>
          <a:p>
            <a:r>
              <a:rPr lang="en-US" altLang="zh-CN" dirty="0" smtClean="0"/>
              <a:t>Current Status</a:t>
            </a:r>
            <a:endParaRPr lang="zh-CN" altLang="en-US" sz="2000" dirty="0"/>
          </a:p>
        </p:txBody>
      </p:sp>
      <p:sp>
        <p:nvSpPr>
          <p:cNvPr id="4" name="矩形 113"/>
          <p:cNvSpPr/>
          <p:nvPr/>
        </p:nvSpPr>
        <p:spPr>
          <a:xfrm>
            <a:off x="3768132" y="4712677"/>
            <a:ext cx="4580705" cy="467059"/>
          </a:xfrm>
          <a:prstGeom prst="rect">
            <a:avLst/>
          </a:prstGeom>
          <a:solidFill>
            <a:srgbClr val="002060"/>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endParaRPr lang="zh-CN" altLang="en-US" sz="900" dirty="0" smtClean="0"/>
          </a:p>
        </p:txBody>
      </p:sp>
      <p:sp>
        <p:nvSpPr>
          <p:cNvPr id="6" name="矩形 113"/>
          <p:cNvSpPr/>
          <p:nvPr/>
        </p:nvSpPr>
        <p:spPr>
          <a:xfrm>
            <a:off x="342900" y="4793064"/>
            <a:ext cx="3294603" cy="1093954"/>
          </a:xfrm>
          <a:prstGeom prst="rect">
            <a:avLst/>
          </a:prstGeom>
          <a:solidFill>
            <a:srgbClr val="002060"/>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r>
              <a:rPr lang="en-US" altLang="zh-CN" sz="900" dirty="0" smtClean="0"/>
              <a:t>Video</a:t>
            </a:r>
          </a:p>
          <a:p>
            <a:r>
              <a:rPr lang="en-US" altLang="zh-CN" sz="900" dirty="0" smtClean="0"/>
              <a:t>Capture</a:t>
            </a:r>
          </a:p>
          <a:p>
            <a:r>
              <a:rPr lang="en-US" altLang="zh-CN" sz="900" dirty="0" smtClean="0"/>
              <a:t>Module</a:t>
            </a:r>
            <a:endParaRPr lang="zh-CN" altLang="en-US" sz="900" dirty="0" smtClean="0"/>
          </a:p>
        </p:txBody>
      </p:sp>
      <p:sp>
        <p:nvSpPr>
          <p:cNvPr id="7" name="矩形 113"/>
          <p:cNvSpPr/>
          <p:nvPr/>
        </p:nvSpPr>
        <p:spPr>
          <a:xfrm>
            <a:off x="3086107" y="1132675"/>
            <a:ext cx="2368219" cy="180000"/>
          </a:xfrm>
          <a:prstGeom prst="rect">
            <a:avLst/>
          </a:prstGeom>
          <a:solidFill>
            <a:schemeClr val="accent4"/>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Web App</a:t>
            </a:r>
            <a:endParaRPr lang="zh-CN" altLang="en-US" sz="900" dirty="0" smtClean="0"/>
          </a:p>
        </p:txBody>
      </p:sp>
      <p:sp>
        <p:nvSpPr>
          <p:cNvPr id="12" name="Rectangle 11"/>
          <p:cNvSpPr/>
          <p:nvPr/>
        </p:nvSpPr>
        <p:spPr>
          <a:xfrm>
            <a:off x="247427" y="1420674"/>
            <a:ext cx="8197326" cy="447007"/>
          </a:xfrm>
          <a:prstGeom prst="rect">
            <a:avLst/>
          </a:prstGeom>
          <a:noFill/>
          <a:ln w="6350">
            <a:solidFill>
              <a:schemeClr val="bg1"/>
            </a:solidFill>
          </a:ln>
        </p:spPr>
        <p:style>
          <a:lnRef idx="3">
            <a:schemeClr val="lt1"/>
          </a:lnRef>
          <a:fillRef idx="1">
            <a:schemeClr val="accent2"/>
          </a:fillRef>
          <a:effectRef idx="1">
            <a:schemeClr val="accent2"/>
          </a:effectRef>
          <a:fontRef idx="minor">
            <a:schemeClr val="lt1"/>
          </a:fontRef>
        </p:style>
        <p:txBody>
          <a:bodyPr wrap="square" rtlCol="0" anchor="t"/>
          <a:lstStyle/>
          <a:p>
            <a:r>
              <a:rPr lang="en-US" sz="900" dirty="0" smtClean="0"/>
              <a:t>Mozilla::Browser</a:t>
            </a:r>
          </a:p>
        </p:txBody>
      </p:sp>
      <p:sp>
        <p:nvSpPr>
          <p:cNvPr id="13" name="Rectangle 12"/>
          <p:cNvSpPr/>
          <p:nvPr/>
        </p:nvSpPr>
        <p:spPr>
          <a:xfrm>
            <a:off x="247427" y="3569506"/>
            <a:ext cx="8197326" cy="2740860"/>
          </a:xfrm>
          <a:prstGeom prst="rect">
            <a:avLst/>
          </a:prstGeom>
          <a:noFill/>
          <a:ln w="6350">
            <a:solidFill>
              <a:schemeClr val="bg1"/>
            </a:solidFill>
          </a:ln>
        </p:spPr>
        <p:style>
          <a:lnRef idx="3">
            <a:schemeClr val="lt1"/>
          </a:lnRef>
          <a:fillRef idx="1">
            <a:schemeClr val="accent2"/>
          </a:fillRef>
          <a:effectRef idx="1">
            <a:schemeClr val="accent2"/>
          </a:effectRef>
          <a:fontRef idx="minor">
            <a:schemeClr val="lt1"/>
          </a:fontRef>
        </p:style>
        <p:txBody>
          <a:bodyPr wrap="square" rtlCol="0" anchor="t"/>
          <a:lstStyle/>
          <a:p>
            <a:r>
              <a:rPr lang="en-US" sz="900" dirty="0" smtClean="0"/>
              <a:t>WebRTC.org</a:t>
            </a:r>
          </a:p>
        </p:txBody>
      </p:sp>
      <p:sp>
        <p:nvSpPr>
          <p:cNvPr id="14" name="矩形 113"/>
          <p:cNvSpPr/>
          <p:nvPr/>
        </p:nvSpPr>
        <p:spPr>
          <a:xfrm>
            <a:off x="342900" y="3778180"/>
            <a:ext cx="8005937" cy="934497"/>
          </a:xfrm>
          <a:prstGeom prst="rect">
            <a:avLst/>
          </a:prstGeom>
          <a:solidFill>
            <a:srgbClr val="002060"/>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r>
              <a:rPr lang="en-US" altLang="zh-CN" sz="900" dirty="0" err="1" smtClean="0"/>
              <a:t>VideoEigine</a:t>
            </a:r>
            <a:endParaRPr lang="zh-CN" altLang="en-US" sz="900" dirty="0" smtClean="0"/>
          </a:p>
        </p:txBody>
      </p:sp>
      <p:sp>
        <p:nvSpPr>
          <p:cNvPr id="15" name="Rectangle 14"/>
          <p:cNvSpPr/>
          <p:nvPr/>
        </p:nvSpPr>
        <p:spPr>
          <a:xfrm>
            <a:off x="247427" y="2803488"/>
            <a:ext cx="8197326" cy="695681"/>
          </a:xfrm>
          <a:prstGeom prst="rect">
            <a:avLst/>
          </a:prstGeom>
          <a:noFill/>
          <a:ln w="6350">
            <a:solidFill>
              <a:schemeClr val="bg1"/>
            </a:solidFill>
          </a:ln>
        </p:spPr>
        <p:style>
          <a:lnRef idx="3">
            <a:schemeClr val="lt1"/>
          </a:lnRef>
          <a:fillRef idx="1">
            <a:schemeClr val="accent2"/>
          </a:fillRef>
          <a:effectRef idx="1">
            <a:schemeClr val="accent2"/>
          </a:effectRef>
          <a:fontRef idx="minor">
            <a:schemeClr val="lt1"/>
          </a:fontRef>
        </p:style>
        <p:txBody>
          <a:bodyPr wrap="square" rtlCol="0" anchor="t"/>
          <a:lstStyle/>
          <a:p>
            <a:r>
              <a:rPr lang="en-US" altLang="zh-CN" sz="900" dirty="0"/>
              <a:t>Mozilla</a:t>
            </a:r>
            <a:r>
              <a:rPr lang="en-US" altLang="zh-CN" sz="900" dirty="0" smtClean="0"/>
              <a:t>::</a:t>
            </a:r>
            <a:r>
              <a:rPr lang="en-US" sz="900" dirty="0" smtClean="0"/>
              <a:t>Content::Media</a:t>
            </a:r>
          </a:p>
        </p:txBody>
      </p:sp>
      <p:sp>
        <p:nvSpPr>
          <p:cNvPr id="16" name="Rectangle 15"/>
          <p:cNvSpPr/>
          <p:nvPr/>
        </p:nvSpPr>
        <p:spPr>
          <a:xfrm>
            <a:off x="247427" y="1943460"/>
            <a:ext cx="8197326" cy="709308"/>
          </a:xfrm>
          <a:prstGeom prst="rect">
            <a:avLst/>
          </a:prstGeom>
          <a:noFill/>
          <a:ln w="6350">
            <a:solidFill>
              <a:schemeClr val="bg1"/>
            </a:solidFill>
          </a:ln>
        </p:spPr>
        <p:style>
          <a:lnRef idx="3">
            <a:schemeClr val="lt1"/>
          </a:lnRef>
          <a:fillRef idx="1">
            <a:schemeClr val="accent2"/>
          </a:fillRef>
          <a:effectRef idx="1">
            <a:schemeClr val="accent2"/>
          </a:effectRef>
          <a:fontRef idx="minor">
            <a:schemeClr val="lt1"/>
          </a:fontRef>
        </p:style>
        <p:txBody>
          <a:bodyPr wrap="square" rtlCol="0" anchor="t"/>
          <a:lstStyle/>
          <a:p>
            <a:r>
              <a:rPr lang="en-US" altLang="zh-CN" sz="900" dirty="0"/>
              <a:t>Mozilla</a:t>
            </a:r>
            <a:r>
              <a:rPr lang="en-US" altLang="zh-CN" sz="900" dirty="0" smtClean="0"/>
              <a:t>::</a:t>
            </a:r>
            <a:r>
              <a:rPr lang="en-US" sz="900" dirty="0" smtClean="0"/>
              <a:t>Dom</a:t>
            </a:r>
          </a:p>
        </p:txBody>
      </p:sp>
      <p:sp>
        <p:nvSpPr>
          <p:cNvPr id="19" name="矩形 113"/>
          <p:cNvSpPr/>
          <p:nvPr/>
        </p:nvSpPr>
        <p:spPr>
          <a:xfrm>
            <a:off x="2631856" y="4831798"/>
            <a:ext cx="908501" cy="549177"/>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DeviceInfo</a:t>
            </a:r>
            <a:endParaRPr lang="zh-CN" altLang="en-US" sz="900" dirty="0" smtClean="0"/>
          </a:p>
        </p:txBody>
      </p:sp>
      <p:sp>
        <p:nvSpPr>
          <p:cNvPr id="21" name="矩形 113"/>
          <p:cNvSpPr/>
          <p:nvPr/>
        </p:nvSpPr>
        <p:spPr>
          <a:xfrm>
            <a:off x="3928905" y="4793064"/>
            <a:ext cx="4278811" cy="272698"/>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Bridge Video Capturer interface and Desktop Capturer Interface</a:t>
            </a:r>
            <a:endParaRPr lang="zh-CN" altLang="en-US" sz="900" dirty="0" smtClean="0"/>
          </a:p>
        </p:txBody>
      </p:sp>
      <p:sp>
        <p:nvSpPr>
          <p:cNvPr id="22" name="矩形 113"/>
          <p:cNvSpPr/>
          <p:nvPr/>
        </p:nvSpPr>
        <p:spPr>
          <a:xfrm>
            <a:off x="2124659" y="3840198"/>
            <a:ext cx="4788000" cy="216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VideoEngineImpl</a:t>
            </a:r>
            <a:r>
              <a:rPr lang="en-US" altLang="zh-CN" sz="900" dirty="0" smtClean="0"/>
              <a:t> (</a:t>
            </a:r>
            <a:r>
              <a:rPr lang="en-US" altLang="zh-CN" sz="900" dirty="0" err="1"/>
              <a:t>VideoEngine</a:t>
            </a:r>
            <a:r>
              <a:rPr lang="en-US" altLang="zh-CN" sz="900" dirty="0" smtClean="0"/>
              <a:t>)</a:t>
            </a:r>
            <a:endParaRPr lang="zh-CN" altLang="en-US" sz="900" dirty="0" smtClean="0"/>
          </a:p>
        </p:txBody>
      </p:sp>
      <p:grpSp>
        <p:nvGrpSpPr>
          <p:cNvPr id="25" name="Group 24"/>
          <p:cNvGrpSpPr/>
          <p:nvPr/>
        </p:nvGrpSpPr>
        <p:grpSpPr>
          <a:xfrm>
            <a:off x="4244186" y="5355814"/>
            <a:ext cx="1810140" cy="553998"/>
            <a:chOff x="2020189" y="5951039"/>
            <a:chExt cx="1816815" cy="553998"/>
          </a:xfrm>
        </p:grpSpPr>
        <p:sp>
          <p:nvSpPr>
            <p:cNvPr id="26" name="Curved Left Arrow 25"/>
            <p:cNvSpPr/>
            <p:nvPr/>
          </p:nvSpPr>
          <p:spPr>
            <a:xfrm>
              <a:off x="2020189" y="5984201"/>
              <a:ext cx="319179" cy="428527"/>
            </a:xfrm>
            <a:prstGeom prst="curvedLef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dirty="0" smtClean="0">
                <a:solidFill>
                  <a:schemeClr val="tx1"/>
                </a:solidFill>
              </a:endParaRPr>
            </a:p>
          </p:txBody>
        </p:sp>
        <p:sp>
          <p:nvSpPr>
            <p:cNvPr id="27" name="TextBox 26"/>
            <p:cNvSpPr txBox="1"/>
            <p:nvPr/>
          </p:nvSpPr>
          <p:spPr>
            <a:xfrm>
              <a:off x="2403532" y="5951039"/>
              <a:ext cx="1433472" cy="553998"/>
            </a:xfrm>
            <a:prstGeom prst="rect">
              <a:avLst/>
            </a:prstGeom>
            <a:noFill/>
          </p:spPr>
          <p:txBody>
            <a:bodyPr wrap="square" rtlCol="0">
              <a:spAutoFit/>
            </a:bodyPr>
            <a:lstStyle/>
            <a:p>
              <a:r>
                <a:rPr lang="en-US" altLang="zh-CN" sz="1000" dirty="0" smtClean="0"/>
                <a:t>Screen </a:t>
              </a:r>
            </a:p>
            <a:p>
              <a:r>
                <a:rPr lang="en-US" altLang="zh-CN" sz="1000" dirty="0" smtClean="0"/>
                <a:t>Capture </a:t>
              </a:r>
            </a:p>
            <a:p>
              <a:r>
                <a:rPr lang="en-US" altLang="zh-CN" sz="1000" dirty="0" smtClean="0"/>
                <a:t>Thread</a:t>
              </a:r>
              <a:endParaRPr lang="zh-CN" altLang="en-US" sz="1000" dirty="0"/>
            </a:p>
          </p:txBody>
        </p:sp>
      </p:grpSp>
      <p:sp>
        <p:nvSpPr>
          <p:cNvPr id="28" name="矩形 113"/>
          <p:cNvSpPr/>
          <p:nvPr/>
        </p:nvSpPr>
        <p:spPr>
          <a:xfrm>
            <a:off x="6912659" y="5245815"/>
            <a:ext cx="1295057" cy="518191"/>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Screen Source Info</a:t>
            </a:r>
            <a:endParaRPr lang="zh-CN" altLang="en-US" sz="900" dirty="0" smtClean="0"/>
          </a:p>
        </p:txBody>
      </p:sp>
      <p:sp>
        <p:nvSpPr>
          <p:cNvPr id="34" name="矩形 113"/>
          <p:cNvSpPr/>
          <p:nvPr/>
        </p:nvSpPr>
        <p:spPr>
          <a:xfrm>
            <a:off x="2124659" y="4383716"/>
            <a:ext cx="4801731" cy="216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a:t>ViECapturer</a:t>
            </a:r>
            <a:endParaRPr lang="zh-CN" altLang="en-US" sz="900" dirty="0" smtClean="0"/>
          </a:p>
        </p:txBody>
      </p:sp>
      <p:sp>
        <p:nvSpPr>
          <p:cNvPr id="45" name="矩形 113"/>
          <p:cNvSpPr/>
          <p:nvPr/>
        </p:nvSpPr>
        <p:spPr>
          <a:xfrm>
            <a:off x="1567543" y="4831798"/>
            <a:ext cx="984737" cy="549177"/>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VideoCapturer</a:t>
            </a:r>
            <a:endParaRPr lang="zh-CN" altLang="en-US" sz="900" dirty="0" smtClean="0"/>
          </a:p>
        </p:txBody>
      </p:sp>
      <p:grpSp>
        <p:nvGrpSpPr>
          <p:cNvPr id="51" name="Group 50"/>
          <p:cNvGrpSpPr/>
          <p:nvPr/>
        </p:nvGrpSpPr>
        <p:grpSpPr>
          <a:xfrm>
            <a:off x="853198" y="5326240"/>
            <a:ext cx="1931458" cy="553998"/>
            <a:chOff x="2020189" y="5951039"/>
            <a:chExt cx="1938580" cy="553998"/>
          </a:xfrm>
        </p:grpSpPr>
        <p:sp>
          <p:nvSpPr>
            <p:cNvPr id="52" name="Curved Left Arrow 51"/>
            <p:cNvSpPr/>
            <p:nvPr/>
          </p:nvSpPr>
          <p:spPr>
            <a:xfrm>
              <a:off x="2020189" y="5984201"/>
              <a:ext cx="319179" cy="428527"/>
            </a:xfrm>
            <a:prstGeom prst="curvedLef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dirty="0" smtClean="0">
                <a:solidFill>
                  <a:schemeClr val="tx1"/>
                </a:solidFill>
              </a:endParaRPr>
            </a:p>
          </p:txBody>
        </p:sp>
        <p:sp>
          <p:nvSpPr>
            <p:cNvPr id="53" name="TextBox 52"/>
            <p:cNvSpPr txBox="1"/>
            <p:nvPr/>
          </p:nvSpPr>
          <p:spPr>
            <a:xfrm>
              <a:off x="2353106" y="5951039"/>
              <a:ext cx="1605663" cy="553998"/>
            </a:xfrm>
            <a:prstGeom prst="rect">
              <a:avLst/>
            </a:prstGeom>
            <a:noFill/>
          </p:spPr>
          <p:txBody>
            <a:bodyPr wrap="square" rtlCol="0">
              <a:spAutoFit/>
            </a:bodyPr>
            <a:lstStyle/>
            <a:p>
              <a:r>
                <a:rPr lang="en-US" altLang="zh-CN" sz="1000" dirty="0" smtClean="0"/>
                <a:t>System</a:t>
              </a:r>
            </a:p>
            <a:p>
              <a:r>
                <a:rPr lang="en-US" altLang="zh-CN" sz="1000" dirty="0" smtClean="0"/>
                <a:t>Capture</a:t>
              </a:r>
            </a:p>
            <a:p>
              <a:r>
                <a:rPr lang="en-US" altLang="zh-CN" sz="1000" dirty="0" smtClean="0"/>
                <a:t>Thread</a:t>
              </a:r>
              <a:endParaRPr lang="zh-CN" altLang="en-US" sz="1000" dirty="0"/>
            </a:p>
          </p:txBody>
        </p:sp>
      </p:grpSp>
      <p:sp>
        <p:nvSpPr>
          <p:cNvPr id="66" name="矩形 113"/>
          <p:cNvSpPr/>
          <p:nvPr/>
        </p:nvSpPr>
        <p:spPr>
          <a:xfrm>
            <a:off x="2124659" y="4116486"/>
            <a:ext cx="4788000" cy="200078"/>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a:t>ViECaptureImpl</a:t>
            </a:r>
            <a:endParaRPr lang="zh-CN" altLang="en-US" sz="900" dirty="0" smtClean="0"/>
          </a:p>
        </p:txBody>
      </p:sp>
      <p:sp>
        <p:nvSpPr>
          <p:cNvPr id="67" name="矩形 113"/>
          <p:cNvSpPr/>
          <p:nvPr/>
        </p:nvSpPr>
        <p:spPr>
          <a:xfrm>
            <a:off x="5845443" y="1536177"/>
            <a:ext cx="900000" cy="216000"/>
          </a:xfrm>
          <a:prstGeom prst="rect">
            <a:avLst/>
          </a:prstGeom>
          <a:solidFill>
            <a:schemeClr val="tx1"/>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WebRTC-GUI</a:t>
            </a:r>
            <a:endParaRPr lang="zh-CN" altLang="en-US" sz="900" dirty="0" smtClean="0"/>
          </a:p>
        </p:txBody>
      </p:sp>
      <p:sp>
        <p:nvSpPr>
          <p:cNvPr id="68" name="矩形 113"/>
          <p:cNvSpPr/>
          <p:nvPr/>
        </p:nvSpPr>
        <p:spPr>
          <a:xfrm>
            <a:off x="3086106" y="1511790"/>
            <a:ext cx="2368219" cy="216000"/>
          </a:xfrm>
          <a:prstGeom prst="rect">
            <a:avLst/>
          </a:prstGeom>
          <a:solidFill>
            <a:schemeClr val="tx1"/>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WebRTC JS API</a:t>
            </a:r>
            <a:endParaRPr lang="zh-CN" altLang="en-US" sz="900" dirty="0" smtClean="0"/>
          </a:p>
        </p:txBody>
      </p:sp>
      <p:sp>
        <p:nvSpPr>
          <p:cNvPr id="69" name="矩形 113"/>
          <p:cNvSpPr/>
          <p:nvPr/>
        </p:nvSpPr>
        <p:spPr>
          <a:xfrm>
            <a:off x="3086107" y="2053697"/>
            <a:ext cx="2368218" cy="216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Navigator</a:t>
            </a:r>
            <a:endParaRPr lang="zh-CN" altLang="en-US" sz="900" dirty="0" smtClean="0"/>
          </a:p>
        </p:txBody>
      </p:sp>
      <p:sp>
        <p:nvSpPr>
          <p:cNvPr id="70" name="矩形 113"/>
          <p:cNvSpPr/>
          <p:nvPr/>
        </p:nvSpPr>
        <p:spPr>
          <a:xfrm>
            <a:off x="3086106" y="2330543"/>
            <a:ext cx="2368219" cy="216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MediaManager</a:t>
            </a:r>
            <a:endParaRPr lang="zh-CN" altLang="en-US" sz="900" dirty="0" smtClean="0"/>
          </a:p>
        </p:txBody>
      </p:sp>
      <p:sp>
        <p:nvSpPr>
          <p:cNvPr id="71" name="矩形 113"/>
          <p:cNvSpPr/>
          <p:nvPr/>
        </p:nvSpPr>
        <p:spPr>
          <a:xfrm>
            <a:off x="3086107" y="2892506"/>
            <a:ext cx="2368219" cy="216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MediaEngineWebRTC</a:t>
            </a:r>
            <a:endParaRPr lang="zh-CN" altLang="en-US" sz="900" dirty="0" smtClean="0"/>
          </a:p>
        </p:txBody>
      </p:sp>
      <p:sp>
        <p:nvSpPr>
          <p:cNvPr id="72" name="矩形 113"/>
          <p:cNvSpPr/>
          <p:nvPr/>
        </p:nvSpPr>
        <p:spPr>
          <a:xfrm>
            <a:off x="3086107" y="3172641"/>
            <a:ext cx="2368219" cy="216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MediaEngineWebRTCScreenSource</a:t>
            </a:r>
            <a:endParaRPr lang="zh-CN" altLang="en-US" sz="900" dirty="0" smtClean="0"/>
          </a:p>
        </p:txBody>
      </p:sp>
      <p:sp>
        <p:nvSpPr>
          <p:cNvPr id="73" name="矩形 113"/>
          <p:cNvSpPr/>
          <p:nvPr/>
        </p:nvSpPr>
        <p:spPr>
          <a:xfrm>
            <a:off x="482326" y="5950018"/>
            <a:ext cx="2520000" cy="288000"/>
          </a:xfrm>
          <a:prstGeom prst="rect">
            <a:avLst/>
          </a:prstGeom>
          <a:solidFill>
            <a:schemeClr val="accent4"/>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Winodws</a:t>
            </a:r>
            <a:endParaRPr lang="zh-CN" altLang="en-US" sz="900" dirty="0" smtClean="0"/>
          </a:p>
        </p:txBody>
      </p:sp>
      <p:sp>
        <p:nvSpPr>
          <p:cNvPr id="74" name="矩形 113"/>
          <p:cNvSpPr/>
          <p:nvPr/>
        </p:nvSpPr>
        <p:spPr>
          <a:xfrm>
            <a:off x="3145133" y="5950018"/>
            <a:ext cx="2520000" cy="288000"/>
          </a:xfrm>
          <a:prstGeom prst="rect">
            <a:avLst/>
          </a:prstGeom>
          <a:solidFill>
            <a:schemeClr val="accent4"/>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Mac OSX</a:t>
            </a:r>
            <a:endParaRPr lang="zh-CN" altLang="en-US" sz="900" dirty="0" smtClean="0"/>
          </a:p>
        </p:txBody>
      </p:sp>
      <p:sp>
        <p:nvSpPr>
          <p:cNvPr id="75" name="矩形 113"/>
          <p:cNvSpPr/>
          <p:nvPr/>
        </p:nvSpPr>
        <p:spPr>
          <a:xfrm>
            <a:off x="5807940" y="5950018"/>
            <a:ext cx="2520000" cy="288000"/>
          </a:xfrm>
          <a:prstGeom prst="rect">
            <a:avLst/>
          </a:prstGeom>
          <a:solidFill>
            <a:schemeClr val="accent4"/>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Linux</a:t>
            </a:r>
            <a:endParaRPr lang="zh-CN" altLang="en-US" sz="900" dirty="0" smtClean="0"/>
          </a:p>
        </p:txBody>
      </p:sp>
      <p:sp>
        <p:nvSpPr>
          <p:cNvPr id="36" name="Rectangle 35"/>
          <p:cNvSpPr/>
          <p:nvPr/>
        </p:nvSpPr>
        <p:spPr>
          <a:xfrm>
            <a:off x="229374" y="3525169"/>
            <a:ext cx="8276374" cy="1195418"/>
          </a:xfrm>
          <a:prstGeom prst="rect">
            <a:avLst/>
          </a:prstGeom>
          <a:solidFill>
            <a:srgbClr val="0096D6">
              <a:alpha val="33000"/>
            </a:srgb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37" name="Rectangle 36"/>
          <p:cNvSpPr/>
          <p:nvPr/>
        </p:nvSpPr>
        <p:spPr>
          <a:xfrm>
            <a:off x="3777423" y="4720586"/>
            <a:ext cx="4737711" cy="425309"/>
          </a:xfrm>
          <a:prstGeom prst="rect">
            <a:avLst/>
          </a:prstGeom>
          <a:solidFill>
            <a:srgbClr val="0096D6">
              <a:alpha val="33000"/>
            </a:srgb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38" name="Rectangle 37"/>
          <p:cNvSpPr/>
          <p:nvPr/>
        </p:nvSpPr>
        <p:spPr>
          <a:xfrm>
            <a:off x="3769127" y="5931230"/>
            <a:ext cx="4748069" cy="453502"/>
          </a:xfrm>
          <a:prstGeom prst="rect">
            <a:avLst/>
          </a:prstGeom>
          <a:solidFill>
            <a:srgbClr val="0096D6">
              <a:alpha val="33000"/>
            </a:srgb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39" name="Rectangle 38"/>
          <p:cNvSpPr/>
          <p:nvPr/>
        </p:nvSpPr>
        <p:spPr>
          <a:xfrm>
            <a:off x="240849" y="4718895"/>
            <a:ext cx="3525132" cy="1554717"/>
          </a:xfrm>
          <a:prstGeom prst="rect">
            <a:avLst/>
          </a:prstGeom>
          <a:solidFill>
            <a:schemeClr val="bg1">
              <a:lumMod val="50000"/>
              <a:alpha val="77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40" name="Rectangle 39"/>
          <p:cNvSpPr/>
          <p:nvPr/>
        </p:nvSpPr>
        <p:spPr>
          <a:xfrm>
            <a:off x="235242" y="2702902"/>
            <a:ext cx="8276374" cy="826776"/>
          </a:xfrm>
          <a:prstGeom prst="rect">
            <a:avLst/>
          </a:prstGeom>
          <a:solidFill>
            <a:srgbClr val="0096D6">
              <a:alpha val="33000"/>
            </a:srgb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41" name="Rectangle 40"/>
          <p:cNvSpPr/>
          <p:nvPr/>
        </p:nvSpPr>
        <p:spPr>
          <a:xfrm>
            <a:off x="232970" y="1878348"/>
            <a:ext cx="8276374" cy="826776"/>
          </a:xfrm>
          <a:prstGeom prst="rect">
            <a:avLst/>
          </a:prstGeom>
          <a:solidFill>
            <a:srgbClr val="0096D6">
              <a:alpha val="33000"/>
            </a:srgb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42" name="Rectangle 41"/>
          <p:cNvSpPr/>
          <p:nvPr/>
        </p:nvSpPr>
        <p:spPr>
          <a:xfrm>
            <a:off x="238839" y="1375874"/>
            <a:ext cx="5386360" cy="496557"/>
          </a:xfrm>
          <a:prstGeom prst="rect">
            <a:avLst/>
          </a:prstGeom>
          <a:solidFill>
            <a:srgbClr val="0096D6">
              <a:alpha val="33000"/>
            </a:srgb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43" name="Rectangle 42"/>
          <p:cNvSpPr/>
          <p:nvPr/>
        </p:nvSpPr>
        <p:spPr>
          <a:xfrm>
            <a:off x="5625199" y="1389873"/>
            <a:ext cx="2895804" cy="496557"/>
          </a:xfrm>
          <a:prstGeom prst="rect">
            <a:avLst/>
          </a:prstGeom>
          <a:solidFill>
            <a:srgbClr val="0096D6">
              <a:alpha val="33000"/>
            </a:srgb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Tree>
    <p:extLst>
      <p:ext uri="{BB962C8B-B14F-4D97-AF65-F5344CB8AC3E}">
        <p14:creationId xmlns:p14="http://schemas.microsoft.com/office/powerpoint/2010/main" val="327508668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Current Status</a:t>
            </a:r>
            <a:endParaRPr lang="zh-CN" altLang="en-US" sz="2000" dirty="0"/>
          </a:p>
        </p:txBody>
      </p:sp>
      <p:sp>
        <p:nvSpPr>
          <p:cNvPr id="4" name="Rectangle 3"/>
          <p:cNvSpPr/>
          <p:nvPr/>
        </p:nvSpPr>
        <p:spPr>
          <a:xfrm>
            <a:off x="2299001" y="2573988"/>
            <a:ext cx="1891664" cy="3130291"/>
          </a:xfrm>
          <a:prstGeom prst="rect">
            <a:avLst/>
          </a:prstGeom>
          <a:noFill/>
          <a:ln w="12700">
            <a:solidFill>
              <a:schemeClr val="bg2"/>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5" name="Rounded Rectangle 4"/>
          <p:cNvSpPr/>
          <p:nvPr/>
        </p:nvSpPr>
        <p:spPr>
          <a:xfrm>
            <a:off x="2423523" y="3288672"/>
            <a:ext cx="540000" cy="341644"/>
          </a:xfrm>
          <a:prstGeom prst="roundRect">
            <a:avLst/>
          </a:prstGeom>
          <a:solidFill>
            <a:schemeClr val="accent2">
              <a:lumMod val="50000"/>
            </a:schemeClr>
          </a:solidFill>
          <a:ln w="12700">
            <a:solidFill>
              <a:schemeClr val="bg2"/>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Win</a:t>
            </a:r>
            <a:endParaRPr lang="zh-CN" altLang="en-US" sz="1000" dirty="0" smtClean="0"/>
          </a:p>
        </p:txBody>
      </p:sp>
      <p:sp>
        <p:nvSpPr>
          <p:cNvPr id="6" name="Rounded Rectangle 5"/>
          <p:cNvSpPr/>
          <p:nvPr/>
        </p:nvSpPr>
        <p:spPr>
          <a:xfrm>
            <a:off x="2989460" y="3288672"/>
            <a:ext cx="540000" cy="341644"/>
          </a:xfrm>
          <a:prstGeom prst="roundRect">
            <a:avLst/>
          </a:prstGeom>
          <a:solidFill>
            <a:schemeClr val="accent2">
              <a:lumMod val="75000"/>
            </a:schemeClr>
          </a:solidFill>
          <a:ln w="12700">
            <a:solidFill>
              <a:schemeClr val="bg2"/>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Mac</a:t>
            </a:r>
            <a:endParaRPr lang="zh-CN" altLang="en-US" sz="1000" dirty="0" smtClean="0"/>
          </a:p>
        </p:txBody>
      </p:sp>
      <p:sp>
        <p:nvSpPr>
          <p:cNvPr id="7" name="Rounded Rectangle 6"/>
          <p:cNvSpPr/>
          <p:nvPr/>
        </p:nvSpPr>
        <p:spPr>
          <a:xfrm>
            <a:off x="3559604" y="3288672"/>
            <a:ext cx="540000" cy="341644"/>
          </a:xfrm>
          <a:prstGeom prst="roundRect">
            <a:avLst/>
          </a:prstGeom>
          <a:solidFill>
            <a:schemeClr val="accent4">
              <a:lumMod val="75000"/>
            </a:schemeClr>
          </a:solidFill>
          <a:ln w="12700">
            <a:solidFill>
              <a:schemeClr val="bg2"/>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Linux</a:t>
            </a:r>
            <a:endParaRPr lang="zh-CN" altLang="en-US" sz="1000" dirty="0" smtClean="0"/>
          </a:p>
        </p:txBody>
      </p:sp>
      <p:sp>
        <p:nvSpPr>
          <p:cNvPr id="8" name="矩形 113"/>
          <p:cNvSpPr/>
          <p:nvPr/>
        </p:nvSpPr>
        <p:spPr>
          <a:xfrm>
            <a:off x="2423522" y="2666091"/>
            <a:ext cx="1676081" cy="581137"/>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Screen</a:t>
            </a:r>
          </a:p>
          <a:p>
            <a:pPr algn="ctr"/>
            <a:r>
              <a:rPr lang="en-US" altLang="zh-CN" sz="900" dirty="0" smtClean="0"/>
              <a:t>Sharing</a:t>
            </a:r>
            <a:endParaRPr lang="zh-CN" altLang="en-US" sz="900" dirty="0" smtClean="0"/>
          </a:p>
        </p:txBody>
      </p:sp>
      <p:sp>
        <p:nvSpPr>
          <p:cNvPr id="9" name="矩形 113"/>
          <p:cNvSpPr/>
          <p:nvPr/>
        </p:nvSpPr>
        <p:spPr>
          <a:xfrm>
            <a:off x="2386172" y="3739481"/>
            <a:ext cx="1713918" cy="580721"/>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Display</a:t>
            </a:r>
          </a:p>
          <a:p>
            <a:pPr algn="ctr"/>
            <a:r>
              <a:rPr lang="en-US" altLang="zh-CN" sz="900" dirty="0" smtClean="0"/>
              <a:t>Enumerate</a:t>
            </a:r>
            <a:endParaRPr lang="zh-CN" altLang="en-US" sz="900" dirty="0" smtClean="0"/>
          </a:p>
        </p:txBody>
      </p:sp>
      <p:sp>
        <p:nvSpPr>
          <p:cNvPr id="10" name="Rectangle 9"/>
          <p:cNvSpPr/>
          <p:nvPr/>
        </p:nvSpPr>
        <p:spPr>
          <a:xfrm>
            <a:off x="4302651" y="2574404"/>
            <a:ext cx="1860859" cy="2275861"/>
          </a:xfrm>
          <a:prstGeom prst="rect">
            <a:avLst/>
          </a:prstGeom>
          <a:noFill/>
          <a:ln w="12700">
            <a:solidFill>
              <a:schemeClr val="bg2"/>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16" name="Rounded Rectangle 15"/>
          <p:cNvSpPr/>
          <p:nvPr/>
        </p:nvSpPr>
        <p:spPr>
          <a:xfrm>
            <a:off x="2424009" y="4361646"/>
            <a:ext cx="540000" cy="341644"/>
          </a:xfrm>
          <a:prstGeom prst="roundRect">
            <a:avLst/>
          </a:prstGeom>
          <a:solidFill>
            <a:schemeClr val="accent2">
              <a:lumMod val="50000"/>
            </a:schemeClr>
          </a:solidFill>
          <a:ln w="12700">
            <a:solidFill>
              <a:schemeClr val="bg2"/>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Win</a:t>
            </a:r>
            <a:endParaRPr lang="zh-CN" altLang="en-US" sz="1000" dirty="0" smtClean="0"/>
          </a:p>
        </p:txBody>
      </p:sp>
      <p:sp>
        <p:nvSpPr>
          <p:cNvPr id="17" name="Rounded Rectangle 16"/>
          <p:cNvSpPr/>
          <p:nvPr/>
        </p:nvSpPr>
        <p:spPr>
          <a:xfrm>
            <a:off x="2989946" y="4361646"/>
            <a:ext cx="540000" cy="341644"/>
          </a:xfrm>
          <a:prstGeom prst="roundRect">
            <a:avLst/>
          </a:prstGeom>
          <a:solidFill>
            <a:schemeClr val="accent2">
              <a:lumMod val="75000"/>
            </a:schemeClr>
          </a:solidFill>
          <a:ln w="12700">
            <a:solidFill>
              <a:schemeClr val="bg2"/>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Mac</a:t>
            </a:r>
            <a:endParaRPr lang="zh-CN" altLang="en-US" sz="1000" dirty="0" smtClean="0"/>
          </a:p>
        </p:txBody>
      </p:sp>
      <p:sp>
        <p:nvSpPr>
          <p:cNvPr id="18" name="Rounded Rectangle 17"/>
          <p:cNvSpPr/>
          <p:nvPr/>
        </p:nvSpPr>
        <p:spPr>
          <a:xfrm>
            <a:off x="3560090" y="4361646"/>
            <a:ext cx="540000" cy="341644"/>
          </a:xfrm>
          <a:prstGeom prst="roundRect">
            <a:avLst/>
          </a:prstGeom>
          <a:solidFill>
            <a:schemeClr val="accent4">
              <a:lumMod val="75000"/>
            </a:schemeClr>
          </a:solidFill>
          <a:ln w="12700">
            <a:solidFill>
              <a:schemeClr val="bg2"/>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Linux</a:t>
            </a:r>
            <a:endParaRPr lang="zh-CN" altLang="en-US" sz="1000" dirty="0" smtClean="0"/>
          </a:p>
        </p:txBody>
      </p:sp>
      <p:sp>
        <p:nvSpPr>
          <p:cNvPr id="19" name="Rounded Rectangle 18"/>
          <p:cNvSpPr/>
          <p:nvPr/>
        </p:nvSpPr>
        <p:spPr>
          <a:xfrm>
            <a:off x="4381737" y="3288256"/>
            <a:ext cx="540000" cy="341644"/>
          </a:xfrm>
          <a:prstGeom prst="roundRect">
            <a:avLst/>
          </a:prstGeom>
          <a:solidFill>
            <a:schemeClr val="accent2">
              <a:lumMod val="50000"/>
            </a:schemeClr>
          </a:solidFill>
          <a:ln w="12700">
            <a:solidFill>
              <a:schemeClr val="bg2"/>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Win</a:t>
            </a:r>
            <a:endParaRPr lang="zh-CN" altLang="en-US" sz="1000" dirty="0" smtClean="0"/>
          </a:p>
        </p:txBody>
      </p:sp>
      <p:sp>
        <p:nvSpPr>
          <p:cNvPr id="20" name="Rounded Rectangle 19"/>
          <p:cNvSpPr/>
          <p:nvPr/>
        </p:nvSpPr>
        <p:spPr>
          <a:xfrm>
            <a:off x="4947674" y="3288256"/>
            <a:ext cx="540000" cy="341644"/>
          </a:xfrm>
          <a:prstGeom prst="roundRect">
            <a:avLst/>
          </a:prstGeom>
          <a:solidFill>
            <a:schemeClr val="accent2">
              <a:lumMod val="75000"/>
            </a:schemeClr>
          </a:solidFill>
          <a:ln w="12700">
            <a:solidFill>
              <a:schemeClr val="bg2"/>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Mac</a:t>
            </a:r>
            <a:endParaRPr lang="zh-CN" altLang="en-US" sz="1000" dirty="0" smtClean="0"/>
          </a:p>
        </p:txBody>
      </p:sp>
      <p:sp>
        <p:nvSpPr>
          <p:cNvPr id="21" name="Rounded Rectangle 20"/>
          <p:cNvSpPr/>
          <p:nvPr/>
        </p:nvSpPr>
        <p:spPr>
          <a:xfrm>
            <a:off x="5517818" y="3288256"/>
            <a:ext cx="540000" cy="341644"/>
          </a:xfrm>
          <a:prstGeom prst="roundRect">
            <a:avLst/>
          </a:prstGeom>
          <a:solidFill>
            <a:schemeClr val="accent4">
              <a:lumMod val="75000"/>
            </a:schemeClr>
          </a:solidFill>
          <a:ln w="12700">
            <a:solidFill>
              <a:schemeClr val="bg2"/>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Linux</a:t>
            </a:r>
            <a:endParaRPr lang="zh-CN" altLang="en-US" sz="1000" dirty="0" smtClean="0"/>
          </a:p>
        </p:txBody>
      </p:sp>
      <p:sp>
        <p:nvSpPr>
          <p:cNvPr id="22" name="矩形 113"/>
          <p:cNvSpPr/>
          <p:nvPr/>
        </p:nvSpPr>
        <p:spPr>
          <a:xfrm>
            <a:off x="4381736" y="2665675"/>
            <a:ext cx="1676081" cy="581137"/>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Application</a:t>
            </a:r>
          </a:p>
          <a:p>
            <a:pPr algn="ctr"/>
            <a:r>
              <a:rPr lang="en-US" altLang="zh-CN" sz="900" dirty="0" smtClean="0"/>
              <a:t>Sharing</a:t>
            </a:r>
            <a:endParaRPr lang="zh-CN" altLang="en-US" sz="900" dirty="0" smtClean="0"/>
          </a:p>
        </p:txBody>
      </p:sp>
      <p:sp>
        <p:nvSpPr>
          <p:cNvPr id="23" name="矩形 113"/>
          <p:cNvSpPr/>
          <p:nvPr/>
        </p:nvSpPr>
        <p:spPr>
          <a:xfrm>
            <a:off x="4366281" y="3717168"/>
            <a:ext cx="1713918" cy="580721"/>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Application</a:t>
            </a:r>
          </a:p>
          <a:p>
            <a:pPr algn="ctr"/>
            <a:r>
              <a:rPr lang="en-US" altLang="zh-CN" sz="900" dirty="0" smtClean="0"/>
              <a:t>Enumerate</a:t>
            </a:r>
            <a:endParaRPr lang="zh-CN" altLang="en-US" sz="900" dirty="0" smtClean="0"/>
          </a:p>
        </p:txBody>
      </p:sp>
      <p:sp>
        <p:nvSpPr>
          <p:cNvPr id="24" name="Rounded Rectangle 23"/>
          <p:cNvSpPr/>
          <p:nvPr/>
        </p:nvSpPr>
        <p:spPr>
          <a:xfrm>
            <a:off x="4404118" y="4339333"/>
            <a:ext cx="540000" cy="341644"/>
          </a:xfrm>
          <a:prstGeom prst="roundRect">
            <a:avLst/>
          </a:prstGeom>
          <a:solidFill>
            <a:schemeClr val="accent2">
              <a:lumMod val="50000"/>
            </a:schemeClr>
          </a:solidFill>
          <a:ln w="12700">
            <a:solidFill>
              <a:schemeClr val="bg2"/>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Win</a:t>
            </a:r>
            <a:endParaRPr lang="zh-CN" altLang="en-US" sz="1000" dirty="0" smtClean="0"/>
          </a:p>
        </p:txBody>
      </p:sp>
      <p:sp>
        <p:nvSpPr>
          <p:cNvPr id="25" name="Rounded Rectangle 24"/>
          <p:cNvSpPr/>
          <p:nvPr/>
        </p:nvSpPr>
        <p:spPr>
          <a:xfrm>
            <a:off x="4970055" y="4339333"/>
            <a:ext cx="540000" cy="341644"/>
          </a:xfrm>
          <a:prstGeom prst="roundRect">
            <a:avLst/>
          </a:prstGeom>
          <a:solidFill>
            <a:schemeClr val="accent2">
              <a:lumMod val="75000"/>
            </a:schemeClr>
          </a:solidFill>
          <a:ln w="12700">
            <a:solidFill>
              <a:schemeClr val="bg2"/>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Mac</a:t>
            </a:r>
            <a:endParaRPr lang="zh-CN" altLang="en-US" sz="1000" dirty="0" smtClean="0"/>
          </a:p>
        </p:txBody>
      </p:sp>
      <p:sp>
        <p:nvSpPr>
          <p:cNvPr id="26" name="Rounded Rectangle 25"/>
          <p:cNvSpPr/>
          <p:nvPr/>
        </p:nvSpPr>
        <p:spPr>
          <a:xfrm>
            <a:off x="5540199" y="4339333"/>
            <a:ext cx="540000" cy="341644"/>
          </a:xfrm>
          <a:prstGeom prst="roundRect">
            <a:avLst/>
          </a:prstGeom>
          <a:solidFill>
            <a:schemeClr val="accent4">
              <a:lumMod val="75000"/>
            </a:schemeClr>
          </a:solidFill>
          <a:ln w="12700">
            <a:solidFill>
              <a:schemeClr val="bg2"/>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Linux</a:t>
            </a:r>
            <a:endParaRPr lang="zh-CN" altLang="en-US" sz="1000" dirty="0" smtClean="0"/>
          </a:p>
        </p:txBody>
      </p:sp>
      <p:sp>
        <p:nvSpPr>
          <p:cNvPr id="28" name="矩形 113"/>
          <p:cNvSpPr/>
          <p:nvPr/>
        </p:nvSpPr>
        <p:spPr>
          <a:xfrm>
            <a:off x="2437043" y="2096173"/>
            <a:ext cx="1656000" cy="36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Screen Capturer</a:t>
            </a:r>
            <a:endParaRPr lang="zh-CN" altLang="en-US" sz="900" dirty="0" smtClean="0"/>
          </a:p>
        </p:txBody>
      </p:sp>
      <p:sp>
        <p:nvSpPr>
          <p:cNvPr id="29" name="矩形 113"/>
          <p:cNvSpPr/>
          <p:nvPr/>
        </p:nvSpPr>
        <p:spPr>
          <a:xfrm>
            <a:off x="4401181" y="2107121"/>
            <a:ext cx="1656000" cy="36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App Capturer</a:t>
            </a:r>
            <a:endParaRPr lang="zh-CN" altLang="en-US" sz="900" dirty="0" smtClean="0"/>
          </a:p>
        </p:txBody>
      </p:sp>
      <p:sp>
        <p:nvSpPr>
          <p:cNvPr id="30" name="矩形 113"/>
          <p:cNvSpPr/>
          <p:nvPr/>
        </p:nvSpPr>
        <p:spPr>
          <a:xfrm>
            <a:off x="2441319" y="1596246"/>
            <a:ext cx="3623663" cy="360000"/>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smtClean="0"/>
              <a:t>Video Engine</a:t>
            </a:r>
            <a:endParaRPr lang="zh-CN" altLang="en-US" sz="900" dirty="0" smtClean="0"/>
          </a:p>
        </p:txBody>
      </p:sp>
      <p:sp>
        <p:nvSpPr>
          <p:cNvPr id="34" name="矩形 113"/>
          <p:cNvSpPr/>
          <p:nvPr/>
        </p:nvSpPr>
        <p:spPr>
          <a:xfrm>
            <a:off x="2380736" y="4878315"/>
            <a:ext cx="1711157" cy="280736"/>
          </a:xfrm>
          <a:prstGeom prst="rect">
            <a:avLst/>
          </a:prstGeom>
          <a:solidFill>
            <a:schemeClr val="accent6"/>
          </a:solidFill>
          <a:ln w="12700">
            <a:solidFill>
              <a:schemeClr val="bg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altLang="zh-CN" sz="900" dirty="0" err="1" smtClean="0"/>
              <a:t>Mulit</a:t>
            </a:r>
            <a:r>
              <a:rPr lang="en-US" altLang="zh-CN" sz="900" dirty="0" smtClean="0"/>
              <a:t>-Display Support</a:t>
            </a:r>
            <a:endParaRPr lang="zh-CN" altLang="en-US" sz="900" dirty="0" smtClean="0"/>
          </a:p>
        </p:txBody>
      </p:sp>
      <p:sp>
        <p:nvSpPr>
          <p:cNvPr id="35" name="Rounded Rectangle 34"/>
          <p:cNvSpPr/>
          <p:nvPr/>
        </p:nvSpPr>
        <p:spPr>
          <a:xfrm>
            <a:off x="2407462" y="5221306"/>
            <a:ext cx="540000" cy="341644"/>
          </a:xfrm>
          <a:prstGeom prst="roundRect">
            <a:avLst/>
          </a:prstGeom>
          <a:solidFill>
            <a:schemeClr val="accent2">
              <a:lumMod val="50000"/>
            </a:schemeClr>
          </a:solidFill>
          <a:ln w="12700">
            <a:solidFill>
              <a:schemeClr val="bg2"/>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Win</a:t>
            </a:r>
            <a:endParaRPr lang="zh-CN" altLang="en-US" sz="1000" dirty="0" smtClean="0"/>
          </a:p>
        </p:txBody>
      </p:sp>
      <p:sp>
        <p:nvSpPr>
          <p:cNvPr id="36" name="Rounded Rectangle 35"/>
          <p:cNvSpPr/>
          <p:nvPr/>
        </p:nvSpPr>
        <p:spPr>
          <a:xfrm>
            <a:off x="2973399" y="5221306"/>
            <a:ext cx="540000" cy="341644"/>
          </a:xfrm>
          <a:prstGeom prst="roundRect">
            <a:avLst/>
          </a:prstGeom>
          <a:solidFill>
            <a:schemeClr val="accent2">
              <a:lumMod val="75000"/>
            </a:schemeClr>
          </a:solidFill>
          <a:ln w="12700">
            <a:solidFill>
              <a:schemeClr val="bg2"/>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Mac</a:t>
            </a:r>
            <a:endParaRPr lang="zh-CN" altLang="en-US" sz="1000" dirty="0" smtClean="0"/>
          </a:p>
        </p:txBody>
      </p:sp>
      <p:sp>
        <p:nvSpPr>
          <p:cNvPr id="37" name="Rounded Rectangle 36"/>
          <p:cNvSpPr/>
          <p:nvPr/>
        </p:nvSpPr>
        <p:spPr>
          <a:xfrm>
            <a:off x="3543543" y="5221306"/>
            <a:ext cx="540000" cy="341644"/>
          </a:xfrm>
          <a:prstGeom prst="roundRect">
            <a:avLst/>
          </a:prstGeom>
          <a:solidFill>
            <a:schemeClr val="accent4">
              <a:lumMod val="75000"/>
            </a:schemeClr>
          </a:solidFill>
          <a:ln w="12700">
            <a:solidFill>
              <a:schemeClr val="bg2"/>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Linux</a:t>
            </a:r>
            <a:endParaRPr lang="zh-CN" altLang="en-US" sz="1000" dirty="0" smtClean="0"/>
          </a:p>
        </p:txBody>
      </p:sp>
      <p:sp>
        <p:nvSpPr>
          <p:cNvPr id="39" name="Rectangle 38"/>
          <p:cNvSpPr/>
          <p:nvPr/>
        </p:nvSpPr>
        <p:spPr>
          <a:xfrm>
            <a:off x="2288052" y="1565666"/>
            <a:ext cx="3875458" cy="952538"/>
          </a:xfrm>
          <a:prstGeom prst="rect">
            <a:avLst/>
          </a:prstGeom>
          <a:solidFill>
            <a:srgbClr val="0096D6">
              <a:alpha val="33000"/>
            </a:srgb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40" name="Rectangle 39"/>
          <p:cNvSpPr/>
          <p:nvPr/>
        </p:nvSpPr>
        <p:spPr>
          <a:xfrm>
            <a:off x="2288053" y="2504415"/>
            <a:ext cx="1968465" cy="2203531"/>
          </a:xfrm>
          <a:prstGeom prst="rect">
            <a:avLst/>
          </a:prstGeom>
          <a:solidFill>
            <a:schemeClr val="bg1">
              <a:lumMod val="50000"/>
              <a:alpha val="77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Tree>
    <p:extLst>
      <p:ext uri="{BB962C8B-B14F-4D97-AF65-F5344CB8AC3E}">
        <p14:creationId xmlns:p14="http://schemas.microsoft.com/office/powerpoint/2010/main" val="271772691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zh-CN" altLang="en-US" dirty="0"/>
          </a:p>
        </p:txBody>
      </p:sp>
      <p:sp>
        <p:nvSpPr>
          <p:cNvPr id="3" name="Title 2"/>
          <p:cNvSpPr>
            <a:spLocks noGrp="1"/>
          </p:cNvSpPr>
          <p:nvPr>
            <p:ph type="title"/>
          </p:nvPr>
        </p:nvSpPr>
        <p:spPr/>
        <p:txBody>
          <a:bodyPr/>
          <a:lstStyle/>
          <a:p>
            <a:r>
              <a:rPr lang="en-US" altLang="zh-CN" dirty="0" smtClean="0"/>
              <a:t>Mozilla::Dom</a:t>
            </a:r>
            <a:endParaRPr lang="zh-CN" altLang="en-US" dirty="0"/>
          </a:p>
        </p:txBody>
      </p:sp>
    </p:spTree>
    <p:extLst>
      <p:ext uri="{BB962C8B-B14F-4D97-AF65-F5344CB8AC3E}">
        <p14:creationId xmlns:p14="http://schemas.microsoft.com/office/powerpoint/2010/main" val="928110006"/>
      </p:ext>
    </p:extLst>
  </p:cSld>
  <p:clrMapOvr>
    <a:masterClrMapping/>
  </p:clrMapOvr>
  <p:transition xmlns:p14="http://schemas.microsoft.com/office/powerpoint/2010/mai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zh-CN" altLang="en-US"/>
          </a:p>
        </p:txBody>
      </p:sp>
      <p:sp>
        <p:nvSpPr>
          <p:cNvPr id="3" name="Title 2"/>
          <p:cNvSpPr>
            <a:spLocks noGrp="1"/>
          </p:cNvSpPr>
          <p:nvPr>
            <p:ph type="title"/>
          </p:nvPr>
        </p:nvSpPr>
        <p:spPr/>
        <p:txBody>
          <a:bodyPr/>
          <a:lstStyle/>
          <a:p>
            <a:r>
              <a:rPr lang="en-US" altLang="zh-CN" dirty="0"/>
              <a:t>Mozilla</a:t>
            </a:r>
            <a:r>
              <a:rPr lang="en-US" altLang="zh-CN" dirty="0" smtClean="0"/>
              <a:t>::Content</a:t>
            </a:r>
            <a:endParaRPr lang="zh-CN" altLang="en-US" dirty="0"/>
          </a:p>
        </p:txBody>
      </p:sp>
    </p:spTree>
    <p:extLst>
      <p:ext uri="{BB962C8B-B14F-4D97-AF65-F5344CB8AC3E}">
        <p14:creationId xmlns:p14="http://schemas.microsoft.com/office/powerpoint/2010/main" val="2466738312"/>
      </p:ext>
    </p:extLst>
  </p:cSld>
  <p:clrMapOvr>
    <a:masterClrMapping/>
  </p:clrMapOvr>
  <p:transition xmlns:p14="http://schemas.microsoft.com/office/powerpoint/2010/mai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zh-CN" altLang="en-US"/>
          </a:p>
        </p:txBody>
      </p:sp>
      <p:sp>
        <p:nvSpPr>
          <p:cNvPr id="3" name="Title 2"/>
          <p:cNvSpPr>
            <a:spLocks noGrp="1"/>
          </p:cNvSpPr>
          <p:nvPr>
            <p:ph type="title"/>
          </p:nvPr>
        </p:nvSpPr>
        <p:spPr/>
        <p:txBody>
          <a:bodyPr/>
          <a:lstStyle/>
          <a:p>
            <a:r>
              <a:rPr lang="en-US" altLang="zh-CN" dirty="0" smtClean="0"/>
              <a:t>WebRTC Video Engine</a:t>
            </a:r>
            <a:endParaRPr lang="zh-CN" altLang="en-US" dirty="0"/>
          </a:p>
        </p:txBody>
      </p:sp>
    </p:spTree>
    <p:extLst>
      <p:ext uri="{BB962C8B-B14F-4D97-AF65-F5344CB8AC3E}">
        <p14:creationId xmlns:p14="http://schemas.microsoft.com/office/powerpoint/2010/main" val="1037614364"/>
      </p:ext>
    </p:extLst>
  </p:cSld>
  <p:clrMapOvr>
    <a:masterClrMapping/>
  </p:clrMapOvr>
  <p:transition xmlns:p14="http://schemas.microsoft.com/office/powerpoint/2010/main">
    <p:wipe dir="r"/>
  </p:transition>
</p:sld>
</file>

<file path=ppt/theme/theme1.xml><?xml version="1.0" encoding="utf-8"?>
<a:theme xmlns:a="http://schemas.openxmlformats.org/drawingml/2006/main" name="Cisco Arial 4x3 template_dark">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Cisco Arial 4x3 template_dark</Template>
  <TotalTime>2640</TotalTime>
  <Words>371</Words>
  <Application>Microsoft Macintosh PowerPoint</Application>
  <PresentationFormat>On-screen Show (4:3)</PresentationFormat>
  <Paragraphs>205</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Cisco Arial 4x3 template_dark</vt:lpstr>
      <vt:lpstr> Firefox Screen Sharing Overview</vt:lpstr>
      <vt:lpstr>Overview</vt:lpstr>
      <vt:lpstr>High Level design </vt:lpstr>
      <vt:lpstr>FireFox vs. Chrome</vt:lpstr>
      <vt:lpstr>Current Status</vt:lpstr>
      <vt:lpstr>Current Status</vt:lpstr>
      <vt:lpstr>Mozilla::Dom</vt:lpstr>
      <vt:lpstr>Mozilla::Content</vt:lpstr>
      <vt:lpstr>WebRTC Video Engine</vt:lpstr>
      <vt:lpstr>WebRTC Desktop Capture</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Chart Templates</dc:title>
  <dc:creator>vagouz</dc:creator>
  <cp:lastModifiedBy>zhou vagou</cp:lastModifiedBy>
  <cp:revision>318</cp:revision>
  <dcterms:created xsi:type="dcterms:W3CDTF">2012-12-26T02:32:51Z</dcterms:created>
  <dcterms:modified xsi:type="dcterms:W3CDTF">2014-06-27T23:31:03Z</dcterms:modified>
</cp:coreProperties>
</file>