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2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B2E9C-46D7-4A6F-A641-5B475148356A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FB267-C2BF-414D-AAFF-0599592DE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21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175" y="142875"/>
            <a:ext cx="3413506" cy="3390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3" indent="0" algn="ctr">
              <a:buNone/>
              <a:defRPr sz="2400"/>
            </a:lvl2pPr>
            <a:lvl3pPr marL="914406" indent="0" algn="ctr">
              <a:buNone/>
              <a:defRPr sz="2400"/>
            </a:lvl3pPr>
            <a:lvl4pPr marL="1371609" indent="0" algn="ctr">
              <a:buNone/>
              <a:defRPr sz="2000"/>
            </a:lvl4pPr>
            <a:lvl5pPr marL="1828812" indent="0" algn="ctr">
              <a:buNone/>
              <a:defRPr sz="2000"/>
            </a:lvl5pPr>
            <a:lvl6pPr marL="2286015" indent="0" algn="ctr">
              <a:buNone/>
              <a:defRPr sz="2000"/>
            </a:lvl6pPr>
            <a:lvl7pPr marL="2743218" indent="0" algn="ctr">
              <a:buNone/>
              <a:defRPr sz="2000"/>
            </a:lvl7pPr>
            <a:lvl8pPr marL="3200421" indent="0" algn="ctr">
              <a:buNone/>
              <a:defRPr sz="2000"/>
            </a:lvl8pPr>
            <a:lvl9pPr marL="3657624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3F45-8B92-403C-AF19-4E5ACB40E988}" type="datetime1">
              <a:rPr lang="ru-RU" smtClean="0"/>
              <a:t>01.06.2017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440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5A5F-CAB4-47FE-BEFB-5D3E7753B45F}" type="datetime1">
              <a:rPr lang="ru-RU" smtClean="0"/>
              <a:t>01.06.2017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31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3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3"/>
            <a:ext cx="7734299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9F4B-DE88-4458-AA42-A23FCD204235}" type="datetime1">
              <a:rPr lang="ru-RU" smtClean="0"/>
              <a:t>01.06.2017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269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3992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Образец заголовка</a:t>
            </a:r>
            <a:endParaRPr lang="ru-RU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Образец подзаголовка</a:t>
            </a:r>
            <a:endParaRPr lang="ru-RU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353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FB6A-2E72-4A27-A80D-A74DDE9705C0}" type="datetime1">
              <a:rPr lang="ru-RU" smtClean="0"/>
              <a:t>01.06.2017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200150" y="1737362"/>
            <a:ext cx="985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69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F548-DBDC-4A08-83A7-E20E50709743}" type="datetime1">
              <a:rPr lang="ru-RU" smtClean="0"/>
              <a:t>01.06.2017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56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1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D6F7-1573-4A3A-887B-A9DE8E9A349C}" type="datetime1">
              <a:rPr lang="ru-RU" smtClean="0"/>
              <a:t>01.06.2017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77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1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1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3563-7EFF-4AE7-8DBB-D340FA65BDD4}" type="datetime1">
              <a:rPr lang="ru-RU" smtClean="0"/>
              <a:t>01.06.2017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43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639175" y="142875"/>
            <a:ext cx="3413506" cy="3390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62F2-8F9B-4D8A-AC1F-B70357E961B5}" type="datetime1">
              <a:rPr lang="ru-RU" smtClean="0"/>
              <a:t>01.06.2017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200150" y="1737362"/>
            <a:ext cx="985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71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AEC2-A3AE-4B1F-A8EC-E236E645D010}" type="datetime1">
              <a:rPr lang="ru-RU" smtClean="0"/>
              <a:t>01.06.2017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639175" y="142875"/>
            <a:ext cx="3413506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6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1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3" indent="0">
              <a:buNone/>
              <a:defRPr sz="1200"/>
            </a:lvl2pPr>
            <a:lvl3pPr marL="914406" indent="0">
              <a:buNone/>
              <a:defRPr sz="1000"/>
            </a:lvl3pPr>
            <a:lvl4pPr marL="1371609" indent="0">
              <a:buNone/>
              <a:defRPr sz="900"/>
            </a:lvl4pPr>
            <a:lvl5pPr marL="1828812" indent="0">
              <a:buNone/>
              <a:defRPr sz="900"/>
            </a:lvl5pPr>
            <a:lvl6pPr marL="2286015" indent="0">
              <a:buNone/>
              <a:defRPr sz="900"/>
            </a:lvl6pPr>
            <a:lvl7pPr marL="2743218" indent="0">
              <a:buNone/>
              <a:defRPr sz="900"/>
            </a:lvl7pPr>
            <a:lvl8pPr marL="3200421" indent="0">
              <a:buNone/>
              <a:defRPr sz="900"/>
            </a:lvl8pPr>
            <a:lvl9pPr marL="3657624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A47DCCB4-2C83-4D43-B956-352C66670F92}" type="datetime1">
              <a:rPr lang="ru-RU" smtClean="0"/>
              <a:t>01.06.2017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F5E548-0105-478B-9F8F-CC4CC6A4B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88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1"/>
            <a:ext cx="10113646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3" indent="0">
              <a:buNone/>
              <a:defRPr sz="2800"/>
            </a:lvl2pPr>
            <a:lvl3pPr marL="914406" indent="0">
              <a:buNone/>
              <a:defRPr sz="2400"/>
            </a:lvl3pPr>
            <a:lvl4pPr marL="1371609" indent="0">
              <a:buNone/>
              <a:defRPr sz="2000"/>
            </a:lvl4pPr>
            <a:lvl5pPr marL="1828812" indent="0">
              <a:buNone/>
              <a:defRPr sz="2000"/>
            </a:lvl5pPr>
            <a:lvl6pPr marL="2286015" indent="0">
              <a:buNone/>
              <a:defRPr sz="2000"/>
            </a:lvl6pPr>
            <a:lvl7pPr marL="2743218" indent="0">
              <a:buNone/>
              <a:defRPr sz="2000"/>
            </a:lvl7pPr>
            <a:lvl8pPr marL="3200421" indent="0">
              <a:buNone/>
              <a:defRPr sz="2000"/>
            </a:lvl8pPr>
            <a:lvl9pPr marL="3657624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3" indent="0">
              <a:buNone/>
              <a:defRPr sz="1200"/>
            </a:lvl2pPr>
            <a:lvl3pPr marL="914406" indent="0">
              <a:buNone/>
              <a:defRPr sz="1000"/>
            </a:lvl3pPr>
            <a:lvl4pPr marL="1371609" indent="0">
              <a:buNone/>
              <a:defRPr sz="900"/>
            </a:lvl4pPr>
            <a:lvl5pPr marL="1828812" indent="0">
              <a:buNone/>
              <a:defRPr sz="900"/>
            </a:lvl5pPr>
            <a:lvl6pPr marL="2286015" indent="0">
              <a:buNone/>
              <a:defRPr sz="900"/>
            </a:lvl6pPr>
            <a:lvl7pPr marL="2743218" indent="0">
              <a:buNone/>
              <a:defRPr sz="900"/>
            </a:lvl7pPr>
            <a:lvl8pPr marL="3200421" indent="0">
              <a:buNone/>
              <a:defRPr sz="900"/>
            </a:lvl8pPr>
            <a:lvl9pPr marL="3657624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1475-D3E6-4193-B045-D0A02E9F7636}" type="datetime1">
              <a:rPr lang="ru-RU" smtClean="0"/>
              <a:t>01.06.2017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47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10556472" y="54186"/>
            <a:ext cx="1585303" cy="1574804"/>
          </a:xfrm>
          <a:prstGeom prst="rect">
            <a:avLst/>
          </a:prstGeom>
        </p:spPr>
      </p:pic>
      <p:cxnSp>
        <p:nvCxnSpPr>
          <p:cNvPr id="12" name="Прямая соединительная линия 11"/>
          <p:cNvCxnSpPr/>
          <p:nvPr/>
        </p:nvCxnSpPr>
        <p:spPr>
          <a:xfrm>
            <a:off x="1200150" y="1737362"/>
            <a:ext cx="985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8EE6D5-9375-4DA3-A494-E4B02E99FEA0}" type="datetime1">
              <a:rPr lang="ru-RU" smtClean="0"/>
              <a:t>01.06.2017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9" y="6459787"/>
            <a:ext cx="13120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3F5E548-0105-478B-9F8F-CC4CC6A4BB8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3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20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defTabSz="914406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50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32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13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94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7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9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10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11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9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2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5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8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1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4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Интерфейс пользовательских команд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18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новых </a:t>
            </a:r>
            <a:r>
              <a:rPr lang="ru-RU" dirty="0" smtClean="0"/>
              <a:t>команд: Геометрия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085331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Обратите внимание, что конструктор выше представленного класса содержит указатель на объект класса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Geometry</a:t>
            </a:r>
            <a:r>
              <a:rPr lang="en-US" dirty="0" smtClean="0"/>
              <a:t>, </a:t>
            </a:r>
            <a:r>
              <a:rPr lang="ru-RU" dirty="0" smtClean="0"/>
              <a:t>т.е. класса, в котором мы планируем изменить какой-либо параметр. Тогда: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Для класса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Geometry</a:t>
            </a:r>
            <a:r>
              <a:rPr lang="en-US" dirty="0" smtClean="0"/>
              <a:t> </a:t>
            </a:r>
            <a:r>
              <a:rPr lang="ru-RU" dirty="0" smtClean="0"/>
              <a:t>следует ввести дополнительное «поле-указатель» на объект нашего класса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GeometryMessenger</a:t>
            </a:r>
            <a:r>
              <a:rPr lang="ru-RU" dirty="0"/>
              <a:t> </a:t>
            </a:r>
            <a:endParaRPr lang="ru-RU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Инициализировать данный объект в конструкторе класса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Geometry</a:t>
            </a:r>
            <a:r>
              <a:rPr lang="en-US" dirty="0" smtClean="0"/>
              <a:t> </a:t>
            </a:r>
            <a:r>
              <a:rPr lang="ru-RU" dirty="0" smtClean="0"/>
              <a:t>следующим образом: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931065"/>
            <a:ext cx="4889336" cy="244467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097280" y="4392280"/>
            <a:ext cx="10058400" cy="12052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Где, при создании нашей геометрии, объекту класса обработки команд передастся указатель на создаваемую геометрию с помощью ключевого слова </a:t>
            </a:r>
            <a:r>
              <a:rPr lang="en-US" b="1" dirty="0" smtClean="0">
                <a:solidFill>
                  <a:srgbClr val="002060"/>
                </a:solidFill>
              </a:rPr>
              <a:t>this</a:t>
            </a:r>
            <a:r>
              <a:rPr lang="ru-RU" dirty="0" smtClean="0"/>
              <a:t>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129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новых команд: Геометрия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425367"/>
          </a:xfrm>
        </p:spPr>
        <p:txBody>
          <a:bodyPr/>
          <a:lstStyle/>
          <a:p>
            <a:pPr algn="just"/>
            <a:r>
              <a:rPr lang="ru-RU" dirty="0" smtClean="0"/>
              <a:t>Рассмотрим остальные особенности, необходимые для использования команд в классе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Geometry</a:t>
            </a:r>
            <a:r>
              <a:rPr lang="en-US" dirty="0" smtClean="0"/>
              <a:t>:</a:t>
            </a:r>
            <a:endParaRPr lang="ru-RU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Пусть метод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Construct</a:t>
            </a:r>
            <a:r>
              <a:rPr lang="en-US" dirty="0" smtClean="0"/>
              <a:t>() </a:t>
            </a:r>
            <a:r>
              <a:rPr lang="ru-RU" dirty="0" smtClean="0"/>
              <a:t>класса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Geometry</a:t>
            </a:r>
            <a:r>
              <a:rPr lang="en-US" dirty="0" smtClean="0"/>
              <a:t> </a:t>
            </a:r>
            <a:r>
              <a:rPr lang="ru-RU" dirty="0" smtClean="0"/>
              <a:t>выглядит следующим образом (</a:t>
            </a:r>
            <a:r>
              <a:rPr lang="ru-RU" sz="1800" i="1" dirty="0" smtClean="0"/>
              <a:t>построение простейшего кубика</a:t>
            </a:r>
            <a:r>
              <a:rPr lang="ru-RU" dirty="0" smtClean="0"/>
              <a:t>):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97280" y="4991145"/>
            <a:ext cx="10058400" cy="71675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Где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det_size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box_mat</a:t>
            </a:r>
            <a:r>
              <a:rPr lang="en-US" dirty="0" smtClean="0"/>
              <a:t> </a:t>
            </a:r>
            <a:r>
              <a:rPr lang="ru-RU" dirty="0" smtClean="0"/>
              <a:t>параметры, которые мы будем изменять. Реализуем метод для установки нового значения, к примеру для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det_size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707896"/>
            <a:ext cx="5151911" cy="5523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271101"/>
            <a:ext cx="9362173" cy="1602616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362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новых команд: Геометрия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944600"/>
          </a:xfrm>
        </p:spPr>
        <p:txBody>
          <a:bodyPr/>
          <a:lstStyle/>
          <a:p>
            <a:pPr algn="just"/>
            <a:r>
              <a:rPr lang="ru-RU" dirty="0" smtClean="0"/>
              <a:t>При вызове нашей команды необходимо перестроить геометрию заново, но, т.к. она уже была построена при инициализации проекта, её необходимо очистить. Для этого перепишем метода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Construct</a:t>
            </a:r>
            <a:r>
              <a:rPr lang="en-US" dirty="0" smtClean="0"/>
              <a:t>() </a:t>
            </a:r>
            <a:r>
              <a:rPr lang="ru-RU" dirty="0" smtClean="0"/>
              <a:t>следующим образом: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97280" y="5120572"/>
            <a:ext cx="10058400" cy="123050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Где в первых четырех строчках осуществляется вызов существующей геометрии (</a:t>
            </a:r>
            <a:r>
              <a:rPr lang="ru-RU" sz="1800" i="1" dirty="0" smtClean="0"/>
              <a:t>если есть</a:t>
            </a:r>
            <a:r>
              <a:rPr lang="ru-RU" dirty="0" smtClean="0"/>
              <a:t>) после чего поочередно очищаются контейнеры с физическими, логическими и геометрическими объемами.</a:t>
            </a:r>
            <a:r>
              <a:rPr lang="en-US" dirty="0" smtClean="0"/>
              <a:t>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Обратите внимание</a:t>
            </a:r>
            <a:r>
              <a:rPr lang="ru-RU" dirty="0" smtClean="0"/>
              <a:t>, что мир следует инициировать так же в методе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Construct</a:t>
            </a:r>
            <a:r>
              <a:rPr lang="en-US" dirty="0" smtClean="0"/>
              <a:t>() </a:t>
            </a:r>
            <a:r>
              <a:rPr lang="ru-RU" dirty="0" smtClean="0"/>
              <a:t>иначе он будет уничтожен и не восстановлен.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2662985"/>
            <a:ext cx="6978496" cy="2457587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93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новых команд: Геометрия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516956"/>
            <a:ext cx="10058400" cy="942681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Кроме того, при изменении параметра необходимо сообщить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RunManager</a:t>
            </a:r>
            <a:r>
              <a:rPr lang="en-US" dirty="0" smtClean="0"/>
              <a:t> </a:t>
            </a:r>
            <a:r>
              <a:rPr lang="ru-RU" dirty="0" smtClean="0"/>
              <a:t>о том что геометрию следует перестроить. Это можно осуществить добавлением следующих строк в метод по изменению параметра: 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546818"/>
            <a:ext cx="6944668" cy="977867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764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новых команд: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G4UIcmdWithADouble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1358939"/>
          </a:xfrm>
        </p:spPr>
        <p:txBody>
          <a:bodyPr/>
          <a:lstStyle/>
          <a:p>
            <a:r>
              <a:rPr lang="ru-RU" dirty="0" smtClean="0"/>
              <a:t>Вернемся к классу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GeometryMessenger</a:t>
            </a:r>
            <a:r>
              <a:rPr lang="ru-RU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В конструкторе создадим директорию (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G4UIdirectory</a:t>
            </a:r>
            <a:r>
              <a:rPr lang="en-US" dirty="0" smtClean="0"/>
              <a:t>)</a:t>
            </a:r>
            <a:r>
              <a:rPr lang="ru-RU" dirty="0" smtClean="0"/>
              <a:t> с пользовательскими командами.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Создадим простейшую команду принимающую новое значение типа </a:t>
            </a:r>
            <a:r>
              <a:rPr lang="en-US" b="1" dirty="0" smtClean="0">
                <a:solidFill>
                  <a:srgbClr val="002060"/>
                </a:solidFill>
              </a:rPr>
              <a:t>G4double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096299"/>
            <a:ext cx="7623742" cy="1566398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097280" y="4662697"/>
            <a:ext cx="10058400" cy="161703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Метод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SetGuidance</a:t>
            </a:r>
            <a:r>
              <a:rPr lang="en-US" dirty="0"/>
              <a:t>(</a:t>
            </a:r>
            <a:r>
              <a:rPr lang="en-US" b="1" dirty="0">
                <a:solidFill>
                  <a:srgbClr val="002060"/>
                </a:solidFill>
              </a:rPr>
              <a:t>G4String</a:t>
            </a:r>
            <a:r>
              <a:rPr lang="en-US" dirty="0"/>
              <a:t>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smtClean="0"/>
              <a:t>позволяет добавлять к команде описание, отображаемое в режиме визуализации (как для директории так и для команд)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100" dirty="0"/>
              <a:t>Метод </a:t>
            </a:r>
            <a:r>
              <a:rPr lang="en-US" sz="2100" b="1" dirty="0" err="1" smtClean="0">
                <a:solidFill>
                  <a:schemeClr val="accent1">
                    <a:lumMod val="75000"/>
                  </a:schemeClr>
                </a:solidFill>
              </a:rPr>
              <a:t>SetParameterName</a:t>
            </a:r>
            <a:r>
              <a:rPr lang="ru-RU" dirty="0"/>
              <a:t>(</a:t>
            </a:r>
            <a:r>
              <a:rPr lang="en-US" b="1" dirty="0">
                <a:solidFill>
                  <a:srgbClr val="002060"/>
                </a:solidFill>
              </a:rPr>
              <a:t>G4String</a:t>
            </a:r>
            <a:r>
              <a:rPr lang="en-US" dirty="0"/>
              <a:t>, </a:t>
            </a:r>
            <a:r>
              <a:rPr lang="en-US" b="1" dirty="0">
                <a:solidFill>
                  <a:srgbClr val="002060"/>
                </a:solidFill>
              </a:rPr>
              <a:t>G4bool</a:t>
            </a:r>
            <a:r>
              <a:rPr lang="en-US" dirty="0"/>
              <a:t>) </a:t>
            </a:r>
            <a:r>
              <a:rPr lang="ru-RU" sz="2100" dirty="0"/>
              <a:t>позволяет устанавливать отображаемое имя параметра, </a:t>
            </a:r>
            <a:r>
              <a:rPr lang="en-US" sz="2100" b="1" dirty="0">
                <a:solidFill>
                  <a:srgbClr val="002060"/>
                </a:solidFill>
              </a:rPr>
              <a:t>false</a:t>
            </a:r>
            <a:r>
              <a:rPr lang="en-US" sz="2100" dirty="0"/>
              <a:t> </a:t>
            </a:r>
            <a:r>
              <a:rPr lang="ru-RU" sz="2100" dirty="0"/>
              <a:t>в данном случае означает что параметр не может быть опущен и должен быть обязательно указан.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320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новых команд: Визуальное представление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09459"/>
          </a:xfrm>
        </p:spPr>
        <p:txBody>
          <a:bodyPr/>
          <a:lstStyle/>
          <a:p>
            <a:r>
              <a:rPr lang="ru-RU" dirty="0" smtClean="0"/>
              <a:t>В интерактивном режиме в списке команд директория будет выглядеть следующим образом: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63567"/>
            <a:ext cx="2390342" cy="670020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097280" y="3441961"/>
            <a:ext cx="10058400" cy="7094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 окне описания команд будет выведена ранее заданная информация (</a:t>
            </a:r>
            <a:r>
              <a:rPr lang="ru-RU" sz="1800" i="1" dirty="0" smtClean="0"/>
              <a:t>с помощью метода 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SetGuidance</a:t>
            </a:r>
            <a:r>
              <a:rPr lang="en-US" sz="1800" dirty="0" smtClean="0"/>
              <a:t>()</a:t>
            </a:r>
            <a:r>
              <a:rPr lang="en-US" dirty="0" smtClean="0"/>
              <a:t>)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220355"/>
            <a:ext cx="2372233" cy="1475855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095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новых команд: Визуальное представление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5392238"/>
            <a:ext cx="10058400" cy="837645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Тем не менее при вызове данной команды ничего не произойдет и параметр не изменится.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91751"/>
            <a:ext cx="6093561" cy="2480885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1097280" y="1954106"/>
            <a:ext cx="10058400" cy="83764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При выборе созданной команды из списка отобразится следующее сообщение в окне описания команд: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666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новых команд</a:t>
            </a:r>
            <a:r>
              <a:rPr lang="ru-RU" dirty="0" smtClean="0"/>
              <a:t>: установка значения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751511"/>
            <a:ext cx="10058400" cy="760735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Чтобы изменения вступили в силу необходимо реализовать метод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SetNewValue</a:t>
            </a:r>
            <a:r>
              <a:rPr lang="en-US" dirty="0"/>
              <a:t>(</a:t>
            </a:r>
            <a:r>
              <a:rPr lang="en-US" b="1" dirty="0">
                <a:solidFill>
                  <a:srgbClr val="002060"/>
                </a:solidFill>
              </a:rPr>
              <a:t>G4UIcommand*</a:t>
            </a:r>
            <a:r>
              <a:rPr lang="en-US" dirty="0"/>
              <a:t>, </a:t>
            </a:r>
            <a:r>
              <a:rPr lang="en-US" b="1" dirty="0">
                <a:solidFill>
                  <a:srgbClr val="002060"/>
                </a:solidFill>
              </a:rPr>
              <a:t>G4String</a:t>
            </a:r>
            <a:r>
              <a:rPr lang="en-US" dirty="0"/>
              <a:t>)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12246"/>
            <a:ext cx="9325956" cy="977867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097280" y="3490113"/>
            <a:ext cx="10058400" cy="27739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В котором осуществляется проверка того, какая именно команда была вызвана, и при необходимости значение передаваемое в этой команде можно привести к нужному формату.</a:t>
            </a:r>
          </a:p>
          <a:p>
            <a:pPr algn="just"/>
            <a:r>
              <a:rPr lang="ru-RU" i="1" dirty="0"/>
              <a:t>К </a:t>
            </a:r>
            <a:r>
              <a:rPr lang="ru-RU" i="1" dirty="0" smtClean="0"/>
              <a:t>примеру</a:t>
            </a:r>
            <a:r>
              <a:rPr lang="ru-RU" i="1" dirty="0"/>
              <a:t>,</a:t>
            </a:r>
            <a:r>
              <a:rPr lang="ru-RU" i="1" dirty="0" smtClean="0"/>
              <a:t> </a:t>
            </a:r>
            <a:r>
              <a:rPr lang="ru-RU" i="1" dirty="0"/>
              <a:t>в данном случае преобразование к типу </a:t>
            </a:r>
            <a:r>
              <a:rPr lang="en-US" i="1" dirty="0"/>
              <a:t>G4double </a:t>
            </a:r>
            <a:r>
              <a:rPr lang="ru-RU" i="1" dirty="0"/>
              <a:t>осуществляет встроенный </a:t>
            </a:r>
            <a:r>
              <a:rPr lang="ru-RU" i="1" dirty="0" smtClean="0"/>
              <a:t>метод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G4cmdWithADouble</a:t>
            </a:r>
            <a:r>
              <a:rPr lang="en-US" b="1" dirty="0" smtClean="0"/>
              <a:t>::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GetNewDoubleValue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rgbClr val="002060"/>
                </a:solidFill>
              </a:rPr>
              <a:t>G4String</a:t>
            </a:r>
            <a:r>
              <a:rPr lang="en-US" b="1" dirty="0" smtClean="0"/>
              <a:t>)</a:t>
            </a:r>
            <a:endParaRPr lang="ru-RU" b="1" dirty="0" smtClean="0"/>
          </a:p>
          <a:p>
            <a:pPr algn="just"/>
            <a:r>
              <a:rPr lang="ru-RU" dirty="0" smtClean="0"/>
              <a:t>Полученное значение передается объекту класса </a:t>
            </a:r>
            <a:r>
              <a:rPr lang="en-US" dirty="0" smtClean="0"/>
              <a:t>Geometry </a:t>
            </a:r>
            <a:r>
              <a:rPr lang="ru-RU" dirty="0" smtClean="0"/>
              <a:t>через ранее заданный метод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Geometry</a:t>
            </a:r>
            <a:r>
              <a:rPr lang="en-US" dirty="0"/>
              <a:t>::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SetDetSize</a:t>
            </a:r>
            <a:r>
              <a:rPr lang="en-US" dirty="0"/>
              <a:t>(</a:t>
            </a:r>
            <a:r>
              <a:rPr lang="en-US" b="1" dirty="0" smtClean="0">
                <a:solidFill>
                  <a:srgbClr val="002060"/>
                </a:solidFill>
              </a:rPr>
              <a:t>G4double</a:t>
            </a:r>
            <a:r>
              <a:rPr lang="en-US" dirty="0"/>
              <a:t>)</a:t>
            </a:r>
            <a:r>
              <a:rPr lang="ru-RU" dirty="0" smtClean="0"/>
              <a:t>, в результате чего запускается перезагрузка геометрии с новым значением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453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новых </a:t>
            </a:r>
            <a:r>
              <a:rPr lang="ru-RU" dirty="0" smtClean="0"/>
              <a:t>команд: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G4UIcmdWithAString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49638"/>
          </a:xfrm>
        </p:spPr>
        <p:txBody>
          <a:bodyPr/>
          <a:lstStyle/>
          <a:p>
            <a:pPr algn="just"/>
            <a:r>
              <a:rPr lang="ru-RU" dirty="0" smtClean="0"/>
              <a:t>Для изменения материала куба, можно </a:t>
            </a:r>
            <a:r>
              <a:rPr lang="ru-RU" dirty="0"/>
              <a:t>реа</a:t>
            </a:r>
            <a:r>
              <a:rPr lang="ru-RU" dirty="0" smtClean="0"/>
              <a:t>лизовать команду которая принимает </a:t>
            </a:r>
            <a:r>
              <a:rPr lang="en-US" b="1" dirty="0" smtClean="0">
                <a:solidFill>
                  <a:srgbClr val="002060"/>
                </a:solidFill>
              </a:rPr>
              <a:t>G4String</a:t>
            </a:r>
            <a:r>
              <a:rPr lang="en-US" dirty="0" smtClean="0"/>
              <a:t> </a:t>
            </a:r>
            <a:r>
              <a:rPr lang="ru-RU" dirty="0" smtClean="0"/>
              <a:t>значение: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03746"/>
            <a:ext cx="6953250" cy="666750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097280" y="3270496"/>
            <a:ext cx="10058400" cy="489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Для того чтобы передать новое значение в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SetNewValue</a:t>
            </a:r>
            <a:r>
              <a:rPr lang="en-US" dirty="0"/>
              <a:t>(</a:t>
            </a:r>
            <a:r>
              <a:rPr lang="en-US" b="1" dirty="0" smtClean="0">
                <a:solidFill>
                  <a:srgbClr val="002060"/>
                </a:solidFill>
              </a:rPr>
              <a:t>G4UIcommand</a:t>
            </a:r>
            <a:r>
              <a:rPr lang="en-US" b="1" dirty="0">
                <a:solidFill>
                  <a:srgbClr val="002060"/>
                </a:solidFill>
              </a:rPr>
              <a:t>*</a:t>
            </a:r>
            <a:r>
              <a:rPr lang="en-US" dirty="0"/>
              <a:t>, </a:t>
            </a:r>
            <a:r>
              <a:rPr lang="en-US" b="1" dirty="0">
                <a:solidFill>
                  <a:srgbClr val="002060"/>
                </a:solidFill>
              </a:rPr>
              <a:t>G4String</a:t>
            </a:r>
            <a:r>
              <a:rPr lang="en-US" dirty="0"/>
              <a:t>)</a:t>
            </a:r>
            <a:r>
              <a:rPr lang="ru-RU" dirty="0"/>
              <a:t>: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868524"/>
            <a:ext cx="4000500" cy="666750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1097280" y="4535274"/>
            <a:ext cx="10058400" cy="3812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Где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Geometry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::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SetDetMaterial</a:t>
            </a:r>
            <a:r>
              <a:rPr lang="en-US" dirty="0"/>
              <a:t>(</a:t>
            </a:r>
            <a:r>
              <a:rPr lang="en-US" b="1" dirty="0">
                <a:solidFill>
                  <a:srgbClr val="002060"/>
                </a:solidFill>
              </a:rPr>
              <a:t>G4String</a:t>
            </a:r>
            <a:r>
              <a:rPr lang="en-US" dirty="0"/>
              <a:t>) </a:t>
            </a:r>
            <a:r>
              <a:rPr lang="ru-RU" dirty="0" smtClean="0"/>
              <a:t>выглядит следующим образом: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5078479"/>
            <a:ext cx="7743825" cy="1009650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33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новых команд: Визуальное </a:t>
            </a:r>
            <a:r>
              <a:rPr lang="ru-RU" dirty="0" smtClean="0"/>
              <a:t>представление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G4UIcmdWithAString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24001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/>
              <a:t>При выборе созданной команды из списка отобразится следующее сообщение в окне описания команд: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78109"/>
            <a:ext cx="6724650" cy="2590800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1097280" y="5277283"/>
            <a:ext cx="10058400" cy="62400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Если существует необходимость заполнить остальные ячейки таблицы то команду так же можно реализовать через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G4UIcommand</a:t>
            </a:r>
            <a:r>
              <a:rPr lang="en-US" dirty="0" smtClean="0"/>
              <a:t> (</a:t>
            </a:r>
            <a:r>
              <a:rPr lang="ru-RU" sz="1800" i="1" dirty="0" smtClean="0"/>
              <a:t>см. след. слайд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18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Режимы работы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Интерактивный режим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Структура команд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Реализация новых команд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G4UIcommand</a:t>
            </a:r>
            <a:r>
              <a:rPr lang="en-US" dirty="0" smtClean="0"/>
              <a:t> </a:t>
            </a:r>
            <a:r>
              <a:rPr lang="ru-RU" dirty="0" smtClean="0"/>
              <a:t>и его потомки</a:t>
            </a:r>
          </a:p>
          <a:p>
            <a:pPr>
              <a:buFont typeface="Wingdings" panose="05000000000000000000" pitchFamily="2" charset="2"/>
              <a:buChar char="q"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71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новых команд: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G4UIcommand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3785252"/>
            <a:ext cx="10058400" cy="2547182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где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G4UIcommand</a:t>
            </a:r>
            <a:r>
              <a:rPr lang="ru-RU" dirty="0" smtClean="0"/>
              <a:t>()</a:t>
            </a:r>
            <a:r>
              <a:rPr lang="en-US" dirty="0" smtClean="0"/>
              <a:t> </a:t>
            </a:r>
            <a:r>
              <a:rPr lang="ru-RU" dirty="0" smtClean="0"/>
              <a:t>представляет собой конструктор команды без параметра, а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G4UIparameter</a:t>
            </a:r>
            <a:r>
              <a:rPr lang="ru-RU" dirty="0" smtClean="0"/>
              <a:t>*</a:t>
            </a:r>
            <a:r>
              <a:rPr lang="en-US" dirty="0" smtClean="0"/>
              <a:t> </a:t>
            </a:r>
            <a:r>
              <a:rPr lang="ru-RU" dirty="0" smtClean="0"/>
              <a:t>является указателем на объект класса параметров команд где в конструкторе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G4UIparameter</a:t>
            </a:r>
            <a:r>
              <a:rPr lang="en-US" dirty="0"/>
              <a:t>(</a:t>
            </a:r>
            <a:r>
              <a:rPr lang="en-US" b="1" dirty="0" err="1">
                <a:solidFill>
                  <a:srgbClr val="002060"/>
                </a:solidFill>
              </a:rPr>
              <a:t>const</a:t>
            </a:r>
            <a:r>
              <a:rPr lang="en-US" b="1" dirty="0">
                <a:solidFill>
                  <a:srgbClr val="002060"/>
                </a:solidFill>
              </a:rPr>
              <a:t> char </a:t>
            </a:r>
            <a:r>
              <a:rPr lang="en-US" dirty="0"/>
              <a:t>* </a:t>
            </a:r>
            <a:r>
              <a:rPr lang="en-US" i="1" dirty="0" err="1">
                <a:solidFill>
                  <a:schemeClr val="accent3">
                    <a:lumMod val="75000"/>
                  </a:schemeClr>
                </a:solidFill>
              </a:rPr>
              <a:t>theName</a:t>
            </a:r>
            <a:r>
              <a:rPr lang="en-US" dirty="0"/>
              <a:t>, </a:t>
            </a:r>
            <a:r>
              <a:rPr lang="en-US" b="1" dirty="0">
                <a:solidFill>
                  <a:srgbClr val="002060"/>
                </a:solidFill>
              </a:rPr>
              <a:t>char</a:t>
            </a:r>
            <a:r>
              <a:rPr lang="en-US" dirty="0"/>
              <a:t> </a:t>
            </a:r>
            <a:r>
              <a:rPr lang="en-US" i="1" dirty="0" err="1">
                <a:solidFill>
                  <a:schemeClr val="accent3">
                    <a:lumMod val="75000"/>
                  </a:schemeClr>
                </a:solidFill>
              </a:rPr>
              <a:t>theType</a:t>
            </a:r>
            <a:r>
              <a:rPr lang="en-US" dirty="0"/>
              <a:t>, </a:t>
            </a:r>
            <a:r>
              <a:rPr lang="en-US" b="1" dirty="0">
                <a:solidFill>
                  <a:srgbClr val="002060"/>
                </a:solidFill>
              </a:rPr>
              <a:t>G4bool</a:t>
            </a:r>
            <a:r>
              <a:rPr lang="en-US" dirty="0"/>
              <a:t> </a:t>
            </a:r>
            <a:r>
              <a:rPr lang="en-US" i="1" dirty="0" err="1">
                <a:solidFill>
                  <a:schemeClr val="accent3">
                    <a:lumMod val="75000"/>
                  </a:schemeClr>
                </a:solidFill>
              </a:rPr>
              <a:t>theOmittable</a:t>
            </a:r>
            <a:r>
              <a:rPr lang="en-US" dirty="0" smtClean="0"/>
              <a:t>):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i="1" dirty="0" err="1">
                <a:solidFill>
                  <a:schemeClr val="accent3">
                    <a:lumMod val="75000"/>
                  </a:schemeClr>
                </a:solidFill>
              </a:rPr>
              <a:t>theName</a:t>
            </a:r>
            <a:r>
              <a:rPr lang="en-US" dirty="0" smtClean="0"/>
              <a:t> – </a:t>
            </a:r>
            <a:r>
              <a:rPr lang="ru-RU" dirty="0" smtClean="0"/>
              <a:t>имя параметра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i="1" dirty="0" err="1">
                <a:solidFill>
                  <a:schemeClr val="accent3">
                    <a:lumMod val="75000"/>
                  </a:schemeClr>
                </a:solidFill>
              </a:rPr>
              <a:t>theType</a:t>
            </a:r>
            <a:r>
              <a:rPr lang="en-US" dirty="0" smtClean="0"/>
              <a:t> – </a:t>
            </a:r>
            <a:r>
              <a:rPr lang="ru-RU" dirty="0" smtClean="0"/>
              <a:t>тип параметра задаваемый символом (</a:t>
            </a:r>
            <a:r>
              <a:rPr lang="ru-RU" sz="1800" i="1" dirty="0" smtClean="0"/>
              <a:t>в данном случае это «строка»</a:t>
            </a:r>
            <a:r>
              <a:rPr lang="ru-RU" dirty="0" smtClean="0"/>
              <a:t>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i="1" dirty="0" err="1">
                <a:solidFill>
                  <a:schemeClr val="accent3">
                    <a:lumMod val="75000"/>
                  </a:schemeClr>
                </a:solidFill>
              </a:rPr>
              <a:t>theOmittable</a:t>
            </a:r>
            <a:r>
              <a:rPr lang="en-US" dirty="0" smtClean="0"/>
              <a:t> – </a:t>
            </a:r>
            <a:r>
              <a:rPr lang="en-US" b="1" dirty="0" smtClean="0">
                <a:solidFill>
                  <a:srgbClr val="002060"/>
                </a:solidFill>
              </a:rPr>
              <a:t>true</a:t>
            </a:r>
            <a:r>
              <a:rPr lang="en-US" dirty="0"/>
              <a:t>/</a:t>
            </a:r>
            <a:r>
              <a:rPr lang="en-US" b="1" dirty="0" smtClean="0">
                <a:solidFill>
                  <a:srgbClr val="002060"/>
                </a:solidFill>
              </a:rPr>
              <a:t>false</a:t>
            </a:r>
            <a:r>
              <a:rPr lang="en-US" dirty="0" smtClean="0"/>
              <a:t> </a:t>
            </a:r>
            <a:r>
              <a:rPr lang="ru-RU" dirty="0" smtClean="0"/>
              <a:t>в зависимости от того можно</a:t>
            </a:r>
            <a:r>
              <a:rPr lang="en-US" dirty="0" smtClean="0"/>
              <a:t>/</a:t>
            </a:r>
            <a:r>
              <a:rPr lang="ru-RU" dirty="0" smtClean="0"/>
              <a:t>нельзя</a:t>
            </a:r>
            <a:r>
              <a:rPr lang="en-US" dirty="0" smtClean="0"/>
              <a:t> </a:t>
            </a:r>
            <a:r>
              <a:rPr lang="ru-RU" dirty="0" smtClean="0"/>
              <a:t>вызывать команду без параметра</a:t>
            </a:r>
            <a:endParaRPr lang="en-US" dirty="0"/>
          </a:p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2152"/>
            <a:ext cx="6438900" cy="194310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90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новых команд: </a:t>
            </a:r>
            <a:r>
              <a:rPr lang="ru-RU" dirty="0" smtClean="0"/>
              <a:t>методы </a:t>
            </a:r>
            <a:r>
              <a:rPr lang="en-US" b="1" smtClean="0">
                <a:solidFill>
                  <a:schemeClr val="accent1">
                    <a:lumMod val="75000"/>
                  </a:schemeClr>
                </a:solidFill>
              </a:rPr>
              <a:t>G4UIparameter</a:t>
            </a:r>
            <a:r>
              <a:rPr lang="ru-RU" b="1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187724"/>
            <a:ext cx="10058400" cy="240991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SetGuidance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2060"/>
                </a:solidFill>
              </a:rPr>
              <a:t>G4String</a:t>
            </a:r>
            <a:r>
              <a:rPr lang="en-US" dirty="0" smtClean="0"/>
              <a:t>) – </a:t>
            </a:r>
            <a:r>
              <a:rPr lang="ru-RU" dirty="0" smtClean="0"/>
              <a:t>добавить описание к параметру в таблицу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SetDefaultValue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2060"/>
                </a:solidFill>
              </a:rPr>
              <a:t>G4String</a:t>
            </a:r>
            <a:r>
              <a:rPr lang="en-US" dirty="0" smtClean="0"/>
              <a:t>) – </a:t>
            </a:r>
            <a:r>
              <a:rPr lang="ru-RU" dirty="0" smtClean="0"/>
              <a:t>установить значение по умолчанию (т.е. если команда вызовется без параметра то в качестве значения будет передано это значение (</a:t>
            </a:r>
            <a:r>
              <a:rPr lang="ru-RU" sz="1800" i="1" dirty="0" smtClean="0"/>
              <a:t>в данном случае</a:t>
            </a:r>
            <a:r>
              <a:rPr lang="en-US" sz="1800" i="1" dirty="0" smtClean="0"/>
              <a:t>“G4_Li”</a:t>
            </a:r>
            <a:r>
              <a:rPr lang="ru-RU" dirty="0" smtClean="0"/>
              <a:t>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SetParameterCandidates</a:t>
            </a:r>
            <a:r>
              <a:rPr lang="en-US" dirty="0" smtClean="0"/>
              <a:t>(</a:t>
            </a:r>
            <a:r>
              <a:rPr lang="en-US" b="1" dirty="0" err="1" smtClean="0">
                <a:solidFill>
                  <a:srgbClr val="002060"/>
                </a:solidFill>
              </a:rPr>
              <a:t>const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2060"/>
                </a:solidFill>
              </a:rPr>
              <a:t>char*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ru-RU" dirty="0" smtClean="0"/>
              <a:t>– позволяет перечислить допустимые значения параметра (</a:t>
            </a:r>
            <a:r>
              <a:rPr lang="ru-RU" i="1" dirty="0" smtClean="0"/>
              <a:t>через пробел</a:t>
            </a:r>
            <a:r>
              <a:rPr lang="ru-RU" dirty="0" smtClean="0"/>
              <a:t>). В случае попытки передать недопустимое значение команда будет отклонена, а также отобразится следующее сообщение: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781302"/>
            <a:ext cx="5429250" cy="53340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5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новых команд: Визуальное </a:t>
            </a:r>
            <a:r>
              <a:rPr lang="ru-RU" dirty="0" smtClean="0"/>
              <a:t>представление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G4UIcommand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24001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/>
              <a:t>При выборе созданной команды из списка отобразится следующее сообщение в окне описания команд: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78109"/>
            <a:ext cx="7062374" cy="248088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146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G4UIcommand</a:t>
            </a:r>
            <a:r>
              <a:rPr lang="en-US" dirty="0" smtClean="0"/>
              <a:t> </a:t>
            </a:r>
            <a:r>
              <a:rPr lang="ru-RU" dirty="0" smtClean="0"/>
              <a:t>и его потомки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833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G4UIcommand</a:t>
            </a:r>
            <a:r>
              <a:rPr lang="en-US" dirty="0" smtClean="0"/>
              <a:t> </a:t>
            </a:r>
            <a:r>
              <a:rPr lang="ru-RU" dirty="0" smtClean="0"/>
              <a:t>– является базовым классом для всех классов команд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G4UIcmdWithoutParameter</a:t>
            </a:r>
            <a:r>
              <a:rPr lang="en-US" dirty="0" smtClean="0"/>
              <a:t> – </a:t>
            </a:r>
            <a:r>
              <a:rPr lang="ru-RU" dirty="0" smtClean="0"/>
              <a:t>команда без параметра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G4UIcmdWithABool</a:t>
            </a:r>
            <a:r>
              <a:rPr lang="en-US" dirty="0" smtClean="0"/>
              <a:t> – </a:t>
            </a:r>
            <a:r>
              <a:rPr lang="ru-RU" dirty="0" smtClean="0"/>
              <a:t>команда принимающая один параметр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2060"/>
                </a:solidFill>
              </a:rPr>
              <a:t>G4bool</a:t>
            </a:r>
            <a:endParaRPr lang="ru-RU" b="1" dirty="0" smtClean="0">
              <a:solidFill>
                <a:srgbClr val="002060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G4UIcmdWithAnInteger</a:t>
            </a:r>
            <a:r>
              <a:rPr lang="en-US" dirty="0" smtClean="0"/>
              <a:t> – </a:t>
            </a:r>
            <a:r>
              <a:rPr lang="ru-RU" dirty="0" smtClean="0"/>
              <a:t>команда принимающая один параметр типа </a:t>
            </a:r>
            <a:r>
              <a:rPr lang="en-US" b="1" dirty="0" smtClean="0">
                <a:solidFill>
                  <a:srgbClr val="002060"/>
                </a:solidFill>
              </a:rPr>
              <a:t>G4int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G4UIcmdWithADouble</a:t>
            </a:r>
            <a:r>
              <a:rPr lang="en-US" dirty="0" smtClean="0"/>
              <a:t> - </a:t>
            </a:r>
            <a:r>
              <a:rPr lang="ru-RU" dirty="0" smtClean="0"/>
              <a:t>команда </a:t>
            </a:r>
            <a:r>
              <a:rPr lang="ru-RU" dirty="0"/>
              <a:t>принимающая один параметр типа </a:t>
            </a:r>
            <a:r>
              <a:rPr lang="en-US" b="1" dirty="0" smtClean="0">
                <a:solidFill>
                  <a:srgbClr val="002060"/>
                </a:solidFill>
              </a:rPr>
              <a:t>G4double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G4UIcmdWithAString</a:t>
            </a:r>
            <a:r>
              <a:rPr lang="en-US" dirty="0" smtClean="0"/>
              <a:t> – </a:t>
            </a:r>
            <a:r>
              <a:rPr lang="ru-RU" dirty="0" smtClean="0"/>
              <a:t>команда принимающая один параметр типа </a:t>
            </a:r>
            <a:r>
              <a:rPr lang="en-US" b="1" dirty="0" smtClean="0">
                <a:solidFill>
                  <a:srgbClr val="002060"/>
                </a:solidFill>
              </a:rPr>
              <a:t>G4String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G4UIcmdWith3Vector</a:t>
            </a:r>
            <a:r>
              <a:rPr lang="en-US" dirty="0" smtClean="0"/>
              <a:t> </a:t>
            </a:r>
            <a:r>
              <a:rPr lang="ru-RU" dirty="0" smtClean="0"/>
              <a:t>– команда принимающая один параметр типа </a:t>
            </a:r>
            <a:r>
              <a:rPr lang="en-US" b="1" dirty="0" smtClean="0">
                <a:solidFill>
                  <a:srgbClr val="002060"/>
                </a:solidFill>
              </a:rPr>
              <a:t>G4ThreeVector</a:t>
            </a:r>
          </a:p>
          <a:p>
            <a:pPr marL="85725" indent="0" algn="just">
              <a:buNone/>
            </a:pPr>
            <a:r>
              <a:rPr lang="ru-RU" dirty="0" smtClean="0"/>
              <a:t>Таким образом все команды по умолчанию принимают один параметр. Если же нужно добавить более одного параметра</a:t>
            </a:r>
            <a:r>
              <a:rPr lang="ru-RU" dirty="0"/>
              <a:t>,</a:t>
            </a:r>
            <a:r>
              <a:rPr lang="ru-RU" dirty="0" smtClean="0"/>
              <a:t> то следует использовать базовый класс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G4UIcommand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en-US" dirty="0" smtClean="0"/>
              <a:t> </a:t>
            </a:r>
            <a:r>
              <a:rPr lang="ru-RU" dirty="0" smtClean="0"/>
              <a:t>добавляя параметры через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G4UIparameter</a:t>
            </a:r>
            <a:r>
              <a:rPr lang="ru-RU" dirty="0" smtClean="0"/>
              <a:t> (</a:t>
            </a:r>
            <a:r>
              <a:rPr lang="ru-RU" sz="1800" i="1" dirty="0" smtClean="0"/>
              <a:t>аналогично примеру с именем материала</a:t>
            </a:r>
            <a:r>
              <a:rPr lang="ru-RU" dirty="0" smtClean="0"/>
              <a:t>).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76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 в </a:t>
            </a:r>
            <a:r>
              <a:rPr lang="en-US" dirty="0" smtClean="0"/>
              <a:t>Geant4</a:t>
            </a:r>
            <a:r>
              <a:rPr lang="ru-RU" dirty="0" smtClean="0"/>
              <a:t>: 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384276"/>
            <a:ext cx="10058400" cy="2432821"/>
          </a:xfrm>
        </p:spPr>
        <p:txBody>
          <a:bodyPr/>
          <a:lstStyle/>
          <a:p>
            <a:r>
              <a:rPr lang="en-US" dirty="0" smtClean="0"/>
              <a:t>Geant4 </a:t>
            </a:r>
            <a:r>
              <a:rPr lang="ru-RU" dirty="0" smtClean="0"/>
              <a:t>позволяет использовать команды, позволяющие управлять отдельными этапами моделирования прямиком во время работы проекта.</a:t>
            </a:r>
            <a:endParaRPr lang="en-US" dirty="0" smtClean="0"/>
          </a:p>
          <a:p>
            <a:pPr marL="85725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Geant4 </a:t>
            </a:r>
            <a:r>
              <a:rPr lang="ru-RU" dirty="0" smtClean="0"/>
              <a:t>управление пользовательским интерфейсом , а так же обработку всех команд осуществляет класс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G4UImanager</a:t>
            </a:r>
            <a:r>
              <a:rPr lang="en-US" dirty="0" smtClean="0"/>
              <a:t>. </a:t>
            </a:r>
            <a:r>
              <a:rPr lang="ru-RU" dirty="0" smtClean="0"/>
              <a:t>Пользователь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НЕ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ДОЛЖЕН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smtClean="0"/>
              <a:t>осуществлять вызов конструктора данного класса или наследовать его.</a:t>
            </a:r>
          </a:p>
          <a:p>
            <a:pPr marL="85725" indent="0">
              <a:buNone/>
            </a:pPr>
            <a:r>
              <a:rPr lang="ru-RU" dirty="0" smtClean="0"/>
              <a:t>Вместо это в процессе загрузки необходимо вызвать статический метод данного класса, возвращающий указатель на уже существующий объект данного класса.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949072"/>
            <a:ext cx="5396378" cy="253521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88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</a:t>
            </a:r>
            <a:r>
              <a:rPr lang="ru-RU" dirty="0" smtClean="0"/>
              <a:t>ежимы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1576197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В </a:t>
            </a:r>
            <a:r>
              <a:rPr lang="en-US" dirty="0" smtClean="0"/>
              <a:t>Geant4</a:t>
            </a:r>
            <a:r>
              <a:rPr lang="ru-RU" dirty="0" smtClean="0"/>
              <a:t>, по умолчанию,</a:t>
            </a:r>
            <a:r>
              <a:rPr lang="en-US" dirty="0" smtClean="0"/>
              <a:t> </a:t>
            </a:r>
            <a:r>
              <a:rPr lang="ru-RU" dirty="0" smtClean="0"/>
              <a:t>предполагается 2 режима работы: интерактивный или пакетный.</a:t>
            </a:r>
          </a:p>
          <a:p>
            <a:pPr algn="just"/>
            <a:r>
              <a:rPr lang="ru-RU" dirty="0"/>
              <a:t>Под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пакетным</a:t>
            </a:r>
            <a:r>
              <a:rPr lang="ru-RU" dirty="0"/>
              <a:t> режимом работы следует понимать использование заранее созданного макрос файла представляющего собой список команд в планируемом порядке их запуска. Принято что данный файл должен иметь расширение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*.mac</a:t>
            </a:r>
            <a:r>
              <a:rPr lang="ru-RU" dirty="0"/>
              <a:t>:</a:t>
            </a:r>
          </a:p>
          <a:p>
            <a:pPr algn="just"/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421930"/>
            <a:ext cx="6193159" cy="1593561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142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Режимы работы: продолжение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097280" y="2324104"/>
            <a:ext cx="10058400" cy="6924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Под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интерактивным</a:t>
            </a:r>
            <a:r>
              <a:rPr lang="ru-RU" dirty="0"/>
              <a:t> режимом подразумевается вызов визуальной оболочки </a:t>
            </a:r>
            <a:r>
              <a:rPr lang="en-US" dirty="0"/>
              <a:t>Geant4(</a:t>
            </a:r>
            <a:r>
              <a:rPr lang="ru-RU" i="1" dirty="0"/>
              <a:t>если настроена</a:t>
            </a:r>
            <a:r>
              <a:rPr lang="ru-RU" dirty="0"/>
              <a:t>), а так же интерфейса командной строки для последующего ввода команд:</a:t>
            </a:r>
          </a:p>
          <a:p>
            <a:endParaRPr lang="en-US" dirty="0"/>
          </a:p>
          <a:p>
            <a:endParaRPr lang="ru-RU" dirty="0"/>
          </a:p>
          <a:p>
            <a:pPr algn="just"/>
            <a:endParaRPr lang="ru-RU" dirty="0" smtClean="0"/>
          </a:p>
          <a:p>
            <a:endParaRPr lang="en-US" dirty="0" smtClean="0"/>
          </a:p>
          <a:p>
            <a:endParaRPr lang="ru-RU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098599"/>
            <a:ext cx="6682092" cy="2589537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17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Режимы работы: интерактивный режим</a:t>
            </a:r>
            <a:endParaRPr lang="ru-RU" sz="44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678" y="2026644"/>
            <a:ext cx="5275604" cy="3984032"/>
          </a:xfrm>
          <a:prstGeom prst="rect">
            <a:avLst/>
          </a:prstGeom>
        </p:spPr>
      </p:pic>
      <p:sp>
        <p:nvSpPr>
          <p:cNvPr id="8" name="Скругленная прямоугольная выноска 7"/>
          <p:cNvSpPr/>
          <p:nvPr/>
        </p:nvSpPr>
        <p:spPr>
          <a:xfrm>
            <a:off x="1097280" y="2230452"/>
            <a:ext cx="2315910" cy="1187866"/>
          </a:xfrm>
          <a:prstGeom prst="wedgeRoundRectCallout">
            <a:avLst>
              <a:gd name="adj1" fmla="val 54813"/>
              <a:gd name="adj2" fmla="val 740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1. Список доступных команд (</a:t>
            </a:r>
            <a:r>
              <a:rPr lang="ru-RU" i="1" dirty="0" smtClean="0"/>
              <a:t>вкладка </a:t>
            </a:r>
            <a:r>
              <a:rPr lang="en-US" b="1" dirty="0" smtClean="0"/>
              <a:t>help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488678" y="2623558"/>
            <a:ext cx="1100414" cy="223045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9259938" y="4990744"/>
            <a:ext cx="2541804" cy="897308"/>
          </a:xfrm>
          <a:prstGeom prst="wedgeRoundRectCallout">
            <a:avLst>
              <a:gd name="adj1" fmla="val -72273"/>
              <a:gd name="adj2" fmla="val 4771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</a:t>
            </a:r>
            <a:r>
              <a:rPr lang="ru-RU" dirty="0" smtClean="0"/>
              <a:t>Командная строка для ввода команд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657458" y="5742774"/>
            <a:ext cx="4106824" cy="267902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488678" y="4854011"/>
            <a:ext cx="1100414" cy="115666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ая прямоугольная выноска 13"/>
          <p:cNvSpPr/>
          <p:nvPr/>
        </p:nvSpPr>
        <p:spPr>
          <a:xfrm>
            <a:off x="1097280" y="4685876"/>
            <a:ext cx="2315910" cy="877436"/>
          </a:xfrm>
          <a:prstGeom prst="wedgeRoundRectCallout">
            <a:avLst>
              <a:gd name="adj1" fmla="val 52968"/>
              <a:gd name="adj2" fmla="val 87823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2. Описание команды, и используемых параметров</a:t>
            </a:r>
            <a:endParaRPr lang="ru-RU" sz="1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65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команд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3085"/>
          </a:xfrm>
        </p:spPr>
        <p:txBody>
          <a:bodyPr/>
          <a:lstStyle/>
          <a:p>
            <a:r>
              <a:rPr lang="ru-RU" dirty="0" smtClean="0"/>
              <a:t>Команды пользовательского интерфейса строятся следующим образом: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577696" y="2814415"/>
            <a:ext cx="1657884" cy="4956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Командная директория	</a:t>
            </a:r>
            <a:endParaRPr lang="ru-RU" sz="1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468167" y="2814415"/>
            <a:ext cx="1657884" cy="495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Команда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58638" y="2814415"/>
            <a:ext cx="1657884" cy="4956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Параметр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797464" y="2252956"/>
            <a:ext cx="499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/run/verbose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Соединительная линия уступом 11"/>
          <p:cNvCxnSpPr>
            <a:stCxn id="4" idx="0"/>
          </p:cNvCxnSpPr>
          <p:nvPr/>
        </p:nvCxnSpPr>
        <p:spPr>
          <a:xfrm rot="5400000" flipH="1" flipV="1">
            <a:off x="3017241" y="2011686"/>
            <a:ext cx="192127" cy="1413332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3821906" y="2519363"/>
            <a:ext cx="0" cy="102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6" idx="0"/>
          </p:cNvCxnSpPr>
          <p:nvPr/>
        </p:nvCxnSpPr>
        <p:spPr>
          <a:xfrm flipH="1" flipV="1">
            <a:off x="4297108" y="2519363"/>
            <a:ext cx="1" cy="295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7" idx="0"/>
          </p:cNvCxnSpPr>
          <p:nvPr/>
        </p:nvCxnSpPr>
        <p:spPr>
          <a:xfrm rot="16200000" flipV="1">
            <a:off x="5471833" y="2098667"/>
            <a:ext cx="192128" cy="1239367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4945323" y="2519362"/>
            <a:ext cx="0" cy="102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Объект 2"/>
          <p:cNvSpPr txBox="1">
            <a:spLocks/>
          </p:cNvSpPr>
          <p:nvPr/>
        </p:nvSpPr>
        <p:spPr>
          <a:xfrm>
            <a:off x="1097280" y="3503569"/>
            <a:ext cx="10058400" cy="65695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Следует отметить что командная директория может содержать внутренние каталоги, следовательно командой является всегда самый последний аргумент, к примеру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51687" y="4355462"/>
            <a:ext cx="499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/vis/viewer/clear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3406139" y="4343794"/>
            <a:ext cx="1157255" cy="381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 стрелкой 28"/>
          <p:cNvCxnSpPr>
            <a:endCxn id="27" idx="2"/>
          </p:cNvCxnSpPr>
          <p:nvPr/>
        </p:nvCxnSpPr>
        <p:spPr>
          <a:xfrm flipV="1">
            <a:off x="3984766" y="4724794"/>
            <a:ext cx="1" cy="42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3132964" y="5159788"/>
            <a:ext cx="1657884" cy="4956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Командная директория	</a:t>
            </a:r>
            <a:endParaRPr lang="ru-RU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7459980" y="2309214"/>
            <a:ext cx="369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i="1" dirty="0" smtClean="0"/>
              <a:t>Данная команда устанавливает уровень подробности выводимой информации на 1</a:t>
            </a:r>
            <a:endParaRPr lang="ru-RU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7459980" y="4400132"/>
            <a:ext cx="3565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 smtClean="0"/>
              <a:t>Данная команда очищает экран</a:t>
            </a:r>
            <a:endParaRPr lang="ru-RU" i="1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094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команд: параметры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529571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Параметры команд могут быть следующих типов: </a:t>
            </a:r>
            <a:r>
              <a:rPr lang="en-US" b="1" dirty="0" smtClean="0">
                <a:solidFill>
                  <a:srgbClr val="002060"/>
                </a:solidFill>
              </a:rPr>
              <a:t>G4</a:t>
            </a:r>
            <a:r>
              <a:rPr lang="en-US" b="1" dirty="0">
                <a:solidFill>
                  <a:srgbClr val="002060"/>
                </a:solidFill>
              </a:rPr>
              <a:t>S</a:t>
            </a:r>
            <a:r>
              <a:rPr lang="en-US" b="1" dirty="0" smtClean="0">
                <a:solidFill>
                  <a:srgbClr val="002060"/>
                </a:solidFill>
              </a:rPr>
              <a:t>tring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2060"/>
                </a:solidFill>
              </a:rPr>
              <a:t>G4int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2060"/>
                </a:solidFill>
              </a:rPr>
              <a:t>G4bool</a:t>
            </a:r>
            <a:r>
              <a:rPr lang="en-US" dirty="0" smtClean="0"/>
              <a:t> 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2060"/>
                </a:solidFill>
              </a:rPr>
              <a:t>G4double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/>
              <a:t>Пробел играет роль </a:t>
            </a:r>
            <a:r>
              <a:rPr lang="ru-RU" dirty="0" smtClean="0"/>
              <a:t>разделителя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Двойные-кавычки (</a:t>
            </a:r>
            <a:r>
              <a:rPr lang="en-US" dirty="0" smtClean="0"/>
              <a:t>“”) </a:t>
            </a:r>
            <a:r>
              <a:rPr lang="ru-RU" dirty="0" smtClean="0"/>
              <a:t>используются для </a:t>
            </a:r>
            <a:r>
              <a:rPr lang="en-US" dirty="0" smtClean="0"/>
              <a:t>string</a:t>
            </a:r>
            <a:r>
              <a:rPr lang="ru-RU" dirty="0" smtClean="0"/>
              <a:t>-параметров, содержащий пробел.</a:t>
            </a:r>
          </a:p>
          <a:p>
            <a:pPr marL="85725" indent="0" algn="just">
              <a:buNone/>
            </a:pPr>
            <a:r>
              <a:rPr lang="ru-RU" dirty="0" smtClean="0"/>
              <a:t>Кроме того параметр команды может быть не указан. В этом случае используется значение по умолчанию для пропущенного параметра.</a:t>
            </a:r>
          </a:p>
          <a:p>
            <a:pPr marL="85725" indent="-85725" algn="just">
              <a:buFont typeface="Wingdings" panose="05000000000000000000" pitchFamily="2" charset="2"/>
              <a:buChar char="q"/>
            </a:pPr>
            <a:r>
              <a:rPr lang="ru-RU" dirty="0" smtClean="0"/>
              <a:t>Значение «по умолчанию» это предопределенное значение или текущее значение, указанное в определении</a:t>
            </a:r>
          </a:p>
          <a:p>
            <a:pPr marL="85725" indent="-85725" algn="just">
              <a:buFont typeface="Wingdings" panose="05000000000000000000" pitchFamily="2" charset="2"/>
              <a:buChar char="q"/>
            </a:pPr>
            <a:r>
              <a:rPr lang="ru-RU" dirty="0" smtClean="0"/>
              <a:t>Если нужно использовать значение « по умолчанию» для первого параметра, а для второго-указать то для первого параметра следует установить знак «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!</a:t>
            </a:r>
            <a:r>
              <a:rPr lang="ru-RU" dirty="0" smtClean="0"/>
              <a:t>» в качестве значения: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230594" y="5477854"/>
            <a:ext cx="571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dir</a:t>
            </a:r>
            <a:r>
              <a:rPr lang="en-US" dirty="0" smtClean="0"/>
              <a:t>/command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!</a:t>
            </a:r>
            <a:r>
              <a:rPr lang="en-US" dirty="0" smtClean="0"/>
              <a:t> second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08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новых команд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791547"/>
            <a:ext cx="10058400" cy="1962875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В </a:t>
            </a:r>
            <a:r>
              <a:rPr lang="en-US" dirty="0" smtClean="0"/>
              <a:t>Geant4 </a:t>
            </a:r>
            <a:r>
              <a:rPr lang="ru-RU" dirty="0" smtClean="0"/>
              <a:t>предусмотрена возможность по созданию новых команд, в добавление к уже существующим. Для этого следует создать объект класса, унаследованного от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G4UImessenger</a:t>
            </a:r>
            <a:r>
              <a:rPr lang="ru-RU" dirty="0" smtClean="0"/>
              <a:t>, а для реализации действий, предусмотренных данными командами, следует переопределить метод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SetNewValue</a:t>
            </a:r>
            <a:r>
              <a:rPr lang="en-US" dirty="0"/>
              <a:t>(</a:t>
            </a:r>
            <a:r>
              <a:rPr lang="en-US" b="1" dirty="0">
                <a:solidFill>
                  <a:srgbClr val="002060"/>
                </a:solidFill>
              </a:rPr>
              <a:t>G4UIcommand*</a:t>
            </a:r>
            <a:r>
              <a:rPr lang="en-US" dirty="0"/>
              <a:t>, </a:t>
            </a:r>
            <a:r>
              <a:rPr lang="en-US" b="1" dirty="0">
                <a:solidFill>
                  <a:srgbClr val="002060"/>
                </a:solidFill>
              </a:rPr>
              <a:t>G4String</a:t>
            </a:r>
            <a:r>
              <a:rPr lang="en-US" dirty="0"/>
              <a:t>)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ru-RU" dirty="0" smtClean="0"/>
              <a:t>К примеру реализуем команды для изменения геометрии. Шаблон класса команд может выглядеть следующим образом: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754422"/>
            <a:ext cx="6953722" cy="2562374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548-0105-478B-9F8F-CC4CC6A4BB8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015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2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2" id="{F6853AF9-8BEF-47B7-BFEA-1EB0A7F5E420}" vid="{7B47C7A1-DDBD-44DB-B5FC-9345D842DE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Тема2</Template>
  <TotalTime>619</TotalTime>
  <Words>1544</Words>
  <Application>Microsoft Office PowerPoint</Application>
  <PresentationFormat>Широкоэкранный</PresentationFormat>
  <Paragraphs>148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Тема2</vt:lpstr>
      <vt:lpstr>Интерфейс пользовательских команд</vt:lpstr>
      <vt:lpstr>Содержание</vt:lpstr>
      <vt:lpstr>Команды в Geant4: введение</vt:lpstr>
      <vt:lpstr>Режимы работы</vt:lpstr>
      <vt:lpstr>Режимы работы: продолжение</vt:lpstr>
      <vt:lpstr>Режимы работы: интерактивный режим</vt:lpstr>
      <vt:lpstr>Структура команд</vt:lpstr>
      <vt:lpstr>Структура команд: параметры</vt:lpstr>
      <vt:lpstr>Реализация новых команд</vt:lpstr>
      <vt:lpstr>Реализация новых команд: Геометрия</vt:lpstr>
      <vt:lpstr>Реализация новых команд: Геометрия</vt:lpstr>
      <vt:lpstr>Реализация новых команд: Геометрия</vt:lpstr>
      <vt:lpstr>Реализация новых команд: Геометрия</vt:lpstr>
      <vt:lpstr>Реализация новых команд: G4UIcmdWithADouble</vt:lpstr>
      <vt:lpstr>Реализация новых команд: Визуальное представление</vt:lpstr>
      <vt:lpstr>Реализация новых команд: Визуальное представление</vt:lpstr>
      <vt:lpstr>Реализация новых команд: установка значения</vt:lpstr>
      <vt:lpstr>Реализация новых команд: G4UIcmdWithAString</vt:lpstr>
      <vt:lpstr>Реализация новых команд: Визуальное представление для G4UIcmdWithAString</vt:lpstr>
      <vt:lpstr>Реализация новых команд: G4UIcommand</vt:lpstr>
      <vt:lpstr>Реализация новых команд: методы G4UIparameter </vt:lpstr>
      <vt:lpstr>Реализация новых команд: Визуальное представление для G4UIcommand</vt:lpstr>
      <vt:lpstr>G4UIcommand и его потомки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Интерфейс пользовательских команд</dc:title>
  <dc:creator>Пользователь Windows</dc:creator>
  <cp:lastModifiedBy>Пользователь Windows</cp:lastModifiedBy>
  <cp:revision>32</cp:revision>
  <dcterms:created xsi:type="dcterms:W3CDTF">2017-05-15T08:40:40Z</dcterms:created>
  <dcterms:modified xsi:type="dcterms:W3CDTF">2017-06-01T16:50:08Z</dcterms:modified>
</cp:coreProperties>
</file>