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F8444-8267-4F51-9DA2-2988A66E3A4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2A11-4471-43C5-86E5-95B3FDEBD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7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F8-6E4F-4010-B27B-21CDF6F4DEF2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312-E8CB-46A6-ADFF-903FF5D4AA3F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104D-6885-446A-99B8-3A2698A667EF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8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7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6688-A51F-40E3-822E-9C0247AB124A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1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82E-A3B8-4E80-AD9E-432162977407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B51A-DE2C-415F-A087-1D889CB8E6BE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0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9249-F267-4C2E-B0F5-2D6025E76183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371-1E0C-4915-B4EE-A801ADC909DC}" type="datetime1">
              <a:rPr lang="ru-RU" smtClean="0"/>
              <a:t>01.06.2017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5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E689-13F7-4FFE-B667-944804B0645C}" type="datetime1">
              <a:rPr lang="ru-RU" smtClean="0"/>
              <a:t>01.06.2017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ACFACCC0-6D5D-4785-B6B7-35DF44636DFD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1E8-6EFA-4E31-AC80-6E026CF73F87}" type="datetime1">
              <a:rPr lang="ru-RU" smtClean="0"/>
              <a:t>01.06.2017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95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0556472" y="54186"/>
            <a:ext cx="1585303" cy="157480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 userDrawn="1"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0F3229-BFBE-4C16-87FD-D4779939919A}" type="datetime1">
              <a:rPr lang="ru-RU" smtClean="0"/>
              <a:t>01.06.2017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ist.gov/pml/productsservices/physical-reference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web.cern.ch/geant4/UserDocumentation/UsersGuides/ForApplicationDeveloper/html/apas0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142875"/>
            <a:ext cx="3413506" cy="33909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материалов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1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с использованием базы </a:t>
            </a:r>
            <a:r>
              <a:rPr lang="en-US" dirty="0" smtClean="0"/>
              <a:t>NIST</a:t>
            </a:r>
            <a:r>
              <a:rPr lang="ru-RU" dirty="0" smtClean="0"/>
              <a:t>: вакуум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618732"/>
            <a:ext cx="10058402" cy="548674"/>
          </a:xfrm>
        </p:spPr>
        <p:txBody>
          <a:bodyPr/>
          <a:lstStyle/>
          <a:p>
            <a:r>
              <a:rPr lang="ru-RU" dirty="0" smtClean="0"/>
              <a:t>В базе </a:t>
            </a:r>
            <a:r>
              <a:rPr lang="en-US" dirty="0" smtClean="0"/>
              <a:t>NIST </a:t>
            </a:r>
            <a:r>
              <a:rPr lang="ru-RU" dirty="0" smtClean="0"/>
              <a:t>существует специальный материал для создания вакуума: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6" y="3214285"/>
            <a:ext cx="6781800" cy="74295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6" y="4242806"/>
            <a:ext cx="10058402" cy="5486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Соответственно выводимая плотность материала: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91" y="4925047"/>
            <a:ext cx="1095375" cy="2000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97276" y="4822424"/>
            <a:ext cx="1291472" cy="412116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8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материалов «с нуля»: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047536"/>
          </a:xfrm>
        </p:spPr>
        <p:txBody>
          <a:bodyPr>
            <a:normAutofit/>
          </a:bodyPr>
          <a:lstStyle/>
          <a:p>
            <a:r>
              <a:rPr lang="ru-RU" dirty="0" smtClean="0"/>
              <a:t>Если  существует необходимость задать не стандартный  материал, то можно создать его «с нуля», следуя общей схеме: </a:t>
            </a:r>
            <a:r>
              <a:rPr lang="ru-RU" i="1" dirty="0" smtClean="0"/>
              <a:t>изотопы -</a:t>
            </a:r>
            <a:r>
              <a:rPr lang="en-US" i="1" dirty="0" smtClean="0"/>
              <a:t>&gt;</a:t>
            </a:r>
            <a:r>
              <a:rPr lang="ru-RU" i="1" dirty="0" smtClean="0"/>
              <a:t> элементы </a:t>
            </a:r>
            <a:r>
              <a:rPr lang="en-US" i="1" dirty="0" smtClean="0"/>
              <a:t>-&gt;</a:t>
            </a:r>
            <a:r>
              <a:rPr lang="ru-RU" i="1" dirty="0" smtClean="0"/>
              <a:t> материал -</a:t>
            </a:r>
            <a:r>
              <a:rPr lang="en-US" i="1" dirty="0" smtClean="0"/>
              <a:t>&gt;</a:t>
            </a:r>
            <a:r>
              <a:rPr lang="ru-RU" i="1" dirty="0" smtClean="0"/>
              <a:t> материал -</a:t>
            </a:r>
            <a:r>
              <a:rPr lang="en-US" i="1" dirty="0" smtClean="0"/>
              <a:t>&gt;</a:t>
            </a:r>
            <a:r>
              <a:rPr lang="ru-RU" i="1" dirty="0" smtClean="0"/>
              <a:t> и т.д.</a:t>
            </a:r>
          </a:p>
          <a:p>
            <a:r>
              <a:rPr lang="ru-RU" dirty="0" smtClean="0"/>
              <a:t>Создадим </a:t>
            </a:r>
            <a:r>
              <a:rPr lang="en-US" dirty="0" smtClean="0"/>
              <a:t>UF</a:t>
            </a:r>
            <a:r>
              <a:rPr lang="en-US" baseline="-25000" dirty="0" smtClean="0"/>
              <a:t>6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входящие в состав урана изотопы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G4Isotope</a:t>
            </a:r>
            <a:r>
              <a:rPr lang="ru-RU" dirty="0" smtClean="0"/>
              <a:t>. Конструктор выглядит следующим образом: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93270"/>
            <a:ext cx="6143625" cy="11144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5253524"/>
            <a:ext cx="10058402" cy="45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Тогда, используя данный конструктор: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712643"/>
            <a:ext cx="7439025" cy="495300"/>
          </a:xfrm>
          <a:prstGeom prst="rect">
            <a:avLst/>
          </a:prstGeom>
        </p:spPr>
      </p:pic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4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407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элемент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G4Element</a:t>
            </a:r>
            <a:r>
              <a:rPr lang="ru-RU" dirty="0" smtClean="0"/>
              <a:t> из созданных ранее изотопов. Конструктор элемента: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7110"/>
            <a:ext cx="7896225" cy="7334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000535"/>
            <a:ext cx="10058402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Используя данный конструктор: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407807"/>
            <a:ext cx="6229350" cy="65722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8" y="5517751"/>
            <a:ext cx="10058402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Тогда для фтора: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925023"/>
            <a:ext cx="7572375" cy="2857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8" y="4546201"/>
            <a:ext cx="7444819" cy="971550"/>
          </a:xfrm>
          <a:prstGeom prst="rect">
            <a:avLst/>
          </a:prstGeom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1097278" y="4159314"/>
            <a:ext cx="10058402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Так же существует возможность создавать элементы не задавая изотопы напрямую:</a:t>
            </a:r>
            <a:endParaRPr lang="ru-RU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материал используя следующий конструктор: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287"/>
            <a:ext cx="8277225" cy="140970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80" y="3746588"/>
            <a:ext cx="10058402" cy="435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Состояние может принимать следующие значения, описанные </a:t>
            </a:r>
            <a:r>
              <a:rPr lang="ru-RU" dirty="0" err="1" smtClean="0"/>
              <a:t>энумерацией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31248"/>
              </p:ext>
            </p:extLst>
          </p:nvPr>
        </p:nvGraphicFramePr>
        <p:xfrm>
          <a:off x="1097280" y="4237742"/>
          <a:ext cx="4170835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41053">
                  <a:extLst>
                    <a:ext uri="{9D8B030D-6E8A-4147-A177-3AD203B41FA5}">
                      <a16:colId xmlns:a16="http://schemas.microsoft.com/office/drawing/2014/main" val="3228095262"/>
                    </a:ext>
                  </a:extLst>
                </a:gridCol>
                <a:gridCol w="677865">
                  <a:extLst>
                    <a:ext uri="{9D8B030D-6E8A-4147-A177-3AD203B41FA5}">
                      <a16:colId xmlns:a16="http://schemas.microsoft.com/office/drawing/2014/main" val="3756503742"/>
                    </a:ext>
                  </a:extLst>
                </a:gridCol>
                <a:gridCol w="1751917">
                  <a:extLst>
                    <a:ext uri="{9D8B030D-6E8A-4147-A177-3AD203B41FA5}">
                      <a16:colId xmlns:a16="http://schemas.microsoft.com/office/drawing/2014/main" val="304854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kStateUndefined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определено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kStateSolid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твердое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kStateLiquid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жидкое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8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kStateGas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газообразное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81475"/>
                  </a:ext>
                </a:extLst>
              </a:tr>
            </a:tbl>
          </a:graphicData>
        </a:graphic>
      </p:graphicFrame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14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97280" y="2436262"/>
            <a:ext cx="10058402" cy="435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Тогда в результате, используя данный конструктор, мы получим: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51615"/>
            <a:ext cx="8734425" cy="8382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80" y="4417462"/>
            <a:ext cx="10058402" cy="8992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sz="1800" i="1" dirty="0" smtClean="0"/>
              <a:t>Примечание: если не указывать температуру и давление, то будут заданы нормальные условия</a:t>
            </a:r>
            <a:endParaRPr lang="ru-RU" sz="1800" i="1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8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</a:t>
            </a:r>
            <a:r>
              <a:rPr lang="ru-RU" dirty="0" smtClean="0"/>
              <a:t>Финал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426126"/>
          </a:xfrm>
        </p:spPr>
        <p:txBody>
          <a:bodyPr/>
          <a:lstStyle/>
          <a:p>
            <a:r>
              <a:rPr lang="ru-RU" dirty="0" smtClean="0"/>
              <a:t>В результате должно получиться: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38069"/>
            <a:ext cx="9791700" cy="2762250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9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Общая структура материалов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База материалов </a:t>
            </a:r>
            <a:r>
              <a:rPr lang="en-US" dirty="0" smtClean="0"/>
              <a:t>NIST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Вакуум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Создание не стандартных материалов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структура материалов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817453"/>
            <a:ext cx="10058402" cy="95814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Материалы в </a:t>
            </a:r>
            <a:r>
              <a:rPr lang="en-US" dirty="0" smtClean="0"/>
              <a:t>Geant4 </a:t>
            </a:r>
            <a:r>
              <a:rPr lang="ru-RU" dirty="0" smtClean="0"/>
              <a:t>строятся следующим образом: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Материалы</a:t>
            </a:r>
            <a:r>
              <a:rPr lang="ru-RU" dirty="0" smtClean="0"/>
              <a:t> строятся из </a:t>
            </a:r>
            <a:r>
              <a:rPr lang="ru-RU" i="1" dirty="0" smtClean="0"/>
              <a:t>элементов</a:t>
            </a:r>
            <a:r>
              <a:rPr lang="ru-RU" dirty="0" smtClean="0"/>
              <a:t> или других </a:t>
            </a:r>
            <a:r>
              <a:rPr lang="ru-RU" i="1" dirty="0" smtClean="0"/>
              <a:t>материалов</a:t>
            </a:r>
            <a:r>
              <a:rPr lang="ru-RU" dirty="0" smtClean="0"/>
              <a:t>.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Элементы</a:t>
            </a:r>
            <a:r>
              <a:rPr lang="ru-RU" dirty="0" smtClean="0"/>
              <a:t> строятся из </a:t>
            </a:r>
            <a:r>
              <a:rPr lang="ru-RU" i="1" dirty="0"/>
              <a:t>изотопов</a:t>
            </a:r>
            <a:r>
              <a:rPr lang="ru-RU" dirty="0" smtClean="0"/>
              <a:t>. Материалы </a:t>
            </a:r>
            <a:r>
              <a:rPr lang="ru-RU" dirty="0" smtClean="0"/>
              <a:t>должны </a:t>
            </a:r>
            <a:r>
              <a:rPr lang="ru-RU" dirty="0" smtClean="0"/>
              <a:t>содержать минимум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dirty="0" smtClean="0"/>
              <a:t> </a:t>
            </a:r>
            <a:r>
              <a:rPr lang="ru-RU" dirty="0" smtClean="0"/>
              <a:t>компонент.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2934677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Изотоп </a:t>
            </a:r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35767" y="5183118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Элемент </a:t>
            </a:r>
            <a:r>
              <a:rPr lang="en-US" dirty="0" smtClean="0"/>
              <a:t>#2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97278" y="3933918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Изотоп </a:t>
            </a:r>
            <a:r>
              <a:rPr lang="en-US" dirty="0" smtClean="0"/>
              <a:t>#2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35767" y="3423409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</a:t>
            </a:r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058218" y="4294657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Материал </a:t>
            </a:r>
            <a:r>
              <a:rPr lang="en-US" dirty="0" smtClean="0"/>
              <a:t>#</a:t>
            </a: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>
            <a:off x="3553902" y="3295416"/>
            <a:ext cx="281865" cy="488732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15" name="Прямая со стрелкой 14"/>
          <p:cNvCxnSpPr>
            <a:stCxn id="6" idx="3"/>
            <a:endCxn id="7" idx="1"/>
          </p:cNvCxnSpPr>
          <p:nvPr/>
        </p:nvCxnSpPr>
        <p:spPr>
          <a:xfrm flipV="1">
            <a:off x="3553901" y="3784148"/>
            <a:ext cx="281866" cy="510509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451706" y="3423409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Материал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451706" y="5183118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Материал </a:t>
            </a:r>
            <a:r>
              <a:rPr lang="en-US" dirty="0" smtClean="0"/>
              <a:t>#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97278" y="5183117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Изотоп </a:t>
            </a:r>
            <a:r>
              <a:rPr lang="en-US"/>
              <a:t>#1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5" idx="3"/>
            <a:endCxn id="5" idx="1"/>
          </p:cNvCxnSpPr>
          <p:nvPr/>
        </p:nvCxnSpPr>
        <p:spPr>
          <a:xfrm>
            <a:off x="3553901" y="5543856"/>
            <a:ext cx="281866" cy="1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29" name="Прямая со стрелкой 28"/>
          <p:cNvCxnSpPr>
            <a:stCxn id="5" idx="3"/>
            <a:endCxn id="24" idx="1"/>
          </p:cNvCxnSpPr>
          <p:nvPr/>
        </p:nvCxnSpPr>
        <p:spPr>
          <a:xfrm>
            <a:off x="6292390" y="5543857"/>
            <a:ext cx="159316" cy="0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293490" y="3784147"/>
            <a:ext cx="159316" cy="0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4" name="Прямая со стрелкой 33"/>
          <p:cNvCxnSpPr>
            <a:stCxn id="24" idx="3"/>
            <a:endCxn id="8" idx="1"/>
          </p:cNvCxnSpPr>
          <p:nvPr/>
        </p:nvCxnSpPr>
        <p:spPr>
          <a:xfrm flipV="1">
            <a:off x="8908329" y="4655396"/>
            <a:ext cx="149889" cy="888461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6" name="Прямая со стрелкой 35"/>
          <p:cNvCxnSpPr>
            <a:stCxn id="21" idx="3"/>
            <a:endCxn id="8" idx="1"/>
          </p:cNvCxnSpPr>
          <p:nvPr/>
        </p:nvCxnSpPr>
        <p:spPr>
          <a:xfrm>
            <a:off x="8908329" y="3784148"/>
            <a:ext cx="149889" cy="871248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8" name="Прямая со стрелкой 37"/>
          <p:cNvCxnSpPr>
            <a:stCxn id="4" idx="3"/>
            <a:endCxn id="7" idx="1"/>
          </p:cNvCxnSpPr>
          <p:nvPr/>
        </p:nvCxnSpPr>
        <p:spPr>
          <a:xfrm>
            <a:off x="3553902" y="3295416"/>
            <a:ext cx="281865" cy="48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7" idx="1"/>
          </p:cNvCxnSpPr>
          <p:nvPr/>
        </p:nvCxnSpPr>
        <p:spPr>
          <a:xfrm flipV="1">
            <a:off x="3553901" y="3784148"/>
            <a:ext cx="281866" cy="51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5" idx="3"/>
            <a:endCxn id="5" idx="1"/>
          </p:cNvCxnSpPr>
          <p:nvPr/>
        </p:nvCxnSpPr>
        <p:spPr>
          <a:xfrm>
            <a:off x="3553901" y="5543856"/>
            <a:ext cx="2818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" idx="3"/>
            <a:endCxn id="21" idx="1"/>
          </p:cNvCxnSpPr>
          <p:nvPr/>
        </p:nvCxnSpPr>
        <p:spPr>
          <a:xfrm>
            <a:off x="6292390" y="3784148"/>
            <a:ext cx="159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5" idx="3"/>
            <a:endCxn id="24" idx="1"/>
          </p:cNvCxnSpPr>
          <p:nvPr/>
        </p:nvCxnSpPr>
        <p:spPr>
          <a:xfrm>
            <a:off x="6292390" y="5543857"/>
            <a:ext cx="159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1" idx="3"/>
            <a:endCxn id="8" idx="1"/>
          </p:cNvCxnSpPr>
          <p:nvPr/>
        </p:nvCxnSpPr>
        <p:spPr>
          <a:xfrm>
            <a:off x="8908329" y="3784148"/>
            <a:ext cx="149889" cy="87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4" idx="3"/>
            <a:endCxn id="8" idx="1"/>
          </p:cNvCxnSpPr>
          <p:nvPr/>
        </p:nvCxnSpPr>
        <p:spPr>
          <a:xfrm flipV="1">
            <a:off x="8908329" y="4655396"/>
            <a:ext cx="149889" cy="88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9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</a:t>
            </a:r>
            <a:r>
              <a:rPr lang="ru-RU" dirty="0"/>
              <a:t>материалов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649053"/>
            <a:ext cx="10058402" cy="2290273"/>
          </a:xfrm>
        </p:spPr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представлена база материалов составленная </a:t>
            </a:r>
            <a:r>
              <a:rPr lang="en-US" dirty="0"/>
              <a:t>NIST Physical Measurement </a:t>
            </a:r>
            <a:r>
              <a:rPr lang="en-US" dirty="0" smtClean="0"/>
              <a:t>Laboratory</a:t>
            </a:r>
            <a:r>
              <a:rPr lang="ru-RU" dirty="0" smtClean="0"/>
              <a:t>. В данной базе: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Доступно более 3000 изотопов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Все представленные элементы составлены исходя из природного баланса изотопов</a:t>
            </a:r>
          </a:p>
          <a:p>
            <a:pPr marL="85725" lvl="1" indent="0" algn="just">
              <a:buNone/>
            </a:pPr>
            <a:r>
              <a:rPr lang="ru-RU" dirty="0" smtClean="0"/>
              <a:t>Официальный сайт (на английском языке):</a:t>
            </a:r>
          </a:p>
          <a:p>
            <a:pPr marL="85725" lvl="1" indent="0" algn="just">
              <a:buNone/>
            </a:pPr>
            <a:r>
              <a:rPr lang="en-US" dirty="0">
                <a:hlinkClick r:id="rId2"/>
              </a:rPr>
              <a:t>https://www.nist.gov/pml/productsservices/physical-reference-data</a:t>
            </a:r>
            <a:endParaRPr lang="ru-RU" dirty="0" smtClean="0"/>
          </a:p>
          <a:p>
            <a:pPr lvl="1" algn="just">
              <a:buFont typeface="Wingdings" panose="05000000000000000000" pitchFamily="2" charset="2"/>
              <a:buChar char="q"/>
            </a:pPr>
            <a:endParaRPr lang="ru-RU" dirty="0"/>
          </a:p>
        </p:txBody>
      </p:sp>
      <p:pic>
        <p:nvPicPr>
          <p:cNvPr id="1026" name="Picture 2" descr="https://www.nist.gov/sites/all/themes/nist_style/images/build/logo-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55" y="2331257"/>
            <a:ext cx="5505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44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материалов </a:t>
            </a:r>
            <a:r>
              <a:rPr lang="en-US" dirty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2264"/>
            <a:ext cx="10058402" cy="3766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базе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NIST</a:t>
            </a:r>
            <a:r>
              <a:rPr lang="en-US" dirty="0" smtClean="0"/>
              <a:t> </a:t>
            </a:r>
            <a:r>
              <a:rPr lang="ru-RU" dirty="0" smtClean="0"/>
              <a:t>представлены элементы от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Водорода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Калифорния</a:t>
            </a:r>
            <a:r>
              <a:rPr lang="ru-RU" dirty="0"/>
              <a:t>(98</a:t>
            </a:r>
            <a:r>
              <a:rPr lang="ru-RU" dirty="0" smtClean="0"/>
              <a:t>)</a:t>
            </a:r>
          </a:p>
          <a:p>
            <a:pPr marL="85725" indent="0">
              <a:buNone/>
            </a:pPr>
            <a:r>
              <a:rPr lang="ru-RU" dirty="0" smtClean="0"/>
              <a:t>Кроме того в базе доступны различные материалы, к примеру:</a:t>
            </a:r>
          </a:p>
          <a:p>
            <a:pPr marL="0" indent="0">
              <a:buFont typeface="Wingdings" panose="05000000000000000000" pitchFamily="2" charset="2"/>
              <a:buChar char="q"/>
            </a:pPr>
            <a:r>
              <a:rPr lang="ru-RU" dirty="0" smtClean="0"/>
              <a:t>Составные вещества и смеси:</a:t>
            </a:r>
          </a:p>
          <a:p>
            <a:pPr marL="358775" lvl="1" indent="-179388">
              <a:buFont typeface="Wingdings" panose="05000000000000000000" pitchFamily="2" charset="2"/>
              <a:buChar char="§"/>
            </a:pPr>
            <a:r>
              <a:rPr lang="ru-RU" dirty="0" smtClean="0"/>
              <a:t>Ткань, эквивалентная </a:t>
            </a:r>
            <a:r>
              <a:rPr lang="ru-RU" dirty="0" smtClean="0"/>
              <a:t>пластику; </a:t>
            </a:r>
            <a:r>
              <a:rPr lang="ru-RU" dirty="0" smtClean="0"/>
              <a:t>морской воздух и т.д.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Биохимические материалы: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Жировая ткань, </a:t>
            </a:r>
            <a:r>
              <a:rPr lang="ru-RU" dirty="0" err="1" smtClean="0"/>
              <a:t>цитозин</a:t>
            </a:r>
            <a:r>
              <a:rPr lang="ru-RU" dirty="0" smtClean="0"/>
              <a:t>, </a:t>
            </a:r>
            <a:r>
              <a:rPr lang="ru-RU" dirty="0" err="1" smtClean="0"/>
              <a:t>тимин</a:t>
            </a:r>
            <a:r>
              <a:rPr lang="ru-RU" dirty="0" smtClean="0"/>
              <a:t> и т.д.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Композитные материалы: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 smtClean="0"/>
              <a:t>Кевлар</a:t>
            </a:r>
            <a:r>
              <a:rPr lang="ru-RU" dirty="0" smtClean="0"/>
              <a:t> и т.д.</a:t>
            </a:r>
          </a:p>
          <a:p>
            <a:pPr marL="85725" indent="0">
              <a:buNone/>
            </a:pPr>
            <a:r>
              <a:rPr lang="ru-RU" dirty="0" smtClean="0"/>
              <a:t>Полный список материалов представленных в </a:t>
            </a:r>
            <a:r>
              <a:rPr lang="en-US" dirty="0"/>
              <a:t>Geant4: </a:t>
            </a:r>
            <a:r>
              <a:rPr lang="en-US" dirty="0">
                <a:hlinkClick r:id="rId2"/>
              </a:rPr>
              <a:t>Geant4 Material Database</a:t>
            </a:r>
            <a:endParaRPr lang="en-US" dirty="0"/>
          </a:p>
          <a:p>
            <a:pPr marL="85725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элементов с использованием базы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222806"/>
            <a:ext cx="10058402" cy="6617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Для того чтобы использовать материалы из базы </a:t>
            </a:r>
            <a:r>
              <a:rPr lang="en-US" dirty="0" smtClean="0"/>
              <a:t>NIST</a:t>
            </a:r>
            <a:r>
              <a:rPr lang="ru-RU" dirty="0" smtClean="0"/>
              <a:t>, нужно инициировать на неё указатель: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974120"/>
            <a:ext cx="5200650" cy="3238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962524"/>
            <a:ext cx="10058402" cy="66179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Для создания элементов из базы </a:t>
            </a:r>
            <a:r>
              <a:rPr lang="en-US" dirty="0" smtClean="0"/>
              <a:t>NIST </a:t>
            </a:r>
            <a:r>
              <a:rPr lang="ru-RU" dirty="0" smtClean="0"/>
              <a:t>нужно вызывать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G4Element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FindOrBuildElement</a:t>
            </a:r>
            <a:r>
              <a:rPr lang="en-US" dirty="0" smtClean="0"/>
              <a:t>() </a:t>
            </a:r>
            <a:r>
              <a:rPr lang="ru-RU" dirty="0" smtClean="0"/>
              <a:t>в качестве аргумента передав либо номер элемента либо его имя: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23369"/>
            <a:ext cx="5124450" cy="3524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свойств изотопов, в составе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001161"/>
          </a:xfrm>
        </p:spPr>
        <p:txBody>
          <a:bodyPr/>
          <a:lstStyle/>
          <a:p>
            <a:pPr algn="just"/>
            <a:r>
              <a:rPr lang="ru-RU" dirty="0" smtClean="0"/>
              <a:t>По умолчанию, при построении элемента  из базы </a:t>
            </a:r>
            <a:r>
              <a:rPr lang="en-US" dirty="0" smtClean="0"/>
              <a:t>NIST </a:t>
            </a:r>
            <a:r>
              <a:rPr lang="ru-RU" dirty="0" smtClean="0"/>
              <a:t>так же строятся все входящие в его состав изотопы исходя из природного соотношения. К примеру, следующим образом можно получить доступ к изотопам в составе элемента по их индексу: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9" y="4786991"/>
            <a:ext cx="10058402" cy="396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 результате в консоли: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903133"/>
            <a:ext cx="10896600" cy="17240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206640"/>
            <a:ext cx="4686300" cy="781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5959" y="4650514"/>
            <a:ext cx="483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Примечание: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того или иного изотопа 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записано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отдельном контейнере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RelativeAbundanceVector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никак не связано с классом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G4Isotope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материалов с использованием базы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80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Чтобы создать материал используя базу </a:t>
            </a:r>
            <a:r>
              <a:rPr lang="en-US" dirty="0" smtClean="0"/>
              <a:t>NIST </a:t>
            </a:r>
            <a:r>
              <a:rPr lang="ru-RU" dirty="0" smtClean="0"/>
              <a:t>необходимо воспользоваться методом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G4Material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FindOrBuildMaterial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6384"/>
            <a:ext cx="6715125" cy="30480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8" y="2866709"/>
            <a:ext cx="10058402" cy="680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Аналогично элементам и изотопам, для материала можно определить содержание в нем элементов: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655732"/>
            <a:ext cx="10885725" cy="12085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78" y="4972605"/>
            <a:ext cx="10058402" cy="381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Где содержание элементов уже задается в количестве атомов: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449007"/>
            <a:ext cx="1666875" cy="504825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2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с использованием базы </a:t>
            </a:r>
            <a:r>
              <a:rPr lang="en-US" dirty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58476"/>
            <a:ext cx="10058402" cy="473260"/>
          </a:xfrm>
        </p:spPr>
        <p:txBody>
          <a:bodyPr/>
          <a:lstStyle/>
          <a:p>
            <a:r>
              <a:rPr lang="ru-RU" dirty="0" smtClean="0"/>
              <a:t>Кроме того в</a:t>
            </a:r>
            <a:r>
              <a:rPr lang="en-US" dirty="0" smtClean="0"/>
              <a:t> </a:t>
            </a:r>
            <a:r>
              <a:rPr lang="ru-RU" dirty="0" smtClean="0"/>
              <a:t>базе материалов представлены «материалы – элементы», к примеру: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40108"/>
            <a:ext cx="6362700" cy="27622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424704"/>
            <a:ext cx="10058402" cy="9681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Эти материалы состоят из одного атома, и могут быть использованы для построения материалов, для которых не известна химическая формула, но доступно процентное содержание того или иного элемента: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501260"/>
            <a:ext cx="1771650" cy="32385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201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2E6CAC1-46D0-4A95-B392-20521A13EC52}" vid="{C4CC90F4-4E10-405B-8C15-EA75E67FCA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299</TotalTime>
  <Words>791</Words>
  <Application>Microsoft Office PowerPoint</Application>
  <PresentationFormat>Широкоэкранный</PresentationFormat>
  <Paragraphs>108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Тема1</vt:lpstr>
      <vt:lpstr>Создание материалов</vt:lpstr>
      <vt:lpstr>Содержание</vt:lpstr>
      <vt:lpstr>Общая структура материалов </vt:lpstr>
      <vt:lpstr>База материалов NIST</vt:lpstr>
      <vt:lpstr>База материалов NIST</vt:lpstr>
      <vt:lpstr>Создание элементов с использованием базы NIST</vt:lpstr>
      <vt:lpstr>Получение свойств изотопов, в составе элемента</vt:lpstr>
      <vt:lpstr>Создание материалов с использованием базы NIST</vt:lpstr>
      <vt:lpstr>Создание материалов с использованием базы NIST</vt:lpstr>
      <vt:lpstr>Создание материалов с использованием базы NIST: вакуум</vt:lpstr>
      <vt:lpstr>Создание материалов «с нуля»: Шаг 1</vt:lpstr>
      <vt:lpstr>Создание материалов «с нуля»: Шаг 2</vt:lpstr>
      <vt:lpstr>Создание материалов «с нуля»: Шаг 3</vt:lpstr>
      <vt:lpstr>Создание материалов «с нуля»: Шаг 3</vt:lpstr>
      <vt:lpstr>Создание материалов «с нуля»: Финал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материалов</dc:title>
  <dc:creator>Пользователь Windows</dc:creator>
  <cp:lastModifiedBy>Пользователь Windows</cp:lastModifiedBy>
  <cp:revision>17</cp:revision>
  <dcterms:created xsi:type="dcterms:W3CDTF">2017-05-22T10:55:36Z</dcterms:created>
  <dcterms:modified xsi:type="dcterms:W3CDTF">2017-06-01T14:45:34Z</dcterms:modified>
</cp:coreProperties>
</file>