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3AF2-D8D5-4B1E-B70F-E31853B4AD3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EAE4-D4DA-49D4-9667-5D26A6989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2BAA-B1C2-40C1-98AF-E3DBFE60BD77}" type="datetime1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136D-4284-4BF4-B73B-2C6D91154B1B}" type="datetime1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8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849B-0B49-4869-8864-C2242170B2D4}" type="datetime1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1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7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489C-63A8-40BF-A04A-8691C2326E10}" type="datetime1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DEA-2FB8-43B9-AEBB-2E49DDA91556}" type="datetime1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C79A-4229-4F0A-914C-5535E48FE74B}" type="datetime1">
              <a:rPr lang="ru-RU" smtClean="0"/>
              <a:t>05.06.2017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F69D-9224-4856-91D5-3CFB182054B7}" type="datetime1">
              <a:rPr lang="ru-RU" smtClean="0"/>
              <a:t>05.06.2017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3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3C19-8AD9-40D6-A919-B144FB957897}" type="datetime1">
              <a:rPr lang="ru-RU" smtClean="0"/>
              <a:t>05.06.2017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1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076C-8E42-4D14-9191-FFFFC0E8969A}" type="datetime1">
              <a:rPr lang="ru-RU" smtClean="0"/>
              <a:t>05.06.2017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870C937-AEF7-4EAF-B887-FA79688BA8A8}" type="datetime1">
              <a:rPr lang="ru-RU" smtClean="0"/>
              <a:t>05.06.2017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3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C3CB-CC14-4E03-9ED4-2D83320C2B81}" type="datetime1">
              <a:rPr lang="ru-RU" smtClean="0"/>
              <a:t>05.06.2017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A55F00-4C61-4744-BA1B-D726E285DB38}" type="datetime1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F93F42-7F1C-429B-93C3-8A860B02B4B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1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 обработки </a:t>
            </a:r>
            <a:br>
              <a:rPr lang="ru-RU" dirty="0" smtClean="0"/>
            </a:b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0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G4UserTrackingAction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864588"/>
            <a:ext cx="10058402" cy="1227404"/>
          </a:xfrm>
        </p:spPr>
        <p:txBody>
          <a:bodyPr>
            <a:normAutofit/>
          </a:bodyPr>
          <a:lstStyle/>
          <a:p>
            <a:r>
              <a:rPr lang="ru-RU" dirty="0" smtClean="0"/>
              <a:t>Является опциональным базовым классом для пользовательских «действий» на каждом треке.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Содержит два виртуальных метода: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219218"/>
            <a:ext cx="5895975" cy="4476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794118"/>
            <a:ext cx="10058402" cy="17205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вызываемых вначале и в конце обработки каждого трека. </a:t>
            </a:r>
          </a:p>
          <a:p>
            <a:r>
              <a:rPr lang="ru-RU" i="1" dirty="0" smtClean="0"/>
              <a:t>Примечание: Метод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G4UserTrackingAction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PreUserTrackingAction</a:t>
            </a:r>
            <a:r>
              <a:rPr lang="ru-RU" i="1" dirty="0" smtClean="0"/>
              <a:t>() вызывается после метода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G4UserEventAction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BeginOfEventAction</a:t>
            </a:r>
            <a:r>
              <a:rPr lang="en-US" i="1" dirty="0"/>
              <a:t>()</a:t>
            </a:r>
            <a:r>
              <a:rPr lang="en-US" i="1" dirty="0" smtClean="0"/>
              <a:t> </a:t>
            </a:r>
            <a:r>
              <a:rPr lang="ru-RU" i="1" dirty="0" smtClean="0"/>
              <a:t>даже для первичной частицы. 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5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8132" y="2031340"/>
            <a:ext cx="10058402" cy="384718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Запуск</a:t>
            </a:r>
            <a:r>
              <a:rPr lang="ru-RU" dirty="0" smtClean="0"/>
              <a:t> – это группа событий.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0297"/>
            <a:ext cx="5482047" cy="3023022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127333" y="3093577"/>
            <a:ext cx="5028347" cy="23455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на данном рисунке представлены  5 событий запусков нейтрон взаимодействующий с пропорциональным счетчиком. Запуск осуществляется командной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/run/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beamOn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 smtClean="0">
                <a:solidFill>
                  <a:srgbClr val="002060"/>
                </a:solidFill>
              </a:rPr>
              <a:t>n</a:t>
            </a:r>
            <a:r>
              <a:rPr lang="ru-RU" sz="1800" i="1" dirty="0" smtClean="0"/>
              <a:t>, где </a:t>
            </a:r>
            <a:r>
              <a:rPr lang="en-US" sz="1800" b="1" i="1" dirty="0" smtClean="0">
                <a:solidFill>
                  <a:srgbClr val="002060"/>
                </a:solidFill>
              </a:rPr>
              <a:t>n</a:t>
            </a:r>
            <a:r>
              <a:rPr lang="en-US" sz="1800" i="1" dirty="0" smtClean="0"/>
              <a:t> – </a:t>
            </a:r>
            <a:r>
              <a:rPr lang="ru-RU" sz="1800" i="1" dirty="0" smtClean="0"/>
              <a:t>количество запускаемых частиц</a:t>
            </a:r>
            <a:endParaRPr lang="ru-RU" sz="18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G4UserRunAction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944600"/>
          </a:xfrm>
        </p:spPr>
        <p:txBody>
          <a:bodyPr/>
          <a:lstStyle/>
          <a:p>
            <a:r>
              <a:rPr lang="ru-RU" dirty="0" smtClean="0"/>
              <a:t>Является опциональным пользовательским классом «действий» связанным с запусками.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Содержит два виртуальных метода: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8706"/>
            <a:ext cx="5238750" cy="4381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477953"/>
            <a:ext cx="10058402" cy="1763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Вызываемых вначале и конце каждого запуска.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Кроме того содержит метод, позволяющий генерировать за место стандартного экземпляра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</a:t>
            </a:r>
            <a:r>
              <a:rPr lang="ru-RU" dirty="0" smtClean="0"/>
              <a:t>, отвечающего за запуски событий, свой экземпляр класса потомка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</a:t>
            </a:r>
            <a:r>
              <a:rPr lang="ru-RU" dirty="0" smtClean="0"/>
              <a:t>, который позволит, к примеру, сохранять информацию из моделируемых событий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241303"/>
            <a:ext cx="4105275" cy="8382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3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между потомком </a:t>
            </a:r>
            <a:r>
              <a:rPr lang="en-US" dirty="0" smtClean="0"/>
              <a:t>G4Run </a:t>
            </a:r>
            <a:r>
              <a:rPr lang="ru-RU" dirty="0" smtClean="0"/>
              <a:t>и классами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00116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Получать информацию из своего экземпляра потомка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G4UserRunAction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EndOfRunAction</a:t>
            </a:r>
            <a:r>
              <a:rPr lang="en-US" dirty="0" smtClean="0"/>
              <a:t>() </a:t>
            </a:r>
            <a:r>
              <a:rPr lang="ru-RU" dirty="0" smtClean="0"/>
              <a:t>можно осуществив простейшее преобразование типов: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8" y="3817508"/>
            <a:ext cx="10058402" cy="1452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стоит отметить что для экземпляров класса запуска 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G4RunManager</a:t>
            </a:r>
            <a:r>
              <a:rPr lang="en-US" sz="1800" i="1" dirty="0" smtClean="0"/>
              <a:t> </a:t>
            </a:r>
            <a:r>
              <a:rPr lang="ru-RU" sz="1800" i="1" dirty="0" smtClean="0"/>
              <a:t>представлено два вида методов: возвращающие указатель на не изменяемый (для получения данных) и изменяемый объект, к примеру в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G4UserEventAction</a:t>
            </a:r>
            <a:r>
              <a:rPr lang="en-US" sz="1800" i="1" dirty="0" smtClean="0"/>
              <a:t>::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EndOfEventAction</a:t>
            </a:r>
            <a:r>
              <a:rPr lang="en-US" sz="1800" dirty="0" smtClean="0"/>
              <a:t>()</a:t>
            </a:r>
            <a:r>
              <a:rPr lang="en-US" sz="1800" i="1" dirty="0" smtClean="0"/>
              <a:t> </a:t>
            </a:r>
            <a:r>
              <a:rPr lang="ru-RU" sz="1800" i="1" dirty="0" smtClean="0"/>
              <a:t>для записи набранной во время события информации можно получить доступ к текущему запуску следующим образом:</a:t>
            </a:r>
            <a:endParaRPr lang="ru-RU" sz="18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5269584"/>
            <a:ext cx="91916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93" y="2998647"/>
            <a:ext cx="5591175" cy="5048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9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err="1" smtClean="0"/>
              <a:t>Многопоточность</a:t>
            </a:r>
            <a:r>
              <a:rPr lang="ru-RU" dirty="0" smtClean="0"/>
              <a:t> и её роль в цикле обработки событий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Событие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Треки и шаги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Запуски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Связь между отдельными классами действий в цикле обработки событий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G4RunManager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181051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 зависимости от способа установки </a:t>
            </a:r>
            <a:r>
              <a:rPr lang="en-US" dirty="0" smtClean="0"/>
              <a:t>Geant4 </a:t>
            </a:r>
            <a:r>
              <a:rPr lang="ru-RU" dirty="0" smtClean="0"/>
              <a:t>может работать как в однопоточном, так и многопоточном режимах. </a:t>
            </a:r>
            <a:endParaRPr lang="ru-RU" dirty="0"/>
          </a:p>
          <a:p>
            <a:pPr algn="just"/>
            <a:r>
              <a:rPr lang="ru-RU" dirty="0" smtClean="0"/>
              <a:t>В этом случае способы обработки результатов моделирования существенно отличаются, к примеру в однопоточном режиме работы</a:t>
            </a:r>
            <a:r>
              <a:rPr lang="en-US" dirty="0" smtClean="0"/>
              <a:t> </a:t>
            </a:r>
            <a:r>
              <a:rPr lang="ru-RU" dirty="0" smtClean="0"/>
              <a:t>все объекты создаются в единственном экземпляре: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3657509"/>
            <a:ext cx="1767840" cy="560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G4RunManager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60064" y="3541685"/>
            <a:ext cx="3035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Геометрия</a:t>
            </a:r>
          </a:p>
          <a:p>
            <a:pPr algn="ctr"/>
            <a:r>
              <a:rPr lang="en-US" dirty="0"/>
              <a:t>G4VUserDetectorConstruction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95872" y="3541685"/>
            <a:ext cx="4559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Список доступных физических процессов</a:t>
            </a:r>
          </a:p>
          <a:p>
            <a:pPr algn="ctr"/>
            <a:r>
              <a:rPr lang="en-US" dirty="0" smtClean="0"/>
              <a:t>G4VUserPhysicalList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2907792" y="3786949"/>
            <a:ext cx="609600" cy="3019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1810512" y="4248912"/>
            <a:ext cx="341376" cy="4693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48511" y="4748875"/>
            <a:ext cx="3704463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48511" y="5204258"/>
            <a:ext cx="3704463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8511" y="5659641"/>
            <a:ext cx="3704463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9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G4MTRunManager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085" y="5187297"/>
            <a:ext cx="10058400" cy="376015"/>
          </a:xfrm>
        </p:spPr>
        <p:txBody>
          <a:bodyPr/>
          <a:lstStyle/>
          <a:p>
            <a:r>
              <a:rPr lang="ru-RU" dirty="0" smtClean="0"/>
              <a:t>А для того чтобы установить данное количество как используемое в проекте надо: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4905286"/>
            <a:ext cx="3495675" cy="22860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249680" y="1893323"/>
            <a:ext cx="10058400" cy="3011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многопоточном режиме существует две группы объектов: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Геометрия, описание физических процессов и свойства частиц существуют в единственном экземпляре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Объекты генерации первичного излучения, классы событий, шагов и треков существуют в количестве равном количеству используемых потоков.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85725" indent="0">
              <a:buFont typeface="Calibri" panose="020F0502020204030204" pitchFamily="34" charset="0"/>
              <a:buNone/>
            </a:pPr>
            <a:r>
              <a:rPr lang="ru-RU" dirty="0" smtClean="0"/>
              <a:t>Для того чтобы определить количество доступных потоков можно воспользоваться статическим методом: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5" y="5677702"/>
            <a:ext cx="7096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2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723901" y="3514726"/>
            <a:ext cx="3352800" cy="23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Дочерний поток</a:t>
            </a:r>
            <a:r>
              <a:rPr lang="en-US" b="1" dirty="0" smtClean="0"/>
              <a:t> </a:t>
            </a:r>
            <a:r>
              <a:rPr lang="ru-RU" b="1" dirty="0" smtClean="0"/>
              <a:t>№1 </a:t>
            </a:r>
            <a:r>
              <a:rPr lang="ru-RU" dirty="0" smtClean="0"/>
              <a:t>(</a:t>
            </a:r>
            <a:r>
              <a:rPr lang="en-US" dirty="0" smtClean="0"/>
              <a:t>Worker)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23900" y="1971675"/>
            <a:ext cx="10896600" cy="13049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Главный поток </a:t>
            </a:r>
            <a:r>
              <a:rPr lang="ru-RU" dirty="0" smtClean="0"/>
              <a:t>(</a:t>
            </a:r>
            <a:r>
              <a:rPr lang="en-US" dirty="0" smtClean="0"/>
              <a:t>Master)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G4MTRunManager</a:t>
            </a:r>
            <a:endParaRPr lang="ru-RU" b="1" dirty="0"/>
          </a:p>
        </p:txBody>
      </p:sp>
      <p:sp>
        <p:nvSpPr>
          <p:cNvPr id="63" name="Нижний колонтитул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64" name="Номер слайда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1556" y="2335875"/>
            <a:ext cx="1967864" cy="5608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G4MTRunManager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74364" y="2220051"/>
            <a:ext cx="3035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Геометрия</a:t>
            </a:r>
          </a:p>
          <a:p>
            <a:pPr algn="ctr"/>
            <a:r>
              <a:rPr lang="en-US" dirty="0"/>
              <a:t>G4VUserDetectorConstruction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10172" y="2220051"/>
            <a:ext cx="455980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Список доступных физических процессов</a:t>
            </a:r>
          </a:p>
          <a:p>
            <a:pPr algn="ctr"/>
            <a:r>
              <a:rPr lang="en-US" dirty="0" smtClean="0"/>
              <a:t>G4VUserPhysicalList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022092" y="2465315"/>
            <a:ext cx="609600" cy="3019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10591" y="441179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0591" y="485188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0591" y="529122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1590675" y="2896707"/>
            <a:ext cx="0" cy="614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2"/>
          </p:cNvCxnSpPr>
          <p:nvPr/>
        </p:nvCxnSpPr>
        <p:spPr>
          <a:xfrm>
            <a:off x="1995488" y="2896707"/>
            <a:ext cx="0" cy="431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/>
          <p:nvPr/>
        </p:nvCxnSpPr>
        <p:spPr>
          <a:xfrm>
            <a:off x="1995488" y="3328098"/>
            <a:ext cx="4176712" cy="1828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401255" y="2896707"/>
            <a:ext cx="0" cy="2156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>
            <a:off x="2400301" y="3112402"/>
            <a:ext cx="7543799" cy="398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910591" y="397245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Запуски</a:t>
            </a:r>
            <a:r>
              <a:rPr lang="ru-RU" dirty="0" smtClean="0"/>
              <a:t> </a:t>
            </a:r>
            <a:r>
              <a:rPr lang="en-US" dirty="0" smtClean="0"/>
              <a:t>G4UserRunAction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4495801" y="3514726"/>
            <a:ext cx="3352800" cy="23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Дочерний поток</a:t>
            </a:r>
            <a:r>
              <a:rPr lang="en-US" b="1" dirty="0" smtClean="0"/>
              <a:t> </a:t>
            </a:r>
            <a:r>
              <a:rPr lang="ru-RU" b="1" dirty="0" smtClean="0"/>
              <a:t>№2 </a:t>
            </a:r>
            <a:r>
              <a:rPr lang="ru-RU" dirty="0" smtClean="0"/>
              <a:t>(</a:t>
            </a:r>
            <a:r>
              <a:rPr lang="en-US" dirty="0" smtClean="0"/>
              <a:t>Worker)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4682491" y="441179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82491" y="485188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682491" y="529122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4682491" y="397245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Запуски</a:t>
            </a:r>
            <a:r>
              <a:rPr lang="ru-RU" dirty="0" smtClean="0"/>
              <a:t> </a:t>
            </a:r>
            <a:r>
              <a:rPr lang="en-US" dirty="0" smtClean="0"/>
              <a:t>G4</a:t>
            </a:r>
            <a:r>
              <a:rPr lang="en-US" dirty="0"/>
              <a:t>User</a:t>
            </a:r>
            <a:r>
              <a:rPr lang="en-US" dirty="0" smtClean="0"/>
              <a:t>RunAction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8267700" y="3514726"/>
            <a:ext cx="3352800" cy="23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Дочерний поток</a:t>
            </a:r>
            <a:r>
              <a:rPr lang="en-US" b="1" dirty="0" smtClean="0"/>
              <a:t> </a:t>
            </a:r>
            <a:r>
              <a:rPr lang="ru-RU" b="1" dirty="0" smtClean="0"/>
              <a:t>№3 </a:t>
            </a:r>
            <a:r>
              <a:rPr lang="ru-RU" dirty="0" smtClean="0"/>
              <a:t>(</a:t>
            </a:r>
            <a:r>
              <a:rPr lang="en-US" dirty="0" smtClean="0"/>
              <a:t>Worker)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8454390" y="441179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События</a:t>
            </a:r>
            <a:r>
              <a:rPr lang="ru-RU" dirty="0" smtClean="0"/>
              <a:t> </a:t>
            </a:r>
            <a:r>
              <a:rPr lang="en-US" dirty="0"/>
              <a:t>G4UserEventAction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8454390" y="485188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Треки</a:t>
            </a:r>
            <a:r>
              <a:rPr lang="en-US" b="1" dirty="0" smtClean="0"/>
              <a:t> </a:t>
            </a:r>
            <a:r>
              <a:rPr lang="en-US" dirty="0" smtClean="0"/>
              <a:t>G4UserTrackingAction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8454390" y="5291228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Шаги </a:t>
            </a:r>
            <a:r>
              <a:rPr lang="en-US" dirty="0" smtClean="0"/>
              <a:t>G4UserSteppingAction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8454390" y="3972459"/>
            <a:ext cx="2979420" cy="402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r>
              <a:rPr lang="ru-RU" b="1" dirty="0" smtClean="0"/>
              <a:t>Запуски</a:t>
            </a:r>
            <a:r>
              <a:rPr lang="ru-RU" dirty="0" smtClean="0"/>
              <a:t> </a:t>
            </a:r>
            <a:r>
              <a:rPr lang="en-US" dirty="0" smtClean="0"/>
              <a:t>G4</a:t>
            </a:r>
            <a:r>
              <a:rPr lang="en-US" dirty="0"/>
              <a:t>User</a:t>
            </a:r>
            <a:r>
              <a:rPr lang="en-US" dirty="0" smtClean="0"/>
              <a:t>RunAction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5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3938"/>
            <a:ext cx="4571012" cy="31251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334" y="3230310"/>
            <a:ext cx="5028347" cy="2638784"/>
          </a:xfrm>
        </p:spPr>
        <p:txBody>
          <a:bodyPr>
            <a:normAutofit/>
          </a:bodyPr>
          <a:lstStyle/>
          <a:p>
            <a:pPr algn="just"/>
            <a:r>
              <a:rPr lang="ru-RU" sz="1800" i="1" dirty="0" smtClean="0"/>
              <a:t>Примечание: на данном рисунке представлен нейтрон взаимодействующий с пропорциональным счетчиков нейтронов с радиатором изотопа гелий 3 для радиационного контроля. В «событие» входят: весь трек нейтрона, треки протона и трития, а так же треки всех образованных ими вторичных частиц</a:t>
            </a:r>
            <a:endParaRPr lang="ru-RU" sz="1800" i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97280" y="1845734"/>
            <a:ext cx="10058402" cy="641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Событие</a:t>
            </a:r>
            <a:r>
              <a:rPr lang="ru-RU" dirty="0" smtClean="0"/>
              <a:t> – представляет собой единичный цикл от зарождения первичной частицы, до окончания отслеживания последней вторичной частицы.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692067" y="4537817"/>
            <a:ext cx="3127761" cy="1469876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97637" y="5159054"/>
            <a:ext cx="222191" cy="2221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2 7"/>
          <p:cNvSpPr/>
          <p:nvPr/>
        </p:nvSpPr>
        <p:spPr>
          <a:xfrm>
            <a:off x="3606325" y="5527262"/>
            <a:ext cx="1982625" cy="683664"/>
          </a:xfrm>
          <a:prstGeom prst="borderCallout2">
            <a:avLst>
              <a:gd name="adj1" fmla="val 1250"/>
              <a:gd name="adj2" fmla="val 49857"/>
              <a:gd name="adj3" fmla="val -20000"/>
              <a:gd name="adj4" fmla="val 66953"/>
              <a:gd name="adj5" fmla="val -33750"/>
              <a:gd name="adj6" fmla="val 60661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Первичная вершина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2878931" y="5270149"/>
            <a:ext cx="1829802" cy="186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Выноска 2 13"/>
          <p:cNvSpPr/>
          <p:nvPr/>
        </p:nvSpPr>
        <p:spPr>
          <a:xfrm>
            <a:off x="772979" y="2950447"/>
            <a:ext cx="1982625" cy="683664"/>
          </a:xfrm>
          <a:prstGeom prst="borderCallout2">
            <a:avLst>
              <a:gd name="adj1" fmla="val 50000"/>
              <a:gd name="adj2" fmla="val 99857"/>
              <a:gd name="adj3" fmla="val 50000"/>
              <a:gd name="adj4" fmla="val 125143"/>
              <a:gd name="adj5" fmla="val 233098"/>
              <a:gd name="adj6" fmla="val 139684"/>
            </a:avLst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5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52642"/>
            <a:ext cx="10058402" cy="3416451"/>
          </a:xfrm>
        </p:spPr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все события рассматриваются атомарно, т.е. независимо от остальных событий.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случае однопоточного режима работы все события моделируются усилиями одного главного потока (мастера).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многопоточном режиме потоки, по мере завершения моделирования очередного события берут из общего пула событий следующее, до тех пор пока в пуле событий не останется. Таким образом при запуске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10000</a:t>
            </a:r>
            <a:r>
              <a:rPr lang="ru-RU" dirty="0" smtClean="0"/>
              <a:t> событий и наличии двух потоков мы получим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</a:t>
            </a:r>
            <a:r>
              <a:rPr lang="ru-RU" dirty="0" smtClean="0"/>
              <a:t> по 5000 событий на каждом потоке, а , к примеру, по 5236</a:t>
            </a:r>
            <a:r>
              <a:rPr lang="en-US" dirty="0" smtClean="0"/>
              <a:t> </a:t>
            </a:r>
            <a:r>
              <a:rPr lang="ru-RU" dirty="0" smtClean="0"/>
              <a:t>и 4764 обработанных события для каждого потока.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6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между событиями, треками и  шагами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0753" y="2213360"/>
            <a:ext cx="1437404" cy="965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66985" y="4199115"/>
            <a:ext cx="1437404" cy="96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4521" y="4199114"/>
            <a:ext cx="1437404" cy="965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Шаги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691925" y="4825665"/>
            <a:ext cx="10750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35152" y="3179035"/>
            <a:ext cx="614870" cy="9913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622989" y="3196125"/>
            <a:ext cx="624271" cy="974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Объект 2"/>
          <p:cNvSpPr>
            <a:spLocks noGrp="1"/>
          </p:cNvSpPr>
          <p:nvPr>
            <p:ph idx="1"/>
          </p:nvPr>
        </p:nvSpPr>
        <p:spPr>
          <a:xfrm>
            <a:off x="5606040" y="2418460"/>
            <a:ext cx="5549639" cy="3358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События состоят из треков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Треки состоят из шагов</a:t>
            </a:r>
          </a:p>
          <a:p>
            <a:pPr marL="85725" indent="0" algn="just">
              <a:buNone/>
            </a:pPr>
            <a:r>
              <a:rPr lang="ru-RU" sz="1800" i="1" dirty="0" smtClean="0"/>
              <a:t>Примечание: Для предоставления доступа из шага или из трека к событию, в конструкторах классов действий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G4UserTrackingAction</a:t>
            </a:r>
            <a:r>
              <a:rPr lang="ru-RU" sz="1800" i="1" dirty="0"/>
              <a:t>,</a:t>
            </a:r>
            <a:r>
              <a:rPr lang="en-US" sz="1800" i="1" dirty="0"/>
              <a:t> </a:t>
            </a:r>
            <a:r>
              <a:rPr lang="ru-RU" sz="1800" i="1" dirty="0"/>
              <a:t>а так же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  <a:r>
              <a:rPr lang="ru-RU" sz="1800" i="1" dirty="0" smtClean="0"/>
              <a:t> желательно передать указатель на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G4UserEventAction</a:t>
            </a:r>
            <a:r>
              <a:rPr lang="ru-RU" sz="18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800" i="1" dirty="0"/>
              <a:t>за счет чего устанавливается обратная </a:t>
            </a:r>
            <a:r>
              <a:rPr lang="ru-RU" sz="1800" i="1" dirty="0" smtClean="0"/>
              <a:t>связь. </a:t>
            </a:r>
            <a:endParaRPr lang="ru-RU" sz="1800" i="1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3349951" y="3207802"/>
            <a:ext cx="598206" cy="96254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G4UserEventAction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151231"/>
          </a:xfrm>
        </p:spPr>
        <p:txBody>
          <a:bodyPr/>
          <a:lstStyle/>
          <a:p>
            <a:pPr algn="just"/>
            <a:r>
              <a:rPr lang="ru-RU" dirty="0" smtClean="0"/>
              <a:t>Является опциональным базовым классом, для класса пользовательских «действий» на каждом событии.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Данный класс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 осуществляет </a:t>
            </a:r>
            <a:r>
              <a:rPr lang="ru-RU" dirty="0" smtClean="0"/>
              <a:t>моделирование событий (</a:t>
            </a:r>
            <a:r>
              <a:rPr lang="ru-RU" i="1" dirty="0" smtClean="0"/>
              <a:t>его осуществляет экземпляр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G4Event</a:t>
            </a:r>
            <a:r>
              <a:rPr lang="en-US" dirty="0" smtClean="0"/>
              <a:t>)</a:t>
            </a:r>
            <a:r>
              <a:rPr lang="ru-RU" dirty="0" smtClean="0"/>
              <a:t>, а лишь позволяет менять параметры событий, или сохранять информацию о моделировании во время событий.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Содержит два виртуальных метода:</a:t>
            </a:r>
          </a:p>
          <a:p>
            <a:pPr algn="just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05337"/>
            <a:ext cx="5953125" cy="4000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4613759"/>
            <a:ext cx="10058402" cy="14665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Вызывающихся в начале и конце каждого события (</a:t>
            </a:r>
            <a:r>
              <a:rPr lang="ru-RU" sz="1800" i="1" dirty="0" smtClean="0"/>
              <a:t>что можно использовать для сохранения данных</a:t>
            </a:r>
            <a:r>
              <a:rPr lang="ru-RU" dirty="0" smtClean="0"/>
              <a:t>)</a:t>
            </a:r>
          </a:p>
          <a:p>
            <a:pPr algn="just"/>
            <a:r>
              <a:rPr lang="ru-RU" i="1" dirty="0" smtClean="0"/>
              <a:t>Примечание: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G4UserEventAction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BeginOfEventAction</a:t>
            </a:r>
            <a:r>
              <a:rPr lang="en-US" dirty="0" smtClean="0"/>
              <a:t>() </a:t>
            </a:r>
            <a:r>
              <a:rPr lang="ru-RU" i="1" dirty="0" smtClean="0"/>
              <a:t>вызывается уже после того как была создана первичная вершина.</a:t>
            </a:r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3F42-7F1C-429B-93C3-8A860B02B4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01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122</TotalTime>
  <Words>894</Words>
  <Application>Microsoft Office PowerPoint</Application>
  <PresentationFormat>Широкоэкранный</PresentationFormat>
  <Paragraphs>131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Тема2</vt:lpstr>
      <vt:lpstr>Цикл обработки  событий</vt:lpstr>
      <vt:lpstr>Содержание</vt:lpstr>
      <vt:lpstr>G4RunManager</vt:lpstr>
      <vt:lpstr>G4MTRunManager</vt:lpstr>
      <vt:lpstr>G4MTRunManager</vt:lpstr>
      <vt:lpstr>Событие</vt:lpstr>
      <vt:lpstr>Обработка событий</vt:lpstr>
      <vt:lpstr>Связь между событиями, треками и  шагами</vt:lpstr>
      <vt:lpstr>G4UserEventAction</vt:lpstr>
      <vt:lpstr>G4UserTrackingAction</vt:lpstr>
      <vt:lpstr>Запуск</vt:lpstr>
      <vt:lpstr>G4UserRunAction</vt:lpstr>
      <vt:lpstr>Обратная связь между потомком G4Run и классами действий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 обработки  событий</dc:title>
  <dc:creator>Пользователь Windows</dc:creator>
  <cp:lastModifiedBy>Пользователь Windows</cp:lastModifiedBy>
  <cp:revision>13</cp:revision>
  <dcterms:created xsi:type="dcterms:W3CDTF">2017-06-05T11:21:06Z</dcterms:created>
  <dcterms:modified xsi:type="dcterms:W3CDTF">2017-06-05T11:41:03Z</dcterms:modified>
</cp:coreProperties>
</file>