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510D-E1CB-4225-95DF-1184ACBA9ED0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F761-6998-47F4-A7BA-99B00D8C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0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2C35-507B-4B25-9D97-37659C271C90}" type="datetime1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3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DD9-239A-4B52-B7CF-6832274B70F6}" type="datetime1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8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579-EA45-4D23-B6AF-D0F2D4618A1C}" type="datetime1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7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5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96D6-56D3-4ABB-9B12-D55C9C9511C6}" type="datetime1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0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B96B-EA8A-40FF-8252-183151A17696}" type="datetime1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8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BDD-8BA7-47BD-8BBE-B1DB24E16DA3}" type="datetime1">
              <a:rPr lang="ru-RU" smtClean="0"/>
              <a:t>07.06.2017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7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0ACA-877E-4B8C-93F6-4F855FF2B293}" type="datetime1">
              <a:rPr lang="ru-RU" smtClean="0"/>
              <a:t>07.06.2017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5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C3B-3F5C-4EC1-A8D8-5660E2057FAE}" type="datetime1">
              <a:rPr lang="ru-RU" smtClean="0"/>
              <a:t>07.06.2017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ED5F-BC76-4A4E-90BE-4CA6BCB5161D}" type="datetime1">
              <a:rPr lang="ru-RU" smtClean="0"/>
              <a:t>07.06.2017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6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DEEF0290-81EB-4914-9F7C-49D1B52BA69C}" type="datetime1">
              <a:rPr lang="ru-RU" smtClean="0"/>
              <a:t>07.06.2017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35F4-8E44-4AC7-B809-AED5676EF4CF}" type="datetime1">
              <a:rPr lang="ru-RU" smtClean="0"/>
              <a:t>07.06.2017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E3F8F-22CC-4A37-8E23-A8415518EE52}" type="datetime1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2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 обработки событий: Шаги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45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en-US" dirty="0" smtClean="0"/>
              <a:t>2.1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2" cy="1444397"/>
          </a:xfrm>
        </p:spPr>
        <p:txBody>
          <a:bodyPr>
            <a:normAutofit fontScale="92500" lnSpcReduction="10000"/>
          </a:bodyPr>
          <a:lstStyle/>
          <a:p>
            <a:pPr marL="85725" indent="0">
              <a:buNone/>
            </a:pPr>
            <a:r>
              <a:rPr lang="ru-RU" dirty="0" smtClean="0"/>
              <a:t>Определим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в кубе:</a:t>
            </a:r>
          </a:p>
          <a:p>
            <a:pPr marL="85725" indent="0">
              <a:buNone/>
            </a:pPr>
            <a:endParaRPr lang="ru-RU" dirty="0" smtClean="0"/>
          </a:p>
          <a:p>
            <a:pPr marL="85725" indent="-85725">
              <a:buFont typeface="Wingdings" panose="05000000000000000000" pitchFamily="2" charset="2"/>
              <a:buChar char="q"/>
            </a:pPr>
            <a:r>
              <a:rPr lang="ru-RU" dirty="0" smtClean="0"/>
              <a:t>Будем рассчитывать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за один запуск, поэтому создадим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 </a:t>
            </a:r>
            <a:r>
              <a:rPr lang="ru-RU" dirty="0" smtClean="0"/>
              <a:t>карту </a:t>
            </a:r>
            <a:r>
              <a:rPr lang="en-US" b="1" dirty="0" err="1" smtClean="0">
                <a:solidFill>
                  <a:srgbClr val="002060"/>
                </a:solidFill>
              </a:rPr>
              <a:t>std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G4double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G4int</a:t>
            </a:r>
            <a:r>
              <a:rPr lang="en-US" dirty="0" smtClean="0"/>
              <a:t>&gt; </a:t>
            </a:r>
            <a:r>
              <a:rPr lang="ru-RU" dirty="0" smtClean="0"/>
              <a:t>для хранения результатов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415594"/>
            <a:ext cx="5400675" cy="600075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8" y="4141133"/>
            <a:ext cx="10058402" cy="516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Calibri" panose="020F0502020204030204" pitchFamily="34" charset="0"/>
              <a:buNone/>
            </a:pPr>
            <a:r>
              <a:rPr lang="ru-RU" dirty="0" smtClean="0"/>
              <a:t>и не забудем удалить её в деструкторе по завершению работы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82923"/>
            <a:ext cx="2971800" cy="6096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2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en-US" dirty="0" smtClean="0"/>
              <a:t>2.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42471"/>
            <a:ext cx="10058402" cy="709459"/>
          </a:xfrm>
        </p:spPr>
        <p:txBody>
          <a:bodyPr>
            <a:normAutofit/>
          </a:bodyPr>
          <a:lstStyle/>
          <a:p>
            <a:pPr marL="85725" indent="0" algn="just">
              <a:buNone/>
            </a:pPr>
            <a:r>
              <a:rPr lang="ru-RU" dirty="0" smtClean="0"/>
              <a:t>Карта рассчитана на один запуск, поэтому будем обнулять её и </a:t>
            </a:r>
            <a:r>
              <a:rPr lang="ru-RU" dirty="0" err="1" smtClean="0"/>
              <a:t>заного</a:t>
            </a:r>
            <a:r>
              <a:rPr lang="ru-RU" dirty="0" smtClean="0"/>
              <a:t> заполнять каждый раз при вызове метода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BeginOfRunAction</a:t>
            </a:r>
            <a:r>
              <a:rPr lang="en-US" dirty="0" smtClean="0"/>
              <a:t>():</a:t>
            </a: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3890205"/>
            <a:ext cx="10058402" cy="9008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Calibri" panose="020F0502020204030204" pitchFamily="34" charset="0"/>
              <a:buNone/>
            </a:pPr>
            <a:r>
              <a:rPr lang="ru-RU" sz="1800" i="1" dirty="0" smtClean="0"/>
              <a:t>Примечание: в данном случае карта разделена на 500 ячеек до максимальной энергии в 5 МэВ</a:t>
            </a:r>
          </a:p>
          <a:p>
            <a:pPr marL="85725" indent="-85725">
              <a:buFont typeface="Wingdings" panose="05000000000000000000" pitchFamily="2" charset="2"/>
              <a:buChar char="q"/>
            </a:pPr>
            <a:r>
              <a:rPr lang="ru-RU" dirty="0" smtClean="0"/>
              <a:t>И предоставим метод по добавлению значений в данную карту (из событий)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51930"/>
            <a:ext cx="8401050" cy="1438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91091"/>
            <a:ext cx="5210175" cy="838200"/>
          </a:xfrm>
          <a:prstGeom prst="rect">
            <a:avLst/>
          </a:prstGeom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1097278" y="5691977"/>
            <a:ext cx="10058402" cy="614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Font typeface="Calibri" panose="020F0502020204030204" pitchFamily="34" charset="0"/>
              <a:buNone/>
            </a:pPr>
            <a:r>
              <a:rPr lang="ru-RU" sz="1800" i="1" dirty="0" smtClean="0"/>
              <a:t>Примечание: </a:t>
            </a:r>
            <a:r>
              <a:rPr lang="en-US" sz="1800" i="1" dirty="0" err="1" smtClean="0"/>
              <a:t>std</a:t>
            </a:r>
            <a:r>
              <a:rPr lang="en-US" sz="1800" i="1" dirty="0" smtClean="0"/>
              <a:t>::map::</a:t>
            </a:r>
            <a:r>
              <a:rPr lang="en-US" sz="1800" i="1" dirty="0" err="1" smtClean="0"/>
              <a:t>lower_bound</a:t>
            </a:r>
            <a:r>
              <a:rPr lang="en-US" sz="1800" i="1" dirty="0" smtClean="0"/>
              <a:t> </a:t>
            </a:r>
            <a:r>
              <a:rPr lang="ru-RU" sz="1800" i="1" dirty="0" smtClean="0"/>
              <a:t>возвращает указатель на первый элемент карты, чей ключ меньше передаваемого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74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42472"/>
            <a:ext cx="10058402" cy="1479292"/>
          </a:xfrm>
        </p:spPr>
        <p:txBody>
          <a:bodyPr>
            <a:normAutofit/>
          </a:bodyPr>
          <a:lstStyle/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Осуществим регистрацию </a:t>
            </a:r>
            <a:r>
              <a:rPr lang="ru-RU" dirty="0" err="1" smtClean="0"/>
              <a:t>энерговыделения</a:t>
            </a:r>
            <a:r>
              <a:rPr lang="ru-RU" dirty="0" smtClean="0"/>
              <a:t>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StepAct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5725" indent="0" algn="just">
              <a:buNone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StepAct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UserSteppingAction</a:t>
            </a:r>
            <a:r>
              <a:rPr lang="en-US" dirty="0" smtClean="0"/>
              <a:t>() </a:t>
            </a:r>
            <a:r>
              <a:rPr lang="ru-RU" dirty="0" smtClean="0"/>
              <a:t>вызывается в конце каждого шага. Чтобы отсечь события </a:t>
            </a:r>
            <a:r>
              <a:rPr lang="ru-RU" dirty="0" err="1" smtClean="0"/>
              <a:t>энерговыделения</a:t>
            </a:r>
            <a:r>
              <a:rPr lang="ru-RU" dirty="0" smtClean="0"/>
              <a:t> которые прошли за пределами исследуемого объема определим материал места где произошла </a:t>
            </a:r>
            <a:r>
              <a:rPr lang="ru-RU" dirty="0" err="1" smtClean="0"/>
              <a:t>энергопотеря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3664982"/>
            <a:ext cx="10058402" cy="14710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Calibri" panose="020F0502020204030204" pitchFamily="34" charset="0"/>
              <a:buNone/>
            </a:pPr>
            <a:r>
              <a:rPr lang="ru-RU" sz="1800" i="1" dirty="0" smtClean="0"/>
              <a:t>Примечание: из текущего шага определяем какому треку он принадлежит, для трека определяем в каком физическом объеме мы оказались, из физического получаем логический объем, для логического объема – материал, а для материала его имя.</a:t>
            </a:r>
          </a:p>
          <a:p>
            <a:pPr marL="85725" indent="0">
              <a:buFont typeface="Calibri" panose="020F0502020204030204" pitchFamily="34" charset="0"/>
              <a:buNone/>
            </a:pPr>
            <a:r>
              <a:rPr lang="ru-RU" dirty="0" smtClean="0"/>
              <a:t>Для шага будем определять </a:t>
            </a:r>
            <a:r>
              <a:rPr lang="ru-RU" dirty="0" err="1" smtClean="0"/>
              <a:t>энергопотерю</a:t>
            </a:r>
            <a:r>
              <a:rPr lang="ru-RU" dirty="0" smtClean="0"/>
              <a:t> на нем и передавать её в наше событие.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249262"/>
            <a:ext cx="7991475" cy="190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254639"/>
            <a:ext cx="10696575" cy="8096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90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9487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Создадим для класса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 </a:t>
            </a:r>
            <a:r>
              <a:rPr lang="ru-RU" dirty="0" smtClean="0"/>
              <a:t>переменную в которой мы будем суммировать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со всех шагов в рамках одного события. В начале каждого события (т.е. в методе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BeginOfEventAction</a:t>
            </a:r>
            <a:r>
              <a:rPr lang="en-US" dirty="0" smtClean="0"/>
              <a:t>() </a:t>
            </a:r>
            <a:r>
              <a:rPr lang="ru-RU" dirty="0" smtClean="0"/>
              <a:t>мы будем обнулять значение этой переменной: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9" y="2848661"/>
            <a:ext cx="7477125" cy="6572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32839" y="3560073"/>
            <a:ext cx="10058402" cy="670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А в конце каждого события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EndOfEventAction</a:t>
            </a:r>
            <a:r>
              <a:rPr lang="en-US" dirty="0"/>
              <a:t>() </a:t>
            </a:r>
            <a:r>
              <a:rPr lang="ru-RU" dirty="0" smtClean="0"/>
              <a:t>мы будем передавать это значение в карту в запуске для заполнения</a:t>
            </a:r>
            <a:r>
              <a:rPr lang="en-US" dirty="0" smtClean="0"/>
              <a:t>^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39" y="4230169"/>
            <a:ext cx="7058025" cy="62865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32839" y="4900265"/>
            <a:ext cx="10058402" cy="670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Изменять же это значение мы будем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ВО ВРЕМЯ </a:t>
            </a:r>
            <a:r>
              <a:rPr lang="ru-RU" dirty="0" smtClean="0"/>
              <a:t>события из «нужных» шагов за счет дополнительного метода: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39" y="5621332"/>
            <a:ext cx="4933950" cy="6191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2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2"/>
            <a:ext cx="10058402" cy="34013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StepAct</a:t>
            </a:r>
            <a:r>
              <a:rPr lang="en-US" dirty="0" smtClean="0"/>
              <a:t> </a:t>
            </a:r>
            <a:r>
              <a:rPr lang="ru-RU" dirty="0" smtClean="0"/>
              <a:t>мы определяем было ли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на данном шаге и произошло ли данное событие в исследуемом объеме. Полученное значение передаем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EventAct</a:t>
            </a:r>
            <a:r>
              <a:rPr lang="ru-RU" dirty="0" smtClean="0"/>
              <a:t> через метод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EventAct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AddEnDep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 </a:t>
            </a:r>
            <a:r>
              <a:rPr lang="ru-RU" dirty="0" smtClean="0"/>
              <a:t>мы создаем переменную для накопления полного </a:t>
            </a:r>
            <a:r>
              <a:rPr lang="ru-RU" dirty="0" err="1" smtClean="0"/>
              <a:t>энерговыделения</a:t>
            </a:r>
            <a:r>
              <a:rPr lang="ru-RU" dirty="0" smtClean="0"/>
              <a:t> за одно событие. В начале события мы обнуляем данную переменную. В конце события мы передаем её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 </a:t>
            </a:r>
            <a:r>
              <a:rPr lang="ru-RU" dirty="0" smtClean="0"/>
              <a:t>мы создаем карту в которой мы в нужный канал по полученному полному </a:t>
            </a:r>
            <a:r>
              <a:rPr lang="ru-RU" dirty="0" err="1" smtClean="0"/>
              <a:t>энерговыделению</a:t>
            </a:r>
            <a:r>
              <a:rPr lang="ru-RU" dirty="0" smtClean="0"/>
              <a:t> с каждого события добавляем единицу, получая таким образом модельный наборный спектр. </a:t>
            </a:r>
          </a:p>
          <a:p>
            <a:pPr marL="85725" indent="0" algn="just">
              <a:buNone/>
            </a:pPr>
            <a:r>
              <a:rPr lang="ru-RU" sz="1800" i="1" dirty="0" smtClean="0"/>
              <a:t>Примечание: Как вариант данный спектр можно сохранить в отдельный файл в финале запуска</a:t>
            </a:r>
            <a:endParaRPr lang="ru-RU" sz="18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25060"/>
            <a:ext cx="6457950" cy="128587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5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</a:t>
            </a:r>
            <a:r>
              <a:rPr lang="en-US" dirty="0" err="1" smtClean="0"/>
              <a:t>StepAct.hh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StepAct.cc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6226"/>
            <a:ext cx="5943600" cy="2114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69640"/>
            <a:ext cx="10829925" cy="166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737362"/>
            <a:ext cx="28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StepAct.hh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97279" y="4205542"/>
            <a:ext cx="28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StepAct.cc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5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</a:t>
            </a:r>
            <a:r>
              <a:rPr lang="en-US" dirty="0" err="1" smtClean="0"/>
              <a:t>EventAct.hh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0468"/>
            <a:ext cx="6677025" cy="3343275"/>
          </a:xfrm>
          <a:prstGeom prst="rect">
            <a:avLst/>
          </a:prstGeom>
        </p:spPr>
      </p:pic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EventAct.cc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1936"/>
            <a:ext cx="7191375" cy="3143250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97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</a:t>
            </a:r>
            <a:r>
              <a:rPr lang="en-US" dirty="0" err="1" smtClean="0"/>
              <a:t>RunAct.hh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1136"/>
            <a:ext cx="5791200" cy="316230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2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RunAct.cc </a:t>
            </a:r>
            <a:r>
              <a:rPr lang="ru-RU" dirty="0" smtClean="0"/>
              <a:t>часть 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4535"/>
            <a:ext cx="8334375" cy="33242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Шаги 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Пример построения цикла обработки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RunAct.cc </a:t>
            </a:r>
            <a:r>
              <a:rPr lang="ru-RU" dirty="0" smtClean="0"/>
              <a:t>часть 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6695"/>
            <a:ext cx="6905625" cy="22955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7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Приложение: </a:t>
            </a:r>
            <a:r>
              <a:rPr lang="en-US" dirty="0" smtClean="0"/>
              <a:t>Action::Build()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5344"/>
            <a:ext cx="5695950" cy="251460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09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2"/>
            <a:ext cx="10058402" cy="101438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u-RU" i="1" dirty="0" smtClean="0"/>
              <a:t>Запуски состоят из событий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i="1" dirty="0" smtClean="0"/>
              <a:t>События состоят из треков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i="1" dirty="0" smtClean="0"/>
              <a:t>Треки состоят из шагов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9920" y="3828517"/>
            <a:ext cx="4247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Шаг</a:t>
            </a:r>
            <a:r>
              <a:rPr lang="ru-RU" dirty="0"/>
              <a:t> – это минимальный элемент цикла обработки событий. 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95" y="2751746"/>
            <a:ext cx="5440253" cy="3310909"/>
          </a:xfrm>
          <a:prstGeom prst="rect">
            <a:avLst/>
          </a:prstGeom>
        </p:spPr>
      </p:pic>
      <p:sp>
        <p:nvSpPr>
          <p:cNvPr id="8" name="Правая фигурная скобка 7"/>
          <p:cNvSpPr/>
          <p:nvPr/>
        </p:nvSpPr>
        <p:spPr>
          <a:xfrm rot="16200000">
            <a:off x="5032262" y="3579472"/>
            <a:ext cx="574997" cy="2230453"/>
          </a:xfrm>
          <a:prstGeom prst="rightBrace">
            <a:avLst>
              <a:gd name="adj1" fmla="val 6116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6275" y="4017837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Шаг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#</a:t>
            </a: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5400000">
            <a:off x="3857212" y="5209873"/>
            <a:ext cx="574997" cy="119645"/>
          </a:xfrm>
          <a:prstGeom prst="rightBrace">
            <a:avLst>
              <a:gd name="adj1" fmla="val 6116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401225" y="5625258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Ш</a:t>
            </a: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аг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#2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авая фигурная скобка 11"/>
          <p:cNvSpPr/>
          <p:nvPr/>
        </p:nvSpPr>
        <p:spPr>
          <a:xfrm rot="10800000">
            <a:off x="2826228" y="5058244"/>
            <a:ext cx="574997" cy="119645"/>
          </a:xfrm>
          <a:prstGeom prst="rightBrace">
            <a:avLst>
              <a:gd name="adj1" fmla="val 61163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626757" y="4933400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Ш</a:t>
            </a: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аг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#N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3401225" y="4982197"/>
            <a:ext cx="30337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37362"/>
            <a:ext cx="10058402" cy="1102565"/>
          </a:xfrm>
        </p:spPr>
        <p:txBody>
          <a:bodyPr/>
          <a:lstStyle/>
          <a:p>
            <a:r>
              <a:rPr lang="ru-RU" dirty="0" smtClean="0"/>
              <a:t>Является опциональным базовым классом, для класса пользовательских «действий» в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КОНЦЕ</a:t>
            </a:r>
            <a:r>
              <a:rPr lang="ru-RU" dirty="0" smtClean="0"/>
              <a:t> каждого шага. Данный класс не осуществляет моделирование шагов.</a:t>
            </a:r>
          </a:p>
          <a:p>
            <a:r>
              <a:rPr lang="ru-RU" dirty="0" smtClean="0"/>
              <a:t>В данном классе предоставлен виртуальный метод :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850835"/>
            <a:ext cx="4905375" cy="21907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165984"/>
            <a:ext cx="10058402" cy="1137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Который и вызывается в конце каждого шага.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Чтобы осуществить связь данного класса с классом обработки событий следует передать ему указатель на экземпляр класса обработки событий, к примеру: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399351"/>
            <a:ext cx="5886450" cy="18764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1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цикла обработки событий:</a:t>
            </a:r>
            <a:br>
              <a:rPr lang="ru-RU" dirty="0" smtClean="0"/>
            </a:br>
            <a:r>
              <a:rPr lang="ru-RU" dirty="0" smtClean="0"/>
              <a:t>Условие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918" y="2435551"/>
            <a:ext cx="4079763" cy="3433542"/>
          </a:xfrm>
        </p:spPr>
        <p:txBody>
          <a:bodyPr/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Дано</a:t>
            </a:r>
            <a:r>
              <a:rPr lang="ru-RU" dirty="0" smtClean="0"/>
              <a:t>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Куб</a:t>
            </a:r>
            <a:r>
              <a:rPr lang="en-US" dirty="0" smtClean="0"/>
              <a:t> </a:t>
            </a:r>
            <a:r>
              <a:rPr lang="ru-RU" dirty="0" smtClean="0"/>
              <a:t>из материала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BGO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Перпендикулярно к любой из граней падает гамма излучение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4.439</a:t>
            </a:r>
            <a:r>
              <a:rPr lang="ru-RU" dirty="0" smtClean="0"/>
              <a:t> МэВ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Определить </a:t>
            </a:r>
            <a:r>
              <a:rPr lang="ru-RU" dirty="0" err="1" smtClean="0"/>
              <a:t>энерговыделение</a:t>
            </a:r>
            <a:r>
              <a:rPr lang="ru-RU" smtClean="0"/>
              <a:t> в </a:t>
            </a:r>
            <a:r>
              <a:rPr lang="ru-RU" dirty="0" smtClean="0"/>
              <a:t>кубе</a:t>
            </a:r>
          </a:p>
          <a:p>
            <a:endParaRPr lang="ru-RU" dirty="0"/>
          </a:p>
        </p:txBody>
      </p:sp>
      <p:sp>
        <p:nvSpPr>
          <p:cNvPr id="4" name="AutoShape 2" descr="https://apf.mail.ru/cgi-bin/readmsg/Screenshot_20170607_132158.png?id=14968320820000000668%3B0%3B1&amp;x-email=idalov%40inbox.ru&amp;exif=1&amp;bs=2352&amp;bl=21480&amp;ct=image%2Fpng&amp;cn=Screenshot_20170607_132158.png&amp;cte=bin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7185"/>
            <a:ext cx="5797300" cy="3072569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Шаг 1</a:t>
            </a:r>
            <a:r>
              <a:rPr lang="en-US" dirty="0" smtClean="0"/>
              <a:t>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2905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Унаследуем все классы обработки событий и подключим их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шаблон класса </a:t>
            </a:r>
            <a:r>
              <a:rPr lang="ru-RU" dirty="0"/>
              <a:t>действий для</a:t>
            </a:r>
            <a:r>
              <a:rPr lang="ru-RU" dirty="0" smtClean="0"/>
              <a:t> запусков унаследовав его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G4UserRunAction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44679"/>
            <a:ext cx="5495925" cy="14859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Шаг 1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2649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Создадим шаблон класса</a:t>
            </a:r>
            <a:r>
              <a:rPr lang="en-US" dirty="0" smtClean="0"/>
              <a:t> </a:t>
            </a:r>
            <a:r>
              <a:rPr lang="ru-RU" dirty="0" smtClean="0"/>
              <a:t>действий для событий унаследовав его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G4UserEventAction</a:t>
            </a:r>
            <a:r>
              <a:rPr lang="ru-RU" dirty="0" smtClean="0"/>
              <a:t>. Установим обратную связь данного класса с экземпляром класса действий для запусков, созданного на предшествующем этапе. Для этого передадим указатель на класс действий для запусков в конструкторе и будем хранить его в </a:t>
            </a:r>
            <a:r>
              <a:rPr lang="en-US" b="1" dirty="0" smtClean="0">
                <a:solidFill>
                  <a:srgbClr val="002060"/>
                </a:solidFill>
              </a:rPr>
              <a:t>private</a:t>
            </a:r>
            <a:r>
              <a:rPr lang="en-US" dirty="0" smtClean="0"/>
              <a:t> </a:t>
            </a:r>
            <a:r>
              <a:rPr lang="ru-RU" dirty="0" smtClean="0"/>
              <a:t>поле: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37" y="3110669"/>
            <a:ext cx="1333500" cy="2667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377370"/>
            <a:ext cx="10058402" cy="408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Таким образом шаблон класса действий для событий: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785788"/>
            <a:ext cx="7172325" cy="2514600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Шаг 1</a:t>
            </a:r>
            <a:r>
              <a:rPr lang="en-US" dirty="0" smtClean="0"/>
              <a:t>.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2649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Создадим шаблон класса</a:t>
            </a:r>
            <a:r>
              <a:rPr lang="en-US" dirty="0" smtClean="0"/>
              <a:t> </a:t>
            </a:r>
            <a:r>
              <a:rPr lang="ru-RU" dirty="0" smtClean="0"/>
              <a:t>действий для шагов унаследовав его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  <a:r>
              <a:rPr lang="ru-RU" dirty="0" smtClean="0"/>
              <a:t>. Установим обратную связь данного класса с экземпляром класса действий для событий, созданного на предшествующем этапе. Для этого передадим указатель на класс действий для событий в конструкторе и будем хранить его в </a:t>
            </a:r>
            <a:r>
              <a:rPr lang="en-US" b="1" dirty="0" smtClean="0">
                <a:solidFill>
                  <a:srgbClr val="002060"/>
                </a:solidFill>
              </a:rPr>
              <a:t>private</a:t>
            </a:r>
            <a:r>
              <a:rPr lang="en-US" dirty="0" smtClean="0"/>
              <a:t> </a:t>
            </a:r>
            <a:r>
              <a:rPr lang="ru-RU" dirty="0" smtClean="0"/>
              <a:t>поле: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8" y="3377370"/>
            <a:ext cx="10058402" cy="408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Таким образом шаблон класса действий для шагов: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071680"/>
            <a:ext cx="1771650" cy="228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862878"/>
            <a:ext cx="5924550" cy="21050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1</a:t>
            </a:r>
            <a:r>
              <a:rPr lang="en-US" dirty="0" smtClean="0"/>
              <a:t>.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044183"/>
            <a:ext cx="10058402" cy="68382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Инициализируем все экземпляры созданных классов в методе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G4VUserActionInitialization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en-US" dirty="0" smtClean="0"/>
              <a:t>()</a:t>
            </a:r>
            <a:r>
              <a:rPr lang="ru-RU" dirty="0" smtClean="0"/>
              <a:t>, передав куда нужно соответствующие указатели: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34825"/>
            <a:ext cx="5572125" cy="25146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F6853AF9-8BEF-47B7-BFEA-1EB0A7F5E420}" vid="{7B47C7A1-DDBD-44DB-B5FC-9345D842DE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576</TotalTime>
  <Words>1009</Words>
  <Application>Microsoft Office PowerPoint</Application>
  <PresentationFormat>Широкоэкранный</PresentationFormat>
  <Paragraphs>108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Тема2</vt:lpstr>
      <vt:lpstr>Цикл обработки событий: Шаги</vt:lpstr>
      <vt:lpstr>Содержание</vt:lpstr>
      <vt:lpstr>Шаг</vt:lpstr>
      <vt:lpstr>G4UserSteppingAction</vt:lpstr>
      <vt:lpstr>Построение цикла обработки событий: Условие</vt:lpstr>
      <vt:lpstr>Построение цикла обработки событий: Шаг 1.1</vt:lpstr>
      <vt:lpstr>Построение цикла обработки событий: Шаг 1.2</vt:lpstr>
      <vt:lpstr>Построение цикла обработки событий: Шаг 1.3</vt:lpstr>
      <vt:lpstr>Построение цикла обработки событий: Шаг 1.4</vt:lpstr>
      <vt:lpstr>Построение цикла обработки событий: Шаг 2.1</vt:lpstr>
      <vt:lpstr>Построение цикла обработки событий: Шаг 2.2</vt:lpstr>
      <vt:lpstr>Построение цикла обработки событий: Шаг 3</vt:lpstr>
      <vt:lpstr>Построение цикла обработки событий: Шаг 4</vt:lpstr>
      <vt:lpstr>Построение цикла обработки событий: Итоги</vt:lpstr>
      <vt:lpstr>Приложение: StepAct.hh и StepAct.cc</vt:lpstr>
      <vt:lpstr>Приложение: EventAct.hh</vt:lpstr>
      <vt:lpstr>Приложение: EventAct.cc</vt:lpstr>
      <vt:lpstr>Приложение: RunAct.hh</vt:lpstr>
      <vt:lpstr>Приложение: RunAct.cc часть 1</vt:lpstr>
      <vt:lpstr>Приложение: RunAct.cc часть 2</vt:lpstr>
      <vt:lpstr>Приложение: Action::Build()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 обработки событий: Шаги</dc:title>
  <dc:creator>Пользователь Windows</dc:creator>
  <cp:lastModifiedBy>Пользователь Windows</cp:lastModifiedBy>
  <cp:revision>15</cp:revision>
  <dcterms:created xsi:type="dcterms:W3CDTF">2017-06-05T07:24:05Z</dcterms:created>
  <dcterms:modified xsi:type="dcterms:W3CDTF">2017-06-07T10:35:18Z</dcterms:modified>
</cp:coreProperties>
</file>