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6" r:id="rId1"/>
  </p:sldMasterIdLst>
  <p:notesMasterIdLst>
    <p:notesMasterId r:id="rId12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02BE"/>
    <a:srgbClr val="6CE6FE"/>
    <a:srgbClr val="2DF34E"/>
    <a:srgbClr val="B21E9D"/>
    <a:srgbClr val="DF5A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64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F0850B-D254-450E-A8DC-A3AF10C83EC7}" type="datetimeFigureOut">
              <a:rPr lang="ru-RU" smtClean="0"/>
              <a:t>21.07.2017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12D6DB-E65B-403E-96CF-5AADE3BFCE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6631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3" indent="0" algn="ctr">
              <a:buNone/>
              <a:defRPr sz="2400"/>
            </a:lvl2pPr>
            <a:lvl3pPr marL="914406" indent="0" algn="ctr">
              <a:buNone/>
              <a:defRPr sz="2400"/>
            </a:lvl3pPr>
            <a:lvl4pPr marL="1371609" indent="0" algn="ctr">
              <a:buNone/>
              <a:defRPr sz="2000"/>
            </a:lvl4pPr>
            <a:lvl5pPr marL="1828812" indent="0" algn="ctr">
              <a:buNone/>
              <a:defRPr sz="2000"/>
            </a:lvl5pPr>
            <a:lvl6pPr marL="2286015" indent="0" algn="ctr">
              <a:buNone/>
              <a:defRPr sz="2000"/>
            </a:lvl6pPr>
            <a:lvl7pPr marL="2743218" indent="0" algn="ctr">
              <a:buNone/>
              <a:defRPr sz="2000"/>
            </a:lvl7pPr>
            <a:lvl8pPr marL="3200421" indent="0" algn="ctr">
              <a:buNone/>
              <a:defRPr sz="2000"/>
            </a:lvl8pPr>
            <a:lvl9pPr marL="3657624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8FDCA-B2D3-4184-BCA5-A6F45C44EA73}" type="datetime1">
              <a:rPr lang="ru-RU" smtClean="0"/>
              <a:t>21.07.2017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24. "Компьютерный практикум по прикладной ядерной физике: Geant4"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C0652-1FC5-41B3-927F-CD5C9F26C0C5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Рисунок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9123" y="123842"/>
            <a:ext cx="3529720" cy="3596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442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EB3D3-62D8-4DFE-B932-423B269C152E}" type="datetime1">
              <a:rPr lang="ru-RU" smtClean="0"/>
              <a:t>21.07.2017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24. "Компьютерный практикум по прикладной ядерной физике: Geant4"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C0652-1FC5-41B3-927F-CD5C9F26C0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2472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412303"/>
            <a:ext cx="2628900" cy="575989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12303"/>
            <a:ext cx="7734299" cy="5759898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5086F-65E0-4AAD-9F0C-E662093B6C89}" type="datetime1">
              <a:rPr lang="ru-RU" smtClean="0"/>
              <a:t>21.07.2017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24. "Компьютерный практикум по прикладной ядерной физике: Geant4"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C0652-1FC5-41B3-927F-CD5C9F26C0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28162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562" y="273352"/>
            <a:ext cx="10971684" cy="1145009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ru-RU" sz="3992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Образец заголовка</a:t>
            </a:r>
            <a:endParaRPr lang="ru-RU" sz="3992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562" y="1604841"/>
            <a:ext cx="10971684" cy="3977484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ru-RU" sz="2903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Образец подзаголовка</a:t>
            </a:r>
            <a:endParaRPr lang="ru-RU" sz="2903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77137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1751A-FF0C-4EE6-8DB4-4A2962D73479}" type="datetime1">
              <a:rPr lang="ru-RU" smtClean="0"/>
              <a:t>21.07.2017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24. "Компьютерный практикум по прикладной ядерной физике: Geant4"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C0652-1FC5-41B3-927F-CD5C9F26C0C5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1200150" y="1737362"/>
            <a:ext cx="985361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8556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1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1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1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2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2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08439-BC52-4193-A6B0-30DEF25A6D47}" type="datetime1">
              <a:rPr lang="ru-RU" smtClean="0"/>
              <a:t>21.07.2017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24. "Компьютерный практикум по прикладной ядерной физике: Geant4"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C0652-1FC5-41B3-927F-CD5C9F26C0C5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9501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1" y="1845735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F467D-7BA8-43F8-8FA2-DA22838E2E21}" type="datetime1">
              <a:rPr lang="ru-RU" smtClean="0"/>
              <a:t>21.07.2017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24. "Компьютерный практикум по прикладной ядерной физике: Geant4"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C0652-1FC5-41B3-927F-CD5C9F26C0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7333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3" indent="0">
              <a:buNone/>
              <a:defRPr sz="2000" b="1"/>
            </a:lvl2pPr>
            <a:lvl3pPr marL="914406" indent="0">
              <a:buNone/>
              <a:defRPr sz="1800" b="1"/>
            </a:lvl3pPr>
            <a:lvl4pPr marL="1371609" indent="0">
              <a:buNone/>
              <a:defRPr sz="1600" b="1"/>
            </a:lvl4pPr>
            <a:lvl5pPr marL="1828812" indent="0">
              <a:buNone/>
              <a:defRPr sz="1600" b="1"/>
            </a:lvl5pPr>
            <a:lvl6pPr marL="2286015" indent="0">
              <a:buNone/>
              <a:defRPr sz="1600" b="1"/>
            </a:lvl6pPr>
            <a:lvl7pPr marL="2743218" indent="0">
              <a:buNone/>
              <a:defRPr sz="1600" b="1"/>
            </a:lvl7pPr>
            <a:lvl8pPr marL="3200421" indent="0">
              <a:buNone/>
              <a:defRPr sz="1600" b="1"/>
            </a:lvl8pPr>
            <a:lvl9pPr marL="3657624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1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3" indent="0">
              <a:buNone/>
              <a:defRPr sz="2000" b="1"/>
            </a:lvl2pPr>
            <a:lvl3pPr marL="914406" indent="0">
              <a:buNone/>
              <a:defRPr sz="1800" b="1"/>
            </a:lvl3pPr>
            <a:lvl4pPr marL="1371609" indent="0">
              <a:buNone/>
              <a:defRPr sz="1600" b="1"/>
            </a:lvl4pPr>
            <a:lvl5pPr marL="1828812" indent="0">
              <a:buNone/>
              <a:defRPr sz="1600" b="1"/>
            </a:lvl5pPr>
            <a:lvl6pPr marL="2286015" indent="0">
              <a:buNone/>
              <a:defRPr sz="1600" b="1"/>
            </a:lvl6pPr>
            <a:lvl7pPr marL="2743218" indent="0">
              <a:buNone/>
              <a:defRPr sz="1600" b="1"/>
            </a:lvl7pPr>
            <a:lvl8pPr marL="3200421" indent="0">
              <a:buNone/>
              <a:defRPr sz="1600" b="1"/>
            </a:lvl8pPr>
            <a:lvl9pPr marL="3657624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1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051CD-3B9C-4C72-8C03-C8DCC1862CEB}" type="datetime1">
              <a:rPr lang="ru-RU" smtClean="0"/>
              <a:t>21.07.2017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24. "Компьютерный практикум по прикладной ядерной физике: Geant4"</a:t>
            </a: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C0652-1FC5-41B3-927F-CD5C9F26C0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3906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548B0-74BB-46CD-9A6E-7091728BCA44}" type="datetime1">
              <a:rPr lang="ru-RU" smtClean="0"/>
              <a:t>21.07.2017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24. "Компьютерный практикум по прикладной ядерной физике: Geant4"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C0652-1FC5-41B3-927F-CD5C9F26C0C5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1200150" y="1737362"/>
            <a:ext cx="985361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9501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D9E47-95B9-486E-80D6-EB617D9FC9D3}" type="datetime1">
              <a:rPr lang="ru-RU" smtClean="0"/>
              <a:t>21.07.2017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Кафедра 24. "Компьютерный практикум по прикладной ядерной физике: Geant4"</a:t>
            </a: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C0652-1FC5-41B3-927F-CD5C9F26C0C5}" type="slidenum">
              <a:rPr lang="ru-RU" smtClean="0"/>
              <a:t>‹#›</a:t>
            </a:fld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4989" y="0"/>
            <a:ext cx="2593853" cy="2642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446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9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1" y="731520"/>
            <a:ext cx="649224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3" indent="0">
              <a:buNone/>
              <a:defRPr sz="1200"/>
            </a:lvl2pPr>
            <a:lvl3pPr marL="914406" indent="0">
              <a:buNone/>
              <a:defRPr sz="1000"/>
            </a:lvl3pPr>
            <a:lvl4pPr marL="1371609" indent="0">
              <a:buNone/>
              <a:defRPr sz="900"/>
            </a:lvl4pPr>
            <a:lvl5pPr marL="1828812" indent="0">
              <a:buNone/>
              <a:defRPr sz="900"/>
            </a:lvl5pPr>
            <a:lvl6pPr marL="2286015" indent="0">
              <a:buNone/>
              <a:defRPr sz="900"/>
            </a:lvl6pPr>
            <a:lvl7pPr marL="2743218" indent="0">
              <a:buNone/>
              <a:defRPr sz="900"/>
            </a:lvl7pPr>
            <a:lvl8pPr marL="3200421" indent="0">
              <a:buNone/>
              <a:defRPr sz="900"/>
            </a:lvl8pPr>
            <a:lvl9pPr marL="3657624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3" y="6459787"/>
            <a:ext cx="2618511" cy="365125"/>
          </a:xfrm>
        </p:spPr>
        <p:txBody>
          <a:bodyPr/>
          <a:lstStyle>
            <a:lvl1pPr algn="l">
              <a:defRPr/>
            </a:lvl1pPr>
          </a:lstStyle>
          <a:p>
            <a:fld id="{174700D0-7D0D-4040-8FA5-D1BABFD06883}" type="datetime1">
              <a:rPr lang="ru-RU" smtClean="0"/>
              <a:t>21.07.2017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7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Кафедра 24. "Компьютерный практикум по прикладной ядерной физике: Geant4"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27C0652-1FC5-41B3-927F-CD5C9F26C0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4694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7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1"/>
            <a:ext cx="10113646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3" indent="0">
              <a:buNone/>
              <a:defRPr sz="2800"/>
            </a:lvl2pPr>
            <a:lvl3pPr marL="914406" indent="0">
              <a:buNone/>
              <a:defRPr sz="2400"/>
            </a:lvl3pPr>
            <a:lvl4pPr marL="1371609" indent="0">
              <a:buNone/>
              <a:defRPr sz="2000"/>
            </a:lvl4pPr>
            <a:lvl5pPr marL="1828812" indent="0">
              <a:buNone/>
              <a:defRPr sz="2000"/>
            </a:lvl5pPr>
            <a:lvl6pPr marL="2286015" indent="0">
              <a:buNone/>
              <a:defRPr sz="2000"/>
            </a:lvl6pPr>
            <a:lvl7pPr marL="2743218" indent="0">
              <a:buNone/>
              <a:defRPr sz="2000"/>
            </a:lvl7pPr>
            <a:lvl8pPr marL="3200421" indent="0">
              <a:buNone/>
              <a:defRPr sz="2000"/>
            </a:lvl8pPr>
            <a:lvl9pPr marL="3657624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936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3" indent="0">
              <a:buNone/>
              <a:defRPr sz="1200"/>
            </a:lvl2pPr>
            <a:lvl3pPr marL="914406" indent="0">
              <a:buNone/>
              <a:defRPr sz="1000"/>
            </a:lvl3pPr>
            <a:lvl4pPr marL="1371609" indent="0">
              <a:buNone/>
              <a:defRPr sz="900"/>
            </a:lvl4pPr>
            <a:lvl5pPr marL="1828812" indent="0">
              <a:buNone/>
              <a:defRPr sz="900"/>
            </a:lvl5pPr>
            <a:lvl6pPr marL="2286015" indent="0">
              <a:buNone/>
              <a:defRPr sz="900"/>
            </a:lvl6pPr>
            <a:lvl7pPr marL="2743218" indent="0">
              <a:buNone/>
              <a:defRPr sz="900"/>
            </a:lvl7pPr>
            <a:lvl8pPr marL="3200421" indent="0">
              <a:buNone/>
              <a:defRPr sz="900"/>
            </a:lvl8pPr>
            <a:lvl9pPr marL="3657624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F2D6E-B66E-4299-894C-98C8C86AF2D7}" type="datetime1">
              <a:rPr lang="ru-RU" smtClean="0"/>
              <a:t>21.07.2017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24. "Компьютерный практикум по прикладной ядерной физике: Geant4"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C0652-1FC5-41B3-927F-CD5C9F26C0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2355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Прямая соединительная линия 11"/>
          <p:cNvCxnSpPr/>
          <p:nvPr/>
        </p:nvCxnSpPr>
        <p:spPr>
          <a:xfrm>
            <a:off x="1200150" y="1737362"/>
            <a:ext cx="985361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" y="6400800"/>
            <a:ext cx="12192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2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2" y="6459787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6F1FC81-EA4D-42A0-946B-EC450948E44A}" type="datetime1">
              <a:rPr lang="ru-RU" smtClean="0"/>
              <a:t>21.07.2017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7" y="6459787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Кафедра 24. "Компьютерный практикум по прикладной ядерной физике: Geant4"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9" y="6459787"/>
            <a:ext cx="13120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27C0652-1FC5-41B3-927F-CD5C9F26C0C5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3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Рисунок 15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0064" y="-165977"/>
            <a:ext cx="2079399" cy="2118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86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hf hdr="0" dt="0"/>
  <p:txStyles>
    <p:titleStyle>
      <a:lvl1pPr algn="l" defTabSz="914406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6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50" indent="-182882" algn="l" defTabSz="91440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32" indent="-182882" algn="l" defTabSz="91440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13" indent="-182882" algn="l" defTabSz="91440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94" indent="-182882" algn="l" defTabSz="91440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7" indent="-228602" algn="l" defTabSz="91440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9" indent="-228602" algn="l" defTabSz="91440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10" indent="-228602" algn="l" defTabSz="91440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11" indent="-228602" algn="l" defTabSz="91440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3" algn="l" defTabSz="9144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6" algn="l" defTabSz="9144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9" algn="l" defTabSz="9144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12" algn="l" defTabSz="9144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15" algn="l" defTabSz="9144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18" algn="l" defTabSz="9144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21" algn="l" defTabSz="9144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24" algn="l" defTabSz="9144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Основы визуализации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ЛЕКЦИЯ </a:t>
            </a:r>
            <a:r>
              <a:rPr lang="en-US" smtClean="0"/>
              <a:t>6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79463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Визуальные атрибуты траекторий частиц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2" cy="1401667"/>
          </a:xfrm>
        </p:spPr>
        <p:txBody>
          <a:bodyPr>
            <a:normAutofit/>
          </a:bodyPr>
          <a:lstStyle/>
          <a:p>
            <a:pPr algn="just"/>
            <a:r>
              <a:rPr lang="ru-RU" dirty="0" smtClean="0"/>
              <a:t>Чтобы изменить визуальные параметры отображения траекторий частиц надо в пакетном макрос файле: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ru-RU" dirty="0" smtClean="0"/>
              <a:t>Вызвать команду на создание нового блока отображения частиц, по типу (</a:t>
            </a:r>
            <a:r>
              <a:rPr lang="ru-RU" i="1" dirty="0" smtClean="0"/>
              <a:t>заряд, имя и т.п.</a:t>
            </a:r>
            <a:r>
              <a:rPr lang="ru-RU" dirty="0" smtClean="0"/>
              <a:t>)</a:t>
            </a:r>
            <a:r>
              <a:rPr lang="en-US" dirty="0"/>
              <a:t>:</a:t>
            </a:r>
            <a:endParaRPr lang="ru-RU" dirty="0" smtClean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24. "Компьютерный практикум по прикладной ядерной физике: Geant4"</a:t>
            </a: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C0652-1FC5-41B3-927F-CD5C9F26C0C5}" type="slidenum">
              <a:rPr lang="ru-RU" smtClean="0"/>
              <a:t>10</a:t>
            </a:fld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78" y="3313731"/>
            <a:ext cx="6810375" cy="190500"/>
          </a:xfrm>
          <a:prstGeom prst="rect">
            <a:avLst/>
          </a:prstGeom>
        </p:spPr>
      </p:pic>
      <p:sp>
        <p:nvSpPr>
          <p:cNvPr id="5" name="Объект 2"/>
          <p:cNvSpPr txBox="1">
            <a:spLocks/>
          </p:cNvSpPr>
          <p:nvPr/>
        </p:nvSpPr>
        <p:spPr>
          <a:xfrm>
            <a:off x="1097278" y="3570561"/>
            <a:ext cx="10058402" cy="36905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6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50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32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13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94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7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9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10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11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ru-RU" dirty="0" smtClean="0"/>
              <a:t>Настроить новый блок отображения, к примеру цвета траекторий.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77" y="4005942"/>
            <a:ext cx="6810375" cy="400050"/>
          </a:xfrm>
          <a:prstGeom prst="rect">
            <a:avLst/>
          </a:prstGeom>
        </p:spPr>
      </p:pic>
      <p:sp>
        <p:nvSpPr>
          <p:cNvPr id="7" name="Объект 2"/>
          <p:cNvSpPr txBox="1">
            <a:spLocks/>
          </p:cNvSpPr>
          <p:nvPr/>
        </p:nvSpPr>
        <p:spPr>
          <a:xfrm>
            <a:off x="1097277" y="4538652"/>
            <a:ext cx="10058402" cy="36905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6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50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32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13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94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7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9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10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11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85725" indent="0">
              <a:buNone/>
            </a:pPr>
            <a:r>
              <a:rPr lang="ru-RU" dirty="0" smtClean="0"/>
              <a:t>Нумерация блоков начинается с </a:t>
            </a:r>
            <a:r>
              <a:rPr lang="ru-RU" b="1" dirty="0" smtClean="0">
                <a:solidFill>
                  <a:schemeClr val="accent1">
                    <a:lumMod val="75000"/>
                  </a:schemeClr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193810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Содержани</a:t>
            </a:r>
            <a:r>
              <a:rPr lang="ru-RU" dirty="0"/>
              <a:t>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ru-RU" dirty="0" smtClean="0"/>
              <a:t>Интерактивный режим и сцена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u-RU" dirty="0" smtClean="0"/>
              <a:t>Визуальные атрибуты геометрических объектов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u-RU" dirty="0" smtClean="0"/>
              <a:t>Визуальные атрибуты траекторий частиц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24. "Компьютерный практикум по прикладной ядерной физике: Geant4"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C0652-1FC5-41B3-927F-CD5C9F26C0C5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0729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Введение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2418460"/>
            <a:ext cx="10058402" cy="3450634"/>
          </a:xfrm>
        </p:spPr>
        <p:txBody>
          <a:bodyPr/>
          <a:lstStyle/>
          <a:p>
            <a:pPr marL="85725" indent="0" algn="just">
              <a:buNone/>
            </a:pPr>
            <a:r>
              <a:rPr lang="ru-RU" dirty="0" smtClean="0"/>
              <a:t>Система визуализации в </a:t>
            </a:r>
            <a:r>
              <a:rPr lang="en-US" dirty="0" smtClean="0"/>
              <a:t>Geant4 </a:t>
            </a:r>
            <a:r>
              <a:rPr lang="ru-RU" dirty="0" smtClean="0"/>
              <a:t>позволяет зрительно оценить:</a:t>
            </a:r>
          </a:p>
          <a:p>
            <a:pPr marL="85725" indent="-85725" algn="just">
              <a:buFont typeface="Wingdings" panose="05000000000000000000" pitchFamily="2" charset="2"/>
              <a:buChar char="q"/>
            </a:pPr>
            <a:r>
              <a:rPr lang="ru-RU" dirty="0" smtClean="0"/>
              <a:t>Траектории частиц а так же возникающие на них события</a:t>
            </a:r>
          </a:p>
          <a:p>
            <a:pPr marL="85725" indent="-85725" algn="just">
              <a:buFont typeface="Wingdings" panose="05000000000000000000" pitchFamily="2" charset="2"/>
              <a:buChar char="q"/>
            </a:pPr>
            <a:r>
              <a:rPr lang="ru-RU" dirty="0" smtClean="0"/>
              <a:t>Верность геометрической конструкции, и наличие в ней ошибок (к примеру наложение одного объема на другой)</a:t>
            </a:r>
          </a:p>
          <a:p>
            <a:pPr marL="85725" indent="-85725" algn="just">
              <a:buFont typeface="Wingdings" panose="05000000000000000000" pitchFamily="2" charset="2"/>
              <a:buChar char="q"/>
            </a:pPr>
            <a:r>
              <a:rPr lang="ru-RU" dirty="0" smtClean="0"/>
              <a:t>А так же это удобный инструмент, предоставляющий высококачественные изображения для публикаций.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24. "Компьютерный практикум по прикладной ядерной физике: Geant4"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C0652-1FC5-41B3-927F-CD5C9F26C0C5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3979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Общий вид элементов визуализации: Сцена</a:t>
            </a:r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24. "Компьютерный практикум по прикладной ядерной физике: Geant4"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C0652-1FC5-41B3-927F-CD5C9F26C0C5}" type="slidenum">
              <a:rPr lang="ru-RU" smtClean="0"/>
              <a:t>4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3322" y="1824571"/>
            <a:ext cx="5946316" cy="4454032"/>
          </a:xfrm>
          <a:prstGeom prst="rect">
            <a:avLst/>
          </a:prstGeom>
        </p:spPr>
      </p:pic>
      <p:sp>
        <p:nvSpPr>
          <p:cNvPr id="8" name="Скругленная прямоугольная выноска 7"/>
          <p:cNvSpPr/>
          <p:nvPr/>
        </p:nvSpPr>
        <p:spPr>
          <a:xfrm>
            <a:off x="1097280" y="2179178"/>
            <a:ext cx="1774107" cy="777667"/>
          </a:xfrm>
          <a:prstGeom prst="wedgeRoundRectCallout">
            <a:avLst>
              <a:gd name="adj1" fmla="val 65872"/>
              <a:gd name="adj2" fmla="val -4848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1.Вкладка «сцена»</a:t>
            </a:r>
            <a:endParaRPr lang="ru-RU" dirty="0"/>
          </a:p>
        </p:txBody>
      </p:sp>
      <p:sp>
        <p:nvSpPr>
          <p:cNvPr id="9" name="Скругленная прямоугольная выноска 8"/>
          <p:cNvSpPr/>
          <p:nvPr/>
        </p:nvSpPr>
        <p:spPr>
          <a:xfrm>
            <a:off x="1097279" y="3530293"/>
            <a:ext cx="1774107" cy="1042587"/>
          </a:xfrm>
          <a:prstGeom prst="wedgeRoundRectCallout">
            <a:avLst>
              <a:gd name="adj1" fmla="val 69244"/>
              <a:gd name="adj2" fmla="val -95911"/>
              <a:gd name="adj3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2. </a:t>
            </a:r>
            <a:r>
              <a:rPr lang="ru-RU" sz="1600" dirty="0" smtClean="0"/>
              <a:t>Дерево «сцены»</a:t>
            </a:r>
            <a:endParaRPr lang="ru-RU" dirty="0"/>
          </a:p>
        </p:txBody>
      </p:sp>
      <p:sp>
        <p:nvSpPr>
          <p:cNvPr id="10" name="Скругленная прямоугольная выноска 9"/>
          <p:cNvSpPr/>
          <p:nvPr/>
        </p:nvSpPr>
        <p:spPr>
          <a:xfrm>
            <a:off x="9511469" y="1824570"/>
            <a:ext cx="1644211" cy="790443"/>
          </a:xfrm>
          <a:prstGeom prst="wedgeRoundRectCallout">
            <a:avLst>
              <a:gd name="adj1" fmla="val -306696"/>
              <a:gd name="adj2" fmla="val -40909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3. Панель управления отображением</a:t>
            </a:r>
          </a:p>
          <a:p>
            <a:pPr algn="ctr"/>
            <a:r>
              <a:rPr lang="ru-RU" sz="1200" dirty="0" smtClean="0"/>
              <a:t>объектов</a:t>
            </a:r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3931065" y="1824570"/>
            <a:ext cx="1333144" cy="158054"/>
          </a:xfrm>
          <a:prstGeom prst="rect">
            <a:avLst/>
          </a:prstGeom>
          <a:noFill/>
          <a:ln w="9525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3221764" y="2615013"/>
            <a:ext cx="1170774" cy="598206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3153322" y="2127903"/>
            <a:ext cx="418820" cy="136733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4460905" y="2127903"/>
            <a:ext cx="4610070" cy="2597921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>
            <a:glow rad="228600">
              <a:srgbClr val="FF0000">
                <a:alpha val="40000"/>
              </a:srgb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Скругленная прямоугольная выноска 14"/>
          <p:cNvSpPr/>
          <p:nvPr/>
        </p:nvSpPr>
        <p:spPr>
          <a:xfrm>
            <a:off x="9511468" y="4213076"/>
            <a:ext cx="1644211" cy="717847"/>
          </a:xfrm>
          <a:prstGeom prst="wedgeRoundRectCallout">
            <a:avLst>
              <a:gd name="adj1" fmla="val -71769"/>
              <a:gd name="adj2" fmla="val -55357"/>
              <a:gd name="adj3" fmla="val 16667"/>
            </a:avLst>
          </a:prstGeom>
          <a:solidFill>
            <a:srgbClr val="DF5A25"/>
          </a:solidFill>
          <a:ln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4. Сцена</a:t>
            </a:r>
            <a:endParaRPr lang="ru-RU" dirty="0"/>
          </a:p>
        </p:txBody>
      </p:sp>
      <p:sp>
        <p:nvSpPr>
          <p:cNvPr id="17" name="Скругленная прямоугольная выноска 16"/>
          <p:cNvSpPr/>
          <p:nvPr/>
        </p:nvSpPr>
        <p:spPr>
          <a:xfrm>
            <a:off x="1097279" y="5146328"/>
            <a:ext cx="1774107" cy="1042587"/>
          </a:xfrm>
          <a:prstGeom prst="wedgeRoundRectCallout">
            <a:avLst>
              <a:gd name="adj1" fmla="val 64909"/>
              <a:gd name="adj2" fmla="val 44253"/>
              <a:gd name="adj3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001">
            <a:schemeClr val="dk2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5. </a:t>
            </a:r>
            <a:r>
              <a:rPr lang="ru-RU" sz="1600" dirty="0" smtClean="0"/>
              <a:t>Панель «прозрачности» объектов</a:t>
            </a:r>
            <a:endParaRPr lang="ru-RU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3153322" y="6050422"/>
            <a:ext cx="1239216" cy="228181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chemeClr val="accent2">
                <a:lumMod val="75000"/>
                <a:alpha val="6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0501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Дерево сцены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050706" y="2264636"/>
            <a:ext cx="7104975" cy="1247684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ru-RU" b="1" dirty="0" smtClean="0">
                <a:solidFill>
                  <a:schemeClr val="accent1">
                    <a:lumMod val="75000"/>
                  </a:schemeClr>
                </a:solidFill>
              </a:rPr>
              <a:t>Дерево сцены</a:t>
            </a:r>
            <a:r>
              <a:rPr lang="ru-RU" dirty="0" smtClean="0"/>
              <a:t> позволяет скрывать отдельные отображенные элементы (логотипы, дату и т.п.) во время работы в интерактивном режиме.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24. "Компьютерный практикум по прикладной ядерной физике: Geant4"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C0652-1FC5-41B3-927F-CD5C9F26C0C5}" type="slidenum">
              <a:rPr lang="ru-RU" smtClean="0"/>
              <a:t>5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78" y="1860005"/>
            <a:ext cx="2381250" cy="1781175"/>
          </a:xfrm>
          <a:prstGeom prst="rect">
            <a:avLst/>
          </a:prstGeom>
        </p:spPr>
      </p:pic>
      <p:sp>
        <p:nvSpPr>
          <p:cNvPr id="7" name="Объект 2"/>
          <p:cNvSpPr txBox="1">
            <a:spLocks/>
          </p:cNvSpPr>
          <p:nvPr/>
        </p:nvSpPr>
        <p:spPr>
          <a:xfrm>
            <a:off x="4050706" y="4442230"/>
            <a:ext cx="7104974" cy="139454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6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50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32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13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94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7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9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10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11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anose="05000000000000000000" pitchFamily="2" charset="2"/>
              <a:buChar char="q"/>
            </a:pPr>
            <a:r>
              <a:rPr lang="ru-RU" dirty="0" smtClean="0"/>
              <a:t>Список</a:t>
            </a:r>
            <a:r>
              <a:rPr lang="en-US" dirty="0" smtClean="0"/>
              <a:t> 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Touchables</a:t>
            </a:r>
            <a:r>
              <a:rPr lang="en-US" dirty="0" smtClean="0"/>
              <a:t> </a:t>
            </a:r>
            <a:r>
              <a:rPr lang="ru-RU" dirty="0" smtClean="0"/>
              <a:t>содержит в себе все физические объемы расположенные на сцене, с учетом их взаимной иерархии, и точно также позволяет скрывать отдельные элементы конструкции или менять их цвет </a:t>
            </a:r>
            <a:endParaRPr lang="ru-RU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7753" y="3950827"/>
            <a:ext cx="2390775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537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Управление сценой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34039" y="2418460"/>
            <a:ext cx="10121641" cy="1828800"/>
          </a:xfrm>
        </p:spPr>
        <p:txBody>
          <a:bodyPr/>
          <a:lstStyle/>
          <a:p>
            <a:r>
              <a:rPr lang="ru-RU" b="1" dirty="0" smtClean="0">
                <a:solidFill>
                  <a:schemeClr val="accent1">
                    <a:lumMod val="75000"/>
                  </a:schemeClr>
                </a:solidFill>
              </a:rPr>
              <a:t>Панель управления отображением объектов </a:t>
            </a:r>
            <a:r>
              <a:rPr lang="ru-RU" dirty="0" smtClean="0"/>
              <a:t>на сцене позволяет: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u-RU" dirty="0"/>
              <a:t>М</a:t>
            </a:r>
            <a:r>
              <a:rPr lang="ru-RU" dirty="0" smtClean="0"/>
              <a:t>енять масштаб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u-RU" dirty="0" smtClean="0"/>
              <a:t>Угол обзора и способ обзора (</a:t>
            </a:r>
            <a:r>
              <a:rPr lang="ru-RU" sz="1800" i="1" dirty="0" smtClean="0"/>
              <a:t>к примеру в перспективе</a:t>
            </a:r>
            <a:r>
              <a:rPr lang="ru-RU" dirty="0" smtClean="0"/>
              <a:t>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u-RU" dirty="0" smtClean="0"/>
              <a:t>Способы отображения объектов (</a:t>
            </a:r>
            <a:r>
              <a:rPr lang="ru-RU" sz="1800" i="1" dirty="0" smtClean="0"/>
              <a:t>только ребра, только поверхности и т.д</a:t>
            </a:r>
            <a:r>
              <a:rPr lang="ru-RU" i="1" dirty="0" smtClean="0"/>
              <a:t>.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24. "Компьютерный практикум по прикладной ядерной физике: Geant4"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C0652-1FC5-41B3-927F-CD5C9F26C0C5}" type="slidenum">
              <a:rPr lang="ru-RU" smtClean="0"/>
              <a:t>6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938633"/>
            <a:ext cx="2743200" cy="32385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4403237"/>
            <a:ext cx="2514600" cy="409575"/>
          </a:xfrm>
          <a:prstGeom prst="rect">
            <a:avLst/>
          </a:prstGeom>
        </p:spPr>
      </p:pic>
      <p:sp>
        <p:nvSpPr>
          <p:cNvPr id="8" name="Объект 2"/>
          <p:cNvSpPr txBox="1">
            <a:spLocks/>
          </p:cNvSpPr>
          <p:nvPr/>
        </p:nvSpPr>
        <p:spPr>
          <a:xfrm>
            <a:off x="1034038" y="4968789"/>
            <a:ext cx="10121641" cy="49197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6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50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32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13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94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7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9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10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11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Данная панель управляет уровнем прозрачности объектов на сцене</a:t>
            </a:r>
          </a:p>
        </p:txBody>
      </p:sp>
    </p:spTree>
    <p:extLst>
      <p:ext uri="{BB962C8B-B14F-4D97-AF65-F5344CB8AC3E}">
        <p14:creationId xmlns:p14="http://schemas.microsoft.com/office/powerpoint/2010/main" val="14676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Сохранение сцены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3076486"/>
            <a:ext cx="10058402" cy="999858"/>
          </a:xfrm>
        </p:spPr>
        <p:txBody>
          <a:bodyPr/>
          <a:lstStyle/>
          <a:p>
            <a:pPr algn="just"/>
            <a:r>
              <a:rPr lang="ru-RU" dirty="0" smtClean="0"/>
              <a:t>С помощью кнопок открыть      и сохранить      в верхнем меню можно записать текущее состояние сцены в «макрос» файл для последующего использования в процессе визуализации.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24. "Компьютерный практикум по прикладной ядерной физике: Geant4"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C0652-1FC5-41B3-927F-CD5C9F26C0C5}" type="slidenum">
              <a:rPr lang="ru-RU" smtClean="0"/>
              <a:t>7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4667" y="3076486"/>
            <a:ext cx="286537" cy="268247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6480" y="3093494"/>
            <a:ext cx="285750" cy="25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566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Визуальные атрибуты геометрических объектов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20368" y="2179020"/>
            <a:ext cx="10058402" cy="1384087"/>
          </a:xfrm>
        </p:spPr>
        <p:txBody>
          <a:bodyPr/>
          <a:lstStyle/>
          <a:p>
            <a:pPr algn="just"/>
            <a:r>
              <a:rPr lang="ru-RU" dirty="0" smtClean="0"/>
              <a:t>Некоторые визуальные атрибуты объектов, отображаемых на сцене так же доступны и напрямую в коде. Для геометрии визуальные атрибуты (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G4VisAttributes</a:t>
            </a:r>
            <a:r>
              <a:rPr lang="en-US" dirty="0" smtClean="0"/>
              <a:t>) </a:t>
            </a:r>
            <a:r>
              <a:rPr lang="ru-RU" dirty="0" smtClean="0"/>
              <a:t>присваиваются к логическим объемам, к примеру: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ru-RU" dirty="0" smtClean="0"/>
              <a:t>Скрыть отображение объекта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24. "Компьютерный практикум по прикладной ядерной физике: Geant4"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C0652-1FC5-41B3-927F-CD5C9F26C0C5}" type="slidenum">
              <a:rPr lang="ru-RU" smtClean="0"/>
              <a:t>8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368" y="3563107"/>
            <a:ext cx="7867650" cy="466725"/>
          </a:xfrm>
          <a:prstGeom prst="rect">
            <a:avLst/>
          </a:prstGeom>
        </p:spPr>
      </p:pic>
      <p:sp>
        <p:nvSpPr>
          <p:cNvPr id="6" name="Объект 2"/>
          <p:cNvSpPr txBox="1">
            <a:spLocks/>
          </p:cNvSpPr>
          <p:nvPr/>
        </p:nvSpPr>
        <p:spPr>
          <a:xfrm>
            <a:off x="1020368" y="4086114"/>
            <a:ext cx="10058402" cy="354161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6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50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32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13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94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7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9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10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11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ru-RU" dirty="0" smtClean="0"/>
              <a:t>Изменить отображаемый цвет объекта</a:t>
            </a:r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368" y="4496557"/>
            <a:ext cx="7639050" cy="466725"/>
          </a:xfrm>
          <a:prstGeom prst="rect">
            <a:avLst/>
          </a:prstGeom>
        </p:spPr>
      </p:pic>
      <p:sp>
        <p:nvSpPr>
          <p:cNvPr id="9" name="Объект 2"/>
          <p:cNvSpPr txBox="1">
            <a:spLocks/>
          </p:cNvSpPr>
          <p:nvPr/>
        </p:nvSpPr>
        <p:spPr>
          <a:xfrm>
            <a:off x="1020368" y="5019564"/>
            <a:ext cx="10058402" cy="77448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6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50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32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13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94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7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9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10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11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85725" indent="0">
              <a:buNone/>
            </a:pPr>
            <a:r>
              <a:rPr lang="ru-RU" dirty="0" smtClean="0"/>
              <a:t>Все цвета задаются в формате </a:t>
            </a:r>
            <a:r>
              <a:rPr lang="en-US" b="1" dirty="0" smtClean="0">
                <a:solidFill>
                  <a:srgbClr val="FF0000"/>
                </a:solidFill>
              </a:rPr>
              <a:t>R</a:t>
            </a:r>
            <a:r>
              <a:rPr lang="en-US" b="1" dirty="0" smtClean="0">
                <a:solidFill>
                  <a:srgbClr val="00B050"/>
                </a:solidFill>
              </a:rPr>
              <a:t>G</a:t>
            </a:r>
            <a:r>
              <a:rPr lang="en-US" b="1" dirty="0" smtClean="0">
                <a:solidFill>
                  <a:srgbClr val="002060"/>
                </a:solidFill>
              </a:rPr>
              <a:t>B</a:t>
            </a:r>
            <a:r>
              <a:rPr lang="en-US" dirty="0" smtClean="0"/>
              <a:t> </a:t>
            </a:r>
            <a:r>
              <a:rPr lang="ru-RU" dirty="0" smtClean="0"/>
              <a:t>с условием что 0</a:t>
            </a:r>
            <a:r>
              <a:rPr lang="en-US" dirty="0" smtClean="0"/>
              <a:t>&lt;=</a:t>
            </a:r>
            <a:r>
              <a:rPr lang="en-US" b="1" dirty="0" smtClean="0">
                <a:solidFill>
                  <a:srgbClr val="FF0000"/>
                </a:solidFill>
              </a:rPr>
              <a:t>red</a:t>
            </a:r>
            <a:r>
              <a:rPr lang="en-US" b="1" dirty="0" smtClean="0"/>
              <a:t>, </a:t>
            </a:r>
            <a:r>
              <a:rPr lang="en-US" b="1" dirty="0" smtClean="0">
                <a:solidFill>
                  <a:srgbClr val="00B050"/>
                </a:solidFill>
              </a:rPr>
              <a:t>green</a:t>
            </a:r>
            <a:r>
              <a:rPr lang="en-US" b="1" dirty="0" smtClean="0"/>
              <a:t>, </a:t>
            </a:r>
            <a:r>
              <a:rPr lang="en-US" b="1" dirty="0" smtClean="0">
                <a:solidFill>
                  <a:srgbClr val="002060"/>
                </a:solidFill>
              </a:rPr>
              <a:t>blue</a:t>
            </a:r>
            <a:r>
              <a:rPr lang="en-US" dirty="0" smtClean="0"/>
              <a:t>&lt;=1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99088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Визуальные атрибуты геометрических объектов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1737362"/>
            <a:ext cx="10058402" cy="384718"/>
          </a:xfrm>
        </p:spPr>
        <p:txBody>
          <a:bodyPr/>
          <a:lstStyle/>
          <a:p>
            <a:r>
              <a:rPr lang="ru-RU" dirty="0" smtClean="0"/>
              <a:t>Кроме того, существует небольшой набор заданных цветов:</a:t>
            </a:r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24. "Компьютерный практикум по прикладной ядерной физике: Geant4"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C0652-1FC5-41B3-927F-CD5C9F26C0C5}" type="slidenum">
              <a:rPr lang="ru-RU" smtClean="0"/>
              <a:t>9</a:t>
            </a:fld>
            <a:endParaRPr lang="ru-RU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0487086"/>
              </p:ext>
            </p:extLst>
          </p:nvPr>
        </p:nvGraphicFramePr>
        <p:xfrm>
          <a:off x="1097280" y="2122080"/>
          <a:ext cx="6269196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02010">
                  <a:extLst>
                    <a:ext uri="{9D8B030D-6E8A-4147-A177-3AD203B41FA5}">
                      <a16:colId xmlns:a16="http://schemas.microsoft.com/office/drawing/2014/main" val="740387747"/>
                    </a:ext>
                  </a:extLst>
                </a:gridCol>
                <a:gridCol w="2367186">
                  <a:extLst>
                    <a:ext uri="{9D8B030D-6E8A-4147-A177-3AD203B41FA5}">
                      <a16:colId xmlns:a16="http://schemas.microsoft.com/office/drawing/2014/main" val="3346999903"/>
                    </a:ext>
                  </a:extLst>
                </a:gridCol>
              </a:tblGrid>
              <a:tr h="352359">
                <a:tc>
                  <a:txBody>
                    <a:bodyPr/>
                    <a:lstStyle/>
                    <a:p>
                      <a:r>
                        <a:rPr lang="ru-RU" dirty="0" smtClean="0"/>
                        <a:t>Конструктор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Цвет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8464921"/>
                  </a:ext>
                </a:extLst>
              </a:tr>
              <a:tr h="352359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2060"/>
                          </a:solidFill>
                        </a:rPr>
                        <a:t>G4Colour</a:t>
                      </a:r>
                      <a:r>
                        <a:rPr lang="en-US" dirty="0" smtClean="0"/>
                        <a:t> white</a:t>
                      </a:r>
                      <a:r>
                        <a:rPr lang="ru-RU" dirty="0" smtClean="0"/>
                        <a:t>	</a:t>
                      </a:r>
                      <a:r>
                        <a:rPr lang="en-US" dirty="0" smtClean="0"/>
                        <a:t> (1.0, 1.0, 1.0) ;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7348393"/>
                  </a:ext>
                </a:extLst>
              </a:tr>
              <a:tr h="352359"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G4Colour</a:t>
                      </a:r>
                      <a:r>
                        <a:rPr lang="en-US" dirty="0" smtClean="0"/>
                        <a:t> gray</a:t>
                      </a:r>
                      <a:r>
                        <a:rPr lang="ru-RU" dirty="0" smtClean="0"/>
                        <a:t>	</a:t>
                      </a:r>
                      <a:r>
                        <a:rPr lang="en-US" dirty="0" smtClean="0"/>
                        <a:t> (0.5, 0.5, 0.5) ;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368711"/>
                  </a:ext>
                </a:extLst>
              </a:tr>
              <a:tr h="352359"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G4Colour</a:t>
                      </a:r>
                      <a:r>
                        <a:rPr lang="en-US" dirty="0" smtClean="0"/>
                        <a:t> black</a:t>
                      </a:r>
                      <a:r>
                        <a:rPr lang="ru-RU" dirty="0" smtClean="0"/>
                        <a:t>	</a:t>
                      </a:r>
                      <a:r>
                        <a:rPr lang="en-US" dirty="0" smtClean="0"/>
                        <a:t> (0.0, 0.0, 0.0) ;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69809"/>
                  </a:ext>
                </a:extLst>
              </a:tr>
              <a:tr h="352359"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G4Colour</a:t>
                      </a:r>
                      <a:r>
                        <a:rPr lang="en-US" dirty="0" smtClean="0"/>
                        <a:t> red </a:t>
                      </a:r>
                      <a:r>
                        <a:rPr lang="ru-RU" dirty="0" smtClean="0"/>
                        <a:t>	 </a:t>
                      </a:r>
                      <a:r>
                        <a:rPr lang="en-US" dirty="0" smtClean="0"/>
                        <a:t>(1.0, 0.0, 0.0) ;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8795551"/>
                  </a:ext>
                </a:extLst>
              </a:tr>
              <a:tr h="352359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2060"/>
                          </a:solidFill>
                        </a:rPr>
                        <a:t>G4Colour</a:t>
                      </a:r>
                      <a:r>
                        <a:rPr lang="en-US" dirty="0" smtClean="0"/>
                        <a:t> green</a:t>
                      </a:r>
                      <a:r>
                        <a:rPr lang="ru-RU" dirty="0" smtClean="0"/>
                        <a:t>	</a:t>
                      </a:r>
                      <a:r>
                        <a:rPr lang="en-US" dirty="0" smtClean="0"/>
                        <a:t> (0.0, 1.0, 0.0) ;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2DF34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6611204"/>
                  </a:ext>
                </a:extLst>
              </a:tr>
              <a:tr h="352359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2060"/>
                          </a:solidFill>
                        </a:rPr>
                        <a:t>G4Colour</a:t>
                      </a:r>
                      <a:r>
                        <a:rPr lang="en-US" dirty="0" smtClean="0"/>
                        <a:t> blue </a:t>
                      </a:r>
                      <a:r>
                        <a:rPr lang="ru-RU" dirty="0" smtClean="0"/>
                        <a:t>	 </a:t>
                      </a:r>
                      <a:r>
                        <a:rPr lang="en-US" dirty="0" smtClean="0"/>
                        <a:t>(0.0, 0.0, 1.0) ;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180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2398787"/>
                  </a:ext>
                </a:extLst>
              </a:tr>
              <a:tr h="352359">
                <a:tc>
                  <a:txBody>
                    <a:bodyPr/>
                    <a:lstStyle/>
                    <a:p>
                      <a:r>
                        <a:rPr lang="fr-FR" b="1" dirty="0" smtClean="0">
                          <a:solidFill>
                            <a:srgbClr val="002060"/>
                          </a:solidFill>
                        </a:rPr>
                        <a:t>G4Colour</a:t>
                      </a:r>
                      <a:r>
                        <a:rPr lang="fr-FR" dirty="0" smtClean="0"/>
                        <a:t> cyan </a:t>
                      </a:r>
                      <a:r>
                        <a:rPr lang="ru-RU" dirty="0" smtClean="0"/>
                        <a:t>	 </a:t>
                      </a:r>
                      <a:r>
                        <a:rPr lang="fr-FR" dirty="0" smtClean="0"/>
                        <a:t>(0.0, 1.0, 1.0) ;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6CE6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212295"/>
                  </a:ext>
                </a:extLst>
              </a:tr>
              <a:tr h="352359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2060"/>
                          </a:solidFill>
                        </a:rPr>
                        <a:t>G4Colour</a:t>
                      </a:r>
                      <a:r>
                        <a:rPr lang="en-US" dirty="0" smtClean="0"/>
                        <a:t> magenta </a:t>
                      </a:r>
                      <a:r>
                        <a:rPr lang="ru-RU" dirty="0" smtClean="0"/>
                        <a:t>  </a:t>
                      </a:r>
                      <a:r>
                        <a:rPr lang="en-US" dirty="0" smtClean="0"/>
                        <a:t>(1.0, 0.0, 1.0) ;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B21E9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813695"/>
                  </a:ext>
                </a:extLst>
              </a:tr>
              <a:tr h="352359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2060"/>
                          </a:solidFill>
                        </a:rPr>
                        <a:t>G4Colour</a:t>
                      </a:r>
                      <a:r>
                        <a:rPr lang="en-US" dirty="0" smtClean="0"/>
                        <a:t> yellow </a:t>
                      </a:r>
                      <a:r>
                        <a:rPr lang="ru-RU" dirty="0" smtClean="0"/>
                        <a:t>	 </a:t>
                      </a:r>
                      <a:r>
                        <a:rPr lang="en-US" dirty="0" smtClean="0"/>
                        <a:t>(1.0, 1.0, 0.0) ;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274993"/>
                  </a:ext>
                </a:extLst>
              </a:tr>
            </a:tbl>
          </a:graphicData>
        </a:graphic>
      </p:graphicFrame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5840071"/>
            <a:ext cx="7562850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445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1">
  <a:themeElements>
    <a:clrScheme name="Зеленый и желтый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1" id="{5BB4979D-64F3-4350-A0FB-77B4AA112ABA}" vid="{9ECF0165-2A38-4AFC-8A84-C27FBD5E703B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Тема1</Template>
  <TotalTime>145</TotalTime>
  <Words>500</Words>
  <Application>Microsoft Office PowerPoint</Application>
  <PresentationFormat>Широкоэкранный</PresentationFormat>
  <Paragraphs>70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Тема1</vt:lpstr>
      <vt:lpstr>Основы визуализации</vt:lpstr>
      <vt:lpstr>Содержание</vt:lpstr>
      <vt:lpstr>Введение</vt:lpstr>
      <vt:lpstr>Общий вид элементов визуализации: Сцена</vt:lpstr>
      <vt:lpstr>Дерево сцены</vt:lpstr>
      <vt:lpstr>Управление сценой</vt:lpstr>
      <vt:lpstr>Сохранение сцены</vt:lpstr>
      <vt:lpstr>Визуальные атрибуты геометрических объектов</vt:lpstr>
      <vt:lpstr>Визуальные атрибуты геометрических объектов</vt:lpstr>
      <vt:lpstr>Визуальные атрибуты траекторий частиц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Основы визуализации</dc:title>
  <dc:creator>Пользователь Windows</dc:creator>
  <cp:lastModifiedBy>VLADIMIR IDALOV</cp:lastModifiedBy>
  <cp:revision>17</cp:revision>
  <dcterms:created xsi:type="dcterms:W3CDTF">2017-05-16T11:16:21Z</dcterms:created>
  <dcterms:modified xsi:type="dcterms:W3CDTF">2017-07-21T14:17:59Z</dcterms:modified>
</cp:coreProperties>
</file>