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1" r:id="rId13"/>
    <p:sldId id="272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56FF8E-0F74-4972-BE12-29DD58076C0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2B2EB7C-3D07-4D4C-9ED9-D4E8938F0CBC}">
      <dgm:prSet phldrT="[Текст]"/>
      <dgm:spPr/>
      <dgm:t>
        <a:bodyPr/>
        <a:lstStyle/>
        <a:p>
          <a:r>
            <a:rPr lang="ru-RU" dirty="0" smtClean="0"/>
            <a:t>Форма</a:t>
          </a:r>
          <a:endParaRPr lang="ru-RU" dirty="0"/>
        </a:p>
      </dgm:t>
    </dgm:pt>
    <dgm:pt modelId="{A9B294F8-8971-4E55-967A-F664C6D58DB8}" type="parTrans" cxnId="{9C8B2F78-6287-47D3-B5D9-93F39E9DE0AE}">
      <dgm:prSet/>
      <dgm:spPr/>
      <dgm:t>
        <a:bodyPr/>
        <a:lstStyle/>
        <a:p>
          <a:endParaRPr lang="ru-RU"/>
        </a:p>
      </dgm:t>
    </dgm:pt>
    <dgm:pt modelId="{A45A9DB5-95AA-4C7A-A12C-1502EE0E390C}" type="sibTrans" cxnId="{9C8B2F78-6287-47D3-B5D9-93F39E9DE0AE}">
      <dgm:prSet/>
      <dgm:spPr/>
      <dgm:t>
        <a:bodyPr/>
        <a:lstStyle/>
        <a:p>
          <a:endParaRPr lang="ru-RU"/>
        </a:p>
      </dgm:t>
    </dgm:pt>
    <dgm:pt modelId="{F1A91F1F-D227-4B1F-B96F-F970AD11E926}">
      <dgm:prSet phldrT="[Текст]"/>
      <dgm:spPr/>
      <dgm:t>
        <a:bodyPr/>
        <a:lstStyle/>
        <a:p>
          <a:r>
            <a:rPr lang="ru-RU" dirty="0" smtClean="0"/>
            <a:t>Логический объем</a:t>
          </a:r>
          <a:endParaRPr lang="ru-RU" dirty="0"/>
        </a:p>
      </dgm:t>
    </dgm:pt>
    <dgm:pt modelId="{A952F845-3F78-48E3-834C-08806CDC8398}" type="parTrans" cxnId="{B0AB387D-7203-4104-A656-470E87941A43}">
      <dgm:prSet/>
      <dgm:spPr/>
      <dgm:t>
        <a:bodyPr/>
        <a:lstStyle/>
        <a:p>
          <a:endParaRPr lang="ru-RU"/>
        </a:p>
      </dgm:t>
    </dgm:pt>
    <dgm:pt modelId="{437E4FC0-2969-4C89-A9A1-B428171D9A38}" type="sibTrans" cxnId="{B0AB387D-7203-4104-A656-470E87941A43}">
      <dgm:prSet/>
      <dgm:spPr/>
      <dgm:t>
        <a:bodyPr/>
        <a:lstStyle/>
        <a:p>
          <a:endParaRPr lang="ru-RU"/>
        </a:p>
      </dgm:t>
    </dgm:pt>
    <dgm:pt modelId="{7606C91D-4AF4-4E20-9EB5-087045D3E6EC}">
      <dgm:prSet phldrT="[Текст]" custT="1"/>
      <dgm:spPr/>
      <dgm:t>
        <a:bodyPr/>
        <a:lstStyle/>
        <a:p>
          <a:r>
            <a:rPr lang="ru-RU" sz="1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Материал</a:t>
          </a:r>
          <a:endParaRPr lang="ru-RU" sz="1200" kern="120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n-ea"/>
            <a:cs typeface="+mn-cs"/>
          </a:endParaRPr>
        </a:p>
      </dgm:t>
    </dgm:pt>
    <dgm:pt modelId="{5CF4453E-19FD-4379-A870-4179932224B4}" type="parTrans" cxnId="{A1760896-3EF0-49E6-A2A4-54B3073D392F}">
      <dgm:prSet/>
      <dgm:spPr/>
      <dgm:t>
        <a:bodyPr/>
        <a:lstStyle/>
        <a:p>
          <a:endParaRPr lang="ru-RU"/>
        </a:p>
      </dgm:t>
    </dgm:pt>
    <dgm:pt modelId="{66738EB1-12A2-4BA0-B455-7E0DF00F7C77}" type="sibTrans" cxnId="{A1760896-3EF0-49E6-A2A4-54B3073D392F}">
      <dgm:prSet/>
      <dgm:spPr/>
      <dgm:t>
        <a:bodyPr/>
        <a:lstStyle/>
        <a:p>
          <a:endParaRPr lang="ru-RU"/>
        </a:p>
      </dgm:t>
    </dgm:pt>
    <dgm:pt modelId="{AE577E74-C4E3-41F9-84CD-8A9725923C49}">
      <dgm:prSet phldrT="[Текст]"/>
      <dgm:spPr/>
      <dgm:t>
        <a:bodyPr/>
        <a:lstStyle/>
        <a:p>
          <a:r>
            <a:rPr lang="ru-RU" dirty="0" smtClean="0"/>
            <a:t>Физический объем</a:t>
          </a:r>
          <a:endParaRPr lang="ru-RU" dirty="0"/>
        </a:p>
      </dgm:t>
    </dgm:pt>
    <dgm:pt modelId="{45988D68-0550-44F5-B801-4696EEBB2493}" type="parTrans" cxnId="{49B2C6E4-3607-46E0-8A94-8B117E0BB4FC}">
      <dgm:prSet/>
      <dgm:spPr/>
      <dgm:t>
        <a:bodyPr/>
        <a:lstStyle/>
        <a:p>
          <a:endParaRPr lang="ru-RU"/>
        </a:p>
      </dgm:t>
    </dgm:pt>
    <dgm:pt modelId="{22FC3DE6-4ADA-4964-A307-04E3CC63F5A3}" type="sibTrans" cxnId="{49B2C6E4-3607-46E0-8A94-8B117E0BB4FC}">
      <dgm:prSet/>
      <dgm:spPr/>
      <dgm:t>
        <a:bodyPr/>
        <a:lstStyle/>
        <a:p>
          <a:endParaRPr lang="ru-RU"/>
        </a:p>
      </dgm:t>
    </dgm:pt>
    <dgm:pt modelId="{0F9DA9B2-B959-4864-8426-3934355EB511}">
      <dgm:prSet phldrT="[Текст]" custT="1"/>
      <dgm:spPr/>
      <dgm:t>
        <a:bodyPr/>
        <a:lstStyle/>
        <a:p>
          <a:r>
            <a:rPr lang="ru-RU" sz="1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Смещение</a:t>
          </a:r>
          <a:endParaRPr lang="ru-RU" sz="1200" kern="120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n-ea"/>
            <a:cs typeface="+mn-cs"/>
          </a:endParaRPr>
        </a:p>
      </dgm:t>
    </dgm:pt>
    <dgm:pt modelId="{1343B02D-366F-4FFC-A2D7-4F9DF0AFC56B}" type="parTrans" cxnId="{740111CF-B2F7-400F-B4CD-BECCE16A6A98}">
      <dgm:prSet/>
      <dgm:spPr/>
      <dgm:t>
        <a:bodyPr/>
        <a:lstStyle/>
        <a:p>
          <a:endParaRPr lang="ru-RU"/>
        </a:p>
      </dgm:t>
    </dgm:pt>
    <dgm:pt modelId="{1546E1BB-361E-4191-9BE3-BBE968193556}" type="sibTrans" cxnId="{740111CF-B2F7-400F-B4CD-BECCE16A6A98}">
      <dgm:prSet/>
      <dgm:spPr/>
      <dgm:t>
        <a:bodyPr/>
        <a:lstStyle/>
        <a:p>
          <a:endParaRPr lang="ru-RU"/>
        </a:p>
      </dgm:t>
    </dgm:pt>
    <dgm:pt modelId="{5EBC1704-BEF1-4B77-966A-0FE0C75D3EFF}">
      <dgm:prSet phldrT="[Текст]" custT="1"/>
      <dgm:spPr/>
      <dgm:t>
        <a:bodyPr/>
        <a:lstStyle/>
        <a:p>
          <a:r>
            <a:rPr lang="ru-RU" sz="1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Визуальные атрибуты</a:t>
          </a:r>
          <a:endParaRPr lang="ru-RU" sz="1200" kern="120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n-ea"/>
            <a:cs typeface="+mn-cs"/>
          </a:endParaRPr>
        </a:p>
      </dgm:t>
    </dgm:pt>
    <dgm:pt modelId="{DE67C9B0-B78B-4F64-BF44-C6456272BE56}" type="parTrans" cxnId="{09AB1DDE-68C9-4B13-A4D2-6415B0E7E2B6}">
      <dgm:prSet/>
      <dgm:spPr/>
      <dgm:t>
        <a:bodyPr/>
        <a:lstStyle/>
        <a:p>
          <a:endParaRPr lang="ru-RU"/>
        </a:p>
      </dgm:t>
    </dgm:pt>
    <dgm:pt modelId="{E9AFFB5F-E6F6-477D-87BD-2CC707AE7B52}" type="sibTrans" cxnId="{09AB1DDE-68C9-4B13-A4D2-6415B0E7E2B6}">
      <dgm:prSet/>
      <dgm:spPr/>
      <dgm:t>
        <a:bodyPr/>
        <a:lstStyle/>
        <a:p>
          <a:endParaRPr lang="ru-RU"/>
        </a:p>
      </dgm:t>
    </dgm:pt>
    <dgm:pt modelId="{73F60F7F-19EC-4DF0-B4AA-C552DAB8F10F}">
      <dgm:prSet phldrT="[Текст]" custT="1"/>
      <dgm:spPr/>
      <dgm:t>
        <a:bodyPr/>
        <a:lstStyle/>
        <a:p>
          <a:r>
            <a:rPr lang="ru-RU" sz="1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Поворот</a:t>
          </a:r>
          <a:endParaRPr lang="ru-RU" sz="1200" kern="120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n-ea"/>
            <a:cs typeface="+mn-cs"/>
          </a:endParaRPr>
        </a:p>
      </dgm:t>
    </dgm:pt>
    <dgm:pt modelId="{4C4FA247-C49E-4103-B77A-89C6FB6FB570}" type="parTrans" cxnId="{8032D8E5-F54C-4D21-AB14-F64ABBE5FD59}">
      <dgm:prSet/>
      <dgm:spPr/>
      <dgm:t>
        <a:bodyPr/>
        <a:lstStyle/>
        <a:p>
          <a:endParaRPr lang="ru-RU"/>
        </a:p>
      </dgm:t>
    </dgm:pt>
    <dgm:pt modelId="{770C733F-138B-4AEA-9EB7-4955A0CC59C7}" type="sibTrans" cxnId="{8032D8E5-F54C-4D21-AB14-F64ABBE5FD59}">
      <dgm:prSet/>
      <dgm:spPr/>
      <dgm:t>
        <a:bodyPr/>
        <a:lstStyle/>
        <a:p>
          <a:endParaRPr lang="ru-RU"/>
        </a:p>
      </dgm:t>
    </dgm:pt>
    <dgm:pt modelId="{F2B0A401-A519-4ADA-8E5A-D02BD62769B8}">
      <dgm:prSet phldrT="[Текст]" custT="1"/>
      <dgm:spPr/>
      <dgm:t>
        <a:bodyPr/>
        <a:lstStyle/>
        <a:p>
          <a:r>
            <a:rPr lang="ru-RU" sz="1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и т.д.</a:t>
          </a:r>
          <a:endParaRPr lang="ru-RU" sz="1200" kern="120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n-ea"/>
            <a:cs typeface="+mn-cs"/>
          </a:endParaRPr>
        </a:p>
      </dgm:t>
    </dgm:pt>
    <dgm:pt modelId="{25DC720B-0E57-4173-98F5-9FE2530CC40D}" type="parTrans" cxnId="{9E5141E4-706B-400D-ABCD-6D1DB9A21AF3}">
      <dgm:prSet/>
      <dgm:spPr/>
      <dgm:t>
        <a:bodyPr/>
        <a:lstStyle/>
        <a:p>
          <a:endParaRPr lang="ru-RU"/>
        </a:p>
      </dgm:t>
    </dgm:pt>
    <dgm:pt modelId="{D4B833A5-BD05-49AC-ABCF-6DB71D80273C}" type="sibTrans" cxnId="{9E5141E4-706B-400D-ABCD-6D1DB9A21AF3}">
      <dgm:prSet/>
      <dgm:spPr/>
      <dgm:t>
        <a:bodyPr/>
        <a:lstStyle/>
        <a:p>
          <a:endParaRPr lang="ru-RU"/>
        </a:p>
      </dgm:t>
    </dgm:pt>
    <dgm:pt modelId="{FC42253C-B445-4673-974C-FB37BAC8807A}">
      <dgm:prSet phldrT="[Текст]" custT="1"/>
      <dgm:spPr/>
      <dgm:t>
        <a:bodyPr/>
        <a:lstStyle/>
        <a:p>
          <a:r>
            <a:rPr lang="ru-RU" sz="1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и т.д.</a:t>
          </a:r>
          <a:endParaRPr lang="ru-RU" sz="1200" kern="120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n-ea"/>
            <a:cs typeface="+mn-cs"/>
          </a:endParaRPr>
        </a:p>
      </dgm:t>
    </dgm:pt>
    <dgm:pt modelId="{0C1F6DAD-7615-4EC9-82EE-3CDDD08834B7}" type="parTrans" cxnId="{D6191DBD-9CEC-480C-A88A-266A11B4A4CF}">
      <dgm:prSet/>
      <dgm:spPr/>
      <dgm:t>
        <a:bodyPr/>
        <a:lstStyle/>
        <a:p>
          <a:endParaRPr lang="ru-RU"/>
        </a:p>
      </dgm:t>
    </dgm:pt>
    <dgm:pt modelId="{175C1430-01BD-4721-9F8C-E01FEA2FEE9F}" type="sibTrans" cxnId="{D6191DBD-9CEC-480C-A88A-266A11B4A4CF}">
      <dgm:prSet/>
      <dgm:spPr/>
      <dgm:t>
        <a:bodyPr/>
        <a:lstStyle/>
        <a:p>
          <a:endParaRPr lang="ru-RU"/>
        </a:p>
      </dgm:t>
    </dgm:pt>
    <dgm:pt modelId="{073E9B62-5674-4F8B-9C6C-53C4A48BB546}" type="pres">
      <dgm:prSet presAssocID="{2656FF8E-0F74-4972-BE12-29DD58076C0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C72C0AC1-320D-427C-8B92-BA0D415653E3}" type="pres">
      <dgm:prSet presAssocID="{C2B2EB7C-3D07-4D4C-9ED9-D4E8938F0CBC}" presName="composite" presStyleCnt="0"/>
      <dgm:spPr/>
    </dgm:pt>
    <dgm:pt modelId="{D1F98E6B-87EA-4BC4-90EE-09158D07D499}" type="pres">
      <dgm:prSet presAssocID="{C2B2EB7C-3D07-4D4C-9ED9-D4E8938F0CBC}" presName="bentUpArrow1" presStyleLbl="alignImgPlace1" presStyleIdx="0" presStyleCnt="2"/>
      <dgm:spPr/>
    </dgm:pt>
    <dgm:pt modelId="{51D33E21-3707-4E61-BAC8-DA5BE7447DCF}" type="pres">
      <dgm:prSet presAssocID="{C2B2EB7C-3D07-4D4C-9ED9-D4E8938F0CB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9D6B5D-0032-447D-9D0C-D37DD7AF097D}" type="pres">
      <dgm:prSet presAssocID="{C2B2EB7C-3D07-4D4C-9ED9-D4E8938F0CB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D2A769-F3C8-425E-941D-79215567FA27}" type="pres">
      <dgm:prSet presAssocID="{A45A9DB5-95AA-4C7A-A12C-1502EE0E390C}" presName="sibTrans" presStyleCnt="0"/>
      <dgm:spPr/>
    </dgm:pt>
    <dgm:pt modelId="{1283602B-3AB1-4B12-8EF8-837071C859F8}" type="pres">
      <dgm:prSet presAssocID="{F1A91F1F-D227-4B1F-B96F-F970AD11E926}" presName="composite" presStyleCnt="0"/>
      <dgm:spPr/>
    </dgm:pt>
    <dgm:pt modelId="{4B275FE9-B039-4BB8-BF03-20D65C72E9B3}" type="pres">
      <dgm:prSet presAssocID="{F1A91F1F-D227-4B1F-B96F-F970AD11E926}" presName="bentUpArrow1" presStyleLbl="alignImgPlace1" presStyleIdx="1" presStyleCnt="2"/>
      <dgm:spPr/>
    </dgm:pt>
    <dgm:pt modelId="{A1AC555D-0505-4B19-9263-B330A147DD95}" type="pres">
      <dgm:prSet presAssocID="{F1A91F1F-D227-4B1F-B96F-F970AD11E92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FC9BE51-2979-4E6E-8662-0660ED17F5FB}" type="pres">
      <dgm:prSet presAssocID="{F1A91F1F-D227-4B1F-B96F-F970AD11E926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D620F8-E032-40CF-91A8-A749CE22920B}" type="pres">
      <dgm:prSet presAssocID="{437E4FC0-2969-4C89-A9A1-B428171D9A38}" presName="sibTrans" presStyleCnt="0"/>
      <dgm:spPr/>
    </dgm:pt>
    <dgm:pt modelId="{2FB7BB8B-B77D-4DE4-9C4F-FF87EAA1F6B4}" type="pres">
      <dgm:prSet presAssocID="{AE577E74-C4E3-41F9-84CD-8A9725923C49}" presName="composite" presStyleCnt="0"/>
      <dgm:spPr/>
    </dgm:pt>
    <dgm:pt modelId="{B06F8D90-C7E4-4FAC-860E-28A203FFCFAE}" type="pres">
      <dgm:prSet presAssocID="{AE577E74-C4E3-41F9-84CD-8A9725923C4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63B8D52-BDD6-48D2-9870-830790341221}" type="pres">
      <dgm:prSet presAssocID="{AE577E74-C4E3-41F9-84CD-8A9725923C49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4E3F8A9-9300-40CA-AA24-658238719DEB}" type="presOf" srcId="{7606C91D-4AF4-4E20-9EB5-087045D3E6EC}" destId="{6FC9BE51-2979-4E6E-8662-0660ED17F5FB}" srcOrd="0" destOrd="0" presId="urn:microsoft.com/office/officeart/2005/8/layout/StepDownProcess"/>
    <dgm:cxn modelId="{09AB1DDE-68C9-4B13-A4D2-6415B0E7E2B6}" srcId="{F1A91F1F-D227-4B1F-B96F-F970AD11E926}" destId="{5EBC1704-BEF1-4B77-966A-0FE0C75D3EFF}" srcOrd="1" destOrd="0" parTransId="{DE67C9B0-B78B-4F64-BF44-C6456272BE56}" sibTransId="{E9AFFB5F-E6F6-477D-87BD-2CC707AE7B52}"/>
    <dgm:cxn modelId="{49B2C6E4-3607-46E0-8A94-8B117E0BB4FC}" srcId="{2656FF8E-0F74-4972-BE12-29DD58076C02}" destId="{AE577E74-C4E3-41F9-84CD-8A9725923C49}" srcOrd="2" destOrd="0" parTransId="{45988D68-0550-44F5-B801-4696EEBB2493}" sibTransId="{22FC3DE6-4ADA-4964-A307-04E3CC63F5A3}"/>
    <dgm:cxn modelId="{49338789-10AE-4FD5-8782-A06F92BE588D}" type="presOf" srcId="{F2B0A401-A519-4ADA-8E5A-D02BD62769B8}" destId="{663B8D52-BDD6-48D2-9870-830790341221}" srcOrd="0" destOrd="2" presId="urn:microsoft.com/office/officeart/2005/8/layout/StepDownProcess"/>
    <dgm:cxn modelId="{3DA6812B-92DB-4CAB-A690-195E8E131F28}" type="presOf" srcId="{0F9DA9B2-B959-4864-8426-3934355EB511}" destId="{663B8D52-BDD6-48D2-9870-830790341221}" srcOrd="0" destOrd="0" presId="urn:microsoft.com/office/officeart/2005/8/layout/StepDownProcess"/>
    <dgm:cxn modelId="{8032D8E5-F54C-4D21-AB14-F64ABBE5FD59}" srcId="{AE577E74-C4E3-41F9-84CD-8A9725923C49}" destId="{73F60F7F-19EC-4DF0-B4AA-C552DAB8F10F}" srcOrd="1" destOrd="0" parTransId="{4C4FA247-C49E-4103-B77A-89C6FB6FB570}" sibTransId="{770C733F-138B-4AEA-9EB7-4955A0CC59C7}"/>
    <dgm:cxn modelId="{A1760896-3EF0-49E6-A2A4-54B3073D392F}" srcId="{F1A91F1F-D227-4B1F-B96F-F970AD11E926}" destId="{7606C91D-4AF4-4E20-9EB5-087045D3E6EC}" srcOrd="0" destOrd="0" parTransId="{5CF4453E-19FD-4379-A870-4179932224B4}" sibTransId="{66738EB1-12A2-4BA0-B455-7E0DF00F7C77}"/>
    <dgm:cxn modelId="{B22B5B15-D59F-4AE8-A1DD-D286994D7E1F}" type="presOf" srcId="{F1A91F1F-D227-4B1F-B96F-F970AD11E926}" destId="{A1AC555D-0505-4B19-9263-B330A147DD95}" srcOrd="0" destOrd="0" presId="urn:microsoft.com/office/officeart/2005/8/layout/StepDownProcess"/>
    <dgm:cxn modelId="{D23A97A9-6161-400A-9B73-D57100DFA421}" type="presOf" srcId="{C2B2EB7C-3D07-4D4C-9ED9-D4E8938F0CBC}" destId="{51D33E21-3707-4E61-BAC8-DA5BE7447DCF}" srcOrd="0" destOrd="0" presId="urn:microsoft.com/office/officeart/2005/8/layout/StepDownProcess"/>
    <dgm:cxn modelId="{9E5141E4-706B-400D-ABCD-6D1DB9A21AF3}" srcId="{AE577E74-C4E3-41F9-84CD-8A9725923C49}" destId="{F2B0A401-A519-4ADA-8E5A-D02BD62769B8}" srcOrd="2" destOrd="0" parTransId="{25DC720B-0E57-4173-98F5-9FE2530CC40D}" sibTransId="{D4B833A5-BD05-49AC-ABCF-6DB71D80273C}"/>
    <dgm:cxn modelId="{B0AB387D-7203-4104-A656-470E87941A43}" srcId="{2656FF8E-0F74-4972-BE12-29DD58076C02}" destId="{F1A91F1F-D227-4B1F-B96F-F970AD11E926}" srcOrd="1" destOrd="0" parTransId="{A952F845-3F78-48E3-834C-08806CDC8398}" sibTransId="{437E4FC0-2969-4C89-A9A1-B428171D9A38}"/>
    <dgm:cxn modelId="{9C8B2F78-6287-47D3-B5D9-93F39E9DE0AE}" srcId="{2656FF8E-0F74-4972-BE12-29DD58076C02}" destId="{C2B2EB7C-3D07-4D4C-9ED9-D4E8938F0CBC}" srcOrd="0" destOrd="0" parTransId="{A9B294F8-8971-4E55-967A-F664C6D58DB8}" sibTransId="{A45A9DB5-95AA-4C7A-A12C-1502EE0E390C}"/>
    <dgm:cxn modelId="{740111CF-B2F7-400F-B4CD-BECCE16A6A98}" srcId="{AE577E74-C4E3-41F9-84CD-8A9725923C49}" destId="{0F9DA9B2-B959-4864-8426-3934355EB511}" srcOrd="0" destOrd="0" parTransId="{1343B02D-366F-4FFC-A2D7-4F9DF0AFC56B}" sibTransId="{1546E1BB-361E-4191-9BE3-BBE968193556}"/>
    <dgm:cxn modelId="{D6191DBD-9CEC-480C-A88A-266A11B4A4CF}" srcId="{F1A91F1F-D227-4B1F-B96F-F970AD11E926}" destId="{FC42253C-B445-4673-974C-FB37BAC8807A}" srcOrd="2" destOrd="0" parTransId="{0C1F6DAD-7615-4EC9-82EE-3CDDD08834B7}" sibTransId="{175C1430-01BD-4721-9F8C-E01FEA2FEE9F}"/>
    <dgm:cxn modelId="{4C8107DE-70C9-4C2F-98FD-E51315AE4A80}" type="presOf" srcId="{73F60F7F-19EC-4DF0-B4AA-C552DAB8F10F}" destId="{663B8D52-BDD6-48D2-9870-830790341221}" srcOrd="0" destOrd="1" presId="urn:microsoft.com/office/officeart/2005/8/layout/StepDownProcess"/>
    <dgm:cxn modelId="{B27374EF-C997-4874-AC6B-2F6FE55BA1D3}" type="presOf" srcId="{FC42253C-B445-4673-974C-FB37BAC8807A}" destId="{6FC9BE51-2979-4E6E-8662-0660ED17F5FB}" srcOrd="0" destOrd="2" presId="urn:microsoft.com/office/officeart/2005/8/layout/StepDownProcess"/>
    <dgm:cxn modelId="{10F655FD-0990-4A0F-B2DB-5C99253BB680}" type="presOf" srcId="{AE577E74-C4E3-41F9-84CD-8A9725923C49}" destId="{B06F8D90-C7E4-4FAC-860E-28A203FFCFAE}" srcOrd="0" destOrd="0" presId="urn:microsoft.com/office/officeart/2005/8/layout/StepDownProcess"/>
    <dgm:cxn modelId="{4F30165A-AD6E-4577-A65B-9AC40DB0D49E}" type="presOf" srcId="{2656FF8E-0F74-4972-BE12-29DD58076C02}" destId="{073E9B62-5674-4F8B-9C6C-53C4A48BB546}" srcOrd="0" destOrd="0" presId="urn:microsoft.com/office/officeart/2005/8/layout/StepDownProcess"/>
    <dgm:cxn modelId="{B677E5BC-D0D0-44A7-8296-7352B1D4AA8A}" type="presOf" srcId="{5EBC1704-BEF1-4B77-966A-0FE0C75D3EFF}" destId="{6FC9BE51-2979-4E6E-8662-0660ED17F5FB}" srcOrd="0" destOrd="1" presId="urn:microsoft.com/office/officeart/2005/8/layout/StepDownProcess"/>
    <dgm:cxn modelId="{C0288E5B-85E1-43DB-BEC4-F24DBAEDC8E5}" type="presParOf" srcId="{073E9B62-5674-4F8B-9C6C-53C4A48BB546}" destId="{C72C0AC1-320D-427C-8B92-BA0D415653E3}" srcOrd="0" destOrd="0" presId="urn:microsoft.com/office/officeart/2005/8/layout/StepDownProcess"/>
    <dgm:cxn modelId="{0D924B81-90F6-46C9-90AA-3FB79CF9D61B}" type="presParOf" srcId="{C72C0AC1-320D-427C-8B92-BA0D415653E3}" destId="{D1F98E6B-87EA-4BC4-90EE-09158D07D499}" srcOrd="0" destOrd="0" presId="urn:microsoft.com/office/officeart/2005/8/layout/StepDownProcess"/>
    <dgm:cxn modelId="{BB8D9B3F-B38D-4286-BB07-2B3D2E5DA2DC}" type="presParOf" srcId="{C72C0AC1-320D-427C-8B92-BA0D415653E3}" destId="{51D33E21-3707-4E61-BAC8-DA5BE7447DCF}" srcOrd="1" destOrd="0" presId="urn:microsoft.com/office/officeart/2005/8/layout/StepDownProcess"/>
    <dgm:cxn modelId="{D89A1467-5740-42C1-A6DE-748311444611}" type="presParOf" srcId="{C72C0AC1-320D-427C-8B92-BA0D415653E3}" destId="{B39D6B5D-0032-447D-9D0C-D37DD7AF097D}" srcOrd="2" destOrd="0" presId="urn:microsoft.com/office/officeart/2005/8/layout/StepDownProcess"/>
    <dgm:cxn modelId="{37FCB08B-A86F-4BA6-8876-247014C1E098}" type="presParOf" srcId="{073E9B62-5674-4F8B-9C6C-53C4A48BB546}" destId="{8AD2A769-F3C8-425E-941D-79215567FA27}" srcOrd="1" destOrd="0" presId="urn:microsoft.com/office/officeart/2005/8/layout/StepDownProcess"/>
    <dgm:cxn modelId="{1776CD46-5144-42ED-99CD-6E185FACF0D7}" type="presParOf" srcId="{073E9B62-5674-4F8B-9C6C-53C4A48BB546}" destId="{1283602B-3AB1-4B12-8EF8-837071C859F8}" srcOrd="2" destOrd="0" presId="urn:microsoft.com/office/officeart/2005/8/layout/StepDownProcess"/>
    <dgm:cxn modelId="{C92D267D-6ACE-4BC3-B4C5-0EE508C24F6E}" type="presParOf" srcId="{1283602B-3AB1-4B12-8EF8-837071C859F8}" destId="{4B275FE9-B039-4BB8-BF03-20D65C72E9B3}" srcOrd="0" destOrd="0" presId="urn:microsoft.com/office/officeart/2005/8/layout/StepDownProcess"/>
    <dgm:cxn modelId="{F518E38A-E1F5-4FDE-A5FE-6E2CF2F8EEFC}" type="presParOf" srcId="{1283602B-3AB1-4B12-8EF8-837071C859F8}" destId="{A1AC555D-0505-4B19-9263-B330A147DD95}" srcOrd="1" destOrd="0" presId="urn:microsoft.com/office/officeart/2005/8/layout/StepDownProcess"/>
    <dgm:cxn modelId="{463466F7-727D-4C1F-BDBA-DDF5C1A57C6C}" type="presParOf" srcId="{1283602B-3AB1-4B12-8EF8-837071C859F8}" destId="{6FC9BE51-2979-4E6E-8662-0660ED17F5FB}" srcOrd="2" destOrd="0" presId="urn:microsoft.com/office/officeart/2005/8/layout/StepDownProcess"/>
    <dgm:cxn modelId="{12E10EC8-B8B3-45BE-808A-A2DF5FCD6699}" type="presParOf" srcId="{073E9B62-5674-4F8B-9C6C-53C4A48BB546}" destId="{B6D620F8-E032-40CF-91A8-A749CE22920B}" srcOrd="3" destOrd="0" presId="urn:microsoft.com/office/officeart/2005/8/layout/StepDownProcess"/>
    <dgm:cxn modelId="{6503ECBE-07FF-4BDF-8D1C-3548BB465772}" type="presParOf" srcId="{073E9B62-5674-4F8B-9C6C-53C4A48BB546}" destId="{2FB7BB8B-B77D-4DE4-9C4F-FF87EAA1F6B4}" srcOrd="4" destOrd="0" presId="urn:microsoft.com/office/officeart/2005/8/layout/StepDownProcess"/>
    <dgm:cxn modelId="{53290EA4-7720-42A1-BEB7-C5D285FB490E}" type="presParOf" srcId="{2FB7BB8B-B77D-4DE4-9C4F-FF87EAA1F6B4}" destId="{B06F8D90-C7E4-4FAC-860E-28A203FFCFAE}" srcOrd="0" destOrd="0" presId="urn:microsoft.com/office/officeart/2005/8/layout/StepDownProcess"/>
    <dgm:cxn modelId="{465488A3-9B86-4F37-943D-0365192AFE9A}" type="presParOf" srcId="{2FB7BB8B-B77D-4DE4-9C4F-FF87EAA1F6B4}" destId="{663B8D52-BDD6-48D2-9870-83079034122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98E6B-87EA-4BC4-90EE-09158D07D499}">
      <dsp:nvSpPr>
        <dsp:cNvPr id="0" name=""/>
        <dsp:cNvSpPr/>
      </dsp:nvSpPr>
      <dsp:spPr>
        <a:xfrm rot="5400000">
          <a:off x="254584" y="1001940"/>
          <a:ext cx="886129" cy="10088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33E21-3707-4E61-BAC8-DA5BE7447DCF}">
      <dsp:nvSpPr>
        <dsp:cNvPr id="0" name=""/>
        <dsp:cNvSpPr/>
      </dsp:nvSpPr>
      <dsp:spPr>
        <a:xfrm>
          <a:off x="19813" y="19647"/>
          <a:ext cx="1491721" cy="10441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Форма</a:t>
          </a:r>
          <a:endParaRPr lang="ru-RU" sz="1900" kern="1200" dirty="0"/>
        </a:p>
      </dsp:txBody>
      <dsp:txXfrm>
        <a:off x="70794" y="70628"/>
        <a:ext cx="1389759" cy="942194"/>
      </dsp:txXfrm>
    </dsp:sp>
    <dsp:sp modelId="{B39D6B5D-0032-447D-9D0C-D37DD7AF097D}">
      <dsp:nvSpPr>
        <dsp:cNvPr id="0" name=""/>
        <dsp:cNvSpPr/>
      </dsp:nvSpPr>
      <dsp:spPr>
        <a:xfrm>
          <a:off x="1511534" y="119231"/>
          <a:ext cx="1084935" cy="843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75FE9-B039-4BB8-BF03-20D65C72E9B3}">
      <dsp:nvSpPr>
        <dsp:cNvPr id="0" name=""/>
        <dsp:cNvSpPr/>
      </dsp:nvSpPr>
      <dsp:spPr>
        <a:xfrm rot="5400000">
          <a:off x="1491379" y="2174872"/>
          <a:ext cx="886129" cy="100882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C555D-0505-4B19-9263-B330A147DD95}">
      <dsp:nvSpPr>
        <dsp:cNvPr id="0" name=""/>
        <dsp:cNvSpPr/>
      </dsp:nvSpPr>
      <dsp:spPr>
        <a:xfrm>
          <a:off x="1256609" y="1192579"/>
          <a:ext cx="1491721" cy="10441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Логический объем</a:t>
          </a:r>
          <a:endParaRPr lang="ru-RU" sz="1900" kern="1200" dirty="0"/>
        </a:p>
      </dsp:txBody>
      <dsp:txXfrm>
        <a:off x="1307590" y="1243560"/>
        <a:ext cx="1389759" cy="942194"/>
      </dsp:txXfrm>
    </dsp:sp>
    <dsp:sp modelId="{6FC9BE51-2979-4E6E-8662-0660ED17F5FB}">
      <dsp:nvSpPr>
        <dsp:cNvPr id="0" name=""/>
        <dsp:cNvSpPr/>
      </dsp:nvSpPr>
      <dsp:spPr>
        <a:xfrm>
          <a:off x="2748330" y="1292163"/>
          <a:ext cx="1084935" cy="843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Материал</a:t>
          </a:r>
          <a:endParaRPr lang="ru-RU" sz="1200" kern="120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Визуальные атрибуты</a:t>
          </a:r>
          <a:endParaRPr lang="ru-RU" sz="1200" kern="120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и т.д.</a:t>
          </a:r>
          <a:endParaRPr lang="ru-RU" sz="1200" kern="120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n-ea"/>
            <a:cs typeface="+mn-cs"/>
          </a:endParaRPr>
        </a:p>
      </dsp:txBody>
      <dsp:txXfrm>
        <a:off x="2748330" y="1292163"/>
        <a:ext cx="1084935" cy="843933"/>
      </dsp:txXfrm>
    </dsp:sp>
    <dsp:sp modelId="{B06F8D90-C7E4-4FAC-860E-28A203FFCFAE}">
      <dsp:nvSpPr>
        <dsp:cNvPr id="0" name=""/>
        <dsp:cNvSpPr/>
      </dsp:nvSpPr>
      <dsp:spPr>
        <a:xfrm>
          <a:off x="2493404" y="2365511"/>
          <a:ext cx="1491721" cy="104415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Физический объем</a:t>
          </a:r>
          <a:endParaRPr lang="ru-RU" sz="1900" kern="1200" dirty="0"/>
        </a:p>
      </dsp:txBody>
      <dsp:txXfrm>
        <a:off x="2544385" y="2416492"/>
        <a:ext cx="1389759" cy="942194"/>
      </dsp:txXfrm>
    </dsp:sp>
    <dsp:sp modelId="{663B8D52-BDD6-48D2-9870-830790341221}">
      <dsp:nvSpPr>
        <dsp:cNvPr id="0" name=""/>
        <dsp:cNvSpPr/>
      </dsp:nvSpPr>
      <dsp:spPr>
        <a:xfrm>
          <a:off x="3985125" y="2465096"/>
          <a:ext cx="1084935" cy="843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Смещение</a:t>
          </a:r>
          <a:endParaRPr lang="ru-RU" sz="1200" kern="120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Поворот</a:t>
          </a:r>
          <a:endParaRPr lang="ru-RU" sz="1200" kern="120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n-ea"/>
            <a:cs typeface="+mn-cs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rPr>
            <a:t>и т.д.</a:t>
          </a:r>
          <a:endParaRPr lang="ru-RU" sz="1200" kern="1200" dirty="0">
            <a:solidFill>
              <a:schemeClr val="tx1">
                <a:lumMod val="75000"/>
                <a:lumOff val="25000"/>
              </a:schemeClr>
            </a:solidFill>
            <a:latin typeface="+mn-lt"/>
            <a:ea typeface="+mn-ea"/>
            <a:cs typeface="+mn-cs"/>
          </a:endParaRPr>
        </a:p>
      </dsp:txBody>
      <dsp:txXfrm>
        <a:off x="3985125" y="2465096"/>
        <a:ext cx="1084935" cy="843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A6771-EB0B-437B-A8F2-CAD5FDB45FC2}" type="datetimeFigureOut">
              <a:rPr lang="ru-RU" smtClean="0"/>
              <a:t>21.07.2017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5DC0D-CB66-4818-80A4-3F10C4E19D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11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 algn="ctr">
              <a:buNone/>
              <a:defRPr sz="2400"/>
            </a:lvl2pPr>
            <a:lvl3pPr marL="914406" indent="0" algn="ctr">
              <a:buNone/>
              <a:defRPr sz="2400"/>
            </a:lvl3pPr>
            <a:lvl4pPr marL="1371609" indent="0" algn="ctr">
              <a:buNone/>
              <a:defRPr sz="2000"/>
            </a:lvl4pPr>
            <a:lvl5pPr marL="1828812" indent="0" algn="ctr">
              <a:buNone/>
              <a:defRPr sz="2000"/>
            </a:lvl5pPr>
            <a:lvl6pPr marL="2286015" indent="0" algn="ctr">
              <a:buNone/>
              <a:defRPr sz="2000"/>
            </a:lvl6pPr>
            <a:lvl7pPr marL="2743218" indent="0" algn="ctr">
              <a:buNone/>
              <a:defRPr sz="2000"/>
            </a:lvl7pPr>
            <a:lvl8pPr marL="3200421" indent="0" algn="ctr">
              <a:buNone/>
              <a:defRPr sz="2000"/>
            </a:lvl8pPr>
            <a:lvl9pPr marL="3657624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D544-7B9D-482C-AE44-CB49A9DE124A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123" y="123842"/>
            <a:ext cx="3529720" cy="359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9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351F-2BB5-4362-A4E0-AD957AF6AD45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37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3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3"/>
            <a:ext cx="7734299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6FDD-34A4-46F3-927B-BACEF901582B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35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3992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заголовка</a:t>
            </a:r>
            <a:endParaRPr lang="ru-RU" sz="3992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2903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Образец подзаголовка</a:t>
            </a:r>
            <a:endParaRPr lang="ru-RU" sz="2903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617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D65-CF34-4D7B-9942-CFD996BB5E67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4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DAC1-A440-4B65-86BA-A674DA6DC16A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75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1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E8B1-4958-4B4E-B7ED-2DA43FE30F25}" type="datetime1">
              <a:rPr lang="ru-RU" smtClean="0"/>
              <a:t>21.07.2017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33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1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9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4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1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22FA-1291-46FC-A64D-9021D6B9337E}" type="datetime1">
              <a:rPr lang="ru-RU" smtClean="0"/>
              <a:t>21.07.2017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37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FA1-41B2-4288-8DBB-69A4C65D21A8}" type="datetime1">
              <a:rPr lang="ru-RU" smtClean="0"/>
              <a:t>21.07.2017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50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E171-ECD6-4470-B9DE-5C907DD4FA9A}" type="datetime1">
              <a:rPr lang="ru-RU" smtClean="0"/>
              <a:t>21.07.2017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89" y="0"/>
            <a:ext cx="2593853" cy="26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6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1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114E7383-D043-441F-84A0-A6B69C25EC0E}" type="datetime1">
              <a:rPr lang="ru-RU" smtClean="0"/>
              <a:t>21.07.2017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4EE669-D11C-4069-A284-7FF13B82A4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55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1"/>
            <a:ext cx="10113646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9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8" indent="0">
              <a:buNone/>
              <a:defRPr sz="2000"/>
            </a:lvl7pPr>
            <a:lvl8pPr marL="3200421" indent="0">
              <a:buNone/>
              <a:defRPr sz="2000"/>
            </a:lvl8pPr>
            <a:lvl9pPr marL="3657624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3" indent="0">
              <a:buNone/>
              <a:defRPr sz="1200"/>
            </a:lvl2pPr>
            <a:lvl3pPr marL="914406" indent="0">
              <a:buNone/>
              <a:defRPr sz="1000"/>
            </a:lvl3pPr>
            <a:lvl4pPr marL="1371609" indent="0">
              <a:buNone/>
              <a:defRPr sz="900"/>
            </a:lvl4pPr>
            <a:lvl5pPr marL="1828812" indent="0">
              <a:buNone/>
              <a:defRPr sz="900"/>
            </a:lvl5pPr>
            <a:lvl6pPr marL="2286015" indent="0">
              <a:buNone/>
              <a:defRPr sz="900"/>
            </a:lvl6pPr>
            <a:lvl7pPr marL="2743218" indent="0">
              <a:buNone/>
              <a:defRPr sz="900"/>
            </a:lvl7pPr>
            <a:lvl8pPr marL="3200421" indent="0">
              <a:buNone/>
              <a:defRPr sz="900"/>
            </a:lvl8pPr>
            <a:lvl9pPr marL="3657624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10BA-C627-4EAD-BED8-70A84C781955}" type="datetime1">
              <a:rPr lang="ru-RU" smtClean="0"/>
              <a:t>21.07.2017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29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1"/>
          <p:cNvCxnSpPr/>
          <p:nvPr/>
        </p:nvCxnSpPr>
        <p:spPr>
          <a:xfrm>
            <a:off x="1200150" y="1737362"/>
            <a:ext cx="98536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E9CD04-8E7A-46B9-BAB7-D14FB2D1E2D6}" type="datetime1">
              <a:rPr lang="ru-RU" smtClean="0"/>
              <a:t>21.07.2017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9" y="6459787"/>
            <a:ext cx="13120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4EE669-D11C-4069-A284-7FF13B82A48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3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064" y="-165977"/>
            <a:ext cx="2079399" cy="211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6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 dt="0"/>
  <p:txStyles>
    <p:titleStyle>
      <a:lvl1pPr algn="l" defTabSz="914406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50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32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13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94" indent="-18288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7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9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10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11" indent="-228602" algn="l" defTabSz="91440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9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4" algn="l" defTabSz="9144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p24/M_INFO/blob/master/%D0%9A%D0%BE%D0%BD%D1%81%D1%82%D1%80%D1%83%D0%BA%D1%82%D0%BE%D1%80%D1%8B%20%D1%84%D0%BE%D1%80%D0%BC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Основы геометрии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2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3273038"/>
            <a:ext cx="10058402" cy="2596055"/>
          </a:xfrm>
        </p:spPr>
        <p:txBody>
          <a:bodyPr/>
          <a:lstStyle/>
          <a:p>
            <a:r>
              <a:rPr lang="ru-RU" dirty="0" smtClean="0"/>
              <a:t>Полный список доступных форм представлен в </a:t>
            </a:r>
            <a:r>
              <a:rPr lang="ru-RU" dirty="0" smtClean="0">
                <a:hlinkClick r:id="rId2"/>
              </a:rPr>
              <a:t>Приложении </a:t>
            </a:r>
            <a:r>
              <a:rPr lang="en-US" dirty="0" smtClean="0">
                <a:hlinkClick r:id="rId2"/>
              </a:rPr>
              <a:t>D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97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объемы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641092"/>
          </a:xfrm>
        </p:spPr>
        <p:txBody>
          <a:bodyPr/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Логический</a:t>
            </a:r>
            <a:r>
              <a:rPr lang="ru-RU" dirty="0" smtClean="0"/>
              <a:t> объем (</a:t>
            </a:r>
            <a:r>
              <a:rPr lang="ru-RU" sz="1800" i="1" dirty="0" smtClean="0"/>
              <a:t>или экземпляр класса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G4LogicalVolume</a:t>
            </a:r>
            <a:r>
              <a:rPr lang="en-US" dirty="0" smtClean="0"/>
              <a:t>) </a:t>
            </a:r>
            <a:r>
              <a:rPr lang="ru-RU" dirty="0" smtClean="0"/>
              <a:t>представляет собой форму со (</a:t>
            </a:r>
            <a:r>
              <a:rPr lang="ru-RU" sz="1800" i="1" dirty="0" smtClean="0"/>
              <a:t>к примеру физическими  или визуальными</a:t>
            </a:r>
            <a:r>
              <a:rPr lang="ru-RU" dirty="0" smtClean="0"/>
              <a:t>) свойствами.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11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97280" y="4166073"/>
            <a:ext cx="10058402" cy="21236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Указатели на материла и форму не могут быть нулевыми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Поле, детектор и пользовательские ограничения – опциональны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Для каждого элемента доступны методы типа </a:t>
            </a:r>
            <a:r>
              <a:rPr lang="en-US" dirty="0" smtClean="0"/>
              <a:t>Set/Get </a:t>
            </a:r>
            <a:r>
              <a:rPr lang="ru-RU" dirty="0" smtClean="0"/>
              <a:t>на изменение и получение значений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Данный класс не может быть использован в качестве базового при наследовании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95198"/>
            <a:ext cx="10240508" cy="14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Физические объемы и иерархия объемов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12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97278" y="3471915"/>
            <a:ext cx="1859565" cy="2375731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Логический объем</a:t>
            </a:r>
            <a:r>
              <a:rPr lang="ru-RU" dirty="0"/>
              <a:t> </a:t>
            </a:r>
            <a:r>
              <a:rPr lang="ru-RU" dirty="0" smtClean="0"/>
              <a:t>«мир»</a:t>
            </a:r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539952" y="4074392"/>
            <a:ext cx="1008404" cy="683664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Физический объем №1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403219" y="4999475"/>
            <a:ext cx="1247685" cy="683664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Физический объем №2</a:t>
            </a:r>
            <a:endParaRPr lang="ru-RU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1097278" y="1803163"/>
            <a:ext cx="10058402" cy="1491828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Физический</a:t>
            </a:r>
            <a:r>
              <a:rPr lang="ru-RU" dirty="0" smtClean="0"/>
              <a:t> объем – это логический объем с позиционными характеристиками относительно: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начала координат. Такой объем называется «мировым» Примечание: </a:t>
            </a:r>
            <a:r>
              <a:rPr lang="ru-RU" i="1" dirty="0" smtClean="0"/>
              <a:t>в данном случае</a:t>
            </a:r>
            <a:r>
              <a:rPr lang="en-US" i="1" dirty="0" smtClean="0"/>
              <a:t> </a:t>
            </a:r>
            <a:r>
              <a:rPr lang="en-US" i="1" dirty="0" err="1" smtClean="0">
                <a:solidFill>
                  <a:schemeClr val="accent5">
                    <a:lumMod val="75000"/>
                  </a:schemeClr>
                </a:solidFill>
              </a:rPr>
              <a:t>pMotherLogical</a:t>
            </a:r>
            <a:r>
              <a:rPr lang="en-US" i="1" dirty="0" smtClean="0"/>
              <a:t> = 0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другого логического объема, к которому он принадлежит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784" y="3938462"/>
            <a:ext cx="8060999" cy="19091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62784" y="3292131"/>
            <a:ext cx="80347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Наиболее часто используемый способ размещения единичного логического объема:</a:t>
            </a:r>
          </a:p>
        </p:txBody>
      </p:sp>
    </p:spTree>
    <p:extLst>
      <p:ext uri="{BB962C8B-B14F-4D97-AF65-F5344CB8AC3E}">
        <p14:creationId xmlns:p14="http://schemas.microsoft.com/office/powerpoint/2010/main" val="152134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объемов: методы </a:t>
            </a:r>
            <a:r>
              <a:rPr lang="en-US" dirty="0" smtClean="0"/>
              <a:t>G4LogicalVolume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2426848"/>
            <a:ext cx="10058402" cy="393264"/>
          </a:xfrm>
        </p:spPr>
        <p:txBody>
          <a:bodyPr/>
          <a:lstStyle/>
          <a:p>
            <a:r>
              <a:rPr lang="ru-RU" dirty="0" smtClean="0"/>
              <a:t>Определить количество дочерних объемов из логического можно с помощью: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928484"/>
            <a:ext cx="3857625" cy="22860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97276" y="3265456"/>
            <a:ext cx="10058402" cy="4861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Получить указатель на дочерний объем с номером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/>
              <a:t> (</a:t>
            </a:r>
            <a:r>
              <a:rPr lang="ru-RU" dirty="0" smtClean="0"/>
              <a:t>нумерация начинается от 0)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6" y="3751604"/>
            <a:ext cx="6210300" cy="1809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6" y="4698584"/>
            <a:ext cx="3762375" cy="190500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1097276" y="4118343"/>
            <a:ext cx="10058402" cy="4861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Определить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ОБЩЕЕ</a:t>
            </a:r>
            <a:r>
              <a:rPr lang="ru-RU" dirty="0" smtClean="0"/>
              <a:t> количество объемов в иерархии (</a:t>
            </a:r>
            <a:r>
              <a:rPr lang="ru-RU" sz="1800" i="1" dirty="0" smtClean="0"/>
              <a:t>включая дочерние у дочерних и т.д.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78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Расчёт массы для логического объема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700470"/>
            <a:ext cx="10058402" cy="3168623"/>
          </a:xfrm>
        </p:spPr>
        <p:txBody>
          <a:bodyPr/>
          <a:lstStyle/>
          <a:p>
            <a:pPr algn="just"/>
            <a:r>
              <a:rPr lang="ru-RU" dirty="0" smtClean="0"/>
              <a:t>Метод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GetMass</a:t>
            </a:r>
            <a:r>
              <a:rPr lang="ru-RU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возвращает массу дерева логических объемов исходя из свойств материалов. Учитывает как основной объем, так и все вложенные дочерние</a:t>
            </a:r>
            <a:r>
              <a:rPr lang="ru-RU" sz="1800" i="1" dirty="0" smtClean="0"/>
              <a:t> (по умолчанию</a:t>
            </a:r>
            <a:r>
              <a:rPr lang="ru-RU" dirty="0" smtClean="0"/>
              <a:t>).</a:t>
            </a:r>
            <a:r>
              <a:rPr lang="en-US" dirty="0" smtClean="0"/>
              <a:t> </a:t>
            </a:r>
            <a:r>
              <a:rPr lang="ru-RU" dirty="0" smtClean="0"/>
              <a:t>Если значение параметра </a:t>
            </a:r>
            <a:r>
              <a:rPr lang="en-US" i="1" dirty="0" smtClean="0">
                <a:solidFill>
                  <a:schemeClr val="accent4">
                    <a:lumMod val="75000"/>
                  </a:schemeClr>
                </a:solidFill>
              </a:rPr>
              <a:t>propagate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002060"/>
                </a:solidFill>
              </a:rPr>
              <a:t>false</a:t>
            </a:r>
            <a:r>
              <a:rPr lang="ru-RU" dirty="0"/>
              <a:t>, то</a:t>
            </a:r>
            <a:r>
              <a:rPr lang="en-US" dirty="0"/>
              <a:t> </a:t>
            </a:r>
            <a:r>
              <a:rPr lang="ru-RU" dirty="0" smtClean="0"/>
              <a:t>учитывается только материнский объем.</a:t>
            </a:r>
          </a:p>
          <a:p>
            <a:pPr algn="just"/>
            <a:r>
              <a:rPr lang="ru-RU" i="1" dirty="0" smtClean="0"/>
              <a:t>Примечание: Данный метод является крайне ресурсоемким, поэтому при его повторном вызове значение берется из кэша. Однако если параметры геометрии изменились, то данное значение следует пересчитать, для чего можно вызвать метод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ResetMass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18891"/>
            <a:ext cx="6515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простейшей геометрии:</a:t>
            </a:r>
            <a:br>
              <a:rPr lang="ru-RU" dirty="0" smtClean="0"/>
            </a:br>
            <a:r>
              <a:rPr lang="ru-RU" dirty="0" smtClean="0"/>
              <a:t>Шаг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8" y="2442205"/>
            <a:ext cx="10058402" cy="4189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Унаследуем класс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G4VUserDetectorConstruction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15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97280" y="4403754"/>
            <a:ext cx="10058402" cy="15441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None/>
            </a:pPr>
            <a:r>
              <a:rPr lang="ru-RU" i="1" dirty="0" smtClean="0"/>
              <a:t>Примечание: нам не понадобиться какой-либо</a:t>
            </a:r>
            <a:r>
              <a:rPr lang="en-US" i="1" dirty="0" smtClean="0"/>
              <a:t> </a:t>
            </a:r>
            <a:r>
              <a:rPr lang="ru-RU" i="1" dirty="0" smtClean="0"/>
              <a:t>особый конструктор или деструктор, так что их реализовывать не будем </a:t>
            </a:r>
            <a:endParaRPr lang="ru-RU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53398"/>
            <a:ext cx="62293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10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простейшей геометрии:</a:t>
            </a:r>
            <a:br>
              <a:rPr lang="ru-RU" dirty="0"/>
            </a:br>
            <a:r>
              <a:rPr lang="ru-RU" dirty="0"/>
              <a:t>Шаг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1111111"/>
          </a:xfrm>
        </p:spPr>
        <p:txBody>
          <a:bodyPr/>
          <a:lstStyle/>
          <a:p>
            <a:pPr algn="just"/>
            <a:r>
              <a:rPr lang="ru-RU" dirty="0" smtClean="0"/>
              <a:t>Реализуем метод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Construct</a:t>
            </a:r>
            <a:r>
              <a:rPr lang="en-US" dirty="0" smtClean="0"/>
              <a:t>()</a:t>
            </a:r>
            <a:r>
              <a:rPr lang="ru-RU" dirty="0" smtClean="0"/>
              <a:t>. Первое что нужно сделать – это задать материнский мир, для этого: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Зададим размер и форму мира: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16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65217"/>
            <a:ext cx="7172325" cy="476250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097278" y="3649839"/>
            <a:ext cx="10058402" cy="104180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>
              <a:buNone/>
            </a:pPr>
            <a:r>
              <a:rPr lang="ru-RU" dirty="0" smtClean="0"/>
              <a:t>Зададим логический объем: нам нужно указать форму (</a:t>
            </a:r>
            <a:r>
              <a:rPr lang="ru-RU" sz="1800" i="1" dirty="0" smtClean="0"/>
              <a:t>уже есть</a:t>
            </a:r>
            <a:r>
              <a:rPr lang="ru-RU" dirty="0" smtClean="0"/>
              <a:t>) и материал. </a:t>
            </a:r>
          </a:p>
          <a:p>
            <a:pPr marL="85725" indent="-85725" algn="just">
              <a:buFont typeface="Wingdings" panose="05000000000000000000" pitchFamily="2" charset="2"/>
              <a:buChar char="q"/>
            </a:pPr>
            <a:r>
              <a:rPr lang="ru-RU" dirty="0" smtClean="0"/>
              <a:t>Т.к. тема «материалы» пока не изучена, то просто воспользуемся материалом «воздух» из базы </a:t>
            </a:r>
            <a:r>
              <a:rPr lang="en-US" dirty="0" smtClean="0"/>
              <a:t>NIST </a:t>
            </a:r>
            <a:r>
              <a:rPr lang="ru-RU" dirty="0" smtClean="0"/>
              <a:t>следующим образом: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4800013"/>
            <a:ext cx="6353175" cy="438150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097278" y="5346534"/>
            <a:ext cx="10058402" cy="3962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И зададим логический объем используя форму и материал: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8" y="5851144"/>
            <a:ext cx="84296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69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простейшей геометрии:</a:t>
            </a:r>
            <a:br>
              <a:rPr lang="ru-RU" dirty="0"/>
            </a:br>
            <a:r>
              <a:rPr lang="ru-RU" dirty="0"/>
              <a:t>Шаг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2" cy="66673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dirty="0"/>
              <a:t>Т</a:t>
            </a:r>
            <a:r>
              <a:rPr lang="ru-RU" dirty="0" smtClean="0"/>
              <a:t>.к. метод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Construct</a:t>
            </a:r>
            <a:r>
              <a:rPr lang="en-US" dirty="0" smtClean="0"/>
              <a:t>()</a:t>
            </a:r>
            <a:r>
              <a:rPr lang="ru-RU" dirty="0" smtClean="0"/>
              <a:t> должен вернуть указатель на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G4VPhysicalVolume</a:t>
            </a:r>
            <a:r>
              <a:rPr lang="en-US" dirty="0" smtClean="0"/>
              <a:t> </a:t>
            </a:r>
            <a:r>
              <a:rPr lang="ru-RU" dirty="0" smtClean="0"/>
              <a:t>реализуем физический объем следующим образом: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17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20838"/>
            <a:ext cx="8639175" cy="247650"/>
          </a:xfrm>
          <a:prstGeom prst="rect">
            <a:avLst/>
          </a:prstGeo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1097279" y="2976861"/>
            <a:ext cx="10058402" cy="75765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just">
              <a:buNone/>
            </a:pPr>
            <a:r>
              <a:rPr lang="ru-RU" dirty="0" smtClean="0"/>
              <a:t>где выделенный </a:t>
            </a:r>
            <a:r>
              <a:rPr lang="ru-RU" dirty="0" smtClean="0">
                <a:solidFill>
                  <a:srgbClr val="FF0000"/>
                </a:solidFill>
              </a:rPr>
              <a:t>0</a:t>
            </a:r>
            <a:r>
              <a:rPr lang="ru-RU" dirty="0" smtClean="0"/>
              <a:t> означает что это «материнский мир»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Таким образом мы получим: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3831439"/>
            <a:ext cx="9696450" cy="22955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297966" y="2620838"/>
            <a:ext cx="196554" cy="25909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C00000">
                <a:alpha val="4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25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простейшей геометрии:</a:t>
            </a:r>
            <a:br>
              <a:rPr lang="ru-RU" dirty="0"/>
            </a:br>
            <a:r>
              <a:rPr lang="ru-RU" dirty="0"/>
              <a:t>Шаг </a:t>
            </a:r>
            <a:r>
              <a:rPr lang="ru-RU" dirty="0" smtClean="0"/>
              <a:t>2</a:t>
            </a:r>
            <a:r>
              <a:rPr lang="en-US" dirty="0" smtClean="0"/>
              <a:t> - </a:t>
            </a:r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056" y="2279794"/>
            <a:ext cx="6715780" cy="3770498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97280" y="1813487"/>
            <a:ext cx="10058402" cy="3901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Запустив, мы увидим кубик – «наш мир»:</a:t>
            </a:r>
          </a:p>
        </p:txBody>
      </p:sp>
    </p:spTree>
    <p:extLst>
      <p:ext uri="{BB962C8B-B14F-4D97-AF65-F5344CB8AC3E}">
        <p14:creationId xmlns:p14="http://schemas.microsoft.com/office/powerpoint/2010/main" val="366306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простейшей геометрии:</a:t>
            </a:r>
            <a:br>
              <a:rPr lang="ru-RU" dirty="0"/>
            </a:br>
            <a:r>
              <a:rPr lang="ru-RU" dirty="0"/>
              <a:t>Шаг </a:t>
            </a: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820554"/>
          </a:xfrm>
        </p:spPr>
        <p:txBody>
          <a:bodyPr/>
          <a:lstStyle/>
          <a:p>
            <a:r>
              <a:rPr lang="ru-RU" dirty="0" smtClean="0"/>
              <a:t>Добавим в наш мир объект – шар.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Зададим форму: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19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747601"/>
            <a:ext cx="4581525" cy="247650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097278" y="3076565"/>
            <a:ext cx="10058402" cy="3759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Логический объем (</a:t>
            </a:r>
            <a:r>
              <a:rPr lang="ru-RU" sz="1800" i="1" dirty="0" smtClean="0"/>
              <a:t>воспользуемся ранее созданным материалом для мира</a:t>
            </a:r>
            <a:r>
              <a:rPr lang="ru-RU" dirty="0" smtClean="0"/>
              <a:t>):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3533815"/>
            <a:ext cx="8105775" cy="209550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097278" y="3867448"/>
            <a:ext cx="10058402" cy="3759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Физический объем</a:t>
            </a:r>
            <a:r>
              <a:rPr lang="ru-RU" dirty="0"/>
              <a:t>,</a:t>
            </a:r>
            <a:r>
              <a:rPr lang="ru-RU" dirty="0" smtClean="0"/>
              <a:t> разместив его в логическом мире: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8" y="4367467"/>
            <a:ext cx="8696325" cy="247650"/>
          </a:xfrm>
          <a:prstGeom prst="rect">
            <a:avLst/>
          </a:prstGeom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1061446" y="5280660"/>
            <a:ext cx="10058402" cy="914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just">
              <a:buNone/>
            </a:pPr>
            <a:r>
              <a:rPr lang="ru-RU" dirty="0" smtClean="0"/>
              <a:t>Примечание: </a:t>
            </a:r>
            <a:r>
              <a:rPr lang="ru-RU" i="1" dirty="0" smtClean="0"/>
              <a:t>нам не нужна специальная переменная для хранения указателя на физический объем, т.к. в конструкторе уже сообщается к кому его надо привязать и куда передать.</a:t>
            </a:r>
            <a:endParaRPr lang="ru-RU" i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800232" y="4872550"/>
            <a:ext cx="1290415" cy="408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Дочерний </a:t>
            </a:r>
          </a:p>
          <a:p>
            <a:pPr algn="ctr"/>
            <a:r>
              <a:rPr lang="ru-RU" sz="1400" dirty="0" smtClean="0"/>
              <a:t>лог. объем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endCxn id="9" idx="2"/>
          </p:cNvCxnSpPr>
          <p:nvPr/>
        </p:nvCxnSpPr>
        <p:spPr>
          <a:xfrm flipV="1">
            <a:off x="5445439" y="4615117"/>
            <a:ext cx="2" cy="25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369601" y="4872550"/>
            <a:ext cx="1290415" cy="408110"/>
          </a:xfrm>
          <a:prstGeom prst="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Материнский лог. объем</a:t>
            </a:r>
            <a:endParaRPr lang="ru-RU" dirty="0"/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8014808" y="4615117"/>
            <a:ext cx="2" cy="25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5065537" y="4341183"/>
            <a:ext cx="824723" cy="273934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7467600" y="4341183"/>
            <a:ext cx="1059180" cy="27393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rgbClr val="C00000">
                <a:alpha val="40000"/>
              </a:srgb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01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Связь геометрии и ядра </a:t>
            </a:r>
            <a:r>
              <a:rPr lang="en-US" dirty="0" smtClean="0"/>
              <a:t>Geant4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G4VUserDetectorConstruction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Структура геометрического объема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Формы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Логические объемы и их методы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Физические объемы и иерархия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Реализация простейшей геометрии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12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простейшей геометрии:</a:t>
            </a:r>
            <a:br>
              <a:rPr lang="ru-RU" dirty="0"/>
            </a:br>
            <a:r>
              <a:rPr lang="ru-RU" dirty="0"/>
              <a:t>Шаг 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3869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В результате получилось: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20</a:t>
            </a:fld>
            <a:endParaRPr lang="ru-RU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97278" y="5625886"/>
            <a:ext cx="10058402" cy="3869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0">
              <a:buNone/>
            </a:pP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Однако</a:t>
            </a:r>
            <a:r>
              <a:rPr lang="ru-RU" dirty="0" smtClean="0"/>
              <a:t>, при выводе на экран мы получим кубик, т.к. шар находится внутри куба.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341032"/>
            <a:ext cx="9829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41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простейшей геометрии:</a:t>
            </a:r>
            <a:br>
              <a:rPr lang="ru-RU" dirty="0"/>
            </a:br>
            <a:r>
              <a:rPr lang="ru-RU" dirty="0"/>
              <a:t>Шаг </a:t>
            </a: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3945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Установим визуальное свойство для материнского мира – «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невидимый</a:t>
            </a:r>
            <a:r>
              <a:rPr lang="ru-RU" dirty="0" smtClean="0"/>
              <a:t>»: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21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310972"/>
            <a:ext cx="5905500" cy="209550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097278" y="2591214"/>
            <a:ext cx="10058402" cy="3945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0">
              <a:buNone/>
            </a:pPr>
            <a:r>
              <a:rPr lang="ru-RU" dirty="0" smtClean="0"/>
              <a:t>В результате получим: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2985760"/>
            <a:ext cx="97345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08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простейшей геометрии:</a:t>
            </a:r>
            <a:br>
              <a:rPr lang="ru-RU" dirty="0"/>
            </a:br>
            <a:r>
              <a:rPr lang="ru-RU" dirty="0"/>
              <a:t>Шаг 4 - финал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22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95" y="1845799"/>
            <a:ext cx="7862570" cy="440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8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G4RunManager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658184"/>
          </a:xfrm>
        </p:spPr>
        <p:txBody>
          <a:bodyPr>
            <a:normAutofit/>
          </a:bodyPr>
          <a:lstStyle/>
          <a:p>
            <a:pPr marL="85725" indent="0" algn="just">
              <a:buNone/>
            </a:pPr>
            <a:r>
              <a:rPr lang="ru-RU" dirty="0" smtClean="0"/>
              <a:t>Связь с ядром</a:t>
            </a:r>
            <a:r>
              <a:rPr lang="ru-RU" dirty="0"/>
              <a:t> </a:t>
            </a:r>
            <a:r>
              <a:rPr lang="en-US" dirty="0" smtClean="0"/>
              <a:t>Geant4 </a:t>
            </a:r>
            <a:r>
              <a:rPr lang="ru-RU" dirty="0" smtClean="0"/>
              <a:t>осуществляет объекта класса управления  </a:t>
            </a:r>
            <a:r>
              <a:rPr lang="en-US" dirty="0" smtClean="0"/>
              <a:t>G4RunManager (</a:t>
            </a:r>
            <a:r>
              <a:rPr lang="ru-RU" dirty="0" smtClean="0"/>
              <a:t>или</a:t>
            </a:r>
            <a:r>
              <a:rPr lang="en-US" dirty="0" smtClean="0"/>
              <a:t> G4MTRunManger)</a:t>
            </a:r>
            <a:r>
              <a:rPr lang="ru-RU" dirty="0" smtClean="0"/>
              <a:t>. </a:t>
            </a:r>
            <a:endParaRPr lang="en-US" dirty="0" smtClean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03918"/>
            <a:ext cx="7191375" cy="1028700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1097280" y="3532617"/>
            <a:ext cx="10058402" cy="9807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just">
              <a:buFont typeface="Calibri" panose="020F0502020204030204" pitchFamily="34" charset="0"/>
              <a:buNone/>
            </a:pPr>
            <a:r>
              <a:rPr lang="ru-RU" dirty="0" smtClean="0"/>
              <a:t>Данный класс содержит метод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G4RunManger</a:t>
            </a:r>
            <a:r>
              <a:rPr lang="en-US" dirty="0" smtClean="0"/>
              <a:t>::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SetUserInitialization</a:t>
            </a:r>
            <a:r>
              <a:rPr lang="en-US" dirty="0" smtClean="0"/>
              <a:t>()</a:t>
            </a:r>
            <a:r>
              <a:rPr lang="ru-RU" dirty="0" smtClean="0"/>
              <a:t>, который позволяет инициализировать и связывать с ядром разные части процесса моделирования (</a:t>
            </a:r>
            <a:r>
              <a:rPr lang="ru-RU" sz="1800" i="1" dirty="0" smtClean="0"/>
              <a:t>геометрия, описание физических процессов или классы действий</a:t>
            </a:r>
            <a:r>
              <a:rPr lang="ru-RU" dirty="0" smtClean="0"/>
              <a:t>) .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097278" y="4810213"/>
            <a:ext cx="10058402" cy="6559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just">
              <a:buFont typeface="Calibri" panose="020F0502020204030204" pitchFamily="34" charset="0"/>
              <a:buNone/>
            </a:pPr>
            <a:r>
              <a:rPr lang="ru-RU" dirty="0" smtClean="0"/>
              <a:t>Кроме того данный класс обладает группой статических методов, позволяющих из любой части проекта получить указатель на любой из объектов моделирования.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4537941"/>
            <a:ext cx="5353050" cy="2476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8" y="5490814"/>
            <a:ext cx="7391400" cy="466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50328" y="4416259"/>
            <a:ext cx="484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ru-RU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где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Geometry</a:t>
            </a:r>
            <a:r>
              <a:rPr lang="ru-RU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ru-RU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пользовательская </a:t>
            </a:r>
            <a:r>
              <a:rPr lang="ru-RU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геометрия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G4VUserDetectorConstruction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79" y="1909905"/>
            <a:ext cx="10058401" cy="824749"/>
          </a:xfrm>
        </p:spPr>
        <p:txBody>
          <a:bodyPr/>
          <a:lstStyle/>
          <a:p>
            <a:pPr algn="just"/>
            <a:r>
              <a:rPr lang="ru-RU" dirty="0" smtClean="0"/>
              <a:t>Это базовый абстрактный класс для любой пользовательской геометрии. Реализация потомка данного класса являет обязательным этапом в каждом проекте моделирования. </a:t>
            </a:r>
          </a:p>
          <a:p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2907197"/>
            <a:ext cx="2392823" cy="717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my_Geometry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7279" y="4444015"/>
            <a:ext cx="2392823" cy="71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G4VUserDetectorConstruction</a:t>
            </a:r>
            <a:endParaRPr lang="ru-RU" sz="1400" dirty="0"/>
          </a:p>
        </p:txBody>
      </p:sp>
      <p:sp>
        <p:nvSpPr>
          <p:cNvPr id="6" name="Стрелка вниз 5"/>
          <p:cNvSpPr/>
          <p:nvPr/>
        </p:nvSpPr>
        <p:spPr>
          <a:xfrm>
            <a:off x="1964677" y="3649256"/>
            <a:ext cx="658026" cy="79475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743058" y="2907197"/>
            <a:ext cx="7412621" cy="7420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Данный класс обладает единственным чисто виртуальным методом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Construct</a:t>
            </a:r>
            <a:r>
              <a:rPr lang="en-US" dirty="0" smtClean="0"/>
              <a:t>().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058" y="3712261"/>
            <a:ext cx="4591050" cy="219075"/>
          </a:xfrm>
          <a:prstGeom prst="rect">
            <a:avLst/>
          </a:prstGeom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3743058" y="4082646"/>
            <a:ext cx="7412621" cy="14646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Данный метод вызывается</a:t>
            </a:r>
            <a:r>
              <a:rPr lang="en-US" dirty="0" smtClean="0"/>
              <a:t> </a:t>
            </a:r>
            <a:r>
              <a:rPr lang="ru-RU" dirty="0" smtClean="0"/>
              <a:t>объектом класса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G4RunManager</a:t>
            </a:r>
            <a:r>
              <a:rPr lang="en-US" dirty="0" smtClean="0"/>
              <a:t> </a:t>
            </a:r>
            <a:r>
              <a:rPr lang="ru-RU" dirty="0" smtClean="0"/>
              <a:t>во время инициализации</a:t>
            </a:r>
          </a:p>
          <a:p>
            <a:pPr algn="just"/>
            <a:r>
              <a:rPr lang="ru-RU" dirty="0" smtClean="0"/>
              <a:t>(</a:t>
            </a:r>
            <a:r>
              <a:rPr lang="ru-RU" i="1" dirty="0" smtClean="0"/>
              <a:t>т.е. во время вызова метода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G4RunManager</a:t>
            </a:r>
            <a:r>
              <a:rPr lang="en-US" dirty="0" smtClean="0"/>
              <a:t>::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Initialize</a:t>
            </a:r>
            <a:r>
              <a:rPr lang="en-US" dirty="0" smtClean="0"/>
              <a:t>())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675686" y="3861970"/>
            <a:ext cx="76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public</a:t>
            </a:r>
            <a:endParaRPr lang="ru-RU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75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геометрического объекта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2" cy="846191"/>
          </a:xfrm>
        </p:spPr>
        <p:txBody>
          <a:bodyPr/>
          <a:lstStyle/>
          <a:p>
            <a:r>
              <a:rPr lang="ru-RU" smtClean="0"/>
              <a:t>Метод </a:t>
            </a:r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Construct</a:t>
            </a:r>
            <a:r>
              <a:rPr lang="en-US" smtClean="0"/>
              <a:t>() </a:t>
            </a:r>
            <a:r>
              <a:rPr lang="ru-RU" smtClean="0"/>
              <a:t>возвращает указатель на </a:t>
            </a:r>
            <a:r>
              <a:rPr lang="en-US" b="1" smtClean="0">
                <a:solidFill>
                  <a:schemeClr val="accent1">
                    <a:lumMod val="75000"/>
                  </a:schemeClr>
                </a:solidFill>
              </a:rPr>
              <a:t>G4VPhysicalVolume</a:t>
            </a:r>
            <a:r>
              <a:rPr lang="en-US" smtClean="0"/>
              <a:t> – </a:t>
            </a:r>
            <a:r>
              <a:rPr lang="ru-RU" smtClean="0"/>
              <a:t>физический объем.</a:t>
            </a:r>
          </a:p>
          <a:p>
            <a:r>
              <a:rPr lang="ru-RU" smtClean="0"/>
              <a:t>Любой геометрический объем в </a:t>
            </a:r>
            <a:r>
              <a:rPr lang="en-US" smtClean="0"/>
              <a:t>Geant4 </a:t>
            </a:r>
            <a:r>
              <a:rPr lang="ru-RU" smtClean="0"/>
              <a:t>строится по следующему принципу: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341110609"/>
              </p:ext>
            </p:extLst>
          </p:nvPr>
        </p:nvGraphicFramePr>
        <p:xfrm>
          <a:off x="1097280" y="2751746"/>
          <a:ext cx="5089875" cy="342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Объект 2"/>
          <p:cNvSpPr txBox="1">
            <a:spLocks/>
          </p:cNvSpPr>
          <p:nvPr/>
        </p:nvSpPr>
        <p:spPr>
          <a:xfrm>
            <a:off x="6187154" y="2800297"/>
            <a:ext cx="4968525" cy="33807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1. Создается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форма</a:t>
            </a:r>
            <a:r>
              <a:rPr lang="ru-RU" dirty="0" smtClean="0"/>
              <a:t> геометрического объекта: (куб, сфера и т.п.)</a:t>
            </a:r>
          </a:p>
          <a:p>
            <a:pPr algn="just"/>
            <a:r>
              <a:rPr lang="ru-RU" dirty="0" smtClean="0"/>
              <a:t>2. Создается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логический объем</a:t>
            </a:r>
            <a:r>
              <a:rPr lang="ru-RU" dirty="0" smtClean="0"/>
              <a:t>. Используется ранее созданная форма, которой присваиваются различные свойства: материал, цвет и т.п.</a:t>
            </a:r>
          </a:p>
          <a:p>
            <a:pPr algn="just"/>
            <a:r>
              <a:rPr lang="ru-RU" dirty="0" smtClean="0"/>
              <a:t>3. Создается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физический объем</a:t>
            </a:r>
            <a:r>
              <a:rPr lang="ru-RU" dirty="0" smtClean="0"/>
              <a:t>. Используется ранее созданный физический объем, и указывается как он должен быть расположен в пространстве/другом объеме.</a:t>
            </a:r>
          </a:p>
        </p:txBody>
      </p:sp>
    </p:spTree>
    <p:extLst>
      <p:ext uri="{BB962C8B-B14F-4D97-AF65-F5344CB8AC3E}">
        <p14:creationId xmlns:p14="http://schemas.microsoft.com/office/powerpoint/2010/main" val="66601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32718" y="1737362"/>
            <a:ext cx="6822964" cy="3683395"/>
          </a:xfrm>
        </p:spPr>
        <p:txBody>
          <a:bodyPr/>
          <a:lstStyle/>
          <a:p>
            <a:pPr algn="just"/>
            <a:r>
              <a:rPr lang="ru-RU" dirty="0" smtClean="0"/>
              <a:t>Создание любого геометрического объекта в</a:t>
            </a:r>
            <a:r>
              <a:rPr lang="en-US" dirty="0" smtClean="0"/>
              <a:t> Geant4 </a:t>
            </a:r>
            <a:r>
              <a:rPr lang="ru-RU" dirty="0" smtClean="0"/>
              <a:t>начинается с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формы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В </a:t>
            </a:r>
            <a:r>
              <a:rPr lang="en-US" dirty="0" smtClean="0"/>
              <a:t>Geant4 </a:t>
            </a:r>
            <a:r>
              <a:rPr lang="ru-RU" dirty="0" smtClean="0"/>
              <a:t>существует целый набор примитивных форм, являющихся потомками абстрактного класса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G4CSGSolid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i="1" dirty="0" smtClean="0"/>
              <a:t>Constructive Solid Geometry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endParaRPr lang="en-US" dirty="0" smtClean="0"/>
          </a:p>
          <a:p>
            <a:pPr algn="just"/>
            <a:r>
              <a:rPr lang="ru-RU" dirty="0" smtClean="0"/>
              <a:t>Внимание: Вся память под формы должна выделяться с использованием </a:t>
            </a:r>
            <a:r>
              <a:rPr lang="en-US" b="1" dirty="0" smtClean="0">
                <a:solidFill>
                  <a:srgbClr val="002060"/>
                </a:solidFill>
              </a:rPr>
              <a:t>new</a:t>
            </a:r>
            <a:r>
              <a:rPr lang="ru-RU" dirty="0" smtClean="0"/>
              <a:t>, после чего формы регистрируются в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SolidStore</a:t>
            </a:r>
            <a:r>
              <a:rPr lang="ru-RU" dirty="0" smtClean="0"/>
              <a:t>, в одну из задач которого входит освобождение памяти по завершении работы.</a:t>
            </a:r>
            <a:endParaRPr lang="en-US" dirty="0" smtClean="0"/>
          </a:p>
          <a:p>
            <a:pPr algn="just"/>
            <a:r>
              <a:rPr lang="ru-RU" dirty="0" smtClean="0"/>
              <a:t>Кроме того для всех форм предусмотрены методы на расчет занимаемого геометрического объема: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6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97280" y="2563738"/>
            <a:ext cx="1187865" cy="61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G4Box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714999" y="2563738"/>
            <a:ext cx="1187865" cy="615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G4Tubs</a:t>
            </a:r>
            <a:endParaRPr lang="ru-RU" dirty="0"/>
          </a:p>
        </p:txBody>
      </p:sp>
      <p:sp>
        <p:nvSpPr>
          <p:cNvPr id="7" name="Стрелка углом вверх 6"/>
          <p:cNvSpPr/>
          <p:nvPr/>
        </p:nvSpPr>
        <p:spPr>
          <a:xfrm rot="5400000">
            <a:off x="1195557" y="3155105"/>
            <a:ext cx="632388" cy="828943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углом вверх 7"/>
          <p:cNvSpPr/>
          <p:nvPr/>
        </p:nvSpPr>
        <p:spPr>
          <a:xfrm rot="16200000" flipH="1">
            <a:off x="3172198" y="3155103"/>
            <a:ext cx="632389" cy="828944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999716" y="3419162"/>
            <a:ext cx="1008404" cy="5640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G4CSGSolid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26221" y="4776221"/>
            <a:ext cx="1147697" cy="564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G4VSolid</a:t>
            </a:r>
            <a:endParaRPr lang="ru-RU" dirty="0"/>
          </a:p>
        </p:txBody>
      </p:sp>
      <p:sp>
        <p:nvSpPr>
          <p:cNvPr id="11" name="Стрелка вниз 10"/>
          <p:cNvSpPr/>
          <p:nvPr/>
        </p:nvSpPr>
        <p:spPr>
          <a:xfrm>
            <a:off x="2352441" y="4055385"/>
            <a:ext cx="295256" cy="64863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3207019" y="3790500"/>
            <a:ext cx="76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public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1687" y="3799715"/>
            <a:ext cx="76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public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3849" y="4144781"/>
            <a:ext cx="76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public</a:t>
            </a:r>
            <a:endParaRPr lang="ru-RU" b="1" dirty="0">
              <a:solidFill>
                <a:srgbClr val="002060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718" y="5370326"/>
            <a:ext cx="6486525" cy="257175"/>
          </a:xfrm>
          <a:prstGeom prst="rect">
            <a:avLst/>
          </a:prstGeom>
        </p:spPr>
      </p:pic>
      <p:sp>
        <p:nvSpPr>
          <p:cNvPr id="16" name="Объект 2"/>
          <p:cNvSpPr txBox="1">
            <a:spLocks/>
          </p:cNvSpPr>
          <p:nvPr/>
        </p:nvSpPr>
        <p:spPr>
          <a:xfrm>
            <a:off x="4332716" y="5626623"/>
            <a:ext cx="6822964" cy="7969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6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50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32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13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94" indent="-18288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7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9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10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11" indent="-228602" algn="l" defTabSz="91440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и площади поверхности: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887" y="6025091"/>
            <a:ext cx="64293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0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</a:t>
            </a:r>
            <a:r>
              <a:rPr lang="en-US" dirty="0" smtClean="0"/>
              <a:t>CSG </a:t>
            </a:r>
            <a:r>
              <a:rPr lang="ru-RU" dirty="0" smtClean="0"/>
              <a:t>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80090" y="2267596"/>
            <a:ext cx="4814702" cy="20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G4Orb</a:t>
            </a:r>
            <a:endParaRPr lang="ru-RU" sz="7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3972"/>
            <a:ext cx="4019550" cy="37242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090" y="4894291"/>
            <a:ext cx="57912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</a:t>
            </a:r>
            <a:r>
              <a:rPr lang="en-US" dirty="0" smtClean="0"/>
              <a:t>CSG </a:t>
            </a:r>
            <a:r>
              <a:rPr lang="ru-RU" dirty="0" smtClean="0"/>
              <a:t>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37779" y="2226248"/>
            <a:ext cx="4814702" cy="20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G4Box</a:t>
            </a:r>
            <a:endParaRPr lang="ru-RU" sz="7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42" y="1842586"/>
            <a:ext cx="3898351" cy="442867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779" y="4749191"/>
            <a:ext cx="60102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5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Простейшие </a:t>
            </a:r>
            <a:r>
              <a:rPr lang="en-US" dirty="0" smtClean="0"/>
              <a:t>CSG </a:t>
            </a:r>
            <a:r>
              <a:rPr lang="ru-RU" dirty="0" smtClean="0"/>
              <a:t>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37779" y="2226248"/>
            <a:ext cx="4814702" cy="20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G4Tubs</a:t>
            </a:r>
            <a:endParaRPr lang="ru-RU" sz="7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24. "Компьютерный практикум по прикладной ядерной физике: Geant4"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E669-D11C-4069-A284-7FF13B82A48E}" type="slidenum">
              <a:rPr lang="ru-RU" smtClean="0"/>
              <a:t>9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53222"/>
            <a:ext cx="3302098" cy="324326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936664"/>
            <a:ext cx="103441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3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5BB4979D-64F3-4350-A0FB-77B4AA112ABA}" vid="{9ECF0165-2A38-4AFC-8A84-C27FBD5E703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478</TotalTime>
  <Words>1175</Words>
  <Application>Microsoft Office PowerPoint</Application>
  <PresentationFormat>Широкоэкранный</PresentationFormat>
  <Paragraphs>158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Тема1</vt:lpstr>
      <vt:lpstr>Основы геометрии</vt:lpstr>
      <vt:lpstr>Содержание</vt:lpstr>
      <vt:lpstr>G4RunManager</vt:lpstr>
      <vt:lpstr>G4VUserDetectorConstruction</vt:lpstr>
      <vt:lpstr>Структура геометрического объекта</vt:lpstr>
      <vt:lpstr>Формы</vt:lpstr>
      <vt:lpstr>Простейшие CSG формы</vt:lpstr>
      <vt:lpstr>Простейшие CSG формы</vt:lpstr>
      <vt:lpstr>Простейшие CSG формы</vt:lpstr>
      <vt:lpstr>Другие формы</vt:lpstr>
      <vt:lpstr>Логические объемы</vt:lpstr>
      <vt:lpstr>Физические объемы и иерархия объемов</vt:lpstr>
      <vt:lpstr>Иерархия объемов: методы G4LogicalVolume</vt:lpstr>
      <vt:lpstr>Расчёт массы для логического объема</vt:lpstr>
      <vt:lpstr>Реализация простейшей геометрии: Шаг 1</vt:lpstr>
      <vt:lpstr>Реализация простейшей геометрии: Шаг 2</vt:lpstr>
      <vt:lpstr>Реализация простейшей геометрии: Шаг 2</vt:lpstr>
      <vt:lpstr>Реализация простейшей геометрии: Шаг 2 - результат</vt:lpstr>
      <vt:lpstr>Реализация простейшей геометрии: Шаг 3</vt:lpstr>
      <vt:lpstr>Реализация простейшей геометрии: Шаг 3</vt:lpstr>
      <vt:lpstr>Реализация простейшей геометрии: Шаг 4</vt:lpstr>
      <vt:lpstr>Реализация простейшей геометрии: Шаг 4 - финал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геометрии</dc:title>
  <dc:creator>Пользователь Windows</dc:creator>
  <cp:lastModifiedBy>VLADIMIR IDALOV</cp:lastModifiedBy>
  <cp:revision>30</cp:revision>
  <dcterms:created xsi:type="dcterms:W3CDTF">2017-05-18T06:11:24Z</dcterms:created>
  <dcterms:modified xsi:type="dcterms:W3CDTF">2017-07-21T14:18:06Z</dcterms:modified>
</cp:coreProperties>
</file>