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605EF-EFC6-4E74-BE78-9493D11868DA}" type="datetimeFigureOut">
              <a:rPr lang="ru-RU" smtClean="0"/>
              <a:t>21.07.2017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C700A-2D31-4EEF-9462-C619731598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05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 algn="ctr">
              <a:buNone/>
              <a:defRPr sz="2400"/>
            </a:lvl2pPr>
            <a:lvl3pPr marL="914406" indent="0" algn="ctr">
              <a:buNone/>
              <a:defRPr sz="2400"/>
            </a:lvl3pPr>
            <a:lvl4pPr marL="1371609" indent="0" algn="ctr">
              <a:buNone/>
              <a:defRPr sz="2000"/>
            </a:lvl4pPr>
            <a:lvl5pPr marL="1828812" indent="0" algn="ctr">
              <a:buNone/>
              <a:defRPr sz="2000"/>
            </a:lvl5pPr>
            <a:lvl6pPr marL="2286015" indent="0" algn="ctr">
              <a:buNone/>
              <a:defRPr sz="2000"/>
            </a:lvl6pPr>
            <a:lvl7pPr marL="2743218" indent="0" algn="ctr">
              <a:buNone/>
              <a:defRPr sz="2000"/>
            </a:lvl7pPr>
            <a:lvl8pPr marL="3200421" indent="0" algn="ctr">
              <a:buNone/>
              <a:defRPr sz="2000"/>
            </a:lvl8pPr>
            <a:lvl9pPr marL="3657624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B9C2-66C6-4C35-9791-F1C7A7A50141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123" y="123842"/>
            <a:ext cx="3529720" cy="359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0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612D-9CFB-4A0E-B2A8-04D0288B2232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6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3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3"/>
            <a:ext cx="7734299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A846-6132-4C66-95C2-AD429EBEA8CC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15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3992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заголовка</a:t>
            </a:r>
            <a:endParaRPr lang="ru-RU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подзаголовка</a:t>
            </a:r>
            <a:endParaRPr lang="ru-RU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244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9EC5-0CB0-4A39-BF42-ED20E59CCC4C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3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E64D-1857-4E59-A56A-3D2711F83330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54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1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278-646D-4884-A279-094E077CC715}" type="datetime1">
              <a:rPr lang="ru-RU" smtClean="0"/>
              <a:t>21.07.2017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30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1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1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69A6-0AF5-4797-BFD5-C975C7B85E29}" type="datetime1">
              <a:rPr lang="ru-RU" smtClean="0"/>
              <a:t>21.07.2017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47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FF4C-4C8D-4F8A-849B-C1E9E01BFBCF}" type="datetime1">
              <a:rPr lang="ru-RU" smtClean="0"/>
              <a:t>21.07.2017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8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411E-A7D2-451E-A96F-2D4540150FA5}" type="datetime1">
              <a:rPr lang="ru-RU" smtClean="0"/>
              <a:t>21.07.2017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‹#›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89" y="0"/>
            <a:ext cx="2593853" cy="264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1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BE72C8D1-9E14-4F9E-9968-B2DEA4DD8DC0}" type="datetime1">
              <a:rPr lang="ru-RU" smtClean="0"/>
              <a:t>21.07.2017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6923DE-9043-463D-BE72-27BC919F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77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1"/>
            <a:ext cx="10113646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3" indent="0">
              <a:buNone/>
              <a:defRPr sz="2800"/>
            </a:lvl2pPr>
            <a:lvl3pPr marL="914406" indent="0">
              <a:buNone/>
              <a:defRPr sz="2400"/>
            </a:lvl3pPr>
            <a:lvl4pPr marL="1371609" indent="0">
              <a:buNone/>
              <a:defRPr sz="2000"/>
            </a:lvl4pPr>
            <a:lvl5pPr marL="1828812" indent="0">
              <a:buNone/>
              <a:defRPr sz="2000"/>
            </a:lvl5pPr>
            <a:lvl6pPr marL="2286015" indent="0">
              <a:buNone/>
              <a:defRPr sz="2000"/>
            </a:lvl6pPr>
            <a:lvl7pPr marL="2743218" indent="0">
              <a:buNone/>
              <a:defRPr sz="2000"/>
            </a:lvl7pPr>
            <a:lvl8pPr marL="3200421" indent="0">
              <a:buNone/>
              <a:defRPr sz="2000"/>
            </a:lvl8pPr>
            <a:lvl9pPr marL="3657624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9634-F4A7-43DC-8AF3-717D477BC4F3}" type="datetime1">
              <a:rPr lang="ru-RU" smtClean="0"/>
              <a:t>21.07.2017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00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1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DCE2A1-7645-499E-B146-B8CE26655B67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9" y="6459787"/>
            <a:ext cx="13120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6923DE-9043-463D-BE72-27BC919FAEF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3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064" y="-165977"/>
            <a:ext cx="2079399" cy="21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8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dt="0"/>
  <p:txStyles>
    <p:titleStyle>
      <a:lvl1pPr algn="l" defTabSz="914406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50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32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13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94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7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9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10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11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Сложные геометрические формы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7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 в </a:t>
            </a:r>
            <a:r>
              <a:rPr lang="en-US" smtClean="0"/>
              <a:t>Geant4: 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4042189"/>
            <a:ext cx="10058402" cy="362018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q"/>
            </a:pPr>
            <a:r>
              <a:rPr lang="ru-RU" dirty="0" smtClean="0"/>
              <a:t>конструктор «по умолчанию»: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4404207"/>
            <a:ext cx="2171700" cy="2286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56364"/>
            <a:ext cx="8724900" cy="885825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1097278" y="1822941"/>
            <a:ext cx="10058402" cy="12478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При использовании повторяющихся блоков той или иной конструкции можно сгруппировать такие объемы в общий контейнер, представленный в </a:t>
            </a:r>
            <a:r>
              <a:rPr lang="en-US" dirty="0" smtClean="0"/>
              <a:t>Geant4 </a:t>
            </a:r>
            <a:r>
              <a:rPr lang="ru-RU" dirty="0" smtClean="0"/>
              <a:t>как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G4AssemblyVolume</a:t>
            </a:r>
            <a:r>
              <a:rPr lang="en-US" dirty="0" smtClean="0"/>
              <a:t>. </a:t>
            </a:r>
            <a:r>
              <a:rPr lang="ru-RU" dirty="0" smtClean="0"/>
              <a:t>Данный класс содержит два конструктора: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ru-RU" dirty="0" smtClean="0"/>
              <a:t>Параметризованный:</a:t>
            </a: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097278" y="4806497"/>
            <a:ext cx="10058402" cy="9670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lvl="1" indent="0" algn="just">
              <a:buNone/>
            </a:pPr>
            <a:r>
              <a:rPr lang="ru-RU" dirty="0" smtClean="0"/>
              <a:t>В данном случае создается пустой контейнер, а после добавления первого логического объема, центр данного объема станет началом координат.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887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контейнера при построении геометрии: Шаг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2008105"/>
            <a:ext cx="10058402" cy="3676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Создадим пустой контейнер: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484104"/>
            <a:ext cx="4962525" cy="219075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097278" y="2811551"/>
            <a:ext cx="10058402" cy="7502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Создадим простейший логический объем формы : «коробка» и поместим в контейнер. Для добавления объемов используется метод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G4AssemblyVolume</a:t>
            </a:r>
            <a:r>
              <a:rPr lang="en-US" dirty="0" smtClean="0"/>
              <a:t>::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AddPlacedVolume</a:t>
            </a:r>
            <a:r>
              <a:rPr lang="en-US" dirty="0" smtClean="0"/>
              <a:t>()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3670222"/>
            <a:ext cx="8286750" cy="933450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1097278" y="4603673"/>
            <a:ext cx="10058402" cy="14467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algn="just">
              <a:buNone/>
            </a:pPr>
            <a:r>
              <a:rPr lang="ru-RU" sz="1800" i="1" dirty="0" smtClean="0"/>
              <a:t>Примечание: Обратите внимание что здесь создается нулевой вектор </a:t>
            </a:r>
            <a:r>
              <a:rPr lang="en-US" sz="1800" i="1" dirty="0" err="1" smtClean="0"/>
              <a:t>vect</a:t>
            </a:r>
            <a:r>
              <a:rPr lang="ru-RU" sz="1800" i="1" dirty="0"/>
              <a:t> </a:t>
            </a:r>
            <a:r>
              <a:rPr lang="ru-RU" sz="1800" i="1" dirty="0" smtClean="0"/>
              <a:t>в котором в дальнейшем будет меняться поле Х. </a:t>
            </a:r>
            <a:endParaRPr lang="en-US" sz="1800" i="1" dirty="0" smtClean="0"/>
          </a:p>
          <a:p>
            <a:pPr marL="85725" indent="0" algn="just">
              <a:buNone/>
            </a:pPr>
            <a:r>
              <a:rPr lang="ru-RU" sz="1800" dirty="0" smtClean="0"/>
              <a:t>В контейнер так же можно добавить и другой контейнер с помощью метода </a:t>
            </a: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</a:rPr>
              <a:t>G4AssemblyVolume</a:t>
            </a:r>
            <a:r>
              <a:rPr lang="en-US" sz="1800" dirty="0" smtClean="0"/>
              <a:t>::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AddPlacedAssembly</a:t>
            </a:r>
            <a:r>
              <a:rPr lang="en-US" sz="1800" dirty="0" smtClean="0"/>
              <a:t>()</a:t>
            </a:r>
          </a:p>
          <a:p>
            <a:pPr marL="85725" indent="0" algn="just">
              <a:buNone/>
            </a:pPr>
            <a:endParaRPr lang="ru-RU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166925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контейнера при построении геометрии: Шаг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2307207"/>
            <a:ext cx="10058402" cy="3676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Заполним контейнер объемами, расположенными на расстоянии 24 мм друг от друга:</a:t>
            </a:r>
            <a:endParaRPr lang="ru-RU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12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782716"/>
            <a:ext cx="4591050" cy="923925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1097278" y="3703544"/>
            <a:ext cx="10058402" cy="10318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Разместим полученный контейнер в мире. Центром является центр первого добавленного логического объема. Для размещения используется метод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G4AssemblyVolume</a:t>
            </a:r>
            <a:r>
              <a:rPr lang="en-US" dirty="0" smtClean="0"/>
              <a:t>:</a:t>
            </a:r>
            <a:r>
              <a:rPr lang="ru-RU" dirty="0" smtClean="0"/>
              <a:t>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MakeImprint</a:t>
            </a:r>
            <a:r>
              <a:rPr lang="en-US" dirty="0" smtClean="0"/>
              <a:t>():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4735350"/>
            <a:ext cx="3876675" cy="542925"/>
          </a:xfrm>
          <a:prstGeom prst="rect">
            <a:avLst/>
          </a:prstGeom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1097278" y="5509360"/>
            <a:ext cx="10058402" cy="7532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algn="just">
              <a:buNone/>
            </a:pPr>
            <a:r>
              <a:rPr lang="ru-RU" sz="1800" i="1" dirty="0" smtClean="0"/>
              <a:t>Примечание: В данном случае вектор уже представляет собой смещение относительно мира, поэтому выставляем значение Х на 0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1573912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контейнера при построении геометрии: Финал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2307207"/>
            <a:ext cx="10058402" cy="3676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Полный код выглядит следующим образом: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893642"/>
            <a:ext cx="89344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31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контейнера при построении геометрии: Финал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14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242" y="2155632"/>
            <a:ext cx="68484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5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Логические формы</a:t>
            </a:r>
            <a:r>
              <a:rPr lang="ru-RU" dirty="0"/>
              <a:t> </a:t>
            </a:r>
            <a:r>
              <a:rPr lang="ru-RU" dirty="0" smtClean="0"/>
              <a:t>и их виды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Контейнеры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Использование контейнера при построении геометрии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8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2375888"/>
          </a:xfrm>
        </p:spPr>
        <p:txBody>
          <a:bodyPr/>
          <a:lstStyle/>
          <a:p>
            <a:pPr algn="just"/>
            <a:r>
              <a:rPr lang="ru-RU" dirty="0" smtClean="0"/>
              <a:t>В </a:t>
            </a:r>
            <a:r>
              <a:rPr lang="en-US" dirty="0" smtClean="0"/>
              <a:t>Geant4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кроме инструментов для создания простейших геометрических форм, предоставлен набор логических операций, позволяющих реализовывать сложные пространственные объекты.</a:t>
            </a:r>
          </a:p>
          <a:p>
            <a:pPr algn="just"/>
            <a:r>
              <a:rPr lang="ru-RU" dirty="0" smtClean="0"/>
              <a:t>К этим операциям относятся: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G4UnionSolid</a:t>
            </a: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smtClean="0"/>
              <a:t>объединение двух геометрических объектов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dirty="0" smtClean="0"/>
              <a:t> </a:t>
            </a:r>
            <a:r>
              <a:rPr lang="ru-RU" dirty="0" smtClean="0"/>
              <a:t>в один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G4SubtractionSolid</a:t>
            </a:r>
            <a:r>
              <a:rPr lang="en-US" dirty="0" smtClean="0"/>
              <a:t> – </a:t>
            </a:r>
            <a:r>
              <a:rPr lang="ru-RU" dirty="0" smtClean="0"/>
              <a:t>вычитание из объекта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dirty="0" smtClean="0"/>
              <a:t> </a:t>
            </a:r>
            <a:r>
              <a:rPr lang="ru-RU" dirty="0" smtClean="0"/>
              <a:t>объектом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В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G4IntersectionSolid</a:t>
            </a:r>
            <a:r>
              <a:rPr lang="en-US" dirty="0" smtClean="0"/>
              <a:t> – </a:t>
            </a:r>
            <a:r>
              <a:rPr lang="ru-RU" dirty="0" smtClean="0"/>
              <a:t>общая область для объектов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  <a:p>
            <a:pPr marL="201168" lvl="1" indent="0">
              <a:buNone/>
            </a:pPr>
            <a:endParaRPr lang="ru-RU" dirty="0"/>
          </a:p>
          <a:p>
            <a:pPr lvl="1">
              <a:buFont typeface="Wingdings" panose="05000000000000000000" pitchFamily="2" charset="2"/>
              <a:buChar char="q"/>
            </a:pP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3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678" y="4329994"/>
            <a:ext cx="2019300" cy="18478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476" y="4329994"/>
            <a:ext cx="2228850" cy="18859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607" y="4291894"/>
            <a:ext cx="2105025" cy="1905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574" y="4362166"/>
            <a:ext cx="2105025" cy="19050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999340" y="5137967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ru-RU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63615" y="5121089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ru-RU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338895" y="5154240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ru-RU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165635" y="4321064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ru-RU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229169" y="4321064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ru-RU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495047" y="4329994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ru-RU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0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Логические формы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85912" y="3093822"/>
            <a:ext cx="6069768" cy="1819132"/>
          </a:xfrm>
        </p:spPr>
        <p:txBody>
          <a:bodyPr/>
          <a:lstStyle/>
          <a:p>
            <a:pPr algn="just"/>
            <a:r>
              <a:rPr lang="ru-RU" dirty="0" smtClean="0"/>
              <a:t>Все логические формы наследуют класс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G4BooleanSolid</a:t>
            </a:r>
            <a:r>
              <a:rPr lang="ru-RU" dirty="0" smtClean="0"/>
              <a:t>, который наследует класс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G4VSolid</a:t>
            </a:r>
            <a:r>
              <a:rPr lang="ru-RU" dirty="0" smtClean="0"/>
              <a:t>, следовательно, любую логическую форму можно использовать как обычную форму для построения логического объема.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4</a:t>
            </a:fld>
            <a:endParaRPr lang="ru-RU"/>
          </a:p>
        </p:txBody>
      </p:sp>
      <p:sp>
        <p:nvSpPr>
          <p:cNvPr id="6" name="Стрелка углом вверх 5"/>
          <p:cNvSpPr/>
          <p:nvPr/>
        </p:nvSpPr>
        <p:spPr>
          <a:xfrm rot="5400000">
            <a:off x="1647415" y="3300383"/>
            <a:ext cx="632388" cy="828943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углом вверх 6"/>
          <p:cNvSpPr/>
          <p:nvPr/>
        </p:nvSpPr>
        <p:spPr>
          <a:xfrm rot="16200000" flipH="1">
            <a:off x="3624056" y="3300381"/>
            <a:ext cx="632389" cy="828944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51574" y="3564440"/>
            <a:ext cx="1008404" cy="5640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G4BooleanSolid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378079" y="4921499"/>
            <a:ext cx="1147697" cy="564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G4VSolid</a:t>
            </a:r>
            <a:endParaRPr lang="ru-RU" dirty="0"/>
          </a:p>
        </p:txBody>
      </p:sp>
      <p:sp>
        <p:nvSpPr>
          <p:cNvPr id="10" name="Стрелка вниз 9"/>
          <p:cNvSpPr/>
          <p:nvPr/>
        </p:nvSpPr>
        <p:spPr>
          <a:xfrm>
            <a:off x="2804299" y="4200663"/>
            <a:ext cx="295256" cy="64863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658877" y="3935778"/>
            <a:ext cx="76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public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83545" y="3944993"/>
            <a:ext cx="76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public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65707" y="4290059"/>
            <a:ext cx="76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public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391858" y="2224963"/>
            <a:ext cx="1147697" cy="61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G4SubtractionSolid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655888" y="2702563"/>
            <a:ext cx="1147697" cy="61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G4IntersectionSolid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097280" y="2702562"/>
            <a:ext cx="1147697" cy="61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G4UnionSolid</a:t>
            </a:r>
            <a:endParaRPr lang="ru-RU" dirty="0"/>
          </a:p>
        </p:txBody>
      </p:sp>
      <p:sp>
        <p:nvSpPr>
          <p:cNvPr id="17" name="Стрелка вниз 16"/>
          <p:cNvSpPr/>
          <p:nvPr/>
        </p:nvSpPr>
        <p:spPr>
          <a:xfrm>
            <a:off x="2801893" y="2912460"/>
            <a:ext cx="295256" cy="5592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2965707" y="2931887"/>
            <a:ext cx="76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public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9" name="Объект 2"/>
          <p:cNvSpPr txBox="1">
            <a:spLocks/>
          </p:cNvSpPr>
          <p:nvPr/>
        </p:nvSpPr>
        <p:spPr>
          <a:xfrm>
            <a:off x="1097278" y="5605250"/>
            <a:ext cx="10058402" cy="6496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smtClean="0"/>
              <a:t>Примечание: во всех примерах в качестве фигуры </a:t>
            </a:r>
            <a:r>
              <a:rPr lang="en-US" i="1" smtClean="0"/>
              <a:t>A </a:t>
            </a:r>
            <a:r>
              <a:rPr lang="ru-RU" i="1" smtClean="0"/>
              <a:t>используется куб с длинной стороны 20 мм, а для фигуры В используется шар радиуса 12 мм.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99591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логических форм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752173"/>
            <a:ext cx="10229850" cy="152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6391" y="2787988"/>
            <a:ext cx="4999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G4UnionSolid</a:t>
            </a:r>
            <a:endParaRPr lang="ru-RU" sz="5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1" y="1764544"/>
            <a:ext cx="2932810" cy="298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5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логических форм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156391" y="2787988"/>
            <a:ext cx="4999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G4SubtractionSolid</a:t>
            </a:r>
            <a:endParaRPr lang="ru-RU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1" y="1770365"/>
            <a:ext cx="2999314" cy="298180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785176"/>
            <a:ext cx="97631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2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логических форм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156391" y="2787988"/>
            <a:ext cx="49992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G4IntersectionSolid</a:t>
            </a:r>
            <a:endParaRPr lang="ru-RU" sz="4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785176"/>
            <a:ext cx="10153650" cy="14763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913" y="1849319"/>
            <a:ext cx="2938746" cy="282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смещения и поворота при создании логических форм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675275"/>
          </a:xfrm>
        </p:spPr>
        <p:txBody>
          <a:bodyPr/>
          <a:lstStyle/>
          <a:p>
            <a:r>
              <a:rPr lang="ru-RU" dirty="0" smtClean="0"/>
              <a:t>При создании логических форм можно использовать смещение поворот. В данном случае началом координат является фигура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А</a:t>
            </a:r>
            <a:r>
              <a:rPr lang="ru-RU" dirty="0" smtClean="0"/>
              <a:t>. К примеру: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21009"/>
            <a:ext cx="3894390" cy="330858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5829590"/>
            <a:ext cx="8820150" cy="257175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4991670" y="3563596"/>
            <a:ext cx="6164012" cy="165788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i="1" dirty="0" smtClean="0"/>
              <a:t>Примечание: на данной иллюстрации объектом А – куб, а объектом В - шар. Камера расположена «сзади» поэтому может показаться что шар сместился влево.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38584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смещения и поворота при создании логических форм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675275"/>
          </a:xfrm>
        </p:spPr>
        <p:txBody>
          <a:bodyPr/>
          <a:lstStyle/>
          <a:p>
            <a:r>
              <a:rPr lang="ru-RU" dirty="0" smtClean="0"/>
              <a:t>Центром логической фигуры</a:t>
            </a:r>
            <a:r>
              <a:rPr lang="en-US" dirty="0" smtClean="0"/>
              <a:t> </a:t>
            </a:r>
            <a:r>
              <a:rPr lang="ru-RU" dirty="0" smtClean="0"/>
              <a:t>всегда является центр фигуры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3DE-9043-463D-BE72-27BC919FAEF3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737" y="2298819"/>
            <a:ext cx="37814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5BB4979D-64F3-4350-A0FB-77B4AA112ABA}" vid="{9ECF0165-2A38-4AFC-8A84-C27FBD5E703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261</TotalTime>
  <Words>627</Words>
  <Application>Microsoft Office PowerPoint</Application>
  <PresentationFormat>Широкоэкранный</PresentationFormat>
  <Paragraphs>84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Тема1</vt:lpstr>
      <vt:lpstr>Сложные геометрические формы</vt:lpstr>
      <vt:lpstr>Содержание</vt:lpstr>
      <vt:lpstr>Логические формы</vt:lpstr>
      <vt:lpstr>Логические формы</vt:lpstr>
      <vt:lpstr>Виды логических форм</vt:lpstr>
      <vt:lpstr>Виды логических форм</vt:lpstr>
      <vt:lpstr>Виды логических форм</vt:lpstr>
      <vt:lpstr>Использование смещения и поворота при создании логических форм</vt:lpstr>
      <vt:lpstr>Использование смещения и поворота при создании логических форм</vt:lpstr>
      <vt:lpstr>Контейнеры в Geant4: </vt:lpstr>
      <vt:lpstr>Использование контейнера при построении геометрии: Шаг 1</vt:lpstr>
      <vt:lpstr>Использование контейнера при построении геометрии: Шаг 2</vt:lpstr>
      <vt:lpstr>Использование контейнера при построении геометрии: Финал</vt:lpstr>
      <vt:lpstr>Использование контейнера при построении геометрии: Финал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Сложные геометрические формы</dc:title>
  <dc:creator>Пользователь Windows</dc:creator>
  <cp:lastModifiedBy>VLADIMIR IDALOV</cp:lastModifiedBy>
  <cp:revision>14</cp:revision>
  <dcterms:created xsi:type="dcterms:W3CDTF">2017-05-22T06:34:43Z</dcterms:created>
  <dcterms:modified xsi:type="dcterms:W3CDTF">2017-07-21T14:20:26Z</dcterms:modified>
</cp:coreProperties>
</file>