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2E9C-46D7-4A6F-A641-5B475148356A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B267-C2BF-414D-AAFF-0599592D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1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3F45-8B92-403C-AF19-4E5ACB40E988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5A5F-CAB4-47FE-BEFB-5D3E7753B45F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F4B-DE88-4458-AA42-A23FCD204235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6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0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FB6A-2E72-4A27-A80D-A74DDE9705C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F548-DBDC-4A08-83A7-E20E50709743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6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6F7-1573-4A3A-887B-A9DE8E9A349C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3563-7EFF-4AE7-8DBB-D340FA65BDD4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16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62F2-8F9B-4D8A-AC1F-B70357E961B5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EC2-A3AE-4B1F-A8EC-E236E645D010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47DCCB4-2C83-4D43-B956-352C66670F92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475-D3E6-4193-B045-D0A02E9F7636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EE6D5-9375-4DA3-A494-E4B02E99FEA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пользовательских команд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</a:t>
            </a:r>
            <a:r>
              <a:rPr lang="ru-RU" dirty="0" smtClean="0"/>
              <a:t>команд: 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8533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Обратите внимание, что конструктор выше представленного класса содержит указатель на объект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, </a:t>
            </a:r>
            <a:r>
              <a:rPr lang="ru-RU" dirty="0" smtClean="0"/>
              <a:t>т.е. класса, в котором мы планируем изменить какой-либо параметр. Тогда: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Для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следует ввести дополнительное «поле-указатель» на объект нашего класса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GeometryMessenger</a:t>
            </a:r>
            <a:r>
              <a:rPr lang="ru-RU" dirty="0"/>
              <a:t> 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Инициализировать данный объект в конструкторе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31065"/>
            <a:ext cx="4889336" cy="24446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4392280"/>
            <a:ext cx="10058400" cy="12052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Где, при создании нашей геометрии, объекту класса обработки команд передастся указатель на создаваемую геометрию с помощью ключевого слова </a:t>
            </a:r>
            <a:r>
              <a:rPr lang="en-US" b="1" dirty="0" smtClean="0">
                <a:solidFill>
                  <a:srgbClr val="002060"/>
                </a:solidFill>
              </a:rPr>
              <a:t>this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12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Геометрия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5367"/>
          </a:xfrm>
        </p:spPr>
        <p:txBody>
          <a:bodyPr/>
          <a:lstStyle/>
          <a:p>
            <a:pPr algn="just"/>
            <a:r>
              <a:rPr lang="ru-RU" dirty="0" smtClean="0"/>
              <a:t>Рассмотрим остальные особенности, необходимые для использования команд в классе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: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Пусть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выглядит следующим образом (</a:t>
            </a:r>
            <a:r>
              <a:rPr lang="ru-RU" sz="1800" i="1" dirty="0" smtClean="0"/>
              <a:t>построение простейшего кубика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4991145"/>
            <a:ext cx="10058400" cy="7167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Где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det_size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box_mat</a:t>
            </a:r>
            <a:r>
              <a:rPr lang="en-US" dirty="0" smtClean="0"/>
              <a:t> </a:t>
            </a:r>
            <a:r>
              <a:rPr lang="ru-RU" dirty="0" smtClean="0"/>
              <a:t>параметры, которые мы будем изменять. Реализуем метод для установки нового значения, к примеру для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det_size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707896"/>
            <a:ext cx="5151911" cy="552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71101"/>
            <a:ext cx="9362173" cy="16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команд: 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944600"/>
          </a:xfrm>
        </p:spPr>
        <p:txBody>
          <a:bodyPr/>
          <a:lstStyle/>
          <a:p>
            <a:pPr algn="just"/>
            <a:r>
              <a:rPr lang="ru-RU" dirty="0" smtClean="0"/>
              <a:t>При вызове нашей команды необходимо перестроить геометрию заново, но, т.к. она уже была построена при инициализации проекта, её необходимо очистить. Для этого перепишем метода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5120572"/>
            <a:ext cx="10058400" cy="1230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Где в первых четырех строчках осуществляется вызов существующей геометрии (</a:t>
            </a:r>
            <a:r>
              <a:rPr lang="ru-RU" sz="1800" i="1" dirty="0" smtClean="0"/>
              <a:t>если есть</a:t>
            </a:r>
            <a:r>
              <a:rPr lang="ru-RU" dirty="0" smtClean="0"/>
              <a:t>) после чего поочередно очищаются контейнеры с физическими, логическими и геометрическими объемами.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Обратите внимание</a:t>
            </a:r>
            <a:r>
              <a:rPr lang="ru-RU" dirty="0" smtClean="0"/>
              <a:t>, что мир следует инициировать так же в методе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иначе он будет уничтожен и не восстановлен.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662985"/>
            <a:ext cx="6978496" cy="24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Геометрия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516956"/>
            <a:ext cx="10058400" cy="9426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Кроме того, при изменении параметра необходимо сообщить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RunManager</a:t>
            </a:r>
            <a:r>
              <a:rPr lang="en-US" dirty="0" smtClean="0"/>
              <a:t> </a:t>
            </a:r>
            <a:r>
              <a:rPr lang="ru-RU" dirty="0" smtClean="0"/>
              <a:t>о том что геометрию следует перестроить. Это можно осуществить добавлением следующих строк в метод по изменению параметра: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6818"/>
            <a:ext cx="6944668" cy="9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новых 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G4UIcmdWithADouble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1358939"/>
          </a:xfrm>
        </p:spPr>
        <p:txBody>
          <a:bodyPr/>
          <a:lstStyle/>
          <a:p>
            <a:r>
              <a:rPr lang="ru-RU" dirty="0" smtClean="0"/>
              <a:t>Вернемся к классу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GeometryMessenger</a:t>
            </a: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конструкторе создадим директорию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G4UIdirectory</a:t>
            </a:r>
            <a:r>
              <a:rPr lang="en-US" dirty="0" smtClean="0"/>
              <a:t>)</a:t>
            </a:r>
            <a:r>
              <a:rPr lang="ru-RU" dirty="0" smtClean="0"/>
              <a:t> с пользовательскими командами.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простейшую команду принимающую новое значение типа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96299"/>
            <a:ext cx="7623742" cy="156639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4662697"/>
            <a:ext cx="10058400" cy="161703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позволяет добавлять к команде описание, отображаемое в режиме визуализации (как для директории так и для команд)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100" dirty="0"/>
              <a:t>Метод </a:t>
            </a:r>
            <a:r>
              <a:rPr lang="en-US" sz="2100" b="1" dirty="0" err="1" smtClean="0">
                <a:solidFill>
                  <a:schemeClr val="accent1">
                    <a:lumMod val="75000"/>
                  </a:schemeClr>
                </a:solidFill>
              </a:rPr>
              <a:t>SetParameterName</a:t>
            </a:r>
            <a:r>
              <a:rPr lang="ru-RU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G4bool</a:t>
            </a:r>
            <a:r>
              <a:rPr lang="en-US" dirty="0"/>
              <a:t>) </a:t>
            </a:r>
            <a:r>
              <a:rPr lang="ru-RU" sz="2100" dirty="0"/>
              <a:t>позволяет устанавливать отображаемое имя параметра, </a:t>
            </a:r>
            <a:r>
              <a:rPr lang="en-US" sz="2100" b="1" dirty="0">
                <a:solidFill>
                  <a:srgbClr val="002060"/>
                </a:solidFill>
              </a:rPr>
              <a:t>false</a:t>
            </a:r>
            <a:r>
              <a:rPr lang="en-US" sz="2100" dirty="0"/>
              <a:t> </a:t>
            </a:r>
            <a:r>
              <a:rPr lang="ru-RU" sz="2100" dirty="0"/>
              <a:t>в данном случае означает что параметр не может быть опущен и должен быть обязательно указан.</a:t>
            </a:r>
          </a:p>
        </p:txBody>
      </p:sp>
    </p:spTree>
    <p:extLst>
      <p:ext uri="{BB962C8B-B14F-4D97-AF65-F5344CB8AC3E}">
        <p14:creationId xmlns:p14="http://schemas.microsoft.com/office/powerpoint/2010/main" val="49832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команд: Визуальное 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459"/>
          </a:xfrm>
        </p:spPr>
        <p:txBody>
          <a:bodyPr/>
          <a:lstStyle/>
          <a:p>
            <a:r>
              <a:rPr lang="ru-RU" dirty="0" smtClean="0"/>
              <a:t>В интерактивном режиме в списке команд директория будет выглядеть следующим образом: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3567"/>
            <a:ext cx="2390342" cy="67002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441961"/>
            <a:ext cx="10058400" cy="709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окне описания команд будет выведена ранее заданная информация (</a:t>
            </a:r>
            <a:r>
              <a:rPr lang="ru-RU" sz="1800" i="1" dirty="0" smtClean="0"/>
              <a:t>с помощью метода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sz="1800" dirty="0" smtClean="0"/>
              <a:t>()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20355"/>
            <a:ext cx="2372233" cy="14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Визуальное представление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5392238"/>
            <a:ext cx="10058400" cy="83764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Тем не менее при вызове данной команды ничего не произойдет и параметр не изменится.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1751"/>
            <a:ext cx="6093561" cy="248088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1954106"/>
            <a:ext cx="10058400" cy="8376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выборе созданной команды из списка отобразится следующее сообщение в окне описания команд: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66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</a:t>
            </a:r>
            <a:r>
              <a:rPr lang="ru-RU" dirty="0" smtClean="0"/>
              <a:t>: установка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51511"/>
            <a:ext cx="10058400" cy="76073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Чтобы изменения вступили в силу необходимо реализовать метод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G4UIcommand*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2246"/>
            <a:ext cx="9325956" cy="97786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490113"/>
            <a:ext cx="10058400" cy="2773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 котором осуществляется проверка того, какая именно команда была вызвана, и при необходимости значение передаваемое в этой команде можно привести к нужному формату.</a:t>
            </a:r>
          </a:p>
          <a:p>
            <a:pPr algn="just"/>
            <a:r>
              <a:rPr lang="ru-RU" i="1" dirty="0"/>
              <a:t>К </a:t>
            </a:r>
            <a:r>
              <a:rPr lang="ru-RU" i="1" dirty="0" smtClean="0"/>
              <a:t>примеру</a:t>
            </a:r>
            <a:r>
              <a:rPr lang="ru-RU" i="1" dirty="0"/>
              <a:t>,</a:t>
            </a:r>
            <a:r>
              <a:rPr lang="ru-RU" i="1" dirty="0" smtClean="0"/>
              <a:t> </a:t>
            </a:r>
            <a:r>
              <a:rPr lang="ru-RU" i="1" dirty="0"/>
              <a:t>в данном случае преобразование к типу </a:t>
            </a:r>
            <a:r>
              <a:rPr lang="en-US" i="1" dirty="0"/>
              <a:t>G4double </a:t>
            </a:r>
            <a:r>
              <a:rPr lang="ru-RU" i="1" dirty="0"/>
              <a:t>осуществляет встроенный </a:t>
            </a:r>
            <a:r>
              <a:rPr lang="ru-RU" i="1" dirty="0" smtClean="0"/>
              <a:t>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G4cmdWithADouble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GetNewDoubleValue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b="1" dirty="0" smtClean="0"/>
              <a:t>)</a:t>
            </a:r>
            <a:endParaRPr lang="ru-RU" b="1" dirty="0" smtClean="0"/>
          </a:p>
          <a:p>
            <a:pPr algn="just"/>
            <a:r>
              <a:rPr lang="ru-RU" dirty="0" smtClean="0"/>
              <a:t>Полученное значение передается объекту класса </a:t>
            </a:r>
            <a:r>
              <a:rPr lang="en-US" dirty="0" smtClean="0"/>
              <a:t>Geometry </a:t>
            </a:r>
            <a:r>
              <a:rPr lang="ru-RU" dirty="0" smtClean="0"/>
              <a:t>через ранее заданный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Geometry</a:t>
            </a:r>
            <a:r>
              <a:rPr lang="en-US" dirty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SetDetSize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  <a:r>
              <a:rPr lang="en-US" dirty="0"/>
              <a:t>)</a:t>
            </a:r>
            <a:r>
              <a:rPr lang="ru-RU" dirty="0" smtClean="0"/>
              <a:t>, в результате чего запускается перезагрузка геометрии с новым значением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5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</a:t>
            </a:r>
            <a:r>
              <a:rPr lang="ru-RU" dirty="0" smtClean="0"/>
              <a:t>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9638"/>
          </a:xfrm>
        </p:spPr>
        <p:txBody>
          <a:bodyPr/>
          <a:lstStyle/>
          <a:p>
            <a:pPr algn="just"/>
            <a:r>
              <a:rPr lang="ru-RU" dirty="0" smtClean="0"/>
              <a:t>Для изменения материала куба, можно </a:t>
            </a:r>
            <a:r>
              <a:rPr lang="ru-RU" dirty="0"/>
              <a:t>реа</a:t>
            </a:r>
            <a:r>
              <a:rPr lang="ru-RU" dirty="0" smtClean="0"/>
              <a:t>лизовать команду которая принимает 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 </a:t>
            </a:r>
            <a:r>
              <a:rPr lang="ru-RU" dirty="0" smtClean="0"/>
              <a:t>значение: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3746"/>
            <a:ext cx="6953250" cy="6667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270496"/>
            <a:ext cx="10058400" cy="489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того чтобы передать новое значение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G4UIcommand</a:t>
            </a:r>
            <a:r>
              <a:rPr lang="en-US" b="1" dirty="0">
                <a:solidFill>
                  <a:srgbClr val="002060"/>
                </a:solidFill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68524"/>
            <a:ext cx="4000500" cy="66675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80" y="4535274"/>
            <a:ext cx="10058400" cy="381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Где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Geometry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SetDetMaterial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 </a:t>
            </a:r>
            <a:r>
              <a:rPr lang="ru-RU" dirty="0" smtClean="0"/>
              <a:t>выглядит следующим образом: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078479"/>
            <a:ext cx="77438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новых команд: Визуальное </a:t>
            </a:r>
            <a:r>
              <a:rPr lang="ru-RU" dirty="0" smtClean="0"/>
              <a:t>представление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4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При выборе созданной команды из списка отобразится следующее сообщение в окне описания команд: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09"/>
            <a:ext cx="6724650" cy="25908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5277283"/>
            <a:ext cx="10058400" cy="6240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Если существует необходимость заполнить остальные ячейки таблицы то команду так же можно реализовать через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(</a:t>
            </a:r>
            <a:r>
              <a:rPr lang="ru-RU" sz="1800" i="1" dirty="0" smtClean="0"/>
              <a:t>см. след. слайд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1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Режимы работы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Интерактивный режим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Структура команд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Реализация новых команд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и его потомки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785252"/>
            <a:ext cx="10058400" cy="254718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где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конструктор команды без параметра, 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является указателем на объект класса параметров команд где в конструкторе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char </a:t>
            </a:r>
            <a:r>
              <a:rPr lang="en-US" dirty="0"/>
              <a:t>*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theName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char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theType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G4bool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theOmittable</a:t>
            </a:r>
            <a:r>
              <a:rPr lang="en-US" dirty="0" smtClean="0"/>
              <a:t>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theName</a:t>
            </a:r>
            <a:r>
              <a:rPr lang="en-US" dirty="0" smtClean="0"/>
              <a:t> – </a:t>
            </a:r>
            <a:r>
              <a:rPr lang="ru-RU" dirty="0" smtClean="0"/>
              <a:t>имя параметра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theType</a:t>
            </a:r>
            <a:r>
              <a:rPr lang="en-US" dirty="0" smtClean="0"/>
              <a:t> – </a:t>
            </a:r>
            <a:r>
              <a:rPr lang="ru-RU" dirty="0" smtClean="0"/>
              <a:t>тип параметра задаваемый символом (</a:t>
            </a:r>
            <a:r>
              <a:rPr lang="ru-RU" sz="1800" i="1" dirty="0" smtClean="0"/>
              <a:t>в данном случае это «строка»</a:t>
            </a:r>
            <a:r>
              <a:rPr lang="ru-RU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theOmittable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002060"/>
                </a:solidFill>
              </a:rPr>
              <a:t>true</a:t>
            </a:r>
            <a:r>
              <a:rPr lang="en-US" dirty="0"/>
              <a:t>/</a:t>
            </a:r>
            <a:r>
              <a:rPr lang="en-US" b="1" dirty="0" smtClean="0">
                <a:solidFill>
                  <a:srgbClr val="002060"/>
                </a:solidFill>
              </a:rPr>
              <a:t>false</a:t>
            </a:r>
            <a:r>
              <a:rPr lang="en-US" dirty="0" smtClean="0"/>
              <a:t> </a:t>
            </a:r>
            <a:r>
              <a:rPr lang="ru-RU" dirty="0" smtClean="0"/>
              <a:t>в зависимости от того можно</a:t>
            </a:r>
            <a:r>
              <a:rPr lang="en-US" dirty="0" smtClean="0"/>
              <a:t>/</a:t>
            </a:r>
            <a:r>
              <a:rPr lang="ru-RU" dirty="0" smtClean="0"/>
              <a:t>нельзя</a:t>
            </a:r>
            <a:r>
              <a:rPr lang="en-US" dirty="0" smtClean="0"/>
              <a:t> </a:t>
            </a:r>
            <a:r>
              <a:rPr lang="ru-RU" dirty="0" smtClean="0"/>
              <a:t>вызывать команду без параметра</a:t>
            </a:r>
            <a:endParaRPr lang="en-US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152"/>
            <a:ext cx="643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</a:t>
            </a:r>
            <a:r>
              <a:rPr lang="ru-RU" dirty="0" smtClean="0"/>
              <a:t>методы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87724"/>
            <a:ext cx="10058400" cy="24099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) – </a:t>
            </a:r>
            <a:r>
              <a:rPr lang="ru-RU" dirty="0" smtClean="0"/>
              <a:t>добавить описание к параметру в таблицу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SetDefaultValue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) – </a:t>
            </a:r>
            <a:r>
              <a:rPr lang="ru-RU" dirty="0" smtClean="0"/>
              <a:t>установить значение по умолчанию (т.е. если команда вызовется без параметра то в качестве значения будет передано это значение (</a:t>
            </a:r>
            <a:r>
              <a:rPr lang="ru-RU" sz="1800" i="1" dirty="0" smtClean="0"/>
              <a:t>в данном случае</a:t>
            </a:r>
            <a:r>
              <a:rPr lang="en-US" sz="1800" i="1" dirty="0" smtClean="0"/>
              <a:t>“G4_Li”</a:t>
            </a:r>
            <a:r>
              <a:rPr lang="ru-RU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SetParameterCandidates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char*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– позволяет перечислить допустимые значения параметра (</a:t>
            </a:r>
            <a:r>
              <a:rPr lang="ru-RU" i="1" dirty="0" smtClean="0"/>
              <a:t>через пробел</a:t>
            </a:r>
            <a:r>
              <a:rPr lang="ru-RU" dirty="0" smtClean="0"/>
              <a:t>). В случае попытки передать недопустимое значение команда будет отклонена, а также отобразится следующее сообщение: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81302"/>
            <a:ext cx="5429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новых команд: Визуальное </a:t>
            </a:r>
            <a:r>
              <a:rPr lang="ru-RU" dirty="0" smtClean="0"/>
              <a:t>представление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4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При выборе созданной команды из списка отобразится следующее сообщение в окне описания команд: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9"/>
            <a:ext cx="7062374" cy="24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и его потомки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– является базовым классом для всех классов команд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G4UIcmdWithoutParameter</a:t>
            </a:r>
            <a:r>
              <a:rPr lang="en-US" dirty="0" smtClean="0"/>
              <a:t> – </a:t>
            </a:r>
            <a:r>
              <a:rPr lang="ru-RU" dirty="0" smtClean="0"/>
              <a:t>команда без параметра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G4UIcmdWithABool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G4bool</a:t>
            </a:r>
            <a:endParaRPr lang="ru-RU" b="1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G4UIcmdWithAnInteger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G4int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G4UIcmdWithADouble</a:t>
            </a:r>
            <a:r>
              <a:rPr lang="en-US" dirty="0" smtClean="0"/>
              <a:t> - </a:t>
            </a:r>
            <a:r>
              <a:rPr lang="ru-RU" dirty="0" smtClean="0"/>
              <a:t>команда </a:t>
            </a:r>
            <a:r>
              <a:rPr lang="ru-RU" dirty="0"/>
              <a:t>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G4UIcmdWith3Vector</a:t>
            </a:r>
            <a:r>
              <a:rPr lang="en-US" dirty="0" smtClean="0"/>
              <a:t> </a:t>
            </a:r>
            <a:r>
              <a:rPr lang="ru-RU" dirty="0" smtClean="0"/>
              <a:t>– 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G4ThreeVector</a:t>
            </a:r>
          </a:p>
          <a:p>
            <a:pPr marL="85725" indent="0" algn="just">
              <a:buNone/>
            </a:pPr>
            <a:r>
              <a:rPr lang="ru-RU" dirty="0" smtClean="0"/>
              <a:t>Таким образом все команды по умолчанию принимают один параметр. Если же нужно добавить более одного параметра</a:t>
            </a:r>
            <a:r>
              <a:rPr lang="ru-RU" dirty="0"/>
              <a:t>,</a:t>
            </a:r>
            <a:r>
              <a:rPr lang="ru-RU" dirty="0" smtClean="0"/>
              <a:t> то следует использовать базовый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ru-RU" dirty="0" smtClean="0"/>
              <a:t>добавляя параметры через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dirty="0" smtClean="0"/>
              <a:t> (</a:t>
            </a:r>
            <a:r>
              <a:rPr lang="ru-RU" sz="1800" i="1" dirty="0" smtClean="0"/>
              <a:t>аналогично примеру с именем материала</a:t>
            </a:r>
            <a:r>
              <a:rPr lang="ru-RU" dirty="0" smtClean="0"/>
              <a:t>).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в </a:t>
            </a:r>
            <a:r>
              <a:rPr lang="en-US" dirty="0" smtClean="0"/>
              <a:t>Geant4</a:t>
            </a:r>
            <a:r>
              <a:rPr lang="ru-RU" dirty="0" smtClean="0"/>
              <a:t>: 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84276"/>
            <a:ext cx="10058400" cy="2432821"/>
          </a:xfrm>
        </p:spPr>
        <p:txBody>
          <a:bodyPr/>
          <a:lstStyle/>
          <a:p>
            <a:r>
              <a:rPr lang="en-US" dirty="0" smtClean="0"/>
              <a:t>Geant4 </a:t>
            </a:r>
            <a:r>
              <a:rPr lang="ru-RU" dirty="0" smtClean="0"/>
              <a:t>позволяет использовать команды, позволяющие управлять отдельными этапами моделирования прямиком во время работы проекта.</a:t>
            </a:r>
            <a:endParaRPr lang="en-US" dirty="0" smtClean="0"/>
          </a:p>
          <a:p>
            <a:pPr marL="85725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управление пользовательским интерфейсом , а так же обработку всех команд осуществляет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G4UImanager</a:t>
            </a:r>
            <a:r>
              <a:rPr lang="en-US" dirty="0" smtClean="0"/>
              <a:t>. </a:t>
            </a:r>
            <a:r>
              <a:rPr lang="ru-RU" dirty="0" smtClean="0"/>
              <a:t>Пользователь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ДОЛЖЕН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осуществлять вызов конструктора данного класса или наследовать его.</a:t>
            </a:r>
          </a:p>
          <a:p>
            <a:pPr marL="85725" indent="0">
              <a:buNone/>
            </a:pPr>
            <a:r>
              <a:rPr lang="ru-RU" dirty="0" smtClean="0"/>
              <a:t>Вместо это в процессе загрузки необходимо вызвать статический метод данного класса, возвращающий указатель на уже существующий объект данного класса.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949072"/>
            <a:ext cx="5396378" cy="2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576197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</a:t>
            </a:r>
            <a:r>
              <a:rPr lang="ru-RU" dirty="0" smtClean="0"/>
              <a:t>, по умолчанию,</a:t>
            </a:r>
            <a:r>
              <a:rPr lang="en-US" dirty="0" smtClean="0"/>
              <a:t> </a:t>
            </a:r>
            <a:r>
              <a:rPr lang="ru-RU" dirty="0" smtClean="0"/>
              <a:t>предполагается 2 режима работы: интерактивный или пакетный.</a:t>
            </a:r>
          </a:p>
          <a:p>
            <a:pPr algn="just"/>
            <a:r>
              <a:rPr lang="ru-RU" dirty="0"/>
              <a:t>Под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пакетным</a:t>
            </a:r>
            <a:r>
              <a:rPr lang="ru-RU" dirty="0"/>
              <a:t> режимом работы следует понимать использование заранее созданного макрос файла представляющего собой список команд в планируемом порядке их запуска. Принято что данный файл должен иметь расширение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*.mac</a:t>
            </a:r>
            <a:r>
              <a:rPr lang="ru-RU" dirty="0"/>
              <a:t>:</a:t>
            </a:r>
          </a:p>
          <a:p>
            <a:pPr algn="just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1930"/>
            <a:ext cx="6193159" cy="15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работы: продолжение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97280" y="2324104"/>
            <a:ext cx="10058400" cy="692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Под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интерактивным</a:t>
            </a:r>
            <a:r>
              <a:rPr lang="ru-RU" dirty="0"/>
              <a:t> режимом подразумевается вызов визуальной оболочки </a:t>
            </a:r>
            <a:r>
              <a:rPr lang="en-US" dirty="0"/>
              <a:t>Geant4(</a:t>
            </a:r>
            <a:r>
              <a:rPr lang="ru-RU" i="1" dirty="0"/>
              <a:t>если настроена</a:t>
            </a:r>
            <a:r>
              <a:rPr lang="ru-RU" dirty="0"/>
              <a:t>), а так же интерфейса командной строки для последующего ввода команд:</a:t>
            </a:r>
          </a:p>
          <a:p>
            <a:endParaRPr lang="en-US" dirty="0"/>
          </a:p>
          <a:p>
            <a:endParaRPr lang="ru-RU" dirty="0"/>
          </a:p>
          <a:p>
            <a:pPr algn="just"/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98599"/>
            <a:ext cx="6682092" cy="25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Режимы работы: интерактивный режим</a:t>
            </a:r>
            <a:endParaRPr lang="ru-RU" sz="4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8" y="2026644"/>
            <a:ext cx="5275604" cy="3984032"/>
          </a:xfrm>
          <a:prstGeom prst="rect">
            <a:avLst/>
          </a:prstGeom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1097280" y="2230452"/>
            <a:ext cx="2315910" cy="1187866"/>
          </a:xfrm>
          <a:prstGeom prst="wedgeRoundRectCallout">
            <a:avLst>
              <a:gd name="adj1" fmla="val 54813"/>
              <a:gd name="adj2" fmla="val 740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 Список доступных команд (</a:t>
            </a:r>
            <a:r>
              <a:rPr lang="ru-RU" i="1" dirty="0" smtClean="0"/>
              <a:t>вкладка </a:t>
            </a:r>
            <a:r>
              <a:rPr lang="en-US" b="1" dirty="0" smtClean="0"/>
              <a:t>help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88678" y="2623558"/>
            <a:ext cx="1100414" cy="22304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259938" y="4990744"/>
            <a:ext cx="2541804" cy="897308"/>
          </a:xfrm>
          <a:prstGeom prst="wedgeRoundRectCallout">
            <a:avLst>
              <a:gd name="adj1" fmla="val -72273"/>
              <a:gd name="adj2" fmla="val 4771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ru-RU" dirty="0" smtClean="0"/>
              <a:t>Командная строка для ввода команд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57458" y="5742774"/>
            <a:ext cx="4106824" cy="2679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88678" y="4854011"/>
            <a:ext cx="1100414" cy="11566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1097280" y="4685876"/>
            <a:ext cx="2315910" cy="877436"/>
          </a:xfrm>
          <a:prstGeom prst="wedgeRoundRectCallout">
            <a:avLst>
              <a:gd name="adj1" fmla="val 52968"/>
              <a:gd name="adj2" fmla="val 8782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2. Описание команды, и используемых параметров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165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085"/>
          </a:xfrm>
        </p:spPr>
        <p:txBody>
          <a:bodyPr/>
          <a:lstStyle/>
          <a:p>
            <a:r>
              <a:rPr lang="ru-RU" dirty="0" smtClean="0"/>
              <a:t>Команды пользовательского интерфейса строятся следующим образом: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77696" y="2814415"/>
            <a:ext cx="1657884" cy="495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Командная директория	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8167" y="2814415"/>
            <a:ext cx="1657884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58638" y="2814415"/>
            <a:ext cx="1657884" cy="495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7464" y="2252956"/>
            <a:ext cx="49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/run/verbose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Соединительная линия уступом 11"/>
          <p:cNvCxnSpPr>
            <a:stCxn id="4" idx="0"/>
          </p:cNvCxnSpPr>
          <p:nvPr/>
        </p:nvCxnSpPr>
        <p:spPr>
          <a:xfrm rot="5400000" flipH="1" flipV="1">
            <a:off x="3017241" y="2011686"/>
            <a:ext cx="192127" cy="141333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821906" y="2519363"/>
            <a:ext cx="0" cy="10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H="1" flipV="1">
            <a:off x="4297108" y="2519363"/>
            <a:ext cx="1" cy="29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7" idx="0"/>
          </p:cNvCxnSpPr>
          <p:nvPr/>
        </p:nvCxnSpPr>
        <p:spPr>
          <a:xfrm rot="16200000" flipV="1">
            <a:off x="5471833" y="2098667"/>
            <a:ext cx="192128" cy="1239367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945323" y="2519362"/>
            <a:ext cx="0" cy="10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Объект 2"/>
          <p:cNvSpPr txBox="1">
            <a:spLocks/>
          </p:cNvSpPr>
          <p:nvPr/>
        </p:nvSpPr>
        <p:spPr>
          <a:xfrm>
            <a:off x="1097280" y="3503569"/>
            <a:ext cx="10058400" cy="6569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Следует отметить что командная директория может содержать внутренние каталоги, следовательно командой является всегда самый последний аргумент, к примеру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51687" y="4355462"/>
            <a:ext cx="49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/vis/viewer/clear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406139" y="4343794"/>
            <a:ext cx="1157255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endCxn id="27" idx="2"/>
          </p:cNvCxnSpPr>
          <p:nvPr/>
        </p:nvCxnSpPr>
        <p:spPr>
          <a:xfrm flipV="1">
            <a:off x="3984766" y="4724794"/>
            <a:ext cx="1" cy="4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132964" y="5159788"/>
            <a:ext cx="1657884" cy="495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Командная директория	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459980" y="2309214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 smtClean="0"/>
              <a:t>Данная команда устанавливает уровень подробности выводимой информации на 1</a:t>
            </a:r>
            <a:endParaRPr lang="ru-RU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80" y="4400132"/>
            <a:ext cx="356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Данная команда очищает экран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450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команд: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2957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Параметры команд могут быть следующих типов: </a:t>
            </a:r>
            <a:r>
              <a:rPr lang="en-US" b="1" dirty="0" smtClean="0">
                <a:solidFill>
                  <a:srgbClr val="002060"/>
                </a:solidFill>
              </a:rPr>
              <a:t>G4</a:t>
            </a:r>
            <a:r>
              <a:rPr lang="en-US" b="1" dirty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tring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G4int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G4bool</a:t>
            </a:r>
            <a:r>
              <a:rPr lang="en-US" dirty="0" smtClean="0"/>
              <a:t> 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Пробел играет роль </a:t>
            </a:r>
            <a:r>
              <a:rPr lang="ru-RU" dirty="0" smtClean="0"/>
              <a:t>разделителя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Двойные-кавычки (</a:t>
            </a:r>
            <a:r>
              <a:rPr lang="en-US" dirty="0" smtClean="0"/>
              <a:t>“”) </a:t>
            </a:r>
            <a:r>
              <a:rPr lang="ru-RU" dirty="0" smtClean="0"/>
              <a:t>используются для </a:t>
            </a:r>
            <a:r>
              <a:rPr lang="en-US" dirty="0" smtClean="0"/>
              <a:t>string</a:t>
            </a:r>
            <a:r>
              <a:rPr lang="ru-RU" dirty="0" smtClean="0"/>
              <a:t>-параметров, содержащий пробел.</a:t>
            </a:r>
          </a:p>
          <a:p>
            <a:pPr marL="85725" indent="0" algn="just">
              <a:buNone/>
            </a:pPr>
            <a:r>
              <a:rPr lang="ru-RU" dirty="0" smtClean="0"/>
              <a:t>Кроме того параметр команды может быть не указан. В этом случае используется значение по умолчанию для пропущенного параметра.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Значение «по умолчанию» это предопределенное значение или текущее значение, указанное в определении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Если нужно использовать значение « по умолчанию» для первого параметра, а для второго-указать то для первого параметра следует установить знак «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ru-RU" dirty="0" smtClean="0"/>
              <a:t>» в качестве значения: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30594" y="5477854"/>
            <a:ext cx="5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dir</a:t>
            </a:r>
            <a:r>
              <a:rPr lang="en-US" dirty="0" smtClean="0"/>
              <a:t>/command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US" dirty="0" smtClean="0"/>
              <a:t> second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196287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предусмотрена возможность по созданию новых команд, в добавление к уже существующим. Для этого следует создать объект класса, унаследованного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G4UImessenger</a:t>
            </a:r>
            <a:r>
              <a:rPr lang="ru-RU" dirty="0" smtClean="0"/>
              <a:t>, а для реализации действий, предусмотренных данными командами, следует переопределить метод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G4UIcommand*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dirty="0" smtClean="0"/>
              <a:t>К примеру реализуем команды для изменения геометрии. Шаблон класса команд может выглядеть следующим образом: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54422"/>
            <a:ext cx="6953722" cy="2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619</TotalTime>
  <Words>1544</Words>
  <Application>Microsoft Office PowerPoint</Application>
  <PresentationFormat>Широкоэкранный</PresentationFormat>
  <Paragraphs>148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Тема1</vt:lpstr>
      <vt:lpstr>Интерфейс пользовательских команд</vt:lpstr>
      <vt:lpstr>Содержание</vt:lpstr>
      <vt:lpstr>Команды в Geant4: введение</vt:lpstr>
      <vt:lpstr>Режимы работы</vt:lpstr>
      <vt:lpstr>Режимы работы: продолжение</vt:lpstr>
      <vt:lpstr>Режимы работы: интерактивный режим</vt:lpstr>
      <vt:lpstr>Структура команд</vt:lpstr>
      <vt:lpstr>Структура команд: параметры</vt:lpstr>
      <vt:lpstr>Реализация новых команд</vt:lpstr>
      <vt:lpstr>Реализация новых команд: Геометрия</vt:lpstr>
      <vt:lpstr>Реализация новых команд: Геометрия</vt:lpstr>
      <vt:lpstr>Реализация новых команд: Геометрия</vt:lpstr>
      <vt:lpstr>Реализация новых команд: Геометрия</vt:lpstr>
      <vt:lpstr>Реализация новых команд: G4UIcmdWithADouble</vt:lpstr>
      <vt:lpstr>Реализация новых команд: Визуальное представление</vt:lpstr>
      <vt:lpstr>Реализация новых команд: Визуальное представление</vt:lpstr>
      <vt:lpstr>Реализация новых команд: установка значения</vt:lpstr>
      <vt:lpstr>Реализация новых команд: G4UIcmdWithAString</vt:lpstr>
      <vt:lpstr>Реализация новых команд: Визуальное представление для G4UIcmdWithAString</vt:lpstr>
      <vt:lpstr>Реализация новых команд: G4UIcommand</vt:lpstr>
      <vt:lpstr>Реализация новых команд: методы G4UIparameter </vt:lpstr>
      <vt:lpstr>Реализация новых команд: Визуальное представление для G4UIcommand</vt:lpstr>
      <vt:lpstr>G4UIcommand и его потомки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 пользовательских команд</dc:title>
  <dc:creator>Пользователь Windows</dc:creator>
  <cp:lastModifiedBy>VLADIMIR IDALOV</cp:lastModifiedBy>
  <cp:revision>33</cp:revision>
  <dcterms:created xsi:type="dcterms:W3CDTF">2017-05-15T08:40:40Z</dcterms:created>
  <dcterms:modified xsi:type="dcterms:W3CDTF">2017-07-21T13:36:04Z</dcterms:modified>
</cp:coreProperties>
</file>