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793A-2996-416F-A2A3-FC9632AAEFC3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7EAF0-D3B3-4AF9-82E9-5D0114D80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FDF-2380-4A2D-8A49-80F4CD09B7FE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541F-CB82-4BD8-A652-091946D7096D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A226-9F1E-4D48-82F9-B7510AA33A0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74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1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E24B-1DCE-4283-A049-2DE8FDA28BD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1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B1B2-236A-48BE-878F-72F169DF6CBD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15E-86DC-469E-96C9-660B8B5A9A1B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5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D86B-2F3D-43FE-9B76-A9781B203638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2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35DD-9BCD-4E39-B663-688C771AAE13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2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1222-A79E-4B62-8969-260FD6C1BDAE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DFC3035-7B83-4687-8B84-FD39DA52B5DE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F901-411B-4CB1-B028-584A2105B864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8D212-5254-4CEC-A371-8BF9163F8709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первичного </a:t>
            </a:r>
            <a:r>
              <a:rPr lang="ru-RU" dirty="0"/>
              <a:t>излучения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9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простейшего генератора первичных частиц: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657898"/>
            <a:ext cx="10058402" cy="683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методе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будем передавать свойства полученной первичной вершины на каждом цикле событий: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843197"/>
            <a:ext cx="6429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простейшего генератора первичных частиц: </a:t>
            </a:r>
            <a:r>
              <a:rPr lang="ru-RU" dirty="0" smtClean="0"/>
              <a:t>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1794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Чтобы запустить первичные частицы в интерактивном режиме(</a:t>
            </a:r>
            <a:r>
              <a:rPr lang="ru-RU" sz="1800" i="1" dirty="0" smtClean="0"/>
              <a:t>и не только</a:t>
            </a:r>
            <a:r>
              <a:rPr lang="ru-RU" dirty="0" smtClean="0"/>
              <a:t>) следует ввести команду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/run/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beamOn</a:t>
            </a:r>
            <a:r>
              <a:rPr lang="en-US" dirty="0" smtClean="0"/>
              <a:t> &lt;</a:t>
            </a:r>
            <a:r>
              <a:rPr lang="en-US" b="1" dirty="0" smtClean="0">
                <a:solidFill>
                  <a:srgbClr val="002060"/>
                </a:solidFill>
              </a:rPr>
              <a:t>n</a:t>
            </a:r>
            <a:r>
              <a:rPr lang="en-US" dirty="0" smtClean="0"/>
              <a:t>&gt; </a:t>
            </a:r>
            <a:r>
              <a:rPr lang="ru-RU" dirty="0" smtClean="0"/>
              <a:t>, где </a:t>
            </a:r>
            <a:r>
              <a:rPr lang="en-US" dirty="0"/>
              <a:t>&lt;</a:t>
            </a:r>
            <a:r>
              <a:rPr lang="en-US" b="1" dirty="0">
                <a:solidFill>
                  <a:srgbClr val="002060"/>
                </a:solidFill>
              </a:rPr>
              <a:t>n</a:t>
            </a:r>
            <a:r>
              <a:rPr lang="en-US" dirty="0" smtClean="0"/>
              <a:t>&gt; </a:t>
            </a:r>
            <a:r>
              <a:rPr lang="ru-RU" dirty="0" smtClean="0"/>
              <a:t>количество событий. </a:t>
            </a:r>
            <a:endParaRPr lang="en-US" dirty="0" smtClean="0"/>
          </a:p>
          <a:p>
            <a:pPr algn="just"/>
            <a:r>
              <a:rPr lang="ru-RU" i="1" dirty="0" smtClean="0"/>
              <a:t>В данном примере геометрия была задана как: кубик с длинной грани 100 мм из материала </a:t>
            </a:r>
            <a:r>
              <a:rPr lang="en-US" i="1" dirty="0" smtClean="0"/>
              <a:t>BGO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94" y="2785510"/>
            <a:ext cx="3848723" cy="3336661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913832" y="4742916"/>
            <a:ext cx="222191" cy="2221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8"/>
          <p:cNvSpPr/>
          <p:nvPr/>
        </p:nvSpPr>
        <p:spPr>
          <a:xfrm>
            <a:off x="1871529" y="3890027"/>
            <a:ext cx="1982625" cy="683664"/>
          </a:xfrm>
          <a:prstGeom prst="borderCallout2">
            <a:avLst>
              <a:gd name="adj1" fmla="val 50000"/>
              <a:gd name="adj2" fmla="val 99857"/>
              <a:gd name="adj3" fmla="val 50000"/>
              <a:gd name="adj4" fmla="val 125143"/>
              <a:gd name="adj5" fmla="val 130000"/>
              <a:gd name="adj6" fmla="val 15505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Первичная вершина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87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источников первичного излучения с энергией описанной спектром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892"/>
            <a:ext cx="10058402" cy="944933"/>
          </a:xfrm>
        </p:spPr>
        <p:txBody>
          <a:bodyPr/>
          <a:lstStyle/>
          <a:p>
            <a:pPr algn="just"/>
            <a:r>
              <a:rPr lang="ru-RU" dirty="0" smtClean="0"/>
              <a:t>Достаточно часто возникает проблема по использованию для описания источника первичного излучения некого спектра. Данную задачу в </a:t>
            </a:r>
            <a:r>
              <a:rPr lang="en-US" dirty="0" smtClean="0"/>
              <a:t>Geant4 </a:t>
            </a:r>
            <a:r>
              <a:rPr lang="ru-RU" dirty="0" smtClean="0"/>
              <a:t>можно решить следующим образом: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98" y="2790825"/>
            <a:ext cx="4330682" cy="3248012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80" y="3674861"/>
            <a:ext cx="5570219" cy="1479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Спектр нейтронов задан некой эмпирической формулой и выглядит следующим образом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5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источников первичного излучения с энергией описанной спектром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152" y="1934222"/>
            <a:ext cx="5594070" cy="478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Приведем его к дифференциальному виду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6313"/>
            <a:ext cx="4464330" cy="334824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126480" y="1934222"/>
            <a:ext cx="5594070" cy="478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Построим распределение случайной величины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50" y="2412588"/>
            <a:ext cx="4464330" cy="33482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67025" y="5623620"/>
            <a:ext cx="8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E,MeV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6153" y="5623620"/>
            <a:ext cx="8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E,MeV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источников первичного излучения с энергией описанной спектром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880090"/>
          </a:xfrm>
        </p:spPr>
        <p:txBody>
          <a:bodyPr/>
          <a:lstStyle/>
          <a:p>
            <a:pPr algn="just"/>
            <a:r>
              <a:rPr lang="ru-RU" sz="1800" i="1" dirty="0" smtClean="0"/>
              <a:t>Примечание: данные процедуры можно провести как </a:t>
            </a:r>
            <a:r>
              <a:rPr lang="ru-RU" sz="1800" i="1" dirty="0"/>
              <a:t>н</a:t>
            </a:r>
            <a:r>
              <a:rPr lang="ru-RU" sz="1800" i="1" dirty="0" smtClean="0"/>
              <a:t>а </a:t>
            </a:r>
            <a:r>
              <a:rPr lang="en-US" sz="1800" i="1" dirty="0" smtClean="0"/>
              <a:t>C</a:t>
            </a:r>
            <a:r>
              <a:rPr lang="ru-RU" sz="1800" i="1" dirty="0" smtClean="0"/>
              <a:t>и++, так и в сторонней программе. К материалу данной лекции не относится получение функции распределения случайной величины поэтому перейдем к этапу когда у нас уже есть некая карта </a:t>
            </a:r>
            <a:r>
              <a:rPr lang="ru-RU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std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sz="1800" i="1" dirty="0" smtClean="0"/>
              <a:t>в которой вероятность играет роль первого поля или ключа </a:t>
            </a:r>
            <a:r>
              <a:rPr lang="ru-RU" sz="1800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first</a:t>
            </a:r>
            <a:r>
              <a:rPr lang="en-US" sz="1800" dirty="0" smtClean="0"/>
              <a:t>)</a:t>
            </a:r>
            <a:r>
              <a:rPr lang="ru-RU" sz="1800" i="1" dirty="0" smtClean="0"/>
              <a:t> а соответствующая энергия</a:t>
            </a:r>
            <a:r>
              <a:rPr lang="en-US" sz="1800" i="1" dirty="0" smtClean="0"/>
              <a:t> – </a:t>
            </a:r>
            <a:r>
              <a:rPr lang="ru-RU" sz="1800" i="1" dirty="0" smtClean="0"/>
              <a:t>значение </a:t>
            </a:r>
            <a:r>
              <a:rPr lang="ru-RU" sz="1800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second</a:t>
            </a:r>
            <a:r>
              <a:rPr lang="ru-RU" sz="1800" dirty="0"/>
              <a:t>)</a:t>
            </a:r>
            <a:r>
              <a:rPr lang="en-US" sz="1800" i="1" dirty="0" smtClean="0"/>
              <a:t>.</a:t>
            </a:r>
            <a:endParaRPr lang="ru-RU" sz="1800" i="1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 smtClean="0"/>
              <a:t>Разыграем случайное значение от 0</a:t>
            </a:r>
            <a:r>
              <a:rPr lang="en-US" sz="1800" dirty="0" smtClean="0"/>
              <a:t> </a:t>
            </a:r>
            <a:r>
              <a:rPr lang="ru-RU" sz="1800" dirty="0" smtClean="0"/>
              <a:t>до</a:t>
            </a:r>
            <a:r>
              <a:rPr lang="en-US" sz="1800" dirty="0" smtClean="0"/>
              <a:t> 1</a:t>
            </a:r>
            <a:r>
              <a:rPr lang="ru-RU" sz="1800" dirty="0" smtClean="0"/>
              <a:t> через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G4UniformRand</a:t>
            </a:r>
            <a:r>
              <a:rPr lang="en-US" sz="1800" dirty="0" smtClean="0"/>
              <a:t>()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 smtClean="0"/>
              <a:t>Получим указатель на соответствующий элемент через метод </a:t>
            </a:r>
            <a:r>
              <a:rPr lang="en-US" sz="1800" b="1" dirty="0" err="1" smtClean="0">
                <a:solidFill>
                  <a:srgbClr val="002060"/>
                </a:solidFill>
              </a:rPr>
              <a:t>std</a:t>
            </a:r>
            <a:r>
              <a:rPr lang="en-US" sz="1800" dirty="0" smtClean="0"/>
              <a:t>::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map</a:t>
            </a:r>
            <a:r>
              <a:rPr lang="en-US" sz="1800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lower_bound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 smtClean="0"/>
              <a:t>возвращающий итератор на первый элемент, чей ключ больше или равен передаваемому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/>
              <a:t>Соответствующее значение </a:t>
            </a:r>
            <a:r>
              <a:rPr lang="ru-RU" sz="1800" dirty="0" smtClean="0"/>
              <a:t>энергии </a:t>
            </a:r>
            <a:r>
              <a:rPr lang="ru-RU" sz="1800" dirty="0"/>
              <a:t>передадим 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25824"/>
            <a:ext cx="721042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5766428"/>
            <a:ext cx="837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Примечание: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ew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</a:t>
            </a:r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это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::map&lt;G4double,G4double&gt;* 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G4VUserActionInitialization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События и генерация первичной частицы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G4ParticleGun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Пример построения простейшего генератора первичных частиц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Использование спектра при построении генератора первичных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G4VUserActionInitialization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67924"/>
            <a:ext cx="10058402" cy="1999873"/>
          </a:xfrm>
        </p:spPr>
        <p:txBody>
          <a:bodyPr/>
          <a:lstStyle/>
          <a:p>
            <a:pPr algn="just"/>
            <a:r>
              <a:rPr lang="ru-RU" dirty="0" smtClean="0"/>
              <a:t>Данный абстрактный базовый класс используется для инициализации всех классов действий, одним из которых является класс, отвечающий за запуск первичных частиц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G4VUserActionInitialization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содержит один чисто виртуальный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Build()</a:t>
            </a:r>
            <a:r>
              <a:rPr lang="ru-RU" dirty="0"/>
              <a:t>. Следовательно простейший класс, наследующий данный, будет выглядеть следующим образом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4289037"/>
            <a:ext cx="6038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G4VUserActionInitialization::Build()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37362"/>
            <a:ext cx="10058402" cy="68336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en-US" dirty="0" smtClean="0"/>
              <a:t>() </a:t>
            </a:r>
            <a:r>
              <a:rPr lang="ru-RU" dirty="0" smtClean="0"/>
              <a:t>отвечает за инициализацию всех классов действий, и может быть реализован следующим образом: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20731"/>
            <a:ext cx="4257675" cy="66675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3151530"/>
            <a:ext cx="10058402" cy="3900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В данном случае</a:t>
            </a:r>
            <a:r>
              <a:rPr lang="en-US" sz="1800" i="1" dirty="0" smtClean="0"/>
              <a:t> </a:t>
            </a:r>
            <a:r>
              <a:rPr lang="en-US" sz="1800" i="1" dirty="0" err="1"/>
              <a:t>PrimaryPat</a:t>
            </a:r>
            <a:r>
              <a:rPr lang="ru-RU" sz="1800" i="1" dirty="0"/>
              <a:t> – экземпляр потомка </a:t>
            </a:r>
            <a:r>
              <a:rPr lang="en-US" sz="1800" i="1" dirty="0"/>
              <a:t>G4VUserPrimaryGeneratorAction</a:t>
            </a:r>
            <a:r>
              <a:rPr lang="ru-RU" sz="1800" i="1" dirty="0"/>
              <a:t> </a:t>
            </a:r>
            <a:r>
              <a:rPr lang="en-US" sz="1800" i="1" dirty="0"/>
              <a:t> </a:t>
            </a:r>
            <a:r>
              <a:rPr lang="ru-RU" sz="1800" i="1" dirty="0"/>
              <a:t>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534383"/>
            <a:ext cx="10058402" cy="56397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Инициализация экземпляров классов действий осуществляется за счет методов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SetUserAction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098359"/>
            <a:ext cx="6429375" cy="124777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5346134"/>
            <a:ext cx="10058402" cy="65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Чтобы связать классы действий с ядром необходимо передать указатель на экземпляр данного класса</a:t>
            </a:r>
            <a:r>
              <a:rPr lang="en-US" dirty="0" smtClean="0"/>
              <a:t> </a:t>
            </a:r>
            <a:r>
              <a:rPr lang="ru-RU" dirty="0" smtClean="0"/>
              <a:t>экземпляру </a:t>
            </a:r>
            <a:r>
              <a:rPr lang="en-US" dirty="0" smtClean="0"/>
              <a:t>G4RunManager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6026175"/>
            <a:ext cx="52197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 и генерация первичной частицы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4109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Событие</a:t>
            </a:r>
            <a:r>
              <a:rPr lang="ru-RU" dirty="0" smtClean="0"/>
              <a:t> – представляет собой единичный цикл от зарождения первичной частицы, до окончания отслеживания последней вторичной частицы.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5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2595199"/>
            <a:ext cx="10058400" cy="2147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Первичная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частица</a:t>
            </a:r>
            <a:r>
              <a:rPr lang="ru-RU" dirty="0" smtClean="0"/>
              <a:t>, это та частица с которой начинается</a:t>
            </a:r>
            <a:r>
              <a:rPr lang="en-US" dirty="0" smtClean="0"/>
              <a:t> </a:t>
            </a:r>
            <a:r>
              <a:rPr lang="ru-RU" dirty="0" smtClean="0"/>
              <a:t>событие: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Т.е. гамма, альфа-частица, электрон, позитрон и т.п.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Первичная частица описывается её направлением, </a:t>
            </a:r>
            <a:r>
              <a:rPr lang="en-US" dirty="0" smtClean="0"/>
              <a:t>id </a:t>
            </a:r>
            <a:r>
              <a:rPr lang="ru-RU" dirty="0"/>
              <a:t> </a:t>
            </a:r>
            <a:r>
              <a:rPr lang="ru-RU" dirty="0" smtClean="0"/>
              <a:t>и ,к примеру, поляризацией.</a:t>
            </a:r>
          </a:p>
          <a:p>
            <a:pPr marL="85725" indent="0" algn="just">
              <a:buFont typeface="Calibri" panose="020F0502020204030204" pitchFamily="34" charset="0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Первичная вершина </a:t>
            </a:r>
            <a:r>
              <a:rPr lang="ru-RU" dirty="0" smtClean="0"/>
              <a:t>включает в себя позицию и время. Одна или более первичных частиц могут быть связаны с одной первичной вершиной. Каждое событие может включать одну или более первичных вершин.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88921"/>
            <a:ext cx="8372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G4VUserPrimaryGeneratorAction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r>
              <a:rPr lang="en-US" dirty="0"/>
              <a:t> </a:t>
            </a:r>
            <a:r>
              <a:rPr lang="ru-RU" dirty="0"/>
              <a:t>абстрактный базовый класс для управления </a:t>
            </a:r>
            <a:r>
              <a:rPr lang="ru-RU" dirty="0" smtClean="0"/>
              <a:t>генерацией</a:t>
            </a:r>
            <a:r>
              <a:rPr lang="en-US" dirty="0" smtClean="0"/>
              <a:t> </a:t>
            </a:r>
            <a:r>
              <a:rPr lang="ru-RU" dirty="0" smtClean="0"/>
              <a:t>первичных частиц. Сам по себе данный класс генерацию НЕ ОСУЩЕСТВЛЯЕТ.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Потомок данного класса должен содержать один или более экземпляр потомка абстрактного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ru-RU" dirty="0"/>
              <a:t>. 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экземпляре данного класса устанавливаются и изменяются свойства частиц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содержит один чисто виртуальный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G4VUserPrimaryGeneratorAction</a:t>
            </a:r>
            <a:r>
              <a:rPr lang="en-US" dirty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en-US" dirty="0" smtClean="0"/>
              <a:t>() </a:t>
            </a:r>
            <a:r>
              <a:rPr lang="ru-RU" dirty="0" smtClean="0"/>
              <a:t>который вызывается из </a:t>
            </a:r>
            <a:r>
              <a:rPr lang="en-US" dirty="0" smtClean="0"/>
              <a:t>G4RunManager </a:t>
            </a:r>
            <a:r>
              <a:rPr lang="ru-RU" dirty="0" smtClean="0"/>
              <a:t>в течении цикла событий.</a:t>
            </a:r>
            <a:endParaRPr lang="ru-RU" dirty="0"/>
          </a:p>
          <a:p>
            <a:pPr algn="just"/>
            <a:r>
              <a:rPr lang="ru-RU" dirty="0" smtClean="0"/>
              <a:t>Генерация первичного излучения </a:t>
            </a:r>
            <a:r>
              <a:rPr lang="ru-RU" dirty="0"/>
              <a:t>осуществляется классом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У данного класса существует несколько потомков, для упрощения процесса генерации частиц. Один из этих потомков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G4ParticleGun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9680" y="4764085"/>
            <a:ext cx="10058402" cy="418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 заранее указанным типом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4" y="4084204"/>
            <a:ext cx="9505950" cy="666751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49680" y="1737361"/>
            <a:ext cx="10058402" cy="234684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r>
              <a:rPr lang="en-US" dirty="0" smtClean="0"/>
              <a:t> </a:t>
            </a:r>
            <a:r>
              <a:rPr lang="ru-RU" dirty="0" smtClean="0"/>
              <a:t>– потомок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ru-RU" dirty="0" smtClean="0"/>
              <a:t>. Он запускает частицы определенного типа в указанном направлении и с заданной кинетической энергией. Данный класс не содержит специальных методов для рандомизации свойств вылетающих частиц, но пользователь может вручную менять свойства на каждом старте события (</a:t>
            </a:r>
            <a:r>
              <a:rPr lang="ru-RU" sz="1800" i="1" dirty="0" smtClean="0"/>
              <a:t>или сформировать алгоритм, по которому эти свойства будут меняться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Конструкторы данного класса выглядят следующим образом: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Без определения типа первичных частиц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84" y="5195960"/>
            <a:ext cx="9486900" cy="53340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249680" y="5769860"/>
            <a:ext cx="10058402" cy="6349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Если количество первичных частиц задано больше одного, то все они имеют одинаковые свойства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0870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простейшего генератора первичных частиц: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20144"/>
            <a:ext cx="10058402" cy="444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64872"/>
            <a:ext cx="6915150" cy="16668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80" y="4522594"/>
            <a:ext cx="10058402" cy="802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Пусть все частицы буду иметь одинаковые свойства, тогда имеет смысл задать их в конструкторе а в методе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лишь передавать их событию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простейшего генератора первичных частиц: 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20144"/>
            <a:ext cx="10058402" cy="444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Укажем свойства первичных частиц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9</a:t>
            </a:fld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068388" y="4289965"/>
            <a:ext cx="10058402" cy="8273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i="1" dirty="0" smtClean="0"/>
              <a:t>В данном случае это гамма-кванты с энергией 661кэВ вылетающие из точки с координатами </a:t>
            </a:r>
            <a:r>
              <a:rPr lang="en-US" i="1" dirty="0" smtClean="0"/>
              <a:t>X = 0, Y = 0, Z = -80</a:t>
            </a:r>
            <a:r>
              <a:rPr lang="ru-RU" i="1" dirty="0"/>
              <a:t> </a:t>
            </a:r>
            <a:r>
              <a:rPr lang="ru-RU" i="1" dirty="0" smtClean="0"/>
              <a:t>в направлении оси </a:t>
            </a:r>
            <a:r>
              <a:rPr lang="en-US" i="1" dirty="0" smtClean="0"/>
              <a:t>Z 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8" y="2684374"/>
            <a:ext cx="7353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88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183</TotalTime>
  <Words>918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Тема1</vt:lpstr>
      <vt:lpstr>Генерация  первичного излучения</vt:lpstr>
      <vt:lpstr>Содержание</vt:lpstr>
      <vt:lpstr>G4VUserActionInitialization</vt:lpstr>
      <vt:lpstr>G4VUserActionInitialization::Build()</vt:lpstr>
      <vt:lpstr>Событие и генерация первичной частицы</vt:lpstr>
      <vt:lpstr>G4VUserPrimaryGeneratorAction</vt:lpstr>
      <vt:lpstr>G4ParticleGun</vt:lpstr>
      <vt:lpstr>Пример простейшего генератора первичных частиц: Шаг 1</vt:lpstr>
      <vt:lpstr>Пример простейшего генератора первичных частиц: Шаг 2</vt:lpstr>
      <vt:lpstr>Пример простейшего генератора первичных частиц: Шаг 3</vt:lpstr>
      <vt:lpstr>Пример простейшего генератора первичных частиц: Финал</vt:lpstr>
      <vt:lpstr>Построение источников первичного излучения с энергией описанной спектром</vt:lpstr>
      <vt:lpstr>Построение источников первичного излучения с энергией описанной спектром</vt:lpstr>
      <vt:lpstr>Построение источников первичного излучения с энергией описанной спектром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 первичного излучения</dc:title>
  <dc:creator>Пользователь Windows</dc:creator>
  <cp:lastModifiedBy>VLADIMIR IDALOV</cp:lastModifiedBy>
  <cp:revision>21</cp:revision>
  <dcterms:created xsi:type="dcterms:W3CDTF">2017-06-02T06:55:30Z</dcterms:created>
  <dcterms:modified xsi:type="dcterms:W3CDTF">2017-07-21T13:00:06Z</dcterms:modified>
</cp:coreProperties>
</file>