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F8444-8267-4F51-9DA2-2988A66E3A4F}" type="datetimeFigureOut">
              <a:rPr lang="ru-RU" smtClean="0"/>
              <a:t>21.07.2017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2A11-4471-43C5-86E5-95B3FDEBD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79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A6F8-6E4F-4010-B27B-21CDF6F4DEF2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23" y="123842"/>
            <a:ext cx="3529720" cy="35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312-E8CB-46A6-ADFF-903FF5D4AA3F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104D-6885-446A-99B8-3A2698A667EF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8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86688-A51F-40E3-822E-9C0247AB124A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E82E-A3B8-4E80-AD9E-432162977407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B51A-DE2C-415F-A087-1D889CB8E6BE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83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9249-F267-4C2E-B0F5-2D6025E76183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37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6371-1E0C-4915-B4EE-A801ADC909DC}" type="datetime1">
              <a:rPr lang="ru-RU" smtClean="0"/>
              <a:t>21.07.2017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8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E689-13F7-4FFE-B667-944804B0645C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9" y="0"/>
            <a:ext cx="2593853" cy="26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ACFACCC0-6D5D-4785-B6B7-35DF44636DFD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53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61E8-6EFA-4E31-AC80-6E026CF73F87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3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0F3229-BFBE-4C16-87FD-D4779939919A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EF3390-9182-4B10-BF7D-BB7D61E9A6A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64" y="-165977"/>
            <a:ext cx="2079399" cy="2118495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/>
          <p:nvPr userDrawn="1"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26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ist.gov/pml/productsservices/physical-reference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eant4.web.cern.ch/geant4/UserDocumentation/UsersGuides/ForApplicationDeveloper/html/apas0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материалов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1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материалов с использованием базы </a:t>
            </a:r>
            <a:r>
              <a:rPr lang="en-US" dirty="0" smtClean="0"/>
              <a:t>NIST</a:t>
            </a:r>
            <a:r>
              <a:rPr lang="ru-RU" dirty="0" smtClean="0"/>
              <a:t>: вакуум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618732"/>
            <a:ext cx="10058402" cy="548674"/>
          </a:xfrm>
        </p:spPr>
        <p:txBody>
          <a:bodyPr/>
          <a:lstStyle/>
          <a:p>
            <a:r>
              <a:rPr lang="ru-RU" dirty="0" smtClean="0"/>
              <a:t>В базе </a:t>
            </a:r>
            <a:r>
              <a:rPr lang="en-US" dirty="0" smtClean="0"/>
              <a:t>NIST </a:t>
            </a:r>
            <a:r>
              <a:rPr lang="ru-RU" dirty="0" smtClean="0"/>
              <a:t>существует специальный материал для создания вакуума:</a:t>
            </a:r>
            <a:endParaRPr lang="ru-RU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6" y="3214285"/>
            <a:ext cx="6781800" cy="74295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97276" y="4242806"/>
            <a:ext cx="10058402" cy="5486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Соответственно выводимая плотность материала: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591" y="4925047"/>
            <a:ext cx="1095375" cy="2000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097276" y="4822424"/>
            <a:ext cx="1291472" cy="412116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88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материалов «с нуля»: Шаг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2047536"/>
          </a:xfrm>
        </p:spPr>
        <p:txBody>
          <a:bodyPr>
            <a:normAutofit/>
          </a:bodyPr>
          <a:lstStyle/>
          <a:p>
            <a:r>
              <a:rPr lang="ru-RU" dirty="0" smtClean="0"/>
              <a:t>Если  существует необходимость задать не стандартный  материал, то можно создать его «с нуля», следуя общей схеме: </a:t>
            </a:r>
            <a:r>
              <a:rPr lang="ru-RU" i="1" dirty="0" smtClean="0"/>
              <a:t>изотопы -</a:t>
            </a:r>
            <a:r>
              <a:rPr lang="en-US" i="1" dirty="0" smtClean="0"/>
              <a:t>&gt;</a:t>
            </a:r>
            <a:r>
              <a:rPr lang="ru-RU" i="1" dirty="0" smtClean="0"/>
              <a:t> элементы </a:t>
            </a:r>
            <a:r>
              <a:rPr lang="en-US" i="1" dirty="0" smtClean="0"/>
              <a:t>-&gt;</a:t>
            </a:r>
            <a:r>
              <a:rPr lang="ru-RU" i="1" dirty="0" smtClean="0"/>
              <a:t> материал -</a:t>
            </a:r>
            <a:r>
              <a:rPr lang="en-US" i="1" dirty="0" smtClean="0"/>
              <a:t>&gt;</a:t>
            </a:r>
            <a:r>
              <a:rPr lang="ru-RU" i="1" dirty="0" smtClean="0"/>
              <a:t> материал -</a:t>
            </a:r>
            <a:r>
              <a:rPr lang="en-US" i="1" dirty="0" smtClean="0"/>
              <a:t>&gt;</a:t>
            </a:r>
            <a:r>
              <a:rPr lang="ru-RU" i="1" dirty="0" smtClean="0"/>
              <a:t> и т.д.</a:t>
            </a:r>
          </a:p>
          <a:p>
            <a:r>
              <a:rPr lang="ru-RU" dirty="0" smtClean="0"/>
              <a:t>Создадим </a:t>
            </a:r>
            <a:r>
              <a:rPr lang="en-US" dirty="0" smtClean="0"/>
              <a:t>UF</a:t>
            </a:r>
            <a:r>
              <a:rPr lang="en-US" baseline="-25000" dirty="0" smtClean="0"/>
              <a:t>6</a:t>
            </a:r>
            <a:r>
              <a:rPr lang="ru-RU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входящие в состав урана изотопы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G4Isotope</a:t>
            </a:r>
            <a:r>
              <a:rPr lang="ru-RU" dirty="0" smtClean="0"/>
              <a:t>. Конструктор выглядит следующим образом: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93270"/>
            <a:ext cx="6143625" cy="111442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5253524"/>
            <a:ext cx="10058402" cy="4591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Тогда, используя данный конструктор: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5712643"/>
            <a:ext cx="74390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4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материалов «с нуля»: Шаг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407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элемент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G4Element</a:t>
            </a:r>
            <a:r>
              <a:rPr lang="ru-RU" dirty="0" smtClean="0"/>
              <a:t> из созданных ранее изотопов. Конструктор элемента:</a:t>
            </a:r>
            <a:endParaRPr lang="ru-RU" dirty="0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67110"/>
            <a:ext cx="7896225" cy="73342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3000535"/>
            <a:ext cx="10058402" cy="407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Используя данный конструктор: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407807"/>
            <a:ext cx="6229350" cy="657225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97278" y="5517751"/>
            <a:ext cx="10058402" cy="407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Тогда для фтора: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5925023"/>
            <a:ext cx="7572375" cy="2857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8" y="4546201"/>
            <a:ext cx="7444819" cy="971550"/>
          </a:xfrm>
          <a:prstGeom prst="rect">
            <a:avLst/>
          </a:prstGeom>
        </p:spPr>
      </p:pic>
      <p:sp>
        <p:nvSpPr>
          <p:cNvPr id="15" name="Объект 2"/>
          <p:cNvSpPr txBox="1">
            <a:spLocks/>
          </p:cNvSpPr>
          <p:nvPr/>
        </p:nvSpPr>
        <p:spPr>
          <a:xfrm>
            <a:off x="1097278" y="4159314"/>
            <a:ext cx="10058402" cy="407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Так же существует возможность создавать элементы не задавая изотопы напрямую: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71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материалов «с нуля»: Шаг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4355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материал используя следующий конструктор: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1287"/>
            <a:ext cx="8277225" cy="140970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97280" y="3746588"/>
            <a:ext cx="10058402" cy="435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Состояние может принимать следующие значения, описанные </a:t>
            </a:r>
            <a:r>
              <a:rPr lang="ru-RU" dirty="0" err="1" smtClean="0"/>
              <a:t>энумерацией</a:t>
            </a:r>
            <a:r>
              <a:rPr lang="ru-RU" dirty="0" smtClean="0"/>
              <a:t>: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31248"/>
              </p:ext>
            </p:extLst>
          </p:nvPr>
        </p:nvGraphicFramePr>
        <p:xfrm>
          <a:off x="1097280" y="4237742"/>
          <a:ext cx="4170835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41053">
                  <a:extLst>
                    <a:ext uri="{9D8B030D-6E8A-4147-A177-3AD203B41FA5}">
                      <a16:colId xmlns:a16="http://schemas.microsoft.com/office/drawing/2014/main" val="3228095262"/>
                    </a:ext>
                  </a:extLst>
                </a:gridCol>
                <a:gridCol w="677865">
                  <a:extLst>
                    <a:ext uri="{9D8B030D-6E8A-4147-A177-3AD203B41FA5}">
                      <a16:colId xmlns:a16="http://schemas.microsoft.com/office/drawing/2014/main" val="3756503742"/>
                    </a:ext>
                  </a:extLst>
                </a:gridCol>
                <a:gridCol w="1751917">
                  <a:extLst>
                    <a:ext uri="{9D8B030D-6E8A-4147-A177-3AD203B41FA5}">
                      <a16:colId xmlns:a16="http://schemas.microsoft.com/office/drawing/2014/main" val="3048549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effectLst/>
                        </a:rPr>
                        <a:t>kStateUndefined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не определено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kStateSolid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твердое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6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kStateLiquid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жидкое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8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kStateGas</a:t>
                      </a:r>
                      <a:endParaRPr lang="ru-RU" sz="16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газообразное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8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4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материалов «с нуля»: Шаг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14</a:t>
            </a:fld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097280" y="2436262"/>
            <a:ext cx="10058402" cy="435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Тогда в результате, используя данный конструктор, мы получим: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51615"/>
            <a:ext cx="8734425" cy="83820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097280" y="4417462"/>
            <a:ext cx="10058402" cy="8992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sz="1800" i="1" dirty="0" smtClean="0"/>
              <a:t>Примечание: если не указывать температуру и давление, то будут заданы нормальные условия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113028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материалов «с нуля»: </a:t>
            </a:r>
            <a:r>
              <a:rPr lang="ru-RU" dirty="0" smtClean="0"/>
              <a:t>Финал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426126"/>
          </a:xfrm>
        </p:spPr>
        <p:txBody>
          <a:bodyPr/>
          <a:lstStyle/>
          <a:p>
            <a:r>
              <a:rPr lang="ru-RU" dirty="0" smtClean="0"/>
              <a:t>В результате должно получиться: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38069"/>
            <a:ext cx="9791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9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Общая структура материалов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База материалов </a:t>
            </a:r>
            <a:r>
              <a:rPr lang="en-US" dirty="0" smtClean="0"/>
              <a:t>NIST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Вакуум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Создание не стандартных материалов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структура материалов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817453"/>
            <a:ext cx="10058402" cy="95814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Материалы в </a:t>
            </a:r>
            <a:r>
              <a:rPr lang="en-US" dirty="0" smtClean="0"/>
              <a:t>Geant4 </a:t>
            </a:r>
            <a:r>
              <a:rPr lang="ru-RU" dirty="0" smtClean="0"/>
              <a:t>строятся следующим образом: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Материалы</a:t>
            </a:r>
            <a:r>
              <a:rPr lang="ru-RU" dirty="0" smtClean="0"/>
              <a:t> строятся из </a:t>
            </a:r>
            <a:r>
              <a:rPr lang="ru-RU" i="1" dirty="0" smtClean="0"/>
              <a:t>элементов</a:t>
            </a:r>
            <a:r>
              <a:rPr lang="ru-RU" dirty="0" smtClean="0"/>
              <a:t> или других </a:t>
            </a:r>
            <a:r>
              <a:rPr lang="ru-RU" i="1" dirty="0" smtClean="0"/>
              <a:t>материалов</a:t>
            </a:r>
            <a:r>
              <a:rPr lang="ru-RU" dirty="0" smtClean="0"/>
              <a:t>.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Элементы</a:t>
            </a:r>
            <a:r>
              <a:rPr lang="ru-RU" dirty="0" smtClean="0"/>
              <a:t> строятся из </a:t>
            </a:r>
            <a:r>
              <a:rPr lang="ru-RU" i="1" dirty="0"/>
              <a:t>изотопов</a:t>
            </a:r>
            <a:r>
              <a:rPr lang="ru-RU" dirty="0" smtClean="0"/>
              <a:t>. Материалы должны содержать минимум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dirty="0" smtClean="0"/>
              <a:t> компонент. 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97279" y="2934677"/>
            <a:ext cx="2456623" cy="72147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Изотоп </a:t>
            </a:r>
            <a:r>
              <a:rPr lang="en-US" dirty="0" smtClean="0"/>
              <a:t>#1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35767" y="5183118"/>
            <a:ext cx="2456623" cy="7214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Элемент </a:t>
            </a:r>
            <a:r>
              <a:rPr lang="en-US" dirty="0" smtClean="0"/>
              <a:t>#2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97278" y="3933918"/>
            <a:ext cx="2456623" cy="72147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Изотоп </a:t>
            </a:r>
            <a:r>
              <a:rPr lang="en-US" dirty="0" smtClean="0"/>
              <a:t>#2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35767" y="3423409"/>
            <a:ext cx="2456623" cy="7214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Элемент </a:t>
            </a:r>
            <a:r>
              <a:rPr lang="en-US" dirty="0" smtClean="0"/>
              <a:t>#1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058218" y="4294657"/>
            <a:ext cx="2456623" cy="7214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Материал </a:t>
            </a:r>
            <a:r>
              <a:rPr lang="en-US" dirty="0" smtClean="0"/>
              <a:t>#</a:t>
            </a:r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4" idx="3"/>
            <a:endCxn id="7" idx="1"/>
          </p:cNvCxnSpPr>
          <p:nvPr/>
        </p:nvCxnSpPr>
        <p:spPr>
          <a:xfrm>
            <a:off x="3553902" y="3295416"/>
            <a:ext cx="281865" cy="488732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15" name="Прямая со стрелкой 14"/>
          <p:cNvCxnSpPr>
            <a:stCxn id="6" idx="3"/>
            <a:endCxn id="7" idx="1"/>
          </p:cNvCxnSpPr>
          <p:nvPr/>
        </p:nvCxnSpPr>
        <p:spPr>
          <a:xfrm flipV="1">
            <a:off x="3553901" y="3784148"/>
            <a:ext cx="281866" cy="510509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451706" y="3423409"/>
            <a:ext cx="2456623" cy="7214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Материал </a:t>
            </a:r>
            <a:r>
              <a:rPr lang="en-US" dirty="0"/>
              <a:t>#1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451706" y="5183118"/>
            <a:ext cx="2456623" cy="72147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Материал </a:t>
            </a:r>
            <a:r>
              <a:rPr lang="en-US" dirty="0" smtClean="0"/>
              <a:t>#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1097278" y="5183117"/>
            <a:ext cx="2456623" cy="72147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Изотоп </a:t>
            </a:r>
            <a:r>
              <a:rPr lang="en-US"/>
              <a:t>#1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5" idx="3"/>
            <a:endCxn id="5" idx="1"/>
          </p:cNvCxnSpPr>
          <p:nvPr/>
        </p:nvCxnSpPr>
        <p:spPr>
          <a:xfrm>
            <a:off x="3553901" y="5543856"/>
            <a:ext cx="281866" cy="1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29" name="Прямая со стрелкой 28"/>
          <p:cNvCxnSpPr>
            <a:stCxn id="5" idx="3"/>
            <a:endCxn id="24" idx="1"/>
          </p:cNvCxnSpPr>
          <p:nvPr/>
        </p:nvCxnSpPr>
        <p:spPr>
          <a:xfrm>
            <a:off x="6292390" y="5543857"/>
            <a:ext cx="159316" cy="0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6293490" y="3784147"/>
            <a:ext cx="159316" cy="0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34" name="Прямая со стрелкой 33"/>
          <p:cNvCxnSpPr>
            <a:stCxn id="24" idx="3"/>
            <a:endCxn id="8" idx="1"/>
          </p:cNvCxnSpPr>
          <p:nvPr/>
        </p:nvCxnSpPr>
        <p:spPr>
          <a:xfrm flipV="1">
            <a:off x="8908329" y="4655396"/>
            <a:ext cx="149889" cy="888461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36" name="Прямая со стрелкой 35"/>
          <p:cNvCxnSpPr>
            <a:stCxn id="21" idx="3"/>
            <a:endCxn id="8" idx="1"/>
          </p:cNvCxnSpPr>
          <p:nvPr/>
        </p:nvCxnSpPr>
        <p:spPr>
          <a:xfrm>
            <a:off x="8908329" y="3784148"/>
            <a:ext cx="149889" cy="871248"/>
          </a:xfrm>
          <a:prstGeom prst="straightConnector1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38" name="Прямая со стрелкой 37"/>
          <p:cNvCxnSpPr>
            <a:stCxn id="4" idx="3"/>
            <a:endCxn id="7" idx="1"/>
          </p:cNvCxnSpPr>
          <p:nvPr/>
        </p:nvCxnSpPr>
        <p:spPr>
          <a:xfrm>
            <a:off x="3553902" y="3295416"/>
            <a:ext cx="281865" cy="48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" idx="3"/>
            <a:endCxn id="7" idx="1"/>
          </p:cNvCxnSpPr>
          <p:nvPr/>
        </p:nvCxnSpPr>
        <p:spPr>
          <a:xfrm flipV="1">
            <a:off x="3553901" y="3784148"/>
            <a:ext cx="281866" cy="51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5" idx="3"/>
            <a:endCxn id="5" idx="1"/>
          </p:cNvCxnSpPr>
          <p:nvPr/>
        </p:nvCxnSpPr>
        <p:spPr>
          <a:xfrm>
            <a:off x="3553901" y="5543856"/>
            <a:ext cx="2818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7" idx="3"/>
            <a:endCxn id="21" idx="1"/>
          </p:cNvCxnSpPr>
          <p:nvPr/>
        </p:nvCxnSpPr>
        <p:spPr>
          <a:xfrm>
            <a:off x="6292390" y="3784148"/>
            <a:ext cx="159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5" idx="3"/>
            <a:endCxn id="24" idx="1"/>
          </p:cNvCxnSpPr>
          <p:nvPr/>
        </p:nvCxnSpPr>
        <p:spPr>
          <a:xfrm>
            <a:off x="6292390" y="5543857"/>
            <a:ext cx="1593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1" idx="3"/>
            <a:endCxn id="8" idx="1"/>
          </p:cNvCxnSpPr>
          <p:nvPr/>
        </p:nvCxnSpPr>
        <p:spPr>
          <a:xfrm>
            <a:off x="8908329" y="3784148"/>
            <a:ext cx="149889" cy="871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4" idx="3"/>
            <a:endCxn id="8" idx="1"/>
          </p:cNvCxnSpPr>
          <p:nvPr/>
        </p:nvCxnSpPr>
        <p:spPr>
          <a:xfrm flipV="1">
            <a:off x="8908329" y="4655396"/>
            <a:ext cx="149889" cy="888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9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</a:t>
            </a:r>
            <a:r>
              <a:rPr lang="ru-RU" dirty="0"/>
              <a:t>материалов </a:t>
            </a:r>
            <a:r>
              <a:rPr lang="en-US" dirty="0" smtClean="0"/>
              <a:t>NIST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3649053"/>
            <a:ext cx="10058402" cy="2290273"/>
          </a:xfrm>
        </p:spPr>
        <p:txBody>
          <a:bodyPr/>
          <a:lstStyle/>
          <a:p>
            <a:pPr algn="just"/>
            <a:r>
              <a:rPr lang="ru-RU" dirty="0" smtClean="0"/>
              <a:t>В </a:t>
            </a:r>
            <a:r>
              <a:rPr lang="en-US" dirty="0" smtClean="0"/>
              <a:t>Geant4 </a:t>
            </a:r>
            <a:r>
              <a:rPr lang="ru-RU" dirty="0" smtClean="0"/>
              <a:t>представлена база материалов составленная </a:t>
            </a:r>
            <a:r>
              <a:rPr lang="en-US" dirty="0"/>
              <a:t>NIST Physical Measurement </a:t>
            </a:r>
            <a:r>
              <a:rPr lang="en-US" dirty="0" smtClean="0"/>
              <a:t>Laboratory</a:t>
            </a:r>
            <a:r>
              <a:rPr lang="ru-RU" dirty="0" smtClean="0"/>
              <a:t>. В данной базе: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ru-RU" dirty="0" smtClean="0"/>
              <a:t>Доступно более 3000 изотопов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ru-RU" dirty="0" smtClean="0"/>
              <a:t>Все представленные элементы составлены исходя из природного баланса изотопов</a:t>
            </a:r>
          </a:p>
          <a:p>
            <a:pPr marL="85725" lvl="1" indent="0" algn="just">
              <a:buNone/>
            </a:pPr>
            <a:r>
              <a:rPr lang="ru-RU" dirty="0" smtClean="0"/>
              <a:t>Официальный сайт (на английском языке):</a:t>
            </a:r>
          </a:p>
          <a:p>
            <a:pPr marL="85725" lvl="1" indent="0" algn="just">
              <a:buNone/>
            </a:pPr>
            <a:r>
              <a:rPr lang="en-US" dirty="0">
                <a:hlinkClick r:id="rId2"/>
              </a:rPr>
              <a:t>https://www.nist.gov/pml/productsservices/physical-reference-data</a:t>
            </a:r>
            <a:endParaRPr lang="ru-RU" dirty="0" smtClean="0"/>
          </a:p>
          <a:p>
            <a:pPr lvl="1" algn="just">
              <a:buFont typeface="Wingdings" panose="05000000000000000000" pitchFamily="2" charset="2"/>
              <a:buChar char="q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https://www.nist.gov/sites/all/themes/nist_style/images/build/logo-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55" y="2331257"/>
            <a:ext cx="55054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44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материалов </a:t>
            </a:r>
            <a:r>
              <a:rPr lang="en-US" dirty="0"/>
              <a:t>NIST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102264"/>
            <a:ext cx="10058402" cy="37668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 базе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NIST</a:t>
            </a:r>
            <a:r>
              <a:rPr lang="en-US" dirty="0" smtClean="0"/>
              <a:t> </a:t>
            </a:r>
            <a:r>
              <a:rPr lang="ru-RU" dirty="0" smtClean="0"/>
              <a:t>представлены элементы от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Водорода</a:t>
            </a:r>
            <a:r>
              <a:rPr lang="ru-RU" dirty="0" smtClean="0"/>
              <a:t> до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Калифорния</a:t>
            </a:r>
            <a:r>
              <a:rPr lang="ru-RU" dirty="0"/>
              <a:t>(98</a:t>
            </a:r>
            <a:r>
              <a:rPr lang="ru-RU" dirty="0" smtClean="0"/>
              <a:t>)</a:t>
            </a:r>
          </a:p>
          <a:p>
            <a:pPr marL="85725" indent="0">
              <a:buNone/>
            </a:pPr>
            <a:r>
              <a:rPr lang="ru-RU" dirty="0" smtClean="0"/>
              <a:t>Кроме того в базе доступны различные материалы, к примеру:</a:t>
            </a:r>
          </a:p>
          <a:p>
            <a:pPr marL="0" indent="0">
              <a:buFont typeface="Wingdings" panose="05000000000000000000" pitchFamily="2" charset="2"/>
              <a:buChar char="q"/>
            </a:pPr>
            <a:r>
              <a:rPr lang="ru-RU" dirty="0" smtClean="0"/>
              <a:t>Составные вещества и смеси:</a:t>
            </a:r>
          </a:p>
          <a:p>
            <a:pPr marL="358775" lvl="1" indent="-179388">
              <a:buFont typeface="Wingdings" panose="05000000000000000000" pitchFamily="2" charset="2"/>
              <a:buChar char="§"/>
            </a:pPr>
            <a:r>
              <a:rPr lang="ru-RU" dirty="0" smtClean="0"/>
              <a:t>Ткань, эквивалентная пластику; морской воздух и т.д.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Биохимические материалы: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smtClean="0"/>
              <a:t>Жировая ткань, </a:t>
            </a:r>
            <a:r>
              <a:rPr lang="ru-RU" dirty="0" err="1" smtClean="0"/>
              <a:t>цитозин</a:t>
            </a:r>
            <a:r>
              <a:rPr lang="ru-RU" dirty="0" smtClean="0"/>
              <a:t>, </a:t>
            </a:r>
            <a:r>
              <a:rPr lang="ru-RU" dirty="0" err="1" smtClean="0"/>
              <a:t>тимин</a:t>
            </a:r>
            <a:r>
              <a:rPr lang="ru-RU" dirty="0" smtClean="0"/>
              <a:t> и т.д.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Композитные материалы: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dirty="0" err="1" smtClean="0"/>
              <a:t>Кевлар</a:t>
            </a:r>
            <a:r>
              <a:rPr lang="ru-RU" dirty="0" smtClean="0"/>
              <a:t> и т.д.</a:t>
            </a:r>
          </a:p>
          <a:p>
            <a:pPr marL="85725" indent="0">
              <a:buNone/>
            </a:pPr>
            <a:r>
              <a:rPr lang="ru-RU" dirty="0" smtClean="0"/>
              <a:t>Полный список материалов представленных в </a:t>
            </a:r>
            <a:r>
              <a:rPr lang="en-US" dirty="0"/>
              <a:t>Geant4: </a:t>
            </a:r>
            <a:r>
              <a:rPr lang="en-US" dirty="0">
                <a:hlinkClick r:id="rId2"/>
              </a:rPr>
              <a:t>Geant4 Material Database</a:t>
            </a:r>
            <a:endParaRPr lang="en-US" dirty="0"/>
          </a:p>
          <a:p>
            <a:pPr marL="85725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элементов с использованием базы </a:t>
            </a:r>
            <a:r>
              <a:rPr lang="en-US" dirty="0" smtClean="0"/>
              <a:t>NIST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222806"/>
            <a:ext cx="10058402" cy="6617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Для того чтобы использовать материалы из базы </a:t>
            </a:r>
            <a:r>
              <a:rPr lang="en-US" dirty="0" smtClean="0"/>
              <a:t>NIST</a:t>
            </a:r>
            <a:r>
              <a:rPr lang="ru-RU" dirty="0" smtClean="0"/>
              <a:t>, нужно инициировать на неё указатель: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974120"/>
            <a:ext cx="5200650" cy="32385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78" y="3962524"/>
            <a:ext cx="10058402" cy="661796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Для создания элементов из базы </a:t>
            </a:r>
            <a:r>
              <a:rPr lang="en-US" dirty="0" smtClean="0"/>
              <a:t>NIST </a:t>
            </a:r>
            <a:r>
              <a:rPr lang="ru-RU" dirty="0" smtClean="0"/>
              <a:t>нужно вызывать метод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G4Element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FindOrBuildElement</a:t>
            </a:r>
            <a:r>
              <a:rPr lang="en-US" dirty="0" smtClean="0"/>
              <a:t>() </a:t>
            </a:r>
            <a:r>
              <a:rPr lang="ru-RU" dirty="0" smtClean="0"/>
              <a:t>в качестве аргумента передав либо номер элемента либо его имя: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723369"/>
            <a:ext cx="5124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свойств изотопов, в составе элемента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001161"/>
          </a:xfrm>
        </p:spPr>
        <p:txBody>
          <a:bodyPr/>
          <a:lstStyle/>
          <a:p>
            <a:pPr algn="just"/>
            <a:r>
              <a:rPr lang="ru-RU" dirty="0" smtClean="0"/>
              <a:t>По умолчанию, при построении элемента  из базы </a:t>
            </a:r>
            <a:r>
              <a:rPr lang="en-US" dirty="0" smtClean="0"/>
              <a:t>NIST </a:t>
            </a:r>
            <a:r>
              <a:rPr lang="ru-RU" dirty="0" smtClean="0"/>
              <a:t>так же строятся все входящие в его состав изотопы исходя из природного соотношения. К примеру, следующим образом можно получить доступ к изотопам в составе элемента по их индексу: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7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79" y="4786991"/>
            <a:ext cx="10058402" cy="396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В результате в консоли: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903133"/>
            <a:ext cx="10896600" cy="17240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5206640"/>
            <a:ext cx="4686300" cy="781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5959" y="4650514"/>
            <a:ext cx="483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Примечание: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ru-RU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содержание </a:t>
            </a: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того или иного изотопа </a:t>
            </a:r>
            <a:r>
              <a:rPr lang="ru-RU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записано </a:t>
            </a: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отдельном контейнере </a:t>
            </a:r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RelativeAbundanceVector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никак не связано с классом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G4Isotope</a:t>
            </a:r>
            <a:endParaRPr lang="ru-RU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1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материалов с использованием базы </a:t>
            </a:r>
            <a:r>
              <a:rPr lang="en-US" dirty="0" smtClean="0"/>
              <a:t>NIST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680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Чтобы создать материал используя базу </a:t>
            </a:r>
            <a:r>
              <a:rPr lang="en-US" dirty="0" smtClean="0"/>
              <a:t>NIST </a:t>
            </a:r>
            <a:r>
              <a:rPr lang="ru-RU" dirty="0" smtClean="0"/>
              <a:t>необходимо воспользоваться методом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G4Material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FindOrBuildMaterial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26384"/>
            <a:ext cx="6715125" cy="304800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097278" y="2866709"/>
            <a:ext cx="10058402" cy="680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Аналогично элементам и изотопам, для материала можно определить содержание в нем элементов: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655732"/>
            <a:ext cx="10885725" cy="120850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097278" y="4972605"/>
            <a:ext cx="10058402" cy="3818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138" indent="0">
              <a:buNone/>
            </a:pPr>
            <a:r>
              <a:rPr lang="ru-RU" dirty="0" smtClean="0"/>
              <a:t>Где содержание элементов уже задается в количестве атомов: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5449007"/>
            <a:ext cx="16668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7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материалов с использованием базы </a:t>
            </a:r>
            <a:r>
              <a:rPr lang="en-US" dirty="0"/>
              <a:t>NIST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458476"/>
            <a:ext cx="10058402" cy="473260"/>
          </a:xfrm>
        </p:spPr>
        <p:txBody>
          <a:bodyPr/>
          <a:lstStyle/>
          <a:p>
            <a:r>
              <a:rPr lang="ru-RU" dirty="0" smtClean="0"/>
              <a:t>Кроме того в</a:t>
            </a:r>
            <a:r>
              <a:rPr lang="en-US" dirty="0" smtClean="0"/>
              <a:t> </a:t>
            </a:r>
            <a:r>
              <a:rPr lang="ru-RU" dirty="0" smtClean="0"/>
              <a:t>базе материалов представлены «материалы – элементы», к примеру: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3390-9182-4B10-BF7D-BB7D61E9A6A1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40108"/>
            <a:ext cx="6362700" cy="27622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78" y="3424704"/>
            <a:ext cx="10058402" cy="9681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Эти материалы состоят из одного атома, и могут быть использованы для построения материалов, для которых не известна химическая формула, но доступно процентное содержание того или иного элемента: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501260"/>
            <a:ext cx="1771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01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BB4979D-64F3-4350-A0FB-77B4AA112ABA}" vid="{9ECF0165-2A38-4AFC-8A84-C27FBD5E703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299</TotalTime>
  <Words>791</Words>
  <Application>Microsoft Office PowerPoint</Application>
  <PresentationFormat>Широкоэкранный</PresentationFormat>
  <Paragraphs>108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Тема1</vt:lpstr>
      <vt:lpstr>Создание материалов</vt:lpstr>
      <vt:lpstr>Содержание</vt:lpstr>
      <vt:lpstr>Общая структура материалов </vt:lpstr>
      <vt:lpstr>База материалов NIST</vt:lpstr>
      <vt:lpstr>База материалов NIST</vt:lpstr>
      <vt:lpstr>Создание элементов с использованием базы NIST</vt:lpstr>
      <vt:lpstr>Получение свойств изотопов, в составе элемента</vt:lpstr>
      <vt:lpstr>Создание материалов с использованием базы NIST</vt:lpstr>
      <vt:lpstr>Создание материалов с использованием базы NIST</vt:lpstr>
      <vt:lpstr>Создание материалов с использованием базы NIST: вакуум</vt:lpstr>
      <vt:lpstr>Создание материалов «с нуля»: Шаг 1</vt:lpstr>
      <vt:lpstr>Создание материалов «с нуля»: Шаг 2</vt:lpstr>
      <vt:lpstr>Создание материалов «с нуля»: Шаг 3</vt:lpstr>
      <vt:lpstr>Создание материалов «с нуля»: Шаг 3</vt:lpstr>
      <vt:lpstr>Создание материалов «с нуля»: Финал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материалов</dc:title>
  <dc:creator>Пользователь Windows</dc:creator>
  <cp:lastModifiedBy>VLADIMIR IDALOV</cp:lastModifiedBy>
  <cp:revision>18</cp:revision>
  <dcterms:created xsi:type="dcterms:W3CDTF">2017-05-22T10:55:36Z</dcterms:created>
  <dcterms:modified xsi:type="dcterms:W3CDTF">2017-07-21T14:37:32Z</dcterms:modified>
</cp:coreProperties>
</file>