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27e88884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e88884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edb9ae1f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edb9ae1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db9ae1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edb9ae1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edb9ae1f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edb9ae1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edb9ae1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edb9ae1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efc9d61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efc9d61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efc9d61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efc9d61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edb9ae1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edb9ae1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efc9d61b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efc9d61b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efc9d61b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efc9d61b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0e655ba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0e655ba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54d3b3abf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4d3b3abf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378c224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378c22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378c224c1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378c224c1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378c224c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378c224c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41a00d3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41a00d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41a00d3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41a00d3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41a00d35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41a00d35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41a00d3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41a00d3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0e655ba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0e655ba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208c0d72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208c0d72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6c8c7f8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6c8c7f8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e080d72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e080d72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426c2e1e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426c2e1e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6c8c7f8c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6c8c7f8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5d8ab849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5d8ab849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e080d72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e080d72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e080d72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e080d72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02d3fc9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02d3fc9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fa956a2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fa956a2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fa956a2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fa956a2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fa956a24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fa956a24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D2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16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4200"/>
              <a:t>Программирование на уровне типов</a:t>
            </a:r>
            <a:endParaRPr sz="4200"/>
          </a:p>
        </p:txBody>
      </p:sp>
      <p:pic>
        <p:nvPicPr>
          <p:cNvPr descr="gerb.png" id="56" name="Google Shape;56;p13"/>
          <p:cNvPicPr preferRelativeResize="0"/>
          <p:nvPr/>
        </p:nvPicPr>
        <p:blipFill>
          <a:blip r:embed="rId3">
            <a:alphaModFix/>
          </a:blip>
          <a:stretch>
            <a:fillRect/>
          </a:stretch>
        </p:blipFill>
        <p:spPr>
          <a:xfrm>
            <a:off x="3745750" y="1156451"/>
            <a:ext cx="1652499" cy="147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14" name="Google Shape;114;p22"/>
          <p:cNvSpPr txBox="1"/>
          <p:nvPr/>
        </p:nvSpPr>
        <p:spPr>
          <a:xfrm>
            <a:off x="311700" y="1021425"/>
            <a:ext cx="8520600" cy="20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rgbClr val="434343"/>
                </a:solidFill>
              </a:rPr>
              <a:t>AUX pattern </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Теперь, когда мы знакомы с типами, зависимыми по параметру, у нас может возникнуть вопрос, может ли что-нибудь еще, кроме возвращаемого типа зависеть от типа входного параметра. </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Например, другой параметр. Вспомним наш пример с </a:t>
            </a:r>
            <a:r>
              <a:rPr b="1" lang="ru">
                <a:solidFill>
                  <a:srgbClr val="434343"/>
                </a:solidFill>
              </a:rPr>
              <a:t>SeqTransformer. </a:t>
            </a:r>
            <a:r>
              <a:rPr lang="ru">
                <a:solidFill>
                  <a:srgbClr val="434343"/>
                </a:solidFill>
              </a:rPr>
              <a:t>В нем мы превращали Seq в произвольный тип </a:t>
            </a:r>
            <a:r>
              <a:rPr b="1" lang="ru">
                <a:solidFill>
                  <a:srgbClr val="434343"/>
                </a:solidFill>
              </a:rPr>
              <a:t>G[_]</a:t>
            </a:r>
            <a:r>
              <a:rPr lang="ru">
                <a:solidFill>
                  <a:srgbClr val="434343"/>
                </a:solidFill>
              </a:rPr>
              <a:t> c помощью трансформеров. Тип </a:t>
            </a:r>
            <a:r>
              <a:rPr b="1" lang="ru">
                <a:solidFill>
                  <a:srgbClr val="434343"/>
                </a:solidFill>
              </a:rPr>
              <a:t>G,</a:t>
            </a:r>
            <a:r>
              <a:rPr lang="ru">
                <a:solidFill>
                  <a:srgbClr val="434343"/>
                </a:solidFill>
              </a:rPr>
              <a:t> в этом преобразовании, полностью определялся доступным в данном контексте трансформером. Представим теперь, что после нам понадобилось применить некую функцию трансформации к содержимому </a:t>
            </a:r>
            <a:r>
              <a:rPr b="1" lang="ru">
                <a:solidFill>
                  <a:srgbClr val="434343"/>
                </a:solidFill>
              </a:rPr>
              <a:t>G. </a:t>
            </a:r>
            <a:r>
              <a:rPr lang="ru">
                <a:solidFill>
                  <a:srgbClr val="434343"/>
                </a:solidFill>
              </a:rPr>
              <a:t>Появится соблазн добавить еще один параметр в функцию transform, чей тип, тоже будет зависеть от переданного трансформера, вот так:</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115" name="Google Shape;115;p22"/>
          <p:cNvSpPr txBox="1"/>
          <p:nvPr/>
        </p:nvSpPr>
        <p:spPr>
          <a:xfrm>
            <a:off x="311700" y="3025125"/>
            <a:ext cx="8520600" cy="942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trait </a:t>
            </a:r>
            <a:r>
              <a:rPr lang="ru" sz="1100">
                <a:solidFill>
                  <a:schemeClr val="dk1"/>
                </a:solidFill>
                <a:highlight>
                  <a:srgbClr val="FFFFFF"/>
                </a:highlight>
                <a:latin typeface="Verdana"/>
                <a:ea typeface="Verdana"/>
                <a:cs typeface="Verdana"/>
                <a:sym typeface="Verdana"/>
              </a:rPr>
              <a:t>ValueTransformer[</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G</a:t>
            </a:r>
            <a:r>
              <a:rPr lang="ru" sz="1100">
                <a:solidFill>
                  <a:schemeClr val="dk1"/>
                </a:solidFill>
                <a:highlight>
                  <a:srgbClr val="FFFFFF"/>
                </a:highlight>
                <a:latin typeface="Verdana"/>
                <a:ea typeface="Verdana"/>
                <a:cs typeface="Verdana"/>
                <a:sym typeface="Verdana"/>
              </a:rPr>
              <a:t>[_]]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transformValue(v: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T</a:t>
            </a:r>
            <a:endParaRPr sz="1100">
              <a:solidFill>
                <a:srgbClr val="20999D"/>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transform[</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](vals: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chemeClr val="dk1"/>
                </a:solidFill>
                <a:highlight>
                  <a:srgbClr val="FFFFFF"/>
                </a:highlight>
                <a:latin typeface="Verdana"/>
                <a:ea typeface="Verdana"/>
                <a:cs typeface="Verdana"/>
                <a:sym typeface="Verdana"/>
              </a:rPr>
              <a:t>tr: SeqTransformer, valueTransformer: ValueTransformer[</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tr.G]): tr.</a:t>
            </a:r>
            <a:r>
              <a:rPr lang="ru" sz="1100">
                <a:solidFill>
                  <a:srgbClr val="20999D"/>
                </a:solidFill>
                <a:highlight>
                  <a:srgbClr val="FFFFFF"/>
                </a:highlight>
                <a:latin typeface="Verdana"/>
                <a:ea typeface="Verdana"/>
                <a:cs typeface="Verdana"/>
                <a:sym typeface="Verdana"/>
              </a:rPr>
              <a:t>G</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
        <p:nvSpPr>
          <p:cNvPr id="116" name="Google Shape;116;p22"/>
          <p:cNvSpPr txBox="1"/>
          <p:nvPr/>
        </p:nvSpPr>
        <p:spPr>
          <a:xfrm>
            <a:off x="311700" y="4066825"/>
            <a:ext cx="8520600" cy="3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434343"/>
                </a:solidFill>
              </a:rPr>
              <a:t>Если мы так сделаем то получим ошибку компиляции: </a:t>
            </a:r>
            <a:r>
              <a:rPr b="1" lang="ru">
                <a:solidFill>
                  <a:srgbClr val="434343"/>
                </a:solidFill>
              </a:rPr>
              <a:t>illegal dependent method type: parameter may only be referenced in a subsequent parameter section</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  </a:t>
            </a:r>
            <a:endParaRPr>
              <a:solidFill>
                <a:srgbClr val="434343"/>
              </a:solidFill>
            </a:endParaRPr>
          </a:p>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22" name="Google Shape;122;p23"/>
          <p:cNvSpPr txBox="1"/>
          <p:nvPr/>
        </p:nvSpPr>
        <p:spPr>
          <a:xfrm>
            <a:off x="311700" y="1021425"/>
            <a:ext cx="85206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rgbClr val="434343"/>
                </a:solidFill>
              </a:rPr>
              <a:t>Дело в том, что мы скала компилятор не позволяет описывать зависимость на тип, описанный в том же выражении. Одним из решений этой проблемы является передача типа G, снаружи и в </a:t>
            </a:r>
            <a:r>
              <a:rPr b="1" lang="ru">
                <a:solidFill>
                  <a:srgbClr val="434343"/>
                </a:solidFill>
              </a:rPr>
              <a:t>SeqTransformer</a:t>
            </a:r>
            <a:r>
              <a:rPr lang="ru">
                <a:solidFill>
                  <a:srgbClr val="434343"/>
                </a:solidFill>
              </a:rPr>
              <a:t> и в</a:t>
            </a:r>
            <a:r>
              <a:rPr b="1" lang="ru">
                <a:solidFill>
                  <a:srgbClr val="434343"/>
                </a:solidFill>
              </a:rPr>
              <a:t> ValueTransformer</a:t>
            </a:r>
            <a:r>
              <a:rPr lang="ru">
                <a:solidFill>
                  <a:srgbClr val="434343"/>
                </a:solidFill>
              </a:rPr>
              <a:t>. Таким образом типы параметров не зависят друг от друга, при этом тип выходного параметра может остаться зависимым от типа параметра </a:t>
            </a:r>
            <a:r>
              <a:rPr b="1" lang="ru">
                <a:solidFill>
                  <a:srgbClr val="434343"/>
                </a:solidFill>
              </a:rPr>
              <a:t>SeqTransformer</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Для этого определим тип  </a:t>
            </a:r>
            <a:r>
              <a:rPr b="1" lang="ru">
                <a:solidFill>
                  <a:srgbClr val="434343"/>
                </a:solidFill>
              </a:rPr>
              <a:t>SeqTransformerWithAux.Aux </a:t>
            </a:r>
            <a:r>
              <a:rPr lang="ru">
                <a:solidFill>
                  <a:srgbClr val="434343"/>
                </a:solidFill>
              </a:rPr>
              <a:t>следующим образом:</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123" name="Google Shape;123;p23"/>
          <p:cNvSpPr txBox="1"/>
          <p:nvPr/>
        </p:nvSpPr>
        <p:spPr>
          <a:xfrm>
            <a:off x="311700" y="2188425"/>
            <a:ext cx="8520600" cy="157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object </a:t>
            </a:r>
            <a:r>
              <a:rPr lang="ru" sz="1100">
                <a:solidFill>
                  <a:schemeClr val="dk1"/>
                </a:solidFill>
                <a:highlight>
                  <a:srgbClr val="FFFFFF"/>
                </a:highlight>
                <a:latin typeface="Verdana"/>
                <a:ea typeface="Verdana"/>
                <a:cs typeface="Verdana"/>
                <a:sym typeface="Verdana"/>
              </a:rPr>
              <a:t>SeqTransformerWithAux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Aux</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G1</a:t>
            </a:r>
            <a:r>
              <a:rPr lang="ru" sz="1100">
                <a:solidFill>
                  <a:schemeClr val="dk1"/>
                </a:solidFill>
                <a:highlight>
                  <a:srgbClr val="FFFFFF"/>
                </a:highlight>
                <a:latin typeface="Verdana"/>
                <a:ea typeface="Verdana"/>
                <a:cs typeface="Verdana"/>
                <a:sym typeface="Verdana"/>
              </a:rPr>
              <a:t>[_]] = SeqTransformerWithAux{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G</a:t>
            </a:r>
            <a:r>
              <a:rPr lang="ru" sz="1100">
                <a:solidFill>
                  <a:schemeClr val="dk1"/>
                </a:solidFill>
                <a:highlight>
                  <a:srgbClr val="FFFFFF"/>
                </a:highlight>
                <a:latin typeface="Verdana"/>
                <a:ea typeface="Verdana"/>
                <a:cs typeface="Verdana"/>
                <a:sym typeface="Verdana"/>
              </a:rPr>
              <a:t>[_] = </a:t>
            </a:r>
            <a:r>
              <a:rPr lang="ru" sz="1100">
                <a:solidFill>
                  <a:srgbClr val="20999D"/>
                </a:solidFill>
                <a:highlight>
                  <a:srgbClr val="FFFFFF"/>
                </a:highlight>
                <a:latin typeface="Verdana"/>
                <a:ea typeface="Verdana"/>
                <a:cs typeface="Verdana"/>
                <a:sym typeface="Verdana"/>
              </a:rPr>
              <a:t>G1</a:t>
            </a:r>
            <a:r>
              <a:rPr lang="ru" sz="1100">
                <a:solidFill>
                  <a:schemeClr val="dk1"/>
                </a:solidFill>
                <a:highlight>
                  <a:srgbClr val="FFFFFF"/>
                </a:highlight>
                <a:latin typeface="Verdana"/>
                <a:ea typeface="Verdana"/>
                <a:cs typeface="Verdana"/>
                <a:sym typeface="Verdana"/>
              </a:rPr>
              <a:t>[_]}</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transform[</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G1</a:t>
            </a:r>
            <a:r>
              <a:rPr lang="ru" sz="1100">
                <a:solidFill>
                  <a:schemeClr val="dk1"/>
                </a:solidFill>
                <a:highlight>
                  <a:srgbClr val="FFFFFF"/>
                </a:highlight>
                <a:latin typeface="Verdana"/>
                <a:ea typeface="Verdana"/>
                <a:cs typeface="Verdana"/>
                <a:sym typeface="Verdana"/>
              </a:rPr>
              <a:t>[_]](vals: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implicit </a:t>
            </a:r>
            <a:r>
              <a:rPr lang="ru" sz="1100">
                <a:solidFill>
                  <a:schemeClr val="dk1"/>
                </a:solidFill>
                <a:highlight>
                  <a:srgbClr val="FFFFFF"/>
                </a:highlight>
                <a:latin typeface="Verdana"/>
                <a:ea typeface="Verdana"/>
                <a:cs typeface="Verdana"/>
                <a:sym typeface="Verdana"/>
              </a:rPr>
              <a:t>tr: SeqTransformerWithAux.</a:t>
            </a:r>
            <a:r>
              <a:rPr lang="ru" sz="1100">
                <a:solidFill>
                  <a:srgbClr val="20999D"/>
                </a:solidFill>
                <a:highlight>
                  <a:srgbClr val="FFFFFF"/>
                </a:highlight>
                <a:latin typeface="Verdana"/>
                <a:ea typeface="Verdana"/>
                <a:cs typeface="Verdana"/>
                <a:sym typeface="Verdana"/>
              </a:rPr>
              <a:t>Aux</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G1</a:t>
            </a:r>
            <a:r>
              <a:rPr lang="ru" sz="1100">
                <a:solidFill>
                  <a:schemeClr val="dk1"/>
                </a:solidFill>
                <a:highlight>
                  <a:srgbClr val="FFFFFF"/>
                </a:highlight>
                <a:latin typeface="Verdana"/>
                <a:ea typeface="Verdana"/>
                <a:cs typeface="Verdana"/>
                <a:sym typeface="Verdana"/>
              </a:rPr>
              <a:t>], valueTransformer: Option[ValueTransformer[</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G1</a:t>
            </a:r>
            <a:r>
              <a:rPr lang="ru" sz="1100">
                <a:solidFill>
                  <a:schemeClr val="dk1"/>
                </a:solidFill>
                <a:highlight>
                  <a:srgbClr val="FFFFFF"/>
                </a:highlight>
                <a:latin typeface="Verdana"/>
                <a:ea typeface="Verdana"/>
                <a:cs typeface="Verdana"/>
                <a:sym typeface="Verdana"/>
              </a:rPr>
              <a:t>]] = None): tr.</a:t>
            </a:r>
            <a:r>
              <a:rPr lang="ru" sz="1100">
                <a:solidFill>
                  <a:srgbClr val="20999D"/>
                </a:solidFill>
                <a:highlight>
                  <a:srgbClr val="FFFFFF"/>
                </a:highlight>
                <a:latin typeface="Verdana"/>
                <a:ea typeface="Verdana"/>
                <a:cs typeface="Verdana"/>
                <a:sym typeface="Verdana"/>
              </a:rPr>
              <a:t>G1</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tr.transform[</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](vals: _*)</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p:txBody>
      </p:sp>
      <p:sp>
        <p:nvSpPr>
          <p:cNvPr id="124" name="Google Shape;124;p23"/>
          <p:cNvSpPr txBox="1"/>
          <p:nvPr/>
        </p:nvSpPr>
        <p:spPr>
          <a:xfrm>
            <a:off x="311700" y="3856150"/>
            <a:ext cx="8520600" cy="12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434343"/>
                </a:solidFill>
              </a:rPr>
              <a:t>Все что мы сделали в этом примере, это превратили внутренний тип </a:t>
            </a:r>
            <a:r>
              <a:rPr b="1" lang="ru">
                <a:solidFill>
                  <a:srgbClr val="434343"/>
                </a:solidFill>
              </a:rPr>
              <a:t>G</a:t>
            </a:r>
            <a:r>
              <a:rPr lang="ru">
                <a:solidFill>
                  <a:srgbClr val="434343"/>
                </a:solidFill>
              </a:rPr>
              <a:t> в тайп параметр</a:t>
            </a:r>
            <a:r>
              <a:rPr b="1" lang="ru">
                <a:solidFill>
                  <a:srgbClr val="434343"/>
                </a:solidFill>
              </a:rPr>
              <a:t> G1. </a:t>
            </a:r>
            <a:r>
              <a:rPr lang="ru">
                <a:solidFill>
                  <a:srgbClr val="434343"/>
                </a:solidFill>
              </a:rPr>
              <a:t>Теперь его можно передавать, как параметр. </a:t>
            </a:r>
            <a:endParaRPr>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rPr b="1" lang="ru">
                <a:solidFill>
                  <a:srgbClr val="434343"/>
                </a:solidFill>
              </a:rPr>
              <a:t>полный код </a:t>
            </a:r>
            <a:r>
              <a:rPr b="1" lang="ru">
                <a:solidFill>
                  <a:srgbClr val="434343"/>
                </a:solidFill>
              </a:rPr>
              <a:t>примера и задание в lectures.types.AuxPattern.scala</a:t>
            </a:r>
            <a:endParaRPr b="1">
              <a:solidFill>
                <a:srgbClr val="434343"/>
              </a:solidFill>
            </a:endParaRPr>
          </a:p>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30" name="Google Shape;130;p24"/>
          <p:cNvSpPr txBox="1"/>
          <p:nvPr/>
        </p:nvSpPr>
        <p:spPr>
          <a:xfrm>
            <a:off x="311700" y="1021425"/>
            <a:ext cx="85206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131" name="Google Shape;131;p24"/>
          <p:cNvSpPr txBox="1"/>
          <p:nvPr/>
        </p:nvSpPr>
        <p:spPr>
          <a:xfrm>
            <a:off x="311700" y="1076700"/>
            <a:ext cx="8520600" cy="37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434343"/>
                </a:solidFill>
              </a:rPr>
              <a:t>Фантомные типы</a:t>
            </a:r>
            <a:r>
              <a:rPr lang="ru">
                <a:solidFill>
                  <a:srgbClr val="434343"/>
                </a:solidFill>
              </a:rPr>
              <a:t> </a:t>
            </a:r>
            <a:endParaRPr>
              <a:solidFill>
                <a:srgbClr val="434343"/>
              </a:solidFill>
            </a:endParaRPr>
          </a:p>
          <a:p>
            <a:pPr indent="0" lvl="0" marL="0" rtl="0" algn="l">
              <a:spcBef>
                <a:spcPts val="0"/>
              </a:spcBef>
              <a:spcAft>
                <a:spcPts val="0"/>
              </a:spcAft>
              <a:buNone/>
            </a:pPr>
            <a:r>
              <a:rPr lang="ru">
                <a:solidFill>
                  <a:srgbClr val="434343"/>
                </a:solidFill>
              </a:rPr>
              <a:t>Это типы, используемые только на этапе компиляции. Обычно они нужны, чтобы наделить какой-либо класс дополнительными свойствами или признаками, которые не нужны в рантайме.</a:t>
            </a:r>
            <a:endParaRPr>
              <a:solidFill>
                <a:srgbClr val="434343"/>
              </a:solidFill>
            </a:endParaRPr>
          </a:p>
          <a:p>
            <a:pPr indent="0" lvl="0" marL="0" rtl="0" algn="l">
              <a:spcBef>
                <a:spcPts val="0"/>
              </a:spcBef>
              <a:spcAft>
                <a:spcPts val="0"/>
              </a:spcAft>
              <a:buNone/>
            </a:pPr>
            <a:r>
              <a:rPr lang="ru">
                <a:solidFill>
                  <a:srgbClr val="434343"/>
                </a:solidFill>
              </a:rPr>
              <a:t>Обычно фантомными типами наделяют инстансы классов доменной модели.</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ru">
                <a:solidFill>
                  <a:srgbClr val="434343"/>
                </a:solidFill>
              </a:rPr>
              <a:t>Есть 2 основные причины применять фантомные типы</a:t>
            </a:r>
            <a:endParaRPr>
              <a:solidFill>
                <a:srgbClr val="434343"/>
              </a:solidFill>
            </a:endParaRPr>
          </a:p>
          <a:p>
            <a:pPr indent="-317500" lvl="0" marL="457200" rtl="0" algn="l">
              <a:spcBef>
                <a:spcPts val="0"/>
              </a:spcBef>
              <a:spcAft>
                <a:spcPts val="0"/>
              </a:spcAft>
              <a:buClr>
                <a:srgbClr val="434343"/>
              </a:buClr>
              <a:buSzPts val="1400"/>
              <a:buChar char="●"/>
            </a:pPr>
            <a:r>
              <a:rPr lang="ru">
                <a:solidFill>
                  <a:srgbClr val="434343"/>
                </a:solidFill>
              </a:rPr>
              <a:t>необходимость в строгой типизации в какой-либо части логики</a:t>
            </a:r>
            <a:endParaRPr>
              <a:solidFill>
                <a:srgbClr val="434343"/>
              </a:solidFill>
            </a:endParaRPr>
          </a:p>
          <a:p>
            <a:pPr indent="-317500" lvl="0" marL="457200" rtl="0" algn="l">
              <a:spcBef>
                <a:spcPts val="0"/>
              </a:spcBef>
              <a:spcAft>
                <a:spcPts val="0"/>
              </a:spcAft>
              <a:buClr>
                <a:srgbClr val="434343"/>
              </a:buClr>
              <a:buSzPts val="1400"/>
              <a:buChar char="●"/>
            </a:pPr>
            <a:r>
              <a:rPr lang="ru">
                <a:solidFill>
                  <a:srgbClr val="434343"/>
                </a:solidFill>
              </a:rPr>
              <a:t>и стремление избежать накладных расходов на дополнительные инстансы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ru">
                <a:solidFill>
                  <a:srgbClr val="434343"/>
                </a:solidFill>
              </a:rPr>
              <a:t>Пример: </a:t>
            </a:r>
            <a:r>
              <a:rPr b="1" lang="ru">
                <a:solidFill>
                  <a:srgbClr val="434343"/>
                </a:solidFill>
              </a:rPr>
              <a:t>lectures.types.PhantomTypes.scala</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rPr lang="ru">
                <a:solidFill>
                  <a:srgbClr val="434343"/>
                </a:solidFill>
              </a:rPr>
              <a:t>Несмотря на то, что фантомные типы часто приводят как пример мощи системы типов в скале, они же показывают ее ограниченность. Например мы легко можем проверить что кейс класс обладает определенным тайп параметром, но очень трудно без применения рефлексии проверить что этот же  кейс класс НЕ обладает определенным тайп параметром. Возьмем функцию из примера</a:t>
            </a:r>
            <a:endParaRPr>
              <a:solidFill>
                <a:srgbClr val="434343"/>
              </a:solidFill>
            </a:endParaRPr>
          </a:p>
          <a:p>
            <a:pPr indent="0" lvl="0" marL="0" rtl="0" algn="l">
              <a:spcBef>
                <a:spcPts val="0"/>
              </a:spcBef>
              <a:spcAft>
                <a:spcPts val="0"/>
              </a:spcAft>
              <a:buNone/>
            </a:pPr>
            <a:r>
              <a:rPr b="1" lang="ru">
                <a:solidFill>
                  <a:srgbClr val="434343"/>
                </a:solidFill>
              </a:rPr>
              <a:t>def overdueCheck(check: PayCheck[Sent]). </a:t>
            </a:r>
            <a:r>
              <a:rPr lang="ru">
                <a:solidFill>
                  <a:srgbClr val="434343"/>
                </a:solidFill>
              </a:rPr>
              <a:t>Она доступна для всех  оплаченных</a:t>
            </a:r>
            <a:r>
              <a:rPr b="1" lang="ru">
                <a:solidFill>
                  <a:srgbClr val="434343"/>
                </a:solidFill>
              </a:rPr>
              <a:t> </a:t>
            </a:r>
            <a:r>
              <a:rPr lang="ru">
                <a:solidFill>
                  <a:srgbClr val="434343"/>
                </a:solidFill>
              </a:rPr>
              <a:t>чеков. Возникает вопрос: если мы хотим сделать такую проверку для всех НЕ просроченных чеков, как нам описать такой метод?</a:t>
            </a:r>
            <a:endParaRPr>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37" name="Google Shape;137;p25"/>
          <p:cNvSpPr txBox="1"/>
          <p:nvPr/>
        </p:nvSpPr>
        <p:spPr>
          <a:xfrm>
            <a:off x="311700" y="1021425"/>
            <a:ext cx="85206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138" name="Google Shape;138;p25"/>
          <p:cNvSpPr txBox="1"/>
          <p:nvPr/>
        </p:nvSpPr>
        <p:spPr>
          <a:xfrm>
            <a:off x="311700" y="1076700"/>
            <a:ext cx="8520600" cy="37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434343"/>
                </a:solidFill>
              </a:rPr>
              <a:t>Тоже самое касается дизъюнкции или конъюнкции типов. Сложно описать функцию принимающую тип T или G. Отчасти эта проблема может быть решена применением имплиситов.</a:t>
            </a:r>
            <a:endParaRPr>
              <a:solidFill>
                <a:srgbClr val="434343"/>
              </a:solidFill>
            </a:endParaRPr>
          </a:p>
          <a:p>
            <a:pPr indent="457200" lvl="0" marL="0" rtl="0" algn="l">
              <a:spcBef>
                <a:spcPts val="0"/>
              </a:spcBef>
              <a:spcAft>
                <a:spcPts val="0"/>
              </a:spcAft>
              <a:buNone/>
            </a:pPr>
            <a:r>
              <a:rPr lang="ru">
                <a:solidFill>
                  <a:srgbClr val="434343"/>
                </a:solidFill>
              </a:rPr>
              <a:t>Еще одна проблемы с фантомными типами в том, что их применение может потребовать модификации доменной модели. Кроме того, описав с помощью фантомных типов одну категорию свойств, может быть невозможно применить к тем же доменным объектам другие фантомные типы. Последние 2 задачи можно решить, применив так называемые тайп теги.</a:t>
            </a:r>
            <a:endParaRPr>
              <a:solidFill>
                <a:srgbClr val="434343"/>
              </a:solidFill>
            </a:endParaRPr>
          </a:p>
          <a:p>
            <a:pPr indent="45720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b="1" lang="ru">
                <a:solidFill>
                  <a:srgbClr val="434343"/>
                </a:solidFill>
              </a:rPr>
              <a:t>Type tags</a:t>
            </a:r>
            <a:endParaRPr b="1">
              <a:solidFill>
                <a:srgbClr val="434343"/>
              </a:solidFill>
            </a:endParaRPr>
          </a:p>
          <a:p>
            <a:pPr indent="0" lvl="0" marL="0" rtl="0" algn="l">
              <a:spcBef>
                <a:spcPts val="0"/>
              </a:spcBef>
              <a:spcAft>
                <a:spcPts val="0"/>
              </a:spcAft>
              <a:buNone/>
            </a:pPr>
            <a:r>
              <a:rPr lang="ru">
                <a:solidFill>
                  <a:srgbClr val="434343"/>
                </a:solidFill>
              </a:rPr>
              <a:t>То, что мы сделали с помощью фантомных типов, не всегда возможно. В предыдущем примере мы ввели класс </a:t>
            </a:r>
            <a:r>
              <a:rPr b="1" lang="ru">
                <a:solidFill>
                  <a:srgbClr val="434343"/>
                </a:solidFill>
              </a:rPr>
              <a:t>PayCheck[T]</a:t>
            </a:r>
            <a:r>
              <a:rPr lang="ru">
                <a:solidFill>
                  <a:srgbClr val="434343"/>
                </a:solidFill>
              </a:rPr>
              <a:t> и методы работающие с этим классом. Но что, если мы не хотим создавать новые инстансы или вообще вводить новые типы, но тем не менее, хотим более строгой типизации? Возможно ли это?</a:t>
            </a:r>
            <a:endParaRPr>
              <a:solidFill>
                <a:srgbClr val="434343"/>
              </a:solidFill>
            </a:endParaRPr>
          </a:p>
          <a:p>
            <a:pPr indent="0" lvl="0" marL="0" rtl="0" algn="l">
              <a:spcBef>
                <a:spcPts val="0"/>
              </a:spcBef>
              <a:spcAft>
                <a:spcPts val="0"/>
              </a:spcAft>
              <a:buNone/>
            </a:pPr>
            <a:r>
              <a:rPr lang="ru">
                <a:solidFill>
                  <a:srgbClr val="434343"/>
                </a:solidFill>
              </a:rPr>
              <a:t>В предыдущем примере мы, как бы, пометили(тегировали) один тип, другим типом. Оказывается такой трюк можно проделать с любым типом, даже не принимающим тайп параметры. Ниже пример механизма тегирования из библиотеки </a:t>
            </a:r>
            <a:r>
              <a:rPr b="1" lang="ru">
                <a:solidFill>
                  <a:srgbClr val="434343"/>
                </a:solidFill>
              </a:rPr>
              <a:t>shapless</a:t>
            </a:r>
            <a:endParaRPr b="1">
              <a:solidFill>
                <a:srgbClr val="434343"/>
              </a:solidFill>
            </a:endParaRPr>
          </a:p>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44" name="Google Shape;144;p26"/>
          <p:cNvSpPr txBox="1"/>
          <p:nvPr/>
        </p:nvSpPr>
        <p:spPr>
          <a:xfrm>
            <a:off x="311700" y="3025250"/>
            <a:ext cx="8520600" cy="18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434343"/>
                </a:solidFill>
              </a:rPr>
              <a:t>Все гениальное просто. Как в фантомных типах, вводится тип </a:t>
            </a:r>
            <a:r>
              <a:rPr b="1" lang="ru">
                <a:solidFill>
                  <a:srgbClr val="434343"/>
                </a:solidFill>
              </a:rPr>
              <a:t>Tagged[U]</a:t>
            </a:r>
            <a:r>
              <a:rPr lang="ru">
                <a:solidFill>
                  <a:srgbClr val="434343"/>
                </a:solidFill>
              </a:rPr>
              <a:t>, который принимает тайп параметр. Чтобы в рантайме мы никогда не увидели ошибок, этот тип не имеет ни полей ни методов. Теперь осталось сделать метод, который метит любой тип </a:t>
            </a:r>
            <a:r>
              <a:rPr b="1" lang="ru">
                <a:solidFill>
                  <a:srgbClr val="434343"/>
                </a:solidFill>
              </a:rPr>
              <a:t>T</a:t>
            </a:r>
            <a:r>
              <a:rPr lang="ru">
                <a:solidFill>
                  <a:srgbClr val="434343"/>
                </a:solidFill>
              </a:rPr>
              <a:t> тэгом </a:t>
            </a:r>
            <a:r>
              <a:rPr b="1" lang="ru">
                <a:solidFill>
                  <a:srgbClr val="434343"/>
                </a:solidFill>
              </a:rPr>
              <a:t>Tagged[U]</a:t>
            </a:r>
            <a:r>
              <a:rPr lang="ru">
                <a:solidFill>
                  <a:srgbClr val="434343"/>
                </a:solidFill>
              </a:rPr>
              <a:t>, где </a:t>
            </a:r>
            <a:r>
              <a:rPr b="1" lang="ru">
                <a:solidFill>
                  <a:srgbClr val="434343"/>
                </a:solidFill>
              </a:rPr>
              <a:t>U</a:t>
            </a:r>
            <a:r>
              <a:rPr lang="ru">
                <a:solidFill>
                  <a:srgbClr val="434343"/>
                </a:solidFill>
              </a:rPr>
              <a:t>, любой подходящий тип. В нашем примере с фантомными типами, это был бы один из наследников </a:t>
            </a:r>
            <a:r>
              <a:rPr b="1" lang="ru">
                <a:solidFill>
                  <a:srgbClr val="434343"/>
                </a:solidFill>
              </a:rPr>
              <a:t>PayCheckStatus</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b="1">
              <a:solidFill>
                <a:srgbClr val="434343"/>
              </a:solidFill>
            </a:endParaRPr>
          </a:p>
        </p:txBody>
      </p:sp>
      <p:sp>
        <p:nvSpPr>
          <p:cNvPr id="145" name="Google Shape;145;p26"/>
          <p:cNvSpPr txBox="1"/>
          <p:nvPr/>
        </p:nvSpPr>
        <p:spPr>
          <a:xfrm>
            <a:off x="311700" y="983050"/>
            <a:ext cx="8520600" cy="1961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object </a:t>
            </a:r>
            <a:r>
              <a:rPr lang="ru" sz="1100">
                <a:solidFill>
                  <a:schemeClr val="dk1"/>
                </a:solidFill>
                <a:highlight>
                  <a:srgbClr val="FFFFFF"/>
                </a:highlight>
                <a:latin typeface="Verdana"/>
                <a:ea typeface="Verdana"/>
                <a:cs typeface="Verdana"/>
                <a:sym typeface="Verdana"/>
              </a:rPr>
              <a:t>tag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lang="ru" sz="1100">
                <a:solidFill>
                  <a:schemeClr val="dk1"/>
                </a:solidFill>
                <a:highlight>
                  <a:schemeClr val="lt1"/>
                </a:highlight>
                <a:latin typeface="Verdana"/>
                <a:ea typeface="Verdana"/>
                <a:cs typeface="Verdana"/>
                <a:sym typeface="Verdana"/>
              </a:rPr>
              <a:t> </a:t>
            </a:r>
            <a:r>
              <a:rPr b="1" lang="ru" sz="1100">
                <a:solidFill>
                  <a:srgbClr val="000080"/>
                </a:solidFill>
                <a:highlight>
                  <a:schemeClr val="lt1"/>
                </a:highlight>
                <a:latin typeface="Verdana"/>
                <a:ea typeface="Verdana"/>
                <a:cs typeface="Verdana"/>
                <a:sym typeface="Verdana"/>
              </a:rPr>
              <a:t>trait </a:t>
            </a:r>
            <a:r>
              <a:rPr lang="ru" sz="1100">
                <a:solidFill>
                  <a:schemeClr val="dk1"/>
                </a:solidFill>
                <a:highlight>
                  <a:schemeClr val="lt1"/>
                </a:highlight>
                <a:latin typeface="Verdana"/>
                <a:ea typeface="Verdana"/>
                <a:cs typeface="Verdana"/>
                <a:sym typeface="Verdana"/>
              </a:rPr>
              <a:t>Tagged[</a:t>
            </a:r>
            <a:r>
              <a:rPr lang="ru" sz="1100">
                <a:solidFill>
                  <a:srgbClr val="20999D"/>
                </a:solidFill>
                <a:highlight>
                  <a:schemeClr val="lt1"/>
                </a:highlight>
                <a:latin typeface="Verdana"/>
                <a:ea typeface="Verdana"/>
                <a:cs typeface="Verdana"/>
                <a:sym typeface="Verdana"/>
              </a:rPr>
              <a:t>U</a:t>
            </a:r>
            <a:r>
              <a:rPr lang="ru" sz="1100">
                <a:solidFill>
                  <a:schemeClr val="dk1"/>
                </a:solidFill>
                <a:highlight>
                  <a:schemeClr val="lt1"/>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apply[</a:t>
            </a:r>
            <a:r>
              <a:rPr lang="ru" sz="1100">
                <a:solidFill>
                  <a:srgbClr val="20999D"/>
                </a:solidFill>
                <a:highlight>
                  <a:srgbClr val="FFFFFF"/>
                </a:highlight>
                <a:latin typeface="Verdana"/>
                <a:ea typeface="Verdana"/>
                <a:cs typeface="Verdana"/>
                <a:sym typeface="Verdana"/>
              </a:rPr>
              <a:t>U</a:t>
            </a:r>
            <a:r>
              <a:rPr lang="ru" sz="1100">
                <a:solidFill>
                  <a:schemeClr val="dk1"/>
                </a:solidFill>
                <a:highlight>
                  <a:srgbClr val="FFFFFF"/>
                </a:highlight>
                <a:latin typeface="Verdana"/>
                <a:ea typeface="Verdana"/>
                <a:cs typeface="Verdana"/>
                <a:sym typeface="Verdana"/>
              </a:rPr>
              <a:t>]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Tagger[</a:t>
            </a:r>
            <a:r>
              <a:rPr lang="ru" sz="1100">
                <a:solidFill>
                  <a:srgbClr val="20999D"/>
                </a:solidFill>
                <a:highlight>
                  <a:srgbClr val="FFFFFF"/>
                </a:highlight>
                <a:latin typeface="Verdana"/>
                <a:ea typeface="Verdana"/>
                <a:cs typeface="Verdana"/>
                <a:sym typeface="Verdana"/>
              </a:rPr>
              <a:t>U</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U</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T </a:t>
            </a:r>
            <a:r>
              <a:rPr b="1" lang="ru" sz="1100">
                <a:solidFill>
                  <a:srgbClr val="000080"/>
                </a:solidFill>
                <a:highlight>
                  <a:srgbClr val="FFFFFF"/>
                </a:highlight>
                <a:latin typeface="Verdana"/>
                <a:ea typeface="Verdana"/>
                <a:cs typeface="Verdana"/>
                <a:sym typeface="Verdana"/>
              </a:rPr>
              <a:t>with </a:t>
            </a:r>
            <a:r>
              <a:rPr lang="ru" sz="1100">
                <a:solidFill>
                  <a:schemeClr val="dk1"/>
                </a:solidFill>
                <a:highlight>
                  <a:srgbClr val="FFFFFF"/>
                </a:highlight>
                <a:latin typeface="Verdana"/>
                <a:ea typeface="Verdana"/>
                <a:cs typeface="Verdana"/>
                <a:sym typeface="Verdana"/>
              </a:rPr>
              <a:t>Tagged[</a:t>
            </a:r>
            <a:r>
              <a:rPr lang="ru" sz="1100">
                <a:solidFill>
                  <a:srgbClr val="20999D"/>
                </a:solidFill>
                <a:highlight>
                  <a:srgbClr val="FFFFFF"/>
                </a:highlight>
                <a:latin typeface="Verdana"/>
                <a:ea typeface="Verdana"/>
                <a:cs typeface="Verdana"/>
                <a:sym typeface="Verdana"/>
              </a:rPr>
              <a:t>U</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Tagger[</a:t>
            </a:r>
            <a:r>
              <a:rPr lang="ru" sz="1100">
                <a:solidFill>
                  <a:srgbClr val="20999D"/>
                </a:solidFill>
                <a:highlight>
                  <a:srgbClr val="FFFFFF"/>
                </a:highlight>
                <a:latin typeface="Verdana"/>
                <a:ea typeface="Verdana"/>
                <a:cs typeface="Verdana"/>
                <a:sym typeface="Verdana"/>
              </a:rPr>
              <a:t>U</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apply[</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](t :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T @@ U </a:t>
            </a:r>
            <a:r>
              <a:rPr lang="ru" sz="1100">
                <a:solidFill>
                  <a:schemeClr val="dk1"/>
                </a:solidFill>
                <a:highlight>
                  <a:srgbClr val="FFFFFF"/>
                </a:highlight>
                <a:latin typeface="Verdana"/>
                <a:ea typeface="Verdana"/>
                <a:cs typeface="Verdana"/>
                <a:sym typeface="Verdana"/>
              </a:rPr>
              <a:t>= t.asInstanceOf[</a:t>
            </a:r>
            <a:r>
              <a:rPr lang="ru" sz="1100">
                <a:solidFill>
                  <a:srgbClr val="20999D"/>
                </a:solidFill>
                <a:highlight>
                  <a:srgbClr val="FFFFFF"/>
                </a:highlight>
                <a:latin typeface="Verdana"/>
                <a:ea typeface="Verdana"/>
                <a:cs typeface="Verdana"/>
                <a:sym typeface="Verdana"/>
              </a:rPr>
              <a:t>T @@ U</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51" name="Google Shape;151;p27"/>
          <p:cNvSpPr txBox="1"/>
          <p:nvPr/>
        </p:nvSpPr>
        <p:spPr>
          <a:xfrm>
            <a:off x="311700" y="1063946"/>
            <a:ext cx="8520600" cy="11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434343"/>
                </a:solidFill>
              </a:rPr>
              <a:t>Очень часто важная информация представляет собой просто строку. Когда видим тип String, мы не всегда можем предположить, какие же данные содержит объект этого типа. С помощью тэгов можно реализовать полезный паттерн </a:t>
            </a:r>
            <a:r>
              <a:rPr b="1" lang="ru">
                <a:solidFill>
                  <a:srgbClr val="434343"/>
                </a:solidFill>
              </a:rPr>
              <a:t>Id[_]</a:t>
            </a:r>
            <a:r>
              <a:rPr lang="ru">
                <a:solidFill>
                  <a:srgbClr val="434343"/>
                </a:solidFill>
              </a:rPr>
              <a:t>, позволяющий накладывать дополнительные ограничения на уровне типов, на строки. Этими ограничениями мы даем понять компилятору и разработчикам, какие именно данные должна содержать строка. Реализация </a:t>
            </a:r>
            <a:r>
              <a:rPr b="1" lang="ru">
                <a:solidFill>
                  <a:srgbClr val="434343"/>
                </a:solidFill>
              </a:rPr>
              <a:t>Id</a:t>
            </a:r>
            <a:r>
              <a:rPr lang="ru">
                <a:solidFill>
                  <a:srgbClr val="434343"/>
                </a:solidFill>
              </a:rPr>
              <a:t> с помощью </a:t>
            </a:r>
            <a:r>
              <a:rPr b="1" lang="ru">
                <a:solidFill>
                  <a:srgbClr val="434343"/>
                </a:solidFill>
              </a:rPr>
              <a:t>@@</a:t>
            </a:r>
            <a:r>
              <a:rPr lang="ru">
                <a:solidFill>
                  <a:srgbClr val="434343"/>
                </a:solidFill>
              </a:rPr>
              <a:t> </a:t>
            </a:r>
            <a:endParaRPr>
              <a:solidFill>
                <a:srgbClr val="434343"/>
              </a:solidFill>
            </a:endParaRPr>
          </a:p>
          <a:p>
            <a:pPr indent="0" lvl="0" marL="0" rtl="0" algn="l">
              <a:spcBef>
                <a:spcPts val="0"/>
              </a:spcBef>
              <a:spcAft>
                <a:spcPts val="0"/>
              </a:spcAft>
              <a:buNone/>
            </a:pPr>
            <a:r>
              <a:t/>
            </a:r>
            <a:endParaRPr b="1">
              <a:solidFill>
                <a:srgbClr val="434343"/>
              </a:solidFill>
            </a:endParaRPr>
          </a:p>
        </p:txBody>
      </p:sp>
      <p:sp>
        <p:nvSpPr>
          <p:cNvPr id="152" name="Google Shape;152;p27"/>
          <p:cNvSpPr txBox="1"/>
          <p:nvPr/>
        </p:nvSpPr>
        <p:spPr>
          <a:xfrm>
            <a:off x="311700" y="2252850"/>
            <a:ext cx="8520600" cy="113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object </a:t>
            </a:r>
            <a:r>
              <a:rPr lang="ru" sz="1100">
                <a:solidFill>
                  <a:schemeClr val="dk1"/>
                </a:solidFill>
                <a:highlight>
                  <a:srgbClr val="FFFFFF"/>
                </a:highlight>
                <a:latin typeface="Verdana"/>
                <a:ea typeface="Verdana"/>
                <a:cs typeface="Verdana"/>
                <a:sym typeface="Verdana"/>
              </a:rPr>
              <a:t>Id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apply[</a:t>
            </a:r>
            <a:r>
              <a:rPr lang="ru" sz="1100">
                <a:solidFill>
                  <a:srgbClr val="20999D"/>
                </a:solidFill>
                <a:highlight>
                  <a:srgbClr val="FFFFFF"/>
                </a:highlight>
                <a:latin typeface="Verdana"/>
                <a:ea typeface="Verdana"/>
                <a:cs typeface="Verdana"/>
                <a:sym typeface="Verdana"/>
              </a:rPr>
              <a:t>U</a:t>
            </a:r>
            <a:r>
              <a:rPr lang="ru" sz="1100">
                <a:solidFill>
                  <a:schemeClr val="dk1"/>
                </a:solidFill>
                <a:highlight>
                  <a:srgbClr val="FFFFFF"/>
                </a:highlight>
                <a:latin typeface="Verdana"/>
                <a:ea typeface="Verdana"/>
                <a:cs typeface="Verdana"/>
                <a:sym typeface="Verdana"/>
              </a:rPr>
              <a:t>](str: </a:t>
            </a:r>
            <a:r>
              <a:rPr lang="ru" sz="1100">
                <a:solidFill>
                  <a:srgbClr val="20999D"/>
                </a:solidFill>
                <a:highlight>
                  <a:srgbClr val="FFFFFF"/>
                </a:highlight>
                <a:latin typeface="Verdana"/>
                <a:ea typeface="Verdana"/>
                <a:cs typeface="Verdana"/>
                <a:sym typeface="Verdana"/>
              </a:rPr>
              <a:t>String</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Id</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U</a:t>
            </a:r>
            <a:r>
              <a:rPr lang="ru" sz="1100">
                <a:solidFill>
                  <a:schemeClr val="dk1"/>
                </a:solidFill>
                <a:highlight>
                  <a:srgbClr val="FFFFFF"/>
                </a:highlight>
                <a:latin typeface="Verdana"/>
                <a:ea typeface="Verdana"/>
                <a:cs typeface="Verdana"/>
                <a:sym typeface="Verdana"/>
              </a:rPr>
              <a:t>] = str.asInstanceOf[</a:t>
            </a:r>
            <a:r>
              <a:rPr lang="ru" sz="1100">
                <a:solidFill>
                  <a:srgbClr val="20999D"/>
                </a:solidFill>
                <a:highlight>
                  <a:srgbClr val="FFFFFF"/>
                </a:highlight>
                <a:latin typeface="Verdana"/>
                <a:ea typeface="Verdana"/>
                <a:cs typeface="Verdana"/>
                <a:sym typeface="Verdana"/>
              </a:rPr>
              <a:t>Id</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U</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Id</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U</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String @@ U</a:t>
            </a:r>
            <a:endParaRPr sz="1100">
              <a:solidFill>
                <a:srgbClr val="20999D"/>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
        <p:nvSpPr>
          <p:cNvPr id="153" name="Google Shape;153;p27"/>
          <p:cNvSpPr txBox="1"/>
          <p:nvPr/>
        </p:nvSpPr>
        <p:spPr>
          <a:xfrm>
            <a:off x="311700" y="3534325"/>
            <a:ext cx="8520600" cy="9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434343"/>
                </a:solidFill>
              </a:rPr>
              <a:t>Пример применения Id: lectures.types.IdExample.scala</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rPr b="1" lang="ru">
                <a:solidFill>
                  <a:srgbClr val="434343"/>
                </a:solidFill>
              </a:rPr>
              <a:t>Задание: lectures.types.LoggedTypeCheck.scala</a:t>
            </a:r>
            <a:endParaRPr b="1">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59" name="Google Shape;159;p28"/>
          <p:cNvSpPr txBox="1"/>
          <p:nvPr/>
        </p:nvSpPr>
        <p:spPr>
          <a:xfrm>
            <a:off x="311700" y="1021425"/>
            <a:ext cx="85206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160" name="Google Shape;160;p28"/>
          <p:cNvSpPr txBox="1"/>
          <p:nvPr/>
        </p:nvSpPr>
        <p:spPr>
          <a:xfrm>
            <a:off x="311700" y="1076700"/>
            <a:ext cx="85206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434343"/>
                </a:solidFill>
              </a:rPr>
              <a:t>F-bound polymorphism</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rPr lang="ru">
                <a:solidFill>
                  <a:srgbClr val="434343"/>
                </a:solidFill>
              </a:rPr>
              <a:t>Представим, что мы создали трейт с методом, принимающим на вход параметр того же типа. Примером может служить трейт, описывающий метод-компаратор:</a:t>
            </a:r>
            <a:endParaRPr>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p:txBody>
      </p:sp>
      <p:sp>
        <p:nvSpPr>
          <p:cNvPr id="161" name="Google Shape;161;p28"/>
          <p:cNvSpPr txBox="1"/>
          <p:nvPr/>
        </p:nvSpPr>
        <p:spPr>
          <a:xfrm>
            <a:off x="311700" y="2100275"/>
            <a:ext cx="8520600" cy="957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trait </a:t>
            </a:r>
            <a:r>
              <a:rPr lang="ru" sz="1100">
                <a:solidFill>
                  <a:schemeClr val="dk1"/>
                </a:solidFill>
                <a:highlight>
                  <a:srgbClr val="FFFFFF"/>
                </a:highlight>
                <a:latin typeface="Verdana"/>
                <a:ea typeface="Verdana"/>
                <a:cs typeface="Verdana"/>
                <a:sym typeface="Verdana"/>
              </a:rPr>
              <a:t>Container[</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value: </a:t>
            </a:r>
            <a:r>
              <a:rPr lang="ru" sz="1100">
                <a:solidFill>
                  <a:srgbClr val="20999D"/>
                </a:solidFill>
                <a:highlight>
                  <a:srgbClr val="FFFFFF"/>
                </a:highlight>
                <a:latin typeface="Verdana"/>
                <a:ea typeface="Verdana"/>
                <a:cs typeface="Verdana"/>
                <a:sym typeface="Verdana"/>
              </a:rPr>
              <a:t>T</a:t>
            </a:r>
            <a:endParaRPr sz="1100">
              <a:solidFill>
                <a:srgbClr val="20999D"/>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rgbClr val="20999D"/>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rgbClr val="20999D"/>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compare(that: Container[</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Int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b="1" sz="1100">
              <a:solidFill>
                <a:srgbClr val="000080"/>
              </a:solidFill>
              <a:highlight>
                <a:srgbClr val="FFFFFF"/>
              </a:highlight>
              <a:latin typeface="Verdana"/>
              <a:ea typeface="Verdana"/>
              <a:cs typeface="Verdana"/>
              <a:sym typeface="Verdana"/>
            </a:endParaRPr>
          </a:p>
        </p:txBody>
      </p:sp>
      <p:sp>
        <p:nvSpPr>
          <p:cNvPr id="162" name="Google Shape;162;p28"/>
          <p:cNvSpPr txBox="1"/>
          <p:nvPr/>
        </p:nvSpPr>
        <p:spPr>
          <a:xfrm>
            <a:off x="311700" y="3057900"/>
            <a:ext cx="85206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434343"/>
                </a:solidFill>
              </a:rPr>
              <a:t>Определим 2 наследника, этого трейта контейнер для целых и контейнер для целых по модулю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p:txBody>
      </p:sp>
      <p:sp>
        <p:nvSpPr>
          <p:cNvPr id="163" name="Google Shape;163;p28"/>
          <p:cNvSpPr txBox="1"/>
          <p:nvPr/>
        </p:nvSpPr>
        <p:spPr>
          <a:xfrm>
            <a:off x="311700" y="3524325"/>
            <a:ext cx="8520600" cy="145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Abs</a:t>
            </a:r>
            <a:r>
              <a:rPr lang="ru" sz="1100">
                <a:solidFill>
                  <a:schemeClr val="dk1"/>
                </a:solidFill>
                <a:highlight>
                  <a:srgbClr val="FFFFFF"/>
                </a:highlight>
                <a:latin typeface="Verdana"/>
                <a:ea typeface="Verdana"/>
                <a:cs typeface="Verdana"/>
                <a:sym typeface="Verdana"/>
              </a:rPr>
              <a:t>IntContainer(</a:t>
            </a:r>
            <a:r>
              <a:rPr b="1" lang="ru" sz="1100">
                <a:solidFill>
                  <a:srgbClr val="000080"/>
                </a:solidFill>
                <a:highlight>
                  <a:srgbClr val="FFFFFF"/>
                </a:highlight>
                <a:latin typeface="Verdana"/>
                <a:ea typeface="Verdana"/>
                <a:cs typeface="Verdana"/>
                <a:sym typeface="Verdana"/>
              </a:rPr>
              <a:t>override val </a:t>
            </a:r>
            <a:r>
              <a:rPr lang="ru" sz="1100">
                <a:solidFill>
                  <a:schemeClr val="dk1"/>
                </a:solidFill>
                <a:highlight>
                  <a:srgbClr val="FFFFFF"/>
                </a:highlight>
                <a:latin typeface="Verdana"/>
                <a:ea typeface="Verdana"/>
                <a:cs typeface="Verdana"/>
                <a:sym typeface="Verdana"/>
              </a:rPr>
              <a:t>value: Int)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Container[Int]{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absValue </a:t>
            </a:r>
            <a:r>
              <a:rPr lang="ru" sz="1100">
                <a:solidFill>
                  <a:schemeClr val="dk1"/>
                </a:solidFill>
                <a:highlight>
                  <a:srgbClr val="FFFFFF"/>
                </a:highlight>
                <a:latin typeface="Verdana"/>
                <a:ea typeface="Verdana"/>
                <a:cs typeface="Verdana"/>
                <a:sym typeface="Verdana"/>
              </a:rPr>
              <a:t>= Math.</a:t>
            </a:r>
            <a:r>
              <a:rPr i="1" lang="ru" sz="1100">
                <a:solidFill>
                  <a:schemeClr val="dk1"/>
                </a:solidFill>
                <a:highlight>
                  <a:srgbClr val="FFFFFF"/>
                </a:highlight>
                <a:latin typeface="Verdana"/>
                <a:ea typeface="Verdana"/>
                <a:cs typeface="Verdana"/>
                <a:sym typeface="Verdana"/>
              </a:rPr>
              <a:t>abs</a:t>
            </a:r>
            <a:r>
              <a:rPr lang="ru" sz="1100">
                <a:solidFill>
                  <a:schemeClr val="dk1"/>
                </a:solidFill>
                <a:highlight>
                  <a:srgbClr val="FFFFFF"/>
                </a:highlight>
                <a:latin typeface="Verdana"/>
                <a:ea typeface="Verdana"/>
                <a:cs typeface="Verdana"/>
                <a:sym typeface="Verdana"/>
              </a:rPr>
              <a:t>(value).toInt</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override def </a:t>
            </a:r>
            <a:r>
              <a:rPr lang="ru" sz="1100">
                <a:solidFill>
                  <a:schemeClr val="dk1"/>
                </a:solidFill>
                <a:highlight>
                  <a:srgbClr val="FFFFFF"/>
                </a:highlight>
                <a:latin typeface="Verdana"/>
                <a:ea typeface="Verdana"/>
                <a:cs typeface="Verdana"/>
                <a:sym typeface="Verdana"/>
              </a:rPr>
              <a:t>compare(that: Container[Int]): Int =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IntContainer(</a:t>
            </a:r>
            <a:r>
              <a:rPr b="1" lang="ru" sz="1100">
                <a:solidFill>
                  <a:srgbClr val="000080"/>
                </a:solidFill>
                <a:highlight>
                  <a:srgbClr val="FFFFFF"/>
                </a:highlight>
                <a:latin typeface="Verdana"/>
                <a:ea typeface="Verdana"/>
                <a:cs typeface="Verdana"/>
                <a:sym typeface="Verdana"/>
              </a:rPr>
              <a:t>override val </a:t>
            </a:r>
            <a:r>
              <a:rPr lang="ru" sz="1100">
                <a:solidFill>
                  <a:schemeClr val="dk1"/>
                </a:solidFill>
                <a:highlight>
                  <a:srgbClr val="FFFFFF"/>
                </a:highlight>
                <a:latin typeface="Verdana"/>
                <a:ea typeface="Verdana"/>
                <a:cs typeface="Verdana"/>
                <a:sym typeface="Verdana"/>
              </a:rPr>
              <a:t>value: Int)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Container[Int]{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def </a:t>
            </a:r>
            <a:r>
              <a:rPr lang="ru" sz="1100">
                <a:solidFill>
                  <a:schemeClr val="dk1"/>
                </a:solidFill>
                <a:highlight>
                  <a:srgbClr val="FFFFFF"/>
                </a:highlight>
                <a:latin typeface="Verdana"/>
                <a:ea typeface="Verdana"/>
                <a:cs typeface="Verdana"/>
                <a:sym typeface="Verdana"/>
              </a:rPr>
              <a:t>compare(that: Container[Int]): Int =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69" name="Google Shape;169;p29"/>
          <p:cNvSpPr txBox="1"/>
          <p:nvPr/>
        </p:nvSpPr>
        <p:spPr>
          <a:xfrm>
            <a:off x="311700" y="1076700"/>
            <a:ext cx="85206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p:txBody>
      </p:sp>
      <p:sp>
        <p:nvSpPr>
          <p:cNvPr id="170" name="Google Shape;170;p29"/>
          <p:cNvSpPr txBox="1"/>
          <p:nvPr/>
        </p:nvSpPr>
        <p:spPr>
          <a:xfrm>
            <a:off x="311700" y="1021425"/>
            <a:ext cx="8520600" cy="39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rgbClr val="434343"/>
                </a:solidFill>
              </a:rPr>
              <a:t>Понятно, что метод сравнения, определенный так, как это сделано в наследниках трейта, может привести к ошибкам. Что бы нам хотелось - это разрешить сравнение только инстансов одинаковых типов, наследников container.  В этом нам может помочь прием, называемый </a:t>
            </a:r>
            <a:r>
              <a:rPr b="1" lang="ru">
                <a:solidFill>
                  <a:srgbClr val="434343"/>
                </a:solidFill>
              </a:rPr>
              <a:t>F-bound polymorphism </a:t>
            </a:r>
            <a:r>
              <a:rPr lang="ru">
                <a:solidFill>
                  <a:srgbClr val="434343"/>
                </a:solidFill>
              </a:rPr>
              <a:t>или</a:t>
            </a:r>
            <a:r>
              <a:rPr b="1" lang="ru">
                <a:solidFill>
                  <a:srgbClr val="434343"/>
                </a:solidFill>
              </a:rPr>
              <a:t> </a:t>
            </a:r>
            <a:r>
              <a:rPr lang="ru">
                <a:solidFill>
                  <a:srgbClr val="434343"/>
                </a:solidFill>
              </a:rPr>
              <a:t>рекурсивный полиморфизм. Суть приема заключается в том, что класс параметризуется типом особого вида. </a:t>
            </a:r>
            <a:endParaRPr>
              <a:solidFill>
                <a:srgbClr val="434343"/>
              </a:solidFill>
            </a:endParaRPr>
          </a:p>
          <a:p>
            <a:pPr indent="-317500" lvl="0" marL="457200" rtl="0" algn="l">
              <a:spcBef>
                <a:spcPts val="0"/>
              </a:spcBef>
              <a:spcAft>
                <a:spcPts val="0"/>
              </a:spcAft>
              <a:buClr>
                <a:srgbClr val="434343"/>
              </a:buClr>
              <a:buSzPts val="1400"/>
              <a:buChar char="●"/>
            </a:pPr>
            <a:r>
              <a:rPr lang="ru">
                <a:solidFill>
                  <a:srgbClr val="434343"/>
                </a:solidFill>
              </a:rPr>
              <a:t>тип-параметр(обычно) должен быть наследником, типа, параметром которого является</a:t>
            </a:r>
            <a:endParaRPr>
              <a:solidFill>
                <a:srgbClr val="434343"/>
              </a:solidFill>
            </a:endParaRPr>
          </a:p>
          <a:p>
            <a:pPr indent="-317500" lvl="0" marL="457200" rtl="0" algn="l">
              <a:spcBef>
                <a:spcPts val="0"/>
              </a:spcBef>
              <a:spcAft>
                <a:spcPts val="0"/>
              </a:spcAft>
              <a:buClr>
                <a:srgbClr val="434343"/>
              </a:buClr>
              <a:buSzPts val="1400"/>
              <a:buChar char="●"/>
            </a:pPr>
            <a:r>
              <a:rPr lang="ru">
                <a:solidFill>
                  <a:srgbClr val="434343"/>
                </a:solidFill>
              </a:rPr>
              <a:t>должен быть параметризован самим собой</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ru">
                <a:solidFill>
                  <a:srgbClr val="434343"/>
                </a:solidFill>
              </a:rPr>
              <a:t>Модифицируем наш пример с контейнерами, и посмотрим как это работает.</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ru">
                <a:solidFill>
                  <a:srgbClr val="434343"/>
                </a:solidFill>
              </a:rPr>
              <a:t>Полный код примера можно найтив </a:t>
            </a:r>
            <a:r>
              <a:rPr b="1" lang="ru">
                <a:solidFill>
                  <a:srgbClr val="434343"/>
                </a:solidFill>
              </a:rPr>
              <a:t>lectures.types.FBoundContainer.scala</a:t>
            </a:r>
            <a:r>
              <a:rPr lang="ru">
                <a:solidFill>
                  <a:srgbClr val="434343"/>
                </a:solidFill>
              </a:rPr>
              <a:t> </a:t>
            </a:r>
            <a:endParaRPr>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76" name="Google Shape;176;p30"/>
          <p:cNvSpPr txBox="1"/>
          <p:nvPr/>
        </p:nvSpPr>
        <p:spPr>
          <a:xfrm>
            <a:off x="311700" y="1021425"/>
            <a:ext cx="85206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177" name="Google Shape;177;p30"/>
          <p:cNvSpPr txBox="1"/>
          <p:nvPr/>
        </p:nvSpPr>
        <p:spPr>
          <a:xfrm>
            <a:off x="311700" y="1178600"/>
            <a:ext cx="8520600" cy="3757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AbsIntContainer(</a:t>
            </a:r>
            <a:r>
              <a:rPr b="1" lang="ru" sz="1100">
                <a:solidFill>
                  <a:srgbClr val="000080"/>
                </a:solidFill>
                <a:highlight>
                  <a:srgbClr val="FFFFFF"/>
                </a:highlight>
                <a:latin typeface="Verdana"/>
                <a:ea typeface="Verdana"/>
                <a:cs typeface="Verdana"/>
                <a:sym typeface="Verdana"/>
              </a:rPr>
              <a:t>override val </a:t>
            </a:r>
            <a:r>
              <a:rPr lang="ru" sz="1100">
                <a:solidFill>
                  <a:schemeClr val="dk1"/>
                </a:solidFill>
                <a:highlight>
                  <a:srgbClr val="FFFFFF"/>
                </a:highlight>
                <a:latin typeface="Verdana"/>
                <a:ea typeface="Verdana"/>
                <a:cs typeface="Verdana"/>
                <a:sym typeface="Verdana"/>
              </a:rPr>
              <a:t>value: Float)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Container[Float, AbsIntContainer]{</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absValue </a:t>
            </a:r>
            <a:r>
              <a:rPr lang="ru" sz="1100">
                <a:solidFill>
                  <a:schemeClr val="dk1"/>
                </a:solidFill>
                <a:highlight>
                  <a:srgbClr val="FFFFFF"/>
                </a:highlight>
                <a:latin typeface="Verdana"/>
                <a:ea typeface="Verdana"/>
                <a:cs typeface="Verdana"/>
                <a:sym typeface="Verdana"/>
              </a:rPr>
              <a:t>= Math.</a:t>
            </a:r>
            <a:r>
              <a:rPr i="1" lang="ru" sz="1100">
                <a:solidFill>
                  <a:schemeClr val="dk1"/>
                </a:solidFill>
                <a:highlight>
                  <a:srgbClr val="FFFFFF"/>
                </a:highlight>
                <a:latin typeface="Verdana"/>
                <a:ea typeface="Verdana"/>
                <a:cs typeface="Verdana"/>
                <a:sym typeface="Verdana"/>
              </a:rPr>
              <a:t>abs</a:t>
            </a:r>
            <a:r>
              <a:rPr lang="ru" sz="1100">
                <a:solidFill>
                  <a:schemeClr val="dk1"/>
                </a:solidFill>
                <a:highlight>
                  <a:srgbClr val="FFFFFF"/>
                </a:highlight>
                <a:latin typeface="Verdana"/>
                <a:ea typeface="Verdana"/>
                <a:cs typeface="Verdana"/>
                <a:sym typeface="Verdana"/>
              </a:rPr>
              <a:t>(value).toInt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def </a:t>
            </a:r>
            <a:r>
              <a:rPr lang="ru" sz="1100">
                <a:solidFill>
                  <a:schemeClr val="dk1"/>
                </a:solidFill>
                <a:highlight>
                  <a:srgbClr val="FFFFFF"/>
                </a:highlight>
                <a:latin typeface="Verdana"/>
                <a:ea typeface="Verdana"/>
                <a:cs typeface="Verdana"/>
                <a:sym typeface="Verdana"/>
              </a:rPr>
              <a:t>compare(that: AbsIntContainer): Int = </a:t>
            </a:r>
            <a:r>
              <a:rPr i="1" lang="ru" sz="1100">
                <a:solidFill>
                  <a:srgbClr val="660E7A"/>
                </a:solidFill>
                <a:highlight>
                  <a:srgbClr val="FFFFFF"/>
                </a:highlight>
                <a:latin typeface="Verdana"/>
                <a:ea typeface="Verdana"/>
                <a:cs typeface="Verdana"/>
                <a:sym typeface="Verdana"/>
              </a:rPr>
              <a:t>absValue </a:t>
            </a:r>
            <a:r>
              <a:rPr lang="ru" sz="1100">
                <a:solidFill>
                  <a:schemeClr val="dk1"/>
                </a:solidFill>
                <a:highlight>
                  <a:srgbClr val="FFFFFF"/>
                </a:highlight>
                <a:latin typeface="Verdana"/>
                <a:ea typeface="Verdana"/>
                <a:cs typeface="Verdana"/>
                <a:sym typeface="Verdana"/>
              </a:rPr>
              <a:t>- that.</a:t>
            </a:r>
            <a:r>
              <a:rPr i="1" lang="ru" sz="1100">
                <a:solidFill>
                  <a:srgbClr val="660E7A"/>
                </a:solidFill>
                <a:highlight>
                  <a:srgbClr val="FFFFFF"/>
                </a:highlight>
                <a:latin typeface="Verdana"/>
                <a:ea typeface="Verdana"/>
                <a:cs typeface="Verdana"/>
                <a:sym typeface="Verdana"/>
              </a:rPr>
              <a:t>absValue</a:t>
            </a:r>
            <a:endParaRPr i="1" sz="1100">
              <a:solidFill>
                <a:srgbClr val="660E7A"/>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IntContainer(</a:t>
            </a:r>
            <a:r>
              <a:rPr b="1" lang="ru" sz="1100">
                <a:solidFill>
                  <a:srgbClr val="000080"/>
                </a:solidFill>
                <a:highlight>
                  <a:srgbClr val="FFFFFF"/>
                </a:highlight>
                <a:latin typeface="Verdana"/>
                <a:ea typeface="Verdana"/>
                <a:cs typeface="Verdana"/>
                <a:sym typeface="Verdana"/>
              </a:rPr>
              <a:t>override val </a:t>
            </a:r>
            <a:r>
              <a:rPr lang="ru" sz="1100">
                <a:solidFill>
                  <a:schemeClr val="dk1"/>
                </a:solidFill>
                <a:highlight>
                  <a:srgbClr val="FFFFFF"/>
                </a:highlight>
                <a:latin typeface="Verdana"/>
                <a:ea typeface="Verdana"/>
                <a:cs typeface="Verdana"/>
                <a:sym typeface="Verdana"/>
              </a:rPr>
              <a:t>value: Int)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Container[Int, IntContainer]{</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def </a:t>
            </a:r>
            <a:r>
              <a:rPr lang="ru" sz="1100">
                <a:solidFill>
                  <a:schemeClr val="dk1"/>
                </a:solidFill>
                <a:highlight>
                  <a:srgbClr val="FFFFFF"/>
                </a:highlight>
                <a:latin typeface="Verdana"/>
                <a:ea typeface="Verdana"/>
                <a:cs typeface="Verdana"/>
                <a:sym typeface="Verdana"/>
              </a:rPr>
              <a:t>compare(that: IntContainer): Int =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ai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AbsIntContainer(</a:t>
            </a:r>
            <a:r>
              <a:rPr lang="ru" sz="1100">
                <a:solidFill>
                  <a:srgbClr val="0000FF"/>
                </a:solidFill>
                <a:highlight>
                  <a:srgbClr val="FFFFFF"/>
                </a:highlight>
                <a:latin typeface="Verdana"/>
                <a:ea typeface="Verdana"/>
                <a:cs typeface="Verdana"/>
                <a:sym typeface="Verdana"/>
              </a:rPr>
              <a:t>1000.01f</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ai2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AbsIntContainer(</a:t>
            </a:r>
            <a:r>
              <a:rPr lang="ru" sz="1100">
                <a:solidFill>
                  <a:srgbClr val="0000FF"/>
                </a:solidFill>
                <a:highlight>
                  <a:srgbClr val="FFFFFF"/>
                </a:highlight>
                <a:latin typeface="Verdana"/>
                <a:ea typeface="Verdana"/>
                <a:cs typeface="Verdana"/>
                <a:sym typeface="Verdana"/>
              </a:rPr>
              <a:t>1000.02f</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ii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IntContainer(</a:t>
            </a:r>
            <a:r>
              <a:rPr lang="ru" sz="1100">
                <a:solidFill>
                  <a:srgbClr val="0000FF"/>
                </a:solidFill>
                <a:highlight>
                  <a:srgbClr val="FFFFFF"/>
                </a:highlight>
                <a:latin typeface="Verdana"/>
                <a:ea typeface="Verdana"/>
                <a:cs typeface="Verdana"/>
                <a:sym typeface="Verdana"/>
              </a:rPr>
              <a:t>1000</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//ai.compare(ii)</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ii.compare(ai2)</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ai.compare(ai2) == </a:t>
            </a:r>
            <a:r>
              <a:rPr lang="ru" sz="1100">
                <a:solidFill>
                  <a:srgbClr val="0000FF"/>
                </a:solidFill>
                <a:highlight>
                  <a:srgbClr val="FFFFFF"/>
                </a:highlight>
                <a:latin typeface="Verdana"/>
                <a:ea typeface="Verdana"/>
                <a:cs typeface="Verdana"/>
                <a:sym typeface="Verdana"/>
              </a:rPr>
              <a:t>0</a:t>
            </a:r>
            <a:endParaRPr sz="1100">
              <a:solidFill>
                <a:srgbClr val="0000FF"/>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b="1" sz="1100">
              <a:solidFill>
                <a:srgbClr val="000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Int2Container(</a:t>
            </a:r>
            <a:r>
              <a:rPr b="1" lang="ru" sz="1100">
                <a:solidFill>
                  <a:srgbClr val="000080"/>
                </a:solidFill>
                <a:highlight>
                  <a:srgbClr val="FFFFFF"/>
                </a:highlight>
                <a:latin typeface="Verdana"/>
                <a:ea typeface="Verdana"/>
                <a:cs typeface="Verdana"/>
                <a:sym typeface="Verdana"/>
              </a:rPr>
              <a:t>override val </a:t>
            </a:r>
            <a:r>
              <a:rPr lang="ru" sz="1100">
                <a:solidFill>
                  <a:schemeClr val="dk1"/>
                </a:solidFill>
                <a:highlight>
                  <a:srgbClr val="FFFFFF"/>
                </a:highlight>
                <a:latin typeface="Verdana"/>
                <a:ea typeface="Verdana"/>
                <a:cs typeface="Verdana"/>
                <a:sym typeface="Verdana"/>
              </a:rPr>
              <a:t>value: Int)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Container[Int, IntContainer]{</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def </a:t>
            </a:r>
            <a:r>
              <a:rPr lang="ru" sz="1100">
                <a:solidFill>
                  <a:schemeClr val="dk1"/>
                </a:solidFill>
                <a:highlight>
                  <a:srgbClr val="FFFFFF"/>
                </a:highlight>
                <a:latin typeface="Verdana"/>
                <a:ea typeface="Verdana"/>
                <a:cs typeface="Verdana"/>
                <a:sym typeface="Verdana"/>
              </a:rPr>
              <a:t>compare(that: IntContainer): Int =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Won't compile</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//override def compare(that: Int2Container): Int = ???</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rgbClr val="0000FF"/>
              </a:solidFill>
              <a:highlight>
                <a:srgbClr val="FFFFFF"/>
              </a:highlight>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83" name="Google Shape;183;p31"/>
          <p:cNvSpPr txBox="1"/>
          <p:nvPr/>
        </p:nvSpPr>
        <p:spPr>
          <a:xfrm>
            <a:off x="311700" y="1021425"/>
            <a:ext cx="85206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rgbClr val="434343"/>
                </a:solidFill>
              </a:rPr>
              <a:t>Задание: lectures.types.FBoundSemigroup.scala</a:t>
            </a:r>
            <a:endParaRPr b="1">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62" name="Google Shape;62;p14"/>
          <p:cNvSpPr txBox="1"/>
          <p:nvPr>
            <p:ph idx="1" type="body"/>
          </p:nvPr>
        </p:nvSpPr>
        <p:spPr>
          <a:xfrm>
            <a:off x="311700" y="1001050"/>
            <a:ext cx="8520600" cy="40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400">
                <a:solidFill>
                  <a:srgbClr val="434343"/>
                </a:solidFill>
              </a:rPr>
              <a:t>Этот раздел посвящен продвинутыми техникам работы с типами в scala. Он включает в себя разнообразные приемы от просты type lambdas до работы с библиотекой shapeless. Некоторые приемы мы так или иначе встречали в процессе обучения, но не заостряли на них внимание. Настало время это сделать.</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Краткое содержание раздела</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Type lambda</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Типы, зависимые по параметру</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Фантомные типы</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Aux паттерн</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Тэгированные типы </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F-bound полиморфизм</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Partial unification</a:t>
            </a:r>
            <a:endParaRPr sz="1400">
              <a:solidFill>
                <a:srgbClr val="434343"/>
              </a:solidFill>
            </a:endParaRPr>
          </a:p>
          <a:p>
            <a:pPr indent="-317500" lvl="0" marL="457200" rtl="0" algn="l">
              <a:lnSpc>
                <a:spcPct val="100000"/>
              </a:lnSpc>
              <a:spcBef>
                <a:spcPts val="0"/>
              </a:spcBef>
              <a:spcAft>
                <a:spcPts val="0"/>
              </a:spcAft>
              <a:buClr>
                <a:srgbClr val="434343"/>
              </a:buClr>
              <a:buSzPts val="1400"/>
              <a:buChar char="●"/>
            </a:pPr>
            <a:r>
              <a:rPr lang="ru" sz="1400">
                <a:solidFill>
                  <a:srgbClr val="434343"/>
                </a:solidFill>
              </a:rPr>
              <a:t>Плагин kind projector</a:t>
            </a:r>
            <a:endParaRPr sz="1400">
              <a:solidFill>
                <a:srgbClr val="434343"/>
              </a:solidFill>
            </a:endParaRPr>
          </a:p>
          <a:p>
            <a:pPr indent="0" lvl="0" marL="457200" rtl="0" algn="l">
              <a:lnSpc>
                <a:spcPct val="100000"/>
              </a:lnSpc>
              <a:spcBef>
                <a:spcPts val="0"/>
              </a:spcBef>
              <a:spcAft>
                <a:spcPts val="0"/>
              </a:spcAft>
              <a:buNone/>
            </a:pPr>
            <a:r>
              <a:t/>
            </a:r>
            <a:endParaRPr>
              <a:solidFill>
                <a:srgbClr val="434343"/>
              </a:solidFill>
            </a:endParaRPr>
          </a:p>
          <a:p>
            <a:pPr indent="0" lvl="0" marL="0" rtl="0" algn="l">
              <a:lnSpc>
                <a:spcPct val="100000"/>
              </a:lnSpc>
              <a:spcBef>
                <a:spcPts val="0"/>
              </a:spcBef>
              <a:spcAft>
                <a:spcPts val="0"/>
              </a:spcAft>
              <a:buNone/>
            </a:pPr>
            <a:r>
              <a:t/>
            </a:r>
            <a:endParaRPr>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b="1">
              <a:solidFill>
                <a:srgbClr val="434343"/>
              </a:solidFill>
            </a:endParaRPr>
          </a:p>
          <a:p>
            <a:pPr indent="0" lvl="0" marL="0" rtl="0" algn="l">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89" name="Google Shape;189;p32"/>
          <p:cNvSpPr txBox="1"/>
          <p:nvPr/>
        </p:nvSpPr>
        <p:spPr>
          <a:xfrm>
            <a:off x="311700" y="1021425"/>
            <a:ext cx="8520600" cy="13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800">
                <a:solidFill>
                  <a:srgbClr val="434343"/>
                </a:solidFill>
              </a:rPr>
              <a:t>Частичное обобщение (Partial Unification)</a:t>
            </a:r>
            <a:endParaRPr b="1" sz="1800">
              <a:solidFill>
                <a:srgbClr val="434343"/>
              </a:solidFill>
            </a:endParaRPr>
          </a:p>
          <a:p>
            <a:pPr indent="0" lvl="0" marL="0" rtl="0" algn="l">
              <a:spcBef>
                <a:spcPts val="0"/>
              </a:spcBef>
              <a:spcAft>
                <a:spcPts val="0"/>
              </a:spcAft>
              <a:buClr>
                <a:schemeClr val="dk1"/>
              </a:buClr>
              <a:buSzPts val="1100"/>
              <a:buFont typeface="Arial"/>
              <a:buNone/>
            </a:pPr>
            <a:r>
              <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Часто мы сталкиваемся с проблемой несовпадения арности (размерности) тайпконструкторов.</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Допустим,  что какой -то метод или конструктор типизирован, тайп параметром с одной дыркой </a:t>
            </a:r>
            <a:r>
              <a:rPr b="1" lang="ru">
                <a:solidFill>
                  <a:srgbClr val="434343"/>
                </a:solidFill>
              </a:rPr>
              <a:t>F[_]</a:t>
            </a:r>
            <a:r>
              <a:rPr lang="ru">
                <a:solidFill>
                  <a:srgbClr val="434343"/>
                </a:solidFill>
              </a:rPr>
              <a:t>. Возьмем для примера следующий метод:</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 </a:t>
            </a:r>
            <a:endParaRPr>
              <a:solidFill>
                <a:srgbClr val="434343"/>
              </a:solidFill>
            </a:endParaRPr>
          </a:p>
        </p:txBody>
      </p:sp>
      <p:sp>
        <p:nvSpPr>
          <p:cNvPr id="190" name="Google Shape;190;p32"/>
          <p:cNvSpPr txBox="1"/>
          <p:nvPr/>
        </p:nvSpPr>
        <p:spPr>
          <a:xfrm>
            <a:off x="311700" y="2324025"/>
            <a:ext cx="8520600" cy="3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identityParameter[</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[_]](x: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 x</a:t>
            </a:r>
            <a:endParaRPr sz="1100">
              <a:solidFill>
                <a:schemeClr val="dk1"/>
              </a:solidFill>
              <a:highlight>
                <a:srgbClr val="FFFFFF"/>
              </a:highlight>
              <a:latin typeface="Verdana"/>
              <a:ea typeface="Verdana"/>
              <a:cs typeface="Verdana"/>
              <a:sym typeface="Verdana"/>
            </a:endParaRPr>
          </a:p>
        </p:txBody>
      </p:sp>
      <p:sp>
        <p:nvSpPr>
          <p:cNvPr id="191" name="Google Shape;191;p32"/>
          <p:cNvSpPr txBox="1"/>
          <p:nvPr/>
        </p:nvSpPr>
        <p:spPr>
          <a:xfrm>
            <a:off x="311700" y="2681288"/>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rgbClr val="434343"/>
                </a:solidFill>
              </a:rPr>
              <a:t>Этот метод примет любой тип, принимающий один тайп параметр. List, Option, Functor и т.д. Но что будет, если мы передадим в этот метод </a:t>
            </a:r>
            <a:r>
              <a:rPr b="1" lang="ru">
                <a:solidFill>
                  <a:srgbClr val="434343"/>
                </a:solidFill>
              </a:rPr>
              <a:t>Either[_, _] </a:t>
            </a:r>
            <a:r>
              <a:rPr lang="ru">
                <a:solidFill>
                  <a:srgbClr val="434343"/>
                </a:solidFill>
              </a:rPr>
              <a:t>? Произойдет следующее:</a:t>
            </a:r>
            <a:endParaRPr>
              <a:solidFill>
                <a:srgbClr val="434343"/>
              </a:solidFill>
            </a:endParaRPr>
          </a:p>
        </p:txBody>
      </p:sp>
      <p:sp>
        <p:nvSpPr>
          <p:cNvPr id="192" name="Google Shape;192;p32"/>
          <p:cNvSpPr txBox="1"/>
          <p:nvPr/>
        </p:nvSpPr>
        <p:spPr>
          <a:xfrm>
            <a:off x="311700" y="3296850"/>
            <a:ext cx="8520600" cy="1627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chemeClr val="dk1"/>
                </a:solidFill>
                <a:highlight>
                  <a:srgbClr val="FFFFFF"/>
                </a:highlight>
                <a:latin typeface="Verdana"/>
                <a:ea typeface="Verdana"/>
                <a:cs typeface="Verdana"/>
                <a:sym typeface="Verdana"/>
              </a:rPr>
              <a:t>identityParameter</a:t>
            </a:r>
            <a:r>
              <a:rPr lang="ru" sz="1100">
                <a:solidFill>
                  <a:schemeClr val="dk1"/>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Left</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10</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No </a:t>
            </a:r>
            <a:r>
              <a:rPr b="1" lang="ru" sz="1100">
                <a:solidFill>
                  <a:srgbClr val="000080"/>
                </a:solidFill>
                <a:highlight>
                  <a:srgbClr val="FFFFFF"/>
                </a:highlight>
                <a:latin typeface="Verdana"/>
                <a:ea typeface="Verdana"/>
                <a:cs typeface="Verdana"/>
                <a:sym typeface="Verdana"/>
              </a:rPr>
              <a:t>type </a:t>
            </a:r>
            <a:r>
              <a:rPr lang="ru" sz="1100">
                <a:solidFill>
                  <a:schemeClr val="dk1"/>
                </a:solidFill>
                <a:highlight>
                  <a:srgbClr val="FFFFFF"/>
                </a:highlight>
                <a:latin typeface="Verdana"/>
                <a:ea typeface="Verdana"/>
                <a:cs typeface="Verdana"/>
                <a:sym typeface="Verdana"/>
              </a:rPr>
              <a:t>parameters </a:t>
            </a:r>
            <a:r>
              <a:rPr b="1" lang="ru" sz="1100">
                <a:solidFill>
                  <a:srgbClr val="000080"/>
                </a:solidFill>
                <a:highlight>
                  <a:srgbClr val="FFFFFF"/>
                </a:highlight>
                <a:latin typeface="Verdana"/>
                <a:ea typeface="Verdana"/>
                <a:cs typeface="Verdana"/>
                <a:sym typeface="Verdana"/>
              </a:rPr>
              <a:t>for </a:t>
            </a:r>
            <a:r>
              <a:rPr lang="ru" sz="1100">
                <a:solidFill>
                  <a:schemeClr val="dk1"/>
                </a:solidFill>
                <a:highlight>
                  <a:srgbClr val="FFFFFF"/>
                </a:highlight>
                <a:latin typeface="Verdana"/>
                <a:ea typeface="Verdana"/>
                <a:cs typeface="Verdana"/>
                <a:sym typeface="Verdana"/>
              </a:rPr>
              <a:t>method identityParameter: (x: F[_])F[_] exist so that it can be applied to arguments (scala.util.</a:t>
            </a:r>
            <a:r>
              <a:rPr i="1" lang="ru" sz="1100">
                <a:solidFill>
                  <a:schemeClr val="dk1"/>
                </a:solidFill>
                <a:highlight>
                  <a:srgbClr val="FFFFFF"/>
                </a:highlight>
                <a:latin typeface="Verdana"/>
                <a:ea typeface="Verdana"/>
                <a:cs typeface="Verdana"/>
                <a:sym typeface="Verdana"/>
              </a:rPr>
              <a:t>Left</a:t>
            </a:r>
            <a:r>
              <a:rPr lang="ru" sz="1100">
                <a:solidFill>
                  <a:schemeClr val="dk1"/>
                </a:solidFill>
                <a:highlight>
                  <a:srgbClr val="FFFFFF"/>
                </a:highlight>
                <a:latin typeface="Verdana"/>
                <a:ea typeface="Verdana"/>
                <a:cs typeface="Verdana"/>
                <a:sym typeface="Verdana"/>
              </a:rPr>
              <a:t>[Int,Nothing])</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because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argument expression</a:t>
            </a:r>
            <a:r>
              <a:rPr b="1" lang="ru" sz="1100">
                <a:solidFill>
                  <a:srgbClr val="008000"/>
                </a:solidFill>
                <a:highlight>
                  <a:srgbClr val="FFFFFF"/>
                </a:highlight>
                <a:latin typeface="Verdana"/>
                <a:ea typeface="Verdana"/>
                <a:cs typeface="Verdana"/>
                <a:sym typeface="Verdana"/>
              </a:rPr>
              <a:t>'s </a:t>
            </a:r>
            <a:r>
              <a:rPr b="1" lang="ru" sz="1100">
                <a:solidFill>
                  <a:srgbClr val="000080"/>
                </a:solidFill>
                <a:highlight>
                  <a:srgbClr val="FFFFFF"/>
                </a:highlight>
                <a:latin typeface="Verdana"/>
                <a:ea typeface="Verdana"/>
                <a:cs typeface="Verdana"/>
                <a:sym typeface="Verdana"/>
              </a:rPr>
              <a:t>type </a:t>
            </a:r>
            <a:r>
              <a:rPr lang="ru" sz="1100">
                <a:solidFill>
                  <a:schemeClr val="dk1"/>
                </a:solidFill>
                <a:highlight>
                  <a:srgbClr val="FFFFFF"/>
                </a:highlight>
                <a:latin typeface="Verdana"/>
                <a:ea typeface="Verdana"/>
                <a:cs typeface="Verdana"/>
                <a:sym typeface="Verdana"/>
              </a:rPr>
              <a:t>is not compatible </a:t>
            </a:r>
            <a:r>
              <a:rPr b="1" lang="ru" sz="1100">
                <a:solidFill>
                  <a:srgbClr val="000080"/>
                </a:solidFill>
                <a:highlight>
                  <a:srgbClr val="FFFFFF"/>
                </a:highlight>
                <a:latin typeface="Verdana"/>
                <a:ea typeface="Verdana"/>
                <a:cs typeface="Verdana"/>
                <a:sym typeface="Verdana"/>
              </a:rPr>
              <a:t>with </a:t>
            </a:r>
            <a:r>
              <a:rPr lang="ru" sz="1100">
                <a:solidFill>
                  <a:schemeClr val="dk1"/>
                </a:solidFill>
                <a:highlight>
                  <a:srgbClr val="FFFFFF"/>
                </a:highlight>
                <a:latin typeface="Verdana"/>
                <a:ea typeface="Verdana"/>
                <a:cs typeface="Verdana"/>
                <a:sym typeface="Verdana"/>
              </a:rPr>
              <a:t>formal parameter </a:t>
            </a:r>
            <a:r>
              <a:rPr b="1" lang="ru" sz="1100">
                <a:solidFill>
                  <a:srgbClr val="000080"/>
                </a:solidFill>
                <a:highlight>
                  <a:srgbClr val="FFFFFF"/>
                </a:highlight>
                <a:latin typeface="Verdana"/>
                <a:ea typeface="Verdana"/>
                <a:cs typeface="Verdana"/>
                <a:sym typeface="Verdana"/>
              </a:rPr>
              <a:t>type</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found   : scala.util.Left[Int,Nothing]</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required: ?F[_$1] </a:t>
            </a:r>
            <a:r>
              <a:rPr b="1" lang="ru" sz="1100">
                <a:solidFill>
                  <a:srgbClr val="000080"/>
                </a:solidFill>
                <a:highlight>
                  <a:srgbClr val="FFFFFF"/>
                </a:highlight>
                <a:latin typeface="Verdana"/>
                <a:ea typeface="Verdana"/>
                <a:cs typeface="Verdana"/>
                <a:sym typeface="Verdana"/>
              </a:rPr>
              <a:t>forSome </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_$1 </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98" name="Google Shape;198;p33"/>
          <p:cNvSpPr txBox="1"/>
          <p:nvPr/>
        </p:nvSpPr>
        <p:spPr>
          <a:xfrm>
            <a:off x="311700" y="1021425"/>
            <a:ext cx="8520600" cy="27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800">
                <a:solidFill>
                  <a:srgbClr val="434343"/>
                </a:solidFill>
              </a:rPr>
              <a:t>Частичное обобщение (Partial Unification)</a:t>
            </a:r>
            <a:endParaRPr b="1" sz="1800">
              <a:solidFill>
                <a:srgbClr val="434343"/>
              </a:solidFill>
            </a:endParaRPr>
          </a:p>
          <a:p>
            <a:pPr indent="0" lvl="0" marL="0" rtl="0" algn="l">
              <a:spcBef>
                <a:spcPts val="0"/>
              </a:spcBef>
              <a:spcAft>
                <a:spcPts val="0"/>
              </a:spcAft>
              <a:buClr>
                <a:schemeClr val="dk1"/>
              </a:buClr>
              <a:buSzPts val="1100"/>
              <a:buFont typeface="Arial"/>
              <a:buNone/>
            </a:pPr>
            <a:r>
              <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Ошибка с предыдущего слайда, кажется логичной, ведь формы типов действительно не совпадают. Но, можно взглянуть на тайп конструктор, как на обычную функцию, т. е., например: тайпконструктор формы </a:t>
            </a:r>
            <a:r>
              <a:rPr b="1" lang="ru">
                <a:solidFill>
                  <a:srgbClr val="434343"/>
                </a:solidFill>
              </a:rPr>
              <a:t>F[_],</a:t>
            </a:r>
            <a:r>
              <a:rPr lang="ru">
                <a:solidFill>
                  <a:srgbClr val="434343"/>
                </a:solidFill>
              </a:rPr>
              <a:t> был бы функцией следующего вида: </a:t>
            </a:r>
            <a:r>
              <a:rPr b="1" lang="ru">
                <a:solidFill>
                  <a:srgbClr val="434343"/>
                </a:solidFill>
              </a:rPr>
              <a:t>F [A] ==  (A) =&gt; F[A], а F[A, B] == (A, B) =&gt; F[A, B]</a:t>
            </a:r>
            <a:r>
              <a:rPr lang="ru">
                <a:solidFill>
                  <a:srgbClr val="434343"/>
                </a:solidFill>
              </a:rPr>
              <a:t>. Т.е. </a:t>
            </a:r>
            <a:r>
              <a:rPr b="1" lang="ru">
                <a:solidFill>
                  <a:srgbClr val="434343"/>
                </a:solidFill>
              </a:rPr>
              <a:t>F[_] - </a:t>
            </a:r>
            <a:r>
              <a:rPr lang="ru">
                <a:solidFill>
                  <a:srgbClr val="434343"/>
                </a:solidFill>
              </a:rPr>
              <a:t>это функция над типами, принимающая на вход тип </a:t>
            </a:r>
            <a:r>
              <a:rPr b="1" lang="ru">
                <a:solidFill>
                  <a:srgbClr val="434343"/>
                </a:solidFill>
              </a:rPr>
              <a:t>А </a:t>
            </a:r>
            <a:r>
              <a:rPr lang="ru">
                <a:solidFill>
                  <a:srgbClr val="434343"/>
                </a:solidFill>
              </a:rPr>
              <a:t>и возвращающая тип </a:t>
            </a:r>
            <a:r>
              <a:rPr b="1" lang="ru">
                <a:solidFill>
                  <a:srgbClr val="434343"/>
                </a:solidFill>
              </a:rPr>
              <a:t>F[A], F[A, B] </a:t>
            </a:r>
            <a:r>
              <a:rPr lang="ru">
                <a:solidFill>
                  <a:srgbClr val="434343"/>
                </a:solidFill>
              </a:rPr>
              <a:t>- это функция от 2-х входных параметров - типа </a:t>
            </a:r>
            <a:r>
              <a:rPr b="1" lang="ru">
                <a:solidFill>
                  <a:srgbClr val="434343"/>
                </a:solidFill>
              </a:rPr>
              <a:t>А</a:t>
            </a:r>
            <a:r>
              <a:rPr lang="ru">
                <a:solidFill>
                  <a:srgbClr val="434343"/>
                </a:solidFill>
              </a:rPr>
              <a:t> и типа </a:t>
            </a:r>
            <a:r>
              <a:rPr b="1" lang="ru">
                <a:solidFill>
                  <a:srgbClr val="434343"/>
                </a:solidFill>
              </a:rPr>
              <a:t>B </a:t>
            </a:r>
            <a:r>
              <a:rPr lang="ru">
                <a:solidFill>
                  <a:srgbClr val="434343"/>
                </a:solidFill>
              </a:rPr>
              <a:t>и возвращающая тип </a:t>
            </a:r>
            <a:r>
              <a:rPr b="1" lang="ru">
                <a:solidFill>
                  <a:srgbClr val="434343"/>
                </a:solidFill>
              </a:rPr>
              <a:t>F[A,B]. </a:t>
            </a:r>
            <a:r>
              <a:rPr lang="ru">
                <a:solidFill>
                  <a:srgbClr val="434343"/>
                </a:solidFill>
              </a:rPr>
              <a:t>Про обычные функции мы знаем, что их  можно каррировать, т.е. превращать в функции от одного переменного. </a:t>
            </a:r>
            <a:r>
              <a:rPr b="1" lang="ru">
                <a:solidFill>
                  <a:srgbClr val="434343"/>
                </a:solidFill>
              </a:rPr>
              <a:t>Partial Unification </a:t>
            </a:r>
            <a:r>
              <a:rPr lang="ru">
                <a:solidFill>
                  <a:srgbClr val="434343"/>
                </a:solidFill>
              </a:rPr>
              <a:t>- это такое же каррирование, но над тиами. Инстанс типа </a:t>
            </a:r>
            <a:r>
              <a:rPr b="1" lang="ru">
                <a:solidFill>
                  <a:srgbClr val="434343"/>
                </a:solidFill>
              </a:rPr>
              <a:t>F[A,B] </a:t>
            </a:r>
            <a:r>
              <a:rPr lang="ru">
                <a:solidFill>
                  <a:srgbClr val="434343"/>
                </a:solidFill>
              </a:rPr>
              <a:t>в</a:t>
            </a:r>
            <a:r>
              <a:rPr b="1" lang="ru">
                <a:solidFill>
                  <a:srgbClr val="434343"/>
                </a:solidFill>
              </a:rPr>
              <a:t> </a:t>
            </a:r>
            <a:r>
              <a:rPr lang="ru">
                <a:solidFill>
                  <a:srgbClr val="434343"/>
                </a:solidFill>
              </a:rPr>
              <a:t>случае, когда нужен будет тип </a:t>
            </a:r>
            <a:r>
              <a:rPr b="1" lang="ru">
                <a:solidFill>
                  <a:srgbClr val="434343"/>
                </a:solidFill>
              </a:rPr>
              <a:t>G[_]</a:t>
            </a:r>
            <a:r>
              <a:rPr lang="ru">
                <a:solidFill>
                  <a:srgbClr val="434343"/>
                </a:solidFill>
              </a:rPr>
              <a:t> будет представлен как </a:t>
            </a:r>
            <a:r>
              <a:rPr b="1" lang="ru">
                <a:solidFill>
                  <a:srgbClr val="434343"/>
                </a:solidFill>
              </a:rPr>
              <a:t>G[B =&gt; F[A, B]]. </a:t>
            </a:r>
            <a:r>
              <a:rPr lang="ru">
                <a:solidFill>
                  <a:srgbClr val="434343"/>
                </a:solidFill>
              </a:rPr>
              <a:t>Где </a:t>
            </a:r>
            <a:r>
              <a:rPr b="1" lang="ru">
                <a:solidFill>
                  <a:srgbClr val="434343"/>
                </a:solidFill>
              </a:rPr>
              <a:t>B =&gt; F[A, B] == F[_, B], </a:t>
            </a:r>
            <a:r>
              <a:rPr lang="ru">
                <a:solidFill>
                  <a:srgbClr val="434343"/>
                </a:solidFill>
              </a:rPr>
              <a:t>тип ожидающий в точности один тайп параметр, что и требовалось. </a:t>
            </a:r>
            <a:r>
              <a:rPr b="1" lang="ru">
                <a:solidFill>
                  <a:srgbClr val="434343"/>
                </a:solidFill>
              </a:rPr>
              <a:t>   </a:t>
            </a:r>
            <a:r>
              <a:rPr lang="ru">
                <a:solidFill>
                  <a:srgbClr val="434343"/>
                </a:solidFill>
              </a:rPr>
              <a:t> </a:t>
            </a:r>
            <a:r>
              <a:rPr b="1" lang="ru">
                <a:solidFill>
                  <a:srgbClr val="434343"/>
                </a:solidFill>
              </a:rPr>
              <a:t> </a:t>
            </a:r>
            <a:r>
              <a:rPr lang="ru">
                <a:solidFill>
                  <a:srgbClr val="434343"/>
                </a:solidFill>
              </a:rPr>
              <a:t>   </a:t>
            </a:r>
            <a:r>
              <a:rPr b="1" lang="ru">
                <a:solidFill>
                  <a:srgbClr val="434343"/>
                </a:solidFill>
              </a:rPr>
              <a:t> </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Примеры из статьи Даниела Спивака: </a:t>
            </a:r>
            <a:endParaRPr>
              <a:solidFill>
                <a:srgbClr val="434343"/>
              </a:solidFill>
            </a:endParaRPr>
          </a:p>
        </p:txBody>
      </p:sp>
      <p:sp>
        <p:nvSpPr>
          <p:cNvPr id="199" name="Google Shape;199;p33"/>
          <p:cNvSpPr txBox="1"/>
          <p:nvPr/>
        </p:nvSpPr>
        <p:spPr>
          <a:xfrm>
            <a:off x="311700" y="3696375"/>
            <a:ext cx="4260300" cy="1391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sz="1000">
                <a:solidFill>
                  <a:srgbClr val="808080"/>
                </a:solidFill>
                <a:highlight>
                  <a:srgbClr val="FFFFFF"/>
                </a:highlight>
                <a:latin typeface="Verdana"/>
                <a:ea typeface="Verdana"/>
                <a:cs typeface="Verdana"/>
                <a:sym typeface="Verdana"/>
              </a:rPr>
              <a:t>// требуется</a:t>
            </a:r>
            <a:endParaRPr i="1" sz="10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F[_]</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000">
                <a:solidFill>
                  <a:srgbClr val="808080"/>
                </a:solidFill>
                <a:highlight>
                  <a:srgbClr val="FFFFFF"/>
                </a:highlight>
                <a:latin typeface="Verdana"/>
                <a:ea typeface="Verdana"/>
                <a:cs typeface="Verdana"/>
                <a:sym typeface="Verdana"/>
              </a:rPr>
              <a:t>// передан инстанс</a:t>
            </a:r>
            <a:endParaRPr i="1" sz="10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Foo[Int,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Boolean]</a:t>
            </a:r>
            <a:endParaRPr sz="10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000">
                <a:solidFill>
                  <a:srgbClr val="808080"/>
                </a:solidFill>
                <a:highlight>
                  <a:srgbClr val="FFFFFF"/>
                </a:highlight>
                <a:latin typeface="Verdana"/>
                <a:ea typeface="Verdana"/>
                <a:cs typeface="Verdana"/>
                <a:sym typeface="Verdana"/>
              </a:rPr>
              <a:t>// выведен тип</a:t>
            </a:r>
            <a:endParaRPr i="1" sz="10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000">
                <a:solidFill>
                  <a:schemeClr val="dk1"/>
                </a:solidFill>
                <a:highlight>
                  <a:srgbClr val="FFFFFF"/>
                </a:highlight>
                <a:latin typeface="Verdana"/>
                <a:ea typeface="Verdana"/>
                <a:cs typeface="Verdana"/>
                <a:sym typeface="Verdana"/>
              </a:rPr>
              <a:t>[A]Foo[Int, String, A]</a:t>
            </a:r>
            <a:endParaRPr sz="1000">
              <a:solidFill>
                <a:schemeClr val="dk1"/>
              </a:solidFill>
              <a:highlight>
                <a:srgbClr val="FFFFFF"/>
              </a:highlight>
              <a:latin typeface="Verdana"/>
              <a:ea typeface="Verdana"/>
              <a:cs typeface="Verdana"/>
              <a:sym typeface="Verdana"/>
            </a:endParaRPr>
          </a:p>
        </p:txBody>
      </p:sp>
      <p:sp>
        <p:nvSpPr>
          <p:cNvPr id="200" name="Google Shape;200;p33"/>
          <p:cNvSpPr txBox="1"/>
          <p:nvPr/>
        </p:nvSpPr>
        <p:spPr>
          <a:xfrm>
            <a:off x="4572000" y="3696375"/>
            <a:ext cx="4260300" cy="1391100"/>
          </a:xfrm>
          <a:prstGeom prst="rect">
            <a:avLst/>
          </a:prstGeom>
          <a:solidFill>
            <a:srgbClr val="FFFFFF"/>
          </a:solidFill>
          <a:ln>
            <a:noFill/>
          </a:ln>
        </p:spPr>
        <p:txBody>
          <a:bodyPr anchorCtr="0" anchor="ctr" bIns="91425" lIns="91425" spcFirstLastPara="1" rIns="91425" wrap="square" tIns="91425">
            <a:noAutofit/>
          </a:bodyPr>
          <a:lstStyle/>
          <a:p>
            <a:pPr indent="0" lvl="0" marL="0" marR="152400" rtl="0" algn="l">
              <a:lnSpc>
                <a:spcPct val="145000"/>
              </a:lnSpc>
              <a:spcBef>
                <a:spcPts val="0"/>
              </a:spcBef>
              <a:spcAft>
                <a:spcPts val="0"/>
              </a:spcAft>
              <a:buNone/>
            </a:pPr>
            <a:r>
              <a:rPr lang="ru" sz="1000">
                <a:solidFill>
                  <a:srgbClr val="6A737D"/>
                </a:solidFill>
                <a:highlight>
                  <a:srgbClr val="F6F8FA"/>
                </a:highlight>
                <a:latin typeface="Verdana"/>
                <a:ea typeface="Verdana"/>
                <a:cs typeface="Verdana"/>
                <a:sym typeface="Verdana"/>
              </a:rPr>
              <a:t>// требуется</a:t>
            </a:r>
            <a:endParaRPr sz="1000">
              <a:solidFill>
                <a:srgbClr val="24292E"/>
              </a:solidFill>
              <a:highlight>
                <a:srgbClr val="F6F8FA"/>
              </a:highlight>
              <a:latin typeface="Verdana"/>
              <a:ea typeface="Verdana"/>
              <a:cs typeface="Verdana"/>
              <a:sym typeface="Verdana"/>
            </a:endParaRPr>
          </a:p>
          <a:p>
            <a:pPr indent="0" lvl="0" marL="0" marR="152400" rtl="0" algn="l">
              <a:lnSpc>
                <a:spcPct val="145000"/>
              </a:lnSpc>
              <a:spcBef>
                <a:spcPts val="0"/>
              </a:spcBef>
              <a:spcAft>
                <a:spcPts val="0"/>
              </a:spcAft>
              <a:buNone/>
            </a:pPr>
            <a:r>
              <a:rPr lang="ru" sz="1000">
                <a:solidFill>
                  <a:srgbClr val="6F42C1"/>
                </a:solidFill>
                <a:highlight>
                  <a:srgbClr val="F6F8FA"/>
                </a:highlight>
                <a:latin typeface="Verdana"/>
                <a:ea typeface="Verdana"/>
                <a:cs typeface="Verdana"/>
                <a:sym typeface="Verdana"/>
              </a:rPr>
              <a:t>F</a:t>
            </a:r>
            <a:r>
              <a:rPr lang="ru" sz="1000">
                <a:solidFill>
                  <a:srgbClr val="24292E"/>
                </a:solidFill>
                <a:highlight>
                  <a:srgbClr val="F6F8FA"/>
                </a:highlight>
                <a:latin typeface="Verdana"/>
                <a:ea typeface="Verdana"/>
                <a:cs typeface="Verdana"/>
                <a:sym typeface="Verdana"/>
              </a:rPr>
              <a:t>[_, _, _]</a:t>
            </a:r>
            <a:br>
              <a:rPr lang="ru" sz="1000">
                <a:solidFill>
                  <a:srgbClr val="24292E"/>
                </a:solidFill>
                <a:highlight>
                  <a:srgbClr val="F6F8FA"/>
                </a:highlight>
                <a:latin typeface="Verdana"/>
                <a:ea typeface="Verdana"/>
                <a:cs typeface="Verdana"/>
                <a:sym typeface="Verdana"/>
              </a:rPr>
            </a:br>
            <a:r>
              <a:rPr lang="ru" sz="1000">
                <a:solidFill>
                  <a:srgbClr val="6A737D"/>
                </a:solidFill>
                <a:highlight>
                  <a:srgbClr val="F6F8FA"/>
                </a:highlight>
                <a:latin typeface="Verdana"/>
                <a:ea typeface="Verdana"/>
                <a:cs typeface="Verdana"/>
                <a:sym typeface="Verdana"/>
              </a:rPr>
              <a:t>// передан инстанс</a:t>
            </a:r>
            <a:br>
              <a:rPr lang="ru" sz="1000">
                <a:solidFill>
                  <a:srgbClr val="24292E"/>
                </a:solidFill>
                <a:highlight>
                  <a:srgbClr val="F6F8FA"/>
                </a:highlight>
                <a:latin typeface="Verdana"/>
                <a:ea typeface="Verdana"/>
                <a:cs typeface="Verdana"/>
                <a:sym typeface="Verdana"/>
              </a:rPr>
            </a:br>
            <a:r>
              <a:rPr lang="ru" sz="1000">
                <a:solidFill>
                  <a:srgbClr val="6F42C1"/>
                </a:solidFill>
                <a:highlight>
                  <a:srgbClr val="F6F8FA"/>
                </a:highlight>
                <a:latin typeface="Verdana"/>
                <a:ea typeface="Verdana"/>
                <a:cs typeface="Verdana"/>
                <a:sym typeface="Verdana"/>
              </a:rPr>
              <a:t>Foo</a:t>
            </a:r>
            <a:r>
              <a:rPr lang="ru" sz="1000">
                <a:solidFill>
                  <a:srgbClr val="24292E"/>
                </a:solidFill>
                <a:highlight>
                  <a:srgbClr val="F6F8FA"/>
                </a:highlight>
                <a:latin typeface="Verdana"/>
                <a:ea typeface="Verdana"/>
                <a:cs typeface="Verdana"/>
                <a:sym typeface="Verdana"/>
              </a:rPr>
              <a:t>[</a:t>
            </a:r>
            <a:r>
              <a:rPr lang="ru" sz="1000">
                <a:solidFill>
                  <a:srgbClr val="6F42C1"/>
                </a:solidFill>
                <a:highlight>
                  <a:srgbClr val="F6F8FA"/>
                </a:highlight>
                <a:latin typeface="Verdana"/>
                <a:ea typeface="Verdana"/>
                <a:cs typeface="Verdana"/>
                <a:sym typeface="Verdana"/>
              </a:rPr>
              <a:t>Monad</a:t>
            </a:r>
            <a:r>
              <a:rPr lang="ru" sz="1000">
                <a:solidFill>
                  <a:srgbClr val="24292E"/>
                </a:solidFill>
                <a:highlight>
                  <a:srgbClr val="F6F8FA"/>
                </a:highlight>
                <a:latin typeface="Verdana"/>
                <a:ea typeface="Verdana"/>
                <a:cs typeface="Verdana"/>
                <a:sym typeface="Verdana"/>
              </a:rPr>
              <a:t>, </a:t>
            </a:r>
            <a:r>
              <a:rPr lang="ru" sz="1000">
                <a:solidFill>
                  <a:srgbClr val="D73A49"/>
                </a:solidFill>
                <a:highlight>
                  <a:srgbClr val="F6F8FA"/>
                </a:highlight>
                <a:latin typeface="Verdana"/>
                <a:ea typeface="Verdana"/>
                <a:cs typeface="Verdana"/>
                <a:sym typeface="Verdana"/>
              </a:rPr>
              <a:t>Int</a:t>
            </a:r>
            <a:r>
              <a:rPr lang="ru" sz="1000">
                <a:solidFill>
                  <a:srgbClr val="24292E"/>
                </a:solidFill>
                <a:highlight>
                  <a:srgbClr val="F6F8FA"/>
                </a:highlight>
                <a:latin typeface="Verdana"/>
                <a:ea typeface="Verdana"/>
                <a:cs typeface="Verdana"/>
                <a:sym typeface="Verdana"/>
              </a:rPr>
              <a:t>, </a:t>
            </a:r>
            <a:r>
              <a:rPr lang="ru" sz="1000">
                <a:solidFill>
                  <a:srgbClr val="D73A49"/>
                </a:solidFill>
                <a:highlight>
                  <a:srgbClr val="F6F8FA"/>
                </a:highlight>
                <a:latin typeface="Verdana"/>
                <a:ea typeface="Verdana"/>
                <a:cs typeface="Verdana"/>
                <a:sym typeface="Verdana"/>
              </a:rPr>
              <a:t>String</a:t>
            </a:r>
            <a:r>
              <a:rPr lang="ru" sz="1000">
                <a:solidFill>
                  <a:srgbClr val="24292E"/>
                </a:solidFill>
                <a:highlight>
                  <a:srgbClr val="F6F8FA"/>
                </a:highlight>
                <a:latin typeface="Verdana"/>
                <a:ea typeface="Verdana"/>
                <a:cs typeface="Verdana"/>
                <a:sym typeface="Verdana"/>
              </a:rPr>
              <a:t>, </a:t>
            </a:r>
            <a:r>
              <a:rPr lang="ru" sz="1000">
                <a:solidFill>
                  <a:srgbClr val="D73A49"/>
                </a:solidFill>
                <a:highlight>
                  <a:srgbClr val="F6F8FA"/>
                </a:highlight>
                <a:latin typeface="Verdana"/>
                <a:ea typeface="Verdana"/>
                <a:cs typeface="Verdana"/>
                <a:sym typeface="Verdana"/>
              </a:rPr>
              <a:t>Boolean</a:t>
            </a:r>
            <a:r>
              <a:rPr lang="ru" sz="1000">
                <a:solidFill>
                  <a:srgbClr val="24292E"/>
                </a:solidFill>
                <a:highlight>
                  <a:srgbClr val="F6F8FA"/>
                </a:highlight>
                <a:latin typeface="Verdana"/>
                <a:ea typeface="Verdana"/>
                <a:cs typeface="Verdana"/>
                <a:sym typeface="Verdana"/>
              </a:rPr>
              <a:t>, </a:t>
            </a:r>
            <a:r>
              <a:rPr lang="ru" sz="1000">
                <a:solidFill>
                  <a:srgbClr val="D73A49"/>
                </a:solidFill>
                <a:highlight>
                  <a:srgbClr val="F6F8FA"/>
                </a:highlight>
                <a:latin typeface="Verdana"/>
                <a:ea typeface="Verdana"/>
                <a:cs typeface="Verdana"/>
                <a:sym typeface="Verdana"/>
              </a:rPr>
              <a:t>Unit</a:t>
            </a:r>
            <a:r>
              <a:rPr lang="ru" sz="1000">
                <a:solidFill>
                  <a:srgbClr val="24292E"/>
                </a:solidFill>
                <a:highlight>
                  <a:srgbClr val="F6F8FA"/>
                </a:highlight>
                <a:latin typeface="Verdana"/>
                <a:ea typeface="Verdana"/>
                <a:cs typeface="Verdana"/>
                <a:sym typeface="Verdana"/>
              </a:rPr>
              <a:t>]</a:t>
            </a:r>
            <a:br>
              <a:rPr lang="ru" sz="1000">
                <a:solidFill>
                  <a:srgbClr val="24292E"/>
                </a:solidFill>
                <a:highlight>
                  <a:srgbClr val="F6F8FA"/>
                </a:highlight>
                <a:latin typeface="Verdana"/>
                <a:ea typeface="Verdana"/>
                <a:cs typeface="Verdana"/>
                <a:sym typeface="Verdana"/>
              </a:rPr>
            </a:br>
            <a:r>
              <a:rPr lang="ru" sz="1000">
                <a:solidFill>
                  <a:srgbClr val="6A737D"/>
                </a:solidFill>
                <a:highlight>
                  <a:srgbClr val="F6F8FA"/>
                </a:highlight>
                <a:latin typeface="Verdana"/>
                <a:ea typeface="Verdana"/>
                <a:cs typeface="Verdana"/>
                <a:sym typeface="Verdana"/>
              </a:rPr>
              <a:t>// выведен тип</a:t>
            </a:r>
            <a:br>
              <a:rPr lang="ru" sz="1000">
                <a:solidFill>
                  <a:srgbClr val="24292E"/>
                </a:solidFill>
                <a:highlight>
                  <a:srgbClr val="F6F8FA"/>
                </a:highlight>
                <a:latin typeface="Verdana"/>
                <a:ea typeface="Verdana"/>
                <a:cs typeface="Verdana"/>
                <a:sym typeface="Verdana"/>
              </a:rPr>
            </a:br>
            <a:r>
              <a:rPr lang="ru" sz="1000">
                <a:solidFill>
                  <a:srgbClr val="24292E"/>
                </a:solidFill>
                <a:highlight>
                  <a:srgbClr val="F6F8FA"/>
                </a:highlight>
                <a:latin typeface="Verdana"/>
                <a:ea typeface="Verdana"/>
                <a:cs typeface="Verdana"/>
                <a:sym typeface="Verdana"/>
              </a:rPr>
              <a:t>[</a:t>
            </a:r>
            <a:r>
              <a:rPr lang="ru" sz="1000">
                <a:solidFill>
                  <a:srgbClr val="6F42C1"/>
                </a:solidFill>
                <a:highlight>
                  <a:srgbClr val="F6F8FA"/>
                </a:highlight>
                <a:latin typeface="Verdana"/>
                <a:ea typeface="Verdana"/>
                <a:cs typeface="Verdana"/>
                <a:sym typeface="Verdana"/>
              </a:rPr>
              <a:t>A</a:t>
            </a:r>
            <a:r>
              <a:rPr lang="ru" sz="1000">
                <a:solidFill>
                  <a:srgbClr val="24292E"/>
                </a:solidFill>
                <a:highlight>
                  <a:srgbClr val="F6F8FA"/>
                </a:highlight>
                <a:latin typeface="Verdana"/>
                <a:ea typeface="Verdana"/>
                <a:cs typeface="Verdana"/>
                <a:sym typeface="Verdana"/>
              </a:rPr>
              <a:t>, </a:t>
            </a:r>
            <a:r>
              <a:rPr lang="ru" sz="1000">
                <a:solidFill>
                  <a:srgbClr val="6F42C1"/>
                </a:solidFill>
                <a:highlight>
                  <a:srgbClr val="F6F8FA"/>
                </a:highlight>
                <a:latin typeface="Verdana"/>
                <a:ea typeface="Verdana"/>
                <a:cs typeface="Verdana"/>
                <a:sym typeface="Verdana"/>
              </a:rPr>
              <a:t>B</a:t>
            </a:r>
            <a:r>
              <a:rPr lang="ru" sz="1000">
                <a:solidFill>
                  <a:srgbClr val="24292E"/>
                </a:solidFill>
                <a:highlight>
                  <a:srgbClr val="F6F8FA"/>
                </a:highlight>
                <a:latin typeface="Verdana"/>
                <a:ea typeface="Verdana"/>
                <a:cs typeface="Verdana"/>
                <a:sym typeface="Verdana"/>
              </a:rPr>
              <a:t>, </a:t>
            </a:r>
            <a:r>
              <a:rPr lang="ru" sz="1000">
                <a:solidFill>
                  <a:srgbClr val="6F42C1"/>
                </a:solidFill>
                <a:highlight>
                  <a:srgbClr val="F6F8FA"/>
                </a:highlight>
                <a:latin typeface="Verdana"/>
                <a:ea typeface="Verdana"/>
                <a:cs typeface="Verdana"/>
                <a:sym typeface="Verdana"/>
              </a:rPr>
              <a:t>C</a:t>
            </a:r>
            <a:r>
              <a:rPr lang="ru" sz="1000">
                <a:solidFill>
                  <a:srgbClr val="24292E"/>
                </a:solidFill>
                <a:highlight>
                  <a:srgbClr val="F6F8FA"/>
                </a:highlight>
                <a:latin typeface="Verdana"/>
                <a:ea typeface="Verdana"/>
                <a:cs typeface="Verdana"/>
                <a:sym typeface="Verdana"/>
              </a:rPr>
              <a:t>]</a:t>
            </a:r>
            <a:r>
              <a:rPr lang="ru" sz="1000">
                <a:solidFill>
                  <a:srgbClr val="6F42C1"/>
                </a:solidFill>
                <a:highlight>
                  <a:srgbClr val="F6F8FA"/>
                </a:highlight>
                <a:latin typeface="Verdana"/>
                <a:ea typeface="Verdana"/>
                <a:cs typeface="Verdana"/>
                <a:sym typeface="Verdana"/>
              </a:rPr>
              <a:t>Foo</a:t>
            </a:r>
            <a:r>
              <a:rPr lang="ru" sz="1000">
                <a:solidFill>
                  <a:srgbClr val="24292E"/>
                </a:solidFill>
                <a:highlight>
                  <a:srgbClr val="F6F8FA"/>
                </a:highlight>
                <a:latin typeface="Verdana"/>
                <a:ea typeface="Verdana"/>
                <a:cs typeface="Verdana"/>
                <a:sym typeface="Verdana"/>
              </a:rPr>
              <a:t>[</a:t>
            </a:r>
            <a:r>
              <a:rPr lang="ru" sz="1000">
                <a:solidFill>
                  <a:srgbClr val="6F42C1"/>
                </a:solidFill>
                <a:highlight>
                  <a:srgbClr val="F6F8FA"/>
                </a:highlight>
                <a:latin typeface="Verdana"/>
                <a:ea typeface="Verdana"/>
                <a:cs typeface="Verdana"/>
                <a:sym typeface="Verdana"/>
              </a:rPr>
              <a:t>Monad</a:t>
            </a:r>
            <a:r>
              <a:rPr lang="ru" sz="1000">
                <a:solidFill>
                  <a:srgbClr val="24292E"/>
                </a:solidFill>
                <a:highlight>
                  <a:srgbClr val="F6F8FA"/>
                </a:highlight>
                <a:latin typeface="Verdana"/>
                <a:ea typeface="Verdana"/>
                <a:cs typeface="Verdana"/>
                <a:sym typeface="Verdana"/>
              </a:rPr>
              <a:t>, </a:t>
            </a:r>
            <a:r>
              <a:rPr lang="ru" sz="1000">
                <a:solidFill>
                  <a:srgbClr val="D73A49"/>
                </a:solidFill>
                <a:highlight>
                  <a:srgbClr val="F6F8FA"/>
                </a:highlight>
                <a:latin typeface="Verdana"/>
                <a:ea typeface="Verdana"/>
                <a:cs typeface="Verdana"/>
                <a:sym typeface="Verdana"/>
              </a:rPr>
              <a:t>Int</a:t>
            </a:r>
            <a:r>
              <a:rPr lang="ru" sz="1000">
                <a:solidFill>
                  <a:srgbClr val="24292E"/>
                </a:solidFill>
                <a:highlight>
                  <a:srgbClr val="F6F8FA"/>
                </a:highlight>
                <a:latin typeface="Verdana"/>
                <a:ea typeface="Verdana"/>
                <a:cs typeface="Verdana"/>
                <a:sym typeface="Verdana"/>
              </a:rPr>
              <a:t>, </a:t>
            </a:r>
            <a:r>
              <a:rPr lang="ru" sz="1000">
                <a:solidFill>
                  <a:srgbClr val="6F42C1"/>
                </a:solidFill>
                <a:highlight>
                  <a:srgbClr val="F6F8FA"/>
                </a:highlight>
                <a:latin typeface="Verdana"/>
                <a:ea typeface="Verdana"/>
                <a:cs typeface="Verdana"/>
                <a:sym typeface="Verdana"/>
              </a:rPr>
              <a:t>A</a:t>
            </a:r>
            <a:r>
              <a:rPr lang="ru" sz="1000">
                <a:solidFill>
                  <a:srgbClr val="24292E"/>
                </a:solidFill>
                <a:highlight>
                  <a:srgbClr val="F6F8FA"/>
                </a:highlight>
                <a:latin typeface="Verdana"/>
                <a:ea typeface="Verdana"/>
                <a:cs typeface="Verdana"/>
                <a:sym typeface="Verdana"/>
              </a:rPr>
              <a:t>, </a:t>
            </a:r>
            <a:r>
              <a:rPr lang="ru" sz="1000">
                <a:solidFill>
                  <a:srgbClr val="6F42C1"/>
                </a:solidFill>
                <a:highlight>
                  <a:srgbClr val="F6F8FA"/>
                </a:highlight>
                <a:latin typeface="Verdana"/>
                <a:ea typeface="Verdana"/>
                <a:cs typeface="Verdana"/>
                <a:sym typeface="Verdana"/>
              </a:rPr>
              <a:t>B</a:t>
            </a:r>
            <a:r>
              <a:rPr lang="ru" sz="1000">
                <a:solidFill>
                  <a:srgbClr val="24292E"/>
                </a:solidFill>
                <a:highlight>
                  <a:srgbClr val="F6F8FA"/>
                </a:highlight>
                <a:latin typeface="Verdana"/>
                <a:ea typeface="Verdana"/>
                <a:cs typeface="Verdana"/>
                <a:sym typeface="Verdana"/>
              </a:rPr>
              <a:t>, </a:t>
            </a:r>
            <a:r>
              <a:rPr lang="ru" sz="1000">
                <a:solidFill>
                  <a:srgbClr val="6F42C1"/>
                </a:solidFill>
                <a:highlight>
                  <a:srgbClr val="F6F8FA"/>
                </a:highlight>
                <a:latin typeface="Verdana"/>
                <a:ea typeface="Verdana"/>
                <a:cs typeface="Verdana"/>
                <a:sym typeface="Verdana"/>
              </a:rPr>
              <a:t>C</a:t>
            </a:r>
            <a:r>
              <a:rPr lang="ru" sz="1000">
                <a:solidFill>
                  <a:srgbClr val="24292E"/>
                </a:solidFill>
                <a:highlight>
                  <a:srgbClr val="F6F8FA"/>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06" name="Google Shape;206;p34"/>
          <p:cNvSpPr txBox="1"/>
          <p:nvPr/>
        </p:nvSpPr>
        <p:spPr>
          <a:xfrm>
            <a:off x="311700" y="1021425"/>
            <a:ext cx="8520600" cy="27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800">
                <a:solidFill>
                  <a:srgbClr val="434343"/>
                </a:solidFill>
              </a:rPr>
              <a:t>Частичное обобщение (Partial Unification)</a:t>
            </a:r>
            <a:endParaRPr b="1" sz="1800">
              <a:solidFill>
                <a:srgbClr val="434343"/>
              </a:solidFill>
            </a:endParaRPr>
          </a:p>
          <a:p>
            <a:pPr indent="0" lvl="0" marL="0" rtl="0" algn="l">
              <a:spcBef>
                <a:spcPts val="0"/>
              </a:spcBef>
              <a:spcAft>
                <a:spcPts val="0"/>
              </a:spcAft>
              <a:buClr>
                <a:schemeClr val="dk1"/>
              </a:buClr>
              <a:buSzPts val="1100"/>
              <a:buFont typeface="Arial"/>
              <a:buNone/>
            </a:pPr>
            <a:r>
              <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Еще пара примеров в </a:t>
            </a:r>
            <a:r>
              <a:rPr b="1" lang="ru">
                <a:solidFill>
                  <a:srgbClr val="434343"/>
                </a:solidFill>
              </a:rPr>
              <a:t>lectures.types.UnificationExample.scala</a:t>
            </a:r>
            <a:endParaRPr b="1">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12" name="Google Shape;212;p35"/>
          <p:cNvSpPr txBox="1"/>
          <p:nvPr/>
        </p:nvSpPr>
        <p:spPr>
          <a:xfrm>
            <a:off x="311700" y="1021425"/>
            <a:ext cx="8520600" cy="21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800">
                <a:solidFill>
                  <a:srgbClr val="434343"/>
                </a:solidFill>
              </a:rPr>
              <a:t>Подчеркивание в описании типов.  </a:t>
            </a:r>
            <a:endParaRPr b="1" sz="1800">
              <a:solidFill>
                <a:srgbClr val="434343"/>
              </a:solidFill>
            </a:endParaRPr>
          </a:p>
          <a:p>
            <a:pPr indent="0" lvl="0" marL="0" rtl="0" algn="l">
              <a:spcBef>
                <a:spcPts val="0"/>
              </a:spcBef>
              <a:spcAft>
                <a:spcPts val="0"/>
              </a:spcAft>
              <a:buClr>
                <a:schemeClr val="dk1"/>
              </a:buClr>
              <a:buSzPts val="1100"/>
              <a:buFont typeface="Arial"/>
              <a:buNone/>
            </a:pPr>
            <a:r>
              <a:t/>
            </a:r>
            <a:endParaRPr b="1" sz="1800">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Подчеркивание активно применяется в описании и определении типов. Смысл этого символа сильно зависит от контекста, в котором он применяется. Это приводит к тому что, зачастую, не очевидно, что он значит и к каким результатам приводит его применение. В этом разделе мы рассмотрим применение подчеркивания в разрезе работы с типами.</a:t>
            </a:r>
            <a:endParaRPr>
              <a:solidFill>
                <a:srgbClr val="434343"/>
              </a:solidFill>
            </a:endParaRPr>
          </a:p>
          <a:p>
            <a:pPr indent="0" lvl="0" marL="0" rtl="0" algn="l">
              <a:spcBef>
                <a:spcPts val="0"/>
              </a:spcBef>
              <a:spcAft>
                <a:spcPts val="0"/>
              </a:spcAft>
              <a:buClr>
                <a:schemeClr val="dk1"/>
              </a:buClr>
              <a:buSzPts val="1100"/>
              <a:buFont typeface="Arial"/>
              <a:buNone/>
            </a:pPr>
            <a:r>
              <a:rPr b="1" lang="ru">
                <a:solidFill>
                  <a:srgbClr val="434343"/>
                </a:solidFill>
              </a:rPr>
              <a:t>Подчеркивание в описании классов(трейтов, объектов и т.д.). </a:t>
            </a:r>
            <a:r>
              <a:rPr lang="ru">
                <a:solidFill>
                  <a:srgbClr val="434343"/>
                </a:solidFill>
              </a:rPr>
              <a:t> Тип</a:t>
            </a:r>
            <a:r>
              <a:rPr b="1" lang="ru">
                <a:solidFill>
                  <a:srgbClr val="434343"/>
                </a:solidFill>
              </a:rPr>
              <a:t> G[_] </a:t>
            </a:r>
            <a:r>
              <a:rPr lang="ru">
                <a:solidFill>
                  <a:srgbClr val="434343"/>
                </a:solidFill>
              </a:rPr>
              <a:t>- говорит, что класс </a:t>
            </a:r>
            <a:r>
              <a:rPr b="1" lang="ru">
                <a:solidFill>
                  <a:srgbClr val="434343"/>
                </a:solidFill>
              </a:rPr>
              <a:t>UnderscoreTypeBehaviour </a:t>
            </a:r>
            <a:r>
              <a:rPr lang="ru">
                <a:solidFill>
                  <a:srgbClr val="434343"/>
                </a:solidFill>
              </a:rPr>
              <a:t>принимает в качестве параметра тайпконструктор. Обратите внимание ниже параметр </a:t>
            </a:r>
            <a:r>
              <a:rPr b="1" lang="ru">
                <a:solidFill>
                  <a:srgbClr val="434343"/>
                </a:solidFill>
              </a:rPr>
              <a:t>List</a:t>
            </a:r>
            <a:r>
              <a:rPr lang="ru">
                <a:solidFill>
                  <a:srgbClr val="434343"/>
                </a:solidFill>
              </a:rPr>
              <a:t> - это не тип, это тайпконструктор.   </a:t>
            </a:r>
            <a:endParaRPr>
              <a:solidFill>
                <a:srgbClr val="434343"/>
              </a:solidFill>
            </a:endParaRPr>
          </a:p>
        </p:txBody>
      </p:sp>
      <p:sp>
        <p:nvSpPr>
          <p:cNvPr id="213" name="Google Shape;213;p35"/>
          <p:cNvSpPr txBox="1"/>
          <p:nvPr/>
        </p:nvSpPr>
        <p:spPr>
          <a:xfrm>
            <a:off x="311700" y="3269500"/>
            <a:ext cx="8520600" cy="175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//подчеркивание в наследовании</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UnderscoreTypeBehaviour[</a:t>
            </a:r>
            <a:r>
              <a:rPr lang="ru" sz="1100">
                <a:solidFill>
                  <a:srgbClr val="20999D"/>
                </a:solidFill>
                <a:highlight>
                  <a:srgbClr val="FFFFFF"/>
                </a:highlight>
                <a:latin typeface="Verdana"/>
                <a:ea typeface="Verdana"/>
                <a:cs typeface="Verdana"/>
                <a:sym typeface="Verdana"/>
              </a:rPr>
              <a:t>G</a:t>
            </a:r>
            <a:r>
              <a:rPr lang="ru" sz="1100">
                <a:solidFill>
                  <a:schemeClr val="dk1"/>
                </a:solidFill>
                <a:highlight>
                  <a:srgbClr val="FFFFFF"/>
                </a:highlight>
                <a:latin typeface="Verdana"/>
                <a:ea typeface="Verdana"/>
                <a:cs typeface="Verdana"/>
                <a:sym typeface="Verdana"/>
              </a:rPr>
              <a:t>[_]]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//так нельзя, хотя type параметры передаются именно так</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//так как справа может быть только тип, но не род(kind)</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//type T[_] = List</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class </a:t>
            </a:r>
            <a:r>
              <a:rPr lang="ru" sz="1100">
                <a:solidFill>
                  <a:schemeClr val="dk1"/>
                </a:solidFill>
                <a:highlight>
                  <a:srgbClr val="FFFFFF"/>
                </a:highlight>
                <a:latin typeface="Verdana"/>
                <a:ea typeface="Verdana"/>
                <a:cs typeface="Verdana"/>
                <a:sym typeface="Verdana"/>
              </a:rPr>
              <a:t>UnderscoreTypeBehaviourSubClass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UnderscoreTypeBehaviour[</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//val ub2: UnderscoreTypeBehaviour[List[_]] = new UnderscoreTypeBehaviour[List[Int]]</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ub1</a:t>
            </a:r>
            <a:r>
              <a:rPr lang="ru" sz="1100">
                <a:solidFill>
                  <a:schemeClr val="dk1"/>
                </a:solidFill>
                <a:highlight>
                  <a:srgbClr val="FFFFFF"/>
                </a:highlight>
                <a:latin typeface="Verdana"/>
                <a:ea typeface="Verdana"/>
                <a:cs typeface="Verdana"/>
                <a:sym typeface="Verdana"/>
              </a:rPr>
              <a:t>: UnderscoreTypeBehaviour[</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UnderscoreTypeBehaviour[</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19" name="Google Shape;219;p36"/>
          <p:cNvSpPr txBox="1"/>
          <p:nvPr/>
        </p:nvSpPr>
        <p:spPr>
          <a:xfrm>
            <a:off x="311700" y="1021425"/>
            <a:ext cx="8520600" cy="14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800">
                <a:solidFill>
                  <a:srgbClr val="434343"/>
                </a:solidFill>
              </a:rPr>
              <a:t>Подчеркивание в описании типов.  </a:t>
            </a:r>
            <a:endParaRPr b="1" sz="1800">
              <a:solidFill>
                <a:srgbClr val="434343"/>
              </a:solidFill>
            </a:endParaRPr>
          </a:p>
          <a:p>
            <a:pPr indent="0" lvl="0" marL="0" rtl="0" algn="l">
              <a:spcBef>
                <a:spcPts val="0"/>
              </a:spcBef>
              <a:spcAft>
                <a:spcPts val="0"/>
              </a:spcAft>
              <a:buClr>
                <a:schemeClr val="dk1"/>
              </a:buClr>
              <a:buSzPts val="1100"/>
              <a:buFont typeface="Arial"/>
              <a:buNone/>
            </a:pPr>
            <a:r>
              <a:t/>
            </a:r>
            <a:endParaRPr b="1">
              <a:solidFill>
                <a:srgbClr val="434343"/>
              </a:solidFill>
            </a:endParaRPr>
          </a:p>
          <a:p>
            <a:pPr indent="0" lvl="0" marL="0" rtl="0" algn="l">
              <a:spcBef>
                <a:spcPts val="0"/>
              </a:spcBef>
              <a:spcAft>
                <a:spcPts val="0"/>
              </a:spcAft>
              <a:buClr>
                <a:schemeClr val="dk1"/>
              </a:buClr>
              <a:buSzPts val="1100"/>
              <a:buFont typeface="Arial"/>
              <a:buNone/>
            </a:pPr>
            <a:r>
              <a:rPr b="1" lang="ru">
                <a:solidFill>
                  <a:srgbClr val="434343"/>
                </a:solidFill>
              </a:rPr>
              <a:t>Подчеркивание, как экзистенциальный тип</a:t>
            </a:r>
            <a:r>
              <a:rPr lang="ru">
                <a:solidFill>
                  <a:srgbClr val="434343"/>
                </a:solidFill>
              </a:rPr>
              <a:t>. В остальных случаях, когда мы встречаем символ </a:t>
            </a:r>
            <a:r>
              <a:rPr b="1" lang="ru">
                <a:solidFill>
                  <a:srgbClr val="434343"/>
                </a:solidFill>
              </a:rPr>
              <a:t>_ </a:t>
            </a:r>
            <a:r>
              <a:rPr lang="ru">
                <a:solidFill>
                  <a:srgbClr val="434343"/>
                </a:solidFill>
              </a:rPr>
              <a:t>он является сокращенной записью экзистенциального типа. Экзистенциальный тип - это тайп  параметр без имени. Он обычно применяется, что бы показать, что в данной конкретной части кода нам подходит любое значение тайп параметра и кроме того, это значение нам безразлично.</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220" name="Google Shape;220;p36"/>
          <p:cNvSpPr txBox="1"/>
          <p:nvPr/>
        </p:nvSpPr>
        <p:spPr>
          <a:xfrm>
            <a:off x="311650" y="2488950"/>
            <a:ext cx="8520600" cy="248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Подчеркивание как экзистенциальный тип</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//a будет иметь тип Any</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 </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T </a:t>
            </a:r>
            <a:r>
              <a:rPr b="1" lang="ru" sz="1100">
                <a:solidFill>
                  <a:srgbClr val="000080"/>
                </a:solidFill>
                <a:highlight>
                  <a:srgbClr val="FFFFFF"/>
                </a:highlight>
                <a:latin typeface="Verdana"/>
                <a:ea typeface="Verdana"/>
                <a:cs typeface="Verdana"/>
                <a:sym typeface="Verdana"/>
              </a:rPr>
              <a:t>forSome </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Такая запись невозможна т.к. _ - это тайп параметр, а не тип</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a2 </a:t>
            </a:r>
            <a:r>
              <a:rPr lang="ru" sz="1100">
                <a:solidFill>
                  <a:schemeClr val="dk1"/>
                </a:solidFill>
                <a:highlight>
                  <a:srgbClr val="FFFFFF"/>
                </a:highlight>
                <a:latin typeface="Verdana"/>
                <a:ea typeface="Verdana"/>
                <a:cs typeface="Verdana"/>
                <a:sym typeface="Verdana"/>
              </a:rPr>
              <a:t>:_ = </a:t>
            </a:r>
            <a:r>
              <a:rPr lang="ru" sz="1100">
                <a:solidFill>
                  <a:srgbClr val="0000FF"/>
                </a:solidFill>
                <a:highlight>
                  <a:srgbClr val="FFFFFF"/>
                </a:highlight>
                <a:latin typeface="Verdana"/>
                <a:ea typeface="Verdana"/>
                <a:cs typeface="Verdana"/>
                <a:sym typeface="Verdana"/>
              </a:rPr>
              <a:t>1</a:t>
            </a:r>
            <a:endParaRPr sz="1100">
              <a:solidFill>
                <a:srgbClr val="0000FF"/>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val a2  = 1:_</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s2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Set</a:t>
            </a:r>
            <a:r>
              <a:rPr lang="ru" sz="1100">
                <a:solidFill>
                  <a:schemeClr val="dk1"/>
                </a:solidFill>
                <a:highlight>
                  <a:srgbClr val="FFFFFF"/>
                </a:highlight>
                <a:latin typeface="Verdana"/>
                <a:ea typeface="Verdana"/>
                <a:cs typeface="Verdana"/>
                <a:sym typeface="Verdana"/>
              </a:rPr>
              <a:t>[_](</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3</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4</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5</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chemeClr val="lt1"/>
                </a:highlight>
                <a:latin typeface="Verdana"/>
                <a:ea typeface="Verdana"/>
                <a:cs typeface="Verdana"/>
                <a:sym typeface="Verdana"/>
              </a:rPr>
              <a:t> // а так можно</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s1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Set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 </a:t>
            </a:r>
            <a:r>
              <a:rPr b="1" lang="ru" sz="1100">
                <a:solidFill>
                  <a:srgbClr val="000080"/>
                </a:solidFill>
                <a:highlight>
                  <a:srgbClr val="FFFFFF"/>
                </a:highlight>
                <a:latin typeface="Verdana"/>
                <a:ea typeface="Verdana"/>
                <a:cs typeface="Verdana"/>
                <a:sym typeface="Verdana"/>
              </a:rPr>
              <a:t>forSome </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3</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4</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5</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Подчеркивание связывается с самым внутренним типом. Типы s2 и s3 идентичны</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ss2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Set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Set</a:t>
            </a:r>
            <a:r>
              <a:rPr lang="ru" sz="1100">
                <a:solidFill>
                  <a:schemeClr val="dk1"/>
                </a:solidFill>
                <a:highlight>
                  <a:srgbClr val="FFFFFF"/>
                </a:highlight>
                <a:latin typeface="Verdana"/>
                <a:ea typeface="Verdana"/>
                <a:cs typeface="Verdana"/>
                <a:sym typeface="Verdana"/>
              </a:rPr>
              <a:t>[_]]()</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ss1 </a:t>
            </a:r>
            <a:r>
              <a:rPr lang="ru" sz="1100">
                <a:solidFill>
                  <a:schemeClr val="dk1"/>
                </a:solidFill>
                <a:highlight>
                  <a:srgbClr val="FFFFFF"/>
                </a:highlight>
                <a:latin typeface="Verdana"/>
                <a:ea typeface="Verdana"/>
                <a:cs typeface="Verdana"/>
                <a:sym typeface="Verdana"/>
              </a:rPr>
              <a:t>= </a:t>
            </a:r>
            <a:r>
              <a:rPr i="1" lang="ru" sz="1100">
                <a:solidFill>
                  <a:srgbClr val="660E7A"/>
                </a:solidFill>
                <a:highlight>
                  <a:srgbClr val="FFFFFF"/>
                </a:highlight>
                <a:latin typeface="Verdana"/>
                <a:ea typeface="Verdana"/>
                <a:cs typeface="Verdana"/>
                <a:sym typeface="Verdana"/>
              </a:rPr>
              <a:t>Set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Set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forSome </a:t>
            </a:r>
            <a:r>
              <a:rPr lang="ru" sz="1100">
                <a:solidFill>
                  <a:schemeClr val="dk1"/>
                </a:solidFill>
                <a:highlight>
                  <a:srgbClr val="FFFFFF"/>
                </a:highlight>
                <a:latin typeface="Verdana"/>
                <a:ea typeface="Verdana"/>
                <a:cs typeface="Verdana"/>
                <a:sym typeface="Verdana"/>
              </a:rPr>
              <a:t>{</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Set</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3</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4</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5</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26" name="Google Shape;226;p37"/>
          <p:cNvSpPr txBox="1"/>
          <p:nvPr/>
        </p:nvSpPr>
        <p:spPr>
          <a:xfrm>
            <a:off x="311700" y="1021425"/>
            <a:ext cx="85206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800">
                <a:solidFill>
                  <a:srgbClr val="434343"/>
                </a:solidFill>
              </a:rPr>
              <a:t>Подчеркивание в описании типов.  </a:t>
            </a:r>
            <a:endParaRPr b="1" sz="1800">
              <a:solidFill>
                <a:srgbClr val="434343"/>
              </a:solidFill>
            </a:endParaRPr>
          </a:p>
          <a:p>
            <a:pPr indent="0" lvl="0" marL="0" rtl="0" algn="l">
              <a:spcBef>
                <a:spcPts val="0"/>
              </a:spcBef>
              <a:spcAft>
                <a:spcPts val="0"/>
              </a:spcAft>
              <a:buClr>
                <a:schemeClr val="dk1"/>
              </a:buClr>
              <a:buSzPts val="1100"/>
              <a:buFont typeface="Arial"/>
              <a:buNone/>
            </a:pPr>
            <a:r>
              <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227" name="Google Shape;227;p37"/>
          <p:cNvSpPr txBox="1"/>
          <p:nvPr/>
        </p:nvSpPr>
        <p:spPr>
          <a:xfrm>
            <a:off x="311700" y="1480125"/>
            <a:ext cx="8520600" cy="1683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подчеркивание в определении типов с помощью ключевого слова type</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T2</a:t>
            </a:r>
            <a:r>
              <a:rPr lang="ru" sz="1100">
                <a:solidFill>
                  <a:schemeClr val="dk1"/>
                </a:solidFill>
                <a:highlight>
                  <a:srgbClr val="FFFFFF"/>
                </a:highlight>
                <a:latin typeface="Verdana"/>
                <a:ea typeface="Verdana"/>
                <a:cs typeface="Verdana"/>
                <a:sym typeface="Verdana"/>
              </a:rPr>
              <a:t>[_] =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[_]</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T3</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Pr</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Pr</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transformExistential[</a:t>
            </a:r>
            <a:r>
              <a:rPr lang="ru" sz="1100">
                <a:solidFill>
                  <a:srgbClr val="20999D"/>
                </a:solidFill>
                <a:highlight>
                  <a:srgbClr val="FFFFFF"/>
                </a:highlight>
                <a:latin typeface="Verdana"/>
                <a:ea typeface="Verdana"/>
                <a:cs typeface="Verdana"/>
                <a:sym typeface="Verdana"/>
              </a:rPr>
              <a:t>P</a:t>
            </a:r>
            <a:r>
              <a:rPr lang="ru" sz="1100">
                <a:solidFill>
                  <a:schemeClr val="dk1"/>
                </a:solidFill>
                <a:highlight>
                  <a:srgbClr val="FFFFFF"/>
                </a:highlight>
                <a:latin typeface="Verdana"/>
                <a:ea typeface="Verdana"/>
                <a:cs typeface="Verdana"/>
                <a:sym typeface="Verdana"/>
              </a:rPr>
              <a:t>](vals: </a:t>
            </a:r>
            <a:r>
              <a:rPr lang="ru" sz="1100">
                <a:solidFill>
                  <a:srgbClr val="20999D"/>
                </a:solidFill>
                <a:highlight>
                  <a:srgbClr val="FFFFFF"/>
                </a:highlight>
                <a:latin typeface="Verdana"/>
                <a:ea typeface="Verdana"/>
                <a:cs typeface="Verdana"/>
                <a:sym typeface="Verdana"/>
              </a:rPr>
              <a:t>P</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T2</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P</a:t>
            </a:r>
            <a:r>
              <a:rPr lang="ru" sz="1100">
                <a:solidFill>
                  <a:schemeClr val="dk1"/>
                </a:solidFill>
                <a:highlight>
                  <a:srgbClr val="FFFFFF"/>
                </a:highlight>
                <a:latin typeface="Verdana"/>
                <a:ea typeface="Verdana"/>
                <a:cs typeface="Verdana"/>
                <a:sym typeface="Verdana"/>
              </a:rPr>
              <a:t>] = vals.toList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transformUniversal[</a:t>
            </a:r>
            <a:r>
              <a:rPr lang="ru" sz="1100">
                <a:solidFill>
                  <a:srgbClr val="20999D"/>
                </a:solidFill>
                <a:highlight>
                  <a:srgbClr val="FFFFFF"/>
                </a:highlight>
                <a:latin typeface="Verdana"/>
                <a:ea typeface="Verdana"/>
                <a:cs typeface="Verdana"/>
                <a:sym typeface="Verdana"/>
              </a:rPr>
              <a:t>P</a:t>
            </a:r>
            <a:r>
              <a:rPr lang="ru" sz="1100">
                <a:solidFill>
                  <a:schemeClr val="dk1"/>
                </a:solidFill>
                <a:highlight>
                  <a:srgbClr val="FFFFFF"/>
                </a:highlight>
                <a:latin typeface="Verdana"/>
                <a:ea typeface="Verdana"/>
                <a:cs typeface="Verdana"/>
                <a:sym typeface="Verdana"/>
              </a:rPr>
              <a:t>](vals: </a:t>
            </a:r>
            <a:r>
              <a:rPr lang="ru" sz="1100">
                <a:solidFill>
                  <a:srgbClr val="20999D"/>
                </a:solidFill>
                <a:highlight>
                  <a:srgbClr val="FFFFFF"/>
                </a:highlight>
                <a:latin typeface="Verdana"/>
                <a:ea typeface="Verdana"/>
                <a:cs typeface="Verdana"/>
                <a:sym typeface="Verdana"/>
              </a:rPr>
              <a:t>P</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T3</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P</a:t>
            </a:r>
            <a:r>
              <a:rPr lang="ru" sz="1100">
                <a:solidFill>
                  <a:schemeClr val="dk1"/>
                </a:solidFill>
                <a:highlight>
                  <a:srgbClr val="FFFFFF"/>
                </a:highlight>
                <a:latin typeface="Verdana"/>
                <a:ea typeface="Verdana"/>
                <a:cs typeface="Verdana"/>
                <a:sym typeface="Verdana"/>
              </a:rPr>
              <a:t>] = vals.toList</a:t>
            </a:r>
            <a:r>
              <a:rPr i="1" lang="ru" sz="1100">
                <a:solidFill>
                  <a:srgbClr val="808080"/>
                </a:solidFill>
                <a:highlight>
                  <a:srgbClr val="FFFFFF"/>
                </a:highlight>
                <a:latin typeface="Verdana"/>
                <a:ea typeface="Verdana"/>
                <a:cs typeface="Verdana"/>
                <a:sym typeface="Verdana"/>
              </a:rPr>
              <a:t>//</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val resExist: List[Int] = transformExistential(1,2,3)// WON'T COMPILE т.к. List[_] != List[Int]</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resExist2 </a:t>
            </a: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transformExistential</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3</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resUniversal</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[Int] = </a:t>
            </a:r>
            <a:r>
              <a:rPr i="1" lang="ru" sz="1100">
                <a:solidFill>
                  <a:schemeClr val="dk1"/>
                </a:solidFill>
                <a:highlight>
                  <a:srgbClr val="FFFFFF"/>
                </a:highlight>
                <a:latin typeface="Verdana"/>
                <a:ea typeface="Verdana"/>
                <a:cs typeface="Verdana"/>
                <a:sym typeface="Verdana"/>
              </a:rPr>
              <a:t>transformUniversal</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3</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
        <p:nvSpPr>
          <p:cNvPr id="228" name="Google Shape;228;p37"/>
          <p:cNvSpPr txBox="1"/>
          <p:nvPr/>
        </p:nvSpPr>
        <p:spPr>
          <a:xfrm>
            <a:off x="311700" y="3222875"/>
            <a:ext cx="8520600" cy="18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подчеркивание в определении методов</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[_]](t: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 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m2[</a:t>
            </a:r>
            <a:r>
              <a:rPr lang="ru" sz="1100">
                <a:solidFill>
                  <a:srgbClr val="20999D"/>
                </a:solidFill>
                <a:highlight>
                  <a:srgbClr val="FFFFFF"/>
                </a:highlight>
                <a:latin typeface="Verdana"/>
                <a:ea typeface="Verdana"/>
                <a:cs typeface="Verdana"/>
                <a:sym typeface="Verdana"/>
              </a:rPr>
              <a:t>F </a:t>
            </a:r>
            <a:r>
              <a:rPr lang="ru" sz="1100">
                <a:solidFill>
                  <a:schemeClr val="dk1"/>
                </a:solidFill>
                <a:highlight>
                  <a:srgbClr val="FFFFFF"/>
                </a:highlight>
                <a:latin typeface="Verdana"/>
                <a:ea typeface="Verdana"/>
                <a:cs typeface="Verdana"/>
                <a:sym typeface="Verdana"/>
              </a:rPr>
              <a:t>&lt;: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[_]](f: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F </a:t>
            </a: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F - это тип, не принимающий параметров</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m3(t: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[_] = </a:t>
            </a:r>
            <a:r>
              <a:rPr i="1" lang="ru" sz="1100">
                <a:solidFill>
                  <a:srgbClr val="660E7A"/>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3</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def m4[F[_]: List[_]](t: F[_]) = ???</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m5[</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&lt;: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 </a:t>
            </a:r>
            <a:r>
              <a:rPr i="1" lang="ru" sz="1100">
                <a:solidFill>
                  <a:srgbClr val="660E7A"/>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3</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m52[</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&lt;: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[_]](t: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 t</a:t>
            </a:r>
            <a:r>
              <a:rPr i="1" lang="ru" sz="1100">
                <a:solidFill>
                  <a:srgbClr val="808080"/>
                </a:solidFill>
                <a:highlight>
                  <a:srgbClr val="FFFFFF"/>
                </a:highlight>
                <a:latin typeface="Verdana"/>
                <a:ea typeface="Verdana"/>
                <a:cs typeface="Verdana"/>
                <a:sym typeface="Verdana"/>
              </a:rPr>
              <a:t>///List(1,2,3)</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m52r </a:t>
            </a: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m52</a:t>
            </a:r>
            <a:r>
              <a:rPr lang="ru" sz="1100">
                <a:solidFill>
                  <a:schemeClr val="dk1"/>
                </a:solidFill>
                <a:highlight>
                  <a:srgbClr val="FFFFFF"/>
                </a:highlight>
                <a:latin typeface="Verdana"/>
                <a:ea typeface="Verdana"/>
                <a:cs typeface="Verdana"/>
                <a:sym typeface="Verdana"/>
              </a:rPr>
              <a:t>(</a:t>
            </a:r>
            <a:r>
              <a:rPr i="1" lang="ru" sz="1100">
                <a:solidFill>
                  <a:srgbClr val="660E7A"/>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2</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3</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34" name="Google Shape;234;p38"/>
          <p:cNvSpPr txBox="1"/>
          <p:nvPr/>
        </p:nvSpPr>
        <p:spPr>
          <a:xfrm>
            <a:off x="311700" y="1021425"/>
            <a:ext cx="8520600" cy="36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800">
                <a:solidFill>
                  <a:srgbClr val="434343"/>
                </a:solidFill>
              </a:rPr>
              <a:t>Подчеркивание в описании типов.  </a:t>
            </a:r>
            <a:endParaRPr b="1" sz="1800">
              <a:solidFill>
                <a:srgbClr val="434343"/>
              </a:solidFill>
            </a:endParaRPr>
          </a:p>
          <a:p>
            <a:pPr indent="0" lvl="0" marL="0" rtl="0" algn="l">
              <a:spcBef>
                <a:spcPts val="0"/>
              </a:spcBef>
              <a:spcAft>
                <a:spcPts val="0"/>
              </a:spcAft>
              <a:buClr>
                <a:schemeClr val="dk1"/>
              </a:buClr>
              <a:buSzPts val="1100"/>
              <a:buFont typeface="Arial"/>
              <a:buNone/>
            </a:pPr>
            <a:r>
              <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Больше примеров в </a:t>
            </a:r>
            <a:r>
              <a:rPr b="1" lang="ru">
                <a:solidFill>
                  <a:srgbClr val="434343"/>
                </a:solidFill>
              </a:rPr>
              <a:t>lectures.types.UnderscoreTypeBehaviour.scala</a:t>
            </a:r>
            <a:endParaRPr b="1">
              <a:solidFill>
                <a:srgbClr val="434343"/>
              </a:solidFill>
            </a:endParaRPr>
          </a:p>
          <a:p>
            <a:pPr indent="0" lvl="0" marL="0" rtl="0" algn="l">
              <a:spcBef>
                <a:spcPts val="0"/>
              </a:spcBef>
              <a:spcAft>
                <a:spcPts val="0"/>
              </a:spcAft>
              <a:buClr>
                <a:schemeClr val="dk1"/>
              </a:buClr>
              <a:buSzPts val="1100"/>
              <a:buFont typeface="Arial"/>
              <a:buNone/>
            </a:pPr>
            <a:r>
              <a:t/>
            </a:r>
            <a:endParaRPr b="1">
              <a:solidFill>
                <a:srgbClr val="434343"/>
              </a:solidFill>
            </a:endParaRPr>
          </a:p>
          <a:p>
            <a:pPr indent="0" lvl="0" marL="0" rtl="0" algn="l">
              <a:spcBef>
                <a:spcPts val="0"/>
              </a:spcBef>
              <a:spcAft>
                <a:spcPts val="0"/>
              </a:spcAft>
              <a:buClr>
                <a:schemeClr val="dk1"/>
              </a:buClr>
              <a:buSzPts val="1100"/>
              <a:buFont typeface="Arial"/>
              <a:buNone/>
            </a:pPr>
            <a:r>
              <a:rPr b="1" lang="ru">
                <a:solidFill>
                  <a:srgbClr val="434343"/>
                </a:solidFill>
              </a:rPr>
              <a:t>Ограничения системы типов scala</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Partial unification и </a:t>
            </a:r>
            <a:r>
              <a:rPr b="1" lang="ru">
                <a:solidFill>
                  <a:srgbClr val="434343"/>
                </a:solidFill>
              </a:rPr>
              <a:t>_, </a:t>
            </a:r>
            <a:r>
              <a:rPr lang="ru">
                <a:solidFill>
                  <a:srgbClr val="434343"/>
                </a:solidFill>
              </a:rPr>
              <a:t>являясь мощными средствами, все же не позволяют преодолеть некоторые ограничения, в работе с типами. Некоторые из  этих ограничений приведены в </a:t>
            </a:r>
            <a:r>
              <a:rPr b="1" lang="ru">
                <a:solidFill>
                  <a:srgbClr val="434343"/>
                </a:solidFill>
              </a:rPr>
              <a:t> </a:t>
            </a:r>
            <a:endParaRPr b="1">
              <a:solidFill>
                <a:srgbClr val="434343"/>
              </a:solidFill>
            </a:endParaRPr>
          </a:p>
          <a:p>
            <a:pPr indent="0" lvl="0" marL="0" rtl="0" algn="l">
              <a:spcBef>
                <a:spcPts val="0"/>
              </a:spcBef>
              <a:spcAft>
                <a:spcPts val="0"/>
              </a:spcAft>
              <a:buClr>
                <a:schemeClr val="dk1"/>
              </a:buClr>
              <a:buSzPts val="1100"/>
              <a:buFont typeface="Arial"/>
              <a:buNone/>
            </a:pPr>
            <a:r>
              <a:rPr b="1" lang="ru">
                <a:solidFill>
                  <a:srgbClr val="434343"/>
                </a:solidFill>
              </a:rPr>
              <a:t>lectures.types.ScalaTypeConstraints.scala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Приведенные выше проблемы могли бы быть решены, если бы кроме самих тайп параметров мы могли передавать выражения на ними. Именно это позволяет сделать плагин к компилятору </a:t>
            </a:r>
            <a:r>
              <a:rPr b="1" lang="ru">
                <a:solidFill>
                  <a:srgbClr val="434343"/>
                </a:solidFill>
              </a:rPr>
              <a:t>(Non)</a:t>
            </a:r>
            <a:r>
              <a:rPr b="1" lang="ru">
                <a:solidFill>
                  <a:srgbClr val="434343"/>
                </a:solidFill>
              </a:rPr>
              <a:t>KindProjector</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40" name="Google Shape;240;p39"/>
          <p:cNvSpPr txBox="1"/>
          <p:nvPr/>
        </p:nvSpPr>
        <p:spPr>
          <a:xfrm>
            <a:off x="311700" y="1044225"/>
            <a:ext cx="8520600" cy="38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800">
                <a:solidFill>
                  <a:srgbClr val="434343"/>
                </a:solidFill>
              </a:rPr>
              <a:t>Справочник по плагину KindProjector</a:t>
            </a:r>
            <a:endParaRPr sz="1800">
              <a:solidFill>
                <a:srgbClr val="434343"/>
              </a:solidFill>
            </a:endParaRPr>
          </a:p>
          <a:p>
            <a:pPr indent="0" lvl="0" marL="0" rtl="0" algn="l">
              <a:spcBef>
                <a:spcPts val="0"/>
              </a:spcBef>
              <a:spcAft>
                <a:spcPts val="0"/>
              </a:spcAft>
              <a:buClr>
                <a:schemeClr val="dk1"/>
              </a:buClr>
              <a:buSzPts val="1100"/>
              <a:buFont typeface="Arial"/>
              <a:buNone/>
            </a:pPr>
            <a:r>
              <a:rPr b="1" lang="ru">
                <a:solidFill>
                  <a:srgbClr val="434343"/>
                </a:solidFill>
              </a:rPr>
              <a:t>KindProjector</a:t>
            </a:r>
            <a:r>
              <a:rPr lang="ru">
                <a:solidFill>
                  <a:srgbClr val="434343"/>
                </a:solidFill>
              </a:rPr>
              <a:t>  - это плагин к компилятору, который позволяет короче и понятнее описывать выражения над типами.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К sbt проекту его можно подключить, написав в вашем </a:t>
            </a:r>
            <a:r>
              <a:rPr b="1" lang="ru">
                <a:solidFill>
                  <a:srgbClr val="434343"/>
                </a:solidFill>
              </a:rPr>
              <a:t>build.sbt</a:t>
            </a:r>
            <a:r>
              <a:rPr lang="ru">
                <a:solidFill>
                  <a:srgbClr val="434343"/>
                </a:solidFill>
              </a:rPr>
              <a:t> следующее:</a:t>
            </a:r>
            <a:endParaRPr>
              <a:solidFill>
                <a:srgbClr val="434343"/>
              </a:solidFill>
            </a:endParaRPr>
          </a:p>
          <a:p>
            <a:pPr indent="0" lvl="0" marL="0" rtl="0" algn="l">
              <a:spcBef>
                <a:spcPts val="0"/>
              </a:spcBef>
              <a:spcAft>
                <a:spcPts val="0"/>
              </a:spcAft>
              <a:buClr>
                <a:schemeClr val="dk1"/>
              </a:buClr>
              <a:buSzPts val="1100"/>
              <a:buFont typeface="Arial"/>
              <a:buNone/>
            </a:pPr>
            <a:r>
              <a:rPr b="1" lang="ru">
                <a:solidFill>
                  <a:srgbClr val="434343"/>
                </a:solidFill>
              </a:rPr>
              <a:t>addCompilerPlugin("org.spire-math" %% "kind-projector" % "0.9.4"). </a:t>
            </a:r>
            <a:r>
              <a:rPr lang="ru">
                <a:solidFill>
                  <a:srgbClr val="434343"/>
                </a:solidFill>
              </a:rPr>
              <a:t>Версия, скорее всего, будет отличаться от указанной в примере. Текущую версию и документацию по kindProjector можно найти в репозитории на github </a:t>
            </a:r>
            <a:r>
              <a:rPr b="1" lang="ru">
                <a:solidFill>
                  <a:srgbClr val="434343"/>
                </a:solidFill>
              </a:rPr>
              <a:t>https://github.com/non/kind-projector </a:t>
            </a:r>
            <a:endParaRPr b="1">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По сути плагин позволяет определять лямбды(неименованные выражения) над тайп параметрами. Выражения, написанные с применением плагина имеют 2 основные формы: сокращенную и полную.   </a:t>
            </a:r>
            <a:endParaRPr>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46" name="Google Shape;246;p40"/>
          <p:cNvSpPr txBox="1"/>
          <p:nvPr/>
        </p:nvSpPr>
        <p:spPr>
          <a:xfrm>
            <a:off x="311700" y="1044225"/>
            <a:ext cx="8520600" cy="7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rgbClr val="434343"/>
                </a:solidFill>
              </a:rPr>
              <a:t>KindProjector, сокращенная запись</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Сокращенная запись, позволяет описывать лямбды над тайп параметрами. Лямбды могут принимать несколько не именованных  параметров.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247" name="Google Shape;247;p40"/>
          <p:cNvSpPr txBox="1"/>
          <p:nvPr/>
        </p:nvSpPr>
        <p:spPr>
          <a:xfrm>
            <a:off x="311700" y="1887425"/>
            <a:ext cx="8520600" cy="9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chemeClr val="dk1"/>
                </a:solidFill>
                <a:highlight>
                  <a:srgbClr val="FFFFFF"/>
                </a:highlight>
                <a:latin typeface="Verdana"/>
                <a:ea typeface="Verdana"/>
                <a:cs typeface="Verdana"/>
                <a:sym typeface="Verdana"/>
              </a:rPr>
              <a:t>Tuple2</a:t>
            </a:r>
            <a:r>
              <a:rPr lang="ru" sz="1100">
                <a:solidFill>
                  <a:schemeClr val="dk1"/>
                </a:solidFill>
                <a:highlight>
                  <a:srgbClr val="FFFFFF"/>
                </a:highlight>
                <a:latin typeface="Verdana"/>
                <a:ea typeface="Verdana"/>
                <a:cs typeface="Verdana"/>
                <a:sym typeface="Verdana"/>
              </a:rPr>
              <a:t>[?, Double]        </a:t>
            </a:r>
            <a:r>
              <a:rPr i="1" lang="ru" sz="1100">
                <a:solidFill>
                  <a:srgbClr val="808080"/>
                </a:solidFill>
                <a:highlight>
                  <a:srgbClr val="FFFFFF"/>
                </a:highlight>
                <a:latin typeface="Verdana"/>
                <a:ea typeface="Verdana"/>
                <a:cs typeface="Verdana"/>
                <a:sym typeface="Verdana"/>
              </a:rPr>
              <a:t>// equivalent to: type R[A] = Tuple2[A, Double]</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660E7A"/>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[Int, +?]          </a:t>
            </a:r>
            <a:r>
              <a:rPr i="1" lang="ru" sz="1100">
                <a:solidFill>
                  <a:srgbClr val="808080"/>
                </a:solidFill>
                <a:highlight>
                  <a:srgbClr val="FFFFFF"/>
                </a:highlight>
                <a:latin typeface="Verdana"/>
                <a:ea typeface="Verdana"/>
                <a:cs typeface="Verdana"/>
                <a:sym typeface="Verdana"/>
              </a:rPr>
              <a:t>// equivalent to: type R[+A] = Either[Int, A]</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Function2[-?, Long, +?]  </a:t>
            </a:r>
            <a:r>
              <a:rPr i="1" lang="ru" sz="1100">
                <a:solidFill>
                  <a:srgbClr val="808080"/>
                </a:solidFill>
                <a:highlight>
                  <a:srgbClr val="FFFFFF"/>
                </a:highlight>
                <a:latin typeface="Verdana"/>
                <a:ea typeface="Verdana"/>
                <a:cs typeface="Verdana"/>
                <a:sym typeface="Verdana"/>
              </a:rPr>
              <a:t>// equivalent to: type R[-A, +B] = Function2[A, Long, B]</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EitherT[?[_], Int, ?]    </a:t>
            </a:r>
            <a:r>
              <a:rPr i="1" lang="ru" sz="1100">
                <a:solidFill>
                  <a:srgbClr val="808080"/>
                </a:solidFill>
                <a:highlight>
                  <a:srgbClr val="FFFFFF"/>
                </a:highlight>
                <a:latin typeface="Verdana"/>
                <a:ea typeface="Verdana"/>
                <a:cs typeface="Verdana"/>
                <a:sym typeface="Verdana"/>
              </a:rPr>
              <a:t>// equivalent to: type R[F[_], B] = EitherT[F, Int, B]</a:t>
            </a:r>
            <a:endParaRPr i="1" sz="1100">
              <a:solidFill>
                <a:srgbClr val="808080"/>
              </a:solidFill>
              <a:highlight>
                <a:srgbClr val="FFFFFF"/>
              </a:highlight>
              <a:latin typeface="Verdana"/>
              <a:ea typeface="Verdana"/>
              <a:cs typeface="Verdana"/>
              <a:sym typeface="Verdana"/>
            </a:endParaRPr>
          </a:p>
        </p:txBody>
      </p:sp>
      <p:sp>
        <p:nvSpPr>
          <p:cNvPr id="248" name="Google Shape;248;p40"/>
          <p:cNvSpPr txBox="1"/>
          <p:nvPr/>
        </p:nvSpPr>
        <p:spPr>
          <a:xfrm>
            <a:off x="311700" y="29856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rgbClr val="434343"/>
                </a:solidFill>
              </a:rPr>
              <a:t>Чтобы лучше понять, что происходит, можно провести аналогию с обычными функциями. В описании типов выше знак </a:t>
            </a:r>
            <a:r>
              <a:rPr b="1" lang="ru">
                <a:solidFill>
                  <a:srgbClr val="434343"/>
                </a:solidFill>
              </a:rPr>
              <a:t>? </a:t>
            </a:r>
            <a:r>
              <a:rPr lang="ru">
                <a:solidFill>
                  <a:srgbClr val="434343"/>
                </a:solidFill>
              </a:rPr>
              <a:t>выполняет ту же функцию,что и символ</a:t>
            </a:r>
            <a:r>
              <a:rPr b="1" lang="ru">
                <a:solidFill>
                  <a:srgbClr val="434343"/>
                </a:solidFill>
              </a:rPr>
              <a:t> _ </a:t>
            </a:r>
            <a:r>
              <a:rPr lang="ru">
                <a:solidFill>
                  <a:srgbClr val="434343"/>
                </a:solidFill>
              </a:rPr>
              <a:t>в функции ниже.</a:t>
            </a:r>
            <a:r>
              <a:rPr b="1" lang="ru">
                <a:solidFill>
                  <a:srgbClr val="434343"/>
                </a:solidFill>
              </a:rPr>
              <a:t> </a:t>
            </a:r>
            <a:endParaRPr b="1">
              <a:solidFill>
                <a:srgbClr val="434343"/>
              </a:solidFill>
            </a:endParaRPr>
          </a:p>
        </p:txBody>
      </p:sp>
      <p:sp>
        <p:nvSpPr>
          <p:cNvPr id="249" name="Google Shape;249;p40"/>
          <p:cNvSpPr txBox="1"/>
          <p:nvPr/>
        </p:nvSpPr>
        <p:spPr>
          <a:xfrm>
            <a:off x="356400" y="3603100"/>
            <a:ext cx="8475900" cy="30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 Int =&gt; Int = _ + </a:t>
            </a:r>
            <a:r>
              <a:rPr lang="ru" sz="1100">
                <a:solidFill>
                  <a:srgbClr val="0000FF"/>
                </a:solidFill>
                <a:highlight>
                  <a:srgbClr val="FFFFFF"/>
                </a:highlight>
                <a:latin typeface="Verdana"/>
                <a:ea typeface="Verdana"/>
                <a:cs typeface="Verdana"/>
                <a:sym typeface="Verdana"/>
              </a:rPr>
              <a:t>1</a:t>
            </a:r>
            <a:endParaRPr sz="1100">
              <a:solidFill>
                <a:srgbClr val="0000FF"/>
              </a:solidFill>
              <a:highlight>
                <a:srgbClr val="FFFFFF"/>
              </a:highlight>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55" name="Google Shape;255;p41"/>
          <p:cNvSpPr txBox="1"/>
          <p:nvPr/>
        </p:nvSpPr>
        <p:spPr>
          <a:xfrm>
            <a:off x="311700" y="1044225"/>
            <a:ext cx="85206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rgbClr val="434343"/>
                </a:solidFill>
              </a:rPr>
              <a:t>KindProjector, сокращенная запись</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Вспомним ограничение, с которыми мы столкнулись ранее(</a:t>
            </a:r>
            <a:r>
              <a:rPr b="1" lang="ru">
                <a:solidFill>
                  <a:srgbClr val="434343"/>
                </a:solidFill>
              </a:rPr>
              <a:t>ScalaTypeConstraints.scala</a:t>
            </a:r>
            <a:r>
              <a:rPr lang="ru">
                <a:solidFill>
                  <a:srgbClr val="434343"/>
                </a:solidFill>
              </a:rPr>
              <a:t>), когда определяли наследников и инстансы класса </a:t>
            </a:r>
            <a:r>
              <a:rPr b="1" lang="ru">
                <a:solidFill>
                  <a:srgbClr val="434343"/>
                </a:solidFill>
              </a:rPr>
              <a:t>UnderscoreTypeBehaviour[G[_]]</a:t>
            </a:r>
            <a:r>
              <a:rPr lang="ru">
                <a:solidFill>
                  <a:srgbClr val="434343"/>
                </a:solidFill>
              </a:rPr>
              <a:t>. С помощью KindProjector мы можем привести типы большей арности к нужной размерности.</a:t>
            </a:r>
            <a:r>
              <a:rPr lang="ru">
                <a:solidFill>
                  <a:srgbClr val="434343"/>
                </a:solidFill>
              </a:rPr>
              <a:t>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256" name="Google Shape;256;p41"/>
          <p:cNvSpPr txBox="1"/>
          <p:nvPr/>
        </p:nvSpPr>
        <p:spPr>
          <a:xfrm>
            <a:off x="311700" y="2059000"/>
            <a:ext cx="8520600" cy="1939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теперь мы можем привести типы большей арности к нужной размерности</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abstract class </a:t>
            </a:r>
            <a:r>
              <a:rPr lang="ru" sz="1100">
                <a:solidFill>
                  <a:schemeClr val="dk1"/>
                </a:solidFill>
                <a:highlight>
                  <a:srgbClr val="FFFFFF"/>
                </a:highlight>
                <a:latin typeface="Verdana"/>
                <a:ea typeface="Verdana"/>
                <a:cs typeface="Verdana"/>
                <a:sym typeface="Verdana"/>
              </a:rPr>
              <a:t>UnderscoreTypeBehaviourSubClass2[</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extends </a:t>
            </a:r>
            <a:r>
              <a:rPr lang="ru" sz="1100">
                <a:solidFill>
                  <a:schemeClr val="dk1"/>
                </a:solidFill>
                <a:highlight>
                  <a:srgbClr val="FFFFFF"/>
                </a:highlight>
                <a:latin typeface="Verdana"/>
                <a:ea typeface="Verdana"/>
                <a:cs typeface="Verdana"/>
                <a:sym typeface="Verdana"/>
              </a:rPr>
              <a:t>UnderscoreTypeBehaviour[</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UnderscoreTypeBehaviour[</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 Int]]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val </a:t>
            </a:r>
            <a:r>
              <a:rPr i="1" lang="ru" sz="1100">
                <a:solidFill>
                  <a:srgbClr val="660E7A"/>
                </a:solidFill>
                <a:highlight>
                  <a:srgbClr val="FFFFFF"/>
                </a:highlight>
                <a:latin typeface="Verdana"/>
                <a:ea typeface="Verdana"/>
                <a:cs typeface="Verdana"/>
                <a:sym typeface="Verdana"/>
              </a:rPr>
              <a:t>value</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[Int, Int] = </a:t>
            </a:r>
            <a:r>
              <a:rPr i="1" lang="ru" sz="1100">
                <a:solidFill>
                  <a:srgbClr val="660E7A"/>
                </a:solidFill>
                <a:highlight>
                  <a:srgbClr val="FFFFFF"/>
                </a:highlight>
                <a:latin typeface="Verdana"/>
                <a:ea typeface="Verdana"/>
                <a:cs typeface="Verdana"/>
                <a:sym typeface="Verdana"/>
              </a:rPr>
              <a:t>Left</a:t>
            </a:r>
            <a:r>
              <a:rPr lang="ru" sz="1100">
                <a:solidFill>
                  <a:schemeClr val="dk1"/>
                </a:solidFill>
                <a:highlight>
                  <a:srgbClr val="FFFFFF"/>
                </a:highlight>
                <a:latin typeface="Verdana"/>
                <a:ea typeface="Verdana"/>
                <a:cs typeface="Verdana"/>
                <a:sym typeface="Verdana"/>
              </a:rPr>
              <a:t>[Int, Int](</a:t>
            </a:r>
            <a:r>
              <a:rPr lang="ru" sz="1100">
                <a:solidFill>
                  <a:srgbClr val="0000FF"/>
                </a:solidFill>
                <a:highlight>
                  <a:srgbClr val="FFFFFF"/>
                </a:highlight>
                <a:latin typeface="Verdana"/>
                <a:ea typeface="Verdana"/>
                <a:cs typeface="Verdana"/>
                <a:sym typeface="Verdana"/>
              </a:rPr>
              <a:t>10</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UnderscoreTypeBehaviour[</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[Int, ?]]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override val </a:t>
            </a:r>
            <a:r>
              <a:rPr i="1" lang="ru" sz="1100">
                <a:solidFill>
                  <a:srgbClr val="660E7A"/>
                </a:solidFill>
                <a:highlight>
                  <a:srgbClr val="FFFFFF"/>
                </a:highlight>
                <a:latin typeface="Verdana"/>
                <a:ea typeface="Verdana"/>
                <a:cs typeface="Verdana"/>
                <a:sym typeface="Verdana"/>
              </a:rPr>
              <a:t>value</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[Int, Long] = </a:t>
            </a:r>
            <a:r>
              <a:rPr i="1" lang="ru" sz="1100">
                <a:solidFill>
                  <a:srgbClr val="660E7A"/>
                </a:solidFill>
                <a:highlight>
                  <a:srgbClr val="FFFFFF"/>
                </a:highlight>
                <a:latin typeface="Verdana"/>
                <a:ea typeface="Verdana"/>
                <a:cs typeface="Verdana"/>
                <a:sym typeface="Verdana"/>
              </a:rPr>
              <a:t>Left</a:t>
            </a:r>
            <a:r>
              <a:rPr lang="ru" sz="1100">
                <a:solidFill>
                  <a:schemeClr val="dk1"/>
                </a:solidFill>
                <a:highlight>
                  <a:srgbClr val="FFFFFF"/>
                </a:highlight>
                <a:latin typeface="Verdana"/>
                <a:ea typeface="Verdana"/>
                <a:cs typeface="Verdana"/>
                <a:sym typeface="Verdana"/>
              </a:rPr>
              <a:t>[Int, Long](</a:t>
            </a:r>
            <a:r>
              <a:rPr lang="ru" sz="1100">
                <a:solidFill>
                  <a:srgbClr val="0000FF"/>
                </a:solidFill>
                <a:highlight>
                  <a:srgbClr val="FFFFFF"/>
                </a:highlight>
                <a:latin typeface="Verdana"/>
                <a:ea typeface="Verdana"/>
                <a:cs typeface="Verdana"/>
                <a:sym typeface="Verdana"/>
              </a:rPr>
              <a:t>10</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68" name="Google Shape;68;p15"/>
          <p:cNvSpPr txBox="1"/>
          <p:nvPr>
            <p:ph idx="1" type="body"/>
          </p:nvPr>
        </p:nvSpPr>
        <p:spPr>
          <a:xfrm>
            <a:off x="311700" y="1036175"/>
            <a:ext cx="8520600" cy="388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Type lambda</a:t>
            </a:r>
            <a:r>
              <a:rPr lang="ru" sz="1400">
                <a:solidFill>
                  <a:srgbClr val="434343"/>
                </a:solidFill>
              </a:rPr>
              <a:t> </a:t>
            </a:r>
            <a:r>
              <a:rPr b="1" lang="ru" sz="1400">
                <a:solidFill>
                  <a:srgbClr val="434343"/>
                </a:solidFill>
              </a:rPr>
              <a:t>(TL)</a:t>
            </a:r>
            <a:endParaRPr b="1">
              <a:solidFill>
                <a:srgbClr val="434343"/>
              </a:solidFill>
            </a:endParaRPr>
          </a:p>
          <a:p>
            <a:pPr indent="0" lvl="0" marL="0" rtl="0" algn="l">
              <a:lnSpc>
                <a:spcPct val="100000"/>
              </a:lnSpc>
              <a:spcBef>
                <a:spcPts val="0"/>
              </a:spcBef>
              <a:spcAft>
                <a:spcPts val="0"/>
              </a:spcAft>
              <a:buNone/>
            </a:pPr>
            <a:r>
              <a:rPr lang="ru" sz="1400">
                <a:solidFill>
                  <a:srgbClr val="434343"/>
                </a:solidFill>
              </a:rPr>
              <a:t>Это прием, чем-то схожий с каррированием функций, только для типов принимающих параметры-типы. Т.е. мы можем создать </a:t>
            </a:r>
            <a:r>
              <a:rPr b="1" lang="ru" sz="1400">
                <a:solidFill>
                  <a:srgbClr val="434343"/>
                </a:solidFill>
              </a:rPr>
              <a:t>TL</a:t>
            </a:r>
            <a:r>
              <a:rPr lang="ru" sz="1400">
                <a:solidFill>
                  <a:srgbClr val="434343"/>
                </a:solidFill>
              </a:rPr>
              <a:t>, например, для типа </a:t>
            </a:r>
            <a:r>
              <a:rPr b="1" lang="ru" sz="1400">
                <a:solidFill>
                  <a:srgbClr val="434343"/>
                </a:solidFill>
              </a:rPr>
              <a:t>Either[A, B]</a:t>
            </a:r>
            <a:r>
              <a:rPr lang="ru" sz="1400">
                <a:solidFill>
                  <a:srgbClr val="434343"/>
                </a:solidFill>
              </a:rPr>
              <a:t>. Применяют его по тем же причинам, что и каррирование. Например, если мы уже связали часть типов и хотим оперировать новым типом с меньшим количеством параметров. Для того, чтобы сократить число принимаемых параметров-типов, нам нужно, в общем случае, создать новый тип, у которого часть типов-параметров заполнена. Для </a:t>
            </a:r>
            <a:r>
              <a:rPr b="1" lang="ru" sz="1400">
                <a:solidFill>
                  <a:srgbClr val="434343"/>
                </a:solidFill>
              </a:rPr>
              <a:t>Either </a:t>
            </a:r>
            <a:r>
              <a:rPr lang="ru" sz="1400">
                <a:solidFill>
                  <a:srgbClr val="434343"/>
                </a:solidFill>
              </a:rPr>
              <a:t>это может выглядеть так: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В примере, мы определили новый тип </a:t>
            </a:r>
            <a:r>
              <a:rPr b="1" lang="ru" sz="1400">
                <a:solidFill>
                  <a:srgbClr val="434343"/>
                </a:solidFill>
              </a:rPr>
              <a:t>λ[α], </a:t>
            </a:r>
            <a:r>
              <a:rPr lang="ru" sz="1400">
                <a:solidFill>
                  <a:srgbClr val="434343"/>
                </a:solidFill>
              </a:rPr>
              <a:t>который, принимает только один тип-параметр. Тип можно определять внутри объектов, классов, структурных  классов, трейтов и т.д. В  зависимости от того, где определен тип, доступ к нему будет осуществляться немного по-разному.</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t/>
            </a:r>
            <a:endParaRPr b="1">
              <a:solidFill>
                <a:srgbClr val="434343"/>
              </a:solidFill>
            </a:endParaRPr>
          </a:p>
        </p:txBody>
      </p:sp>
      <p:sp>
        <p:nvSpPr>
          <p:cNvPr id="69" name="Google Shape;69;p15"/>
          <p:cNvSpPr txBox="1"/>
          <p:nvPr/>
        </p:nvSpPr>
        <p:spPr>
          <a:xfrm>
            <a:off x="311700" y="2657700"/>
            <a:ext cx="8520600" cy="77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object </a:t>
            </a:r>
            <a:r>
              <a:rPr lang="ru" sz="1100">
                <a:solidFill>
                  <a:schemeClr val="dk1"/>
                </a:solidFill>
                <a:highlight>
                  <a:srgbClr val="FFFFFF"/>
                </a:highlight>
                <a:latin typeface="Verdana"/>
                <a:ea typeface="Verdana"/>
                <a:cs typeface="Verdana"/>
                <a:sym typeface="Verdana"/>
              </a:rPr>
              <a:t>TypeDefinitionExample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λ</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α</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α</a:t>
            </a:r>
            <a:r>
              <a:rPr lang="ru" sz="1100">
                <a:solidFill>
                  <a:schemeClr val="dk1"/>
                </a:solidFill>
                <a:highlight>
                  <a:srgbClr val="FFFFFF"/>
                </a:highlight>
                <a:latin typeface="Verdana"/>
                <a:ea typeface="Verdana"/>
                <a:cs typeface="Verdana"/>
                <a:sym typeface="Verdana"/>
              </a:rPr>
              <a:t>, Any]</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b="1" sz="11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62" name="Google Shape;262;p42"/>
          <p:cNvSpPr txBox="1"/>
          <p:nvPr/>
        </p:nvSpPr>
        <p:spPr>
          <a:xfrm>
            <a:off x="311700" y="1044225"/>
            <a:ext cx="8520600" cy="7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rgbClr val="434343"/>
                </a:solidFill>
              </a:rPr>
              <a:t>KindProjector, сокращенная запись. Ограничения</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Может показаться, что сокращенная запись является более мощным вариантом экзистенциального  типа, но это не так. Есть несколько случаев, когда _ работает, а ? неприменим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263" name="Google Shape;263;p42"/>
          <p:cNvSpPr txBox="1"/>
          <p:nvPr/>
        </p:nvSpPr>
        <p:spPr>
          <a:xfrm>
            <a:off x="269125" y="1836525"/>
            <a:ext cx="8520600" cy="120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Either[Int, ?] - это не тип, это Kind</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Either[T, ?] == [A]Either[String, A], т.е один парамер не связанн</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l</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[Int, ?] = </a:t>
            </a:r>
            <a:r>
              <a:rPr i="1" lang="ru" sz="1100">
                <a:solidFill>
                  <a:srgbClr val="660E7A"/>
                </a:solidFill>
                <a:highlight>
                  <a:srgbClr val="FFFFFF"/>
                </a:highlight>
                <a:latin typeface="Verdana"/>
                <a:ea typeface="Verdana"/>
                <a:cs typeface="Verdana"/>
                <a:sym typeface="Verdana"/>
              </a:rPr>
              <a:t>Left</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r</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 Int] = </a:t>
            </a:r>
            <a:r>
              <a:rPr i="1" lang="ru" sz="1100">
                <a:solidFill>
                  <a:srgbClr val="660E7A"/>
                </a:solidFill>
                <a:highlight>
                  <a:srgbClr val="FFFFFF"/>
                </a:highlight>
                <a:latin typeface="Verdana"/>
                <a:ea typeface="Verdana"/>
                <a:cs typeface="Verdana"/>
                <a:sym typeface="Verdana"/>
              </a:rPr>
              <a:t>Right</a:t>
            </a:r>
            <a:r>
              <a:rPr lang="ru" sz="1100">
                <a:solidFill>
                  <a:schemeClr val="dk1"/>
                </a:solidFill>
                <a:highlight>
                  <a:srgbClr val="FFFFFF"/>
                </a:highlight>
                <a:latin typeface="Verdana"/>
                <a:ea typeface="Verdana"/>
                <a:cs typeface="Verdana"/>
                <a:sym typeface="Verdana"/>
              </a:rPr>
              <a:t>(</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E2</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_]</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ENop</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a:t>
            </a:r>
            <a:endParaRPr sz="1100">
              <a:solidFill>
                <a:schemeClr val="dk1"/>
              </a:solidFill>
              <a:highlight>
                <a:srgbClr val="FFFFFF"/>
              </a:highlight>
              <a:latin typeface="Verdana"/>
              <a:ea typeface="Verdana"/>
              <a:cs typeface="Verdana"/>
              <a:sym typeface="Verdana"/>
            </a:endParaRPr>
          </a:p>
        </p:txBody>
      </p:sp>
      <p:sp>
        <p:nvSpPr>
          <p:cNvPr id="264" name="Google Shape;264;p42"/>
          <p:cNvSpPr txBox="1"/>
          <p:nvPr/>
        </p:nvSpPr>
        <p:spPr>
          <a:xfrm>
            <a:off x="311700" y="3184650"/>
            <a:ext cx="8520600" cy="7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rgbClr val="434343"/>
                </a:solidFill>
              </a:rPr>
              <a:t>? </a:t>
            </a:r>
            <a:r>
              <a:rPr lang="ru">
                <a:solidFill>
                  <a:srgbClr val="434343"/>
                </a:solidFill>
              </a:rPr>
              <a:t>всегда связывает самый внутренний тип. Это значит, что мы не сможем заменить </a:t>
            </a:r>
            <a:r>
              <a:rPr b="1" lang="ru">
                <a:solidFill>
                  <a:srgbClr val="434343"/>
                </a:solidFill>
              </a:rPr>
              <a:t>type R[T] = List[List[T]] </a:t>
            </a:r>
            <a:r>
              <a:rPr lang="ru">
                <a:solidFill>
                  <a:srgbClr val="434343"/>
                </a:solidFill>
              </a:rPr>
              <a:t>на </a:t>
            </a:r>
            <a:r>
              <a:rPr b="1" lang="ru">
                <a:solidFill>
                  <a:srgbClr val="434343"/>
                </a:solidFill>
              </a:rPr>
              <a:t>List[List[?]]. </a:t>
            </a:r>
            <a:r>
              <a:rPr lang="ru">
                <a:solidFill>
                  <a:srgbClr val="434343"/>
                </a:solidFill>
              </a:rPr>
              <a:t>Последний тип можно представить с помощью псевдокода следующим образом </a:t>
            </a:r>
            <a:r>
              <a:rPr b="1" lang="ru">
                <a:solidFill>
                  <a:srgbClr val="434343"/>
                </a:solidFill>
              </a:rPr>
              <a:t>List[ A =&gt; List[A]]. </a:t>
            </a:r>
            <a:r>
              <a:rPr lang="ru">
                <a:solidFill>
                  <a:srgbClr val="434343"/>
                </a:solidFill>
              </a:rPr>
              <a:t>Чтобы описать тип </a:t>
            </a:r>
            <a:r>
              <a:rPr b="1" lang="ru">
                <a:solidFill>
                  <a:srgbClr val="434343"/>
                </a:solidFill>
              </a:rPr>
              <a:t>R[T] </a:t>
            </a:r>
            <a:r>
              <a:rPr lang="ru">
                <a:solidFill>
                  <a:srgbClr val="434343"/>
                </a:solidFill>
              </a:rPr>
              <a:t>с помощью </a:t>
            </a:r>
            <a:r>
              <a:rPr b="1" lang="ru">
                <a:solidFill>
                  <a:srgbClr val="434343"/>
                </a:solidFill>
              </a:rPr>
              <a:t>KindProjector</a:t>
            </a:r>
            <a:r>
              <a:rPr lang="ru">
                <a:solidFill>
                  <a:srgbClr val="434343"/>
                </a:solidFill>
              </a:rPr>
              <a:t> используют полную запись </a:t>
            </a:r>
            <a:endParaRPr b="1">
              <a:solidFill>
                <a:srgbClr val="43434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70" name="Google Shape;270;p43"/>
          <p:cNvSpPr txBox="1"/>
          <p:nvPr/>
        </p:nvSpPr>
        <p:spPr>
          <a:xfrm>
            <a:off x="311700" y="1044225"/>
            <a:ext cx="8520600" cy="9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rgbClr val="434343"/>
                </a:solidFill>
              </a:rPr>
              <a:t>KindProjector, полная запись</a:t>
            </a:r>
            <a:endParaRPr b="1">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rPr b="1" lang="ru">
                <a:solidFill>
                  <a:srgbClr val="434343"/>
                </a:solidFill>
              </a:rPr>
              <a:t>KindProjector</a:t>
            </a:r>
            <a:r>
              <a:rPr lang="ru">
                <a:solidFill>
                  <a:srgbClr val="434343"/>
                </a:solidFill>
              </a:rPr>
              <a:t> позволяет описать лямбда выражения над типами с помощью ключевого  слова </a:t>
            </a:r>
            <a:r>
              <a:rPr b="1" lang="ru">
                <a:solidFill>
                  <a:srgbClr val="434343"/>
                </a:solidFill>
              </a:rPr>
              <a:t>lambda</a:t>
            </a:r>
            <a:r>
              <a:rPr lang="ru">
                <a:solidFill>
                  <a:srgbClr val="434343"/>
                </a:solidFill>
              </a:rPr>
              <a:t> или символа </a:t>
            </a:r>
            <a:r>
              <a:rPr b="1" lang="ru">
                <a:solidFill>
                  <a:srgbClr val="434343"/>
                </a:solidFill>
              </a:rPr>
              <a:t>λ. </a:t>
            </a:r>
            <a:r>
              <a:rPr lang="ru">
                <a:solidFill>
                  <a:srgbClr val="434343"/>
                </a:solidFill>
              </a:rPr>
              <a:t>Оба варианта записи эквивалентны.</a:t>
            </a:r>
            <a:r>
              <a:rPr lang="ru">
                <a:solidFill>
                  <a:srgbClr val="434343"/>
                </a:solidFill>
              </a:rPr>
              <a:t>  </a:t>
            </a:r>
            <a:endParaRPr>
              <a:solidFill>
                <a:srgbClr val="434343"/>
              </a:solidFill>
            </a:endParaRPr>
          </a:p>
        </p:txBody>
      </p:sp>
      <p:sp>
        <p:nvSpPr>
          <p:cNvPr id="271" name="Google Shape;271;p43"/>
          <p:cNvSpPr txBox="1"/>
          <p:nvPr/>
        </p:nvSpPr>
        <p:spPr>
          <a:xfrm>
            <a:off x="374400" y="2041725"/>
            <a:ext cx="8457900" cy="2629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//несколько простых примеров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Lambda[</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equivalent to: type R[A] = (A, A)</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Lambda[(</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=&gt;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B</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equivalent to: type R[A, B] = Either[B, A]</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Lambda[</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a:t>
            </a:r>
            <a:r>
              <a:rPr i="1" lang="ru" sz="1100">
                <a:solidFill>
                  <a:srgbClr val="808080"/>
                </a:solidFill>
                <a:highlight>
                  <a:srgbClr val="FFFFFF"/>
                </a:highlight>
                <a:latin typeface="Verdana"/>
                <a:ea typeface="Verdana"/>
                <a:cs typeface="Verdana"/>
                <a:sym typeface="Verdana"/>
              </a:rPr>
              <a:t>// equivalent to: type R[A] = Either[A, List[A]]</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//примеры с вариативностью</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λ[`-A` =&gt; Function1[A, Double]]          </a:t>
            </a:r>
            <a:r>
              <a:rPr i="1" lang="ru" sz="1100">
                <a:solidFill>
                  <a:srgbClr val="808080"/>
                </a:solidFill>
                <a:highlight>
                  <a:srgbClr val="FFFFFF"/>
                </a:highlight>
                <a:latin typeface="Verdana"/>
                <a:ea typeface="Verdana"/>
                <a:cs typeface="Verdana"/>
                <a:sym typeface="Verdana"/>
              </a:rPr>
              <a:t>// equivalent to: type R[-A] = Function1[A, Double]</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λ[(-[A], +[B]) =&gt; Function2[A, Int, B]]  </a:t>
            </a:r>
            <a:r>
              <a:rPr i="1" lang="ru" sz="1100">
                <a:solidFill>
                  <a:srgbClr val="808080"/>
                </a:solidFill>
                <a:highlight>
                  <a:srgbClr val="FFFFFF"/>
                </a:highlight>
                <a:latin typeface="Verdana"/>
                <a:ea typeface="Verdana"/>
                <a:cs typeface="Verdana"/>
                <a:sym typeface="Verdana"/>
              </a:rPr>
              <a:t>// equivalent to: type R[-A, +B] = Function2[A, Int, B]</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λ[`+A` =&gt;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[A],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[A]]]      </a:t>
            </a:r>
            <a:r>
              <a:rPr i="1" lang="ru" sz="1100">
                <a:solidFill>
                  <a:srgbClr val="808080"/>
                </a:solidFill>
                <a:highlight>
                  <a:srgbClr val="FFFFFF"/>
                </a:highlight>
                <a:latin typeface="Verdana"/>
                <a:ea typeface="Verdana"/>
                <a:cs typeface="Verdana"/>
                <a:sym typeface="Verdana"/>
              </a:rPr>
              <a:t>// equivalent to: type R[+A] = Either[List[A], List[A]]</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//примеры с родАми</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Lambda[A[_] =&gt; </a:t>
            </a:r>
            <a:r>
              <a:rPr lang="ru" sz="1100">
                <a:solidFill>
                  <a:srgbClr val="20999D"/>
                </a:solidFill>
                <a:highlight>
                  <a:srgbClr val="FFFFFF"/>
                </a:highlight>
                <a:latin typeface="Verdana"/>
                <a:ea typeface="Verdana"/>
                <a:cs typeface="Verdana"/>
                <a:sym typeface="Verdana"/>
              </a:rPr>
              <a:t>List</a:t>
            </a:r>
            <a:r>
              <a:rPr lang="ru" sz="1100">
                <a:solidFill>
                  <a:schemeClr val="dk1"/>
                </a:solidFill>
                <a:highlight>
                  <a:srgbClr val="FFFFFF"/>
                </a:highlight>
                <a:latin typeface="Verdana"/>
                <a:ea typeface="Verdana"/>
                <a:cs typeface="Verdana"/>
                <a:sym typeface="Verdana"/>
              </a:rPr>
              <a:t>[A[Int]]]  </a:t>
            </a:r>
            <a:r>
              <a:rPr i="1" lang="ru" sz="1100">
                <a:solidFill>
                  <a:srgbClr val="808080"/>
                </a:solidFill>
                <a:highlight>
                  <a:srgbClr val="FFFFFF"/>
                </a:highlight>
                <a:latin typeface="Verdana"/>
                <a:ea typeface="Verdana"/>
                <a:cs typeface="Verdana"/>
                <a:sym typeface="Verdana"/>
              </a:rPr>
              <a:t>// equivalent to: type R[A[_]] = List[A[Int]]</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Lambda[(A, B[_]) =&gt; B[A]]     </a:t>
            </a:r>
            <a:r>
              <a:rPr i="1" lang="ru" sz="1100">
                <a:solidFill>
                  <a:srgbClr val="808080"/>
                </a:solidFill>
                <a:highlight>
                  <a:srgbClr val="FFFFFF"/>
                </a:highlight>
                <a:latin typeface="Verdana"/>
                <a:ea typeface="Verdana"/>
                <a:cs typeface="Verdana"/>
                <a:sym typeface="Verdana"/>
              </a:rPr>
              <a:t>// equivalent to: type R[A, B[_]] = B[A]</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i="1" sz="11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277" name="Google Shape;277;p44"/>
          <p:cNvSpPr txBox="1"/>
          <p:nvPr/>
        </p:nvSpPr>
        <p:spPr>
          <a:xfrm>
            <a:off x="311700" y="1044225"/>
            <a:ext cx="8520600" cy="9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rgbClr val="434343"/>
                </a:solidFill>
              </a:rPr>
              <a:t>KindProjector, полная запись</a:t>
            </a:r>
            <a:endParaRPr b="1">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Имея в своем распоряжении лямбды над типами, мы можем решить проблему метода </a:t>
            </a:r>
            <a:r>
              <a:rPr b="1" lang="ru">
                <a:solidFill>
                  <a:srgbClr val="434343"/>
                </a:solidFill>
              </a:rPr>
              <a:t>compose </a:t>
            </a:r>
            <a:r>
              <a:rPr lang="ru">
                <a:solidFill>
                  <a:srgbClr val="434343"/>
                </a:solidFill>
              </a:rPr>
              <a:t>из </a:t>
            </a:r>
            <a:r>
              <a:rPr b="1" lang="ru">
                <a:solidFill>
                  <a:srgbClr val="434343"/>
                </a:solidFill>
              </a:rPr>
              <a:t>ScalaTypeConstraints.scala</a:t>
            </a:r>
            <a:r>
              <a:rPr lang="ru">
                <a:solidFill>
                  <a:srgbClr val="434343"/>
                </a:solidFill>
              </a:rPr>
              <a:t> </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  </a:t>
            </a:r>
            <a:endParaRPr>
              <a:solidFill>
                <a:srgbClr val="434343"/>
              </a:solidFill>
            </a:endParaRPr>
          </a:p>
        </p:txBody>
      </p:sp>
      <p:sp>
        <p:nvSpPr>
          <p:cNvPr id="278" name="Google Shape;278;p44"/>
          <p:cNvSpPr txBox="1"/>
          <p:nvPr/>
        </p:nvSpPr>
        <p:spPr>
          <a:xfrm>
            <a:off x="311700" y="2041725"/>
            <a:ext cx="8520600" cy="35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compose[</a:t>
            </a:r>
            <a:r>
              <a:rPr lang="ru" sz="1100">
                <a:solidFill>
                  <a:srgbClr val="20999D"/>
                </a:solidFill>
                <a:highlight>
                  <a:srgbClr val="FFFFFF"/>
                </a:highlight>
                <a:latin typeface="Verdana"/>
                <a:ea typeface="Verdana"/>
                <a:cs typeface="Verdana"/>
                <a:sym typeface="Verdana"/>
              </a:rPr>
              <a:t>G</a:t>
            </a:r>
            <a:r>
              <a:rPr lang="ru" sz="1100">
                <a:solidFill>
                  <a:schemeClr val="dk1"/>
                </a:solidFill>
                <a:highlight>
                  <a:srgbClr val="FFFFFF"/>
                </a:highlight>
                <a:latin typeface="Verdana"/>
                <a:ea typeface="Verdana"/>
                <a:cs typeface="Verdana"/>
                <a:sym typeface="Verdana"/>
              </a:rPr>
              <a:t>[_],</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[_]](): UnderscoreTypeBehaviour[λ[</a:t>
            </a:r>
            <a:r>
              <a:rPr lang="ru" sz="1100">
                <a:solidFill>
                  <a:srgbClr val="20999D"/>
                </a:solidFill>
                <a:highlight>
                  <a:srgbClr val="FFFFFF"/>
                </a:highlight>
                <a:latin typeface="Verdana"/>
                <a:ea typeface="Verdana"/>
                <a:cs typeface="Verdana"/>
                <a:sym typeface="Verdana"/>
              </a:rPr>
              <a:t>A </a:t>
            </a:r>
            <a:r>
              <a:rPr lang="ru" sz="1100">
                <a:solidFill>
                  <a:schemeClr val="dk1"/>
                </a:solidFill>
                <a:highlight>
                  <a:srgbClr val="FFFFFF"/>
                </a:highlight>
                <a:latin typeface="Verdana"/>
                <a:ea typeface="Verdana"/>
                <a:cs typeface="Verdana"/>
                <a:sym typeface="Verdana"/>
              </a:rPr>
              <a:t>=&gt; </a:t>
            </a:r>
            <a:r>
              <a:rPr lang="ru" sz="1100">
                <a:solidFill>
                  <a:srgbClr val="20999D"/>
                </a:solidFill>
                <a:highlight>
                  <a:srgbClr val="FFFFFF"/>
                </a:highlight>
                <a:latin typeface="Verdana"/>
                <a:ea typeface="Verdana"/>
                <a:cs typeface="Verdana"/>
                <a:sym typeface="Verdana"/>
              </a:rPr>
              <a:t>G</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F</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A</a:t>
            </a:r>
            <a:r>
              <a:rPr lang="ru" sz="1100">
                <a:solidFill>
                  <a:schemeClr val="dk1"/>
                </a:solidFill>
                <a:highlight>
                  <a:srgbClr val="FFFFFF"/>
                </a:highlight>
                <a:latin typeface="Verdana"/>
                <a:ea typeface="Verdana"/>
                <a:cs typeface="Verdana"/>
                <a:sym typeface="Verdana"/>
              </a:rPr>
              <a:t>]]]] = </a:t>
            </a:r>
            <a:r>
              <a:rPr i="1" lang="ru" sz="1100">
                <a:solidFill>
                  <a:schemeClr val="dk1"/>
                </a:solidFill>
                <a:highlight>
                  <a:srgbClr val="FFFFFF"/>
                </a:highlight>
                <a:latin typeface="Verdana"/>
                <a:ea typeface="Verdana"/>
                <a:cs typeface="Verdana"/>
                <a:sym typeface="Verdana"/>
              </a:rPr>
              <a:t>???</a:t>
            </a:r>
            <a:endParaRPr i="1" sz="1100">
              <a:solidFill>
                <a:schemeClr val="dk1"/>
              </a:solidFill>
              <a:highlight>
                <a:srgbClr val="FFFFFF"/>
              </a:highlight>
              <a:latin typeface="Verdana"/>
              <a:ea typeface="Verdana"/>
              <a:cs typeface="Verdana"/>
              <a:sym typeface="Verdana"/>
            </a:endParaRPr>
          </a:p>
        </p:txBody>
      </p:sp>
      <p:sp>
        <p:nvSpPr>
          <p:cNvPr id="279" name="Google Shape;279;p44"/>
          <p:cNvSpPr txBox="1"/>
          <p:nvPr/>
        </p:nvSpPr>
        <p:spPr>
          <a:xfrm>
            <a:off x="311700" y="2498100"/>
            <a:ext cx="8520600" cy="9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rgbClr val="434343"/>
                </a:solidFill>
              </a:rPr>
              <a:t>Примеры использования KindProjector: KindProjectorExample.scala </a:t>
            </a:r>
            <a:endParaRPr>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75" name="Google Shape;75;p16"/>
          <p:cNvSpPr txBox="1"/>
          <p:nvPr>
            <p:ph idx="1" type="body"/>
          </p:nvPr>
        </p:nvSpPr>
        <p:spPr>
          <a:xfrm>
            <a:off x="311700" y="2414925"/>
            <a:ext cx="8520600" cy="267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ru" sz="1400">
                <a:solidFill>
                  <a:srgbClr val="434343"/>
                </a:solidFill>
              </a:rPr>
              <a:t>Часто </a:t>
            </a:r>
            <a:r>
              <a:rPr b="1" lang="ru" sz="1400">
                <a:solidFill>
                  <a:srgbClr val="434343"/>
                </a:solidFill>
              </a:rPr>
              <a:t>TL</a:t>
            </a:r>
            <a:r>
              <a:rPr lang="ru" sz="1400">
                <a:solidFill>
                  <a:srgbClr val="434343"/>
                </a:solidFill>
              </a:rPr>
              <a:t> определяют прямо по месту подстановки, для этого используют прием с анонимным структурным типом. Запись в этом случае выглядит немного запутанно. В таких  случаях полезным оказывается плагин к компилятору по названием kind-projector, о котором мы поговорим чуть позже.   </a:t>
            </a:r>
            <a:endParaRPr b="1">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Пример: </a:t>
            </a:r>
            <a:r>
              <a:rPr b="1" lang="ru" sz="1400">
                <a:solidFill>
                  <a:srgbClr val="434343"/>
                </a:solidFill>
              </a:rPr>
              <a:t>lectures.types.lambda.ToOptionProjector.scala</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В примере выражение </a:t>
            </a:r>
            <a:r>
              <a:rPr b="1" lang="ru" sz="1400">
                <a:solidFill>
                  <a:srgbClr val="434343"/>
                </a:solidFill>
              </a:rPr>
              <a:t>({type λ[α] = Either[α, _]})#λ</a:t>
            </a:r>
            <a:r>
              <a:rPr lang="ru" sz="1400">
                <a:solidFill>
                  <a:srgbClr val="434343"/>
                </a:solidFill>
              </a:rPr>
              <a:t> определяет анонимный структурный тип (все, что находится в фигурных скобках). В структурном классе есть единственный член, - это тип </a:t>
            </a:r>
            <a:r>
              <a:rPr b="1" lang="ru" sz="1400">
                <a:solidFill>
                  <a:srgbClr val="434343"/>
                </a:solidFill>
              </a:rPr>
              <a:t>λ[A] == Either[A, Any]. </a:t>
            </a:r>
            <a:r>
              <a:rPr lang="ru" sz="1400">
                <a:solidFill>
                  <a:srgbClr val="434343"/>
                </a:solidFill>
              </a:rPr>
              <a:t>Обратите внимание, что пришлось ввести дополнительный тип </a:t>
            </a:r>
            <a:r>
              <a:rPr b="1" lang="ru" sz="1400">
                <a:solidFill>
                  <a:srgbClr val="434343"/>
                </a:solidFill>
              </a:rPr>
              <a:t>type I[_] = F[_], </a:t>
            </a:r>
            <a:r>
              <a:rPr lang="ru" sz="1400">
                <a:solidFill>
                  <a:srgbClr val="434343"/>
                </a:solidFill>
              </a:rPr>
              <a:t>т.к. если бы мы в методе написали вот так: </a:t>
            </a:r>
            <a:r>
              <a:rPr b="1" lang="ru" sz="1400">
                <a:solidFill>
                  <a:srgbClr val="434343"/>
                </a:solidFill>
              </a:rPr>
              <a:t>projectEither[A](va: ({type λ[α] = Either[α, _]})#λ), λ </a:t>
            </a:r>
            <a:r>
              <a:rPr lang="ru" sz="1400">
                <a:solidFill>
                  <a:srgbClr val="434343"/>
                </a:solidFill>
              </a:rPr>
              <a:t>из метода это был бы совершенно другой тип, неравный </a:t>
            </a:r>
            <a:r>
              <a:rPr b="1" lang="ru" sz="1400">
                <a:solidFill>
                  <a:srgbClr val="434343"/>
                </a:solidFill>
              </a:rPr>
              <a:t>λ</a:t>
            </a:r>
            <a:r>
              <a:rPr lang="ru" sz="1400">
                <a:solidFill>
                  <a:srgbClr val="434343"/>
                </a:solidFill>
              </a:rPr>
              <a:t> из сигнатуры класса.</a:t>
            </a:r>
            <a:endParaRPr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None/>
            </a:pPr>
            <a:r>
              <a:t/>
            </a:r>
            <a:endParaRPr b="1">
              <a:solidFill>
                <a:srgbClr val="434343"/>
              </a:solidFill>
            </a:endParaRPr>
          </a:p>
        </p:txBody>
      </p:sp>
      <p:sp>
        <p:nvSpPr>
          <p:cNvPr id="76" name="Google Shape;76;p16"/>
          <p:cNvSpPr txBox="1"/>
          <p:nvPr/>
        </p:nvSpPr>
        <p:spPr>
          <a:xfrm>
            <a:off x="311700" y="1026525"/>
            <a:ext cx="8520600" cy="1388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в случае если тип определен в объекте</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e: TypeDefinitionExample.λ[Int]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или если внутри класса или трейта</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trait </a:t>
            </a:r>
            <a:r>
              <a:rPr lang="ru" sz="1100">
                <a:solidFill>
                  <a:schemeClr val="dk1"/>
                </a:solidFill>
                <a:highlight>
                  <a:srgbClr val="FFFFFF"/>
                </a:highlight>
                <a:latin typeface="Verdana"/>
                <a:ea typeface="Verdana"/>
                <a:cs typeface="Verdana"/>
                <a:sym typeface="Verdana"/>
              </a:rPr>
              <a:t>TypeDefinitionExample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λ</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α</a:t>
            </a:r>
            <a:r>
              <a:rPr lang="ru" sz="1100">
                <a:solidFill>
                  <a:schemeClr val="dk1"/>
                </a:solidFill>
                <a:highlight>
                  <a:srgbClr val="FFFFFF"/>
                </a:highlight>
                <a:latin typeface="Verdana"/>
                <a:ea typeface="Verdana"/>
                <a:cs typeface="Verdana"/>
                <a:sym typeface="Verdana"/>
              </a:rPr>
              <a:t>] = </a:t>
            </a:r>
            <a:r>
              <a:rPr lang="ru" sz="1100">
                <a:solidFill>
                  <a:srgbClr val="20999D"/>
                </a:solidFill>
                <a:highlight>
                  <a:srgbClr val="FFFFFF"/>
                </a:highlight>
                <a:latin typeface="Verdana"/>
                <a:ea typeface="Verdana"/>
                <a:cs typeface="Verdana"/>
                <a:sym typeface="Verdana"/>
              </a:rPr>
              <a:t>Either</a:t>
            </a:r>
            <a:r>
              <a:rPr lang="ru" sz="1100">
                <a:solidFill>
                  <a:schemeClr val="dk1"/>
                </a:solidFill>
                <a:highlight>
                  <a:srgbClr val="FFFFFF"/>
                </a:highlight>
                <a:latin typeface="Verdana"/>
                <a:ea typeface="Verdana"/>
                <a:cs typeface="Verdana"/>
                <a:sym typeface="Verdana"/>
              </a:rPr>
              <a:t>[</a:t>
            </a:r>
            <a:r>
              <a:rPr lang="ru" sz="1100">
                <a:solidFill>
                  <a:srgbClr val="20999D"/>
                </a:solidFill>
                <a:highlight>
                  <a:srgbClr val="FFFFFF"/>
                </a:highlight>
                <a:latin typeface="Verdana"/>
                <a:ea typeface="Verdana"/>
                <a:cs typeface="Verdana"/>
                <a:sym typeface="Verdana"/>
              </a:rPr>
              <a:t>α</a:t>
            </a:r>
            <a:r>
              <a:rPr lang="ru" sz="1100">
                <a:solidFill>
                  <a:schemeClr val="dk1"/>
                </a:solidFill>
                <a:highlight>
                  <a:srgbClr val="FFFFFF"/>
                </a:highlight>
                <a:latin typeface="Verdana"/>
                <a:ea typeface="Verdana"/>
                <a:cs typeface="Verdana"/>
                <a:sym typeface="Verdana"/>
              </a:rPr>
              <a:t>, Any]</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e: TypeDefinitionExample#</a:t>
            </a:r>
            <a:r>
              <a:rPr lang="ru" sz="1100">
                <a:solidFill>
                  <a:srgbClr val="20999D"/>
                </a:solidFill>
                <a:highlight>
                  <a:srgbClr val="FFFFFF"/>
                </a:highlight>
                <a:latin typeface="Verdana"/>
                <a:ea typeface="Verdana"/>
                <a:cs typeface="Verdana"/>
                <a:sym typeface="Verdana"/>
              </a:rPr>
              <a:t>λ</a:t>
            </a:r>
            <a:r>
              <a:rPr lang="ru" sz="1100">
                <a:solidFill>
                  <a:schemeClr val="dk1"/>
                </a:solidFill>
                <a:highlight>
                  <a:srgbClr val="FFFFFF"/>
                </a:highlight>
                <a:latin typeface="Verdana"/>
                <a:ea typeface="Verdana"/>
                <a:cs typeface="Verdana"/>
                <a:sym typeface="Verdana"/>
              </a:rPr>
              <a:t>[Int]</a:t>
            </a:r>
            <a:endParaRPr b="1" sz="11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82" name="Google Shape;82;p17"/>
          <p:cNvSpPr txBox="1"/>
          <p:nvPr>
            <p:ph idx="1" type="body"/>
          </p:nvPr>
        </p:nvSpPr>
        <p:spPr>
          <a:xfrm>
            <a:off x="311700" y="1106375"/>
            <a:ext cx="8520600" cy="398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Задание: lectures.types.lambda.SeqToStringK.scala </a:t>
            </a:r>
            <a:r>
              <a:rPr lang="ru" sz="1400">
                <a:solidFill>
                  <a:srgbClr val="434343"/>
                </a:solidFill>
              </a:rPr>
              <a:t> </a:t>
            </a:r>
            <a:r>
              <a:rPr lang="ru" sz="1400">
                <a:solidFill>
                  <a:srgbClr val="434343"/>
                </a:solidFill>
              </a:rPr>
              <a:t>   </a:t>
            </a:r>
            <a:endParaRPr b="1">
              <a:solidFill>
                <a:srgbClr val="434343"/>
              </a:solidFill>
            </a:endParaRPr>
          </a:p>
          <a:p>
            <a:pPr indent="0" lvl="0" marL="0" rtl="0" algn="l">
              <a:lnSpc>
                <a:spcPct val="100000"/>
              </a:lnSpc>
              <a:spcBef>
                <a:spcPts val="0"/>
              </a:spcBef>
              <a:spcAft>
                <a:spcPts val="0"/>
              </a:spcAft>
              <a:buNone/>
            </a:pPr>
            <a:r>
              <a:t/>
            </a:r>
            <a:endParaRPr b="1">
              <a:solidFill>
                <a:srgbClr val="434343"/>
              </a:solidFill>
            </a:endParaRPr>
          </a:p>
          <a:p>
            <a:pPr indent="0" lvl="0" marL="0" rtl="0" algn="l">
              <a:lnSpc>
                <a:spcPct val="100000"/>
              </a:lnSpc>
              <a:spcBef>
                <a:spcPts val="0"/>
              </a:spcBef>
              <a:spcAft>
                <a:spcPts val="0"/>
              </a:spcAft>
              <a:buNone/>
            </a:pPr>
            <a:r>
              <a:t/>
            </a:r>
            <a:endParaRPr b="1">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88" name="Google Shape;88;p18"/>
          <p:cNvSpPr txBox="1"/>
          <p:nvPr>
            <p:ph idx="1" type="body"/>
          </p:nvPr>
        </p:nvSpPr>
        <p:spPr>
          <a:xfrm>
            <a:off x="311700" y="1106375"/>
            <a:ext cx="8520600" cy="398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1400">
                <a:solidFill>
                  <a:srgbClr val="434343"/>
                </a:solidFill>
              </a:rPr>
              <a:t>Зависимые типы. Типы зависимые по параметру.</a:t>
            </a:r>
            <a:endParaRPr b="1" sz="1400">
              <a:solidFill>
                <a:srgbClr val="434343"/>
              </a:solidFill>
            </a:endParaRPr>
          </a:p>
          <a:p>
            <a:pPr indent="0" lvl="0" marL="0" rtl="0" algn="l">
              <a:lnSpc>
                <a:spcPct val="100000"/>
              </a:lnSpc>
              <a:spcBef>
                <a:spcPts val="0"/>
              </a:spcBef>
              <a:spcAft>
                <a:spcPts val="0"/>
              </a:spcAft>
              <a:buNone/>
            </a:pPr>
            <a:r>
              <a:rPr lang="ru" sz="1400">
                <a:solidFill>
                  <a:srgbClr val="434343"/>
                </a:solidFill>
              </a:rPr>
              <a:t>Зависимые типы, в общем случае - это типы которые зависят каким-то образом от контекста, в котором они определены. В скале существует две разновидности зависимых типов. Типы, зависимые от пути и типы, зависимые от параметра.</a:t>
            </a:r>
            <a:endParaRPr sz="1400">
              <a:solidFill>
                <a:srgbClr val="434343"/>
              </a:solidFill>
            </a:endParaRPr>
          </a:p>
          <a:p>
            <a:pPr indent="0" lvl="0" marL="0" rtl="0" algn="l">
              <a:lnSpc>
                <a:spcPct val="100000"/>
              </a:lnSpc>
              <a:spcBef>
                <a:spcPts val="0"/>
              </a:spcBef>
              <a:spcAft>
                <a:spcPts val="0"/>
              </a:spcAft>
              <a:buNone/>
            </a:pPr>
            <a:r>
              <a:t/>
            </a:r>
            <a:endParaRPr b="1" sz="1400">
              <a:solidFill>
                <a:srgbClr val="434343"/>
              </a:solidFill>
            </a:endParaRPr>
          </a:p>
          <a:p>
            <a:pPr indent="0" lvl="0" marL="0" rtl="0" algn="l">
              <a:lnSpc>
                <a:spcPct val="100000"/>
              </a:lnSpc>
              <a:spcBef>
                <a:spcPts val="0"/>
              </a:spcBef>
              <a:spcAft>
                <a:spcPts val="0"/>
              </a:spcAft>
              <a:buClr>
                <a:schemeClr val="dk1"/>
              </a:buClr>
              <a:buSzPts val="1100"/>
              <a:buFont typeface="Arial"/>
              <a:buNone/>
            </a:pPr>
            <a:r>
              <a:rPr b="1" lang="ru" sz="1400">
                <a:solidFill>
                  <a:srgbClr val="434343"/>
                </a:solidFill>
              </a:rPr>
              <a:t>Типы, зависимые от пути</a:t>
            </a:r>
            <a:endParaRPr b="1">
              <a:solidFill>
                <a:srgbClr val="434343"/>
              </a:solidFill>
            </a:endParaRPr>
          </a:p>
          <a:p>
            <a:pPr indent="0" lvl="0" marL="0" rtl="0" algn="l">
              <a:lnSpc>
                <a:spcPct val="100000"/>
              </a:lnSpc>
              <a:spcBef>
                <a:spcPts val="0"/>
              </a:spcBef>
              <a:spcAft>
                <a:spcPts val="0"/>
              </a:spcAft>
              <a:buNone/>
            </a:pPr>
            <a:r>
              <a:rPr lang="ru" sz="1400">
                <a:solidFill>
                  <a:srgbClr val="434343"/>
                </a:solidFill>
              </a:rPr>
              <a:t>С этой разновидностью зависимых типов мы уже встречались. </a:t>
            </a:r>
            <a:r>
              <a:rPr b="1" lang="ru" sz="1400">
                <a:solidFill>
                  <a:srgbClr val="434343"/>
                </a:solidFill>
              </a:rPr>
              <a:t>Path dependency</a:t>
            </a:r>
            <a:r>
              <a:rPr lang="ru" sz="1400">
                <a:solidFill>
                  <a:srgbClr val="434343"/>
                </a:solidFill>
              </a:rPr>
              <a:t> - это свойство типов вложенных в классы или трейты. Свойство это заключается в том, что инстансы вложенных типов равны по типу только тогда, когда созданы внутри одного и того же инстанса внешнего типа.</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Рассмотрим пример:</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a:p>
            <a:pPr indent="0" lvl="0" marL="0" rtl="0" algn="l">
              <a:lnSpc>
                <a:spcPct val="100000"/>
              </a:lnSpc>
              <a:spcBef>
                <a:spcPts val="0"/>
              </a:spcBef>
              <a:spcAft>
                <a:spcPts val="0"/>
              </a:spcAft>
              <a:buNone/>
            </a:pPr>
            <a:r>
              <a:rPr lang="ru" sz="1400">
                <a:solidFill>
                  <a:srgbClr val="434343"/>
                </a:solidFill>
              </a:rPr>
              <a:t>Объявим класс </a:t>
            </a:r>
            <a:r>
              <a:rPr b="1" lang="ru" sz="1400">
                <a:solidFill>
                  <a:srgbClr val="434343"/>
                </a:solidFill>
              </a:rPr>
              <a:t>Cnt</a:t>
            </a:r>
            <a:r>
              <a:rPr lang="ru" sz="1400">
                <a:solidFill>
                  <a:srgbClr val="434343"/>
                </a:solidFill>
              </a:rPr>
              <a:t>. Объявим, внутри класса </a:t>
            </a:r>
            <a:r>
              <a:rPr b="1" lang="ru" sz="1400">
                <a:solidFill>
                  <a:srgbClr val="434343"/>
                </a:solidFill>
              </a:rPr>
              <a:t>Cnt</a:t>
            </a:r>
            <a:r>
              <a:rPr lang="ru" sz="1400">
                <a:solidFill>
                  <a:srgbClr val="434343"/>
                </a:solidFill>
              </a:rPr>
              <a:t> внутренний тип </a:t>
            </a:r>
            <a:r>
              <a:rPr b="1" lang="ru" sz="1400">
                <a:solidFill>
                  <a:srgbClr val="434343"/>
                </a:solidFill>
              </a:rPr>
              <a:t>Inner</a:t>
            </a:r>
            <a:r>
              <a:rPr lang="ru" sz="1400">
                <a:solidFill>
                  <a:srgbClr val="434343"/>
                </a:solidFill>
              </a:rPr>
              <a:t>. Тогда все использования </a:t>
            </a:r>
            <a:r>
              <a:rPr b="1" lang="ru" sz="1400">
                <a:solidFill>
                  <a:srgbClr val="434343"/>
                </a:solidFill>
              </a:rPr>
              <a:t>Inner</a:t>
            </a:r>
            <a:r>
              <a:rPr lang="ru" sz="1400">
                <a:solidFill>
                  <a:srgbClr val="434343"/>
                </a:solidFill>
              </a:rPr>
              <a:t>, без спецификации полного “пути” типа, будут </a:t>
            </a:r>
            <a:r>
              <a:rPr b="1" lang="ru" sz="1400">
                <a:solidFill>
                  <a:srgbClr val="434343"/>
                </a:solidFill>
              </a:rPr>
              <a:t>path dependent</a:t>
            </a:r>
            <a:r>
              <a:rPr lang="ru" sz="1400">
                <a:solidFill>
                  <a:srgbClr val="434343"/>
                </a:solidFill>
              </a:rPr>
              <a:t>. Это значит, что для каждого объекта внешнего класса будет определен свой внутренний тип, неравный типу в других объектах. Полный путь типа можно описать с помощью символа </a:t>
            </a:r>
            <a:r>
              <a:rPr b="1" lang="ru" sz="1400">
                <a:solidFill>
                  <a:srgbClr val="434343"/>
                </a:solidFill>
              </a:rPr>
              <a:t>#. </a:t>
            </a:r>
            <a:r>
              <a:rPr lang="ru" sz="1400">
                <a:solidFill>
                  <a:srgbClr val="434343"/>
                </a:solidFill>
              </a:rPr>
              <a:t>Например</a:t>
            </a:r>
            <a:r>
              <a:rPr b="1" lang="ru" sz="1400">
                <a:solidFill>
                  <a:srgbClr val="434343"/>
                </a:solidFill>
              </a:rPr>
              <a:t> </a:t>
            </a:r>
            <a:r>
              <a:rPr lang="ru" sz="1400">
                <a:solidFill>
                  <a:srgbClr val="434343"/>
                </a:solidFill>
              </a:rPr>
              <a:t>полный путь типа Inner будет Cnt#Inner. Путь может быть описан для любой глубины вложенности типа. </a:t>
            </a:r>
            <a:endParaRPr sz="1400">
              <a:solidFill>
                <a:srgbClr val="434343"/>
              </a:solidFill>
            </a:endParaRPr>
          </a:p>
          <a:p>
            <a:pPr indent="0" lvl="0" marL="0" rtl="0" algn="l">
              <a:lnSpc>
                <a:spcPct val="100000"/>
              </a:lnSpc>
              <a:spcBef>
                <a:spcPts val="0"/>
              </a:spcBef>
              <a:spcAft>
                <a:spcPts val="0"/>
              </a:spcAft>
              <a:buNone/>
            </a:pPr>
            <a:r>
              <a:t/>
            </a:r>
            <a:endParaRPr sz="14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94" name="Google Shape;94;p19"/>
          <p:cNvSpPr txBox="1"/>
          <p:nvPr/>
        </p:nvSpPr>
        <p:spPr>
          <a:xfrm>
            <a:off x="311700" y="1021425"/>
            <a:ext cx="85206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rgbClr val="434343"/>
                </a:solidFill>
              </a:rPr>
              <a:t>Path dependent types</a:t>
            </a:r>
            <a:endParaRPr>
              <a:solidFill>
                <a:srgbClr val="434343"/>
              </a:solidFill>
            </a:endParaRPr>
          </a:p>
        </p:txBody>
      </p:sp>
      <p:sp>
        <p:nvSpPr>
          <p:cNvPr id="95" name="Google Shape;95;p19"/>
          <p:cNvSpPr txBox="1"/>
          <p:nvPr/>
        </p:nvSpPr>
        <p:spPr>
          <a:xfrm>
            <a:off x="311700" y="1396450"/>
            <a:ext cx="6919800" cy="364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rgbClr val="000000"/>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rgbClr val="000000"/>
                </a:solidFill>
                <a:highlight>
                  <a:srgbClr val="FFFFFF"/>
                </a:highlight>
                <a:latin typeface="Verdana"/>
                <a:ea typeface="Verdana"/>
                <a:cs typeface="Verdana"/>
                <a:sym typeface="Verdana"/>
              </a:rPr>
              <a:t>._</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rgbClr val="000000"/>
                </a:solidFill>
                <a:highlight>
                  <a:srgbClr val="FFFFFF"/>
                </a:highlight>
                <a:latin typeface="Verdana"/>
                <a:ea typeface="Verdana"/>
                <a:cs typeface="Verdana"/>
                <a:sym typeface="Verdana"/>
              </a:rPr>
              <a:t>Cnt {</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rgbClr val="000000"/>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rgbClr val="000000"/>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rgbClr val="000000"/>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rgbClr val="000000"/>
                </a:solidFill>
                <a:highlight>
                  <a:srgbClr val="FFFFFF"/>
                </a:highlight>
                <a:latin typeface="Verdana"/>
                <a:ea typeface="Verdana"/>
                <a:cs typeface="Verdana"/>
                <a:sym typeface="Verdana"/>
              </a:rPr>
              <a:t>]</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rgbClr val="000000"/>
                </a:solidFill>
                <a:highlight>
                  <a:srgbClr val="FFFFFF"/>
                </a:highlight>
                <a:latin typeface="Verdana"/>
                <a:ea typeface="Verdana"/>
                <a:cs typeface="Verdana"/>
                <a:sym typeface="Verdana"/>
              </a:rPr>
              <a:t>Cnt {</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rgbClr val="000000"/>
                </a:solidFill>
                <a:highlight>
                  <a:srgbClr val="FFFFFF"/>
                </a:highlight>
                <a:latin typeface="Verdana"/>
                <a:ea typeface="Verdana"/>
                <a:cs typeface="Verdana"/>
                <a:sym typeface="Verdana"/>
              </a:rPr>
              <a:t>Inner</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rgbClr val="000000"/>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rgbClr val="000000"/>
                </a:solidFill>
                <a:highlight>
                  <a:srgbClr val="FFFFFF"/>
                </a:highlight>
                <a:latin typeface="Verdana"/>
                <a:ea typeface="Verdana"/>
                <a:cs typeface="Verdana"/>
                <a:sym typeface="Verdana"/>
              </a:rPr>
              <a:t>Inner</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rgbClr val="000000"/>
                </a:solidFill>
                <a:highlight>
                  <a:srgbClr val="FFFFFF"/>
                </a:highlight>
                <a:latin typeface="Verdana"/>
                <a:ea typeface="Verdana"/>
                <a:cs typeface="Verdana"/>
                <a:sym typeface="Verdana"/>
              </a:rPr>
              <a:t>doPathIndependent(t: Cnt#Inner) = </a:t>
            </a:r>
            <a:r>
              <a:rPr i="1" lang="ru" sz="1000">
                <a:solidFill>
                  <a:srgbClr val="000000"/>
                </a:solidFill>
                <a:highlight>
                  <a:srgbClr val="FFFFFF"/>
                </a:highlight>
                <a:latin typeface="Verdana"/>
                <a:ea typeface="Verdana"/>
                <a:cs typeface="Verdana"/>
                <a:sym typeface="Verdana"/>
              </a:rPr>
              <a:t>println</a:t>
            </a:r>
            <a:r>
              <a:rPr lang="ru" sz="1000">
                <a:solidFill>
                  <a:srgbClr val="000000"/>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rgbClr val="000000"/>
                </a:solidFill>
                <a:highlight>
                  <a:srgbClr val="FFFFFF"/>
                </a:highlight>
                <a:latin typeface="Verdana"/>
                <a:ea typeface="Verdana"/>
                <a:cs typeface="Verdana"/>
                <a:sym typeface="Verdana"/>
              </a:rPr>
              <a:t>)</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rgbClr val="000000"/>
                </a:solidFill>
                <a:highlight>
                  <a:srgbClr val="FFFFFF"/>
                </a:highlight>
                <a:latin typeface="Verdana"/>
                <a:ea typeface="Verdana"/>
                <a:cs typeface="Verdana"/>
                <a:sym typeface="Verdana"/>
              </a:rPr>
              <a:t>doPathDependent(t: Inner) = </a:t>
            </a:r>
            <a:r>
              <a:rPr i="1" lang="ru" sz="1000">
                <a:solidFill>
                  <a:srgbClr val="000000"/>
                </a:solidFill>
                <a:highlight>
                  <a:srgbClr val="FFFFFF"/>
                </a:highlight>
                <a:latin typeface="Verdana"/>
                <a:ea typeface="Verdana"/>
                <a:cs typeface="Verdana"/>
                <a:sym typeface="Verdana"/>
              </a:rPr>
              <a:t>println</a:t>
            </a:r>
            <a:r>
              <a:rPr lang="ru" sz="1000">
                <a:solidFill>
                  <a:srgbClr val="000000"/>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rgbClr val="000000"/>
                </a:solidFill>
                <a:highlight>
                  <a:srgbClr val="FFFFFF"/>
                </a:highlight>
                <a:latin typeface="Verdana"/>
                <a:ea typeface="Verdana"/>
                <a:cs typeface="Verdana"/>
                <a:sym typeface="Verdana"/>
              </a:rPr>
              <a:t>)</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rgbClr val="000000"/>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rgbClr val="000000"/>
                </a:solidFill>
                <a:highlight>
                  <a:srgbClr val="FFFFFF"/>
                </a:highlight>
                <a:latin typeface="Verdana"/>
                <a:ea typeface="Verdana"/>
                <a:cs typeface="Verdana"/>
                <a:sym typeface="Verdana"/>
              </a:rPr>
              <a:t>Cnt</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rgbClr val="000000"/>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rgbClr val="000000"/>
                </a:solidFill>
                <a:highlight>
                  <a:srgbClr val="FFFFFF"/>
                </a:highlight>
                <a:latin typeface="Verdana"/>
                <a:ea typeface="Verdana"/>
                <a:cs typeface="Verdana"/>
                <a:sym typeface="Verdana"/>
              </a:rPr>
              <a:t>Cnt</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rgbClr val="000000"/>
                </a:solidFill>
                <a:highlight>
                  <a:srgbClr val="FFFFFF"/>
                </a:highlight>
                <a:latin typeface="Verdana"/>
                <a:ea typeface="Verdana"/>
                <a:cs typeface="Verdana"/>
                <a:sym typeface="Verdana"/>
              </a:rPr>
              <a:t>in = cnt.getInner</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rgbClr val="000000"/>
                </a:solidFill>
                <a:highlight>
                  <a:srgbClr val="FFFFFF"/>
                </a:highlight>
                <a:latin typeface="Verdana"/>
                <a:ea typeface="Verdana"/>
                <a:cs typeface="Verdana"/>
                <a:sym typeface="Verdana"/>
              </a:rPr>
              <a:t>in2 = cnt2.getInner</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rgbClr val="000000"/>
                </a:solidFill>
                <a:highlight>
                  <a:srgbClr val="FFFFFF"/>
                </a:highlight>
                <a:latin typeface="Verdana"/>
                <a:ea typeface="Verdana"/>
                <a:cs typeface="Verdana"/>
                <a:sym typeface="Verdana"/>
              </a:rPr>
              <a:t>inT = Cnt.</a:t>
            </a:r>
            <a:r>
              <a:rPr i="1" lang="ru" sz="1000">
                <a:solidFill>
                  <a:srgbClr val="000000"/>
                </a:solidFill>
                <a:highlight>
                  <a:srgbClr val="FFFFFF"/>
                </a:highlight>
                <a:latin typeface="Verdana"/>
                <a:ea typeface="Verdana"/>
                <a:cs typeface="Verdana"/>
                <a:sym typeface="Verdana"/>
              </a:rPr>
              <a:t>tagged</a:t>
            </a:r>
            <a:r>
              <a:rPr lang="ru" sz="1000">
                <a:solidFill>
                  <a:srgbClr val="000000"/>
                </a:solidFill>
                <a:highlight>
                  <a:srgbClr val="FFFFFF"/>
                </a:highlight>
                <a:latin typeface="Verdana"/>
                <a:ea typeface="Verdana"/>
                <a:cs typeface="Verdana"/>
                <a:sym typeface="Verdana"/>
              </a:rPr>
              <a:t>(in)</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rgbClr val="000000"/>
                </a:solidFill>
                <a:highlight>
                  <a:srgbClr val="FFFFFF"/>
                </a:highlight>
                <a:latin typeface="Verdana"/>
                <a:ea typeface="Verdana"/>
                <a:cs typeface="Verdana"/>
                <a:sym typeface="Verdana"/>
              </a:rPr>
              <a:t>in2T = Cnt.</a:t>
            </a:r>
            <a:r>
              <a:rPr i="1" lang="ru" sz="1000">
                <a:solidFill>
                  <a:srgbClr val="000000"/>
                </a:solidFill>
                <a:highlight>
                  <a:srgbClr val="FFFFFF"/>
                </a:highlight>
                <a:latin typeface="Verdana"/>
                <a:ea typeface="Verdana"/>
                <a:cs typeface="Verdana"/>
                <a:sym typeface="Verdana"/>
              </a:rPr>
              <a:t>tagged</a:t>
            </a:r>
            <a:r>
              <a:rPr lang="ru" sz="1000">
                <a:solidFill>
                  <a:srgbClr val="000000"/>
                </a:solidFill>
                <a:highlight>
                  <a:srgbClr val="FFFFFF"/>
                </a:highlight>
                <a:latin typeface="Verdana"/>
                <a:ea typeface="Verdana"/>
                <a:cs typeface="Verdana"/>
                <a:sym typeface="Verdana"/>
              </a:rPr>
              <a:t>(in2)</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cnt.doPathIndependent(in)</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cnt.doPathIndependent(in2)</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lang="ru" sz="1000">
                <a:solidFill>
                  <a:srgbClr val="000000"/>
                </a:solidFill>
                <a:highlight>
                  <a:srgbClr val="FFFFFF"/>
                </a:highlight>
                <a:latin typeface="Verdana"/>
                <a:ea typeface="Verdana"/>
                <a:cs typeface="Verdana"/>
                <a:sym typeface="Verdana"/>
              </a:rPr>
              <a:t>cnt.doPathDependent(in)</a:t>
            </a:r>
            <a:endParaRPr sz="10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i="1" lang="ru" sz="1000">
                <a:solidFill>
                  <a:srgbClr val="808080"/>
                </a:solidFill>
                <a:highlight>
                  <a:srgbClr val="FFFFFF"/>
                </a:highlight>
                <a:latin typeface="Verdana"/>
                <a:ea typeface="Verdana"/>
                <a:cs typeface="Verdana"/>
                <a:sym typeface="Verdana"/>
              </a:rPr>
              <a:t>//cnt.doPathDependent(in2) won't compile due to  path dependency</a:t>
            </a:r>
            <a:endParaRPr i="1" sz="10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Clr>
                <a:srgbClr val="000000"/>
              </a:buClr>
              <a:buSzPts val="1100"/>
              <a:buFont typeface="Arial"/>
              <a:buNone/>
            </a:pPr>
            <a:r>
              <a:rPr i="1" lang="ru" sz="1000">
                <a:solidFill>
                  <a:srgbClr val="000000"/>
                </a:solidFill>
                <a:highlight>
                  <a:srgbClr val="FFFFFF"/>
                </a:highlight>
                <a:latin typeface="Verdana"/>
                <a:ea typeface="Verdana"/>
                <a:cs typeface="Verdana"/>
                <a:sym typeface="Verdana"/>
              </a:rPr>
              <a:t>assert</a:t>
            </a:r>
            <a:r>
              <a:rPr lang="ru" sz="1000">
                <a:solidFill>
                  <a:srgbClr val="000000"/>
                </a:solidFill>
                <a:highlight>
                  <a:srgbClr val="FFFFFF"/>
                </a:highlight>
                <a:latin typeface="Verdana"/>
                <a:ea typeface="Verdana"/>
                <a:cs typeface="Verdana"/>
                <a:sym typeface="Verdana"/>
              </a:rPr>
              <a:t>(!(inT.tpe =:= in2T.tpe))</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01" name="Google Shape;101;p20"/>
          <p:cNvSpPr txBox="1"/>
          <p:nvPr/>
        </p:nvSpPr>
        <p:spPr>
          <a:xfrm>
            <a:off x="311700" y="1021425"/>
            <a:ext cx="85206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rgbClr val="434343"/>
                </a:solidFill>
              </a:rPr>
              <a:t>Типы методов </a:t>
            </a:r>
            <a:r>
              <a:rPr b="1" lang="ru">
                <a:solidFill>
                  <a:srgbClr val="434343"/>
                </a:solidFill>
              </a:rPr>
              <a:t>зависимые по параметру.</a:t>
            </a:r>
            <a:endParaRPr b="1">
              <a:solidFill>
                <a:srgbClr val="434343"/>
              </a:solidFill>
            </a:endParaRPr>
          </a:p>
          <a:p>
            <a:pPr indent="0" lvl="0" marL="0" rtl="0" algn="l">
              <a:spcBef>
                <a:spcPts val="0"/>
              </a:spcBef>
              <a:spcAft>
                <a:spcPts val="0"/>
              </a:spcAft>
              <a:buClr>
                <a:schemeClr val="dk1"/>
              </a:buClr>
              <a:buSzPts val="1100"/>
              <a:buFont typeface="Arial"/>
              <a:buNone/>
            </a:pPr>
            <a:r>
              <a:rPr lang="ru">
                <a:solidFill>
                  <a:srgbClr val="434343"/>
                </a:solidFill>
              </a:rPr>
              <a:t>В скале есть возможность определить метод, чей возвращаемый тип, будет зависеть от типа входного параметра. Выглядит это обычно примерно так:</a:t>
            </a:r>
            <a:endParaRPr>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
        <p:nvSpPr>
          <p:cNvPr id="102" name="Google Shape;102;p20"/>
          <p:cNvSpPr txBox="1"/>
          <p:nvPr/>
        </p:nvSpPr>
        <p:spPr>
          <a:xfrm>
            <a:off x="311700" y="1754325"/>
            <a:ext cx="8520600" cy="3268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Тип с подтипом V</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trait </a:t>
            </a:r>
            <a:r>
              <a:rPr lang="ru" sz="1100">
                <a:solidFill>
                  <a:schemeClr val="dk1"/>
                </a:solidFill>
                <a:highlight>
                  <a:srgbClr val="FFFFFF"/>
                </a:highlight>
                <a:latin typeface="Verdana"/>
                <a:ea typeface="Verdana"/>
                <a:cs typeface="Verdana"/>
                <a:sym typeface="Verdana"/>
              </a:rPr>
              <a:t>DepValue{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V</a:t>
            </a:r>
            <a:endParaRPr sz="1100">
              <a:solidFill>
                <a:srgbClr val="20999D"/>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rgbClr val="20999D"/>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value: </a:t>
            </a:r>
            <a:r>
              <a:rPr lang="ru" sz="1100">
                <a:solidFill>
                  <a:srgbClr val="20999D"/>
                </a:solidFill>
                <a:highlight>
                  <a:srgbClr val="FFFFFF"/>
                </a:highlight>
                <a:latin typeface="Verdana"/>
                <a:ea typeface="Verdana"/>
                <a:cs typeface="Verdana"/>
                <a:sym typeface="Verdana"/>
              </a:rPr>
              <a:t>V</a:t>
            </a:r>
            <a:endParaRPr sz="1100">
              <a:solidFill>
                <a:srgbClr val="20999D"/>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//Метод, возвращающий зависимый тип</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magic(that: DepValue): that.</a:t>
            </a:r>
            <a:r>
              <a:rPr lang="ru" sz="1100">
                <a:solidFill>
                  <a:srgbClr val="20999D"/>
                </a:solidFill>
                <a:highlight>
                  <a:srgbClr val="FFFFFF"/>
                </a:highlight>
                <a:latin typeface="Verdana"/>
                <a:ea typeface="Verdana"/>
                <a:cs typeface="Verdana"/>
                <a:sym typeface="Verdana"/>
              </a:rPr>
              <a:t>V </a:t>
            </a:r>
            <a:r>
              <a:rPr lang="ru" sz="1100">
                <a:solidFill>
                  <a:schemeClr val="dk1"/>
                </a:solidFill>
                <a:highlight>
                  <a:srgbClr val="FFFFFF"/>
                </a:highlight>
                <a:latin typeface="Verdana"/>
                <a:ea typeface="Verdana"/>
                <a:cs typeface="Verdana"/>
                <a:sym typeface="Verdana"/>
              </a:rPr>
              <a:t>= that.value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Вспомогательный метод, создающий инстансы разных типов</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def </a:t>
            </a:r>
            <a:r>
              <a:rPr lang="ru" sz="1100">
                <a:solidFill>
                  <a:schemeClr val="dk1"/>
                </a:solidFill>
                <a:highlight>
                  <a:srgbClr val="FFFFFF"/>
                </a:highlight>
                <a:latin typeface="Verdana"/>
                <a:ea typeface="Verdana"/>
                <a:cs typeface="Verdana"/>
                <a:sym typeface="Verdana"/>
              </a:rPr>
              <a:t>mk[</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](x: </a:t>
            </a:r>
            <a:r>
              <a:rPr lang="ru" sz="1100">
                <a:solidFill>
                  <a:srgbClr val="20999D"/>
                </a:solidFill>
                <a:highlight>
                  <a:srgbClr val="FFFFFF"/>
                </a:highlight>
                <a:latin typeface="Verdana"/>
                <a:ea typeface="Verdana"/>
                <a:cs typeface="Verdana"/>
                <a:sym typeface="Verdana"/>
              </a:rPr>
              <a:t>T</a:t>
            </a:r>
            <a:r>
              <a:rPr lang="ru" sz="1100">
                <a:solidFill>
                  <a:schemeClr val="dk1"/>
                </a:solidFill>
                <a:highlight>
                  <a:srgbClr val="FFFFFF"/>
                </a:highlight>
                <a:latin typeface="Verdana"/>
                <a:ea typeface="Verdana"/>
                <a:cs typeface="Verdana"/>
                <a:sym typeface="Verdana"/>
              </a:rPr>
              <a:t>) = </a:t>
            </a:r>
            <a:r>
              <a:rPr b="1" lang="ru" sz="1100">
                <a:solidFill>
                  <a:srgbClr val="000080"/>
                </a:solidFill>
                <a:highlight>
                  <a:srgbClr val="FFFFFF"/>
                </a:highlight>
                <a:latin typeface="Verdana"/>
                <a:ea typeface="Verdana"/>
                <a:cs typeface="Verdana"/>
                <a:sym typeface="Verdana"/>
              </a:rPr>
              <a:t>new </a:t>
            </a:r>
            <a:r>
              <a:rPr lang="ru" sz="1100">
                <a:solidFill>
                  <a:schemeClr val="dk1"/>
                </a:solidFill>
                <a:highlight>
                  <a:srgbClr val="FFFFFF"/>
                </a:highlight>
                <a:latin typeface="Verdana"/>
                <a:ea typeface="Verdana"/>
                <a:cs typeface="Verdana"/>
                <a:sym typeface="Verdana"/>
              </a:rPr>
              <a:t>DepValue{</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type </a:t>
            </a:r>
            <a:r>
              <a:rPr lang="ru" sz="1100">
                <a:solidFill>
                  <a:srgbClr val="20999D"/>
                </a:solidFill>
                <a:highlight>
                  <a:srgbClr val="FFFFFF"/>
                </a:highlight>
                <a:latin typeface="Verdana"/>
                <a:ea typeface="Verdana"/>
                <a:cs typeface="Verdana"/>
                <a:sym typeface="Verdana"/>
              </a:rPr>
              <a:t>V </a:t>
            </a:r>
            <a:r>
              <a:rPr lang="ru" sz="1100">
                <a:solidFill>
                  <a:schemeClr val="dk1"/>
                </a:solidFill>
                <a:highlight>
                  <a:srgbClr val="FFFFFF"/>
                </a:highlight>
                <a:latin typeface="Verdana"/>
                <a:ea typeface="Verdana"/>
                <a:cs typeface="Verdana"/>
                <a:sym typeface="Verdana"/>
              </a:rPr>
              <a:t>= </a:t>
            </a:r>
            <a:r>
              <a:rPr lang="ru" sz="1100">
                <a:solidFill>
                  <a:srgbClr val="20999D"/>
                </a:solidFill>
                <a:highlight>
                  <a:srgbClr val="FFFFFF"/>
                </a:highlight>
                <a:latin typeface="Verdana"/>
                <a:ea typeface="Verdana"/>
                <a:cs typeface="Verdana"/>
                <a:sym typeface="Verdana"/>
              </a:rPr>
              <a:t>T</a:t>
            </a:r>
            <a:endParaRPr sz="1100">
              <a:solidFill>
                <a:srgbClr val="20999D"/>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rgbClr val="20999D"/>
                </a:solidFill>
                <a:highlight>
                  <a:srgbClr val="FFFFFF"/>
                </a:highlight>
                <a:latin typeface="Verdana"/>
                <a:ea typeface="Verdana"/>
                <a:cs typeface="Verdana"/>
                <a:sym typeface="Verdana"/>
              </a:rPr>
              <a:t> </a:t>
            </a:r>
            <a:r>
              <a:rPr b="1" lang="ru" sz="1100">
                <a:solidFill>
                  <a:srgbClr val="000080"/>
                </a:solidFill>
                <a:highlight>
                  <a:srgbClr val="FFFFFF"/>
                </a:highlight>
                <a:latin typeface="Verdana"/>
                <a:ea typeface="Verdana"/>
                <a:cs typeface="Verdana"/>
                <a:sym typeface="Verdana"/>
              </a:rPr>
              <a:t>val </a:t>
            </a:r>
            <a:r>
              <a:rPr i="1" lang="ru" sz="1100">
                <a:solidFill>
                  <a:srgbClr val="660E7A"/>
                </a:solidFill>
                <a:highlight>
                  <a:srgbClr val="FFFFFF"/>
                </a:highlight>
                <a:latin typeface="Verdana"/>
                <a:ea typeface="Verdana"/>
                <a:cs typeface="Verdana"/>
                <a:sym typeface="Verdana"/>
              </a:rPr>
              <a:t>value </a:t>
            </a:r>
            <a:r>
              <a:rPr lang="ru" sz="1100">
                <a:solidFill>
                  <a:schemeClr val="dk1"/>
                </a:solidFill>
                <a:highlight>
                  <a:srgbClr val="FFFFFF"/>
                </a:highlight>
                <a:latin typeface="Verdana"/>
                <a:ea typeface="Verdana"/>
                <a:cs typeface="Verdana"/>
                <a:sym typeface="Verdana"/>
              </a:rPr>
              <a:t>= x</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i="1" lang="ru" sz="1100">
                <a:solidFill>
                  <a:srgbClr val="808080"/>
                </a:solidFill>
                <a:highlight>
                  <a:srgbClr val="FFFFFF"/>
                </a:highlight>
                <a:latin typeface="Verdana"/>
                <a:ea typeface="Verdana"/>
                <a:cs typeface="Verdana"/>
                <a:sym typeface="Verdana"/>
              </a:rPr>
              <a:t>// Пример вызова</a:t>
            </a:r>
            <a:endParaRPr i="1" sz="1100">
              <a:solidFill>
                <a:srgbClr val="808080"/>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depInt = mk(</a:t>
            </a:r>
            <a:r>
              <a:rPr lang="ru" sz="1100">
                <a:solidFill>
                  <a:srgbClr val="0000FF"/>
                </a:solidFill>
                <a:highlight>
                  <a:srgbClr val="FFFFFF"/>
                </a:highlight>
                <a:latin typeface="Verdana"/>
                <a:ea typeface="Verdana"/>
                <a:cs typeface="Verdana"/>
                <a:sym typeface="Verdana"/>
              </a:rPr>
              <a:t>1</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depString = mk(</a:t>
            </a:r>
            <a:r>
              <a:rPr b="1" lang="ru" sz="1100">
                <a:solidFill>
                  <a:srgbClr val="008000"/>
                </a:solidFill>
                <a:highlight>
                  <a:srgbClr val="FFFFFF"/>
                </a:highlight>
                <a:latin typeface="Verdana"/>
                <a:ea typeface="Verdana"/>
                <a:cs typeface="Verdana"/>
                <a:sym typeface="Verdana"/>
              </a:rPr>
              <a:t>"two"</a:t>
            </a:r>
            <a:r>
              <a:rPr lang="ru" sz="1100">
                <a:solidFill>
                  <a:schemeClr val="dk1"/>
                </a:solidFill>
                <a:highlight>
                  <a:srgbClr val="FFFFFF"/>
                </a:highlight>
                <a:latin typeface="Verdana"/>
                <a:ea typeface="Verdana"/>
                <a:cs typeface="Verdana"/>
                <a:sym typeface="Verdana"/>
              </a:rPr>
              <a: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itWorks: Int = magic(depInt)</a:t>
            </a:r>
            <a:endParaRPr sz="11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ru" sz="1100">
                <a:solidFill>
                  <a:srgbClr val="000080"/>
                </a:solidFill>
                <a:highlight>
                  <a:srgbClr val="FFFFFF"/>
                </a:highlight>
                <a:latin typeface="Verdana"/>
                <a:ea typeface="Verdana"/>
                <a:cs typeface="Verdana"/>
                <a:sym typeface="Verdana"/>
              </a:rPr>
              <a:t>val </a:t>
            </a:r>
            <a:r>
              <a:rPr lang="ru" sz="1100">
                <a:solidFill>
                  <a:schemeClr val="dk1"/>
                </a:solidFill>
                <a:highlight>
                  <a:srgbClr val="FFFFFF"/>
                </a:highlight>
                <a:latin typeface="Verdana"/>
                <a:ea typeface="Verdana"/>
                <a:cs typeface="Verdana"/>
                <a:sym typeface="Verdana"/>
              </a:rPr>
              <a:t>again: </a:t>
            </a:r>
            <a:r>
              <a:rPr lang="ru" sz="1100">
                <a:solidFill>
                  <a:srgbClr val="20999D"/>
                </a:solidFill>
                <a:highlight>
                  <a:srgbClr val="FFFFFF"/>
                </a:highlight>
                <a:latin typeface="Verdana"/>
                <a:ea typeface="Verdana"/>
                <a:cs typeface="Verdana"/>
                <a:sym typeface="Verdana"/>
              </a:rPr>
              <a:t>String </a:t>
            </a:r>
            <a:r>
              <a:rPr lang="ru" sz="1100">
                <a:solidFill>
                  <a:schemeClr val="dk1"/>
                </a:solidFill>
                <a:highlight>
                  <a:srgbClr val="FFFFFF"/>
                </a:highlight>
                <a:latin typeface="Verdana"/>
                <a:ea typeface="Verdana"/>
                <a:cs typeface="Verdana"/>
                <a:sym typeface="Verdana"/>
              </a:rPr>
              <a:t>= magic(depString)</a:t>
            </a:r>
            <a:endParaRPr sz="11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D4E6"/>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79700"/>
            <a:ext cx="8520600" cy="572700"/>
          </a:xfrm>
          <a:prstGeom prst="rect">
            <a:avLst/>
          </a:prstGeom>
          <a:solidFill>
            <a:srgbClr val="FFDD2D"/>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solidFill>
                  <a:schemeClr val="dk2"/>
                </a:solidFill>
              </a:rPr>
              <a:t>Программирование на уровне типов</a:t>
            </a:r>
            <a:endParaRPr>
              <a:solidFill>
                <a:schemeClr val="dk2"/>
              </a:solidFill>
            </a:endParaRPr>
          </a:p>
        </p:txBody>
      </p:sp>
      <p:sp>
        <p:nvSpPr>
          <p:cNvPr id="108" name="Google Shape;108;p21"/>
          <p:cNvSpPr txBox="1"/>
          <p:nvPr/>
        </p:nvSpPr>
        <p:spPr>
          <a:xfrm>
            <a:off x="311700" y="1021425"/>
            <a:ext cx="8520600" cy="31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434343"/>
                </a:solidFill>
              </a:rPr>
              <a:t>Сейчас в скале невозможно описать функции с зависимыми типами, только методы. Однако в Dotty ожидается такая возможность. </a:t>
            </a:r>
            <a:endParaRPr>
              <a:solidFill>
                <a:srgbClr val="434343"/>
              </a:solidFill>
            </a:endParaRPr>
          </a:p>
          <a:p>
            <a:pPr indent="0" lvl="0" marL="0" rtl="0" algn="l">
              <a:spcBef>
                <a:spcPts val="0"/>
              </a:spcBef>
              <a:spcAft>
                <a:spcPts val="0"/>
              </a:spcAft>
              <a:buNone/>
            </a:pPr>
            <a:r>
              <a:rPr lang="ru">
                <a:solidFill>
                  <a:srgbClr val="434343"/>
                </a:solidFill>
              </a:rPr>
              <a:t>Типы, зависимые по параметру похожи на тайп параметры методов, однако они оказываются лучшим выбором, когда</a:t>
            </a:r>
            <a:endParaRPr>
              <a:solidFill>
                <a:srgbClr val="434343"/>
              </a:solidFill>
            </a:endParaRPr>
          </a:p>
          <a:p>
            <a:pPr indent="-317500" lvl="0" marL="457200" rtl="0" algn="l">
              <a:spcBef>
                <a:spcPts val="0"/>
              </a:spcBef>
              <a:spcAft>
                <a:spcPts val="0"/>
              </a:spcAft>
              <a:buClr>
                <a:srgbClr val="434343"/>
              </a:buClr>
              <a:buSzPts val="1400"/>
              <a:buChar char="●"/>
            </a:pPr>
            <a:r>
              <a:rPr lang="ru">
                <a:solidFill>
                  <a:srgbClr val="434343"/>
                </a:solidFill>
              </a:rPr>
              <a:t>методу, по какой-то причине нельзя иметь тайп параметр</a:t>
            </a:r>
            <a:endParaRPr>
              <a:solidFill>
                <a:srgbClr val="434343"/>
              </a:solidFill>
            </a:endParaRPr>
          </a:p>
          <a:p>
            <a:pPr indent="-317500" lvl="0" marL="457200" rtl="0" algn="l">
              <a:spcBef>
                <a:spcPts val="0"/>
              </a:spcBef>
              <a:spcAft>
                <a:spcPts val="0"/>
              </a:spcAft>
              <a:buClr>
                <a:srgbClr val="434343"/>
              </a:buClr>
              <a:buSzPts val="1400"/>
              <a:buChar char="●"/>
            </a:pPr>
            <a:r>
              <a:rPr lang="ru">
                <a:solidFill>
                  <a:srgbClr val="434343"/>
                </a:solidFill>
              </a:rPr>
              <a:t>зависимый тип является результатом сложного вычисления, которое для каждого конкретного типа входного параметра может быть своё.</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ru">
                <a:solidFill>
                  <a:srgbClr val="434343"/>
                </a:solidFill>
              </a:rPr>
              <a:t>Давайте рассмотрим еще один пример, в котором зависимый тип становиться немного сложнее</a:t>
            </a:r>
            <a:endParaRPr>
              <a:solidFill>
                <a:srgbClr val="434343"/>
              </a:solidFill>
            </a:endParaRPr>
          </a:p>
          <a:p>
            <a:pPr indent="0" lvl="0" marL="0" rtl="0" algn="l">
              <a:spcBef>
                <a:spcPts val="0"/>
              </a:spcBef>
              <a:spcAft>
                <a:spcPts val="0"/>
              </a:spcAft>
              <a:buNone/>
            </a:pPr>
            <a:r>
              <a:rPr b="1" lang="ru">
                <a:solidFill>
                  <a:srgbClr val="434343"/>
                </a:solidFill>
              </a:rPr>
              <a:t>lectures.types.SeqTransformer.scala</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rPr b="1" lang="ru">
                <a:solidFill>
                  <a:srgbClr val="434343"/>
                </a:solidFill>
              </a:rPr>
              <a:t>задание:  lectures.types.lambda.SeqTpStringK</a:t>
            </a:r>
            <a:endParaRPr b="1">
              <a:solidFill>
                <a:srgbClr val="434343"/>
              </a:solidFill>
            </a:endParaRPr>
          </a:p>
          <a:p>
            <a:pPr indent="0" lvl="0" marL="0" rtl="0" algn="l">
              <a:spcBef>
                <a:spcPts val="0"/>
              </a:spcBef>
              <a:spcAft>
                <a:spcPts val="0"/>
              </a:spcAft>
              <a:buClr>
                <a:schemeClr val="dk1"/>
              </a:buClr>
              <a:buSzPts val="1100"/>
              <a:buFont typeface="Arial"/>
              <a:buNone/>
            </a:pPr>
            <a:r>
              <a:t/>
            </a:r>
            <a:endParaRPr>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