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7FF2AB-2C51-42B4-B00D-1C6EF50E0D8D}">
  <a:tblStyle styleId="{C37FF2AB-2C51-42B4-B00D-1C6EF50E0D8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7e8888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e8888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fdad648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fdad64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fdad648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fdad648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5fdad648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5fdad648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5fdad648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5fdad648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82caf3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82caf3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2caf34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2caf34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2caf34a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82caf34a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82caf34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2caf34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82caf34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82caf34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82caf34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2caf34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54d3b3abf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4d3b3abf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82caf34a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82caf34a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6095078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6095078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6095078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6095078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60950782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6095078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60950782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60950782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6095078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6095078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6095078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6095078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60950782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60950782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6095078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095078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60950782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6095078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5f3675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5f3675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60950782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0950782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96f81be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96f81be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96f81be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6f81be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646d48c6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646d48c6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646d48c6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646d48c6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646d48c6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46d48c6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f36750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f36750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f36750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f36750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f36750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f36750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f367509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f367509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fdad64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fdad64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fdad64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fdad64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oracle.com/javase/8/docs/api/java/lang/Class.html" TargetMode="External"/><Relationship Id="rId4" Type="http://schemas.openxmlformats.org/officeDocument/2006/relationships/hyperlink" Target="https://docs.oracle.com/javase/8/docs/api/java/lang/Class.html#getDeclaredField-java.lang.String-" TargetMode="External"/><Relationship Id="rId11" Type="http://schemas.openxmlformats.org/officeDocument/2006/relationships/hyperlink" Target="https://docs.oracle.com/javase/8/docs/api/java/lang/Class.html#getFields--" TargetMode="External"/><Relationship Id="rId10" Type="http://schemas.openxmlformats.org/officeDocument/2006/relationships/hyperlink" Target="https://docs.oracle.com/javase/8/docs/api/java/lang/Class.html#getFields--" TargetMode="External"/><Relationship Id="rId9" Type="http://schemas.openxmlformats.org/officeDocument/2006/relationships/hyperlink" Target="https://docs.oracle.com/javase/8/docs/api/java/lang/Class.html#getDeclaredFields--" TargetMode="External"/><Relationship Id="rId5" Type="http://schemas.openxmlformats.org/officeDocument/2006/relationships/hyperlink" Target="https://docs.oracle.com/javase/8/docs/api/java/lang/Class.html#getDeclaredField-java.lang.String-" TargetMode="External"/><Relationship Id="rId6" Type="http://schemas.openxmlformats.org/officeDocument/2006/relationships/hyperlink" Target="https://docs.oracle.com/javase/8/docs/api/java/lang/Class.html#getField-java.lang.String-" TargetMode="External"/><Relationship Id="rId7" Type="http://schemas.openxmlformats.org/officeDocument/2006/relationships/hyperlink" Target="https://docs.oracle.com/javase/8/docs/api/java/lang/Class.html#getField-java.lang.String-" TargetMode="External"/><Relationship Id="rId8" Type="http://schemas.openxmlformats.org/officeDocument/2006/relationships/hyperlink" Target="https://docs.oracle.com/javase/8/docs/api/java/lang/Class.html#getDeclaredFiel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oracle.com/javase/8/docs/api/java/lang/Class.html" TargetMode="External"/><Relationship Id="rId4" Type="http://schemas.openxmlformats.org/officeDocument/2006/relationships/hyperlink" Target="https://docs.oracle.com/javase/8/docs/api/java/lang/Class.html#getDeclaredMethod-java.lang.String-java.lang.Class...-" TargetMode="External"/><Relationship Id="rId11" Type="http://schemas.openxmlformats.org/officeDocument/2006/relationships/hyperlink" Target="https://docs.oracle.com/javase/8/docs/api/java/lang/Class.html#getMethods--" TargetMode="External"/><Relationship Id="rId10" Type="http://schemas.openxmlformats.org/officeDocument/2006/relationships/hyperlink" Target="https://docs.oracle.com/javase/8/docs/api/java/lang/Class.html#getMethods--" TargetMode="External"/><Relationship Id="rId9" Type="http://schemas.openxmlformats.org/officeDocument/2006/relationships/hyperlink" Target="https://docs.oracle.com/javase/8/docs/api/java/lang/Class.html#getDeclaredMethods--" TargetMode="External"/><Relationship Id="rId5" Type="http://schemas.openxmlformats.org/officeDocument/2006/relationships/hyperlink" Target="https://docs.oracle.com/javase/8/docs/api/java/lang/Class.html#getDeclaredMethod-java.lang.String-java.lang.Class...-" TargetMode="External"/><Relationship Id="rId6" Type="http://schemas.openxmlformats.org/officeDocument/2006/relationships/hyperlink" Target="https://docs.oracle.com/javase/8/docs/api/java/lang/Class.html#getMethod-java.lang.String-java.lang.Class...-" TargetMode="External"/><Relationship Id="rId7" Type="http://schemas.openxmlformats.org/officeDocument/2006/relationships/hyperlink" Target="https://docs.oracle.com/javase/8/docs/api/java/lang/Class.html#getMethod-java.lang.String-java.lang.Class...-" TargetMode="External"/><Relationship Id="rId8" Type="http://schemas.openxmlformats.org/officeDocument/2006/relationships/hyperlink" Target="https://docs.oracle.com/javase/8/docs/api/java/lang/Class.html#getDeclaredMetho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oracle.com/javase/8/docs/api/java/lang/Class.html" TargetMode="External"/><Relationship Id="rId4" Type="http://schemas.openxmlformats.org/officeDocument/2006/relationships/hyperlink" Target="https://docs.oracle.com/javase/8/docs/api/java/lang/Class.html#getDeclaredConstructor-java.lang.Class...-" TargetMode="External"/><Relationship Id="rId11" Type="http://schemas.openxmlformats.org/officeDocument/2006/relationships/hyperlink" Target="https://docs.oracle.com/javase/8/docs/api/java/lang/Class.html#getConstructors--" TargetMode="External"/><Relationship Id="rId10" Type="http://schemas.openxmlformats.org/officeDocument/2006/relationships/hyperlink" Target="https://docs.oracle.com/javase/8/docs/api/java/lang/Class.html#getConstructors--" TargetMode="External"/><Relationship Id="rId9" Type="http://schemas.openxmlformats.org/officeDocument/2006/relationships/hyperlink" Target="https://docs.oracle.com/javase/8/docs/api/java/lang/Class.html#getDeclaredConstructors--" TargetMode="External"/><Relationship Id="rId5" Type="http://schemas.openxmlformats.org/officeDocument/2006/relationships/hyperlink" Target="https://docs.oracle.com/javase/8/docs/api/java/lang/Class.html#getDeclaredConstructor-java.lang.Class...-" TargetMode="External"/><Relationship Id="rId6" Type="http://schemas.openxmlformats.org/officeDocument/2006/relationships/hyperlink" Target="https://docs.oracle.com/javase/8/docs/api/java/lang/Class.html#getConstructor-java.lang.Class...-" TargetMode="External"/><Relationship Id="rId7" Type="http://schemas.openxmlformats.org/officeDocument/2006/relationships/hyperlink" Target="https://docs.oracle.com/javase/8/docs/api/java/lang/Class.html#getConstructor-java.lang.Class...-" TargetMode="External"/><Relationship Id="rId8" Type="http://schemas.openxmlformats.org/officeDocument/2006/relationships/hyperlink" Target="https://docs.oracle.com/javase/8/docs/api/java/lang/Class.html#getDeclaredConstructo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oracle.com/javase/8/docs/api/java/lang/Class.html" TargetMode="External"/><Relationship Id="rId4" Type="http://schemas.openxmlformats.org/officeDocument/2006/relationships/hyperlink" Target="https://docs.oracle.com/javase/8/docs/api/java/lang/Class.html#getDeclaredConstructor-java.lang.Class...-" TargetMode="External"/><Relationship Id="rId11" Type="http://schemas.openxmlformats.org/officeDocument/2006/relationships/hyperlink" Target="https://docs.oracle.com/javase/8/docs/api/java/lang/Class.html#getConstructors--" TargetMode="External"/><Relationship Id="rId10" Type="http://schemas.openxmlformats.org/officeDocument/2006/relationships/hyperlink" Target="https://docs.oracle.com/javase/8/docs/api/java/lang/Class.html#getConstructors--" TargetMode="External"/><Relationship Id="rId9" Type="http://schemas.openxmlformats.org/officeDocument/2006/relationships/hyperlink" Target="https://docs.oracle.com/javase/8/docs/api/java/lang/Class.html#getDeclaredConstructors--" TargetMode="External"/><Relationship Id="rId5" Type="http://schemas.openxmlformats.org/officeDocument/2006/relationships/hyperlink" Target="https://docs.oracle.com/javase/8/docs/api/java/lang/Class.html#getDeclaredConstructor-java.lang.Class...-" TargetMode="External"/><Relationship Id="rId6" Type="http://schemas.openxmlformats.org/officeDocument/2006/relationships/hyperlink" Target="https://docs.oracle.com/javase/8/docs/api/java/lang/Class.html#getConstructor-java.lang.Class...-" TargetMode="External"/><Relationship Id="rId7" Type="http://schemas.openxmlformats.org/officeDocument/2006/relationships/hyperlink" Target="https://docs.oracle.com/javase/8/docs/api/java/lang/Class.html#getConstructor-java.lang.Class...-" TargetMode="External"/><Relationship Id="rId8" Type="http://schemas.openxmlformats.org/officeDocument/2006/relationships/hyperlink" Target="https://docs.oracle.com/javase/8/docs/api/java/lang/Class.html#getDeclaredConstructo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oracle.com/javase/8/docs/api/java/lang/reflect/Constructor.html#newInstance-java.lang.Object...-" TargetMode="External"/><Relationship Id="rId4" Type="http://schemas.openxmlformats.org/officeDocument/2006/relationships/hyperlink" Target="https://docs.oracle.com/javase/8/docs/api/java/lang/Class.html#newInstance--" TargetMode="External"/><Relationship Id="rId11" Type="http://schemas.openxmlformats.org/officeDocument/2006/relationships/hyperlink" Target="https://docs.oracle.com/javase/8/docs/api/java/lang/reflect/Constructor.html#newInstance-java.lang.Object...-" TargetMode="External"/><Relationship Id="rId10" Type="http://schemas.openxmlformats.org/officeDocument/2006/relationships/hyperlink" Target="https://docs.oracle.com/javase/8/docs/api/java/lang/Class.html#newInstance--" TargetMode="External"/><Relationship Id="rId9" Type="http://schemas.openxmlformats.org/officeDocument/2006/relationships/hyperlink" Target="https://docs.oracle.com/javase/8/docs/api/java/lang/reflect/InvocationTargetException.html" TargetMode="External"/><Relationship Id="rId5" Type="http://schemas.openxmlformats.org/officeDocument/2006/relationships/hyperlink" Target="https://docs.oracle.com/javase/8/docs/api/java/lang/Class.html#newInstance--" TargetMode="External"/><Relationship Id="rId6" Type="http://schemas.openxmlformats.org/officeDocument/2006/relationships/hyperlink" Target="https://docs.oracle.com/javase/8/docs/api/java/lang/reflect/Constructor.html#newInstance-java.lang.Object...-" TargetMode="External"/><Relationship Id="rId7" Type="http://schemas.openxmlformats.org/officeDocument/2006/relationships/hyperlink" Target="https://docs.oracle.com/javase/8/docs/api/java/lang/Class.html#newInstance--" TargetMode="External"/><Relationship Id="rId8" Type="http://schemas.openxmlformats.org/officeDocument/2006/relationships/hyperlink" Target="https://docs.oracle.com/javase/8/docs/api/java/lang/reflect/Constructor.html#newInstance-java.lang.Objec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cala-lang.org/api/2.12.2/scala-reflect/scala/reflect/api/JavaUniverse.html" TargetMode="External"/><Relationship Id="rId4" Type="http://schemas.openxmlformats.org/officeDocument/2006/relationships/hyperlink" Target="https://www.scala-lang.org/api/2.12.2/scala-reflect/scala/reflect/macros/Univers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cala-lang.org/api/2.12.1/scala-reflect/scala/reflect/api/Types$Type.html" TargetMode="External"/><Relationship Id="rId4" Type="http://schemas.openxmlformats.org/officeDocument/2006/relationships/hyperlink" Target="https://www.scala-lang.org/api/2.12.1/scala-reflect/scala/reflect/api/Symbols$Symbol.html" TargetMode="External"/><Relationship Id="rId5" Type="http://schemas.openxmlformats.org/officeDocument/2006/relationships/hyperlink" Target="https://www.scala-lang.org/api/2.12.1/scala-reflect/scala/reflect/api/Trees$Tree.html" TargetMode="External"/><Relationship Id="rId6" Type="http://schemas.openxmlformats.org/officeDocument/2006/relationships/hyperlink" Target="https://www.scala-lang.org/api/2.12.1/scala-reflect/scala/reflect/api/Names.html#Name%3E:Null%3C:Names.this.NameApi" TargetMode="External"/><Relationship Id="rId7" Type="http://schemas.openxmlformats.org/officeDocument/2006/relationships/hyperlink" Target="https://www.scala-lang.org/api/2.12.1/scala-reflect/scala/reflect/api/Annotations$Annotation.html" TargetMode="External"/><Relationship Id="rId8" Type="http://schemas.openxmlformats.org/officeDocument/2006/relationships/hyperlink" Target="https://www.scala-lang.org/api/2.12.1/scala-reflect/scala/reflect/api/Positions.html#Position%3E:Null%3C:scala.reflect.api.Position%7BtypePos=Positions.this.Position%7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scala-lang.org/overviews/macros/implicits.html#fundep-materialization" TargetMode="External"/><Relationship Id="rId4" Type="http://schemas.openxmlformats.org/officeDocument/2006/relationships/hyperlink" Target="https://github.com/scala/scala/pull/2499" TargetMode="External"/><Relationship Id="rId5" Type="http://schemas.openxmlformats.org/officeDocument/2006/relationships/hyperlink" Target="https://docs.scala-lang.org/sips/source-location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16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4200"/>
              <a:t>Рефлексия и макросы</a:t>
            </a:r>
            <a:endParaRPr sz="4200"/>
          </a:p>
        </p:txBody>
      </p:sp>
      <p:pic>
        <p:nvPicPr>
          <p:cNvPr descr="gerb.png" id="56" name="Google Shape;56;p13"/>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18" name="Google Shape;118;p22"/>
          <p:cNvSpPr txBox="1"/>
          <p:nvPr>
            <p:ph idx="1" type="body"/>
          </p:nvPr>
        </p:nvSpPr>
        <p:spPr>
          <a:xfrm>
            <a:off x="311700" y="1001050"/>
            <a:ext cx="8520600" cy="39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Доступ к членам класса</a:t>
            </a:r>
            <a:endParaRPr b="1"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graphicFrame>
        <p:nvGraphicFramePr>
          <p:cNvPr id="119" name="Google Shape;119;p22"/>
          <p:cNvGraphicFramePr/>
          <p:nvPr/>
        </p:nvGraphicFramePr>
        <p:xfrm>
          <a:off x="358450" y="1881400"/>
          <a:ext cx="3000000" cy="3000000"/>
        </p:xfrm>
        <a:graphic>
          <a:graphicData uri="http://schemas.openxmlformats.org/drawingml/2006/table">
            <a:tbl>
              <a:tblPr>
                <a:noFill/>
                <a:tableStyleId>{C37FF2AB-2C51-42B4-B00D-1C6EF50E0D8D}</a:tableStyleId>
              </a:tblPr>
              <a:tblGrid>
                <a:gridCol w="1775975"/>
                <a:gridCol w="1314225"/>
                <a:gridCol w="1728100"/>
                <a:gridCol w="1445725"/>
              </a:tblGrid>
              <a:tr h="952675">
                <a:tc>
                  <a:txBody>
                    <a:bodyPr>
                      <a:noAutofit/>
                    </a:bodyPr>
                    <a:lstStyle/>
                    <a:p>
                      <a:pPr indent="0" lvl="0" marL="0" rtl="0" algn="ctr">
                        <a:lnSpc>
                          <a:spcPct val="115000"/>
                        </a:lnSpc>
                        <a:spcBef>
                          <a:spcPts val="0"/>
                        </a:spcBef>
                        <a:spcAft>
                          <a:spcPts val="0"/>
                        </a:spcAft>
                        <a:buNone/>
                      </a:pPr>
                      <a:r>
                        <a:rPr b="1" lang="ru" u="sng">
                          <a:solidFill>
                            <a:srgbClr val="3A87CF"/>
                          </a:solidFill>
                          <a:hlinkClick r:id="rId3"/>
                        </a:rPr>
                        <a:t>Class</a:t>
                      </a:r>
                      <a:r>
                        <a:rPr b="1" lang="ru"/>
                        <a:t> API</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Список</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Наследованные поля?</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Приватные члены</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619425">
                <a:tc>
                  <a:txBody>
                    <a:bodyPr>
                      <a:noAutofit/>
                    </a:bodyPr>
                    <a:lstStyle/>
                    <a:p>
                      <a:pPr indent="0" lvl="0" marL="0" rtl="0" algn="l">
                        <a:spcBef>
                          <a:spcPts val="0"/>
                        </a:spcBef>
                        <a:spcAft>
                          <a:spcPts val="0"/>
                        </a:spcAft>
                        <a:buNone/>
                      </a:pPr>
                      <a:r>
                        <a:rPr lang="ru" u="sng">
                          <a:solidFill>
                            <a:srgbClr val="3A87CF"/>
                          </a:solidFill>
                          <a:hlinkClick r:id="rId4"/>
                        </a:rPr>
                        <a:t>getDeclaredField()</a:t>
                      </a:r>
                      <a:endParaRPr u="sng">
                        <a:solidFill>
                          <a:srgbClr val="3A87CF"/>
                        </a:solidFill>
                        <a:hlinkClick r:id="rId5"/>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43000">
                <a:tc>
                  <a:txBody>
                    <a:bodyPr>
                      <a:noAutofit/>
                    </a:bodyPr>
                    <a:lstStyle/>
                    <a:p>
                      <a:pPr indent="0" lvl="0" marL="0" rtl="0" algn="l">
                        <a:spcBef>
                          <a:spcPts val="0"/>
                        </a:spcBef>
                        <a:spcAft>
                          <a:spcPts val="0"/>
                        </a:spcAft>
                        <a:buNone/>
                      </a:pPr>
                      <a:r>
                        <a:rPr lang="ru" u="sng">
                          <a:solidFill>
                            <a:srgbClr val="3A87CF"/>
                          </a:solidFill>
                          <a:hlinkClick r:id="rId6"/>
                        </a:rPr>
                        <a:t>getField()</a:t>
                      </a:r>
                      <a:endParaRPr u="sng">
                        <a:solidFill>
                          <a:srgbClr val="3A87CF"/>
                        </a:solidFill>
                        <a:hlinkClick r:id="rId7"/>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619425">
                <a:tc>
                  <a:txBody>
                    <a:bodyPr>
                      <a:noAutofit/>
                    </a:bodyPr>
                    <a:lstStyle/>
                    <a:p>
                      <a:pPr indent="0" lvl="0" marL="0" rtl="0" algn="l">
                        <a:spcBef>
                          <a:spcPts val="0"/>
                        </a:spcBef>
                        <a:spcAft>
                          <a:spcPts val="0"/>
                        </a:spcAft>
                        <a:buNone/>
                      </a:pPr>
                      <a:r>
                        <a:rPr lang="ru" u="sng">
                          <a:solidFill>
                            <a:srgbClr val="3A87CF"/>
                          </a:solidFill>
                          <a:hlinkClick r:id="rId8"/>
                        </a:rPr>
                        <a:t>getDeclaredFields()</a:t>
                      </a:r>
                      <a:endParaRPr u="sng">
                        <a:solidFill>
                          <a:srgbClr val="3A87CF"/>
                        </a:solidFill>
                        <a:hlinkClick r:id="rId9"/>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43000">
                <a:tc>
                  <a:txBody>
                    <a:bodyPr>
                      <a:noAutofit/>
                    </a:bodyPr>
                    <a:lstStyle/>
                    <a:p>
                      <a:pPr indent="0" lvl="0" marL="0" rtl="0" algn="l">
                        <a:spcBef>
                          <a:spcPts val="0"/>
                        </a:spcBef>
                        <a:spcAft>
                          <a:spcPts val="0"/>
                        </a:spcAft>
                        <a:buNone/>
                      </a:pPr>
                      <a:r>
                        <a:rPr lang="ru" u="sng">
                          <a:solidFill>
                            <a:srgbClr val="3A87CF"/>
                          </a:solidFill>
                          <a:hlinkClick r:id="rId10"/>
                        </a:rPr>
                        <a:t>getFields()</a:t>
                      </a:r>
                      <a:endParaRPr u="sng">
                        <a:solidFill>
                          <a:srgbClr val="3A87CF"/>
                        </a:solidFill>
                        <a:hlinkClick r:id="rId11"/>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bl>
          </a:graphicData>
        </a:graphic>
      </p:graphicFrame>
      <p:sp>
        <p:nvSpPr>
          <p:cNvPr id="120" name="Google Shape;120;p22"/>
          <p:cNvSpPr txBox="1"/>
          <p:nvPr>
            <p:ph idx="1" type="body"/>
          </p:nvPr>
        </p:nvSpPr>
        <p:spPr>
          <a:xfrm>
            <a:off x="358513" y="1604288"/>
            <a:ext cx="5955300" cy="19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ru" sz="1400">
                <a:solidFill>
                  <a:srgbClr val="434343"/>
                </a:solidFill>
              </a:rPr>
              <a:t>Методы Class для доступа у информации о полях</a:t>
            </a:r>
            <a:endParaRPr sz="1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26" name="Google Shape;126;p23"/>
          <p:cNvSpPr txBox="1"/>
          <p:nvPr>
            <p:ph idx="1" type="body"/>
          </p:nvPr>
        </p:nvSpPr>
        <p:spPr>
          <a:xfrm>
            <a:off x="311700" y="1001050"/>
            <a:ext cx="8520600" cy="39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Доступ к членам класса</a:t>
            </a:r>
            <a:endParaRPr b="1"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graphicFrame>
        <p:nvGraphicFramePr>
          <p:cNvPr id="127" name="Google Shape;127;p23"/>
          <p:cNvGraphicFramePr/>
          <p:nvPr/>
        </p:nvGraphicFramePr>
        <p:xfrm>
          <a:off x="311700" y="1902559"/>
          <a:ext cx="3000000" cy="3000000"/>
        </p:xfrm>
        <a:graphic>
          <a:graphicData uri="http://schemas.openxmlformats.org/drawingml/2006/table">
            <a:tbl>
              <a:tblPr>
                <a:noFill/>
                <a:tableStyleId>{C37FF2AB-2C51-42B4-B00D-1C6EF50E0D8D}</a:tableStyleId>
              </a:tblPr>
              <a:tblGrid>
                <a:gridCol w="1961900"/>
                <a:gridCol w="1378275"/>
                <a:gridCol w="1689200"/>
                <a:gridCol w="1521450"/>
              </a:tblGrid>
              <a:tr h="613975">
                <a:tc>
                  <a:txBody>
                    <a:bodyPr>
                      <a:noAutofit/>
                    </a:bodyPr>
                    <a:lstStyle/>
                    <a:p>
                      <a:pPr indent="0" lvl="0" marL="0" rtl="0" algn="ctr">
                        <a:lnSpc>
                          <a:spcPct val="115000"/>
                        </a:lnSpc>
                        <a:spcBef>
                          <a:spcPts val="0"/>
                        </a:spcBef>
                        <a:spcAft>
                          <a:spcPts val="0"/>
                        </a:spcAft>
                        <a:buNone/>
                      </a:pPr>
                      <a:r>
                        <a:rPr b="1" lang="ru" u="sng">
                          <a:solidFill>
                            <a:srgbClr val="3A87CF"/>
                          </a:solidFill>
                          <a:hlinkClick r:id="rId3"/>
                        </a:rPr>
                        <a:t>Class</a:t>
                      </a:r>
                      <a:r>
                        <a:rPr b="1" lang="ru"/>
                        <a:t> API</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Список членов</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Наследованые члены</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Приватные члены</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567800">
                <a:tc>
                  <a:txBody>
                    <a:bodyPr>
                      <a:noAutofit/>
                    </a:bodyPr>
                    <a:lstStyle/>
                    <a:p>
                      <a:pPr indent="0" lvl="0" marL="0" rtl="0" algn="l">
                        <a:spcBef>
                          <a:spcPts val="0"/>
                        </a:spcBef>
                        <a:spcAft>
                          <a:spcPts val="0"/>
                        </a:spcAft>
                        <a:buNone/>
                      </a:pPr>
                      <a:r>
                        <a:rPr lang="ru" u="sng">
                          <a:solidFill>
                            <a:srgbClr val="3A87CF"/>
                          </a:solidFill>
                          <a:hlinkClick r:id="rId4"/>
                        </a:rPr>
                        <a:t>getDeclaredMethod()</a:t>
                      </a:r>
                      <a:endParaRPr u="sng">
                        <a:solidFill>
                          <a:srgbClr val="3A87CF"/>
                        </a:solidFill>
                        <a:hlinkClick r:id="rId5"/>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17775">
                <a:tc>
                  <a:txBody>
                    <a:bodyPr>
                      <a:noAutofit/>
                    </a:bodyPr>
                    <a:lstStyle/>
                    <a:p>
                      <a:pPr indent="0" lvl="0" marL="0" rtl="0" algn="l">
                        <a:spcBef>
                          <a:spcPts val="0"/>
                        </a:spcBef>
                        <a:spcAft>
                          <a:spcPts val="0"/>
                        </a:spcAft>
                        <a:buNone/>
                      </a:pPr>
                      <a:r>
                        <a:rPr lang="ru" u="sng">
                          <a:solidFill>
                            <a:srgbClr val="3A87CF"/>
                          </a:solidFill>
                          <a:hlinkClick r:id="rId6"/>
                        </a:rPr>
                        <a:t>getMethod()</a:t>
                      </a:r>
                      <a:endParaRPr u="sng">
                        <a:solidFill>
                          <a:srgbClr val="3A87CF"/>
                        </a:solidFill>
                        <a:hlinkClick r:id="rId7"/>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567800">
                <a:tc>
                  <a:txBody>
                    <a:bodyPr>
                      <a:noAutofit/>
                    </a:bodyPr>
                    <a:lstStyle/>
                    <a:p>
                      <a:pPr indent="0" lvl="0" marL="0" rtl="0" algn="l">
                        <a:spcBef>
                          <a:spcPts val="0"/>
                        </a:spcBef>
                        <a:spcAft>
                          <a:spcPts val="0"/>
                        </a:spcAft>
                        <a:buNone/>
                      </a:pPr>
                      <a:r>
                        <a:rPr lang="ru" u="sng">
                          <a:solidFill>
                            <a:srgbClr val="3A87CF"/>
                          </a:solidFill>
                          <a:hlinkClick r:id="rId8"/>
                        </a:rPr>
                        <a:t>getDeclaredMethods()</a:t>
                      </a:r>
                      <a:endParaRPr u="sng">
                        <a:solidFill>
                          <a:srgbClr val="3A87CF"/>
                        </a:solidFill>
                        <a:hlinkClick r:id="rId9"/>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17775">
                <a:tc>
                  <a:txBody>
                    <a:bodyPr>
                      <a:noAutofit/>
                    </a:bodyPr>
                    <a:lstStyle/>
                    <a:p>
                      <a:pPr indent="0" lvl="0" marL="0" rtl="0" algn="l">
                        <a:spcBef>
                          <a:spcPts val="0"/>
                        </a:spcBef>
                        <a:spcAft>
                          <a:spcPts val="0"/>
                        </a:spcAft>
                        <a:buNone/>
                      </a:pPr>
                      <a:r>
                        <a:rPr lang="ru" u="sng">
                          <a:solidFill>
                            <a:srgbClr val="3A87CF"/>
                          </a:solidFill>
                          <a:hlinkClick r:id="rId10"/>
                        </a:rPr>
                        <a:t>getMethods()</a:t>
                      </a:r>
                      <a:endParaRPr u="sng">
                        <a:solidFill>
                          <a:srgbClr val="3A87CF"/>
                        </a:solidFill>
                        <a:hlinkClick r:id="rId11"/>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bl>
          </a:graphicData>
        </a:graphic>
      </p:graphicFrame>
      <p:sp>
        <p:nvSpPr>
          <p:cNvPr id="128" name="Google Shape;128;p23"/>
          <p:cNvSpPr txBox="1"/>
          <p:nvPr>
            <p:ph idx="1" type="body"/>
          </p:nvPr>
        </p:nvSpPr>
        <p:spPr>
          <a:xfrm>
            <a:off x="358526" y="1604300"/>
            <a:ext cx="6504000" cy="19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ru" sz="1400">
                <a:solidFill>
                  <a:srgbClr val="434343"/>
                </a:solidFill>
              </a:rPr>
              <a:t>Методы Class для доступа к информации о методах</a:t>
            </a:r>
            <a:endParaRPr sz="1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34" name="Google Shape;134;p24"/>
          <p:cNvSpPr txBox="1"/>
          <p:nvPr>
            <p:ph idx="1" type="body"/>
          </p:nvPr>
        </p:nvSpPr>
        <p:spPr>
          <a:xfrm>
            <a:off x="311700" y="1001050"/>
            <a:ext cx="8520600" cy="39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Доступ к членам класса</a:t>
            </a:r>
            <a:endParaRPr b="1"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graphicFrame>
        <p:nvGraphicFramePr>
          <p:cNvPr id="135" name="Google Shape;135;p24"/>
          <p:cNvGraphicFramePr/>
          <p:nvPr/>
        </p:nvGraphicFramePr>
        <p:xfrm>
          <a:off x="314025" y="1878700"/>
          <a:ext cx="3000000" cy="3000000"/>
        </p:xfrm>
        <a:graphic>
          <a:graphicData uri="http://schemas.openxmlformats.org/drawingml/2006/table">
            <a:tbl>
              <a:tblPr>
                <a:noFill/>
                <a:tableStyleId>{C37FF2AB-2C51-42B4-B00D-1C6EF50E0D8D}</a:tableStyleId>
              </a:tblPr>
              <a:tblGrid>
                <a:gridCol w="2361475"/>
                <a:gridCol w="1330575"/>
                <a:gridCol w="1611800"/>
                <a:gridCol w="1289150"/>
              </a:tblGrid>
              <a:tr h="487950">
                <a:tc>
                  <a:txBody>
                    <a:bodyPr>
                      <a:noAutofit/>
                    </a:bodyPr>
                    <a:lstStyle/>
                    <a:p>
                      <a:pPr indent="0" lvl="0" marL="0" rtl="0" algn="ctr">
                        <a:lnSpc>
                          <a:spcPct val="115000"/>
                        </a:lnSpc>
                        <a:spcBef>
                          <a:spcPts val="0"/>
                        </a:spcBef>
                        <a:spcAft>
                          <a:spcPts val="0"/>
                        </a:spcAft>
                        <a:buNone/>
                      </a:pPr>
                      <a:r>
                        <a:rPr b="1" lang="ru" u="sng">
                          <a:solidFill>
                            <a:srgbClr val="3A87CF"/>
                          </a:solidFill>
                          <a:hlinkClick r:id="rId3"/>
                        </a:rPr>
                        <a:t>Class</a:t>
                      </a:r>
                      <a:r>
                        <a:rPr b="1" lang="ru"/>
                        <a:t> API</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Список</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Наследованные члены</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Приватные методы</a:t>
                      </a:r>
                      <a:r>
                        <a:rPr b="1" lang="ru"/>
                        <a:t>?</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4"/>
                        </a:rPr>
                        <a:t>getDeclaredConstructor()</a:t>
                      </a:r>
                      <a:endParaRPr u="sng">
                        <a:solidFill>
                          <a:srgbClr val="3A87CF"/>
                        </a:solidFill>
                        <a:hlinkClick r:id="rId5"/>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6"/>
                        </a:rPr>
                        <a:t>getConstructor()</a:t>
                      </a:r>
                      <a:endParaRPr u="sng">
                        <a:solidFill>
                          <a:srgbClr val="3A87CF"/>
                        </a:solidFill>
                        <a:hlinkClick r:id="rId7"/>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8"/>
                        </a:rPr>
                        <a:t>getDeclaredConstructors()</a:t>
                      </a:r>
                      <a:endParaRPr u="sng">
                        <a:solidFill>
                          <a:srgbClr val="3A87CF"/>
                        </a:solidFill>
                        <a:hlinkClick r:id="rId9"/>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10"/>
                        </a:rPr>
                        <a:t>getConstructors()</a:t>
                      </a:r>
                      <a:endParaRPr u="sng">
                        <a:solidFill>
                          <a:srgbClr val="3A87CF"/>
                        </a:solidFill>
                        <a:hlinkClick r:id="rId11"/>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bl>
          </a:graphicData>
        </a:graphic>
      </p:graphicFrame>
      <p:sp>
        <p:nvSpPr>
          <p:cNvPr id="136" name="Google Shape;136;p24"/>
          <p:cNvSpPr txBox="1"/>
          <p:nvPr>
            <p:ph idx="1" type="body"/>
          </p:nvPr>
        </p:nvSpPr>
        <p:spPr>
          <a:xfrm>
            <a:off x="358526" y="1604300"/>
            <a:ext cx="6504000" cy="19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ru" sz="1400">
                <a:solidFill>
                  <a:srgbClr val="434343"/>
                </a:solidFill>
              </a:rPr>
              <a:t>Методы Class для доступа к информации о конструкторах</a:t>
            </a:r>
            <a:endParaRPr sz="1400">
              <a:solidFill>
                <a:srgbClr val="434343"/>
              </a:solidFill>
            </a:endParaRPr>
          </a:p>
        </p:txBody>
      </p:sp>
      <p:sp>
        <p:nvSpPr>
          <p:cNvPr id="137" name="Google Shape;137;p24"/>
          <p:cNvSpPr txBox="1"/>
          <p:nvPr>
            <p:ph idx="1" type="body"/>
          </p:nvPr>
        </p:nvSpPr>
        <p:spPr>
          <a:xfrm>
            <a:off x="311701" y="4702500"/>
            <a:ext cx="6504000" cy="19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1- конструкторы не наследуются</a:t>
            </a:r>
            <a:endParaRPr sz="14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43" name="Google Shape;143;p25"/>
          <p:cNvSpPr txBox="1"/>
          <p:nvPr>
            <p:ph idx="1" type="body"/>
          </p:nvPr>
        </p:nvSpPr>
        <p:spPr>
          <a:xfrm>
            <a:off x="311700" y="1001050"/>
            <a:ext cx="8520600" cy="39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Доступ к членам класса</a:t>
            </a:r>
            <a:endParaRPr b="1"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graphicFrame>
        <p:nvGraphicFramePr>
          <p:cNvPr id="144" name="Google Shape;144;p25"/>
          <p:cNvGraphicFramePr/>
          <p:nvPr/>
        </p:nvGraphicFramePr>
        <p:xfrm>
          <a:off x="314025" y="1878700"/>
          <a:ext cx="3000000" cy="3000000"/>
        </p:xfrm>
        <a:graphic>
          <a:graphicData uri="http://schemas.openxmlformats.org/drawingml/2006/table">
            <a:tbl>
              <a:tblPr>
                <a:noFill/>
                <a:tableStyleId>{C37FF2AB-2C51-42B4-B00D-1C6EF50E0D8D}</a:tableStyleId>
              </a:tblPr>
              <a:tblGrid>
                <a:gridCol w="2361475"/>
                <a:gridCol w="1330575"/>
                <a:gridCol w="1522400"/>
                <a:gridCol w="1378550"/>
              </a:tblGrid>
              <a:tr h="487950">
                <a:tc>
                  <a:txBody>
                    <a:bodyPr>
                      <a:noAutofit/>
                    </a:bodyPr>
                    <a:lstStyle/>
                    <a:p>
                      <a:pPr indent="0" lvl="0" marL="0" rtl="0" algn="ctr">
                        <a:lnSpc>
                          <a:spcPct val="115000"/>
                        </a:lnSpc>
                        <a:spcBef>
                          <a:spcPts val="0"/>
                        </a:spcBef>
                        <a:spcAft>
                          <a:spcPts val="0"/>
                        </a:spcAft>
                        <a:buNone/>
                      </a:pPr>
                      <a:r>
                        <a:rPr b="1" lang="ru" u="sng">
                          <a:solidFill>
                            <a:srgbClr val="3A87CF"/>
                          </a:solidFill>
                          <a:hlinkClick r:id="rId3"/>
                        </a:rPr>
                        <a:t>Class</a:t>
                      </a:r>
                      <a:r>
                        <a:rPr b="1" lang="ru"/>
                        <a:t> API</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Список?</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Наследованные члены?</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ru"/>
                        <a:t>Приватные методы?</a:t>
                      </a:r>
                      <a:endParaRPr b="1"/>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4"/>
                        </a:rPr>
                        <a:t>getDeclaredConstructor()</a:t>
                      </a:r>
                      <a:endParaRPr u="sng">
                        <a:solidFill>
                          <a:srgbClr val="3A87CF"/>
                        </a:solidFill>
                        <a:hlinkClick r:id="rId5"/>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6"/>
                        </a:rPr>
                        <a:t>getConstructor()</a:t>
                      </a:r>
                      <a:endParaRPr u="sng">
                        <a:solidFill>
                          <a:srgbClr val="3A87CF"/>
                        </a:solidFill>
                        <a:hlinkClick r:id="rId7"/>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8"/>
                        </a:rPr>
                        <a:t>getDeclaredConstructors()</a:t>
                      </a:r>
                      <a:endParaRPr u="sng">
                        <a:solidFill>
                          <a:srgbClr val="3A87CF"/>
                        </a:solidFill>
                        <a:hlinkClick r:id="rId9"/>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r h="487950">
                <a:tc>
                  <a:txBody>
                    <a:bodyPr>
                      <a:noAutofit/>
                    </a:bodyPr>
                    <a:lstStyle/>
                    <a:p>
                      <a:pPr indent="0" lvl="0" marL="0" rtl="0" algn="l">
                        <a:spcBef>
                          <a:spcPts val="0"/>
                        </a:spcBef>
                        <a:spcAft>
                          <a:spcPts val="0"/>
                        </a:spcAft>
                        <a:buNone/>
                      </a:pPr>
                      <a:r>
                        <a:rPr lang="ru" u="sng">
                          <a:solidFill>
                            <a:srgbClr val="3A87CF"/>
                          </a:solidFill>
                          <a:hlinkClick r:id="rId10"/>
                        </a:rPr>
                        <a:t>getConstructors()</a:t>
                      </a:r>
                      <a:endParaRPr u="sng">
                        <a:solidFill>
                          <a:srgbClr val="3A87CF"/>
                        </a:solidFill>
                        <a:hlinkClick r:id="rId11"/>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yes</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N/A</a:t>
                      </a:r>
                      <a:r>
                        <a:rPr baseline="30000" lang="ru"/>
                        <a:t>1</a:t>
                      </a:r>
                      <a:endParaRPr baseline="30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ru"/>
                        <a:t>no</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tcPr>
                </a:tc>
              </a:tr>
            </a:tbl>
          </a:graphicData>
        </a:graphic>
      </p:graphicFrame>
      <p:sp>
        <p:nvSpPr>
          <p:cNvPr id="145" name="Google Shape;145;p25"/>
          <p:cNvSpPr txBox="1"/>
          <p:nvPr>
            <p:ph idx="1" type="body"/>
          </p:nvPr>
        </p:nvSpPr>
        <p:spPr>
          <a:xfrm>
            <a:off x="358526" y="1604300"/>
            <a:ext cx="6504000" cy="19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ru" sz="1400">
                <a:solidFill>
                  <a:srgbClr val="434343"/>
                </a:solidFill>
              </a:rPr>
              <a:t>Методы Class для доступа к информации о конструкторах</a:t>
            </a:r>
            <a:endParaRPr sz="1400">
              <a:solidFill>
                <a:srgbClr val="434343"/>
              </a:solidFill>
            </a:endParaRPr>
          </a:p>
        </p:txBody>
      </p:sp>
      <p:sp>
        <p:nvSpPr>
          <p:cNvPr id="146" name="Google Shape;146;p25"/>
          <p:cNvSpPr txBox="1"/>
          <p:nvPr>
            <p:ph idx="1" type="body"/>
          </p:nvPr>
        </p:nvSpPr>
        <p:spPr>
          <a:xfrm>
            <a:off x="311701" y="4702500"/>
            <a:ext cx="6504000" cy="19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1- конструкторы не наследуются</a:t>
            </a:r>
            <a:endParaRPr sz="1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52" name="Google Shape;152;p26"/>
          <p:cNvSpPr txBox="1"/>
          <p:nvPr>
            <p:ph idx="1" type="body"/>
          </p:nvPr>
        </p:nvSpPr>
        <p:spPr>
          <a:xfrm>
            <a:off x="311700" y="1001050"/>
            <a:ext cx="8520600" cy="205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Доступ к членам класса</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Пример применения методов находится в</a:t>
            </a:r>
            <a:r>
              <a:rPr b="1" lang="ru" sz="1400">
                <a:solidFill>
                  <a:srgbClr val="434343"/>
                </a:solidFill>
              </a:rPr>
              <a:t> </a:t>
            </a:r>
            <a:r>
              <a:rPr b="1" lang="ru" sz="1400">
                <a:solidFill>
                  <a:srgbClr val="434343"/>
                </a:solidFill>
              </a:rPr>
              <a:t>RetrievingClassInfoWithJava.scala</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Вызов методов</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j</a:t>
            </a:r>
            <a:r>
              <a:rPr b="1" lang="ru" sz="1400">
                <a:solidFill>
                  <a:srgbClr val="434343"/>
                </a:solidFill>
              </a:rPr>
              <a:t>ava.lang.reflect.Method</a:t>
            </a:r>
            <a:r>
              <a:rPr lang="ru" sz="1400">
                <a:solidFill>
                  <a:srgbClr val="434343"/>
                </a:solidFill>
              </a:rPr>
              <a:t> обладает методом </a:t>
            </a:r>
            <a:r>
              <a:rPr b="1" lang="ru" sz="1400">
                <a:solidFill>
                  <a:srgbClr val="434343"/>
                </a:solidFill>
              </a:rPr>
              <a:t>invoke</a:t>
            </a:r>
            <a:r>
              <a:rPr lang="ru" sz="1400">
                <a:solidFill>
                  <a:srgbClr val="434343"/>
                </a:solidFill>
              </a:rPr>
              <a:t>. Первым параметром этого метода является инстанс на котором нужно вызвать метод или null, если метод вызывается у объекта. Остальный параметры - это сисок переменной длинны, содержаший аргумены с которыми надо вызвать метод. Если необходимо вызвать приватный метод, перед вызовом необходимо установить флаг </a:t>
            </a:r>
            <a:r>
              <a:rPr b="1" lang="ru" sz="1400">
                <a:solidFill>
                  <a:srgbClr val="434343"/>
                </a:solidFill>
              </a:rPr>
              <a:t>accessible</a:t>
            </a:r>
            <a:r>
              <a:rPr lang="ru" sz="1400">
                <a:solidFill>
                  <a:srgbClr val="434343"/>
                </a:solidFill>
              </a:rPr>
              <a:t> в </a:t>
            </a:r>
            <a:r>
              <a:rPr b="1" lang="ru" sz="1400">
                <a:solidFill>
                  <a:srgbClr val="434343"/>
                </a:solidFill>
              </a:rPr>
              <a:t>true </a:t>
            </a:r>
            <a:r>
              <a:rPr lang="ru" sz="1400">
                <a:solidFill>
                  <a:srgbClr val="434343"/>
                </a:solidFill>
              </a:rPr>
              <a:t>c помощью метода </a:t>
            </a:r>
            <a:r>
              <a:rPr b="1" lang="ru" sz="1400">
                <a:solidFill>
                  <a:srgbClr val="434343"/>
                </a:solidFill>
              </a:rPr>
              <a:t>setAccessible</a:t>
            </a:r>
            <a:r>
              <a:rPr lang="ru" sz="1400">
                <a:solidFill>
                  <a:srgbClr val="434343"/>
                </a:solidFill>
              </a:rPr>
              <a:t>  </a:t>
            </a:r>
            <a:endParaRPr sz="1400">
              <a:solidFill>
                <a:srgbClr val="434343"/>
              </a:solidFill>
            </a:endParaRPr>
          </a:p>
        </p:txBody>
      </p:sp>
      <p:sp>
        <p:nvSpPr>
          <p:cNvPr id="153" name="Google Shape;153;p26"/>
          <p:cNvSpPr txBox="1"/>
          <p:nvPr/>
        </p:nvSpPr>
        <p:spPr>
          <a:xfrm>
            <a:off x="468800" y="3415375"/>
            <a:ext cx="8464200" cy="923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inst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JavaReflectExample()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m = </a:t>
            </a:r>
            <a:r>
              <a:rPr i="1" lang="ru" sz="1100">
                <a:solidFill>
                  <a:schemeClr val="dk1"/>
                </a:solidFill>
                <a:highlight>
                  <a:srgbClr val="FFFFFF"/>
                </a:highlight>
                <a:latin typeface="Verdana"/>
                <a:ea typeface="Verdana"/>
                <a:cs typeface="Verdana"/>
                <a:sym typeface="Verdana"/>
              </a:rPr>
              <a:t>classOf</a:t>
            </a:r>
            <a:r>
              <a:rPr lang="ru" sz="1100">
                <a:solidFill>
                  <a:schemeClr val="dk1"/>
                </a:solidFill>
                <a:highlight>
                  <a:srgbClr val="FFFFFF"/>
                </a:highlight>
                <a:latin typeface="Verdana"/>
                <a:ea typeface="Verdana"/>
                <a:cs typeface="Verdana"/>
                <a:sym typeface="Verdana"/>
              </a:rPr>
              <a:t>[JavaReflectExample].getDeclaredMethod(</a:t>
            </a:r>
            <a:r>
              <a:rPr b="1" lang="ru" sz="1100">
                <a:solidFill>
                  <a:srgbClr val="008000"/>
                </a:solidFill>
                <a:highlight>
                  <a:srgbClr val="FFFFFF"/>
                </a:highlight>
                <a:latin typeface="Verdana"/>
                <a:ea typeface="Verdana"/>
                <a:cs typeface="Verdana"/>
                <a:sym typeface="Verdana"/>
              </a:rPr>
              <a:t>"identity"</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classOf</a:t>
            </a:r>
            <a:r>
              <a:rPr lang="ru" sz="1100">
                <a:solidFill>
                  <a:schemeClr val="dk1"/>
                </a:solidFill>
                <a:highlight>
                  <a:srgbClr val="FFFFFF"/>
                </a:highlight>
                <a:latin typeface="Verdana"/>
                <a:ea typeface="Verdana"/>
                <a:cs typeface="Verdana"/>
                <a:sym typeface="Verdana"/>
              </a:rPr>
              <a:t>[Any])</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m.setAccessible(</a:t>
            </a:r>
            <a:r>
              <a:rPr b="1" lang="ru" sz="1100">
                <a:solidFill>
                  <a:srgbClr val="000080"/>
                </a:solidFill>
                <a:highlight>
                  <a:srgbClr val="FFFFFF"/>
                </a:highlight>
                <a:latin typeface="Verdana"/>
                <a:ea typeface="Verdana"/>
                <a:cs typeface="Verdana"/>
                <a:sym typeface="Verdana"/>
              </a:rPr>
              <a:t>true</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o = m.invoke(inst, </a:t>
            </a:r>
            <a:r>
              <a:rPr i="1" lang="ru" sz="1100">
                <a:solidFill>
                  <a:srgbClr val="660E7A"/>
                </a:solidFill>
                <a:highlight>
                  <a:srgbClr val="FFFFFF"/>
                </a:highlight>
                <a:latin typeface="Verdana"/>
                <a:ea typeface="Verdana"/>
                <a:cs typeface="Verdana"/>
                <a:sym typeface="Verdana"/>
              </a:rPr>
              <a:t>Seq</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59" name="Google Shape;159;p27"/>
          <p:cNvSpPr txBox="1"/>
          <p:nvPr>
            <p:ph idx="1" type="body"/>
          </p:nvPr>
        </p:nvSpPr>
        <p:spPr>
          <a:xfrm>
            <a:off x="311700" y="1001050"/>
            <a:ext cx="8520600" cy="65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установка значений полей</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Установить значение поля можно использовав метод </a:t>
            </a:r>
            <a:r>
              <a:rPr b="1" lang="ru" sz="1400">
                <a:solidFill>
                  <a:srgbClr val="434343"/>
                </a:solidFill>
              </a:rPr>
              <a:t>set</a:t>
            </a:r>
            <a:r>
              <a:rPr lang="ru" sz="1400">
                <a:solidFill>
                  <a:srgbClr val="434343"/>
                </a:solidFill>
              </a:rPr>
              <a:t>, класса </a:t>
            </a:r>
            <a:r>
              <a:rPr b="1" lang="ru" sz="1400">
                <a:solidFill>
                  <a:srgbClr val="434343"/>
                </a:solidFill>
              </a:rPr>
              <a:t>java.lang.reflect.Field</a:t>
            </a:r>
            <a:r>
              <a:rPr lang="ru" sz="1400">
                <a:solidFill>
                  <a:srgbClr val="434343"/>
                </a:solidFill>
              </a:rPr>
              <a:t> </a:t>
            </a:r>
            <a:endParaRPr sz="1400">
              <a:solidFill>
                <a:srgbClr val="434343"/>
              </a:solidFill>
            </a:endParaRPr>
          </a:p>
        </p:txBody>
      </p:sp>
      <p:sp>
        <p:nvSpPr>
          <p:cNvPr id="160" name="Google Shape;160;p27"/>
          <p:cNvSpPr txBox="1"/>
          <p:nvPr/>
        </p:nvSpPr>
        <p:spPr>
          <a:xfrm>
            <a:off x="339900" y="1703675"/>
            <a:ext cx="8464200" cy="8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field = </a:t>
            </a:r>
            <a:r>
              <a:rPr i="1" lang="ru" sz="1100">
                <a:solidFill>
                  <a:srgbClr val="660E7A"/>
                </a:solidFill>
                <a:highlight>
                  <a:srgbClr val="FFFFFF"/>
                </a:highlight>
                <a:latin typeface="Verdana"/>
                <a:ea typeface="Verdana"/>
                <a:cs typeface="Verdana"/>
                <a:sym typeface="Verdana"/>
              </a:rPr>
              <a:t>clazz</a:t>
            </a:r>
            <a:r>
              <a:rPr lang="ru" sz="1100">
                <a:solidFill>
                  <a:schemeClr val="dk1"/>
                </a:solidFill>
                <a:highlight>
                  <a:srgbClr val="FFFFFF"/>
                </a:highlight>
                <a:latin typeface="Verdana"/>
                <a:ea typeface="Verdana"/>
                <a:cs typeface="Verdana"/>
                <a:sym typeface="Verdana"/>
              </a:rPr>
              <a:t>.getDeclaredField(</a:t>
            </a:r>
            <a:r>
              <a:rPr b="1" lang="ru" sz="1100">
                <a:solidFill>
                  <a:srgbClr val="008000"/>
                </a:solidFill>
                <a:highlight>
                  <a:srgbClr val="FFFFFF"/>
                </a:highlight>
                <a:latin typeface="Verdana"/>
                <a:ea typeface="Verdana"/>
                <a:cs typeface="Verdana"/>
                <a:sym typeface="Verdana"/>
              </a:rPr>
              <a:t>"field"</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field.setAccessible(</a:t>
            </a:r>
            <a:r>
              <a:rPr b="1" lang="ru" sz="1100">
                <a:solidFill>
                  <a:srgbClr val="000080"/>
                </a:solidFill>
                <a:highlight>
                  <a:srgbClr val="FFFFFF"/>
                </a:highlight>
                <a:latin typeface="Verdana"/>
                <a:ea typeface="Verdana"/>
                <a:cs typeface="Verdana"/>
                <a:sym typeface="Verdana"/>
              </a:rPr>
              <a:t>true</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field.set(</a:t>
            </a:r>
            <a:r>
              <a:rPr i="1" lang="ru" sz="1100">
                <a:solidFill>
                  <a:srgbClr val="660E7A"/>
                </a:solidFill>
                <a:highlight>
                  <a:srgbClr val="FFFFFF"/>
                </a:highlight>
                <a:latin typeface="Verdana"/>
                <a:ea typeface="Verdana"/>
                <a:cs typeface="Verdana"/>
                <a:sym typeface="Verdana"/>
              </a:rPr>
              <a:t>inst</a:t>
            </a:r>
            <a:r>
              <a:rPr lang="ru" sz="1100">
                <a:solidFill>
                  <a:schemeClr val="dk1"/>
                </a:solidFill>
                <a:highlight>
                  <a:srgbClr val="FFFFFF"/>
                </a:highlight>
                <a:latin typeface="Verdana"/>
                <a:ea typeface="Verdana"/>
                <a:cs typeface="Verdana"/>
                <a:sym typeface="Verdana"/>
              </a:rPr>
              <a:t>, </a:t>
            </a:r>
            <a:r>
              <a:rPr lang="ru" sz="1100">
                <a:solidFill>
                  <a:srgbClr val="0000FF"/>
                </a:solidFill>
                <a:highlight>
                  <a:srgbClr val="FFFFFF"/>
                </a:highlight>
                <a:latin typeface="Verdana"/>
                <a:ea typeface="Verdana"/>
                <a:cs typeface="Verdana"/>
                <a:sym typeface="Verdana"/>
              </a:rPr>
              <a:t>40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afterSet = </a:t>
            </a:r>
            <a:r>
              <a:rPr i="1" lang="ru" sz="1100">
                <a:solidFill>
                  <a:srgbClr val="660E7A"/>
                </a:solidFill>
                <a:highlight>
                  <a:srgbClr val="FFFFFF"/>
                </a:highlight>
                <a:latin typeface="Verdana"/>
                <a:ea typeface="Verdana"/>
                <a:cs typeface="Verdana"/>
                <a:sym typeface="Verdana"/>
              </a:rPr>
              <a:t>inst</a:t>
            </a:r>
            <a:r>
              <a:rPr lang="ru" sz="1100">
                <a:solidFill>
                  <a:schemeClr val="dk1"/>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field</a:t>
            </a:r>
            <a:endParaRPr i="1" sz="1100">
              <a:solidFill>
                <a:srgbClr val="660E7A"/>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66" name="Google Shape;166;p28"/>
          <p:cNvSpPr txBox="1"/>
          <p:nvPr>
            <p:ph idx="1" type="body"/>
          </p:nvPr>
        </p:nvSpPr>
        <p:spPr>
          <a:xfrm>
            <a:off x="311700" y="1077250"/>
            <a:ext cx="8520600" cy="26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создание новых инстансов.</a:t>
            </a:r>
            <a:r>
              <a:rPr lang="ru" sz="1400">
                <a:solidFill>
                  <a:srgbClr val="434343"/>
                </a:solidFill>
              </a:rPr>
              <a:t>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Существует 2 рефлективных метода создания инстансов классов:</a:t>
            </a:r>
            <a:r>
              <a:rPr lang="ru" sz="1400">
                <a:solidFill>
                  <a:schemeClr val="dk1"/>
                </a:solidFill>
              </a:rPr>
              <a:t> </a:t>
            </a:r>
            <a:r>
              <a:rPr b="1" lang="ru" sz="1400" u="sng">
                <a:solidFill>
                  <a:srgbClr val="434343"/>
                </a:solidFill>
                <a:hlinkClick r:id="rId3"/>
              </a:rPr>
              <a:t>java.lang.reflect.Constructor.newInstance()</a:t>
            </a:r>
            <a:r>
              <a:rPr lang="ru" sz="1400">
                <a:solidFill>
                  <a:srgbClr val="434343"/>
                </a:solidFill>
              </a:rPr>
              <a:t> </a:t>
            </a:r>
            <a:r>
              <a:rPr lang="ru" sz="1400">
                <a:solidFill>
                  <a:schemeClr val="dk1"/>
                </a:solidFill>
              </a:rPr>
              <a:t>and </a:t>
            </a:r>
            <a:r>
              <a:rPr b="1" lang="ru" sz="1400" u="sng">
                <a:solidFill>
                  <a:srgbClr val="434343"/>
                </a:solidFill>
                <a:hlinkClick r:id="rId4"/>
              </a:rPr>
              <a:t>Class.newInstance()</a:t>
            </a:r>
            <a:r>
              <a:rPr lang="ru" sz="1400">
                <a:solidFill>
                  <a:schemeClr val="dk1"/>
                </a:solidFill>
              </a:rPr>
              <a:t>. </a:t>
            </a:r>
            <a:r>
              <a:rPr lang="ru" sz="1400">
                <a:solidFill>
                  <a:srgbClr val="434343"/>
                </a:solidFill>
              </a:rPr>
              <a:t>Первый из них предпочтительнее потому что:</a:t>
            </a:r>
            <a:endParaRPr sz="1400">
              <a:solidFill>
                <a:srgbClr val="434343"/>
              </a:solidFill>
            </a:endParaRPr>
          </a:p>
          <a:p>
            <a:pPr indent="-317500" lvl="0" marL="457200" rtl="0" algn="l">
              <a:spcBef>
                <a:spcPts val="0"/>
              </a:spcBef>
              <a:spcAft>
                <a:spcPts val="0"/>
              </a:spcAft>
              <a:buClr>
                <a:srgbClr val="434343"/>
              </a:buClr>
              <a:buSzPts val="1400"/>
              <a:buChar char="●"/>
            </a:pPr>
            <a:r>
              <a:rPr b="1" lang="ru" sz="1400" u="sng">
                <a:solidFill>
                  <a:srgbClr val="434343"/>
                </a:solidFill>
                <a:hlinkClick r:id="rId5"/>
              </a:rPr>
              <a:t>Class.newInstance()</a:t>
            </a:r>
            <a:r>
              <a:rPr lang="ru" sz="1400">
                <a:solidFill>
                  <a:srgbClr val="434343"/>
                </a:solidFill>
              </a:rPr>
              <a:t> может вызывать только конструктор без параметров в отличии от </a:t>
            </a:r>
            <a:r>
              <a:rPr b="1" lang="ru" sz="1400" u="sng">
                <a:solidFill>
                  <a:srgbClr val="434343"/>
                </a:solidFill>
                <a:hlinkClick r:id="rId6"/>
              </a:rPr>
              <a:t>Constructor.newInstance()</a:t>
            </a:r>
            <a:r>
              <a:rPr lang="ru" sz="1400">
                <a:solidFill>
                  <a:srgbClr val="434343"/>
                </a:solidFill>
              </a:rPr>
              <a:t>.</a:t>
            </a:r>
            <a:endParaRPr sz="1400">
              <a:solidFill>
                <a:srgbClr val="434343"/>
              </a:solidFill>
            </a:endParaRPr>
          </a:p>
          <a:p>
            <a:pPr indent="-317500" lvl="0" marL="457200" rtl="0" algn="l">
              <a:spcBef>
                <a:spcPts val="0"/>
              </a:spcBef>
              <a:spcAft>
                <a:spcPts val="0"/>
              </a:spcAft>
              <a:buClr>
                <a:srgbClr val="434343"/>
              </a:buClr>
              <a:buSzPts val="1400"/>
              <a:buChar char="●"/>
            </a:pPr>
            <a:r>
              <a:rPr b="1" lang="ru" sz="1400" u="sng">
                <a:solidFill>
                  <a:srgbClr val="434343"/>
                </a:solidFill>
                <a:hlinkClick r:id="rId7"/>
              </a:rPr>
              <a:t>Class.newInstance()</a:t>
            </a:r>
            <a:r>
              <a:rPr lang="ru" sz="1400">
                <a:solidFill>
                  <a:srgbClr val="434343"/>
                </a:solidFill>
              </a:rPr>
              <a:t> выбрасывает наружу любые исключения случившиеся в процессе работы конструктора. </a:t>
            </a:r>
            <a:r>
              <a:rPr b="1" lang="ru" sz="1400" u="sng">
                <a:solidFill>
                  <a:srgbClr val="434343"/>
                </a:solidFill>
                <a:hlinkClick r:id="rId8"/>
              </a:rPr>
              <a:t>Constructor.newInstance()</a:t>
            </a:r>
            <a:r>
              <a:rPr lang="ru" sz="1400">
                <a:solidFill>
                  <a:srgbClr val="434343"/>
                </a:solidFill>
              </a:rPr>
              <a:t> всегда оборачивает исключения в  </a:t>
            </a:r>
            <a:r>
              <a:rPr b="1" lang="ru" sz="1400" u="sng">
                <a:solidFill>
                  <a:srgbClr val="434343"/>
                </a:solidFill>
                <a:hlinkClick r:id="rId9"/>
              </a:rPr>
              <a:t>InvocationTargetException</a:t>
            </a:r>
            <a:r>
              <a:rPr lang="ru" sz="1400">
                <a:solidFill>
                  <a:srgbClr val="434343"/>
                </a:solidFill>
              </a:rPr>
              <a:t>.</a:t>
            </a:r>
            <a:endParaRPr sz="1400">
              <a:solidFill>
                <a:srgbClr val="434343"/>
              </a:solidFill>
            </a:endParaRPr>
          </a:p>
          <a:p>
            <a:pPr indent="-317500" lvl="0" marL="457200" rtl="0" algn="l">
              <a:spcBef>
                <a:spcPts val="0"/>
              </a:spcBef>
              <a:spcAft>
                <a:spcPts val="0"/>
              </a:spcAft>
              <a:buClr>
                <a:srgbClr val="434343"/>
              </a:buClr>
              <a:buSzPts val="1400"/>
              <a:buChar char="●"/>
            </a:pPr>
            <a:r>
              <a:rPr b="1" lang="ru" sz="1400" u="sng">
                <a:solidFill>
                  <a:srgbClr val="434343"/>
                </a:solidFill>
                <a:hlinkClick r:id="rId10"/>
              </a:rPr>
              <a:t>Class.newInstance()</a:t>
            </a:r>
            <a:r>
              <a:rPr lang="ru" sz="1400">
                <a:solidFill>
                  <a:srgbClr val="434343"/>
                </a:solidFill>
              </a:rPr>
              <a:t> не может вызывать недоступные конструкторы; </a:t>
            </a:r>
            <a:r>
              <a:rPr b="1" lang="ru" sz="1400" u="sng">
                <a:solidFill>
                  <a:srgbClr val="434343"/>
                </a:solidFill>
                <a:hlinkClick r:id="rId11"/>
              </a:rPr>
              <a:t>Constructor.newInstance()</a:t>
            </a:r>
            <a:r>
              <a:rPr lang="ru" sz="1400">
                <a:solidFill>
                  <a:srgbClr val="434343"/>
                </a:solidFill>
              </a:rPr>
              <a:t>может вызывать недоступные конструкторы в некоторых случаях.</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sp>
        <p:nvSpPr>
          <p:cNvPr id="167" name="Google Shape;167;p28"/>
          <p:cNvSpPr txBox="1"/>
          <p:nvPr/>
        </p:nvSpPr>
        <p:spPr>
          <a:xfrm>
            <a:off x="339900" y="3985000"/>
            <a:ext cx="8464200" cy="503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const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clazz</a:t>
            </a:r>
            <a:r>
              <a:rPr lang="ru" sz="1100">
                <a:solidFill>
                  <a:schemeClr val="dk1"/>
                </a:solidFill>
                <a:highlight>
                  <a:srgbClr val="FFFFFF"/>
                </a:highlight>
                <a:latin typeface="Verdana"/>
                <a:ea typeface="Verdana"/>
                <a:cs typeface="Verdana"/>
                <a:sym typeface="Verdana"/>
              </a:rPr>
              <a:t>.getConstructor(</a:t>
            </a:r>
            <a:r>
              <a:rPr i="1" lang="ru" sz="1100">
                <a:solidFill>
                  <a:srgbClr val="660E7A"/>
                </a:solidFill>
                <a:highlight>
                  <a:srgbClr val="FFFFFF"/>
                </a:highlight>
                <a:latin typeface="Verdana"/>
                <a:ea typeface="Verdana"/>
                <a:cs typeface="Verdana"/>
                <a:sym typeface="Verdana"/>
              </a:rPr>
              <a:t>Seq</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Class</a:t>
            </a:r>
            <a:r>
              <a:rPr lang="ru" sz="1100">
                <a:solidFill>
                  <a:schemeClr val="dk1"/>
                </a:solidFill>
                <a:highlight>
                  <a:srgbClr val="FFFFFF"/>
                </a:highlight>
                <a:latin typeface="Verdana"/>
                <a:ea typeface="Verdana"/>
                <a:cs typeface="Verdana"/>
                <a:sym typeface="Verdana"/>
              </a:rPr>
              <a:t>[_]](): 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reflectiveInst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const</a:t>
            </a:r>
            <a:r>
              <a:rPr lang="ru" sz="1100">
                <a:solidFill>
                  <a:schemeClr val="dk1"/>
                </a:solidFill>
                <a:highlight>
                  <a:srgbClr val="FFFFFF"/>
                </a:highlight>
                <a:latin typeface="Verdana"/>
                <a:ea typeface="Verdana"/>
                <a:cs typeface="Verdana"/>
                <a:sym typeface="Verdana"/>
              </a:rPr>
              <a:t>.newInstance()</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p:txBody>
      </p:sp>
      <p:sp>
        <p:nvSpPr>
          <p:cNvPr id="168" name="Google Shape;168;p28"/>
          <p:cNvSpPr txBox="1"/>
          <p:nvPr>
            <p:ph idx="1" type="body"/>
          </p:nvPr>
        </p:nvSpPr>
        <p:spPr>
          <a:xfrm>
            <a:off x="311700" y="4488400"/>
            <a:ext cx="8520600" cy="26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Все примеры этого раздела можно найти в </a:t>
            </a:r>
            <a:r>
              <a:rPr b="1" lang="ru" sz="1400">
                <a:solidFill>
                  <a:srgbClr val="434343"/>
                </a:solidFill>
              </a:rPr>
              <a:t>lectures.reflection.SettingInvokingAndCreatingWithJava.scala</a:t>
            </a:r>
            <a:endParaRPr b="1" sz="14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74" name="Google Shape;174;p29"/>
          <p:cNvSpPr txBox="1"/>
          <p:nvPr>
            <p:ph idx="1" type="body"/>
          </p:nvPr>
        </p:nvSpPr>
        <p:spPr>
          <a:xfrm>
            <a:off x="311700" y="935300"/>
            <a:ext cx="8520600" cy="406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С развитием scala стало очевидно, что функций java рефлексии недостаточно, а теми, что есть не всегда удобно пользоваться. Поэтому начиная с версии 2.10 scala свою собственную библиотеку.</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Чтобы ею воспользоваться нужно добавить ее в зависимости проекта. Например для sbt это можно сделать вот так </a:t>
            </a:r>
            <a:r>
              <a:rPr b="1" lang="ru" sz="1400">
                <a:solidFill>
                  <a:srgbClr val="434343"/>
                </a:solidFill>
              </a:rPr>
              <a:t>libraryDependencies += "org.scala-lang" % "scala-reflect" % "yourVersion"</a:t>
            </a:r>
            <a:r>
              <a:rPr lang="ru" sz="1400">
                <a:solidFill>
                  <a:srgbClr val="434343"/>
                </a:solidFill>
              </a:rPr>
              <a:t>    Первое важное отличие scala reflection от java - наличие </a:t>
            </a:r>
            <a:r>
              <a:rPr b="1" lang="ru" sz="1400">
                <a:solidFill>
                  <a:srgbClr val="434343"/>
                </a:solidFill>
              </a:rPr>
              <a:t>runtime</a:t>
            </a:r>
            <a:r>
              <a:rPr lang="ru" sz="1400">
                <a:solidFill>
                  <a:srgbClr val="434343"/>
                </a:solidFill>
              </a:rPr>
              <a:t> и </a:t>
            </a:r>
            <a:r>
              <a:rPr b="1" lang="ru" sz="1400">
                <a:solidFill>
                  <a:srgbClr val="434343"/>
                </a:solidFill>
              </a:rPr>
              <a:t>compiletime</a:t>
            </a:r>
            <a:r>
              <a:rPr lang="ru" sz="1400">
                <a:solidFill>
                  <a:srgbClr val="434343"/>
                </a:solidFill>
              </a:rPr>
              <a:t> рефлексии. Runtime рефлексия по-сути похожа на рефлексию в java. </a:t>
            </a:r>
            <a:r>
              <a:rPr lang="ru" sz="1400">
                <a:solidFill>
                  <a:srgbClr val="434343"/>
                </a:solidFill>
              </a:rPr>
              <a:t> </a:t>
            </a:r>
            <a:r>
              <a:rPr lang="ru" sz="1400">
                <a:solidFill>
                  <a:srgbClr val="434343"/>
                </a:solidFill>
              </a:rPr>
              <a:t>Compiletime рефлексия - это набор библиотек для генерации кода на этапе компиляции.</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Из-за наличия 2-х принципиально отличающихся рефлексий, были введены, так называемые, вселенные, наследницы  </a:t>
            </a:r>
            <a:r>
              <a:rPr b="1" lang="ru" sz="1400">
                <a:solidFill>
                  <a:srgbClr val="434343"/>
                </a:solidFill>
              </a:rPr>
              <a:t>scala.reflect.api.Universe</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u="sng">
                <a:solidFill>
                  <a:srgbClr val="434343"/>
                </a:solidFill>
                <a:hlinkClick r:id="rId3"/>
              </a:rPr>
              <a:t>scala.reflect.api.JavaUniverse</a:t>
            </a:r>
            <a:r>
              <a:rPr lang="ru" sz="1400">
                <a:solidFill>
                  <a:srgbClr val="434343"/>
                </a:solidFill>
              </a:rPr>
              <a:t> отвечает за runtime рефлексию</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u="sng">
                <a:solidFill>
                  <a:srgbClr val="434343"/>
                </a:solidFill>
                <a:hlinkClick r:id="rId4"/>
              </a:rPr>
              <a:t>scala.reflect.macros.Universe</a:t>
            </a:r>
            <a:r>
              <a:rPr b="1" lang="ru" sz="1400">
                <a:solidFill>
                  <a:srgbClr val="434343"/>
                </a:solidFill>
              </a:rPr>
              <a:t> </a:t>
            </a:r>
            <a:r>
              <a:rPr b="1" lang="ru" sz="1400">
                <a:solidFill>
                  <a:srgbClr val="434343"/>
                </a:solidFill>
              </a:rPr>
              <a:t> </a:t>
            </a:r>
            <a:r>
              <a:rPr lang="ru" sz="1400">
                <a:solidFill>
                  <a:srgbClr val="434343"/>
                </a:solidFill>
              </a:rPr>
              <a:t>отвечает за compiletime рефлексию</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Еще одним нововведением является концепция зеркал (Mirrors). Зеркала являются ключевой частью рефлексии. Вся информация о программе, так или иначе доступна через зеркала. Зеркал бывает несколько</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Зеркала, работающие с классами и класслоадерами</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Зеркала, предназначенные для динамической работы с классами. Т.е для вызова методов, создания новых инстансов и т.д. Они доступн только в runtime рефлексии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Заркала объединяющие 2  предыдущих типа.  </a:t>
            </a:r>
            <a:endParaRPr sz="14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80" name="Google Shape;180;p30"/>
          <p:cNvSpPr txBox="1"/>
          <p:nvPr>
            <p:ph idx="1" type="body"/>
          </p:nvPr>
        </p:nvSpPr>
        <p:spPr>
          <a:xfrm>
            <a:off x="311700" y="1153450"/>
            <a:ext cx="8520600" cy="37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Помимо вселенных и зеркал, было введено большое количество вспомогательных классов, облегчающих  работу с рефлексией в scala</a:t>
            </a:r>
            <a:endParaRPr sz="1400">
              <a:solidFill>
                <a:srgbClr val="434343"/>
              </a:solidFill>
            </a:endParaRPr>
          </a:p>
          <a:p>
            <a:pPr indent="-317500" lvl="0" marL="457200" rtl="0" algn="l">
              <a:spcBef>
                <a:spcPts val="0"/>
              </a:spcBef>
              <a:spcAft>
                <a:spcPts val="0"/>
              </a:spcAft>
              <a:buClr>
                <a:srgbClr val="103A51"/>
              </a:buClr>
              <a:buSzPts val="1400"/>
              <a:buChar char="●"/>
            </a:pPr>
            <a:r>
              <a:rPr b="1" lang="ru" sz="1400" u="sng">
                <a:solidFill>
                  <a:srgbClr val="434343"/>
                </a:solidFill>
                <a:hlinkClick r:id="rId3"/>
              </a:rPr>
              <a:t>Type</a:t>
            </a:r>
            <a:r>
              <a:rPr lang="ru" sz="1400">
                <a:solidFill>
                  <a:srgbClr val="103A51"/>
                </a:solidFill>
              </a:rPr>
              <a:t> - Содержит всю информацию о типе и соответствующий ему символ. С помощью Type можно получить все родительские классы, члены этого типа, как наследованные так и определенные непосредственно в данном типе. Так же Type позволяет сравнивать типы</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u="sng">
                <a:solidFill>
                  <a:srgbClr val="434343"/>
                </a:solidFill>
                <a:hlinkClick r:id="rId4"/>
              </a:rPr>
              <a:t>Symbol</a:t>
            </a:r>
            <a:r>
              <a:rPr lang="ru" sz="1400">
                <a:solidFill>
                  <a:srgbClr val="103A51"/>
                </a:solidFill>
              </a:rPr>
              <a:t> Все чему в scala можно дать имя имеет связанный символ. TypeSymbol, описывает определение тип. MethoSymbol - описание метода и т.д. Символы организованы в иерархию. Например символ, описывающий параметр метода, будет иметь родительский символ, описывающий сам метод     </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u="sng">
                <a:solidFill>
                  <a:srgbClr val="434343"/>
                </a:solidFill>
                <a:hlinkClick r:id="rId5"/>
              </a:rPr>
              <a:t>Trees</a:t>
            </a:r>
            <a:r>
              <a:rPr lang="ru" sz="1400">
                <a:solidFill>
                  <a:srgbClr val="103A51"/>
                </a:solidFill>
              </a:rPr>
              <a:t> - это представление scala приложения в виде AST. Обычно tree неизменны, кроме нескольких  полей, которые устанавливаются после  typecheck фазы компилятора. Чаще всего Trees используют в макросах и в случаях  применения метода </a:t>
            </a:r>
            <a:r>
              <a:rPr b="1" lang="ru" sz="1400">
                <a:solidFill>
                  <a:srgbClr val="103A51"/>
                </a:solidFill>
              </a:rPr>
              <a:t>scala.reflect.api.Universe#reify</a:t>
            </a:r>
            <a:r>
              <a:rPr lang="ru" sz="1400">
                <a:solidFill>
                  <a:srgbClr val="103A51"/>
                </a:solidFill>
              </a:rPr>
              <a:t> </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u="sng">
                <a:solidFill>
                  <a:srgbClr val="434343"/>
                </a:solidFill>
                <a:hlinkClick r:id="rId6"/>
              </a:rPr>
              <a:t>Names</a:t>
            </a:r>
            <a:r>
              <a:rPr b="1" lang="ru" sz="1400">
                <a:solidFill>
                  <a:srgbClr val="103A51"/>
                </a:solidFill>
              </a:rPr>
              <a:t> </a:t>
            </a:r>
            <a:r>
              <a:rPr lang="ru" sz="1400">
                <a:solidFill>
                  <a:srgbClr val="103A51"/>
                </a:solidFill>
              </a:rPr>
              <a:t>представляют имена термов и типов</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u="sng">
                <a:solidFill>
                  <a:srgbClr val="434343"/>
                </a:solidFill>
                <a:hlinkClick r:id="rId7"/>
              </a:rPr>
              <a:t>Annotations</a:t>
            </a:r>
            <a:r>
              <a:rPr lang="ru" sz="1400">
                <a:solidFill>
                  <a:srgbClr val="103A51"/>
                </a:solidFill>
              </a:rPr>
              <a:t> - аннотаций </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u="sng">
                <a:solidFill>
                  <a:srgbClr val="434343"/>
                </a:solidFill>
                <a:hlinkClick r:id="rId8"/>
              </a:rPr>
              <a:t>Positions</a:t>
            </a:r>
            <a:r>
              <a:rPr lang="ru" sz="1400">
                <a:solidFill>
                  <a:srgbClr val="103A51"/>
                </a:solidFill>
              </a:rPr>
              <a:t> показывает положение конкретного Tree в коде</a:t>
            </a:r>
            <a:endParaRPr sz="1400">
              <a:solidFill>
                <a:srgbClr val="103A51"/>
              </a:solidFill>
            </a:endParaRPr>
          </a:p>
          <a:p>
            <a:pPr indent="0" lvl="0" marL="457200" rtl="0" algn="l">
              <a:spcBef>
                <a:spcPts val="0"/>
              </a:spcBef>
              <a:spcAft>
                <a:spcPts val="0"/>
              </a:spcAft>
              <a:buNone/>
            </a:pPr>
            <a:r>
              <a:t/>
            </a:r>
            <a:endParaRPr b="1" sz="1400">
              <a:solidFill>
                <a:srgbClr val="103A51"/>
              </a:solidFill>
            </a:endParaRPr>
          </a:p>
          <a:p>
            <a:pPr indent="0" lvl="0" marL="457200" rtl="0" algn="l">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86" name="Google Shape;186;p31"/>
          <p:cNvSpPr txBox="1"/>
          <p:nvPr>
            <p:ph idx="1" type="body"/>
          </p:nvPr>
        </p:nvSpPr>
        <p:spPr>
          <a:xfrm>
            <a:off x="311700" y="1153450"/>
            <a:ext cx="8520600" cy="37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a:t>
            </a:r>
            <a:endParaRPr b="1" sz="1400">
              <a:solidFill>
                <a:srgbClr val="434343"/>
              </a:solidFill>
            </a:endParaRPr>
          </a:p>
          <a:p>
            <a:pPr indent="0" lvl="0" marL="0" rtl="0" algn="l">
              <a:spcBef>
                <a:spcPts val="0"/>
              </a:spcBef>
              <a:spcAft>
                <a:spcPts val="0"/>
              </a:spcAft>
              <a:buNone/>
            </a:pPr>
            <a:r>
              <a:rPr lang="ru" sz="1400">
                <a:solidFill>
                  <a:srgbClr val="103A51"/>
                </a:solidFill>
              </a:rPr>
              <a:t>Также scala-reflect предоставляет средства сохранить информацию о типах, которая теряется на этапе type erasure. Сделано это с помощью набора тегов</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a:solidFill>
                  <a:srgbClr val="103A51"/>
                </a:solidFill>
              </a:rPr>
              <a:t>WeakTypeTag - </a:t>
            </a:r>
            <a:r>
              <a:rPr lang="ru" sz="1400">
                <a:solidFill>
                  <a:srgbClr val="103A51"/>
                </a:solidFill>
              </a:rPr>
              <a:t>применим для сохранения информации о тайп параметрах и тайпалиасах, даже если они частично определены. Т.е. </a:t>
            </a:r>
            <a:r>
              <a:rPr b="1" lang="ru" sz="1400">
                <a:solidFill>
                  <a:srgbClr val="103A51"/>
                </a:solidFill>
              </a:rPr>
              <a:t>weakTypeTag</a:t>
            </a:r>
            <a:r>
              <a:rPr lang="ru" sz="1400">
                <a:solidFill>
                  <a:srgbClr val="103A51"/>
                </a:solidFill>
              </a:rPr>
              <a:t> сохранит информацию о типе </a:t>
            </a:r>
            <a:r>
              <a:rPr b="1" lang="ru" sz="1400">
                <a:solidFill>
                  <a:srgbClr val="103A51"/>
                </a:solidFill>
              </a:rPr>
              <a:t>List[T]</a:t>
            </a:r>
            <a:endParaRPr b="1" sz="1400">
              <a:solidFill>
                <a:srgbClr val="103A51"/>
              </a:solidFill>
            </a:endParaRPr>
          </a:p>
          <a:p>
            <a:pPr indent="-317500" lvl="0" marL="457200" rtl="0" algn="l">
              <a:spcBef>
                <a:spcPts val="0"/>
              </a:spcBef>
              <a:spcAft>
                <a:spcPts val="0"/>
              </a:spcAft>
              <a:buClr>
                <a:srgbClr val="103A51"/>
              </a:buClr>
              <a:buSzPts val="1400"/>
              <a:buChar char="●"/>
            </a:pPr>
            <a:r>
              <a:rPr b="1" lang="ru" sz="1400">
                <a:solidFill>
                  <a:srgbClr val="103A51"/>
                </a:solidFill>
              </a:rPr>
              <a:t>TypeTag </a:t>
            </a:r>
            <a:r>
              <a:rPr lang="ru" sz="1400">
                <a:solidFill>
                  <a:srgbClr val="103A51"/>
                </a:solidFill>
              </a:rPr>
              <a:t>подходит для сохранения информации о конкретных типах. Попытка найти тайптег для типа </a:t>
            </a:r>
            <a:r>
              <a:rPr b="1" lang="ru" sz="1400">
                <a:solidFill>
                  <a:srgbClr val="103A51"/>
                </a:solidFill>
              </a:rPr>
              <a:t>List[T]</a:t>
            </a:r>
            <a:r>
              <a:rPr lang="ru" sz="1400">
                <a:solidFill>
                  <a:srgbClr val="103A51"/>
                </a:solidFill>
              </a:rPr>
              <a:t> завершится ошибкой компиляции</a:t>
            </a:r>
            <a:endParaRPr sz="1400">
              <a:solidFill>
                <a:srgbClr val="103A51"/>
              </a:solidFill>
            </a:endParaRPr>
          </a:p>
          <a:p>
            <a:pPr indent="-317500" lvl="0" marL="457200" rtl="0" algn="l">
              <a:spcBef>
                <a:spcPts val="0"/>
              </a:spcBef>
              <a:spcAft>
                <a:spcPts val="0"/>
              </a:spcAft>
              <a:buClr>
                <a:srgbClr val="103A51"/>
              </a:buClr>
              <a:buSzPts val="1400"/>
              <a:buChar char="●"/>
            </a:pPr>
            <a:r>
              <a:rPr b="1" lang="ru" sz="1400">
                <a:solidFill>
                  <a:srgbClr val="103A51"/>
                </a:solidFill>
              </a:rPr>
              <a:t>ClassTag - </a:t>
            </a:r>
            <a:r>
              <a:rPr lang="ru" sz="1400">
                <a:solidFill>
                  <a:srgbClr val="103A51"/>
                </a:solidFill>
              </a:rPr>
              <a:t>редставляет информацию о типе, такой, какая она будет после typeerasure</a:t>
            </a:r>
            <a:endParaRPr sz="1400">
              <a:solidFill>
                <a:srgbClr val="103A51"/>
              </a:solidFill>
            </a:endParaRPr>
          </a:p>
          <a:p>
            <a:pPr indent="0" lvl="0" marL="457200" rtl="0" algn="l">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62" name="Google Shape;62;p14"/>
          <p:cNvSpPr txBox="1"/>
          <p:nvPr>
            <p:ph idx="1" type="body"/>
          </p:nvPr>
        </p:nvSpPr>
        <p:spPr>
          <a:xfrm>
            <a:off x="311700" y="1001050"/>
            <a:ext cx="8520600" cy="40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В этой серии лекций мы познакомимся с рефлексией и макросами. </a:t>
            </a:r>
            <a:endParaRPr sz="1400">
              <a:solidFill>
                <a:srgbClr val="434343"/>
              </a:solidFill>
            </a:endParaRPr>
          </a:p>
          <a:p>
            <a:pPr indent="0" lvl="0" marL="0" rtl="0" algn="l">
              <a:lnSpc>
                <a:spcPct val="100000"/>
              </a:lnSpc>
              <a:spcBef>
                <a:spcPts val="0"/>
              </a:spcBef>
              <a:spcAft>
                <a:spcPts val="0"/>
              </a:spcAft>
              <a:buNone/>
            </a:pPr>
            <a:r>
              <a:rPr b="1" lang="ru" sz="1400">
                <a:solidFill>
                  <a:srgbClr val="434343"/>
                </a:solidFill>
              </a:rPr>
              <a:t>Рефлексия</a:t>
            </a:r>
            <a:r>
              <a:rPr lang="ru" sz="1400">
                <a:solidFill>
                  <a:srgbClr val="434343"/>
                </a:solidFill>
              </a:rPr>
              <a:t> - это набор средств, с помощью которых приложение способно исследовать само себя, как на этапе компиляции так и в процессе выполнения. </a:t>
            </a:r>
            <a:endParaRPr sz="1400">
              <a:solidFill>
                <a:srgbClr val="434343"/>
              </a:solidFill>
            </a:endParaRPr>
          </a:p>
          <a:p>
            <a:pPr indent="0" lvl="0" marL="0" rtl="0" algn="l">
              <a:lnSpc>
                <a:spcPct val="100000"/>
              </a:lnSpc>
              <a:spcBef>
                <a:spcPts val="0"/>
              </a:spcBef>
              <a:spcAft>
                <a:spcPts val="0"/>
              </a:spcAft>
              <a:buNone/>
            </a:pPr>
            <a:r>
              <a:rPr b="1" lang="ru" sz="1400">
                <a:solidFill>
                  <a:srgbClr val="434343"/>
                </a:solidFill>
              </a:rPr>
              <a:t>Макросы </a:t>
            </a:r>
            <a:r>
              <a:rPr lang="ru" sz="1400">
                <a:solidFill>
                  <a:srgbClr val="434343"/>
                </a:solidFill>
              </a:rPr>
              <a:t>- это подпрограммы, преобразующие код основного приложения.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Рефлексия и макросы широко используются для тестирования, логирования, профилирования приложений и т.д. Многие популярные скала библиотеки (например </a:t>
            </a:r>
            <a:r>
              <a:rPr b="1" lang="ru" sz="1400">
                <a:solidFill>
                  <a:srgbClr val="434343"/>
                </a:solidFill>
              </a:rPr>
              <a:t>shapless</a:t>
            </a:r>
            <a:r>
              <a:rPr lang="ru" sz="1400">
                <a:solidFill>
                  <a:srgbClr val="434343"/>
                </a:solidFill>
              </a:rPr>
              <a:t>, </a:t>
            </a:r>
            <a:r>
              <a:rPr b="1" lang="ru" sz="1400">
                <a:solidFill>
                  <a:srgbClr val="434343"/>
                </a:solidFill>
              </a:rPr>
              <a:t>cats</a:t>
            </a:r>
            <a:r>
              <a:rPr lang="ru" sz="1400">
                <a:solidFill>
                  <a:srgbClr val="434343"/>
                </a:solidFill>
              </a:rPr>
              <a:t>, </a:t>
            </a:r>
            <a:r>
              <a:rPr b="1" lang="ru" sz="1400">
                <a:solidFill>
                  <a:srgbClr val="434343"/>
                </a:solidFill>
              </a:rPr>
              <a:t>mockito</a:t>
            </a:r>
            <a:r>
              <a:rPr lang="ru" sz="1400">
                <a:solidFill>
                  <a:srgbClr val="434343"/>
                </a:solidFill>
              </a:rPr>
              <a:t>) были бы невозможны без этих  механизмов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Краткое содержание раздела</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Требования, причины возникновения и подготовка к использованию</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Термины и понятия</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Рефлексия времени выполнения</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Рефлексия времени компиляции</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Макросы</a:t>
            </a:r>
            <a:endParaRPr sz="1400">
              <a:solidFill>
                <a:srgbClr val="434343"/>
              </a:solidFill>
            </a:endParaRPr>
          </a:p>
          <a:p>
            <a:pPr indent="-317500" lvl="1" marL="914400" rtl="0" algn="l">
              <a:lnSpc>
                <a:spcPct val="100000"/>
              </a:lnSpc>
              <a:spcBef>
                <a:spcPts val="0"/>
              </a:spcBef>
              <a:spcAft>
                <a:spcPts val="0"/>
              </a:spcAft>
              <a:buClr>
                <a:srgbClr val="434343"/>
              </a:buClr>
              <a:buSzPts val="1400"/>
              <a:buChar char="○"/>
            </a:pPr>
            <a:r>
              <a:rPr lang="ru">
                <a:solidFill>
                  <a:srgbClr val="434343"/>
                </a:solidFill>
              </a:rPr>
              <a:t>blackbox</a:t>
            </a:r>
            <a:endParaRPr>
              <a:solidFill>
                <a:srgbClr val="434343"/>
              </a:solidFill>
            </a:endParaRPr>
          </a:p>
          <a:p>
            <a:pPr indent="-317500" lvl="1" marL="914400" rtl="0" algn="l">
              <a:lnSpc>
                <a:spcPct val="100000"/>
              </a:lnSpc>
              <a:spcBef>
                <a:spcPts val="0"/>
              </a:spcBef>
              <a:spcAft>
                <a:spcPts val="0"/>
              </a:spcAft>
              <a:buClr>
                <a:srgbClr val="434343"/>
              </a:buClr>
              <a:buSzPts val="1400"/>
              <a:buChar char="○"/>
            </a:pPr>
            <a:r>
              <a:rPr lang="ru">
                <a:solidFill>
                  <a:srgbClr val="434343"/>
                </a:solidFill>
              </a:rPr>
              <a:t>whitebox</a:t>
            </a:r>
            <a:endParaRPr>
              <a:solidFill>
                <a:srgbClr val="434343"/>
              </a:solidFill>
            </a:endParaRPr>
          </a:p>
          <a:p>
            <a:pPr indent="-317500" lvl="1" marL="914400" rtl="0" algn="l">
              <a:lnSpc>
                <a:spcPct val="100000"/>
              </a:lnSpc>
              <a:spcBef>
                <a:spcPts val="0"/>
              </a:spcBef>
              <a:spcAft>
                <a:spcPts val="0"/>
              </a:spcAft>
              <a:buClr>
                <a:srgbClr val="434343"/>
              </a:buClr>
              <a:buSzPts val="1400"/>
              <a:buChar char="○"/>
            </a:pPr>
            <a:r>
              <a:rPr lang="ru">
                <a:solidFill>
                  <a:srgbClr val="434343"/>
                </a:solidFill>
              </a:rPr>
              <a:t>annotations</a:t>
            </a:r>
            <a:endParaRPr>
              <a:solidFill>
                <a:srgbClr val="434343"/>
              </a:solidFill>
            </a:endParaRPr>
          </a:p>
          <a:p>
            <a:pPr indent="0" lvl="0" marL="457200" rtl="0" algn="l">
              <a:lnSpc>
                <a:spcPct val="100000"/>
              </a:lnSpc>
              <a:spcBef>
                <a:spcPts val="0"/>
              </a:spcBef>
              <a:spcAft>
                <a:spcPts val="0"/>
              </a:spcAft>
              <a:buNone/>
            </a:pPr>
            <a:r>
              <a:t/>
            </a:r>
            <a:endParaRPr b="1" sz="1400">
              <a:solidFill>
                <a:srgbClr val="434343"/>
              </a:solidFill>
            </a:endParaRPr>
          </a:p>
          <a:p>
            <a:pPr indent="0" lvl="0" marL="45720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b="1">
              <a:solidFill>
                <a:srgbClr val="434343"/>
              </a:solidFill>
            </a:endParaRPr>
          </a:p>
          <a:p>
            <a:pPr indent="0" lvl="0" marL="0" rtl="0" algn="l">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92" name="Google Shape;192;p32"/>
          <p:cNvSpPr txBox="1"/>
          <p:nvPr>
            <p:ph idx="1" type="body"/>
          </p:nvPr>
        </p:nvSpPr>
        <p:spPr>
          <a:xfrm>
            <a:off x="311700" y="1153450"/>
            <a:ext cx="8520600" cy="160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Runtime Reflection</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Теперь, когда мы познакомились с основными концепциями, давайте посмотрим как ими пользоваться</a:t>
            </a:r>
            <a:r>
              <a:rPr b="1" lang="ru" sz="1400">
                <a:solidFill>
                  <a:srgbClr val="434343"/>
                </a:solidFill>
              </a:rPr>
              <a:t>.</a:t>
            </a:r>
            <a:endParaRPr b="1"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b="1" lang="ru" sz="1400">
                <a:solidFill>
                  <a:srgbClr val="434343"/>
                </a:solidFill>
              </a:rPr>
              <a:t>Получение информации о типе и классе</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Информация о классе, это единственная информация, которую можно получить не применяя scala-reflect. Сделать это можно с помощью метода </a:t>
            </a:r>
            <a:r>
              <a:rPr b="1" lang="ru" sz="1400">
                <a:solidFill>
                  <a:srgbClr val="434343"/>
                </a:solidFill>
              </a:rPr>
              <a:t>classOf[T]</a:t>
            </a:r>
            <a:endParaRPr b="1" sz="1400">
              <a:solidFill>
                <a:srgbClr val="434343"/>
              </a:solidFill>
            </a:endParaRPr>
          </a:p>
        </p:txBody>
      </p:sp>
      <p:sp>
        <p:nvSpPr>
          <p:cNvPr id="193" name="Google Shape;193;p32"/>
          <p:cNvSpPr txBox="1"/>
          <p:nvPr/>
        </p:nvSpPr>
        <p:spPr>
          <a:xfrm>
            <a:off x="311700" y="2763250"/>
            <a:ext cx="85206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получение информации о классе</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reflectExampleTraitCls </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classOf</a:t>
            </a:r>
            <a:r>
              <a:rPr lang="ru" sz="1100">
                <a:solidFill>
                  <a:schemeClr val="dk1"/>
                </a:solidFill>
                <a:highlight>
                  <a:srgbClr val="FFFFFF"/>
                </a:highlight>
                <a:latin typeface="Verdana"/>
                <a:ea typeface="Verdana"/>
                <a:cs typeface="Verdana"/>
                <a:sym typeface="Verdana"/>
              </a:rPr>
              <a:t>[ReflectExampleTrait]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reflectExampleCls </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classOf</a:t>
            </a:r>
            <a:r>
              <a:rPr lang="ru" sz="1100">
                <a:solidFill>
                  <a:schemeClr val="dk1"/>
                </a:solidFill>
                <a:highlight>
                  <a:srgbClr val="FFFFFF"/>
                </a:highlight>
                <a:latin typeface="Verdana"/>
                <a:ea typeface="Verdana"/>
                <a:cs typeface="Verdana"/>
                <a:sym typeface="Verdana"/>
              </a:rPr>
              <a:t>[ReflectExample]</a:t>
            </a:r>
            <a:endParaRPr sz="1100">
              <a:solidFill>
                <a:schemeClr val="dk1"/>
              </a:solidFill>
              <a:highlight>
                <a:srgbClr val="FFFFFF"/>
              </a:highlight>
              <a:latin typeface="Verdana"/>
              <a:ea typeface="Verdana"/>
              <a:cs typeface="Verdana"/>
              <a:sym typeface="Verdana"/>
            </a:endParaRPr>
          </a:p>
        </p:txBody>
      </p:sp>
      <p:sp>
        <p:nvSpPr>
          <p:cNvPr id="194" name="Google Shape;194;p32"/>
          <p:cNvSpPr txBox="1"/>
          <p:nvPr>
            <p:ph idx="1" type="body"/>
          </p:nvPr>
        </p:nvSpPr>
        <p:spPr>
          <a:xfrm>
            <a:off x="311700" y="3335950"/>
            <a:ext cx="8520600" cy="43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Для остальной работы в первую очередь импортируют вселенную и ее содержимое</a:t>
            </a:r>
            <a:endParaRPr sz="1400">
              <a:solidFill>
                <a:srgbClr val="434343"/>
              </a:solidFill>
            </a:endParaRPr>
          </a:p>
        </p:txBody>
      </p:sp>
      <p:sp>
        <p:nvSpPr>
          <p:cNvPr id="195" name="Google Shape;195;p32"/>
          <p:cNvSpPr txBox="1"/>
          <p:nvPr/>
        </p:nvSpPr>
        <p:spPr>
          <a:xfrm>
            <a:off x="311700" y="3690725"/>
            <a:ext cx="8520600" cy="43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import </a:t>
            </a:r>
            <a:r>
              <a:rPr lang="ru" sz="1100">
                <a:solidFill>
                  <a:schemeClr val="dk1"/>
                </a:solidFill>
                <a:highlight>
                  <a:srgbClr val="FFFFFF"/>
                </a:highlight>
                <a:latin typeface="Verdana"/>
                <a:ea typeface="Verdana"/>
                <a:cs typeface="Verdana"/>
                <a:sym typeface="Verdana"/>
              </a:rPr>
              <a:t>scala.reflect.runtime.{</a:t>
            </a:r>
            <a:r>
              <a:rPr i="1" lang="ru" sz="1100">
                <a:solidFill>
                  <a:srgbClr val="660E7A"/>
                </a:solidFill>
                <a:highlight>
                  <a:srgbClr val="FFFFFF"/>
                </a:highlight>
                <a:latin typeface="Verdana"/>
                <a:ea typeface="Verdana"/>
                <a:cs typeface="Verdana"/>
                <a:sym typeface="Verdana"/>
              </a:rPr>
              <a:t>universe </a:t>
            </a:r>
            <a:r>
              <a:rPr lang="ru" sz="1100">
                <a:solidFill>
                  <a:schemeClr val="dk1"/>
                </a:solidFill>
                <a:highlight>
                  <a:srgbClr val="FFFFFF"/>
                </a:highlight>
                <a:latin typeface="Verdana"/>
                <a:ea typeface="Verdana"/>
                <a:cs typeface="Verdana"/>
                <a:sym typeface="Verdana"/>
              </a:rPr>
              <a:t>=&gt; ru}</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import </a:t>
            </a:r>
            <a:r>
              <a:rPr i="1" lang="ru" sz="1100">
                <a:solidFill>
                  <a:srgbClr val="660E7A"/>
                </a:solidFill>
                <a:highlight>
                  <a:srgbClr val="FFFFFF"/>
                </a:highlight>
                <a:latin typeface="Verdana"/>
                <a:ea typeface="Verdana"/>
                <a:cs typeface="Verdana"/>
                <a:sym typeface="Verdana"/>
              </a:rPr>
              <a:t>ru</a:t>
            </a:r>
            <a:r>
              <a:rPr lang="ru" sz="1100">
                <a:solidFill>
                  <a:schemeClr val="dk1"/>
                </a:solidFill>
                <a:highlight>
                  <a:srgbClr val="FFFFFF"/>
                </a:highlight>
                <a:latin typeface="Verdana"/>
                <a:ea typeface="Verdana"/>
                <a:cs typeface="Verdana"/>
                <a:sym typeface="Verdana"/>
              </a:rPr>
              <a:t>._</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01" name="Google Shape;201;p33"/>
          <p:cNvSpPr txBox="1"/>
          <p:nvPr>
            <p:ph idx="1" type="body"/>
          </p:nvPr>
        </p:nvSpPr>
        <p:spPr>
          <a:xfrm>
            <a:off x="311700" y="1153450"/>
            <a:ext cx="8520600" cy="43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Runtime Reflection</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
        <p:nvSpPr>
          <p:cNvPr id="202" name="Google Shape;202;p33"/>
          <p:cNvSpPr txBox="1"/>
          <p:nvPr/>
        </p:nvSpPr>
        <p:spPr>
          <a:xfrm>
            <a:off x="311700" y="1584850"/>
            <a:ext cx="8520600" cy="2239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получение информации о типе</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reflectExampleTpe </a:t>
            </a:r>
            <a:r>
              <a:rPr lang="ru" sz="1100">
                <a:solidFill>
                  <a:schemeClr val="dk1"/>
                </a:solidFill>
                <a:highlight>
                  <a:srgbClr val="FFFFFF"/>
                </a:highlight>
                <a:latin typeface="Verdana"/>
                <a:ea typeface="Verdana"/>
                <a:cs typeface="Verdana"/>
                <a:sym typeface="Verdana"/>
              </a:rPr>
              <a:t>= typeOf[ReflectExampleTrait]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reflectExTpe </a:t>
            </a:r>
            <a:r>
              <a:rPr lang="ru" sz="1100">
                <a:solidFill>
                  <a:schemeClr val="dk1"/>
                </a:solidFill>
                <a:highlight>
                  <a:srgbClr val="FFFFFF"/>
                </a:highlight>
                <a:latin typeface="Verdana"/>
                <a:ea typeface="Verdana"/>
                <a:cs typeface="Verdana"/>
                <a:sym typeface="Verdana"/>
              </a:rPr>
              <a:t>= typeOf[ReflectExample]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declarations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reflectExTpe</a:t>
            </a:r>
            <a:r>
              <a:rPr lang="ru" sz="1100">
                <a:solidFill>
                  <a:schemeClr val="dk1"/>
                </a:solidFill>
                <a:highlight>
                  <a:srgbClr val="FFFFFF"/>
                </a:highlight>
                <a:latin typeface="Verdana"/>
                <a:ea typeface="Verdana"/>
                <a:cs typeface="Verdana"/>
                <a:sym typeface="Verdana"/>
              </a:rPr>
              <a:t>.decls</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baseClasses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reflectExTpe</a:t>
            </a:r>
            <a:r>
              <a:rPr lang="ru" sz="1100">
                <a:solidFill>
                  <a:schemeClr val="dk1"/>
                </a:solidFill>
                <a:highlight>
                  <a:srgbClr val="FFFFFF"/>
                </a:highlight>
                <a:latin typeface="Verdana"/>
                <a:ea typeface="Verdana"/>
                <a:cs typeface="Verdana"/>
                <a:sym typeface="Verdana"/>
              </a:rPr>
              <a:t>.baseClasses</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chemeClr val="dk1"/>
                </a:solidFill>
                <a:highlight>
                  <a:srgbClr val="FFFFFF"/>
                </a:highlight>
                <a:latin typeface="Verdana"/>
                <a:ea typeface="Verdana"/>
                <a:cs typeface="Verdana"/>
                <a:sym typeface="Verdana"/>
              </a:rPr>
              <a:t>assert</a:t>
            </a:r>
            <a:r>
              <a:rPr lang="ru" sz="1100">
                <a:solidFill>
                  <a:schemeClr val="dk1"/>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reflectExTpe </a:t>
            </a:r>
            <a:r>
              <a:rPr lang="ru" sz="1100">
                <a:solidFill>
                  <a:schemeClr val="dk1"/>
                </a:solidFill>
                <a:highlight>
                  <a:srgbClr val="FFFFFF"/>
                </a:highlight>
                <a:latin typeface="Verdana"/>
                <a:ea typeface="Verdana"/>
                <a:cs typeface="Verdana"/>
                <a:sym typeface="Verdana"/>
              </a:rPr>
              <a:t>&lt;:&lt; </a:t>
            </a:r>
            <a:r>
              <a:rPr i="1" lang="ru" sz="1100">
                <a:solidFill>
                  <a:srgbClr val="660E7A"/>
                </a:solidFill>
                <a:highlight>
                  <a:srgbClr val="FFFFFF"/>
                </a:highlight>
                <a:latin typeface="Verdana"/>
                <a:ea typeface="Verdana"/>
                <a:cs typeface="Verdana"/>
                <a:sym typeface="Verdana"/>
              </a:rPr>
              <a:t>reflectExampleTpe</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получение информации о типе и классе из инстанса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exampleInst </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ReflectExample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classSymbol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mirror</a:t>
            </a:r>
            <a:r>
              <a:rPr lang="ru" sz="1100">
                <a:solidFill>
                  <a:schemeClr val="dk1"/>
                </a:solidFill>
                <a:highlight>
                  <a:srgbClr val="FFFFFF"/>
                </a:highlight>
                <a:latin typeface="Verdana"/>
                <a:ea typeface="Verdana"/>
                <a:cs typeface="Verdana"/>
                <a:sym typeface="Verdana"/>
              </a:rPr>
              <a:t>.classSymbol(</a:t>
            </a:r>
            <a:r>
              <a:rPr i="1" lang="ru" sz="1100">
                <a:solidFill>
                  <a:srgbClr val="660E7A"/>
                </a:solidFill>
                <a:highlight>
                  <a:srgbClr val="FFFFFF"/>
                </a:highlight>
                <a:latin typeface="Verdana"/>
                <a:ea typeface="Verdana"/>
                <a:cs typeface="Verdana"/>
                <a:sym typeface="Verdana"/>
              </a:rPr>
              <a:t>exampleInst</a:t>
            </a:r>
            <a:r>
              <a:rPr lang="ru" sz="1100">
                <a:solidFill>
                  <a:schemeClr val="dk1"/>
                </a:solidFill>
                <a:highlight>
                  <a:srgbClr val="FFFFFF"/>
                </a:highlight>
                <a:latin typeface="Verdana"/>
                <a:ea typeface="Verdana"/>
                <a:cs typeface="Verdana"/>
                <a:sym typeface="Verdana"/>
              </a:rPr>
              <a:t>.getClass)</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typeFromSymbol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classSymbol</a:t>
            </a:r>
            <a:r>
              <a:rPr lang="ru" sz="1100">
                <a:solidFill>
                  <a:schemeClr val="dk1"/>
                </a:solidFill>
                <a:highlight>
                  <a:srgbClr val="FFFFFF"/>
                </a:highlight>
                <a:latin typeface="Verdana"/>
                <a:ea typeface="Verdana"/>
                <a:cs typeface="Verdana"/>
                <a:sym typeface="Verdana"/>
              </a:rPr>
              <a:t>.asType.toType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chemeClr val="dk1"/>
                </a:solidFill>
                <a:highlight>
                  <a:srgbClr val="FFFFFF"/>
                </a:highlight>
                <a:latin typeface="Verdana"/>
                <a:ea typeface="Verdana"/>
                <a:cs typeface="Verdana"/>
                <a:sym typeface="Verdana"/>
              </a:rPr>
              <a:t>assert</a:t>
            </a:r>
            <a:r>
              <a:rPr lang="ru" sz="1100">
                <a:solidFill>
                  <a:schemeClr val="dk1"/>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reflectExTpe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typeFromSymbol</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08" name="Google Shape;208;p34"/>
          <p:cNvSpPr txBox="1"/>
          <p:nvPr>
            <p:ph idx="1" type="body"/>
          </p:nvPr>
        </p:nvSpPr>
        <p:spPr>
          <a:xfrm>
            <a:off x="311700" y="1153450"/>
            <a:ext cx="8520600" cy="63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Runtime Reflection</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Динамическое создание инстанса класса</a:t>
            </a:r>
            <a:endParaRPr b="1" sz="1400">
              <a:solidFill>
                <a:srgbClr val="434343"/>
              </a:solidFill>
            </a:endParaRPr>
          </a:p>
        </p:txBody>
      </p:sp>
      <p:sp>
        <p:nvSpPr>
          <p:cNvPr id="209" name="Google Shape;209;p34"/>
          <p:cNvSpPr txBox="1"/>
          <p:nvPr/>
        </p:nvSpPr>
        <p:spPr>
          <a:xfrm>
            <a:off x="311700" y="1927000"/>
            <a:ext cx="8520600" cy="1551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Динамическое создание инстанса класса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Если попробовать создать инстанс трейта, будет ошибка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val traitClassSymbol = mirror.classSymbol(reflectExampleTraitCls)</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traitClassSymbol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mirror</a:t>
            </a:r>
            <a:r>
              <a:rPr lang="ru" sz="1100">
                <a:solidFill>
                  <a:schemeClr val="dk1"/>
                </a:solidFill>
                <a:highlight>
                  <a:srgbClr val="FFFFFF"/>
                </a:highlight>
                <a:latin typeface="Verdana"/>
                <a:ea typeface="Verdana"/>
                <a:cs typeface="Verdana"/>
                <a:sym typeface="Verdana"/>
              </a:rPr>
              <a:t>.classSymbol(</a:t>
            </a:r>
            <a:r>
              <a:rPr i="1" lang="ru" sz="1100">
                <a:solidFill>
                  <a:srgbClr val="660E7A"/>
                </a:solidFill>
                <a:highlight>
                  <a:srgbClr val="FFFFFF"/>
                </a:highlight>
                <a:latin typeface="Verdana"/>
                <a:ea typeface="Verdana"/>
                <a:cs typeface="Verdana"/>
                <a:sym typeface="Verdana"/>
              </a:rPr>
              <a:t>reflectExampleCls</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classMirror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mirror</a:t>
            </a:r>
            <a:r>
              <a:rPr lang="ru" sz="1100">
                <a:solidFill>
                  <a:schemeClr val="dk1"/>
                </a:solidFill>
                <a:highlight>
                  <a:srgbClr val="FFFFFF"/>
                </a:highlight>
                <a:latin typeface="Verdana"/>
                <a:ea typeface="Verdana"/>
                <a:cs typeface="Verdana"/>
                <a:sym typeface="Verdana"/>
              </a:rPr>
              <a:t>.reflectClass(</a:t>
            </a:r>
            <a:r>
              <a:rPr i="1" lang="ru" sz="1100">
                <a:solidFill>
                  <a:srgbClr val="660E7A"/>
                </a:solidFill>
                <a:highlight>
                  <a:srgbClr val="FFFFFF"/>
                </a:highlight>
                <a:latin typeface="Verdana"/>
                <a:ea typeface="Verdana"/>
                <a:cs typeface="Verdana"/>
                <a:sym typeface="Verdana"/>
              </a:rPr>
              <a:t>traitClassSymbol</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constructor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traitClassSymbol</a:t>
            </a:r>
            <a:r>
              <a:rPr lang="ru" sz="1100">
                <a:solidFill>
                  <a:schemeClr val="dk1"/>
                </a:solidFill>
                <a:highlight>
                  <a:srgbClr val="FFFFFF"/>
                </a:highlight>
                <a:latin typeface="Verdana"/>
                <a:ea typeface="Verdana"/>
                <a:cs typeface="Verdana"/>
                <a:sym typeface="Verdana"/>
              </a:rPr>
              <a:t>.asType.toType.decl(</a:t>
            </a:r>
            <a:r>
              <a:rPr i="1" lang="ru" sz="1100">
                <a:solidFill>
                  <a:srgbClr val="660E7A"/>
                </a:solidFill>
                <a:highlight>
                  <a:srgbClr val="FFFFFF"/>
                </a:highlight>
                <a:latin typeface="Verdana"/>
                <a:ea typeface="Verdana"/>
                <a:cs typeface="Verdana"/>
                <a:sym typeface="Verdana"/>
              </a:rPr>
              <a:t>ru</a:t>
            </a:r>
            <a:r>
              <a:rPr lang="ru" sz="1100">
                <a:solidFill>
                  <a:schemeClr val="dk1"/>
                </a:solidFill>
                <a:highlight>
                  <a:srgbClr val="FFFFFF"/>
                </a:highlight>
                <a:latin typeface="Verdana"/>
                <a:ea typeface="Verdana"/>
                <a:cs typeface="Verdana"/>
                <a:sym typeface="Verdana"/>
              </a:rPr>
              <a:t>.termNames.CONSTRUCTOR).asMethod</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reflectedConstructorMirror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classMirror</a:t>
            </a:r>
            <a:r>
              <a:rPr lang="ru" sz="1100">
                <a:solidFill>
                  <a:schemeClr val="dk1"/>
                </a:solidFill>
                <a:highlight>
                  <a:srgbClr val="FFFFFF"/>
                </a:highlight>
                <a:latin typeface="Verdana"/>
                <a:ea typeface="Verdana"/>
                <a:cs typeface="Verdana"/>
                <a:sym typeface="Verdana"/>
              </a:rPr>
              <a:t>.reflectConstructor(</a:t>
            </a:r>
            <a:r>
              <a:rPr i="1" lang="ru" sz="1100">
                <a:solidFill>
                  <a:srgbClr val="660E7A"/>
                </a:solidFill>
                <a:highlight>
                  <a:srgbClr val="FFFFFF"/>
                </a:highlight>
                <a:latin typeface="Verdana"/>
                <a:ea typeface="Verdana"/>
                <a:cs typeface="Verdana"/>
                <a:sym typeface="Verdana"/>
              </a:rPr>
              <a:t>constructor</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dynamicInst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reflectedConstructorMirror</a:t>
            </a:r>
            <a:r>
              <a:rPr lang="ru" sz="1100">
                <a:solidFill>
                  <a:schemeClr val="dk1"/>
                </a:solidFill>
                <a:highlight>
                  <a:srgbClr val="FFFFFF"/>
                </a:highlight>
                <a:latin typeface="Verdana"/>
                <a:ea typeface="Verdana"/>
                <a:cs typeface="Verdana"/>
                <a:sym typeface="Verdana"/>
              </a:rPr>
              <a:t>.apply()</a:t>
            </a:r>
            <a:endParaRPr i="1" sz="11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15" name="Google Shape;215;p35"/>
          <p:cNvSpPr txBox="1"/>
          <p:nvPr>
            <p:ph idx="1" type="body"/>
          </p:nvPr>
        </p:nvSpPr>
        <p:spPr>
          <a:xfrm>
            <a:off x="311700" y="1153450"/>
            <a:ext cx="8520600" cy="183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Runtime Reflection.Тэги</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Тэги создаются на этапе компиляции и содержат всю информацию о типе, которому принадлежат. Для того чтобы тег был создан, нужно “попросить” компилятор его создать. Это можно сделать следующими способами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вызвав специальный метод в зависимости от типа тэга,  </a:t>
            </a:r>
            <a:r>
              <a:rPr b="1" lang="ru" sz="1400">
                <a:solidFill>
                  <a:srgbClr val="434343"/>
                </a:solidFill>
              </a:rPr>
              <a:t>typeTag[T]</a:t>
            </a:r>
            <a:r>
              <a:rPr lang="ru" sz="1400">
                <a:solidFill>
                  <a:srgbClr val="434343"/>
                </a:solidFill>
              </a:rPr>
              <a:t>,  </a:t>
            </a:r>
            <a:r>
              <a:rPr b="1" lang="ru" sz="1400">
                <a:solidFill>
                  <a:srgbClr val="434343"/>
                </a:solidFill>
              </a:rPr>
              <a:t>weakTypeTag[T]</a:t>
            </a:r>
            <a:r>
              <a:rPr lang="ru" sz="1400">
                <a:solidFill>
                  <a:srgbClr val="434343"/>
                </a:solidFill>
              </a:rPr>
              <a:t>,  </a:t>
            </a:r>
            <a:r>
              <a:rPr b="1" lang="ru" sz="1400">
                <a:solidFill>
                  <a:srgbClr val="434343"/>
                </a:solidFill>
              </a:rPr>
              <a:t>classTag[T]</a:t>
            </a:r>
            <a:r>
              <a:rPr lang="ru" sz="1400">
                <a:solidFill>
                  <a:srgbClr val="434343"/>
                </a:solidFill>
              </a:rPr>
              <a:t>. При этом </a:t>
            </a:r>
            <a:r>
              <a:rPr b="1" lang="ru" sz="1400">
                <a:solidFill>
                  <a:srgbClr val="434343"/>
                </a:solidFill>
              </a:rPr>
              <a:t>T</a:t>
            </a:r>
            <a:r>
              <a:rPr lang="ru" sz="1400">
                <a:solidFill>
                  <a:srgbClr val="434343"/>
                </a:solidFill>
              </a:rPr>
              <a:t> должен быть реальным типом для всех тегов, кроме weakTypeTag</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передать его имплиситным параметром в метод, например так: </a:t>
            </a:r>
            <a:endParaRPr sz="1400">
              <a:solidFill>
                <a:srgbClr val="434343"/>
              </a:solidFill>
            </a:endParaRPr>
          </a:p>
          <a:p>
            <a:pPr indent="0" lvl="0" marL="457200" rtl="0" algn="l">
              <a:lnSpc>
                <a:spcPct val="100000"/>
              </a:lnSpc>
              <a:spcBef>
                <a:spcPts val="0"/>
              </a:spcBef>
              <a:spcAft>
                <a:spcPts val="0"/>
              </a:spcAft>
              <a:buNone/>
            </a:pPr>
            <a:r>
              <a:rPr b="1" lang="ru" sz="1400">
                <a:solidFill>
                  <a:srgbClr val="434343"/>
                </a:solidFill>
              </a:rPr>
              <a:t> def weakParamInfo[T](x: T)(implicit tag: WeakTypeTag[T])</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указать тег как ограничение контекста для типа параметра</a:t>
            </a:r>
            <a:endParaRPr sz="1400">
              <a:solidFill>
                <a:srgbClr val="434343"/>
              </a:solidFill>
            </a:endParaRPr>
          </a:p>
          <a:p>
            <a:pPr indent="457200" lvl="0" marL="0" rtl="0" algn="l">
              <a:lnSpc>
                <a:spcPct val="100000"/>
              </a:lnSpc>
              <a:spcBef>
                <a:spcPts val="0"/>
              </a:spcBef>
              <a:spcAft>
                <a:spcPts val="0"/>
              </a:spcAft>
              <a:buNone/>
            </a:pPr>
            <a:r>
              <a:rPr b="1" lang="ru" sz="1400">
                <a:solidFill>
                  <a:srgbClr val="434343"/>
                </a:solidFill>
              </a:rPr>
              <a:t>def patternMathWithTypeTag[T:  TypeTag](t: T)</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Тэги, по сути, являются обертками над инстансами </a:t>
            </a:r>
            <a:r>
              <a:rPr b="1" lang="ru" sz="1400">
                <a:solidFill>
                  <a:srgbClr val="434343"/>
                </a:solidFill>
              </a:rPr>
              <a:t>Type</a:t>
            </a:r>
            <a:r>
              <a:rPr lang="ru" sz="1400">
                <a:solidFill>
                  <a:srgbClr val="434343"/>
                </a:solidFill>
              </a:rPr>
              <a:t> и следовательно мы можем сделать все, что описано выше с типами. Кроме того, становится возможным писать паттерн мэтчинг не чувствительный type erasure.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Примеры работы с тегами </a:t>
            </a:r>
            <a:r>
              <a:rPr b="1" lang="ru" sz="1400">
                <a:solidFill>
                  <a:srgbClr val="434343"/>
                </a:solidFill>
              </a:rPr>
              <a:t>lectures.reflection.UsingScalaTags.scala</a:t>
            </a:r>
            <a:r>
              <a:rPr lang="ru" sz="1400">
                <a:solidFill>
                  <a:srgbClr val="434343"/>
                </a:solidFill>
              </a:rPr>
              <a:t>     </a:t>
            </a:r>
            <a:endParaRPr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21" name="Google Shape;221;p36"/>
          <p:cNvSpPr txBox="1"/>
          <p:nvPr>
            <p:ph idx="1" type="body"/>
          </p:nvPr>
        </p:nvSpPr>
        <p:spPr>
          <a:xfrm>
            <a:off x="311700" y="1153450"/>
            <a:ext cx="8520600" cy="383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Работа с АСД кода</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Любой скала код возможно представить в виде абстрактного синтаксического дерева (АСД). Узлами такого дерева являются наследники типа </a:t>
            </a:r>
            <a:r>
              <a:rPr b="1" lang="ru" sz="1400">
                <a:solidFill>
                  <a:srgbClr val="434343"/>
                </a:solidFill>
              </a:rPr>
              <a:t>Tree. </a:t>
            </a:r>
            <a:r>
              <a:rPr lang="ru" sz="1400">
                <a:solidFill>
                  <a:srgbClr val="434343"/>
                </a:solidFill>
              </a:rPr>
              <a:t>Далее приведен неполный список таких нод</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Подкласс </a:t>
            </a:r>
            <a:r>
              <a:rPr b="1" lang="ru" sz="1400">
                <a:solidFill>
                  <a:srgbClr val="434343"/>
                </a:solidFill>
              </a:rPr>
              <a:t>TermTree </a:t>
            </a:r>
            <a:r>
              <a:rPr lang="ru" sz="1400">
                <a:solidFill>
                  <a:srgbClr val="434343"/>
                </a:solidFill>
              </a:rPr>
              <a:t>имеет следующих наследников: </a:t>
            </a:r>
            <a:endParaRPr sz="1400">
              <a:solidFill>
                <a:srgbClr val="434343"/>
              </a:solidFill>
            </a:endParaRPr>
          </a:p>
          <a:p>
            <a:pPr indent="-317500" lvl="1" marL="914400" rtl="0" algn="l">
              <a:lnSpc>
                <a:spcPct val="100000"/>
              </a:lnSpc>
              <a:spcBef>
                <a:spcPts val="0"/>
              </a:spcBef>
              <a:spcAft>
                <a:spcPts val="0"/>
              </a:spcAft>
              <a:buClr>
                <a:srgbClr val="434343"/>
              </a:buClr>
              <a:buSzPts val="1400"/>
              <a:buChar char="○"/>
            </a:pPr>
            <a:r>
              <a:rPr b="1" lang="ru" sz="1400">
                <a:solidFill>
                  <a:srgbClr val="434343"/>
                </a:solidFill>
              </a:rPr>
              <a:t>Apply</a:t>
            </a:r>
            <a:r>
              <a:rPr lang="ru" sz="1400">
                <a:solidFill>
                  <a:srgbClr val="434343"/>
                </a:solidFill>
              </a:rPr>
              <a:t> представляют собой вызов методов</a:t>
            </a:r>
            <a:endParaRPr>
              <a:solidFill>
                <a:srgbClr val="434343"/>
              </a:solidFill>
            </a:endParaRPr>
          </a:p>
          <a:p>
            <a:pPr indent="-317500" lvl="1" marL="914400" rtl="0" algn="l">
              <a:lnSpc>
                <a:spcPct val="100000"/>
              </a:lnSpc>
              <a:spcBef>
                <a:spcPts val="0"/>
              </a:spcBef>
              <a:spcAft>
                <a:spcPts val="0"/>
              </a:spcAft>
              <a:buClr>
                <a:srgbClr val="434343"/>
              </a:buClr>
              <a:buSzPts val="1400"/>
              <a:buChar char="○"/>
            </a:pPr>
            <a:r>
              <a:rPr b="1" lang="ru" sz="1400">
                <a:solidFill>
                  <a:srgbClr val="434343"/>
                </a:solidFill>
              </a:rPr>
              <a:t>New</a:t>
            </a:r>
            <a:r>
              <a:rPr lang="ru" sz="1400">
                <a:solidFill>
                  <a:srgbClr val="434343"/>
                </a:solidFill>
              </a:rPr>
              <a:t> - методы создания новых инстансов</a:t>
            </a:r>
            <a:endParaRPr>
              <a:solidFill>
                <a:srgbClr val="434343"/>
              </a:solidFill>
            </a:endParaRPr>
          </a:p>
          <a:p>
            <a:pPr indent="-317500" lvl="1" marL="914400" rtl="0" algn="l">
              <a:lnSpc>
                <a:spcPct val="100000"/>
              </a:lnSpc>
              <a:spcBef>
                <a:spcPts val="0"/>
              </a:spcBef>
              <a:spcAft>
                <a:spcPts val="0"/>
              </a:spcAft>
              <a:buClr>
                <a:srgbClr val="434343"/>
              </a:buClr>
              <a:buSzPts val="1400"/>
              <a:buChar char="○"/>
            </a:pPr>
            <a:r>
              <a:rPr b="1" lang="ru">
                <a:solidFill>
                  <a:srgbClr val="434343"/>
                </a:solidFill>
              </a:rPr>
              <a:t>Literal - </a:t>
            </a:r>
            <a:r>
              <a:rPr lang="ru">
                <a:solidFill>
                  <a:srgbClr val="434343"/>
                </a:solidFill>
              </a:rPr>
              <a:t>применение литеральных значений в коде</a:t>
            </a:r>
            <a:endParaRPr b="1">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Подкласс </a:t>
            </a:r>
            <a:r>
              <a:rPr b="1" lang="ru" sz="1400">
                <a:solidFill>
                  <a:srgbClr val="434343"/>
                </a:solidFill>
              </a:rPr>
              <a:t>TypTree, </a:t>
            </a:r>
            <a:r>
              <a:rPr lang="ru" sz="1400">
                <a:solidFill>
                  <a:srgbClr val="434343"/>
                </a:solidFill>
              </a:rPr>
              <a:t>содержащий упоминания типов явно указанных  в коде например так, </a:t>
            </a:r>
            <a:r>
              <a:rPr b="1" lang="ru" sz="1400">
                <a:solidFill>
                  <a:srgbClr val="434343"/>
                </a:solidFill>
              </a:rPr>
              <a:t>List[Int]</a:t>
            </a:r>
            <a:r>
              <a:rPr lang="ru" sz="1400">
                <a:solidFill>
                  <a:srgbClr val="434343"/>
                </a:solidFill>
              </a:rPr>
              <a:t>.</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Подкласс </a:t>
            </a:r>
            <a:r>
              <a:rPr b="1" lang="ru" sz="1400">
                <a:solidFill>
                  <a:srgbClr val="434343"/>
                </a:solidFill>
              </a:rPr>
              <a:t>SymTree</a:t>
            </a:r>
            <a:r>
              <a:rPr lang="ru" sz="1400">
                <a:solidFill>
                  <a:srgbClr val="434343"/>
                </a:solidFill>
              </a:rPr>
              <a:t> имеет несколько наследников.</a:t>
            </a:r>
            <a:endParaRPr sz="1400">
              <a:solidFill>
                <a:srgbClr val="434343"/>
              </a:solidFill>
            </a:endParaRPr>
          </a:p>
          <a:p>
            <a:pPr indent="-317500" lvl="1" marL="914400" rtl="0" algn="l">
              <a:lnSpc>
                <a:spcPct val="100000"/>
              </a:lnSpc>
              <a:spcBef>
                <a:spcPts val="0"/>
              </a:spcBef>
              <a:spcAft>
                <a:spcPts val="0"/>
              </a:spcAft>
              <a:buClr>
                <a:srgbClr val="434343"/>
              </a:buClr>
              <a:buSzPts val="1400"/>
              <a:buChar char="○"/>
            </a:pPr>
            <a:r>
              <a:rPr b="1" lang="ru" sz="1400">
                <a:solidFill>
                  <a:srgbClr val="434343"/>
                </a:solidFill>
              </a:rPr>
              <a:t>ClassDefs</a:t>
            </a:r>
            <a:r>
              <a:rPr lang="ru" sz="1400">
                <a:solidFill>
                  <a:srgbClr val="434343"/>
                </a:solidFill>
              </a:rPr>
              <a:t> - описание </a:t>
            </a:r>
            <a:r>
              <a:rPr lang="ru">
                <a:solidFill>
                  <a:srgbClr val="434343"/>
                </a:solidFill>
              </a:rPr>
              <a:t>создания класса или трейта </a:t>
            </a:r>
            <a:endParaRPr>
              <a:solidFill>
                <a:srgbClr val="434343"/>
              </a:solidFill>
            </a:endParaRPr>
          </a:p>
          <a:p>
            <a:pPr indent="-317500" lvl="1" marL="914400" rtl="0" algn="l">
              <a:lnSpc>
                <a:spcPct val="100000"/>
              </a:lnSpc>
              <a:spcBef>
                <a:spcPts val="0"/>
              </a:spcBef>
              <a:spcAft>
                <a:spcPts val="0"/>
              </a:spcAft>
              <a:buClr>
                <a:srgbClr val="434343"/>
              </a:buClr>
              <a:buSzPts val="1400"/>
              <a:buChar char="○"/>
            </a:pPr>
            <a:r>
              <a:rPr b="1" lang="ru" sz="1400">
                <a:solidFill>
                  <a:srgbClr val="434343"/>
                </a:solidFill>
              </a:rPr>
              <a:t>ValDef</a:t>
            </a:r>
            <a:r>
              <a:rPr lang="ru" sz="1400">
                <a:solidFill>
                  <a:srgbClr val="434343"/>
                </a:solidFill>
              </a:rPr>
              <a:t> - описание полей</a:t>
            </a:r>
            <a:r>
              <a:rPr lang="ru">
                <a:solidFill>
                  <a:srgbClr val="434343"/>
                </a:solidFill>
              </a:rPr>
              <a:t>, параметров, переменных и т.д.</a:t>
            </a:r>
            <a:endParaRPr>
              <a:solidFill>
                <a:srgbClr val="434343"/>
              </a:solidFill>
            </a:endParaRPr>
          </a:p>
          <a:p>
            <a:pPr indent="-317500" lvl="1" marL="914400" rtl="0" algn="l">
              <a:lnSpc>
                <a:spcPct val="100000"/>
              </a:lnSpc>
              <a:spcBef>
                <a:spcPts val="0"/>
              </a:spcBef>
              <a:spcAft>
                <a:spcPts val="0"/>
              </a:spcAft>
              <a:buClr>
                <a:srgbClr val="434343"/>
              </a:buClr>
              <a:buSzPts val="1400"/>
              <a:buChar char="○"/>
            </a:pPr>
            <a:r>
              <a:rPr b="1" lang="ru">
                <a:solidFill>
                  <a:srgbClr val="434343"/>
                </a:solidFill>
              </a:rPr>
              <a:t>Idents </a:t>
            </a:r>
            <a:r>
              <a:rPr lang="ru">
                <a:solidFill>
                  <a:srgbClr val="434343"/>
                </a:solidFill>
              </a:rPr>
              <a:t>-</a:t>
            </a:r>
            <a:r>
              <a:rPr b="1" lang="ru">
                <a:solidFill>
                  <a:srgbClr val="434343"/>
                </a:solidFill>
              </a:rPr>
              <a:t> </a:t>
            </a:r>
            <a:r>
              <a:rPr lang="ru">
                <a:solidFill>
                  <a:srgbClr val="434343"/>
                </a:solidFill>
              </a:rPr>
              <a:t>представление в ссылки на существующее описание, например меренная или метод</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Например код</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val x = 7 </a:t>
            </a:r>
            <a:r>
              <a:rPr lang="ru" sz="1400">
                <a:solidFill>
                  <a:srgbClr val="434343"/>
                </a:solidFill>
              </a:rPr>
              <a:t>будет представлен в виде АСД,</a:t>
            </a:r>
            <a:r>
              <a:rPr b="1" lang="ru" sz="1400">
                <a:solidFill>
                  <a:srgbClr val="434343"/>
                </a:solidFill>
              </a:rPr>
              <a:t> </a:t>
            </a:r>
            <a:r>
              <a:rPr lang="ru" sz="1400">
                <a:solidFill>
                  <a:srgbClr val="434343"/>
                </a:solidFill>
              </a:rPr>
              <a:t>как</a:t>
            </a:r>
            <a:r>
              <a:rPr b="1" lang="ru" sz="1400">
                <a:solidFill>
                  <a:srgbClr val="434343"/>
                </a:solidFill>
              </a:rPr>
              <a:t> </a:t>
            </a:r>
            <a:endParaRPr b="1" sz="1400">
              <a:solidFill>
                <a:srgbClr val="434343"/>
              </a:solidFill>
            </a:endParaRPr>
          </a:p>
          <a:p>
            <a:pPr indent="0" lvl="0" marL="457200" rtl="0" algn="l">
              <a:lnSpc>
                <a:spcPct val="100000"/>
              </a:lnSpc>
              <a:spcBef>
                <a:spcPts val="0"/>
              </a:spcBef>
              <a:spcAft>
                <a:spcPts val="0"/>
              </a:spcAft>
              <a:buNone/>
            </a:pPr>
            <a:r>
              <a:rPr b="1" lang="ru" sz="1400">
                <a:solidFill>
                  <a:srgbClr val="434343"/>
                </a:solidFill>
              </a:rPr>
              <a:t>ValDef(Modifiers(), TermName("x"), TypeTree(), Literal(Constant(7)))</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27" name="Google Shape;227;p37"/>
          <p:cNvSpPr txBox="1"/>
          <p:nvPr>
            <p:ph idx="1" type="body"/>
          </p:nvPr>
        </p:nvSpPr>
        <p:spPr>
          <a:xfrm>
            <a:off x="311700" y="1153450"/>
            <a:ext cx="8520600" cy="102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Работа с АСД кода. Reify</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Т.к строить вручную довольно трудно, есть несколько способов упростить эту задачу. Один из таких методов - это использовать метод </a:t>
            </a:r>
            <a:r>
              <a:rPr b="1" lang="ru" sz="1400">
                <a:solidFill>
                  <a:srgbClr val="434343"/>
                </a:solidFill>
              </a:rPr>
              <a:t>reify.  </a:t>
            </a:r>
            <a:r>
              <a:rPr lang="ru" sz="1400">
                <a:solidFill>
                  <a:srgbClr val="434343"/>
                </a:solidFill>
              </a:rPr>
              <a:t>Он принимает scala выражение типа </a:t>
            </a:r>
            <a:r>
              <a:rPr b="1" lang="ru" sz="1400">
                <a:solidFill>
                  <a:srgbClr val="434343"/>
                </a:solidFill>
              </a:rPr>
              <a:t>T. </a:t>
            </a:r>
            <a:r>
              <a:rPr lang="ru" sz="1400">
                <a:solidFill>
                  <a:srgbClr val="434343"/>
                </a:solidFill>
              </a:rPr>
              <a:t>Результат </a:t>
            </a:r>
            <a:r>
              <a:rPr b="1" lang="ru" sz="1400">
                <a:solidFill>
                  <a:srgbClr val="434343"/>
                </a:solidFill>
              </a:rPr>
              <a:t>reify </a:t>
            </a:r>
            <a:r>
              <a:rPr lang="ru" sz="1400">
                <a:solidFill>
                  <a:srgbClr val="434343"/>
                </a:solidFill>
              </a:rPr>
              <a:t>представление кода, переданного выражения, обернутое в тип  </a:t>
            </a:r>
            <a:r>
              <a:rPr b="1" lang="ru" sz="1400">
                <a:solidFill>
                  <a:srgbClr val="434343"/>
                </a:solidFill>
              </a:rPr>
              <a:t>Expr[T]. </a:t>
            </a:r>
            <a:endParaRPr b="1" sz="1400">
              <a:solidFill>
                <a:srgbClr val="434343"/>
              </a:solidFill>
            </a:endParaRPr>
          </a:p>
        </p:txBody>
      </p:sp>
      <p:sp>
        <p:nvSpPr>
          <p:cNvPr id="228" name="Google Shape;228;p37"/>
          <p:cNvSpPr txBox="1"/>
          <p:nvPr/>
        </p:nvSpPr>
        <p:spPr>
          <a:xfrm>
            <a:off x="311700" y="2176150"/>
            <a:ext cx="8520600" cy="89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expr </a:t>
            </a:r>
            <a:r>
              <a:rPr lang="ru" sz="1100">
                <a:solidFill>
                  <a:schemeClr val="dk1"/>
                </a:solidFill>
                <a:highlight>
                  <a:srgbClr val="FFFFFF"/>
                </a:highlight>
                <a:latin typeface="Verdana"/>
                <a:ea typeface="Verdana"/>
                <a:cs typeface="Verdana"/>
                <a:sym typeface="Verdana"/>
              </a:rPr>
              <a:t>= reify[AnyRef]({</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case class </a:t>
            </a:r>
            <a:r>
              <a:rPr lang="ru" sz="1100">
                <a:solidFill>
                  <a:schemeClr val="dk1"/>
                </a:solidFill>
                <a:highlight>
                  <a:srgbClr val="FFFFFF"/>
                </a:highlight>
                <a:latin typeface="Verdana"/>
                <a:ea typeface="Verdana"/>
                <a:cs typeface="Verdana"/>
                <a:sym typeface="Verdana"/>
              </a:rPr>
              <a:t>RTest(i: 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RTest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
        <p:nvSpPr>
          <p:cNvPr id="229" name="Google Shape;229;p37"/>
          <p:cNvSpPr txBox="1"/>
          <p:nvPr>
            <p:ph idx="1" type="body"/>
          </p:nvPr>
        </p:nvSpPr>
        <p:spPr>
          <a:xfrm>
            <a:off x="311700" y="317317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Код, представленный одним </a:t>
            </a:r>
            <a:r>
              <a:rPr b="1" lang="ru" sz="1400">
                <a:solidFill>
                  <a:srgbClr val="434343"/>
                </a:solidFill>
              </a:rPr>
              <a:t>Expr[T]</a:t>
            </a:r>
            <a:r>
              <a:rPr lang="ru" sz="1400">
                <a:solidFill>
                  <a:srgbClr val="434343"/>
                </a:solidFill>
              </a:rPr>
              <a:t> может быть использован внутри описания выражения другого </a:t>
            </a:r>
            <a:r>
              <a:rPr b="1" lang="ru" sz="1400">
                <a:solidFill>
                  <a:srgbClr val="434343"/>
                </a:solidFill>
              </a:rPr>
              <a:t>Expr[U]</a:t>
            </a:r>
            <a:r>
              <a:rPr lang="ru" sz="1400">
                <a:solidFill>
                  <a:srgbClr val="434343"/>
                </a:solidFill>
              </a:rPr>
              <a:t>. Такое переиспользование называется сплайсинг кода.  </a:t>
            </a:r>
            <a:endParaRPr sz="1400">
              <a:solidFill>
                <a:srgbClr val="434343"/>
              </a:solidFill>
            </a:endParaRPr>
          </a:p>
        </p:txBody>
      </p:sp>
      <p:sp>
        <p:nvSpPr>
          <p:cNvPr id="230" name="Google Shape;230;p37"/>
          <p:cNvSpPr txBox="1"/>
          <p:nvPr/>
        </p:nvSpPr>
        <p:spPr>
          <a:xfrm>
            <a:off x="311700" y="3745875"/>
            <a:ext cx="8520600" cy="126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expr2 </a:t>
            </a:r>
            <a:r>
              <a:rPr lang="ru" sz="1100">
                <a:solidFill>
                  <a:schemeClr val="dk1"/>
                </a:solidFill>
                <a:highlight>
                  <a:srgbClr val="FFFFFF"/>
                </a:highlight>
                <a:latin typeface="Verdana"/>
                <a:ea typeface="Verdana"/>
                <a:cs typeface="Verdana"/>
                <a:sym typeface="Verdana"/>
              </a:rPr>
              <a:t>= reify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RTTestContainer(){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expr</a:t>
            </a:r>
            <a:r>
              <a:rPr lang="ru" sz="1100">
                <a:solidFill>
                  <a:schemeClr val="dk1"/>
                </a:solidFill>
                <a:highlight>
                  <a:srgbClr val="FFFFFF"/>
                </a:highlight>
                <a:latin typeface="Verdana"/>
                <a:ea typeface="Verdana"/>
                <a:cs typeface="Verdana"/>
                <a:sym typeface="Verdana"/>
              </a:rPr>
              <a:t>.splice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code </a:t>
            </a:r>
            <a:r>
              <a:rPr lang="ru" sz="1100">
                <a:solidFill>
                  <a:schemeClr val="dk1"/>
                </a:solidFill>
                <a:highlight>
                  <a:srgbClr val="FFFFFF"/>
                </a:highlight>
                <a:latin typeface="Verdana"/>
                <a:ea typeface="Verdana"/>
                <a:cs typeface="Verdana"/>
                <a:sym typeface="Verdana"/>
              </a:rPr>
              <a:t>= show(</a:t>
            </a:r>
            <a:r>
              <a:rPr i="1" lang="ru" sz="1100">
                <a:solidFill>
                  <a:srgbClr val="660E7A"/>
                </a:solidFill>
                <a:highlight>
                  <a:srgbClr val="FFFFFF"/>
                </a:highlight>
                <a:latin typeface="Verdana"/>
                <a:ea typeface="Verdana"/>
                <a:cs typeface="Verdana"/>
                <a:sym typeface="Verdana"/>
              </a:rPr>
              <a:t>expr2</a:t>
            </a:r>
            <a:r>
              <a:rPr lang="ru" sz="1100">
                <a:solidFill>
                  <a:schemeClr val="dk1"/>
                </a:solidFill>
                <a:highlight>
                  <a:srgbClr val="FFFFFF"/>
                </a:highlight>
                <a:latin typeface="Verdana"/>
                <a:ea typeface="Verdana"/>
                <a:cs typeface="Verdana"/>
                <a:sym typeface="Verdana"/>
              </a:rPr>
              <a:t>.tree)</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36" name="Google Shape;236;p38"/>
          <p:cNvSpPr txBox="1"/>
          <p:nvPr>
            <p:ph idx="1" type="body"/>
          </p:nvPr>
        </p:nvSpPr>
        <p:spPr>
          <a:xfrm>
            <a:off x="311700" y="1153450"/>
            <a:ext cx="8520600" cy="96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Работа с АСД кода. Квазиквоты</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Квазиквоты - это строковые интерполяторы вида </a:t>
            </a:r>
            <a:r>
              <a:rPr b="1" lang="ru" sz="1400">
                <a:solidFill>
                  <a:srgbClr val="434343"/>
                </a:solidFill>
              </a:rPr>
              <a:t>q”...”</a:t>
            </a:r>
            <a:r>
              <a:rPr lang="ru" sz="1400">
                <a:solidFill>
                  <a:srgbClr val="434343"/>
                </a:solidFill>
              </a:rPr>
              <a:t>, </a:t>
            </a:r>
            <a:r>
              <a:rPr b="1" lang="ru" sz="1400">
                <a:solidFill>
                  <a:srgbClr val="434343"/>
                </a:solidFill>
              </a:rPr>
              <a:t>tq”...”</a:t>
            </a:r>
            <a:r>
              <a:rPr lang="ru" sz="1400">
                <a:solidFill>
                  <a:srgbClr val="434343"/>
                </a:solidFill>
              </a:rPr>
              <a:t>, </a:t>
            </a:r>
            <a:r>
              <a:rPr b="1" lang="ru" sz="1400">
                <a:solidFill>
                  <a:srgbClr val="434343"/>
                </a:solidFill>
              </a:rPr>
              <a:t>pq”...”, </a:t>
            </a:r>
            <a:r>
              <a:rPr lang="ru" sz="1400">
                <a:solidFill>
                  <a:srgbClr val="434343"/>
                </a:solidFill>
              </a:rPr>
              <a:t>которые порождают </a:t>
            </a:r>
            <a:r>
              <a:rPr b="1" lang="ru" sz="1400">
                <a:solidFill>
                  <a:srgbClr val="434343"/>
                </a:solidFill>
              </a:rPr>
              <a:t>Tree </a:t>
            </a:r>
            <a:r>
              <a:rPr lang="ru" sz="1400">
                <a:solidFill>
                  <a:srgbClr val="434343"/>
                </a:solidFill>
              </a:rPr>
              <a:t>из переданных им строк. Здесь мы рассмотрим самый востребованный интерполятор </a:t>
            </a:r>
            <a:r>
              <a:rPr b="1" lang="ru" sz="1400">
                <a:solidFill>
                  <a:srgbClr val="434343"/>
                </a:solidFill>
              </a:rPr>
              <a:t>q, </a:t>
            </a:r>
            <a:r>
              <a:rPr lang="ru" sz="1400">
                <a:solidFill>
                  <a:srgbClr val="434343"/>
                </a:solidFill>
              </a:rPr>
              <a:t>который позволяет интерполировать любые выражения, определения и импорты.  </a:t>
            </a:r>
            <a:r>
              <a:rPr b="1" lang="ru" sz="1400">
                <a:solidFill>
                  <a:srgbClr val="434343"/>
                </a:solidFill>
              </a:rPr>
              <a:t>  </a:t>
            </a:r>
            <a:endParaRPr b="1" sz="1400">
              <a:solidFill>
                <a:srgbClr val="434343"/>
              </a:solidFill>
            </a:endParaRPr>
          </a:p>
        </p:txBody>
      </p:sp>
      <p:sp>
        <p:nvSpPr>
          <p:cNvPr id="237" name="Google Shape;237;p38"/>
          <p:cNvSpPr txBox="1"/>
          <p:nvPr/>
        </p:nvSpPr>
        <p:spPr>
          <a:xfrm>
            <a:off x="311700" y="2117650"/>
            <a:ext cx="8520600" cy="190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quoteExpression </a:t>
            </a:r>
            <a:r>
              <a:rPr lang="ru" sz="1100">
                <a:solidFill>
                  <a:schemeClr val="dk1"/>
                </a:solidFill>
                <a:highlight>
                  <a:srgbClr val="FFFFFF"/>
                </a:highlight>
                <a:latin typeface="Verdana"/>
                <a:ea typeface="Verdana"/>
                <a:cs typeface="Verdana"/>
                <a:sym typeface="Verdana"/>
              </a:rPr>
              <a:t>= </a:t>
            </a:r>
            <a:r>
              <a:rPr b="1" lang="ru" sz="1100">
                <a:solidFill>
                  <a:srgbClr val="008000"/>
                </a:solidFill>
                <a:highlight>
                  <a:srgbClr val="FFFFFF"/>
                </a:highlight>
                <a:latin typeface="Verdana"/>
                <a:ea typeface="Verdana"/>
                <a:cs typeface="Verdana"/>
                <a:sym typeface="Verdana"/>
              </a:rPr>
              <a:t>q"""</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print("quasiquotes are awesome")</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complicatedQuoteExpression </a:t>
            </a:r>
            <a:r>
              <a:rPr lang="ru" sz="1100">
                <a:solidFill>
                  <a:schemeClr val="dk1"/>
                </a:solidFill>
                <a:highlight>
                  <a:srgbClr val="FFFFFF"/>
                </a:highlight>
                <a:latin typeface="Verdana"/>
                <a:ea typeface="Verdana"/>
                <a:cs typeface="Verdana"/>
                <a:sym typeface="Verdana"/>
              </a:rPr>
              <a:t>=  </a:t>
            </a:r>
            <a:r>
              <a:rPr b="1" lang="ru" sz="1100">
                <a:solidFill>
                  <a:srgbClr val="008000"/>
                </a:solidFill>
                <a:highlight>
                  <a:srgbClr val="FFFFFF"/>
                </a:highlight>
                <a:latin typeface="Verdana"/>
                <a:ea typeface="Verdana"/>
                <a:cs typeface="Verdana"/>
                <a:sym typeface="Verdana"/>
              </a:rPr>
              <a:t>q"""</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case class QQTest(i: Int)</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val qqi =  QQTest(10)</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print(qqi.i)</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showRaw(</a:t>
            </a:r>
            <a:r>
              <a:rPr i="1" lang="ru" sz="1100">
                <a:solidFill>
                  <a:srgbClr val="660E7A"/>
                </a:solidFill>
                <a:highlight>
                  <a:srgbClr val="FFFFFF"/>
                </a:highlight>
                <a:latin typeface="Verdana"/>
                <a:ea typeface="Verdana"/>
                <a:cs typeface="Verdana"/>
                <a:sym typeface="Verdana"/>
              </a:rPr>
              <a:t>quoteExpression</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tree </a:t>
            </a:r>
            <a:r>
              <a:rPr lang="ru" sz="1100">
                <a:solidFill>
                  <a:schemeClr val="dk1"/>
                </a:solidFill>
                <a:highlight>
                  <a:srgbClr val="FFFFFF"/>
                </a:highlight>
                <a:latin typeface="Verdana"/>
                <a:ea typeface="Verdana"/>
                <a:cs typeface="Verdana"/>
                <a:sym typeface="Verdana"/>
              </a:rPr>
              <a:t>= showRaw(</a:t>
            </a:r>
            <a:r>
              <a:rPr i="1" lang="ru" sz="1100">
                <a:solidFill>
                  <a:srgbClr val="660E7A"/>
                </a:solidFill>
                <a:highlight>
                  <a:srgbClr val="FFFFFF"/>
                </a:highlight>
                <a:latin typeface="Verdana"/>
                <a:ea typeface="Verdana"/>
                <a:cs typeface="Verdana"/>
                <a:sym typeface="Verdana"/>
              </a:rPr>
              <a:t>complicatedQuoteExpression</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
        <p:nvSpPr>
          <p:cNvPr id="238" name="Google Shape;238;p38"/>
          <p:cNvSpPr txBox="1"/>
          <p:nvPr>
            <p:ph idx="1" type="body"/>
          </p:nvPr>
        </p:nvSpPr>
        <p:spPr>
          <a:xfrm>
            <a:off x="311700" y="4073500"/>
            <a:ext cx="8520600" cy="96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Если проанализировать </a:t>
            </a:r>
            <a:r>
              <a:rPr b="1" lang="ru" sz="1400">
                <a:solidFill>
                  <a:srgbClr val="434343"/>
                </a:solidFill>
              </a:rPr>
              <a:t>complicatedQuoteExpression, </a:t>
            </a:r>
            <a:r>
              <a:rPr lang="ru" sz="1400">
                <a:solidFill>
                  <a:srgbClr val="434343"/>
                </a:solidFill>
              </a:rPr>
              <a:t>мы увидим, что она представляет собой </a:t>
            </a:r>
            <a:r>
              <a:rPr b="1" lang="ru" sz="1400">
                <a:solidFill>
                  <a:srgbClr val="434343"/>
                </a:solidFill>
              </a:rPr>
              <a:t>Tree</a:t>
            </a:r>
            <a:r>
              <a:rPr lang="ru" sz="1400">
                <a:solidFill>
                  <a:srgbClr val="434343"/>
                </a:solidFill>
              </a:rPr>
              <a:t> достаточно сложной структуры, которую уже довольно сложно создать вручную. </a:t>
            </a:r>
            <a:r>
              <a:rPr b="1" lang="ru" sz="1400">
                <a:solidFill>
                  <a:srgbClr val="434343"/>
                </a:solidFill>
              </a:rPr>
              <a:t>   </a:t>
            </a:r>
            <a:endParaRPr b="1" sz="14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44" name="Google Shape;244;p39"/>
          <p:cNvSpPr txBox="1"/>
          <p:nvPr>
            <p:ph idx="1" type="body"/>
          </p:nvPr>
        </p:nvSpPr>
        <p:spPr>
          <a:xfrm>
            <a:off x="311700" y="1153450"/>
            <a:ext cx="8520600" cy="32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Работа с АСД кода. Квазиквоты</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
        <p:nvSpPr>
          <p:cNvPr id="245" name="Google Shape;245;p39"/>
          <p:cNvSpPr txBox="1"/>
          <p:nvPr/>
        </p:nvSpPr>
        <p:spPr>
          <a:xfrm>
            <a:off x="311700" y="1475950"/>
            <a:ext cx="8520600" cy="3376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Block(</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ClassDef(Modifiers(CASE), TypeName(</a:t>
            </a:r>
            <a:r>
              <a:rPr b="1" lang="ru" sz="1000">
                <a:solidFill>
                  <a:srgbClr val="008000"/>
                </a:solidFill>
                <a:highlight>
                  <a:srgbClr val="FFFFFF"/>
                </a:highlight>
                <a:latin typeface="Verdana"/>
                <a:ea typeface="Verdana"/>
                <a:cs typeface="Verdana"/>
                <a:sym typeface="Verdana"/>
              </a:rPr>
              <a:t>"QQTest"</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Template(</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Select(Ident(scala), TypeName(</a:t>
            </a:r>
            <a:r>
              <a:rPr b="1" lang="ru" sz="1000">
                <a:solidFill>
                  <a:srgbClr val="008000"/>
                </a:solidFill>
                <a:highlight>
                  <a:srgbClr val="FFFFFF"/>
                </a:highlight>
                <a:latin typeface="Verdana"/>
                <a:ea typeface="Verdana"/>
                <a:cs typeface="Verdana"/>
                <a:sym typeface="Verdana"/>
              </a:rPr>
              <a:t>"Product"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Select(Ident(scala), TypeName(</a:t>
            </a:r>
            <a:r>
              <a:rPr b="1" lang="ru" sz="1000">
                <a:solidFill>
                  <a:srgbClr val="008000"/>
                </a:solidFill>
                <a:highlight>
                  <a:srgbClr val="FFFFFF"/>
                </a:highlight>
                <a:latin typeface="Verdana"/>
                <a:ea typeface="Verdana"/>
                <a:cs typeface="Verdana"/>
                <a:sym typeface="Verdana"/>
              </a:rPr>
              <a:t>"Serializable"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 noSelfType,</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(ValDef(Modifiers(CASEACCESSOR | PARAMACCESSOR), TermName(</a:t>
            </a:r>
            <a:r>
              <a:rPr b="1" lang="ru" sz="1000">
                <a:solidFill>
                  <a:srgbClr val="008000"/>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Ident(TypeName(</a:t>
            </a:r>
            <a:r>
              <a:rPr b="1" lang="ru" sz="1000">
                <a:solidFill>
                  <a:srgbClr val="008000"/>
                </a:solidFill>
                <a:highlight>
                  <a:srgbClr val="FFFFFF"/>
                </a:highlight>
                <a:latin typeface="Verdana"/>
                <a:ea typeface="Verdana"/>
                <a:cs typeface="Verdana"/>
                <a:sym typeface="Verdana"/>
              </a:rPr>
              <a:t>"Int"</a:t>
            </a:r>
            <a:r>
              <a:rPr lang="ru" sz="1000">
                <a:solidFill>
                  <a:schemeClr val="dk1"/>
                </a:solidFill>
                <a:highlight>
                  <a:srgbClr val="FFFFFF"/>
                </a:highlight>
                <a:latin typeface="Verdana"/>
                <a:ea typeface="Verdana"/>
                <a:cs typeface="Verdana"/>
                <a:sym typeface="Verdana"/>
              </a:rPr>
              <a:t>)), EmptyTree),</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DefDef(Modifiers(),</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termNames.CONSTRUCTOR,</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(ValDef(Modifiers(PARAM | PARAMACCESSOR), TermName(</a:t>
            </a:r>
            <a:r>
              <a:rPr b="1" lang="ru" sz="1000">
                <a:solidFill>
                  <a:srgbClr val="008000"/>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Ident(TypeName(</a:t>
            </a:r>
            <a:r>
              <a:rPr b="1" lang="ru" sz="1000">
                <a:solidFill>
                  <a:srgbClr val="008000"/>
                </a:solidFill>
                <a:highlight>
                  <a:srgbClr val="FFFFFF"/>
                </a:highlight>
                <a:latin typeface="Verdana"/>
                <a:ea typeface="Verdana"/>
                <a:cs typeface="Verdana"/>
                <a:sym typeface="Verdana"/>
              </a:rPr>
              <a:t>"Int"</a:t>
            </a:r>
            <a:r>
              <a:rPr lang="ru" sz="1000">
                <a:solidFill>
                  <a:schemeClr val="dk1"/>
                </a:solidFill>
                <a:highlight>
                  <a:srgbClr val="FFFFFF"/>
                </a:highlight>
                <a:latin typeface="Verdana"/>
                <a:ea typeface="Verdana"/>
                <a:cs typeface="Verdana"/>
                <a:sym typeface="Verdana"/>
              </a:rPr>
              <a:t>)), EmptyTree))</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TypeTree(),</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Block(</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(pendingSuperCall), Literal(Constant(()))))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ValDef(Modifiers(), TermName(</a:t>
            </a:r>
            <a:r>
              <a:rPr b="1" lang="ru" sz="1000">
                <a:solidFill>
                  <a:srgbClr val="008000"/>
                </a:solidFill>
                <a:highlight>
                  <a:srgbClr val="FFFFFF"/>
                </a:highlight>
                <a:latin typeface="Verdana"/>
                <a:ea typeface="Verdana"/>
                <a:cs typeface="Verdana"/>
                <a:sym typeface="Verdana"/>
              </a:rPr>
              <a:t>"qqi"</a:t>
            </a:r>
            <a:r>
              <a:rPr lang="ru" sz="1000">
                <a:solidFill>
                  <a:schemeClr val="dk1"/>
                </a:solidFill>
                <a:highlight>
                  <a:srgbClr val="FFFFFF"/>
                </a:highlight>
                <a:latin typeface="Verdana"/>
                <a:ea typeface="Verdana"/>
                <a:cs typeface="Verdana"/>
                <a:sym typeface="Verdana"/>
              </a:rPr>
              <a:t>), TypeTree(), Apply(Ident(TermName(</a:t>
            </a:r>
            <a:r>
              <a:rPr b="1" lang="ru" sz="1000">
                <a:solidFill>
                  <a:srgbClr val="008000"/>
                </a:solidFill>
                <a:highlight>
                  <a:srgbClr val="FFFFFF"/>
                </a:highlight>
                <a:latin typeface="Verdana"/>
                <a:ea typeface="Verdana"/>
                <a:cs typeface="Verdana"/>
                <a:sym typeface="Verdana"/>
              </a:rPr>
              <a:t>"QQTest"</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(Literal(Constant(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 Apply(Ident(TermName(</a:t>
            </a:r>
            <a:r>
              <a:rPr b="1" lang="ru" sz="1000">
                <a:solidFill>
                  <a:srgbClr val="008000"/>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(Select(Ident(TermName(</a:t>
            </a:r>
            <a:r>
              <a:rPr b="1" lang="ru" sz="1000">
                <a:solidFill>
                  <a:srgbClr val="008000"/>
                </a:solidFill>
                <a:highlight>
                  <a:srgbClr val="FFFFFF"/>
                </a:highlight>
                <a:latin typeface="Verdana"/>
                <a:ea typeface="Verdana"/>
                <a:cs typeface="Verdana"/>
                <a:sym typeface="Verdana"/>
              </a:rPr>
              <a:t>"qqi"</a:t>
            </a:r>
            <a:r>
              <a:rPr lang="ru" sz="1000">
                <a:solidFill>
                  <a:schemeClr val="dk1"/>
                </a:solidFill>
                <a:highlight>
                  <a:srgbClr val="FFFFFF"/>
                </a:highlight>
                <a:latin typeface="Verdana"/>
                <a:ea typeface="Verdana"/>
                <a:cs typeface="Verdana"/>
                <a:sym typeface="Verdana"/>
              </a:rPr>
              <a:t>)), TermName(</a:t>
            </a:r>
            <a:r>
              <a:rPr b="1" lang="ru" sz="1000">
                <a:solidFill>
                  <a:srgbClr val="008000"/>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51" name="Google Shape;251;p40"/>
          <p:cNvSpPr txBox="1"/>
          <p:nvPr>
            <p:ph idx="1" type="body"/>
          </p:nvPr>
        </p:nvSpPr>
        <p:spPr>
          <a:xfrm>
            <a:off x="311700" y="10534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Работа с АСД кода. Квазиквоты</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Как и в случае с reify, в квазиквоты можно встраивать инстансы </a:t>
            </a:r>
            <a:r>
              <a:rPr b="1" lang="ru" sz="1400">
                <a:solidFill>
                  <a:srgbClr val="434343"/>
                </a:solidFill>
              </a:rPr>
              <a:t>Tree, </a:t>
            </a:r>
            <a:r>
              <a:rPr lang="ru" sz="1400">
                <a:solidFill>
                  <a:srgbClr val="434343"/>
                </a:solidFill>
              </a:rPr>
              <a:t>полученные ранее</a:t>
            </a:r>
            <a:endParaRPr sz="1400">
              <a:solidFill>
                <a:srgbClr val="434343"/>
              </a:solidFill>
            </a:endParaRPr>
          </a:p>
        </p:txBody>
      </p:sp>
      <p:sp>
        <p:nvSpPr>
          <p:cNvPr id="252" name="Google Shape;252;p40"/>
          <p:cNvSpPr txBox="1"/>
          <p:nvPr/>
        </p:nvSpPr>
        <p:spPr>
          <a:xfrm>
            <a:off x="311700" y="1626125"/>
            <a:ext cx="8520600" cy="170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tree </a:t>
            </a:r>
            <a:r>
              <a:rPr lang="ru" sz="1100">
                <a:solidFill>
                  <a:schemeClr val="dk1"/>
                </a:solidFill>
                <a:highlight>
                  <a:srgbClr val="FFFFFF"/>
                </a:highlight>
                <a:latin typeface="Verdana"/>
                <a:ea typeface="Verdana"/>
                <a:cs typeface="Verdana"/>
                <a:sym typeface="Verdana"/>
              </a:rPr>
              <a:t>= </a:t>
            </a:r>
            <a:r>
              <a:rPr b="1" lang="ru" sz="1100">
                <a:solidFill>
                  <a:srgbClr val="008000"/>
                </a:solidFill>
                <a:highlight>
                  <a:srgbClr val="FFFFFF"/>
                </a:highlight>
                <a:latin typeface="Verdana"/>
                <a:ea typeface="Verdana"/>
                <a:cs typeface="Verdana"/>
                <a:sym typeface="Verdana"/>
              </a:rPr>
              <a:t>q"{val x = 10; x}"</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tree2 </a:t>
            </a:r>
            <a:r>
              <a:rPr lang="ru" sz="1100">
                <a:solidFill>
                  <a:schemeClr val="dk1"/>
                </a:solidFill>
                <a:highlight>
                  <a:srgbClr val="FFFFFF"/>
                </a:highlight>
                <a:latin typeface="Verdana"/>
                <a:ea typeface="Verdana"/>
                <a:cs typeface="Verdana"/>
                <a:sym typeface="Verdana"/>
              </a:rPr>
              <a:t>=</a:t>
            </a:r>
            <a:r>
              <a:rPr b="1" lang="ru" sz="1100">
                <a:solidFill>
                  <a:srgbClr val="008000"/>
                </a:solidFill>
                <a:highlight>
                  <a:srgbClr val="FFFFFF"/>
                </a:highlight>
                <a:latin typeface="Verdana"/>
                <a:ea typeface="Verdana"/>
                <a:cs typeface="Verdana"/>
                <a:sym typeface="Verdana"/>
              </a:rPr>
              <a:t>q"print"</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treeCombined </a:t>
            </a:r>
            <a:r>
              <a:rPr lang="ru" sz="1100">
                <a:solidFill>
                  <a:schemeClr val="dk1"/>
                </a:solidFill>
                <a:highlight>
                  <a:srgbClr val="FFFFFF"/>
                </a:highlight>
                <a:latin typeface="Verdana"/>
                <a:ea typeface="Verdana"/>
                <a:cs typeface="Verdana"/>
                <a:sym typeface="Verdana"/>
              </a:rPr>
              <a:t>= </a:t>
            </a:r>
            <a:r>
              <a:rPr b="1" lang="ru" sz="1100">
                <a:solidFill>
                  <a:srgbClr val="008000"/>
                </a:solidFill>
                <a:highlight>
                  <a:srgbClr val="FFFFFF"/>
                </a:highlight>
                <a:latin typeface="Verdana"/>
                <a:ea typeface="Verdana"/>
                <a:cs typeface="Verdana"/>
                <a:sym typeface="Verdana"/>
              </a:rPr>
              <a:t>q"</a:t>
            </a:r>
            <a:r>
              <a:rPr b="1" lang="ru" sz="1100">
                <a:solidFill>
                  <a:srgbClr val="00B8BB"/>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tree2</a:t>
            </a:r>
            <a:r>
              <a:rPr b="1" lang="ru" sz="1100">
                <a:solidFill>
                  <a:srgbClr val="008000"/>
                </a:solidFill>
                <a:highlight>
                  <a:srgbClr val="FFFFFF"/>
                </a:highlight>
                <a:latin typeface="Verdana"/>
                <a:ea typeface="Verdana"/>
                <a:cs typeface="Verdana"/>
                <a:sym typeface="Verdana"/>
              </a:rPr>
              <a:t>(</a:t>
            </a:r>
            <a:r>
              <a:rPr b="1" lang="ru" sz="1100">
                <a:solidFill>
                  <a:srgbClr val="00B8BB"/>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tree</a:t>
            </a:r>
            <a:r>
              <a:rPr b="1" lang="ru" sz="1100">
                <a:solidFill>
                  <a:srgbClr val="008000"/>
                </a:solidFill>
                <a:highlight>
                  <a:srgbClr val="FFFFFF"/>
                </a:highlight>
                <a:latin typeface="Verdana"/>
                <a:ea typeface="Verdana"/>
                <a:cs typeface="Verdana"/>
                <a:sym typeface="Verdana"/>
              </a:rPr>
              <a:t>)"</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combinedResult </a:t>
            </a:r>
            <a:r>
              <a:rPr lang="ru" sz="1100">
                <a:solidFill>
                  <a:schemeClr val="dk1"/>
                </a:solidFill>
                <a:highlight>
                  <a:srgbClr val="FFFFFF"/>
                </a:highlight>
                <a:latin typeface="Verdana"/>
                <a:ea typeface="Verdana"/>
                <a:cs typeface="Verdana"/>
                <a:sym typeface="Verdana"/>
              </a:rPr>
              <a:t>= show(</a:t>
            </a:r>
            <a:r>
              <a:rPr i="1" lang="ru" sz="1100">
                <a:solidFill>
                  <a:srgbClr val="660E7A"/>
                </a:solidFill>
                <a:highlight>
                  <a:srgbClr val="FFFFFF"/>
                </a:highlight>
                <a:latin typeface="Verdana"/>
                <a:ea typeface="Verdana"/>
                <a:cs typeface="Verdana"/>
                <a:sym typeface="Verdana"/>
              </a:rPr>
              <a:t>treeCombined</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Courier New"/>
                <a:ea typeface="Courier New"/>
                <a:cs typeface="Courier New"/>
                <a:sym typeface="Courier New"/>
              </a:rPr>
              <a:t>// </a:t>
            </a:r>
            <a:r>
              <a:rPr b="1" i="1" lang="ru" sz="1100">
                <a:solidFill>
                  <a:srgbClr val="808080"/>
                </a:solidFill>
                <a:highlight>
                  <a:srgbClr val="FFFFFF"/>
                </a:highlight>
                <a:latin typeface="Verdana"/>
                <a:ea typeface="Verdana"/>
                <a:cs typeface="Verdana"/>
                <a:sym typeface="Verdana"/>
              </a:rPr>
              <a:t>combinedResult </a:t>
            </a:r>
            <a:r>
              <a:rPr i="1" lang="ru" sz="1100">
                <a:solidFill>
                  <a:srgbClr val="808080"/>
                </a:solidFill>
                <a:highlight>
                  <a:srgbClr val="FFFFFF"/>
                </a:highlight>
                <a:latin typeface="Verdana"/>
                <a:ea typeface="Verdana"/>
                <a:cs typeface="Verdana"/>
                <a:sym typeface="Verdana"/>
              </a:rPr>
              <a:t>будет выглядеть примерно так</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print({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x = </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x</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b="1" sz="1100">
              <a:solidFill>
                <a:srgbClr val="000080"/>
              </a:solidFill>
              <a:highlight>
                <a:srgbClr val="FFFFFF"/>
              </a:highlight>
              <a:latin typeface="Verdana"/>
              <a:ea typeface="Verdana"/>
              <a:cs typeface="Verdana"/>
              <a:sym typeface="Verdana"/>
            </a:endParaRPr>
          </a:p>
        </p:txBody>
      </p:sp>
      <p:sp>
        <p:nvSpPr>
          <p:cNvPr id="253" name="Google Shape;253;p40"/>
          <p:cNvSpPr txBox="1"/>
          <p:nvPr>
            <p:ph idx="1" type="body"/>
          </p:nvPr>
        </p:nvSpPr>
        <p:spPr>
          <a:xfrm>
            <a:off x="311700" y="3373225"/>
            <a:ext cx="8520600" cy="49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Квазиквоты имеют метод upapply и могут использоваться для деконструкции деревьев на составные части</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 </a:t>
            </a:r>
            <a:r>
              <a:rPr b="1" lang="ru" sz="1400">
                <a:solidFill>
                  <a:srgbClr val="434343"/>
                </a:solidFill>
              </a:rPr>
              <a:t> </a:t>
            </a:r>
            <a:endParaRPr b="1" sz="1400">
              <a:solidFill>
                <a:srgbClr val="434343"/>
              </a:solidFill>
            </a:endParaRPr>
          </a:p>
        </p:txBody>
      </p:sp>
      <p:sp>
        <p:nvSpPr>
          <p:cNvPr id="254" name="Google Shape;254;p40"/>
          <p:cNvSpPr txBox="1"/>
          <p:nvPr/>
        </p:nvSpPr>
        <p:spPr>
          <a:xfrm>
            <a:off x="311700" y="3914925"/>
            <a:ext cx="8520600" cy="61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b="1" lang="ru" sz="1100">
                <a:solidFill>
                  <a:srgbClr val="008000"/>
                </a:solidFill>
                <a:highlight>
                  <a:srgbClr val="FFFFFF"/>
                </a:highlight>
                <a:latin typeface="Verdana"/>
                <a:ea typeface="Verdana"/>
                <a:cs typeface="Verdana"/>
                <a:sym typeface="Verdana"/>
              </a:rPr>
              <a:t>q"new </a:t>
            </a:r>
            <a:r>
              <a:rPr b="1" lang="ru" sz="1100">
                <a:solidFill>
                  <a:srgbClr val="00B8BB"/>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t</a:t>
            </a:r>
            <a:r>
              <a:rPr b="1" lang="ru" sz="1100">
                <a:solidFill>
                  <a:srgbClr val="008000"/>
                </a:solidFill>
                <a:highlight>
                  <a:srgbClr val="FFFFFF"/>
                </a:highlight>
                <a:latin typeface="Verdana"/>
                <a:ea typeface="Verdana"/>
                <a:cs typeface="Verdana"/>
                <a:sym typeface="Verdana"/>
              </a:rPr>
              <a:t>[..</a:t>
            </a:r>
            <a:r>
              <a:rPr b="1" lang="ru" sz="1100">
                <a:solidFill>
                  <a:srgbClr val="00B8BB"/>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_</a:t>
            </a:r>
            <a:r>
              <a:rPr b="1" lang="ru" sz="1100">
                <a:solidFill>
                  <a:srgbClr val="008000"/>
                </a:solidFill>
                <a:highlight>
                  <a:srgbClr val="FFFFFF"/>
                </a:highlight>
                <a:latin typeface="Verdana"/>
                <a:ea typeface="Verdana"/>
                <a:cs typeface="Verdana"/>
                <a:sym typeface="Verdana"/>
              </a:rPr>
              <a:t>](...</a:t>
            </a:r>
            <a:r>
              <a:rPr b="1" lang="ru" sz="1100">
                <a:solidFill>
                  <a:srgbClr val="00B8BB"/>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pargs</a:t>
            </a:r>
            <a:r>
              <a:rPr b="1" lang="ru" sz="1100">
                <a:solidFill>
                  <a:srgbClr val="008000"/>
                </a:solidFill>
                <a:highlight>
                  <a:srgbClr val="FFFFFF"/>
                </a:highlight>
                <a:latin typeface="Verdana"/>
                <a:ea typeface="Verdana"/>
                <a:cs typeface="Verdana"/>
                <a:sym typeface="Verdana"/>
              </a:rPr>
              <a:t>)" </a:t>
            </a:r>
            <a:r>
              <a:rPr lang="ru" sz="1100">
                <a:solidFill>
                  <a:schemeClr val="dk1"/>
                </a:solidFill>
                <a:highlight>
                  <a:srgbClr val="FFFFFF"/>
                </a:highlight>
                <a:latin typeface="Verdana"/>
                <a:ea typeface="Verdana"/>
                <a:cs typeface="Verdana"/>
                <a:sym typeface="Verdana"/>
              </a:rPr>
              <a:t>= reify(</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ReflectExample[Int](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)).tree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show(</a:t>
            </a:r>
            <a:r>
              <a:rPr i="1" lang="ru" sz="1100">
                <a:solidFill>
                  <a:srgbClr val="660E7A"/>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Select(ScalaMacroExamples.this.ReflectExample)</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show(</a:t>
            </a:r>
            <a:r>
              <a:rPr i="1" lang="ru" sz="1100">
                <a:solidFill>
                  <a:srgbClr val="660E7A"/>
                </a:solidFill>
                <a:highlight>
                  <a:srgbClr val="FFFFFF"/>
                </a:highlight>
                <a:latin typeface="Verdana"/>
                <a:ea typeface="Verdana"/>
                <a:cs typeface="Verdana"/>
                <a:sym typeface="Verdana"/>
              </a:rPr>
              <a:t>pargs</a:t>
            </a:r>
            <a:r>
              <a:rPr lang="ru" sz="1100">
                <a:solidFill>
                  <a:schemeClr val="dk1"/>
                </a:solidFill>
                <a:highlight>
                  <a:srgbClr val="FFFFFF"/>
                </a:highlight>
                <a:latin typeface="Verdana"/>
                <a:ea typeface="Verdana"/>
                <a:cs typeface="Verdana"/>
                <a:sym typeface="Verdana"/>
              </a:rPr>
              <a:t>)</a:t>
            </a:r>
            <a:r>
              <a:rPr i="1" lang="ru" sz="1100">
                <a:solidFill>
                  <a:srgbClr val="808080"/>
                </a:solidFill>
                <a:highlight>
                  <a:srgbClr val="FFFFFF"/>
                </a:highlight>
                <a:latin typeface="Verdana"/>
                <a:ea typeface="Verdana"/>
                <a:cs typeface="Verdana"/>
                <a:sym typeface="Verdana"/>
              </a:rPr>
              <a:t>// List(List(Literal(1)), List(Literal(2)))</a:t>
            </a:r>
            <a:endParaRPr i="1" sz="1100">
              <a:solidFill>
                <a:srgbClr val="808080"/>
              </a:solidFill>
              <a:highlight>
                <a:srgbClr val="FFFFFF"/>
              </a:highlight>
              <a:latin typeface="Verdana"/>
              <a:ea typeface="Verdana"/>
              <a:cs typeface="Verdana"/>
              <a:sym typeface="Verdana"/>
            </a:endParaRPr>
          </a:p>
        </p:txBody>
      </p:sp>
      <p:sp>
        <p:nvSpPr>
          <p:cNvPr id="255" name="Google Shape;255;p40"/>
          <p:cNvSpPr txBox="1"/>
          <p:nvPr>
            <p:ph idx="1" type="body"/>
          </p:nvPr>
        </p:nvSpPr>
        <p:spPr>
          <a:xfrm>
            <a:off x="311700" y="4530225"/>
            <a:ext cx="8520600" cy="49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$name</a:t>
            </a:r>
            <a:r>
              <a:rPr lang="ru" sz="1400">
                <a:solidFill>
                  <a:srgbClr val="434343"/>
                </a:solidFill>
              </a:rPr>
              <a:t> - это именованная переменная, содержащая соответствующее дерево. </a:t>
            </a:r>
            <a:r>
              <a:rPr b="1" lang="ru" sz="1400">
                <a:solidFill>
                  <a:srgbClr val="434343"/>
                </a:solidFill>
              </a:rPr>
              <a:t>..$name </a:t>
            </a:r>
            <a:r>
              <a:rPr lang="ru" sz="1400">
                <a:solidFill>
                  <a:srgbClr val="434343"/>
                </a:solidFill>
              </a:rPr>
              <a:t>-</a:t>
            </a:r>
            <a:r>
              <a:rPr b="1" lang="ru" sz="1400">
                <a:solidFill>
                  <a:srgbClr val="434343"/>
                </a:solidFill>
              </a:rPr>
              <a:t> </a:t>
            </a:r>
            <a:r>
              <a:rPr lang="ru" sz="1400">
                <a:solidFill>
                  <a:srgbClr val="434343"/>
                </a:solidFill>
              </a:rPr>
              <a:t>это </a:t>
            </a:r>
            <a:r>
              <a:rPr b="1" lang="ru" sz="1400">
                <a:solidFill>
                  <a:srgbClr val="434343"/>
                </a:solidFill>
              </a:rPr>
              <a:t>List[Tree]</a:t>
            </a:r>
            <a:r>
              <a:rPr lang="ru" sz="1400">
                <a:solidFill>
                  <a:srgbClr val="434343"/>
                </a:solidFill>
              </a:rPr>
              <a:t> деревьев. </a:t>
            </a:r>
            <a:r>
              <a:rPr b="1" lang="ru" sz="1400">
                <a:solidFill>
                  <a:srgbClr val="434343"/>
                </a:solidFill>
              </a:rPr>
              <a:t>...$name </a:t>
            </a:r>
            <a:r>
              <a:rPr lang="ru" sz="1400">
                <a:solidFill>
                  <a:srgbClr val="434343"/>
                </a:solidFill>
              </a:rPr>
              <a:t>-</a:t>
            </a:r>
            <a:r>
              <a:rPr b="1" lang="ru" sz="1400">
                <a:solidFill>
                  <a:srgbClr val="434343"/>
                </a:solidFill>
              </a:rPr>
              <a:t> </a:t>
            </a:r>
            <a:r>
              <a:rPr lang="ru" sz="1400">
                <a:solidFill>
                  <a:srgbClr val="434343"/>
                </a:solidFill>
              </a:rPr>
              <a:t>это </a:t>
            </a:r>
            <a:r>
              <a:rPr b="1" lang="ru" sz="1400">
                <a:solidFill>
                  <a:srgbClr val="434343"/>
                </a:solidFill>
              </a:rPr>
              <a:t>List[List[Tree]]</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 </a:t>
            </a:r>
            <a:r>
              <a:rPr b="1" lang="ru" sz="1400">
                <a:solidFill>
                  <a:srgbClr val="434343"/>
                </a:solidFill>
              </a:rPr>
              <a:t> </a:t>
            </a:r>
            <a:endParaRPr b="1" sz="14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61" name="Google Shape;261;p41"/>
          <p:cNvSpPr txBox="1"/>
          <p:nvPr>
            <p:ph idx="1" type="body"/>
          </p:nvPr>
        </p:nvSpPr>
        <p:spPr>
          <a:xfrm>
            <a:off x="311700" y="1153450"/>
            <a:ext cx="8520600" cy="102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Задание</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lectures.reflection.RuntimeReflectionSerializer.scala</a:t>
            </a:r>
            <a:endParaRPr b="1" sz="1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68" name="Google Shape;68;p15"/>
          <p:cNvSpPr txBox="1"/>
          <p:nvPr>
            <p:ph idx="1" type="body"/>
          </p:nvPr>
        </p:nvSpPr>
        <p:spPr>
          <a:xfrm>
            <a:off x="311700" y="1001050"/>
            <a:ext cx="8520600" cy="40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Рефлексия</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С помощью рефлексии можно можно сделать очень многое.</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получить информацию о любых, даже приватных, членах любого класса, трейта, объекта и т.д</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узнать иерархию типов в рантайме</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сохранить информацию  о типах, которая теряется при запуске приложения из-за </a:t>
            </a:r>
            <a:r>
              <a:rPr b="1" lang="ru" sz="1400">
                <a:solidFill>
                  <a:srgbClr val="434343"/>
                </a:solidFill>
              </a:rPr>
              <a:t>type erasure</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динамически загружать новые классы</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создавать инстансы и вызывать методы произвольных классов на лету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и даже компилировать и запускать код из обычного текста    </a:t>
            </a:r>
            <a:endParaRPr>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Рефлексия в scala представлена как собственными механизмами, так и механизмами, пришедшими из java. Собственный reflection API для скала потребовался в первую очередь, для того, чтобы предоставить удобный механизм работы с теми аспектами языка которых нет в java. Например, c трейтами, кейс классами ,специфическим описанием констант и переменных, более сложным параметрическим полиморфизмом и т.д.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Изучение рефлексии начнем с “классических” механизмов, доступных, как в java так и в scala.    </a:t>
            </a:r>
            <a:endParaRPr sz="1400">
              <a:solidFill>
                <a:srgbClr val="434343"/>
              </a:solidFill>
            </a:endParaRPr>
          </a:p>
          <a:p>
            <a:pPr indent="0" lvl="0" marL="0" rtl="0" algn="l">
              <a:lnSpc>
                <a:spcPct val="100000"/>
              </a:lnSpc>
              <a:spcBef>
                <a:spcPts val="0"/>
              </a:spcBef>
              <a:spcAft>
                <a:spcPts val="0"/>
              </a:spcAft>
              <a:buNone/>
            </a:pPr>
            <a:r>
              <a:t/>
            </a:r>
            <a:endParaRPr b="1">
              <a:solidFill>
                <a:srgbClr val="434343"/>
              </a:solidFill>
            </a:endParaRPr>
          </a:p>
          <a:p>
            <a:pPr indent="0" lvl="0" marL="0" rtl="0" algn="l">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67" name="Google Shape;267;p42"/>
          <p:cNvSpPr txBox="1"/>
          <p:nvPr>
            <p:ph idx="1" type="body"/>
          </p:nvPr>
        </p:nvSpPr>
        <p:spPr>
          <a:xfrm>
            <a:off x="311700" y="1153450"/>
            <a:ext cx="8520600" cy="152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Макросы</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Макрос - это функция особой формы, которая, на этапе компиляции, позволяет анализировать и модифицировать код приложения.  Описание метода-макроса ничем не отличается от обычного метода. Правая часть начинается с ключевого слова </a:t>
            </a:r>
            <a:r>
              <a:rPr b="1" lang="ru" sz="1400">
                <a:solidFill>
                  <a:srgbClr val="434343"/>
                </a:solidFill>
              </a:rPr>
              <a:t>macro </a:t>
            </a:r>
            <a:r>
              <a:rPr lang="ru" sz="1400">
                <a:solidFill>
                  <a:srgbClr val="434343"/>
                </a:solidFill>
              </a:rPr>
              <a:t>за которым следует вызов метода, реализующего логику макроса.  Существует 2 различных стиля описания реализаций макросов</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классический</a:t>
            </a:r>
            <a:r>
              <a:rPr lang="ru" sz="1400">
                <a:solidFill>
                  <a:srgbClr val="434343"/>
                </a:solidFill>
              </a:rPr>
              <a:t> Метод, располагается внутри </a:t>
            </a:r>
            <a:r>
              <a:rPr b="1" lang="ru" sz="1400">
                <a:solidFill>
                  <a:srgbClr val="434343"/>
                </a:solidFill>
              </a:rPr>
              <a:t>object </a:t>
            </a:r>
            <a:r>
              <a:rPr lang="ru" sz="1400">
                <a:solidFill>
                  <a:srgbClr val="434343"/>
                </a:solidFill>
              </a:rPr>
              <a:t>и принимает 2 набора параметров. Первый набор всегда один из возможных контекстов </a:t>
            </a:r>
            <a:r>
              <a:rPr b="1" lang="ru" sz="1400">
                <a:solidFill>
                  <a:srgbClr val="434343"/>
                </a:solidFill>
              </a:rPr>
              <a:t>whitebox.Context </a:t>
            </a:r>
            <a:r>
              <a:rPr lang="ru" sz="1400">
                <a:solidFill>
                  <a:srgbClr val="434343"/>
                </a:solidFill>
              </a:rPr>
              <a:t>или</a:t>
            </a:r>
            <a:r>
              <a:rPr b="1" lang="ru" sz="1400">
                <a:solidFill>
                  <a:srgbClr val="434343"/>
                </a:solidFill>
              </a:rPr>
              <a:t> blackbox.Context. </a:t>
            </a:r>
            <a:r>
              <a:rPr lang="ru" sz="1400">
                <a:solidFill>
                  <a:srgbClr val="434343"/>
                </a:solidFill>
              </a:rPr>
              <a:t>Второй набор параметров - это параметры имеющие тип</a:t>
            </a:r>
            <a:r>
              <a:rPr b="1" lang="ru" sz="1400">
                <a:solidFill>
                  <a:srgbClr val="434343"/>
                </a:solidFill>
              </a:rPr>
              <a:t> c.Tree </a:t>
            </a:r>
            <a:r>
              <a:rPr lang="ru" sz="1400">
                <a:solidFill>
                  <a:srgbClr val="434343"/>
                </a:solidFill>
              </a:rPr>
              <a:t>и совпадающие по количеству с параметрами основного метода</a:t>
            </a:r>
            <a:r>
              <a:rPr b="1" lang="ru" sz="1400">
                <a:solidFill>
                  <a:srgbClr val="434343"/>
                </a:solidFill>
              </a:rPr>
              <a:t>. </a:t>
            </a:r>
            <a:r>
              <a:rPr lang="ru" sz="1400">
                <a:solidFill>
                  <a:srgbClr val="434343"/>
                </a:solidFill>
              </a:rPr>
              <a:t>Тип </a:t>
            </a:r>
            <a:r>
              <a:rPr b="1" lang="ru" sz="1400">
                <a:solidFill>
                  <a:srgbClr val="434343"/>
                </a:solidFill>
              </a:rPr>
              <a:t>Tree </a:t>
            </a:r>
            <a:r>
              <a:rPr lang="ru" sz="1400">
                <a:solidFill>
                  <a:srgbClr val="434343"/>
                </a:solidFill>
              </a:rPr>
              <a:t>path-dependent относительно контекста, переданного первым параметром. Метод возвращает тип </a:t>
            </a:r>
            <a:r>
              <a:rPr b="1" lang="ru" sz="1400">
                <a:solidFill>
                  <a:srgbClr val="434343"/>
                </a:solidFill>
              </a:rPr>
              <a:t>c.Tree </a:t>
            </a:r>
            <a:r>
              <a:rPr lang="ru" sz="1400">
                <a:solidFill>
                  <a:srgbClr val="434343"/>
                </a:solidFill>
              </a:rPr>
              <a:t>или</a:t>
            </a:r>
            <a:r>
              <a:rPr b="1" lang="ru" sz="1400">
                <a:solidFill>
                  <a:srgbClr val="434343"/>
                </a:solidFill>
              </a:rPr>
              <a:t> c.Expr[T]. </a:t>
            </a:r>
            <a:r>
              <a:rPr lang="ru" sz="1400">
                <a:solidFill>
                  <a:srgbClr val="434343"/>
                </a:solidFill>
              </a:rPr>
              <a:t>В примере ниже макрос принимает один параметр и всегда заменяет тело </a:t>
            </a:r>
            <a:r>
              <a:rPr b="1" lang="ru" sz="1400">
                <a:solidFill>
                  <a:srgbClr val="434343"/>
                </a:solidFill>
              </a:rPr>
              <a:t>scalaMacro </a:t>
            </a:r>
            <a:r>
              <a:rPr lang="ru" sz="1400">
                <a:solidFill>
                  <a:srgbClr val="434343"/>
                </a:solidFill>
              </a:rPr>
              <a:t>на число</a:t>
            </a:r>
            <a:r>
              <a:rPr b="1" lang="ru" sz="1400">
                <a:solidFill>
                  <a:srgbClr val="434343"/>
                </a:solidFill>
              </a:rPr>
              <a:t> 10</a:t>
            </a:r>
            <a:endParaRPr b="1" sz="1400">
              <a:solidFill>
                <a:srgbClr val="434343"/>
              </a:solidFill>
            </a:endParaRPr>
          </a:p>
          <a:p>
            <a:pPr indent="0" lvl="0" marL="457200" rtl="0" algn="l">
              <a:lnSpc>
                <a:spcPct val="100000"/>
              </a:lnSpc>
              <a:spcBef>
                <a:spcPts val="0"/>
              </a:spcBef>
              <a:spcAft>
                <a:spcPts val="0"/>
              </a:spcAft>
              <a:buNone/>
            </a:pPr>
            <a:r>
              <a:rPr b="1" lang="ru" sz="1400">
                <a:solidFill>
                  <a:srgbClr val="434343"/>
                </a:solidFill>
              </a:rPr>
              <a:t> </a:t>
            </a:r>
            <a:r>
              <a:rPr lang="ru" sz="1400">
                <a:solidFill>
                  <a:srgbClr val="434343"/>
                </a:solidFill>
              </a:rPr>
              <a:t>   </a:t>
            </a:r>
            <a:r>
              <a:rPr b="1" lang="ru" sz="1400">
                <a:solidFill>
                  <a:srgbClr val="434343"/>
                </a:solidFill>
              </a:rPr>
              <a:t> </a:t>
            </a:r>
            <a:r>
              <a:rPr lang="ru" sz="1400">
                <a:solidFill>
                  <a:srgbClr val="434343"/>
                </a:solidFill>
              </a:rPr>
              <a:t>   </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
        <p:nvSpPr>
          <p:cNvPr id="268" name="Google Shape;268;p42"/>
          <p:cNvSpPr txBox="1"/>
          <p:nvPr/>
        </p:nvSpPr>
        <p:spPr>
          <a:xfrm>
            <a:off x="848925" y="3611900"/>
            <a:ext cx="7665300" cy="13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scalaMacro(prm: </a:t>
            </a:r>
            <a:r>
              <a:rPr lang="ru" sz="1100">
                <a:solidFill>
                  <a:srgbClr val="20999D"/>
                </a:solidFill>
                <a:highlight>
                  <a:srgbClr val="FFFFFF"/>
                </a:highlight>
                <a:latin typeface="Verdana"/>
                <a:ea typeface="Verdana"/>
                <a:cs typeface="Verdana"/>
                <a:sym typeface="Verdana"/>
              </a:rPr>
              <a:t>String</a:t>
            </a:r>
            <a:r>
              <a:rPr lang="ru" sz="1100">
                <a:solidFill>
                  <a:schemeClr val="dk1"/>
                </a:solidFill>
                <a:highlight>
                  <a:srgbClr val="FFFFFF"/>
                </a:highlight>
                <a:latin typeface="Verdana"/>
                <a:ea typeface="Verdana"/>
                <a:cs typeface="Verdana"/>
                <a:sym typeface="Verdana"/>
              </a:rPr>
              <a:t>): Any = </a:t>
            </a:r>
            <a:r>
              <a:rPr b="1" lang="ru" sz="1100">
                <a:solidFill>
                  <a:srgbClr val="000080"/>
                </a:solidFill>
                <a:highlight>
                  <a:srgbClr val="FFFFFF"/>
                </a:highlight>
                <a:latin typeface="Verdana"/>
                <a:ea typeface="Verdana"/>
                <a:cs typeface="Verdana"/>
                <a:sym typeface="Verdana"/>
              </a:rPr>
              <a:t>macro </a:t>
            </a:r>
            <a:r>
              <a:rPr lang="ru" sz="1100">
                <a:solidFill>
                  <a:schemeClr val="dk1"/>
                </a:solidFill>
                <a:highlight>
                  <a:srgbClr val="FFFFFF"/>
                </a:highlight>
                <a:latin typeface="Verdana"/>
                <a:ea typeface="Verdana"/>
                <a:cs typeface="Verdana"/>
                <a:sym typeface="Verdana"/>
              </a:rPr>
              <a:t>ExampleMacro.</a:t>
            </a:r>
            <a:r>
              <a:rPr i="1" lang="ru" sz="1100">
                <a:solidFill>
                  <a:schemeClr val="dk1"/>
                </a:solidFill>
                <a:highlight>
                  <a:srgbClr val="FFFFFF"/>
                </a:highlight>
                <a:latin typeface="Verdana"/>
                <a:ea typeface="Verdana"/>
                <a:cs typeface="Verdana"/>
                <a:sym typeface="Verdana"/>
              </a:rPr>
              <a:t>generate</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ExampleMacro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generate(c: whitebox.Context)(prm: c.</a:t>
            </a:r>
            <a:r>
              <a:rPr lang="ru" sz="1100">
                <a:solidFill>
                  <a:srgbClr val="20999D"/>
                </a:solidFill>
                <a:highlight>
                  <a:srgbClr val="FFFFFF"/>
                </a:highlight>
                <a:latin typeface="Verdana"/>
                <a:ea typeface="Verdana"/>
                <a:cs typeface="Verdana"/>
                <a:sym typeface="Verdana"/>
              </a:rPr>
              <a:t>Tree</a:t>
            </a:r>
            <a:r>
              <a:rPr lang="ru" sz="1100">
                <a:solidFill>
                  <a:schemeClr val="dk1"/>
                </a:solidFill>
                <a:highlight>
                  <a:srgbClr val="FFFFFF"/>
                </a:highlight>
                <a:latin typeface="Verdana"/>
                <a:ea typeface="Verdana"/>
                <a:cs typeface="Verdana"/>
                <a:sym typeface="Verdana"/>
              </a:rPr>
              <a:t>):c.</a:t>
            </a:r>
            <a:r>
              <a:rPr lang="ru" sz="1100">
                <a:solidFill>
                  <a:srgbClr val="20999D"/>
                </a:solidFill>
                <a:highlight>
                  <a:srgbClr val="FFFFFF"/>
                </a:highlight>
                <a:latin typeface="Verdana"/>
                <a:ea typeface="Verdana"/>
                <a:cs typeface="Verdana"/>
                <a:sym typeface="Verdana"/>
              </a:rPr>
              <a:t>Tree </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import </a:t>
            </a:r>
            <a:r>
              <a:rPr lang="ru" sz="1100">
                <a:solidFill>
                  <a:schemeClr val="dk1"/>
                </a:solidFill>
                <a:highlight>
                  <a:srgbClr val="FFFFFF"/>
                </a:highlight>
                <a:latin typeface="Verdana"/>
                <a:ea typeface="Verdana"/>
                <a:cs typeface="Verdana"/>
                <a:sym typeface="Verdana"/>
              </a:rPr>
              <a:t>c.universe._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reify(</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).tree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74" name="Google Shape;274;p43"/>
          <p:cNvSpPr txBox="1"/>
          <p:nvPr>
            <p:ph idx="1" type="body"/>
          </p:nvPr>
        </p:nvSpPr>
        <p:spPr>
          <a:xfrm>
            <a:off x="311700" y="1153450"/>
            <a:ext cx="8520600" cy="152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Макросы</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bundle </a:t>
            </a:r>
            <a:r>
              <a:rPr lang="ru" sz="1400">
                <a:solidFill>
                  <a:srgbClr val="434343"/>
                </a:solidFill>
              </a:rPr>
              <a:t>В случае bundle, реализация находится в методе внутри класса. Метод принимает параметры имеющие тип </a:t>
            </a:r>
            <a:r>
              <a:rPr b="1" lang="ru" sz="1400">
                <a:solidFill>
                  <a:srgbClr val="434343"/>
                </a:solidFill>
              </a:rPr>
              <a:t>c.Tree</a:t>
            </a:r>
            <a:r>
              <a:rPr lang="ru" sz="1400">
                <a:solidFill>
                  <a:srgbClr val="434343"/>
                </a:solidFill>
              </a:rPr>
              <a:t> и совпадающие по форме и количеству с параметрами основного метода. Возвращаемый тип также </a:t>
            </a:r>
            <a:r>
              <a:rPr b="1" lang="ru" sz="1400">
                <a:solidFill>
                  <a:srgbClr val="434343"/>
                </a:solidFill>
              </a:rPr>
              <a:t>c.Tree </a:t>
            </a:r>
            <a:r>
              <a:rPr lang="ru" sz="1400">
                <a:solidFill>
                  <a:srgbClr val="434343"/>
                </a:solidFill>
              </a:rPr>
              <a:t>или</a:t>
            </a:r>
            <a:r>
              <a:rPr b="1" lang="ru" sz="1400">
                <a:solidFill>
                  <a:srgbClr val="434343"/>
                </a:solidFill>
              </a:rPr>
              <a:t> c.Expr[T]. </a:t>
            </a:r>
            <a:r>
              <a:rPr lang="ru" sz="1400">
                <a:solidFill>
                  <a:srgbClr val="434343"/>
                </a:solidFill>
              </a:rPr>
              <a:t>Класс, содержащий реализацию должен обладать единственным публичным конструктором с параметром типа  </a:t>
            </a:r>
            <a:r>
              <a:rPr b="1" lang="ru" sz="1400">
                <a:solidFill>
                  <a:srgbClr val="434343"/>
                </a:solidFill>
              </a:rPr>
              <a:t>whitebox.Context или blackbox.Context. </a:t>
            </a:r>
            <a:r>
              <a:rPr lang="ru" sz="1400">
                <a:solidFill>
                  <a:srgbClr val="434343"/>
                </a:solidFill>
              </a:rPr>
              <a:t>Реализация макроса в форме бандла предпочтительнее т.к. позволяет импортировать содержимое контекста один раз и не передавать его в качестве параметра во все внутренние методы, входящие в реализацию макроса. Ниже макрос из предыдущего примера, </a:t>
            </a:r>
            <a:r>
              <a:rPr b="1" lang="ru" sz="1400">
                <a:solidFill>
                  <a:srgbClr val="434343"/>
                </a:solidFill>
              </a:rPr>
              <a:t>  </a:t>
            </a:r>
            <a:r>
              <a:rPr lang="ru" sz="1400">
                <a:solidFill>
                  <a:srgbClr val="434343"/>
                </a:solidFill>
              </a:rPr>
              <a:t> </a:t>
            </a:r>
            <a:endParaRPr b="1" sz="1400">
              <a:solidFill>
                <a:srgbClr val="434343"/>
              </a:solidFill>
            </a:endParaRPr>
          </a:p>
          <a:p>
            <a:pPr indent="0" lvl="0" marL="457200" rtl="0" algn="l">
              <a:lnSpc>
                <a:spcPct val="100000"/>
              </a:lnSpc>
              <a:spcBef>
                <a:spcPts val="0"/>
              </a:spcBef>
              <a:spcAft>
                <a:spcPts val="0"/>
              </a:spcAft>
              <a:buNone/>
            </a:pPr>
            <a:r>
              <a:rPr b="1" lang="ru" sz="1400">
                <a:solidFill>
                  <a:srgbClr val="434343"/>
                </a:solidFill>
              </a:rPr>
              <a:t> </a:t>
            </a:r>
            <a:r>
              <a:rPr lang="ru" sz="1400">
                <a:solidFill>
                  <a:srgbClr val="434343"/>
                </a:solidFill>
              </a:rPr>
              <a:t>   </a:t>
            </a:r>
            <a:r>
              <a:rPr b="1" lang="ru" sz="1400">
                <a:solidFill>
                  <a:srgbClr val="434343"/>
                </a:solidFill>
              </a:rPr>
              <a:t> </a:t>
            </a:r>
            <a:r>
              <a:rPr lang="ru" sz="1400">
                <a:solidFill>
                  <a:srgbClr val="434343"/>
                </a:solidFill>
              </a:rPr>
              <a:t>   </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
        <p:nvSpPr>
          <p:cNvPr id="275" name="Google Shape;275;p43"/>
          <p:cNvSpPr txBox="1"/>
          <p:nvPr/>
        </p:nvSpPr>
        <p:spPr>
          <a:xfrm>
            <a:off x="848925" y="3611900"/>
            <a:ext cx="7665300" cy="13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bundledMacro(prm: </a:t>
            </a:r>
            <a:r>
              <a:rPr lang="ru" sz="1100">
                <a:solidFill>
                  <a:srgbClr val="20999D"/>
                </a:solidFill>
                <a:highlight>
                  <a:srgbClr val="FFFFFF"/>
                </a:highlight>
                <a:latin typeface="Verdana"/>
                <a:ea typeface="Verdana"/>
                <a:cs typeface="Verdana"/>
                <a:sym typeface="Verdana"/>
              </a:rPr>
              <a:t>String</a:t>
            </a:r>
            <a:r>
              <a:rPr lang="ru" sz="1100">
                <a:solidFill>
                  <a:schemeClr val="dk1"/>
                </a:solidFill>
                <a:highlight>
                  <a:srgbClr val="FFFFFF"/>
                </a:highlight>
                <a:latin typeface="Verdana"/>
                <a:ea typeface="Verdana"/>
                <a:cs typeface="Verdana"/>
                <a:sym typeface="Verdana"/>
              </a:rPr>
              <a:t>): Any = </a:t>
            </a:r>
            <a:r>
              <a:rPr b="1" lang="ru" sz="1100">
                <a:solidFill>
                  <a:srgbClr val="000080"/>
                </a:solidFill>
                <a:highlight>
                  <a:srgbClr val="FFFFFF"/>
                </a:highlight>
                <a:latin typeface="Verdana"/>
                <a:ea typeface="Verdana"/>
                <a:cs typeface="Verdana"/>
                <a:sym typeface="Verdana"/>
              </a:rPr>
              <a:t>macro </a:t>
            </a:r>
            <a:r>
              <a:rPr lang="ru" sz="1100">
                <a:solidFill>
                  <a:schemeClr val="dk1"/>
                </a:solidFill>
                <a:highlight>
                  <a:srgbClr val="FFFFFF"/>
                </a:highlight>
                <a:latin typeface="Verdana"/>
                <a:ea typeface="Verdana"/>
                <a:cs typeface="Verdana"/>
                <a:sym typeface="Verdana"/>
              </a:rPr>
              <a:t>BundledMacroExample.generateMore</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BundledMacroExample(</a:t>
            </a: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c: whitebox.Context)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import </a:t>
            </a:r>
            <a:r>
              <a:rPr lang="ru" sz="1100">
                <a:solidFill>
                  <a:schemeClr val="dk1"/>
                </a:solidFill>
                <a:highlight>
                  <a:srgbClr val="FFFFFF"/>
                </a:highlight>
                <a:latin typeface="Verdana"/>
                <a:ea typeface="Verdana"/>
                <a:cs typeface="Verdana"/>
                <a:sym typeface="Verdana"/>
              </a:rPr>
              <a:t>c.universe._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generateMore(prm: </a:t>
            </a:r>
            <a:r>
              <a:rPr lang="ru" sz="1100">
                <a:solidFill>
                  <a:srgbClr val="20999D"/>
                </a:solidFill>
                <a:highlight>
                  <a:srgbClr val="FFFFFF"/>
                </a:highlight>
                <a:latin typeface="Verdana"/>
                <a:ea typeface="Verdana"/>
                <a:cs typeface="Verdana"/>
                <a:sym typeface="Verdana"/>
              </a:rPr>
              <a:t>Tree</a:t>
            </a:r>
            <a:r>
              <a:rPr lang="ru" sz="1100">
                <a:solidFill>
                  <a:schemeClr val="dk1"/>
                </a:solidFill>
                <a:highlight>
                  <a:srgbClr val="FFFFFF"/>
                </a:highlight>
                <a:latin typeface="Verdana"/>
                <a:ea typeface="Verdana"/>
                <a:cs typeface="Verdana"/>
                <a:sym typeface="Verdana"/>
              </a:rPr>
              <a:t>): Expr[Int] =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reify(</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endParaRPr i="1"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81" name="Google Shape;281;p44"/>
          <p:cNvSpPr txBox="1"/>
          <p:nvPr>
            <p:ph idx="1" type="body"/>
          </p:nvPr>
        </p:nvSpPr>
        <p:spPr>
          <a:xfrm>
            <a:off x="311700" y="1153450"/>
            <a:ext cx="8520600" cy="319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Макросы</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Имплементация макроса, должна быть скомпилирована отдельно от кода, в котором применяется. Поэтому макросы удобно размещать в отдельном билде или собирать в библиотеку.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Методы, содержащие макросы, являются, по сути, обычными методами. Они могут принимать тайп параметры, иметь несколько наборов параметров, включая имплиситные и оперировать тайп и класс тегами. Ниже представлен макрос, который создает краткое описание, переданного типа на этапе компиляции    </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lectures.reflection.DescriberMacro.scala</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У разработчиков, которые только начинают знакомится с макросами часто возникает вопрос, как вернуть содержимое переменной вычисленной в макросе в виде части сгенерированного дерева.</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В примере выше макрос возвращает </a:t>
            </a:r>
            <a:r>
              <a:rPr b="1" lang="ru" sz="1400">
                <a:solidFill>
                  <a:srgbClr val="434343"/>
                </a:solidFill>
              </a:rPr>
              <a:t>c.Expr[String]</a:t>
            </a:r>
            <a:r>
              <a:rPr lang="ru" sz="1400">
                <a:solidFill>
                  <a:srgbClr val="434343"/>
                </a:solidFill>
              </a:rPr>
              <a:t>, где сгенерированный код представляет собой содержимое строковой переменной </a:t>
            </a:r>
            <a:r>
              <a:rPr b="1" lang="ru" sz="1400">
                <a:solidFill>
                  <a:srgbClr val="434343"/>
                </a:solidFill>
              </a:rPr>
              <a:t>res. </a:t>
            </a:r>
            <a:r>
              <a:rPr lang="ru" sz="1400">
                <a:solidFill>
                  <a:srgbClr val="434343"/>
                </a:solidFill>
              </a:rPr>
              <a:t>Чтобы поместить содержимое переменной в дерево, которое можно вернуть их макроса, можно воспользоваться 2-я подходами</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сконструировать дерево вручную: </a:t>
            </a:r>
            <a:r>
              <a:rPr b="1" lang="ru" sz="1400">
                <a:solidFill>
                  <a:srgbClr val="434343"/>
                </a:solidFill>
              </a:rPr>
              <a:t>c.Expr[String](Literal(Constant(res)))</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поместить переменную в квазиквоту: </a:t>
            </a:r>
            <a:r>
              <a:rPr b="1" lang="ru" sz="1400">
                <a:solidFill>
                  <a:srgbClr val="434343"/>
                </a:solidFill>
              </a:rPr>
              <a:t>c.Expr[String](q"$res"), </a:t>
            </a:r>
            <a:r>
              <a:rPr lang="ru" sz="1400">
                <a:solidFill>
                  <a:srgbClr val="434343"/>
                </a:solidFill>
              </a:rPr>
              <a:t>если для данного типа имплиситно присутствует </a:t>
            </a:r>
            <a:r>
              <a:rPr b="1" lang="ru" sz="1400">
                <a:solidFill>
                  <a:srgbClr val="434343"/>
                </a:solidFill>
              </a:rPr>
              <a:t>Liftable[T].</a:t>
            </a:r>
            <a:r>
              <a:rPr lang="ru" sz="1400">
                <a:solidFill>
                  <a:srgbClr val="434343"/>
                </a:solidFill>
              </a:rPr>
              <a:t> Для строки</a:t>
            </a:r>
            <a:r>
              <a:rPr b="1" lang="ru" sz="1400">
                <a:solidFill>
                  <a:srgbClr val="434343"/>
                </a:solidFill>
              </a:rPr>
              <a:t>,</a:t>
            </a:r>
            <a:r>
              <a:rPr lang="ru" sz="1400">
                <a:solidFill>
                  <a:srgbClr val="434343"/>
                </a:solidFill>
              </a:rPr>
              <a:t> </a:t>
            </a:r>
            <a:r>
              <a:rPr b="1" lang="ru" sz="1400">
                <a:solidFill>
                  <a:srgbClr val="434343"/>
                </a:solidFill>
              </a:rPr>
              <a:t>LIftable</a:t>
            </a:r>
            <a:r>
              <a:rPr lang="ru" sz="1400">
                <a:solidFill>
                  <a:srgbClr val="434343"/>
                </a:solidFill>
              </a:rPr>
              <a:t> существует из коробки    </a:t>
            </a:r>
            <a:endParaRPr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87" name="Google Shape;287;p45"/>
          <p:cNvSpPr txBox="1"/>
          <p:nvPr>
            <p:ph idx="1" type="body"/>
          </p:nvPr>
        </p:nvSpPr>
        <p:spPr>
          <a:xfrm>
            <a:off x="311700" y="1153450"/>
            <a:ext cx="8520600" cy="319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Макросы. Контексты</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Поведение макроса сильно зависит от того, какой контекст был в него передан. Существует две разновидности контекстов: </a:t>
            </a:r>
            <a:r>
              <a:rPr b="1" lang="ru" sz="1400">
                <a:solidFill>
                  <a:srgbClr val="434343"/>
                </a:solidFill>
              </a:rPr>
              <a:t>blackbox.Context </a:t>
            </a:r>
            <a:r>
              <a:rPr lang="ru" sz="1400">
                <a:solidFill>
                  <a:srgbClr val="434343"/>
                </a:solidFill>
              </a:rPr>
              <a:t>и </a:t>
            </a:r>
            <a:r>
              <a:rPr b="1" lang="ru" sz="1400">
                <a:solidFill>
                  <a:srgbClr val="434343"/>
                </a:solidFill>
              </a:rPr>
              <a:t>whitebox.Context</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Blackbox</a:t>
            </a:r>
            <a:r>
              <a:rPr lang="ru" sz="1400">
                <a:solidFill>
                  <a:srgbClr val="434343"/>
                </a:solidFill>
              </a:rPr>
              <a:t> обязывает макрос строго следовать своему возвращаемому типу. Этот тип описывается сигнатурой метода, содержащего макрос. Кроме того, все типы, участвующие в вызове макроса, должны быть вычислены до раскрытия макроса (т.е. подстановки на место вызова макроса, вычисленного им AST)</a:t>
            </a:r>
            <a:endParaRPr sz="1400">
              <a:solidFill>
                <a:srgbClr val="434343"/>
              </a:solidFill>
            </a:endParaRPr>
          </a:p>
          <a:p>
            <a:pPr indent="0" lvl="0" marL="0" rtl="0" algn="l">
              <a:lnSpc>
                <a:spcPct val="100000"/>
              </a:lnSpc>
              <a:spcBef>
                <a:spcPts val="0"/>
              </a:spcBef>
              <a:spcAft>
                <a:spcPts val="0"/>
              </a:spcAft>
              <a:buNone/>
            </a:pPr>
            <a:r>
              <a:rPr b="1" lang="ru" sz="1400">
                <a:solidFill>
                  <a:srgbClr val="434343"/>
                </a:solidFill>
              </a:rPr>
              <a:t>Whitebox </a:t>
            </a:r>
            <a:r>
              <a:rPr lang="ru" sz="1400">
                <a:solidFill>
                  <a:srgbClr val="434343"/>
                </a:solidFill>
              </a:rPr>
              <a:t>не следует сигнатуре метода. Определяющим для него является тип дерева, получившегося после раскрытия.</a:t>
            </a:r>
            <a:r>
              <a:rPr b="1" lang="ru" sz="1400">
                <a:solidFill>
                  <a:srgbClr val="434343"/>
                </a:solidFill>
              </a:rPr>
              <a:t> Whitebox</a:t>
            </a:r>
            <a:r>
              <a:rPr lang="ru" sz="1400">
                <a:solidFill>
                  <a:srgbClr val="434343"/>
                </a:solidFill>
              </a:rPr>
              <a:t> макрос позволяет начать раскрытие, даже если компилятор не смог вычислить все типы, участвующие в сигнатуре метода, содержащего макрос. После раскрытия макроса, компилятор попытается вычислить оставшиеся типы из типа получившегося дерева. Пример в объекте </a:t>
            </a:r>
            <a:r>
              <a:rPr b="1" lang="ru" sz="1400">
                <a:solidFill>
                  <a:srgbClr val="434343"/>
                </a:solidFill>
              </a:rPr>
              <a:t>ExampleMacro</a:t>
            </a:r>
            <a:r>
              <a:rPr lang="ru" sz="1400">
                <a:solidFill>
                  <a:srgbClr val="434343"/>
                </a:solidFill>
              </a:rPr>
              <a:t>, макрос </a:t>
            </a:r>
            <a:r>
              <a:rPr b="1" lang="ru" sz="1400">
                <a:solidFill>
                  <a:srgbClr val="434343"/>
                </a:solidFill>
              </a:rPr>
              <a:t>generate </a:t>
            </a:r>
            <a:r>
              <a:rPr lang="ru" sz="1400">
                <a:solidFill>
                  <a:srgbClr val="434343"/>
                </a:solidFill>
              </a:rPr>
              <a:t>и его применение в тесте </a:t>
            </a:r>
            <a:r>
              <a:rPr b="1" lang="ru" sz="1400">
                <a:solidFill>
                  <a:srgbClr val="434343"/>
                </a:solidFill>
              </a:rPr>
              <a:t>ScalaMacroExampleTest. </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Благодаря большей гибкости </a:t>
            </a:r>
            <a:r>
              <a:rPr b="1" lang="ru" sz="1400">
                <a:solidFill>
                  <a:srgbClr val="434343"/>
                </a:solidFill>
              </a:rPr>
              <a:t>whitebox</a:t>
            </a:r>
            <a:r>
              <a:rPr lang="ru" sz="1400">
                <a:solidFill>
                  <a:srgbClr val="434343"/>
                </a:solidFill>
              </a:rPr>
              <a:t> макросы позволяют реализовать несколько интересных техник, о которых можно подробнее прочесть в документации</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u="sng">
                <a:solidFill>
                  <a:srgbClr val="434343"/>
                </a:solidFill>
                <a:hlinkClick r:id="rId3"/>
              </a:rPr>
              <a:t>fundep materialization</a:t>
            </a:r>
            <a:r>
              <a:rPr lang="ru" sz="1400">
                <a:solidFill>
                  <a:srgbClr val="434343"/>
                </a:solidFill>
              </a:rPr>
              <a:t> и </a:t>
            </a:r>
            <a:r>
              <a:rPr lang="ru" sz="1400" u="sng">
                <a:solidFill>
                  <a:schemeClr val="hlink"/>
                </a:solidFill>
                <a:hlinkClick r:id="rId4"/>
              </a:rPr>
              <a:t>пулреквест</a:t>
            </a:r>
            <a:r>
              <a:rPr lang="ru" sz="1400">
                <a:solidFill>
                  <a:srgbClr val="434343"/>
                </a:solidFill>
              </a:rPr>
              <a:t> в скалу,  который тоже содержит неплохое описание сути техники</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u="sng">
                <a:solidFill>
                  <a:schemeClr val="hlink"/>
                </a:solidFill>
                <a:hlinkClick r:id="rId5"/>
              </a:rPr>
              <a:t>динамическое вычисление наличия подходящего макроса</a:t>
            </a:r>
            <a:endParaRPr sz="14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93" name="Google Shape;293;p46"/>
          <p:cNvSpPr txBox="1"/>
          <p:nvPr>
            <p:ph idx="1" type="body"/>
          </p:nvPr>
        </p:nvSpPr>
        <p:spPr>
          <a:xfrm>
            <a:off x="311700" y="1153450"/>
            <a:ext cx="8520600" cy="319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Макросы.</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Вне</a:t>
            </a:r>
            <a:r>
              <a:rPr b="1" lang="ru" sz="1400">
                <a:solidFill>
                  <a:srgbClr val="434343"/>
                </a:solidFill>
              </a:rPr>
              <a:t> </a:t>
            </a:r>
            <a:r>
              <a:rPr lang="ru" sz="1400">
                <a:solidFill>
                  <a:srgbClr val="434343"/>
                </a:solidFill>
              </a:rPr>
              <a:t>зависимости от контекста можно сделать так, что бы тип возвращаемого дерева зависел от параметров переданных в макрос. Таким образом макросы так же могут быть полиморфными, как обычные методы. </a:t>
            </a:r>
            <a:r>
              <a:rPr b="1" lang="ru" sz="1400">
                <a:solidFill>
                  <a:srgbClr val="434343"/>
                </a:solidFill>
              </a:rPr>
              <a:t>Пример ScalaMacroExamples метод scalaMacroT</a:t>
            </a:r>
            <a:endParaRPr b="1"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Как и обычные методы, макросы могут быть имплиситными. При этом в зависимости от контекста поведение таких макросов немного отличается.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blackbox </a:t>
            </a:r>
            <a:r>
              <a:rPr lang="ru" sz="1400">
                <a:solidFill>
                  <a:srgbClr val="434343"/>
                </a:solidFill>
              </a:rPr>
              <a:t>выбросит исключение, если в нем будет вызван метод </a:t>
            </a:r>
            <a:r>
              <a:rPr b="1" lang="ru" sz="1400">
                <a:solidFill>
                  <a:srgbClr val="434343"/>
                </a:solidFill>
              </a:rPr>
              <a:t>c.abort</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whitebox </a:t>
            </a:r>
            <a:r>
              <a:rPr lang="ru" sz="1400">
                <a:solidFill>
                  <a:srgbClr val="434343"/>
                </a:solidFill>
              </a:rPr>
              <a:t>завершится без ошибки. Компилятор попробует подобрать другой подходящий макрос. </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299" name="Google Shape;299;p47"/>
          <p:cNvSpPr txBox="1"/>
          <p:nvPr>
            <p:ph idx="1" type="body"/>
          </p:nvPr>
        </p:nvSpPr>
        <p:spPr>
          <a:xfrm>
            <a:off x="311700" y="1153450"/>
            <a:ext cx="8520600" cy="319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Scala reflection. Макросы. Отладка</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Отлаживать макросы довольно проблематично, т.к. выполнение кода макроса происходит на этапе компиляции. Соответственно брейкпоинты и дебаг недоступны. Если код макроса не получается протестировать вне рамок макроса, можно воспользоваться вспомогательными функциями, которые немного упрощают задачу:</a:t>
            </a:r>
            <a:r>
              <a:rPr lang="ru" sz="1400">
                <a:solidFill>
                  <a:srgbClr val="434343"/>
                </a:solidFill>
              </a:rPr>
              <a:t>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show </a:t>
            </a:r>
            <a:r>
              <a:rPr lang="ru" sz="1400">
                <a:solidFill>
                  <a:srgbClr val="434343"/>
                </a:solidFill>
              </a:rPr>
              <a:t>- метод превращающий Tree в строку представляющую scala код, который может быть получен из этого дерева</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showRaw -</a:t>
            </a:r>
            <a:r>
              <a:rPr lang="ru" sz="1400">
                <a:solidFill>
                  <a:srgbClr val="434343"/>
                </a:solidFill>
              </a:rPr>
              <a:t> распечатывает дерево в терминах AST</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context.info - </a:t>
            </a:r>
            <a:r>
              <a:rPr lang="ru" sz="1400">
                <a:solidFill>
                  <a:srgbClr val="434343"/>
                </a:solidFill>
              </a:rPr>
              <a:t>выводит произвольное сообщение в консоль на этапе раскрытия макроса</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context.abort - </a:t>
            </a:r>
            <a:r>
              <a:rPr lang="ru" sz="1400">
                <a:solidFill>
                  <a:srgbClr val="434343"/>
                </a:solidFill>
              </a:rPr>
              <a:t>завершает раскрытие макроса с ошибкой</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rPr b="1" lang="ru" sz="1400">
                <a:solidFill>
                  <a:srgbClr val="434343"/>
                </a:solidFill>
              </a:rPr>
              <a:t>задание: lectures.reflection.MacroSerializer.scala</a:t>
            </a:r>
            <a:endParaRPr b="1" sz="1400">
              <a:solidFill>
                <a:srgbClr val="434343"/>
              </a:solidFill>
            </a:endParaRPr>
          </a:p>
          <a:p>
            <a:pPr indent="0" lvl="0" marL="457200" rtl="0" algn="l">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74" name="Google Shape;74;p16"/>
          <p:cNvSpPr txBox="1"/>
          <p:nvPr>
            <p:ph idx="1" type="body"/>
          </p:nvPr>
        </p:nvSpPr>
        <p:spPr>
          <a:xfrm>
            <a:off x="311700" y="1001050"/>
            <a:ext cx="8520600" cy="40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При старте во время выполнения java (и scala ) приложения информация о класса загружается в память  виртуальной машины. За загрузку классов отвечает один или несколько наследников абстрактного класса </a:t>
            </a:r>
            <a:r>
              <a:rPr b="1" lang="ru" sz="1400">
                <a:solidFill>
                  <a:srgbClr val="434343"/>
                </a:solidFill>
              </a:rPr>
              <a:t>java.lang.ClassLoader. </a:t>
            </a:r>
            <a:r>
              <a:rPr lang="ru" sz="1400">
                <a:solidFill>
                  <a:srgbClr val="434343"/>
                </a:solidFill>
              </a:rPr>
              <a:t>По мере загрузки информация о классах  сохранятся в инстансах класса </a:t>
            </a:r>
            <a:r>
              <a:rPr b="1" lang="ru" sz="1400">
                <a:solidFill>
                  <a:srgbClr val="434343"/>
                </a:solidFill>
              </a:rPr>
              <a:t>java.lang.Class</a:t>
            </a:r>
            <a:r>
              <a:rPr lang="ru" sz="1400">
                <a:solidFill>
                  <a:srgbClr val="434343"/>
                </a:solidFill>
              </a:rPr>
              <a:t>. Практически любая работа с рефлексией начинается с получения инстанса </a:t>
            </a:r>
            <a:r>
              <a:rPr b="1" lang="ru" sz="1400">
                <a:solidFill>
                  <a:srgbClr val="434343"/>
                </a:solidFill>
              </a:rPr>
              <a:t>Class</a:t>
            </a:r>
            <a:r>
              <a:rPr lang="ru" sz="1400">
                <a:solidFill>
                  <a:srgbClr val="434343"/>
                </a:solidFill>
              </a:rPr>
              <a:t> и с получения доступа к нужному класслоадеру. Кроме перечисленных классов, java рефлекшен включает в себя еще несколько полезных вспомогательных типов. Вот некоторые из них:</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java.lang.reflect.Member - </a:t>
            </a:r>
            <a:r>
              <a:rPr lang="ru" sz="1400">
                <a:solidFill>
                  <a:srgbClr val="434343"/>
                </a:solidFill>
              </a:rPr>
              <a:t>родительский класс для всех классов, описывающих члены классов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java.lang.reflect.Field - </a:t>
            </a:r>
            <a:r>
              <a:rPr lang="ru" sz="1400">
                <a:solidFill>
                  <a:srgbClr val="434343"/>
                </a:solidFill>
              </a:rPr>
              <a:t>тип позволяющий получить информацию о типе члена класса, а также  получять и устанавливать значение поля на данном инстансе типа.</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java.lang.reflect.Method - </a:t>
            </a:r>
            <a:r>
              <a:rPr lang="ru" sz="1400">
                <a:solidFill>
                  <a:srgbClr val="434343"/>
                </a:solidFill>
              </a:rPr>
              <a:t>описывает методы класса и позволяет их вызывать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java.lang.reflect.Constructor - </a:t>
            </a:r>
            <a:r>
              <a:rPr lang="ru" sz="1400">
                <a:solidFill>
                  <a:srgbClr val="434343"/>
                </a:solidFill>
              </a:rPr>
              <a:t>содержит описание конструктора типа. Вызов инстанса </a:t>
            </a:r>
            <a:r>
              <a:rPr b="1" lang="ru" sz="1400">
                <a:solidFill>
                  <a:srgbClr val="434343"/>
                </a:solidFill>
              </a:rPr>
              <a:t>Constructor, </a:t>
            </a:r>
            <a:r>
              <a:rPr lang="ru" sz="1400">
                <a:solidFill>
                  <a:srgbClr val="434343"/>
                </a:solidFill>
              </a:rPr>
              <a:t>создает новый инстанс описываемого типа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java.lang.reflect.Modifier - </a:t>
            </a:r>
            <a:r>
              <a:rPr lang="ru" sz="1400">
                <a:solidFill>
                  <a:srgbClr val="434343"/>
                </a:solidFill>
              </a:rPr>
              <a:t>это информация о модификаторах доступа к членам класса и к самим классам.</a:t>
            </a:r>
            <a:endParaRPr sz="1400">
              <a:solidFill>
                <a:srgbClr val="434343"/>
              </a:solidFill>
            </a:endParaRPr>
          </a:p>
          <a:p>
            <a:pPr indent="0" lvl="0" marL="457200" rtl="0" algn="l">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80" name="Google Shape;80;p17"/>
          <p:cNvSpPr txBox="1"/>
          <p:nvPr>
            <p:ph idx="1" type="body"/>
          </p:nvPr>
        </p:nvSpPr>
        <p:spPr>
          <a:xfrm>
            <a:off x="311700" y="1001050"/>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Получить инстанс Class</a:t>
            </a:r>
            <a:r>
              <a:rPr b="1" lang="ru" sz="1400">
                <a:solidFill>
                  <a:srgbClr val="434343"/>
                </a:solidFill>
              </a:rPr>
              <a:t> </a:t>
            </a:r>
            <a:r>
              <a:rPr lang="ru" sz="1400">
                <a:solidFill>
                  <a:srgbClr val="434343"/>
                </a:solidFill>
              </a:rPr>
              <a:t>можно несколькими способами. Предположим, что у нас есть следующая иерархия классов </a:t>
            </a:r>
            <a:r>
              <a:rPr b="1" lang="ru" sz="1400">
                <a:solidFill>
                  <a:srgbClr val="434343"/>
                </a:solidFill>
              </a:rPr>
              <a:t>  </a:t>
            </a:r>
            <a:endParaRPr b="1" sz="1400">
              <a:solidFill>
                <a:srgbClr val="434343"/>
              </a:solidFill>
            </a:endParaRPr>
          </a:p>
          <a:p>
            <a:pPr indent="0" lvl="0" marL="457200" rtl="0" algn="l">
              <a:lnSpc>
                <a:spcPct val="100000"/>
              </a:lnSpc>
              <a:spcBef>
                <a:spcPts val="0"/>
              </a:spcBef>
              <a:spcAft>
                <a:spcPts val="0"/>
              </a:spcAft>
              <a:buNone/>
            </a:pPr>
            <a:r>
              <a:t/>
            </a:r>
            <a:endParaRPr sz="1400">
              <a:solidFill>
                <a:srgbClr val="434343"/>
              </a:solidFill>
            </a:endParaRPr>
          </a:p>
        </p:txBody>
      </p:sp>
      <p:sp>
        <p:nvSpPr>
          <p:cNvPr id="81" name="Google Shape;81;p17"/>
          <p:cNvSpPr txBox="1"/>
          <p:nvPr/>
        </p:nvSpPr>
        <p:spPr>
          <a:xfrm>
            <a:off x="311700" y="1881400"/>
            <a:ext cx="8520600" cy="255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JavaReflectExampleTrait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protected val </a:t>
            </a:r>
            <a:r>
              <a:rPr lang="ru" sz="1100">
                <a:solidFill>
                  <a:schemeClr val="dk1"/>
                </a:solidFill>
                <a:highlight>
                  <a:srgbClr val="FFFFFF"/>
                </a:highlight>
                <a:latin typeface="Verdana"/>
                <a:ea typeface="Verdana"/>
                <a:cs typeface="Verdana"/>
                <a:sym typeface="Verdana"/>
              </a:rPr>
              <a:t>field: 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private var </a:t>
            </a:r>
            <a:r>
              <a:rPr i="1" lang="ru" sz="1100">
                <a:solidFill>
                  <a:srgbClr val="660E7A"/>
                </a:solidFill>
                <a:highlight>
                  <a:srgbClr val="FFFFFF"/>
                </a:highlight>
                <a:latin typeface="Verdana"/>
                <a:ea typeface="Verdana"/>
                <a:cs typeface="Verdana"/>
                <a:sym typeface="Verdana"/>
              </a:rPr>
              <a:t>privateField</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String </a:t>
            </a:r>
            <a:r>
              <a:rPr lang="ru" sz="1100">
                <a:solidFill>
                  <a:schemeClr val="dk1"/>
                </a:solidFill>
                <a:highlight>
                  <a:srgbClr val="FFFFFF"/>
                </a:highlight>
                <a:latin typeface="Verdana"/>
                <a:ea typeface="Verdana"/>
                <a:cs typeface="Verdana"/>
                <a:sym typeface="Verdana"/>
              </a:rPr>
              <a:t>= </a:t>
            </a:r>
            <a:r>
              <a:rPr b="1" lang="ru" sz="1100">
                <a:solidFill>
                  <a:srgbClr val="008000"/>
                </a:solidFill>
                <a:highlight>
                  <a:srgbClr val="FFFFFF"/>
                </a:highlight>
                <a:latin typeface="Verdana"/>
                <a:ea typeface="Verdana"/>
                <a:cs typeface="Verdana"/>
                <a:sym typeface="Verdana"/>
              </a:rPr>
              <a:t>""</a:t>
            </a:r>
            <a:endParaRPr b="1" sz="1100">
              <a:solidFill>
                <a:srgbClr val="00800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8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publicField</a:t>
            </a:r>
            <a:r>
              <a:rPr lang="ru" sz="1100">
                <a:solidFill>
                  <a:schemeClr val="dk1"/>
                </a:solidFill>
                <a:highlight>
                  <a:srgbClr val="FFFFFF"/>
                </a:highlight>
                <a:latin typeface="Verdana"/>
                <a:ea typeface="Verdana"/>
                <a:cs typeface="Verdana"/>
                <a:sym typeface="Verdana"/>
              </a:rPr>
              <a:t>: Long = </a:t>
            </a:r>
            <a:r>
              <a:rPr lang="ru" sz="1100">
                <a:solidFill>
                  <a:srgbClr val="0000FF"/>
                </a:solidFill>
                <a:highlight>
                  <a:srgbClr val="FFFFFF"/>
                </a:highlight>
                <a:latin typeface="Verdana"/>
                <a:ea typeface="Verdana"/>
                <a:cs typeface="Verdana"/>
                <a:sym typeface="Verdana"/>
              </a:rPr>
              <a:t>0</a:t>
            </a:r>
            <a:endParaRPr sz="1100">
              <a:solidFill>
                <a:srgbClr val="0000FF"/>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rgbClr val="0000FF"/>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identity(): Unit =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JavaReflectExampleObject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JavaReflectExampleTrait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protected val </a:t>
            </a:r>
            <a:r>
              <a:rPr i="1" lang="ru" sz="1100">
                <a:solidFill>
                  <a:srgbClr val="660E7A"/>
                </a:solidFill>
                <a:highlight>
                  <a:srgbClr val="FFFFFF"/>
                </a:highlight>
                <a:latin typeface="Verdana"/>
                <a:ea typeface="Verdana"/>
                <a:cs typeface="Verdana"/>
                <a:sym typeface="Verdana"/>
              </a:rPr>
              <a:t>field</a:t>
            </a:r>
            <a:r>
              <a:rPr lang="ru" sz="1100">
                <a:solidFill>
                  <a:schemeClr val="dk1"/>
                </a:solidFill>
                <a:highlight>
                  <a:srgbClr val="FFFFFF"/>
                </a:highlight>
                <a:latin typeface="Verdana"/>
                <a:ea typeface="Verdana"/>
                <a:cs typeface="Verdana"/>
                <a:sym typeface="Verdana"/>
              </a:rPr>
              <a:t>: Int = </a:t>
            </a:r>
            <a:r>
              <a:rPr lang="ru" sz="1100">
                <a:solidFill>
                  <a:srgbClr val="0000FF"/>
                </a:solidFill>
                <a:highlight>
                  <a:srgbClr val="FFFFFF"/>
                </a:highlight>
                <a:latin typeface="Verdana"/>
                <a:ea typeface="Verdana"/>
                <a:cs typeface="Verdana"/>
                <a:sym typeface="Verdana"/>
              </a:rPr>
              <a:t>30</a:t>
            </a:r>
            <a:endParaRPr sz="1100">
              <a:solidFill>
                <a:srgbClr val="0000FF"/>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JavaReflectExample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JavaReflectExampleTrait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val </a:t>
            </a:r>
            <a:r>
              <a:rPr i="1" lang="ru" sz="1100">
                <a:solidFill>
                  <a:srgbClr val="660E7A"/>
                </a:solidFill>
                <a:highlight>
                  <a:srgbClr val="FFFFFF"/>
                </a:highlight>
                <a:latin typeface="Verdana"/>
                <a:ea typeface="Verdana"/>
                <a:cs typeface="Verdana"/>
                <a:sym typeface="Verdana"/>
              </a:rPr>
              <a:t>field</a:t>
            </a:r>
            <a:r>
              <a:rPr lang="ru" sz="1100">
                <a:solidFill>
                  <a:schemeClr val="dk1"/>
                </a:solidFill>
                <a:highlight>
                  <a:srgbClr val="FFFFFF"/>
                </a:highlight>
                <a:latin typeface="Verdana"/>
                <a:ea typeface="Verdana"/>
                <a:cs typeface="Verdana"/>
                <a:sym typeface="Verdana"/>
              </a:rPr>
              <a:t>: Int = </a:t>
            </a:r>
            <a:r>
              <a:rPr lang="ru" sz="1100">
                <a:solidFill>
                  <a:srgbClr val="0000FF"/>
                </a:solidFill>
                <a:highlight>
                  <a:srgbClr val="FFFFFF"/>
                </a:highlight>
                <a:latin typeface="Verdana"/>
                <a:ea typeface="Verdana"/>
                <a:cs typeface="Verdana"/>
                <a:sym typeface="Verdana"/>
              </a:rPr>
              <a:t>20</a:t>
            </a:r>
            <a:endParaRPr sz="1100">
              <a:solidFill>
                <a:srgbClr val="0000FF"/>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87" name="Google Shape;87;p18"/>
          <p:cNvSpPr txBox="1"/>
          <p:nvPr>
            <p:ph idx="1" type="body"/>
          </p:nvPr>
        </p:nvSpPr>
        <p:spPr>
          <a:xfrm>
            <a:off x="311700" y="1001050"/>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Нам доступны следующие способы:</a:t>
            </a:r>
            <a:endParaRPr sz="1400">
              <a:solidFill>
                <a:srgbClr val="434343"/>
              </a:solidFill>
            </a:endParaRPr>
          </a:p>
        </p:txBody>
      </p:sp>
      <p:sp>
        <p:nvSpPr>
          <p:cNvPr id="88" name="Google Shape;88;p18"/>
          <p:cNvSpPr txBox="1"/>
          <p:nvPr/>
        </p:nvSpPr>
        <p:spPr>
          <a:xfrm>
            <a:off x="311700" y="1608000"/>
            <a:ext cx="8520600" cy="192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анализ полей и членов классов</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jert1 </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JavaReflectExampleTrait(){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protected val </a:t>
            </a:r>
            <a:r>
              <a:rPr i="1" lang="ru" sz="1100">
                <a:solidFill>
                  <a:srgbClr val="660E7A"/>
                </a:solidFill>
                <a:highlight>
                  <a:srgbClr val="FFFFFF"/>
                </a:highlight>
                <a:latin typeface="Verdana"/>
                <a:ea typeface="Verdana"/>
                <a:cs typeface="Verdana"/>
                <a:sym typeface="Verdana"/>
              </a:rPr>
              <a:t>field</a:t>
            </a:r>
            <a:r>
              <a:rPr lang="ru" sz="1100">
                <a:solidFill>
                  <a:schemeClr val="dk1"/>
                </a:solidFill>
                <a:highlight>
                  <a:srgbClr val="FFFFFF"/>
                </a:highlight>
                <a:latin typeface="Verdana"/>
                <a:ea typeface="Verdana"/>
                <a:cs typeface="Verdana"/>
                <a:sym typeface="Verdana"/>
              </a:rPr>
              <a:t>: Int = </a:t>
            </a:r>
            <a:r>
              <a:rPr lang="ru" sz="1100">
                <a:solidFill>
                  <a:srgbClr val="0000FF"/>
                </a:solidFill>
                <a:highlight>
                  <a:srgbClr val="FFFFFF"/>
                </a:highlight>
                <a:latin typeface="Verdana"/>
                <a:ea typeface="Verdana"/>
                <a:cs typeface="Verdana"/>
                <a:sym typeface="Verdana"/>
              </a:rPr>
              <a:t>100</a:t>
            </a:r>
            <a:endParaRPr sz="1100">
              <a:solidFill>
                <a:srgbClr val="0000FF"/>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получение класса по инстансу</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jert1Cl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jert1</a:t>
            </a:r>
            <a:r>
              <a:rPr lang="ru" sz="1100">
                <a:solidFill>
                  <a:schemeClr val="dk1"/>
                </a:solidFill>
                <a:highlight>
                  <a:srgbClr val="FFFFFF"/>
                </a:highlight>
                <a:latin typeface="Verdana"/>
                <a:ea typeface="Verdana"/>
                <a:cs typeface="Verdana"/>
                <a:sym typeface="Verdana"/>
              </a:rPr>
              <a:t>.getClass</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 типу объекта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jreTCl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BigDecimal</a:t>
            </a:r>
            <a:r>
              <a:rPr lang="ru" sz="1100">
                <a:solidFill>
                  <a:schemeClr val="dk1"/>
                </a:solidFill>
                <a:highlight>
                  <a:srgbClr val="FFFFFF"/>
                </a:highlight>
                <a:latin typeface="Verdana"/>
                <a:ea typeface="Verdana"/>
                <a:cs typeface="Verdana"/>
                <a:sym typeface="Verdana"/>
              </a:rPr>
              <a:t>.getClass // classOf[BigDecimal]</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 строковому имени тип</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jreCl1 </a:t>
            </a:r>
            <a:r>
              <a:rPr lang="ru" sz="1100">
                <a:solidFill>
                  <a:schemeClr val="dk1"/>
                </a:solidFill>
                <a:highlight>
                  <a:srgbClr val="FFFFFF"/>
                </a:highlight>
                <a:latin typeface="Verdana"/>
                <a:ea typeface="Verdana"/>
                <a:cs typeface="Verdana"/>
                <a:sym typeface="Verdana"/>
              </a:rPr>
              <a:t>= Class.</a:t>
            </a:r>
            <a:r>
              <a:rPr i="1" lang="ru" sz="1100">
                <a:solidFill>
                  <a:schemeClr val="dk1"/>
                </a:solidFill>
                <a:highlight>
                  <a:srgbClr val="FFFFFF"/>
                </a:highlight>
                <a:latin typeface="Verdana"/>
                <a:ea typeface="Verdana"/>
                <a:cs typeface="Verdana"/>
                <a:sym typeface="Verdana"/>
              </a:rPr>
              <a:t>forName</a:t>
            </a:r>
            <a:r>
              <a:rPr lang="ru" sz="1100">
                <a:solidFill>
                  <a:schemeClr val="dk1"/>
                </a:solidFill>
                <a:highlight>
                  <a:srgbClr val="FFFFFF"/>
                </a:highlight>
                <a:latin typeface="Verdana"/>
                <a:ea typeface="Verdana"/>
                <a:cs typeface="Verdana"/>
                <a:sym typeface="Verdana"/>
              </a:rPr>
              <a:t>(</a:t>
            </a:r>
            <a:r>
              <a:rPr b="1" lang="ru" sz="1100">
                <a:solidFill>
                  <a:srgbClr val="008000"/>
                </a:solidFill>
                <a:highlight>
                  <a:srgbClr val="FFFFFF"/>
                </a:highlight>
                <a:latin typeface="Verdana"/>
                <a:ea typeface="Verdana"/>
                <a:cs typeface="Verdana"/>
                <a:sym typeface="Verdana"/>
              </a:rPr>
              <a:t>"lectures.reflection.JavaReflectExample"</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
        <p:nvSpPr>
          <p:cNvPr id="89" name="Google Shape;89;p18"/>
          <p:cNvSpPr txBox="1"/>
          <p:nvPr>
            <p:ph idx="1" type="body"/>
          </p:nvPr>
        </p:nvSpPr>
        <p:spPr>
          <a:xfrm>
            <a:off x="311700" y="3658575"/>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Стоит обратить внимание на то, что </a:t>
            </a:r>
            <a:r>
              <a:rPr b="1" lang="ru" sz="1400">
                <a:solidFill>
                  <a:srgbClr val="434343"/>
                </a:solidFill>
              </a:rPr>
              <a:t>jert1Cl</a:t>
            </a:r>
            <a:r>
              <a:rPr lang="ru" sz="1400">
                <a:solidFill>
                  <a:srgbClr val="434343"/>
                </a:solidFill>
              </a:rPr>
              <a:t> будет иметь имя </a:t>
            </a:r>
            <a:r>
              <a:rPr b="1" lang="ru" sz="1400">
                <a:solidFill>
                  <a:srgbClr val="434343"/>
                </a:solidFill>
              </a:rPr>
              <a:t>lectures.reflection.PlainJavaReflection$$anon$1. </a:t>
            </a:r>
            <a:r>
              <a:rPr lang="ru" sz="1400">
                <a:solidFill>
                  <a:srgbClr val="434343"/>
                </a:solidFill>
              </a:rPr>
              <a:t>Это связано с тем, что Java рефлекшен не умеет отображать трейты скалы. Он способен показать лишь их представление в виде джава классов.  </a:t>
            </a:r>
            <a:endParaRPr sz="14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95" name="Google Shape;95;p19"/>
          <p:cNvSpPr txBox="1"/>
          <p:nvPr>
            <p:ph idx="1" type="body"/>
          </p:nvPr>
        </p:nvSpPr>
        <p:spPr>
          <a:xfrm>
            <a:off x="311700" y="1001050"/>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Синтаксис </a:t>
            </a:r>
            <a:r>
              <a:rPr b="1" lang="ru" sz="1400">
                <a:solidFill>
                  <a:srgbClr val="434343"/>
                </a:solidFill>
              </a:rPr>
              <a:t>getClass </a:t>
            </a:r>
            <a:r>
              <a:rPr lang="ru" sz="1400">
                <a:solidFill>
                  <a:srgbClr val="434343"/>
                </a:solidFill>
              </a:rPr>
              <a:t>имеет ограничение. Оно связано с тем, что массивы не загружаются с помощью класслоадера и соответвенно не имеют инстанса типа </a:t>
            </a:r>
            <a:r>
              <a:rPr b="1" lang="ru" sz="1400">
                <a:solidFill>
                  <a:srgbClr val="434343"/>
                </a:solidFill>
              </a:rPr>
              <a:t>Class</a:t>
            </a:r>
            <a:r>
              <a:rPr lang="ru" sz="1400">
                <a:solidFill>
                  <a:srgbClr val="434343"/>
                </a:solidFill>
              </a:rPr>
              <a:t>. </a:t>
            </a:r>
            <a:r>
              <a:rPr b="1" lang="ru" sz="1400">
                <a:solidFill>
                  <a:srgbClr val="434343"/>
                </a:solidFill>
              </a:rPr>
              <a:t>gc </a:t>
            </a:r>
            <a:r>
              <a:rPr lang="ru" sz="1400">
                <a:solidFill>
                  <a:srgbClr val="434343"/>
                </a:solidFill>
              </a:rPr>
              <a:t> в примере ниже будет иметь значение </a:t>
            </a:r>
            <a:r>
              <a:rPr b="1" lang="ru" sz="1400">
                <a:solidFill>
                  <a:srgbClr val="434343"/>
                </a:solidFill>
              </a:rPr>
              <a:t>Null</a:t>
            </a:r>
            <a:endParaRPr b="1" sz="1400">
              <a:solidFill>
                <a:srgbClr val="434343"/>
              </a:solidFill>
            </a:endParaRPr>
          </a:p>
        </p:txBody>
      </p:sp>
      <p:sp>
        <p:nvSpPr>
          <p:cNvPr id="96" name="Google Shape;96;p19"/>
          <p:cNvSpPr txBox="1"/>
          <p:nvPr/>
        </p:nvSpPr>
        <p:spPr>
          <a:xfrm>
            <a:off x="311700" y="1972225"/>
            <a:ext cx="8520600" cy="6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array</a:t>
            </a:r>
            <a:r>
              <a:rPr lang="ru" sz="1100">
                <a:solidFill>
                  <a:schemeClr val="dk1"/>
                </a:solidFill>
                <a:highlight>
                  <a:srgbClr val="FFFFFF"/>
                </a:highlight>
                <a:latin typeface="Verdana"/>
                <a:ea typeface="Verdana"/>
                <a:cs typeface="Verdana"/>
                <a:sym typeface="Verdana"/>
              </a:rPr>
              <a:t>: Array[Int] = </a:t>
            </a:r>
            <a:r>
              <a:rPr i="1" lang="ru" sz="1100">
                <a:solidFill>
                  <a:schemeClr val="dk1"/>
                </a:solidFill>
                <a:highlight>
                  <a:srgbClr val="FFFFFF"/>
                </a:highlight>
                <a:latin typeface="Verdana"/>
                <a:ea typeface="Verdana"/>
                <a:cs typeface="Verdana"/>
                <a:sym typeface="Verdana"/>
              </a:rPr>
              <a:t>Array</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4</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gc здесь буде равен Null</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gc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array</a:t>
            </a:r>
            <a:r>
              <a:rPr lang="ru" sz="1100">
                <a:solidFill>
                  <a:schemeClr val="dk1"/>
                </a:solidFill>
                <a:highlight>
                  <a:srgbClr val="FFFFFF"/>
                </a:highlight>
                <a:latin typeface="Verdana"/>
                <a:ea typeface="Verdana"/>
                <a:cs typeface="Verdana"/>
                <a:sym typeface="Verdana"/>
              </a:rPr>
              <a:t>.getClass</a:t>
            </a:r>
            <a:endParaRPr i="1" sz="1100">
              <a:solidFill>
                <a:srgbClr val="808080"/>
              </a:solidFill>
              <a:highlight>
                <a:srgbClr val="FFFFFF"/>
              </a:highlight>
              <a:latin typeface="Verdana"/>
              <a:ea typeface="Verdana"/>
              <a:cs typeface="Verdana"/>
              <a:sym typeface="Verdana"/>
            </a:endParaRPr>
          </a:p>
        </p:txBody>
      </p:sp>
      <p:sp>
        <p:nvSpPr>
          <p:cNvPr id="97" name="Google Shape;97;p19"/>
          <p:cNvSpPr txBox="1"/>
          <p:nvPr>
            <p:ph idx="1" type="body"/>
          </p:nvPr>
        </p:nvSpPr>
        <p:spPr>
          <a:xfrm>
            <a:off x="311700" y="2824900"/>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ClassLoader</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Любая работа в рантайме с типами в Java(и в scala соответственно) начинается с загрузки описания класса. Для этого используются класслоадеры. Они образуют древовидную структуру. Перед тем, как попробовать загрузить класс, класслоадер проверяет, загружен ли уже этот класс родительским класслоадером.  Класслоадер может быть один, как в примере ниже, так и много. </a:t>
            </a:r>
            <a:r>
              <a:rPr lang="ru" sz="1400">
                <a:solidFill>
                  <a:srgbClr val="434343"/>
                </a:solidFill>
              </a:rPr>
              <a:t>Например, п</a:t>
            </a:r>
            <a:r>
              <a:rPr lang="ru" sz="1400">
                <a:solidFill>
                  <a:srgbClr val="434343"/>
                </a:solidFill>
              </a:rPr>
              <a:t>риложения, загружаемые в контейнеры сервлетов, часто имеют несколько класслоадеров. Класслоадеры могут загружать class файлы, которые находятся в локальной файловой системе или загружать описания по сети, например с помощью </a:t>
            </a:r>
            <a:r>
              <a:rPr b="1" lang="ru" sz="1400">
                <a:solidFill>
                  <a:srgbClr val="434343"/>
                </a:solidFill>
              </a:rPr>
              <a:t>URLClassLoader</a:t>
            </a:r>
            <a:endParaRPr b="1" sz="1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03" name="Google Shape;103;p20"/>
          <p:cNvSpPr txBox="1"/>
          <p:nvPr>
            <p:ph idx="1" type="body"/>
          </p:nvPr>
        </p:nvSpPr>
        <p:spPr>
          <a:xfrm>
            <a:off x="311700" y="1001050"/>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a:t>
            </a:r>
            <a:r>
              <a:rPr b="1" lang="ru" sz="1400">
                <a:solidFill>
                  <a:srgbClr val="434343"/>
                </a:solidFill>
              </a:rPr>
              <a:t>ClassLoader</a:t>
            </a:r>
            <a:r>
              <a:rPr b="1" lang="ru" sz="1400">
                <a:solidFill>
                  <a:srgbClr val="434343"/>
                </a:solidFill>
              </a:rPr>
              <a:t> </a:t>
            </a:r>
            <a:endParaRPr b="1"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p:txBody>
      </p:sp>
      <p:sp>
        <p:nvSpPr>
          <p:cNvPr id="104" name="Google Shape;104;p20"/>
          <p:cNvSpPr txBox="1"/>
          <p:nvPr/>
        </p:nvSpPr>
        <p:spPr>
          <a:xfrm>
            <a:off x="311700" y="1520275"/>
            <a:ext cx="8520600" cy="2386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//получение класслоадера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loaderFroBigDecimal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jreTCl</a:t>
            </a:r>
            <a:r>
              <a:rPr lang="ru" sz="1100">
                <a:solidFill>
                  <a:schemeClr val="dk1"/>
                </a:solidFill>
                <a:highlight>
                  <a:srgbClr val="FFFFFF"/>
                </a:highlight>
                <a:latin typeface="Verdana"/>
                <a:ea typeface="Verdana"/>
                <a:cs typeface="Verdana"/>
                <a:sym typeface="Verdana"/>
              </a:rPr>
              <a:t>.getClassLoader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loaderForJavaReflectionExample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jreCl1</a:t>
            </a:r>
            <a:r>
              <a:rPr lang="ru" sz="1100">
                <a:solidFill>
                  <a:schemeClr val="dk1"/>
                </a:solidFill>
                <a:highlight>
                  <a:srgbClr val="FFFFFF"/>
                </a:highlight>
                <a:latin typeface="Verdana"/>
                <a:ea typeface="Verdana"/>
                <a:cs typeface="Verdana"/>
                <a:sym typeface="Verdana"/>
              </a:rPr>
              <a:t>.getClassLoader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systemClassLoader </a:t>
            </a:r>
            <a:r>
              <a:rPr lang="ru" sz="1100">
                <a:solidFill>
                  <a:schemeClr val="dk1"/>
                </a:solidFill>
                <a:highlight>
                  <a:srgbClr val="FFFFFF"/>
                </a:highlight>
                <a:latin typeface="Verdana"/>
                <a:ea typeface="Verdana"/>
                <a:cs typeface="Verdana"/>
                <a:sym typeface="Verdana"/>
              </a:rPr>
              <a:t>= ClassLoader.</a:t>
            </a:r>
            <a:r>
              <a:rPr i="1" lang="ru" sz="1100">
                <a:solidFill>
                  <a:schemeClr val="dk1"/>
                </a:solidFill>
                <a:highlight>
                  <a:srgbClr val="FFFFFF"/>
                </a:highlight>
                <a:latin typeface="Verdana"/>
                <a:ea typeface="Verdana"/>
                <a:cs typeface="Verdana"/>
                <a:sym typeface="Verdana"/>
              </a:rPr>
              <a:t>getSystemClassLoader</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thread </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Thread{</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def </a:t>
            </a:r>
            <a:r>
              <a:rPr lang="ru" sz="1100">
                <a:solidFill>
                  <a:schemeClr val="dk1"/>
                </a:solidFill>
                <a:highlight>
                  <a:srgbClr val="FFFFFF"/>
                </a:highlight>
                <a:latin typeface="Verdana"/>
                <a:ea typeface="Verdana"/>
                <a:cs typeface="Verdana"/>
                <a:sym typeface="Verdana"/>
              </a:rPr>
              <a:t>start(): Unit =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super</a:t>
            </a:r>
            <a:r>
              <a:rPr lang="ru" sz="1100">
                <a:solidFill>
                  <a:schemeClr val="dk1"/>
                </a:solidFill>
                <a:highlight>
                  <a:srgbClr val="FFFFFF"/>
                </a:highlight>
                <a:latin typeface="Verdana"/>
                <a:ea typeface="Verdana"/>
                <a:cs typeface="Verdana"/>
                <a:sym typeface="Verdana"/>
              </a:rPr>
              <a:t>.start()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threadContextClassLoader = Thread.</a:t>
            </a:r>
            <a:r>
              <a:rPr i="1" lang="ru" sz="1100">
                <a:solidFill>
                  <a:schemeClr val="dk1"/>
                </a:solidFill>
                <a:highlight>
                  <a:srgbClr val="FFFFFF"/>
                </a:highlight>
                <a:latin typeface="Verdana"/>
                <a:ea typeface="Verdana"/>
                <a:cs typeface="Verdana"/>
                <a:sym typeface="Verdana"/>
              </a:rPr>
              <a:t>currentThread</a:t>
            </a:r>
            <a:r>
              <a:rPr lang="ru" sz="1100">
                <a:solidFill>
                  <a:schemeClr val="dk1"/>
                </a:solidFill>
                <a:highlight>
                  <a:srgbClr val="FFFFFF"/>
                </a:highlight>
                <a:latin typeface="Verdana"/>
                <a:ea typeface="Verdana"/>
                <a:cs typeface="Verdana"/>
                <a:sym typeface="Verdana"/>
              </a:rPr>
              <a:t>().getContextClassLoader() </a:t>
            </a:r>
            <a:r>
              <a:rPr i="1" lang="ru" sz="1100">
                <a:solidFill>
                  <a:srgbClr val="808080"/>
                </a:solidFill>
                <a:highlight>
                  <a:srgbClr val="FFFFFF"/>
                </a:highlight>
                <a:latin typeface="Verdana"/>
                <a:ea typeface="Verdana"/>
                <a:cs typeface="Verdana"/>
                <a:sym typeface="Verdana"/>
              </a:rPr>
              <a:t>//is the key !</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print</a:t>
            </a:r>
            <a:r>
              <a:rPr lang="ru" sz="1100">
                <a:solidFill>
                  <a:schemeClr val="dk1"/>
                </a:solidFill>
                <a:highlight>
                  <a:srgbClr val="FFFFFF"/>
                </a:highlight>
                <a:latin typeface="Verdana"/>
                <a:ea typeface="Verdana"/>
                <a:cs typeface="Verdana"/>
                <a:sym typeface="Verdana"/>
              </a:rPr>
              <a:t>(threadContextClassLoader)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660E7A"/>
                </a:solidFill>
                <a:highlight>
                  <a:srgbClr val="FFFFFF"/>
                </a:highlight>
                <a:latin typeface="Verdana"/>
                <a:ea typeface="Verdana"/>
                <a:cs typeface="Verdana"/>
                <a:sym typeface="Verdana"/>
              </a:rPr>
              <a:t>thread</a:t>
            </a:r>
            <a:r>
              <a:rPr lang="ru" sz="1100">
                <a:solidFill>
                  <a:schemeClr val="dk1"/>
                </a:solidFill>
                <a:highlight>
                  <a:srgbClr val="FFFFFF"/>
                </a:highlight>
                <a:latin typeface="Verdana"/>
                <a:ea typeface="Verdana"/>
                <a:cs typeface="Verdana"/>
                <a:sym typeface="Verdana"/>
              </a:rPr>
              <a:t>.start()</a:t>
            </a:r>
            <a:endParaRPr b="1" sz="1100">
              <a:solidFill>
                <a:srgbClr val="000080"/>
              </a:solidFill>
              <a:highlight>
                <a:srgbClr val="FFFFFF"/>
              </a:highlight>
              <a:latin typeface="Verdana"/>
              <a:ea typeface="Verdana"/>
              <a:cs typeface="Verdana"/>
              <a:sym typeface="Verdana"/>
            </a:endParaRPr>
          </a:p>
        </p:txBody>
      </p:sp>
      <p:sp>
        <p:nvSpPr>
          <p:cNvPr id="105" name="Google Shape;105;p20"/>
          <p:cNvSpPr txBox="1"/>
          <p:nvPr>
            <p:ph idx="1" type="body"/>
          </p:nvPr>
        </p:nvSpPr>
        <p:spPr>
          <a:xfrm>
            <a:off x="311700" y="4037250"/>
            <a:ext cx="8520600" cy="731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ClassLoader.getSystemClassLoader </a:t>
            </a:r>
            <a:r>
              <a:rPr lang="ru" sz="1400">
                <a:solidFill>
                  <a:srgbClr val="434343"/>
                </a:solidFill>
              </a:rPr>
              <a:t>вернет корневой класслоадер</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jreCl1.getClassLoader - </a:t>
            </a:r>
            <a:r>
              <a:rPr lang="ru" sz="1400">
                <a:solidFill>
                  <a:srgbClr val="434343"/>
                </a:solidFill>
              </a:rPr>
              <a:t>это класслоадер, которым был загружен конкретный класс</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ru" sz="1400">
                <a:solidFill>
                  <a:srgbClr val="434343"/>
                </a:solidFill>
              </a:rPr>
              <a:t>Thread.currentThread().getContextClassLoader()  - </a:t>
            </a:r>
            <a:r>
              <a:rPr lang="ru" sz="1400">
                <a:solidFill>
                  <a:srgbClr val="434343"/>
                </a:solidFill>
              </a:rPr>
              <a:t>этот класслоадер был передан из ThreadFactory, которой был создан поток</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sz="3000">
                <a:solidFill>
                  <a:schemeClr val="dk2"/>
                </a:solidFill>
              </a:rPr>
              <a:t>Рефлексия и макросы</a:t>
            </a:r>
            <a:endParaRPr sz="3000">
              <a:solidFill>
                <a:schemeClr val="dk2"/>
              </a:solidFill>
            </a:endParaRPr>
          </a:p>
        </p:txBody>
      </p:sp>
      <p:sp>
        <p:nvSpPr>
          <p:cNvPr id="111" name="Google Shape;111;p21"/>
          <p:cNvSpPr txBox="1"/>
          <p:nvPr>
            <p:ph idx="1" type="body"/>
          </p:nvPr>
        </p:nvSpPr>
        <p:spPr>
          <a:xfrm>
            <a:off x="311700" y="1001050"/>
            <a:ext cx="8520600" cy="7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Java рефлексия. Resources</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C спомощью </a:t>
            </a:r>
            <a:r>
              <a:rPr b="1" lang="ru" sz="1400">
                <a:solidFill>
                  <a:srgbClr val="434343"/>
                </a:solidFill>
              </a:rPr>
              <a:t>Class</a:t>
            </a:r>
            <a:r>
              <a:rPr lang="ru" sz="1400">
                <a:solidFill>
                  <a:srgbClr val="434343"/>
                </a:solidFill>
              </a:rPr>
              <a:t> и </a:t>
            </a:r>
            <a:r>
              <a:rPr b="1" lang="ru" sz="1400">
                <a:solidFill>
                  <a:srgbClr val="434343"/>
                </a:solidFill>
              </a:rPr>
              <a:t>ClassLoader</a:t>
            </a:r>
            <a:r>
              <a:rPr lang="ru" sz="1400">
                <a:solidFill>
                  <a:srgbClr val="434343"/>
                </a:solidFill>
              </a:rPr>
              <a:t>  мы можем получить доступ к различным ресурсам. Вызов метода </a:t>
            </a:r>
            <a:r>
              <a:rPr b="1" lang="ru" sz="1400">
                <a:solidFill>
                  <a:srgbClr val="434343"/>
                </a:solidFill>
              </a:rPr>
              <a:t>getResource</a:t>
            </a:r>
            <a:r>
              <a:rPr lang="ru" sz="1400">
                <a:solidFill>
                  <a:srgbClr val="434343"/>
                </a:solidFill>
              </a:rPr>
              <a:t> или </a:t>
            </a:r>
            <a:r>
              <a:rPr b="1" lang="ru" sz="1400">
                <a:solidFill>
                  <a:srgbClr val="434343"/>
                </a:solidFill>
              </a:rPr>
              <a:t>getResourceAsStream </a:t>
            </a:r>
            <a:r>
              <a:rPr lang="ru" sz="1400">
                <a:solidFill>
                  <a:srgbClr val="434343"/>
                </a:solidFill>
              </a:rPr>
              <a:t>вернет ресурсы относительно пакета класс. Вызов этих же методов у класслоадера, вернут ресурсы относительно корневой директории класслоадера    </a:t>
            </a:r>
            <a:r>
              <a:rPr lang="ru" sz="1400">
                <a:solidFill>
                  <a:srgbClr val="434343"/>
                </a:solidFill>
              </a:rPr>
              <a:t> </a:t>
            </a:r>
            <a:endParaRPr sz="1400">
              <a:solidFill>
                <a:srgbClr val="434343"/>
              </a:solidFill>
            </a:endParaRPr>
          </a:p>
        </p:txBody>
      </p:sp>
      <p:sp>
        <p:nvSpPr>
          <p:cNvPr id="112" name="Google Shape;112;p21"/>
          <p:cNvSpPr txBox="1"/>
          <p:nvPr/>
        </p:nvSpPr>
        <p:spPr>
          <a:xfrm>
            <a:off x="311700" y="1987725"/>
            <a:ext cx="8520600" cy="139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ресурсы относительно класслоадера и класса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forNameResource</a:t>
            </a:r>
            <a:r>
              <a:rPr lang="ru" sz="1100">
                <a:solidFill>
                  <a:schemeClr val="dk1"/>
                </a:solidFill>
                <a:highlight>
                  <a:srgbClr val="FFFFFF"/>
                </a:highlight>
                <a:latin typeface="Verdana"/>
                <a:ea typeface="Verdana"/>
                <a:cs typeface="Verdana"/>
                <a:sym typeface="Verdana"/>
              </a:rPr>
              <a:t>: URL = </a:t>
            </a:r>
            <a:r>
              <a:rPr i="1" lang="ru" sz="1100">
                <a:solidFill>
                  <a:srgbClr val="660E7A"/>
                </a:solidFill>
                <a:highlight>
                  <a:srgbClr val="FFFFFF"/>
                </a:highlight>
                <a:latin typeface="Verdana"/>
                <a:ea typeface="Verdana"/>
                <a:cs typeface="Verdana"/>
                <a:sym typeface="Verdana"/>
              </a:rPr>
              <a:t>classForName</a:t>
            </a:r>
            <a:r>
              <a:rPr lang="ru" sz="1100">
                <a:solidFill>
                  <a:schemeClr val="dk1"/>
                </a:solidFill>
                <a:highlight>
                  <a:srgbClr val="FFFFFF"/>
                </a:highlight>
                <a:latin typeface="Verdana"/>
                <a:ea typeface="Verdana"/>
                <a:cs typeface="Verdana"/>
                <a:sym typeface="Verdana"/>
              </a:rPr>
              <a:t>.getResource(</a:t>
            </a:r>
            <a:r>
              <a:rPr b="1" lang="ru" sz="1100">
                <a:solidFill>
                  <a:srgbClr val="008000"/>
                </a:solidFill>
                <a:highlight>
                  <a:srgbClr val="FFFFFF"/>
                </a:highlight>
                <a:latin typeface="Verdana"/>
                <a:ea typeface="Verdana"/>
                <a:cs typeface="Verdana"/>
                <a:sym typeface="Verdana"/>
              </a:rPr>
              <a:t>"forName.txt"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getClassResource</a:t>
            </a:r>
            <a:r>
              <a:rPr lang="ru" sz="1100">
                <a:solidFill>
                  <a:schemeClr val="dk1"/>
                </a:solidFill>
                <a:highlight>
                  <a:srgbClr val="FFFFFF"/>
                </a:highlight>
                <a:latin typeface="Verdana"/>
                <a:ea typeface="Verdana"/>
                <a:cs typeface="Verdana"/>
                <a:sym typeface="Verdana"/>
              </a:rPr>
              <a:t>: URL  = </a:t>
            </a:r>
            <a:r>
              <a:rPr b="1" lang="ru" sz="1100">
                <a:solidFill>
                  <a:srgbClr val="000080"/>
                </a:solidFill>
                <a:highlight>
                  <a:srgbClr val="FFFFFF"/>
                </a:highlight>
                <a:latin typeface="Verdana"/>
                <a:ea typeface="Verdana"/>
                <a:cs typeface="Verdana"/>
                <a:sym typeface="Verdana"/>
              </a:rPr>
              <a:t>this</a:t>
            </a:r>
            <a:r>
              <a:rPr lang="ru" sz="1100">
                <a:solidFill>
                  <a:schemeClr val="dk1"/>
                </a:solidFill>
                <a:highlight>
                  <a:srgbClr val="FFFFFF"/>
                </a:highlight>
                <a:latin typeface="Verdana"/>
                <a:ea typeface="Verdana"/>
                <a:cs typeface="Verdana"/>
                <a:sym typeface="Verdana"/>
              </a:rPr>
              <a:t>.getClass().getResource(</a:t>
            </a:r>
            <a:r>
              <a:rPr b="1" lang="ru" sz="1100">
                <a:solidFill>
                  <a:srgbClr val="008000"/>
                </a:solidFill>
                <a:highlight>
                  <a:srgbClr val="FFFFFF"/>
                </a:highlight>
                <a:latin typeface="Verdana"/>
                <a:ea typeface="Verdana"/>
                <a:cs typeface="Verdana"/>
                <a:sym typeface="Verdana"/>
              </a:rPr>
              <a:t>"forName.txt"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relativeToClassInstance</a:t>
            </a:r>
            <a:r>
              <a:rPr lang="ru" sz="1100">
                <a:solidFill>
                  <a:schemeClr val="dk1"/>
                </a:solidFill>
                <a:highlight>
                  <a:srgbClr val="FFFFFF"/>
                </a:highlight>
                <a:latin typeface="Verdana"/>
                <a:ea typeface="Verdana"/>
                <a:cs typeface="Verdana"/>
                <a:sym typeface="Verdana"/>
              </a:rPr>
              <a:t>: URL  = </a:t>
            </a:r>
            <a:r>
              <a:rPr b="1" lang="ru" sz="1100">
                <a:solidFill>
                  <a:srgbClr val="000080"/>
                </a:solidFill>
                <a:highlight>
                  <a:srgbClr val="FFFFFF"/>
                </a:highlight>
                <a:latin typeface="Verdana"/>
                <a:ea typeface="Verdana"/>
                <a:cs typeface="Verdana"/>
                <a:sym typeface="Verdana"/>
              </a:rPr>
              <a:t>this</a:t>
            </a:r>
            <a:r>
              <a:rPr lang="ru" sz="1100">
                <a:solidFill>
                  <a:schemeClr val="dk1"/>
                </a:solidFill>
                <a:highlight>
                  <a:srgbClr val="FFFFFF"/>
                </a:highlight>
                <a:latin typeface="Verdana"/>
                <a:ea typeface="Verdana"/>
                <a:cs typeface="Verdana"/>
                <a:sym typeface="Verdana"/>
              </a:rPr>
              <a:t>.getClass().getResource(</a:t>
            </a:r>
            <a:r>
              <a:rPr b="1" lang="ru" sz="1100">
                <a:solidFill>
                  <a:srgbClr val="008000"/>
                </a:solidFill>
                <a:highlight>
                  <a:srgbClr val="FFFFFF"/>
                </a:highlight>
                <a:latin typeface="Verdana"/>
                <a:ea typeface="Verdana"/>
                <a:cs typeface="Verdana"/>
                <a:sym typeface="Verdana"/>
              </a:rPr>
              <a:t>"./forName.txt"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relativeToClassLoader</a:t>
            </a:r>
            <a:r>
              <a:rPr lang="ru" sz="1100">
                <a:solidFill>
                  <a:schemeClr val="dk1"/>
                </a:solidFill>
                <a:highlight>
                  <a:srgbClr val="FFFFFF"/>
                </a:highlight>
                <a:latin typeface="Verdana"/>
                <a:ea typeface="Verdana"/>
                <a:cs typeface="Verdana"/>
                <a:sym typeface="Verdana"/>
              </a:rPr>
              <a:t>: URL = Thread.</a:t>
            </a:r>
            <a:r>
              <a:rPr i="1" lang="ru" sz="1100">
                <a:solidFill>
                  <a:schemeClr val="dk1"/>
                </a:solidFill>
                <a:highlight>
                  <a:srgbClr val="FFFFFF"/>
                </a:highlight>
                <a:latin typeface="Verdana"/>
                <a:ea typeface="Verdana"/>
                <a:cs typeface="Verdana"/>
                <a:sym typeface="Verdana"/>
              </a:rPr>
              <a:t>currentThread</a:t>
            </a:r>
            <a:r>
              <a:rPr lang="ru" sz="1100">
                <a:solidFill>
                  <a:schemeClr val="dk1"/>
                </a:solidFill>
                <a:highlight>
                  <a:srgbClr val="FFFFFF"/>
                </a:highlight>
                <a:latin typeface="Verdana"/>
                <a:ea typeface="Verdana"/>
                <a:cs typeface="Verdana"/>
                <a:sym typeface="Verdana"/>
              </a:rPr>
              <a:t>().getContextClassLoader().getResource(</a:t>
            </a:r>
            <a:r>
              <a:rPr b="1" lang="ru" sz="1100">
                <a:solidFill>
                  <a:srgbClr val="008000"/>
                </a:solidFill>
                <a:highlight>
                  <a:srgbClr val="FFFFFF"/>
                </a:highlight>
                <a:latin typeface="Verdana"/>
                <a:ea typeface="Verdana"/>
                <a:cs typeface="Verdana"/>
                <a:sym typeface="Verdana"/>
              </a:rPr>
              <a:t>"forContext.txt"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relativeToClassLoader1</a:t>
            </a:r>
            <a:r>
              <a:rPr lang="ru" sz="1100">
                <a:solidFill>
                  <a:schemeClr val="dk1"/>
                </a:solidFill>
                <a:highlight>
                  <a:srgbClr val="FFFFFF"/>
                </a:highlight>
                <a:latin typeface="Verdana"/>
                <a:ea typeface="Verdana"/>
                <a:cs typeface="Verdana"/>
                <a:sym typeface="Verdana"/>
              </a:rPr>
              <a:t>: URL = </a:t>
            </a:r>
            <a:r>
              <a:rPr i="1" lang="ru" sz="1100">
                <a:solidFill>
                  <a:srgbClr val="660E7A"/>
                </a:solidFill>
                <a:highlight>
                  <a:srgbClr val="FFFFFF"/>
                </a:highlight>
                <a:latin typeface="Verdana"/>
                <a:ea typeface="Verdana"/>
                <a:cs typeface="Verdana"/>
                <a:sym typeface="Verdana"/>
              </a:rPr>
              <a:t>classForName</a:t>
            </a:r>
            <a:r>
              <a:rPr lang="ru" sz="1100">
                <a:solidFill>
                  <a:schemeClr val="dk1"/>
                </a:solidFill>
                <a:highlight>
                  <a:srgbClr val="FFFFFF"/>
                </a:highlight>
                <a:latin typeface="Verdana"/>
                <a:ea typeface="Verdana"/>
                <a:cs typeface="Verdana"/>
                <a:sym typeface="Verdana"/>
              </a:rPr>
              <a:t>.getClassLoader.getResource(</a:t>
            </a:r>
            <a:r>
              <a:rPr b="1" lang="ru" sz="1100">
                <a:solidFill>
                  <a:srgbClr val="008000"/>
                </a:solidFill>
                <a:highlight>
                  <a:srgbClr val="FFFFFF"/>
                </a:highlight>
                <a:latin typeface="Verdana"/>
                <a:ea typeface="Verdana"/>
                <a:cs typeface="Verdana"/>
                <a:sym typeface="Verdana"/>
              </a:rPr>
              <a:t>"forContext.txt"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