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Tahoma"/>
      <p:regular r:id="rId46"/>
      <p:bold r:id="rId47"/>
    </p:embeddedFont>
    <p:embeddedFont>
      <p:font typeface="Lora"/>
      <p:regular r:id="rId48"/>
      <p:bold r:id="rId49"/>
      <p:italic r:id="rId50"/>
      <p:boldItalic r:id="rId51"/>
    </p:embeddedFont>
    <p:embeddedFont>
      <p:font typeface="Century Gothic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Tahoma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Lora-regular.fntdata"/><Relationship Id="rId47" Type="http://schemas.openxmlformats.org/officeDocument/2006/relationships/font" Target="fonts/Tahoma-bold.fntdata"/><Relationship Id="rId49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ora-boldItalic.fntdata"/><Relationship Id="rId50" Type="http://schemas.openxmlformats.org/officeDocument/2006/relationships/font" Target="fonts/Lora-italic.fntdata"/><Relationship Id="rId53" Type="http://schemas.openxmlformats.org/officeDocument/2006/relationships/font" Target="fonts/CenturyGothic-bold.fntdata"/><Relationship Id="rId52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55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54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57b13b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d57b13b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d57b13b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нужно описать формально,</a:t>
            </a:r>
            <a:br>
              <a:rPr lang="en-US"/>
            </a:br>
            <a:r>
              <a:rPr lang="en-US"/>
              <a:t>привести все примеры алгоритмов paxos, raft. zab, viewvied timestamps</a:t>
            </a:r>
            <a:br>
              <a:rPr lang="en-US"/>
            </a:br>
            <a:r>
              <a:rPr lang="en-US"/>
              <a:t>разобрать детально paxos</a:t>
            </a:r>
            <a:br>
              <a:rPr lang="en-US"/>
            </a:br>
            <a:endParaRPr/>
          </a:p>
        </p:txBody>
      </p:sp>
      <p:sp>
        <p:nvSpPr>
          <p:cNvPr id="173" name="Google Shape;173;g3d57b13b3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447fc1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9447fc19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447fc1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9447fc19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447fc1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49447fc19c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447fc19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49447fc19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447fc19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49447fc19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9447fc1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49447fc19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447fc19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49447fc19c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9447fc1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49447fc19c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9447fc1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49447fc19c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57b13b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d57b13b33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447fc19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49447fc19c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9447fc19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49447fc19c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447fc19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49447fc19c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9447fc19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49447fc19c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9447fc19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49447fc19c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9447fc19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49447fc19c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9447fc19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49447fc19c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98e8035c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498e8035ce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d44f7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нужно описать формально,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привести все примеры алгоритмов paxos, raft. zab, viewvied timestamps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разобрать детально paxos</a:t>
            </a:r>
            <a:br>
              <a:rPr lang="en-US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125" name="Google Shape;125;g3fd44f7e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9447fc19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49447fc19c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9447fc19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49447fc19c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9447fc19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49447fc19c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8400224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48400224e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98e8035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498e8035c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9447fc19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49447fc19c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98e8035c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498e8035ce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97f372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497f372d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97f372d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497f372d7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9447fc19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49447fc19c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9447fc19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49447fc19c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d44f7e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fd44f7e1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d57b13b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d57b13b3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d57b13b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d57b13b3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57b13b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d57b13b3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447fc19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- консистентность, но какая? </a:t>
            </a:r>
            <a:br>
              <a:rPr lang="en-US"/>
            </a:br>
            <a:r>
              <a:rPr lang="en-US"/>
              <a:t>Linearizability - довольно строгая не все системы обладают.</a:t>
            </a:r>
            <a:br>
              <a:rPr lang="en-US"/>
            </a:br>
            <a:r>
              <a:rPr lang="en-US"/>
              <a:t>Никакой связи с C в ACID в CAP идет речь о single read-write register, </a:t>
            </a:r>
            <a:br>
              <a:rPr lang="en-US"/>
            </a:br>
            <a:r>
              <a:rPr lang="en-US"/>
              <a:t>не подразумевается атомарных операций над группой объектов</a:t>
            </a:r>
            <a:endParaRPr/>
          </a:p>
        </p:txBody>
      </p:sp>
      <p:sp>
        <p:nvSpPr>
          <p:cNvPr id="161" name="Google Shape;161;g49447fc19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.cornell.edu/projects/ladis2009/papers/lakshman-ladis2009.pdf" TargetMode="External"/><Relationship Id="rId4" Type="http://schemas.openxmlformats.org/officeDocument/2006/relationships/hyperlink" Target="http://www.cs.cornell.edu/projects/ladis2009/papers/lakshman-ladis2009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hyperlink" Target="https://www.wikiwand.com/ru/%D0%A1%D1%82%D1%80%D1%83%D0%BA%D1%82%D1%83%D1%80%D0%B0_%D0%B4%D0%B0%D0%BD%D0%BD%D1%8B%D1%85" TargetMode="External"/><Relationship Id="rId5" Type="http://schemas.openxmlformats.org/officeDocument/2006/relationships/hyperlink" Target="https://www.wikiwand.com/ru/%D0%9E%D0%BF%D0%B5%D1%80%D0%B0%D1%82%D0%B8%D0%B2%D0%BD%D0%B0%D1%8F_%D0%BF%D0%B0%D0%BC%D1%8F%D1%82%D1%8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D2D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/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60" y="2834280"/>
            <a:ext cx="8520120" cy="168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Distributed systems</a:t>
            </a:r>
            <a:endParaRPr b="0" i="0" sz="4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595959"/>
                </a:solidFill>
              </a:rPr>
              <a:t>Cassandra</a:t>
            </a:r>
            <a:r>
              <a:rPr b="0" i="0" lang="en-US" sz="4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5800" y="1156320"/>
            <a:ext cx="1652040" cy="147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Snitch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6"/>
          <p:cNvSpPr txBox="1"/>
          <p:nvPr/>
        </p:nvSpPr>
        <p:spPr>
          <a:xfrm>
            <a:off x="311760" y="11824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Используется для анализа топологии кластера: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в каком дц, в какой стойке находится нода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Dynamic snitching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SimpleSnitch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RackInferringSnitch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PropertyFileSnitch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Клиентские запросы</a:t>
            </a:r>
            <a:endParaRPr sz="25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обращаться к любому узлу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Узел становится координатором для текущего  запроса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Координатор проксирует с учётом Partitioner и Replica Placement Strategy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Write</a:t>
            </a:r>
            <a:endParaRPr sz="25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182" name="Google Shape;182;p38"/>
          <p:cNvSpPr txBox="1"/>
          <p:nvPr/>
        </p:nvSpPr>
        <p:spPr>
          <a:xfrm>
            <a:off x="311751" y="1106275"/>
            <a:ext cx="39825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Запрос всем репликам независимо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от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ConsistencyLevel,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ConsistencyLevel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определяет,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сколько реплик  должно ответить для успеха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3" name="Google Shape;1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875" y="1290276"/>
            <a:ext cx="4033875" cy="2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Оптимизация — один координатор в каждом  удалённом ДЦ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ConsistencyLevel.ONE или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ConsistencyLevel.LOCAL_QUORUM — обязаны  ответить только локальные узлы (география не  влияет на задержку)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MultiDC Write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MultiDC Write: Пример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195" name="Google Shape;1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00" y="1345420"/>
            <a:ext cx="70199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Write: ConsistencyLevel</a:t>
            </a:r>
            <a:endParaRPr sz="25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201" name="Google Shape;201;p41"/>
          <p:cNvSpPr txBox="1"/>
          <p:nvPr/>
        </p:nvSpPr>
        <p:spPr>
          <a:xfrm>
            <a:off x="311750" y="1106275"/>
            <a:ext cx="8520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— всегда успех (hinted handoff)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— в commit-log одного узла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QUORUM — inter DC + нужен запас прочности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LOCAL_QUORUM — быстрее, чем QUORUM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EACH_QUORUM — выше консистентность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Read</a:t>
            </a:r>
            <a:endParaRPr sz="25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207" name="Google Shape;207;p42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Read-запросы от координатора репликам: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Прямой запрос на чтение (в соответствии с  ConsistencyLevel)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Сравниваем ответы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не совпадают, то самая свежая (по  timestamp) — клиенту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Фоновый read repair (всем остальным репликам)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синхронизации «горячих» данных  read_repair_chance по умолчанию 0.1  Если не совпадают хэши, то перезаписываем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Read: Пример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213" name="Google Shape;2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025" y="1536925"/>
            <a:ext cx="3651125" cy="26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Read ConsistencyLevel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219" name="Google Shape;219;p44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— ближайшая реплика, возможно, устаревшие  данные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QUORUM — inter DC + нужен запас прочности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LOCAL_QUORUM — быстрее, чем QUORUM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EACH_QUORUM — выше консистентность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Клиентские запросы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225" name="Google Shape;225;p45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Узел сбойнул: железо или (чаще) сеть  А мы хотим на него записать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делать?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Hinted Handoff -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пусть известно (Gossip), что узел лежит, или узел  не отвечает. Координатор запоминает hint локально, когда обнаружится, что узел поднялся (Gossip), ему перешлют накопленные hints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311760" y="279720"/>
            <a:ext cx="852012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History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311750" y="1106277"/>
            <a:ext cx="85200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2008 — open-sourced by Facebook</a:t>
            </a:r>
            <a:r>
              <a:rPr baseline="30000"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aseline="30000"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54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2010 — graduated from the Apache Incubator   Influenced by Amazon Dynamo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6096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Committers: Rackspace, Digg, Twitter, Amazon,  Microsoft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6096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416950" y="4003651"/>
            <a:ext cx="85200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Facebook. Cassandra — A Decentralized Structured Storage System:  </a:t>
            </a:r>
            <a:r>
              <a:rPr lang="en-US" sz="1800" u="sng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http://www.cs.cornell.edu/projects/ladis2009/papers/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rgbClr val="0097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lakshman-ladis2009.pdf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6096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6096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Hint</a:t>
            </a:r>
            <a:endParaRPr sz="25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231" name="Google Shape;231;p46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Содержимо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Кому предназначается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Значение ключа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Данные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хранятся ограниченное время (по  умолчанию 3 часа)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Официально рекомендуется периодический запуск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repair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Anti-entropy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237" name="Google Shape;237;p47"/>
          <p:cNvSpPr txBox="1"/>
          <p:nvPr/>
        </p:nvSpPr>
        <p:spPr>
          <a:xfrm>
            <a:off x="311750" y="1066450"/>
            <a:ext cx="85200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Проблема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Узел умер — пропустил удаление данных  Вернулся к жизни — данные возродились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Anti-entropy - инициируем с помощью </a:t>
            </a:r>
            <a:r>
              <a:rPr i="1" lang="en-US" sz="2400"/>
              <a:t>nodetool repair</a:t>
            </a:r>
            <a:endParaRPr i="1"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Запускаем </a:t>
            </a:r>
            <a:r>
              <a:rPr i="1" lang="en-US" sz="2400"/>
              <a:t>readonly major</a:t>
            </a:r>
            <a:r>
              <a:rPr lang="en-US" sz="2400"/>
              <a:t> compaction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Строим </a:t>
            </a:r>
            <a:r>
              <a:rPr i="1" lang="en-US" sz="2400"/>
              <a:t>Merkle Tree</a:t>
            </a:r>
            <a:endParaRPr i="1"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Обмениваемся деревьями и ищем отличия 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Обмениваемся отличающимися сегментами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Write Path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243" name="Google Shape;2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400" y="1549026"/>
            <a:ext cx="5353075" cy="22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Пояснения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249" name="Google Shape;249;p49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Memtables and SSTables per table 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Memtable — отсортирована лежит в памяти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SSTable — неизменяемая отсортированная  ассоциативная таблица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 строка распределена по нескольким  SSTable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Flush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255" name="Google Shape;2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400" y="1770325"/>
            <a:ext cx="4832275" cy="20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Update Path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261" name="Google Shape;2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950" y="1814527"/>
            <a:ext cx="5658100" cy="19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Delete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267" name="Google Shape;267;p52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SSTable неизменяема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— tombstone marker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Реальное удаление по истечении  gc_grace_seconds во время compaction  Удалённые данные могут возродиться (см.  Anti-entropy)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Compaction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273" name="Google Shape;273;p53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Объединяет SSTable-файлы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Фрагменты строк 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Протухшие tombstones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Перестраивает индексы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SSTable отсортирована ⇒ последовательный  проход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SizeTieredCompactionStrategy и LeveledCompactionStrategy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Read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279" name="Google Shape;2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538" y="1353726"/>
            <a:ext cx="5810425" cy="32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5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Bloom filter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285" name="Google Shape;28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100" y="1466986"/>
            <a:ext cx="4129875" cy="14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5"/>
          <p:cNvSpPr txBox="1"/>
          <p:nvPr/>
        </p:nvSpPr>
        <p:spPr>
          <a:xfrm>
            <a:off x="311755" y="1106275"/>
            <a:ext cx="39048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Фильтр Блума</a:t>
            </a: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 — это вероятностная </a:t>
            </a:r>
            <a:r>
              <a:rPr lang="en-US" sz="1200" u="sng">
                <a:solidFill>
                  <a:srgbClr val="1559B5"/>
                </a:solidFill>
                <a:latin typeface="Lora"/>
                <a:ea typeface="Lora"/>
                <a:cs typeface="Lora"/>
                <a:sym typeface="Lora"/>
                <a:hlinkClick r:id="rId4"/>
              </a:rPr>
              <a:t>структура данных</a:t>
            </a: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придуманная Бёртоном Блумом в 1970 год</a:t>
            </a: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у</a:t>
            </a: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позволяющая проверять принадлежность элемента к множеству. При этом существует возможность получить ложноположительное срабатывание (элемента в множестве нет, но структура данных сообщает, что он есть), но не ложноотрицательное.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Фильтр Блума может использовать любой объём </a:t>
            </a:r>
            <a:r>
              <a:rPr lang="en-US" sz="1200" u="sng">
                <a:solidFill>
                  <a:srgbClr val="1559B5"/>
                </a:solidFill>
                <a:latin typeface="Lora"/>
                <a:ea typeface="Lora"/>
                <a:cs typeface="Lora"/>
                <a:sym typeface="Lora"/>
                <a:hlinkClick r:id="rId5"/>
              </a:rPr>
              <a:t>памяти</a:t>
            </a: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, заранее заданный пользователем, причём чем он больше, тем меньше вероятность ложного срабатывания. 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Features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— no SPoF, every node is identical 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data center replication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Scalability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16002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Availability and Fault Tolerance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16002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Tunable consistency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16002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CQL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6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Комментарии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292" name="Google Shape;292;p56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Каждая SSTable имеет Bloom filter —  вероятность нахождения ключа в файле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вероятность отлична от 0, идём в partition  key cache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нашли ключ в кэше, идём по смещению,  находим сжатый блок и достаём данные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не нашли ключ в кэше: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partition summary примерно находим смещение на  диске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Читаем последовательно блок с диска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 compression offset map вынимаем индекс блока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Читаем сжатые данные и возвращаем клиенту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7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Дополнительные структуры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298" name="Google Shape;298;p57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Bloom filter — 1-2 ГБ / млрд. ключей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 summary — по умолчанию шаг 128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Compression offset map — 1-3 ГБ / 1 ТБ сжатых  данных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8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Read Path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304" name="Google Shape;30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287" y="1537075"/>
            <a:ext cx="4685425" cy="26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Read Path: from multiple SSTables</a:t>
            </a:r>
            <a:endParaRPr sz="2800"/>
          </a:p>
        </p:txBody>
      </p:sp>
      <p:pic>
        <p:nvPicPr>
          <p:cNvPr id="310" name="Google Shape;3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1680425"/>
            <a:ext cx="6638926" cy="23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0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ahoma"/>
                <a:ea typeface="Tahoma"/>
                <a:cs typeface="Tahoma"/>
                <a:sym typeface="Tahoma"/>
              </a:rPr>
              <a:t>Compaction</a:t>
            </a:r>
            <a:endParaRPr sz="2800"/>
          </a:p>
        </p:txBody>
      </p:sp>
      <p:sp>
        <p:nvSpPr>
          <p:cNvPr id="316" name="Google Shape;316;p60"/>
          <p:cNvSpPr txBox="1"/>
          <p:nvPr/>
        </p:nvSpPr>
        <p:spPr>
          <a:xfrm>
            <a:off x="3869575" y="1106275"/>
            <a:ext cx="49623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rgbClr val="374C51"/>
                </a:solidFill>
              </a:rPr>
              <a:t>Compaction strategies:</a:t>
            </a:r>
            <a:endParaRPr b="1" sz="1200"/>
          </a:p>
          <a:p>
            <a:pPr indent="-3048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/>
              <a:t>SizeTieredCompactionStrategy (STCS)</a:t>
            </a:r>
            <a:endParaRPr b="1"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US" sz="1200"/>
              <a:t>Write-intensive load</a:t>
            </a:r>
            <a:endParaRPr b="1"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/>
              <a:t>LeveledCompactionStrategy (LCS)</a:t>
            </a:r>
            <a:endParaRPr b="1"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US" sz="1200">
                <a:solidFill>
                  <a:schemeClr val="dk1"/>
                </a:solidFill>
              </a:rPr>
              <a:t>Read</a:t>
            </a:r>
            <a:r>
              <a:rPr b="1" lang="en-US" sz="1200">
                <a:solidFill>
                  <a:schemeClr val="dk1"/>
                </a:solidFill>
              </a:rPr>
              <a:t>-intensive load</a:t>
            </a:r>
            <a:endParaRPr b="1"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/>
              <a:t>TimeWindowCompactionStrategy (TWCS)</a:t>
            </a:r>
            <a:endParaRPr b="1"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US" sz="1200"/>
              <a:t>Time-series data</a:t>
            </a:r>
            <a:endParaRPr b="1"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US" sz="1200"/>
              <a:t>DateTieredCompactionStrategy (DTCS)</a:t>
            </a:r>
            <a:endParaRPr b="1" sz="1200"/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US" sz="1200"/>
              <a:t>Deprecated, similar to STCS</a:t>
            </a:r>
            <a:endParaRPr b="1" sz="12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1" y="1106275"/>
            <a:ext cx="3456175" cy="346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1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Lightweight transactions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323" name="Google Shape;323;p61"/>
          <p:cNvSpPr txBox="1"/>
          <p:nvPr/>
        </p:nvSpPr>
        <p:spPr>
          <a:xfrm>
            <a:off x="311750" y="1106275"/>
            <a:ext cx="85200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LWT - не имеет ничего общего с привычными транзакциями, придумана для того, чтобы обеспечить некоторые констрейнты на уровне данных, может быть использована в insert и update запросах с помощью ключевого слова </a:t>
            </a:r>
            <a:r>
              <a:rPr b="1" lang="en-US">
                <a:solidFill>
                  <a:srgbClr val="00008B"/>
                </a:solidFill>
              </a:rPr>
              <a:t>IF</a:t>
            </a:r>
            <a:r>
              <a:rPr lang="en-US">
                <a:solidFill>
                  <a:srgbClr val="374C51"/>
                </a:solidFill>
              </a:rPr>
              <a:t> … 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76200" marR="76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374C51"/>
                </a:solidFill>
              </a:rPr>
              <a:t>cqlsh&gt; </a:t>
            </a:r>
            <a:r>
              <a:rPr b="1" lang="en-US">
                <a:solidFill>
                  <a:srgbClr val="00008B"/>
                </a:solidFill>
              </a:rPr>
              <a:t>INSERT</a:t>
            </a:r>
            <a:r>
              <a:rPr lang="en-US">
                <a:solidFill>
                  <a:srgbClr val="374C51"/>
                </a:solidFill>
              </a:rPr>
              <a:t> </a:t>
            </a:r>
            <a:r>
              <a:rPr b="1" lang="en-US">
                <a:solidFill>
                  <a:srgbClr val="00008B"/>
                </a:solidFill>
              </a:rPr>
              <a:t>INTO</a:t>
            </a:r>
            <a:r>
              <a:rPr lang="en-US">
                <a:solidFill>
                  <a:srgbClr val="374C51"/>
                </a:solidFill>
              </a:rPr>
              <a:t> cycling.cyclist_name (id, lastname, firstname)</a:t>
            </a:r>
            <a:br>
              <a:rPr lang="en-US">
                <a:solidFill>
                  <a:srgbClr val="374C51"/>
                </a:solidFill>
              </a:rPr>
            </a:br>
            <a:r>
              <a:rPr lang="en-US">
                <a:solidFill>
                  <a:srgbClr val="374C51"/>
                </a:solidFill>
              </a:rPr>
              <a:t>  </a:t>
            </a:r>
            <a:r>
              <a:rPr b="1" lang="en-US">
                <a:solidFill>
                  <a:srgbClr val="00008B"/>
                </a:solidFill>
              </a:rPr>
              <a:t>VALUES</a:t>
            </a:r>
            <a:r>
              <a:rPr lang="en-US">
                <a:solidFill>
                  <a:srgbClr val="374C51"/>
                </a:solidFill>
              </a:rPr>
              <a:t> (</a:t>
            </a:r>
            <a:r>
              <a:rPr lang="en-US">
                <a:solidFill>
                  <a:srgbClr val="009999"/>
                </a:solidFill>
              </a:rPr>
              <a:t>4647f6d3-7bd2-4085-8d6c-1229351b5498</a:t>
            </a:r>
            <a:r>
              <a:rPr lang="en-US">
                <a:solidFill>
                  <a:srgbClr val="374C51"/>
                </a:solidFill>
              </a:rPr>
              <a:t>, </a:t>
            </a:r>
            <a:r>
              <a:rPr lang="en-US">
                <a:solidFill>
                  <a:srgbClr val="4169E1"/>
                </a:solidFill>
              </a:rPr>
              <a:t>'KNETEMANN'</a:t>
            </a:r>
            <a:r>
              <a:rPr lang="en-US">
                <a:solidFill>
                  <a:srgbClr val="374C51"/>
                </a:solidFill>
              </a:rPr>
              <a:t>, </a:t>
            </a:r>
            <a:r>
              <a:rPr lang="en-US">
                <a:solidFill>
                  <a:srgbClr val="4169E1"/>
                </a:solidFill>
              </a:rPr>
              <a:t>'Roxxane'</a:t>
            </a:r>
            <a:r>
              <a:rPr lang="en-US">
                <a:solidFill>
                  <a:srgbClr val="374C51"/>
                </a:solidFill>
              </a:rPr>
              <a:t>)</a:t>
            </a:r>
            <a:br>
              <a:rPr lang="en-US">
                <a:solidFill>
                  <a:srgbClr val="374C51"/>
                </a:solidFill>
              </a:rPr>
            </a:br>
            <a:r>
              <a:rPr lang="en-US">
                <a:solidFill>
                  <a:srgbClr val="374C51"/>
                </a:solidFill>
              </a:rPr>
              <a:t>  </a:t>
            </a:r>
            <a:r>
              <a:rPr b="1" lang="en-US">
                <a:solidFill>
                  <a:srgbClr val="00008B"/>
                </a:solidFill>
              </a:rPr>
              <a:t>IF</a:t>
            </a:r>
            <a:r>
              <a:rPr lang="en-US">
                <a:solidFill>
                  <a:srgbClr val="374C51"/>
                </a:solidFill>
              </a:rPr>
              <a:t> </a:t>
            </a:r>
            <a:r>
              <a:rPr b="1" lang="en-US">
                <a:solidFill>
                  <a:srgbClr val="00008B"/>
                </a:solidFill>
              </a:rPr>
              <a:t>NOT</a:t>
            </a:r>
            <a:r>
              <a:rPr lang="en-US">
                <a:solidFill>
                  <a:srgbClr val="374C51"/>
                </a:solidFill>
              </a:rPr>
              <a:t> </a:t>
            </a:r>
            <a:r>
              <a:rPr b="1" lang="en-US">
                <a:solidFill>
                  <a:srgbClr val="00008B"/>
                </a:solidFill>
              </a:rPr>
              <a:t>EXISTS</a:t>
            </a:r>
            <a:r>
              <a:rPr lang="en-US">
                <a:solidFill>
                  <a:srgbClr val="374C51"/>
                </a:solidFill>
              </a:rPr>
              <a:t>;</a:t>
            </a:r>
            <a:endParaRPr>
              <a:solidFill>
                <a:srgbClr val="374C51"/>
              </a:solidFill>
            </a:endParaRPr>
          </a:p>
          <a:p>
            <a:pPr indent="0" lvl="0" marL="76200" marR="76200" rtl="0" algn="l">
              <a:lnSpc>
                <a:spcPct val="142857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374C51"/>
                </a:solidFill>
              </a:rPr>
              <a:t>cqlsh&gt; </a:t>
            </a:r>
            <a:r>
              <a:rPr b="1" lang="en-US">
                <a:solidFill>
                  <a:srgbClr val="00008B"/>
                </a:solidFill>
              </a:rPr>
              <a:t>UPDATE</a:t>
            </a:r>
            <a:r>
              <a:rPr lang="en-US">
                <a:solidFill>
                  <a:srgbClr val="374C51"/>
                </a:solidFill>
              </a:rPr>
              <a:t> cycling.cyclist_name</a:t>
            </a:r>
            <a:br>
              <a:rPr lang="en-US">
                <a:solidFill>
                  <a:srgbClr val="374C51"/>
                </a:solidFill>
              </a:rPr>
            </a:br>
            <a:r>
              <a:rPr lang="en-US">
                <a:solidFill>
                  <a:srgbClr val="374C51"/>
                </a:solidFill>
              </a:rPr>
              <a:t>  </a:t>
            </a:r>
            <a:r>
              <a:rPr b="1" lang="en-US">
                <a:solidFill>
                  <a:srgbClr val="00008B"/>
                </a:solidFill>
              </a:rPr>
              <a:t>SET</a:t>
            </a:r>
            <a:r>
              <a:rPr lang="en-US">
                <a:solidFill>
                  <a:srgbClr val="374C51"/>
                </a:solidFill>
              </a:rPr>
              <a:t> firstname = </a:t>
            </a:r>
            <a:r>
              <a:rPr lang="en-US">
                <a:solidFill>
                  <a:srgbClr val="4169E1"/>
                </a:solidFill>
              </a:rPr>
              <a:t>'Roxane'</a:t>
            </a:r>
            <a:br>
              <a:rPr lang="en-US">
                <a:solidFill>
                  <a:srgbClr val="374C51"/>
                </a:solidFill>
              </a:rPr>
            </a:br>
            <a:r>
              <a:rPr lang="en-US">
                <a:solidFill>
                  <a:srgbClr val="374C51"/>
                </a:solidFill>
              </a:rPr>
              <a:t>  </a:t>
            </a:r>
            <a:r>
              <a:rPr b="1" lang="en-US">
                <a:solidFill>
                  <a:srgbClr val="00008B"/>
                </a:solidFill>
              </a:rPr>
              <a:t>WHERE</a:t>
            </a:r>
            <a:r>
              <a:rPr lang="en-US">
                <a:solidFill>
                  <a:srgbClr val="374C51"/>
                </a:solidFill>
              </a:rPr>
              <a:t> id = 4647f6d3-7bd2-4085-8d6c-1229351b5498</a:t>
            </a:r>
            <a:br>
              <a:rPr lang="en-US">
                <a:solidFill>
                  <a:srgbClr val="374C51"/>
                </a:solidFill>
              </a:rPr>
            </a:br>
            <a:r>
              <a:rPr lang="en-US">
                <a:solidFill>
                  <a:srgbClr val="374C51"/>
                </a:solidFill>
              </a:rPr>
              <a:t>  </a:t>
            </a:r>
            <a:r>
              <a:rPr b="1" lang="en-US">
                <a:solidFill>
                  <a:srgbClr val="00008B"/>
                </a:solidFill>
              </a:rPr>
              <a:t>IF</a:t>
            </a:r>
            <a:r>
              <a:rPr lang="en-US">
                <a:solidFill>
                  <a:srgbClr val="374C51"/>
                </a:solidFill>
              </a:rPr>
              <a:t> firstname = </a:t>
            </a:r>
            <a:r>
              <a:rPr lang="en-US">
                <a:solidFill>
                  <a:srgbClr val="4169E1"/>
                </a:solidFill>
              </a:rPr>
              <a:t>'Roxxane'</a:t>
            </a:r>
            <a:r>
              <a:rPr lang="en-US">
                <a:solidFill>
                  <a:srgbClr val="374C51"/>
                </a:solidFill>
              </a:rPr>
              <a:t>;</a:t>
            </a:r>
            <a:endParaRPr>
              <a:solidFill>
                <a:srgbClr val="374C51"/>
              </a:solidFill>
            </a:endParaRPr>
          </a:p>
          <a:p>
            <a:pPr indent="0" lvl="0" marL="76200" marR="76200" rtl="0" algn="l">
              <a:lnSpc>
                <a:spcPct val="142857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374C5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2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Lightweight transactions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329" name="Google Shape;329;p62"/>
          <p:cNvSpPr txBox="1"/>
          <p:nvPr/>
        </p:nvSpPr>
        <p:spPr>
          <a:xfrm>
            <a:off x="311754" y="1106275"/>
            <a:ext cx="47778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LWT реализованны с помощью алгоритма распределенного консенсуса - Paxos (linearizable consistency)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Необходимо помнить о затратах на коммуникацию при выполнении запроса. В общем случае кассандре понадобится 4 round trips для выполнения операции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LWT работаю только для single partition запросах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В условии If можно использовать только столбцы входящие в ключ таблицы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30" name="Google Shape;33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000" y="852126"/>
            <a:ext cx="2317678" cy="429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3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rgbClr val="595959"/>
                </a:solidFill>
              </a:rPr>
              <a:t>Materialized view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336" name="Google Shape;336;p63"/>
          <p:cNvSpPr txBox="1"/>
          <p:nvPr/>
        </p:nvSpPr>
        <p:spPr>
          <a:xfrm>
            <a:off x="311750" y="950950"/>
            <a:ext cx="85200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42857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CREATE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TABLE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cyclist_mv (cid </a:t>
            </a:r>
            <a:r>
              <a:rPr lang="en-US" sz="12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UUID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PRIMARY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KEY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, name </a:t>
            </a:r>
            <a:r>
              <a:rPr lang="en-US" sz="12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text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, age </a:t>
            </a:r>
            <a:r>
              <a:rPr lang="en-US" sz="12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, birthday </a:t>
            </a:r>
            <a:r>
              <a:rPr lang="en-US" sz="12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date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, country </a:t>
            </a:r>
            <a:r>
              <a:rPr lang="en-US" sz="12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text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endParaRPr sz="1200">
              <a:solidFill>
                <a:srgbClr val="374C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marR="76200" rtl="0" algn="l">
              <a:lnSpc>
                <a:spcPct val="142857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CREATE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MATERIALIZED </a:t>
            </a: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VIEW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cyclist_by_age </a:t>
            </a:r>
            <a:b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age, birthday, name, country </a:t>
            </a:r>
            <a:b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cyclist_mv </a:t>
            </a:r>
            <a:b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age </a:t>
            </a: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IS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NULL </a:t>
            </a: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cid </a:t>
            </a: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IS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NULL </a:t>
            </a:r>
            <a:b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PRIMARY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2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KEY</a:t>
            </a:r>
            <a:r>
              <a:rPr lang="en-US" sz="12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(age, cid);</a:t>
            </a:r>
            <a:endParaRPr sz="1200">
              <a:solidFill>
                <a:srgbClr val="374C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4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Materialized view: how it works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342" name="Google Shape;342;p64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00" y="972075"/>
            <a:ext cx="7514843" cy="417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5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Table keys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349" name="Google Shape;349;p65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202" y="1006250"/>
            <a:ext cx="4341074" cy="39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/>
        </p:nvSpPr>
        <p:spPr>
          <a:xfrm>
            <a:off x="311760" y="279720"/>
            <a:ext cx="852012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ACID perspective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311760" y="106853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Никаких JOIN-ов и внешних ключей 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Атомарность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уровне столбцов, нет rollback*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получить ошибку при записи, но запись  состоится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Отметки времени от клиента при конфликтах  Настраиваемая </a:t>
            </a: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консистентность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(количество  реплик)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Изоляция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уровне столбцов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Durability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commit log + replication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6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User defined types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356" name="Google Shape;356;p66"/>
          <p:cNvSpPr txBox="1"/>
          <p:nvPr/>
        </p:nvSpPr>
        <p:spPr>
          <a:xfrm>
            <a:off x="311750" y="1106275"/>
            <a:ext cx="85200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76200" rtl="0" algn="l">
              <a:lnSpc>
                <a:spcPct val="142857"/>
              </a:lnSpc>
              <a:spcBef>
                <a:spcPts val="900"/>
              </a:spcBef>
              <a:spcAft>
                <a:spcPts val="0"/>
              </a:spcAft>
              <a:buClr>
                <a:srgbClr val="374C51"/>
              </a:buClr>
              <a:buSzPts val="1100"/>
              <a:buChar char="●"/>
            </a:pPr>
            <a:r>
              <a:rPr lang="en-US" sz="1100">
                <a:solidFill>
                  <a:srgbClr val="374C51"/>
                </a:solidFill>
              </a:rPr>
              <a:t>В С* есть возможность создавать пользовательские типы данных на основе стандартных:</a:t>
            </a:r>
            <a:endParaRPr sz="1100">
              <a:solidFill>
                <a:srgbClr val="374C51"/>
              </a:solidFill>
            </a:endParaRPr>
          </a:p>
          <a:p>
            <a:pPr indent="-298450" lvl="1" marL="914400" marR="76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100"/>
              <a:buChar char="○"/>
            </a:pPr>
            <a:r>
              <a:rPr lang="en-US" sz="1100">
                <a:solidFill>
                  <a:srgbClr val="374C51"/>
                </a:solidFill>
              </a:rPr>
              <a:t>cqlsh&gt; </a:t>
            </a:r>
            <a:r>
              <a:rPr b="1" lang="en-US" sz="1100">
                <a:solidFill>
                  <a:srgbClr val="00008B"/>
                </a:solidFill>
              </a:rPr>
              <a:t>CREATE</a:t>
            </a:r>
            <a:r>
              <a:rPr lang="en-US" sz="1100">
                <a:solidFill>
                  <a:srgbClr val="374C51"/>
                </a:solidFill>
              </a:rPr>
              <a:t> </a:t>
            </a:r>
            <a:r>
              <a:rPr b="1" lang="en-US" sz="1100">
                <a:solidFill>
                  <a:srgbClr val="00008B"/>
                </a:solidFill>
              </a:rPr>
              <a:t>TYPE</a:t>
            </a:r>
            <a:r>
              <a:rPr lang="en-US" sz="1100">
                <a:solidFill>
                  <a:srgbClr val="374C51"/>
                </a:solidFill>
              </a:rPr>
              <a:t> cycling.basic_info (</a:t>
            </a:r>
            <a:br>
              <a:rPr lang="en-US" sz="1100">
                <a:solidFill>
                  <a:srgbClr val="374C51"/>
                </a:solidFill>
              </a:rPr>
            </a:br>
            <a:r>
              <a:rPr lang="en-US" sz="1100">
                <a:solidFill>
                  <a:srgbClr val="374C51"/>
                </a:solidFill>
              </a:rPr>
              <a:t>  birthday </a:t>
            </a:r>
            <a:r>
              <a:rPr b="1" lang="en-US" sz="1100">
                <a:solidFill>
                  <a:srgbClr val="00008B"/>
                </a:solidFill>
              </a:rPr>
              <a:t>timestamp</a:t>
            </a:r>
            <a:r>
              <a:rPr lang="en-US" sz="1100">
                <a:solidFill>
                  <a:srgbClr val="374C51"/>
                </a:solidFill>
              </a:rPr>
              <a:t>,</a:t>
            </a:r>
            <a:br>
              <a:rPr lang="en-US" sz="1100">
                <a:solidFill>
                  <a:srgbClr val="374C51"/>
                </a:solidFill>
              </a:rPr>
            </a:br>
            <a:r>
              <a:rPr lang="en-US" sz="1100">
                <a:solidFill>
                  <a:srgbClr val="374C51"/>
                </a:solidFill>
              </a:rPr>
              <a:t>  nationality </a:t>
            </a:r>
            <a:r>
              <a:rPr lang="en-US" sz="1100">
                <a:solidFill>
                  <a:srgbClr val="0086B3"/>
                </a:solidFill>
              </a:rPr>
              <a:t>text</a:t>
            </a:r>
            <a:r>
              <a:rPr lang="en-US" sz="1100">
                <a:solidFill>
                  <a:srgbClr val="374C51"/>
                </a:solidFill>
              </a:rPr>
              <a:t>,</a:t>
            </a:r>
            <a:br>
              <a:rPr lang="en-US" sz="1100">
                <a:solidFill>
                  <a:srgbClr val="374C51"/>
                </a:solidFill>
              </a:rPr>
            </a:br>
            <a:r>
              <a:rPr lang="en-US" sz="1100">
                <a:solidFill>
                  <a:srgbClr val="374C51"/>
                </a:solidFill>
              </a:rPr>
              <a:t>  weight </a:t>
            </a:r>
            <a:r>
              <a:rPr lang="en-US" sz="1100">
                <a:solidFill>
                  <a:srgbClr val="0086B3"/>
                </a:solidFill>
              </a:rPr>
              <a:t>text</a:t>
            </a:r>
            <a:r>
              <a:rPr lang="en-US" sz="1100">
                <a:solidFill>
                  <a:srgbClr val="374C51"/>
                </a:solidFill>
              </a:rPr>
              <a:t>,</a:t>
            </a:r>
            <a:br>
              <a:rPr lang="en-US" sz="1100">
                <a:solidFill>
                  <a:srgbClr val="374C51"/>
                </a:solidFill>
              </a:rPr>
            </a:br>
            <a:r>
              <a:rPr lang="en-US" sz="1100">
                <a:solidFill>
                  <a:srgbClr val="374C51"/>
                </a:solidFill>
              </a:rPr>
              <a:t>  height </a:t>
            </a:r>
            <a:r>
              <a:rPr lang="en-US" sz="1100">
                <a:solidFill>
                  <a:srgbClr val="0086B3"/>
                </a:solidFill>
              </a:rPr>
              <a:t>text</a:t>
            </a:r>
            <a:br>
              <a:rPr lang="en-US" sz="1100">
                <a:solidFill>
                  <a:srgbClr val="374C51"/>
                </a:solidFill>
              </a:rPr>
            </a:br>
            <a:r>
              <a:rPr lang="en-US" sz="1100">
                <a:solidFill>
                  <a:srgbClr val="374C51"/>
                </a:solidFill>
              </a:rPr>
              <a:t>);</a:t>
            </a:r>
            <a:endParaRPr sz="1100">
              <a:solidFill>
                <a:srgbClr val="374C51"/>
              </a:solidFill>
            </a:endParaRPr>
          </a:p>
          <a:p>
            <a:pPr indent="-298450" lvl="0" marL="457200" marR="76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100"/>
              <a:buChar char="●"/>
            </a:pPr>
            <a:r>
              <a:rPr lang="en-US" sz="1100">
                <a:solidFill>
                  <a:srgbClr val="374C51"/>
                </a:solidFill>
              </a:rPr>
              <a:t>Использовать их в таблицах</a:t>
            </a:r>
            <a:endParaRPr sz="1100">
              <a:solidFill>
                <a:srgbClr val="374C51"/>
              </a:solidFill>
            </a:endParaRPr>
          </a:p>
          <a:p>
            <a:pPr indent="-298450" lvl="1" marL="914400" marR="76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100"/>
              <a:buChar char="○"/>
            </a:pPr>
            <a:r>
              <a:rPr lang="en-US" sz="1100">
                <a:solidFill>
                  <a:srgbClr val="374C51"/>
                </a:solidFill>
              </a:rPr>
              <a:t>cqlsh&gt; </a:t>
            </a:r>
            <a:r>
              <a:rPr b="1" lang="en-US" sz="1100">
                <a:solidFill>
                  <a:srgbClr val="00008B"/>
                </a:solidFill>
              </a:rPr>
              <a:t>CREATE</a:t>
            </a:r>
            <a:r>
              <a:rPr lang="en-US" sz="1100">
                <a:solidFill>
                  <a:srgbClr val="374C51"/>
                </a:solidFill>
              </a:rPr>
              <a:t> </a:t>
            </a:r>
            <a:r>
              <a:rPr b="1" lang="en-US" sz="1100">
                <a:solidFill>
                  <a:srgbClr val="00008B"/>
                </a:solidFill>
              </a:rPr>
              <a:t>TABLE</a:t>
            </a:r>
            <a:r>
              <a:rPr lang="en-US" sz="1100">
                <a:solidFill>
                  <a:srgbClr val="374C51"/>
                </a:solidFill>
              </a:rPr>
              <a:t> cycling.cyclist_stats ( id </a:t>
            </a:r>
            <a:r>
              <a:rPr lang="en-US" sz="1100">
                <a:solidFill>
                  <a:srgbClr val="0086B3"/>
                </a:solidFill>
              </a:rPr>
              <a:t>uuid</a:t>
            </a:r>
            <a:r>
              <a:rPr lang="en-US" sz="1100">
                <a:solidFill>
                  <a:srgbClr val="374C51"/>
                </a:solidFill>
              </a:rPr>
              <a:t> </a:t>
            </a:r>
            <a:r>
              <a:rPr b="1" lang="en-US" sz="1100">
                <a:solidFill>
                  <a:srgbClr val="00008B"/>
                </a:solidFill>
              </a:rPr>
              <a:t>PRIMARY</a:t>
            </a:r>
            <a:r>
              <a:rPr lang="en-US" sz="1100">
                <a:solidFill>
                  <a:srgbClr val="374C51"/>
                </a:solidFill>
              </a:rPr>
              <a:t> </a:t>
            </a:r>
            <a:r>
              <a:rPr b="1" lang="en-US" sz="1100">
                <a:solidFill>
                  <a:srgbClr val="00008B"/>
                </a:solidFill>
              </a:rPr>
              <a:t>KEY</a:t>
            </a:r>
            <a:r>
              <a:rPr lang="en-US" sz="1100">
                <a:solidFill>
                  <a:srgbClr val="374C51"/>
                </a:solidFill>
              </a:rPr>
              <a:t>, lastname </a:t>
            </a:r>
            <a:r>
              <a:rPr lang="en-US" sz="1100">
                <a:solidFill>
                  <a:srgbClr val="0086B3"/>
                </a:solidFill>
              </a:rPr>
              <a:t>text</a:t>
            </a:r>
            <a:r>
              <a:rPr lang="en-US" sz="1100">
                <a:solidFill>
                  <a:srgbClr val="374C51"/>
                </a:solidFill>
              </a:rPr>
              <a:t>, basics </a:t>
            </a:r>
            <a:r>
              <a:rPr b="1" lang="en-US" sz="1100">
                <a:solidFill>
                  <a:srgbClr val="00008B"/>
                </a:solidFill>
              </a:rPr>
              <a:t>FROZEN</a:t>
            </a:r>
            <a:r>
              <a:rPr lang="en-US" sz="1100">
                <a:solidFill>
                  <a:srgbClr val="374C51"/>
                </a:solidFill>
              </a:rPr>
              <a:t>&lt;basic_info&gt;);</a:t>
            </a:r>
            <a:endParaRPr sz="1100">
              <a:solidFill>
                <a:srgbClr val="374C51"/>
              </a:solidFill>
            </a:endParaRPr>
          </a:p>
          <a:p>
            <a:pPr indent="-298450" lvl="0" marL="457200" marR="76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100"/>
              <a:buChar char="●"/>
            </a:pPr>
            <a:r>
              <a:rPr lang="en-US" sz="1100">
                <a:solidFill>
                  <a:srgbClr val="374C51"/>
                </a:solidFill>
              </a:rPr>
              <a:t>UDT поддерживают вложенность</a:t>
            </a:r>
            <a:endParaRPr sz="1100">
              <a:solidFill>
                <a:srgbClr val="374C51"/>
              </a:solidFill>
            </a:endParaRPr>
          </a:p>
          <a:p>
            <a:pPr indent="-298450" lvl="1" marL="914400" marR="76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74C51"/>
              </a:buClr>
              <a:buSzPts val="1100"/>
              <a:buChar char="○"/>
            </a:pPr>
            <a:r>
              <a:rPr lang="en-US" sz="1100">
                <a:solidFill>
                  <a:srgbClr val="374C51"/>
                </a:solidFill>
              </a:rPr>
              <a:t>cqlsh&gt; </a:t>
            </a:r>
            <a:r>
              <a:rPr b="1" lang="en-US" sz="11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CREATE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cycling.race (race_title </a:t>
            </a:r>
            <a:r>
              <a:rPr lang="en-US" sz="11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text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, race_date </a:t>
            </a:r>
            <a:r>
              <a:rPr b="1" lang="en-US" sz="11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timestamp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, race_time </a:t>
            </a:r>
            <a:r>
              <a:rPr lang="en-US" sz="11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text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100">
                <a:solidFill>
                  <a:srgbClr val="374C51"/>
                </a:solidFill>
              </a:rPr>
              <a:t>cqlsh&gt; </a:t>
            </a:r>
            <a:r>
              <a:rPr b="1" lang="en-US" sz="11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CREATE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TABLE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cycling.cyclist_races ( id </a:t>
            </a:r>
            <a:r>
              <a:rPr lang="en-US" sz="11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UUID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PRIMARY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KEY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, lastname </a:t>
            </a:r>
            <a:r>
              <a:rPr lang="en-US" sz="11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text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, firstname </a:t>
            </a:r>
            <a:r>
              <a:rPr lang="en-US" sz="1100">
                <a:solidFill>
                  <a:srgbClr val="0086B3"/>
                </a:solidFill>
                <a:latin typeface="Verdana"/>
                <a:ea typeface="Verdana"/>
                <a:cs typeface="Verdana"/>
                <a:sym typeface="Verdana"/>
              </a:rPr>
              <a:t>text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, races </a:t>
            </a:r>
            <a:r>
              <a:rPr b="1" lang="en-US" sz="11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lang="en-US" sz="1100">
                <a:solidFill>
                  <a:srgbClr val="00008B"/>
                </a:solidFill>
                <a:latin typeface="Verdana"/>
                <a:ea typeface="Verdana"/>
                <a:cs typeface="Verdana"/>
                <a:sym typeface="Verdana"/>
              </a:rPr>
              <a:t>FROZEN</a:t>
            </a:r>
            <a:r>
              <a:rPr lang="en-US" sz="1100">
                <a:solidFill>
                  <a:srgbClr val="374C51"/>
                </a:solidFill>
                <a:latin typeface="Verdana"/>
                <a:ea typeface="Verdana"/>
                <a:cs typeface="Verdana"/>
                <a:sym typeface="Verdana"/>
              </a:rPr>
              <a:t> &lt;race&gt;&gt; );</a:t>
            </a:r>
            <a:endParaRPr sz="1100">
              <a:solidFill>
                <a:srgbClr val="374C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marR="76200" rtl="0" algn="l">
              <a:lnSpc>
                <a:spcPct val="142857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74C5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Components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Hashing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VNodes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(см. лекцию 1)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Gossip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 состав и состояние узлов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Partitioner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 данные по узлам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647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 placement strategy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 реплики по  узлам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Snitch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 топология (ДЦ и стойки)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Virtual Nodes</a:t>
            </a:r>
            <a:endParaRPr sz="25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175" y="1023395"/>
            <a:ext cx="4234730" cy="398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Узлы периодически обмениваются информацией о  себе и других узлах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Каждую секунду не больше чем с тремя узлами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узлы быстро узнают информацию друг о друге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Сообщения имеют версию — устаревшая  информация затирается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Seed nodes во избежания партиционирования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Gossip-информация хранится на каждой ноде  персистентно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2" name="Google Shape;152;p33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Gossip</a:t>
            </a:r>
            <a:endParaRPr sz="25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Partitioner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4"/>
          <p:cNvSpPr txBox="1"/>
          <p:nvPr/>
        </p:nvSpPr>
        <p:spPr>
          <a:xfrm>
            <a:off x="311760" y="1106280"/>
            <a:ext cx="8520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Murmur3Partitioner (default)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RandomPartitioner (md5)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ByteOrderedPartitioner (specific)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Лексикографически по байтам ключа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marR="12700" rtl="0" algn="l">
              <a:lnSpc>
                <a:spcPct val="115833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○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Сложная балансировка нагрузки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12700" rtl="0" algn="l">
              <a:lnSpc>
                <a:spcPct val="115833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(расчёт диапазонов  партиций вручную)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marR="4191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○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Неравномерная балансировка для разных таблиц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marR="4191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○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Последовательная запись упирается в один узел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D4E6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/>
        </p:nvSpPr>
        <p:spPr>
          <a:xfrm>
            <a:off x="311760" y="279720"/>
            <a:ext cx="8520000" cy="5724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Replica Placement Strategy</a:t>
            </a:r>
            <a:endParaRPr sz="25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35"/>
          <p:cNvSpPr txBox="1"/>
          <p:nvPr/>
        </p:nvSpPr>
        <p:spPr>
          <a:xfrm>
            <a:off x="311750" y="1106275"/>
            <a:ext cx="85200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1800">
                <a:solidFill>
                  <a:schemeClr val="dk1"/>
                </a:solidFill>
              </a:rPr>
              <a:t>Replication Factor</a:t>
            </a:r>
            <a:r>
              <a:rPr lang="en-US" sz="1800">
                <a:solidFill>
                  <a:schemeClr val="dk1"/>
                </a:solidFill>
              </a:rPr>
              <a:t> — количество реплик на кластер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US" sz="1800">
                <a:solidFill>
                  <a:schemeClr val="dk1"/>
                </a:solidFill>
              </a:rPr>
              <a:t>SimpleStrategy:</a:t>
            </a:r>
            <a:endParaRPr i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1 ДЦ (если планируете расширяться, не используйте)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 Первая реплика на узел от Partitioner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Остальные — по часовой стрелке по кольцу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i="1" lang="en-US" sz="1800">
                <a:solidFill>
                  <a:schemeClr val="dk1"/>
                </a:solidFill>
              </a:rPr>
              <a:t>NetworkTopologyStrategy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Определяет количество реплик в каждом ДЦ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Узлы для реплик — идём по кольцу до следующей  стойки</a:t>
            </a:r>
            <a:endParaRPr sz="1800">
              <a:solidFill>
                <a:schemeClr val="dk1"/>
              </a:solidFill>
            </a:endParaRPr>
          </a:p>
          <a:p>
            <a:pPr indent="0" lvl="0" marL="673100" marR="1028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Часто стойки вырубаются целиком (питание,  охлаждение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lang="en-US" sz="1800">
                <a:solidFill>
                  <a:schemeClr val="dk1"/>
                </a:solidFill>
              </a:rPr>
              <a:t>сеть, ...)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