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5e2f0dd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5e2f0ddca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5e2f0ddc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45e2f0ddca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5e5f5e4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45e5f5e42f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5e5f5e4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45e5f5e42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5e5f5e4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45e5f5e42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5e5f5e42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45e5f5e42f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5e5f5e4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45e5f5e42f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5e5f5e42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45e5f5e42f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81a5892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481a5892d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81a5892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481a5892d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fd946f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Paxos и Raft </a:t>
            </a:r>
            <a:endParaRPr/>
          </a:p>
        </p:txBody>
      </p:sp>
      <p:sp>
        <p:nvSpPr>
          <p:cNvPr id="118" name="Google Shape;118;g41fd946f1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81a5892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481a5892d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94b68346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494b68346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94b6834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494b68346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94b6834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494b68346b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94b68346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494b68346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94b68346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494b68346b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94b6834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494b68346b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d44f7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нужно описать формально,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привести все примеры алгоритмов paxos, raft. zab, viewvied timestamps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разобрать детально paxos</a:t>
            </a:r>
            <a:br>
              <a:rPr lang="en-US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124" name="Google Shape;124;g3fd44f7e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e2f0dd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45e2f0ddc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e2f0dd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45e2f0ddc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5e2f0dd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45e2f0ddc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e2f0dd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5e2f0ddc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D2D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/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60" y="2834280"/>
            <a:ext cx="8520120" cy="1685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Distributed systems </a:t>
            </a:r>
            <a:endParaRPr sz="4200">
              <a:solidFill>
                <a:srgbClr val="595959"/>
              </a:solidFill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5800" y="1156320"/>
            <a:ext cx="1652040" cy="147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Инварианты выборов</a:t>
            </a:r>
            <a:endParaRPr b="1" i="1" sz="2800" strike="noStrike"/>
          </a:p>
        </p:txBody>
      </p:sp>
      <p:sp>
        <p:nvSpPr>
          <p:cNvPr id="173" name="Google Shape;173;p36"/>
          <p:cNvSpPr txBox="1"/>
          <p:nvPr/>
        </p:nvSpPr>
        <p:spPr>
          <a:xfrm>
            <a:off x="311750" y="1047575"/>
            <a:ext cx="8520000" cy="3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</a:rPr>
              <a:t>Safety</a:t>
            </a:r>
            <a:r>
              <a:rPr lang="en-US" sz="1600">
                <a:solidFill>
                  <a:schemeClr val="dk1"/>
                </a:solidFill>
              </a:rPr>
              <a:t>: не больше одного лидера в семестре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Каждая нода может отдать только один голос в семестр (решение записывается на диск)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Две ноды не могут набрать большинство в одном семестре:</a:t>
            </a:r>
            <a:endParaRPr sz="16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Liveness</a:t>
            </a:r>
            <a:r>
              <a:rPr lang="en-US" sz="1600">
                <a:solidFill>
                  <a:schemeClr val="dk1"/>
                </a:solidFill>
              </a:rPr>
              <a:t>: какая нода в состоянии candidate должна выиграть в конечном счете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Ноды выбирают разный таймаут в промежутке [T, 2T]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Одна из нод просыпается и выигрывает выборы пока другие еще спят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Алгоритм хорошо работает, если T &gt;&gt; broadcast time	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2247900"/>
            <a:ext cx="69342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Log structure</a:t>
            </a:r>
            <a:endParaRPr b="1" i="1" sz="2800" strike="noStrike"/>
          </a:p>
        </p:txBody>
      </p:sp>
      <p:sp>
        <p:nvSpPr>
          <p:cNvPr id="180" name="Google Shape;180;p37"/>
          <p:cNvSpPr txBox="1"/>
          <p:nvPr/>
        </p:nvSpPr>
        <p:spPr>
          <a:xfrm>
            <a:off x="311750" y="3642925"/>
            <a:ext cx="80688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Каждая запись в логе - индекс, номер семестра и команда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Лог хранится на диске, который устойчив к отказам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Закомиченная запись в логе будет хранится на большинстве серверов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1" name="Google Shape;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437" y="852125"/>
            <a:ext cx="6341024" cy="27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Работа в режиме выполнения операций</a:t>
            </a:r>
            <a:endParaRPr b="1" i="1" sz="2800" strike="noStrike"/>
          </a:p>
        </p:txBody>
      </p:sp>
      <p:sp>
        <p:nvSpPr>
          <p:cNvPr id="187" name="Google Shape;187;p38"/>
          <p:cNvSpPr txBox="1"/>
          <p:nvPr/>
        </p:nvSpPr>
        <p:spPr>
          <a:xfrm>
            <a:off x="311750" y="943750"/>
            <a:ext cx="80688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Клиент посылает команды лидеру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Лидер записывает команду себе в лог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Лидер отсылает команду </a:t>
            </a:r>
            <a:r>
              <a:rPr i="1" lang="en-US" sz="1600">
                <a:solidFill>
                  <a:schemeClr val="dk1"/>
                </a:solidFill>
              </a:rPr>
              <a:t>AppendEntries</a:t>
            </a:r>
            <a:r>
              <a:rPr lang="en-US" sz="1600">
                <a:solidFill>
                  <a:schemeClr val="dk1"/>
                </a:solidFill>
              </a:rPr>
              <a:t> всем фоловерам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Если значение коммитится </a:t>
            </a:r>
            <a:endParaRPr sz="1600">
              <a:solidFill>
                <a:schemeClr val="dk1"/>
              </a:solidFill>
            </a:endParaRPr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Лидер </a:t>
            </a:r>
            <a:r>
              <a:rPr lang="en-US" sz="1600">
                <a:solidFill>
                  <a:schemeClr val="dk1"/>
                </a:solidFill>
              </a:rPr>
              <a:t>посылает</a:t>
            </a:r>
            <a:r>
              <a:rPr lang="en-US" sz="1600">
                <a:solidFill>
                  <a:schemeClr val="dk1"/>
                </a:solidFill>
              </a:rPr>
              <a:t> команду на выполнение фоловерам, отдает результат клиенту</a:t>
            </a:r>
            <a:endParaRPr sz="1600">
              <a:solidFill>
                <a:schemeClr val="dk1"/>
              </a:solidFill>
            </a:endParaRPr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Лидер информирует фоловеров о коммите последующими вызовами</a:t>
            </a:r>
            <a:endParaRPr sz="1600">
              <a:solidFill>
                <a:schemeClr val="dk1"/>
              </a:solidFill>
            </a:endParaRPr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Фолловеры записывают закоммиченную команду к себе в лог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Лидер повторяет команды пока большинство нод не примут</a:t>
            </a:r>
            <a:endParaRPr sz="16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Log consistency</a:t>
            </a:r>
            <a:endParaRPr b="1" i="1" sz="2800" strike="noStrike"/>
          </a:p>
        </p:txBody>
      </p:sp>
      <p:sp>
        <p:nvSpPr>
          <p:cNvPr id="193" name="Google Shape;193;p39"/>
          <p:cNvSpPr txBox="1"/>
          <p:nvPr/>
        </p:nvSpPr>
        <p:spPr>
          <a:xfrm>
            <a:off x="311750" y="1132525"/>
            <a:ext cx="80688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Если записи в логе на разных нодах имеют один и тот же индекс и номер семестра</a:t>
            </a:r>
            <a:endParaRPr>
              <a:solidFill>
                <a:schemeClr val="dk1"/>
              </a:solidFill>
            </a:endParaRPr>
          </a:p>
          <a:p>
            <a:pPr indent="-3175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Они хранят ту же команду</a:t>
            </a:r>
            <a:endParaRPr>
              <a:solidFill>
                <a:schemeClr val="dk1"/>
              </a:solidFill>
            </a:endParaRPr>
          </a:p>
          <a:p>
            <a:pPr indent="-3175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Логи совпадает для всех предыдущих значений</a:t>
            </a:r>
            <a:endParaRPr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4" name="Google Shape;1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675" y="2028825"/>
            <a:ext cx="29146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9"/>
          <p:cNvSpPr txBox="1"/>
          <p:nvPr/>
        </p:nvSpPr>
        <p:spPr>
          <a:xfrm>
            <a:off x="235600" y="3521650"/>
            <a:ext cx="80688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Если данная запись в логе закоммичена, то и все предыдущие записи также закомичены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AppendEntries Consistency Check</a:t>
            </a:r>
            <a:endParaRPr b="1" i="1" sz="2800" strike="noStrike"/>
          </a:p>
        </p:txBody>
      </p:sp>
      <p:sp>
        <p:nvSpPr>
          <p:cNvPr id="201" name="Google Shape;201;p40"/>
          <p:cNvSpPr txBox="1"/>
          <p:nvPr/>
        </p:nvSpPr>
        <p:spPr>
          <a:xfrm>
            <a:off x="537600" y="924875"/>
            <a:ext cx="80688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Каждый вызов </a:t>
            </a:r>
            <a:r>
              <a:rPr i="1" lang="en-US" sz="1600">
                <a:solidFill>
                  <a:schemeClr val="dk1"/>
                </a:solidFill>
              </a:rPr>
              <a:t>AppendEntries</a:t>
            </a:r>
            <a:r>
              <a:rPr lang="en-US" sz="1600">
                <a:solidFill>
                  <a:schemeClr val="dk1"/>
                </a:solidFill>
              </a:rPr>
              <a:t> содержит индекс, номер семестра предыдущей записи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У фолловера в логе должна содержаться та же запись, иначе он не не примет запрос лидера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По индукции можно доказать консистентность лога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63" y="2313600"/>
            <a:ext cx="7504386" cy="25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Смена лидера</a:t>
            </a:r>
            <a:endParaRPr b="1" i="1" sz="2800" strike="noStrike"/>
          </a:p>
        </p:txBody>
      </p:sp>
      <p:sp>
        <p:nvSpPr>
          <p:cNvPr id="208" name="Google Shape;208;p41"/>
          <p:cNvSpPr txBox="1"/>
          <p:nvPr/>
        </p:nvSpPr>
        <p:spPr>
          <a:xfrm>
            <a:off x="312000" y="973450"/>
            <a:ext cx="85200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В начале семестра после выборов:</a:t>
            </a:r>
            <a:endParaRPr>
              <a:solidFill>
                <a:schemeClr val="dk1"/>
              </a:solidFill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У старого лидера могут остаться частично </a:t>
            </a:r>
            <a:r>
              <a:rPr lang="en-US">
                <a:solidFill>
                  <a:schemeClr val="dk1"/>
                </a:solidFill>
              </a:rPr>
              <a:t>реплицированные записи</a:t>
            </a:r>
            <a:endParaRPr>
              <a:solidFill>
                <a:schemeClr val="dk1"/>
              </a:solidFill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Нет специальных действий, которые нужно выполнить новому лидеру</a:t>
            </a:r>
            <a:endParaRPr>
              <a:solidFill>
                <a:schemeClr val="dk1"/>
              </a:solidFill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Лог лидера содержит актуальные записи</a:t>
            </a:r>
            <a:endParaRPr>
              <a:solidFill>
                <a:schemeClr val="dk1"/>
              </a:solidFill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Логи фолловеров в конечном счете сравняются с мастером</a:t>
            </a:r>
            <a:endParaRPr>
              <a:solidFill>
                <a:schemeClr val="dk1"/>
              </a:solidFill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Много отказов нод могут привести к серьезному расхождение логов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950" y="2867325"/>
            <a:ext cx="3878875" cy="21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Safety гарантии</a:t>
            </a:r>
            <a:endParaRPr b="1" i="1" sz="2800" strike="noStrike"/>
          </a:p>
        </p:txBody>
      </p:sp>
      <p:sp>
        <p:nvSpPr>
          <p:cNvPr id="215" name="Google Shape;215;p42"/>
          <p:cNvSpPr txBox="1"/>
          <p:nvPr/>
        </p:nvSpPr>
        <p:spPr>
          <a:xfrm>
            <a:off x="311750" y="1094775"/>
            <a:ext cx="852000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Если команда была записана в лог...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Raft safety property: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Если лидер принял решение о коммите записи, то эта запись будет содержаться в логе у всех последующих лидеров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Лидер никогда не перезаписывает записи в своем логе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Только записи из лога лидера могут быть закоммичены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Запись должна быть закоммичена прежде, чем примениться к state машине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6" name="Google Shape;2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3092675"/>
            <a:ext cx="69913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Выбор наиболее актуального лидера</a:t>
            </a:r>
            <a:endParaRPr b="1" i="1" sz="2800" strike="noStrike"/>
          </a:p>
        </p:txBody>
      </p:sp>
      <p:sp>
        <p:nvSpPr>
          <p:cNvPr id="222" name="Google Shape;222;p43"/>
          <p:cNvSpPr txBox="1"/>
          <p:nvPr/>
        </p:nvSpPr>
        <p:spPr>
          <a:xfrm>
            <a:off x="311750" y="1094775"/>
            <a:ext cx="852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Нельзя понять какая запись закомиченна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3" name="Google Shape;2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200" y="1594875"/>
            <a:ext cx="47148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3"/>
          <p:cNvSpPr txBox="1"/>
          <p:nvPr/>
        </p:nvSpPr>
        <p:spPr>
          <a:xfrm>
            <a:off x="312000" y="3427250"/>
            <a:ext cx="85200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Во время выборов выбираем кандидата с наиболее полным логом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Кандидаты отсылают индекс и семестр последней записи в логе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Принимающая нода не принимает запрос, если ее лог более актуальный: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(lastTermV &gt; lastTermC) ||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(lastTermV == lastTermC) &amp;&amp; (lastIndexV &gt; lastIndexC)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В результате новый лидер должен содержать наиболее полный лог среди голосовавших нод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Лидер коммитит запись в своем семестре</a:t>
            </a:r>
            <a:endParaRPr b="1" i="1" sz="2800" strike="noStrike"/>
          </a:p>
        </p:txBody>
      </p:sp>
      <p:sp>
        <p:nvSpPr>
          <p:cNvPr id="230" name="Google Shape;230;p44"/>
          <p:cNvSpPr txBox="1"/>
          <p:nvPr/>
        </p:nvSpPr>
        <p:spPr>
          <a:xfrm>
            <a:off x="406350" y="4087875"/>
            <a:ext cx="8520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</a:rPr>
              <a:t>Safe property: Лидер в 3 семестре будет содержать запись 4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1" name="Google Shape;2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75" y="962650"/>
            <a:ext cx="4876950" cy="27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/>
        </p:nvSpPr>
        <p:spPr>
          <a:xfrm>
            <a:off x="311750" y="279725"/>
            <a:ext cx="8739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Лидер коммитит запись из предыдущего семестра</a:t>
            </a:r>
            <a:endParaRPr b="1" i="1" sz="2400" strike="noStrike"/>
          </a:p>
        </p:txBody>
      </p:sp>
      <p:sp>
        <p:nvSpPr>
          <p:cNvPr id="237" name="Google Shape;237;p45"/>
          <p:cNvSpPr txBox="1"/>
          <p:nvPr/>
        </p:nvSpPr>
        <p:spPr>
          <a:xfrm>
            <a:off x="406350" y="4087875"/>
            <a:ext cx="85200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</a:rPr>
              <a:t>Запись 3 не закомиченна надежно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S5 может быть выбрана лидером в 5 семестре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Если ее выберут она перезапишет запись 3 на остальных нодах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8" name="Google Shape;2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00" y="1119188"/>
            <a:ext cx="41719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Consensus algorithm</a:t>
            </a:r>
            <a:endParaRPr b="1" i="1" sz="2800" u="none" cap="none" strike="noStrike"/>
          </a:p>
        </p:txBody>
      </p:sp>
      <p:sp>
        <p:nvSpPr>
          <p:cNvPr id="121" name="Google Shape;121;p28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/>
              <a:t>Неформально, консенсус - способ обеспечить согласование какого-то действия между всеми участниками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/>
              <a:t>Свойства, которым должен удовлетворять алгоритм консенсуса:</a:t>
            </a:r>
            <a:endParaRPr sz="1600"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-US" sz="1600"/>
              <a:t>Uniform agreement</a:t>
            </a:r>
            <a:r>
              <a:rPr lang="en-US" sz="1600"/>
              <a:t> - никакие две ноды не принимают разные решения</a:t>
            </a:r>
            <a:endParaRPr sz="1600"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-US" sz="1600"/>
              <a:t>Integrity</a:t>
            </a:r>
            <a:r>
              <a:rPr lang="en-US" sz="1600"/>
              <a:t> - никакая нода не принимает решение дважды</a:t>
            </a:r>
            <a:endParaRPr sz="1600"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-US" sz="1600"/>
              <a:t>Validity</a:t>
            </a:r>
            <a:r>
              <a:rPr lang="en-US" sz="1600"/>
              <a:t> - если нода приняла какое-то решение, то оно было предложено кем-то из участников</a:t>
            </a:r>
            <a:endParaRPr sz="1600"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-US" sz="1600"/>
              <a:t>Termination</a:t>
            </a:r>
            <a:r>
              <a:rPr lang="en-US" sz="1600"/>
              <a:t> - работающая исправно нода в конечном счете принимает какое-то решение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/>
        </p:nvSpPr>
        <p:spPr>
          <a:xfrm>
            <a:off x="311750" y="279725"/>
            <a:ext cx="8739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Корректировка правил коммита</a:t>
            </a:r>
            <a:endParaRPr b="1" i="1" sz="2800" strike="noStrike"/>
          </a:p>
        </p:txBody>
      </p:sp>
      <p:sp>
        <p:nvSpPr>
          <p:cNvPr id="244" name="Google Shape;244;p46"/>
          <p:cNvSpPr txBox="1"/>
          <p:nvPr/>
        </p:nvSpPr>
        <p:spPr>
          <a:xfrm>
            <a:off x="421250" y="1152775"/>
            <a:ext cx="5063400" cy="30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</a:rPr>
              <a:t>Чтобы лидер счел запись закомиченной: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Она должна храниться на большинстве нод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Должна быть закомиченна хотя бы одна запись из семестра текущего лидера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Когда запись 4 закомиченна: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S5 не может стать лидером для 5го семестра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Записи 3 и 4 закомиченны надежно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Combination of election rules and commitment rules makes Raft safe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45" name="Google Shape;2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675" y="1313200"/>
            <a:ext cx="2563880" cy="27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550" y="1586875"/>
            <a:ext cx="12954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/>
        </p:nvSpPr>
        <p:spPr>
          <a:xfrm>
            <a:off x="311750" y="279725"/>
            <a:ext cx="8739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Возможная неконсистентность лога</a:t>
            </a:r>
            <a:endParaRPr b="1" i="1" sz="2800" strike="noStrike"/>
          </a:p>
        </p:txBody>
      </p:sp>
      <p:pic>
        <p:nvPicPr>
          <p:cNvPr id="252" name="Google Shape;2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25" y="1080025"/>
            <a:ext cx="7893595" cy="39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/>
        </p:nvSpPr>
        <p:spPr>
          <a:xfrm>
            <a:off x="311750" y="279725"/>
            <a:ext cx="8739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Восстановление логов фоловеров</a:t>
            </a:r>
            <a:endParaRPr b="1" i="1" sz="2800" strike="noStrike"/>
          </a:p>
        </p:txBody>
      </p:sp>
      <p:pic>
        <p:nvPicPr>
          <p:cNvPr id="258" name="Google Shape;2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683" y="2897500"/>
            <a:ext cx="5421916" cy="22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8"/>
          <p:cNvSpPr txBox="1"/>
          <p:nvPr/>
        </p:nvSpPr>
        <p:spPr>
          <a:xfrm>
            <a:off x="359150" y="982900"/>
            <a:ext cx="85200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</a:rPr>
              <a:t>Новый лидер восстанавливает логи фолловеров в соответствии со своим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Удаляет лишние записи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Добавляет отсутствующие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Лидер хранит индекс следующей записи для каждого фолловера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Индекс след. записи для отправки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Начинается с 1 + leader’s last index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Если AppendEntries consistency check fails, декременет и повтор алгоритма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9"/>
          <p:cNvSpPr txBox="1"/>
          <p:nvPr/>
        </p:nvSpPr>
        <p:spPr>
          <a:xfrm>
            <a:off x="311750" y="279725"/>
            <a:ext cx="8739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Восстановление логов фоловеров</a:t>
            </a:r>
            <a:endParaRPr b="1" i="1" sz="2800" strike="noStrike"/>
          </a:p>
        </p:txBody>
      </p:sp>
      <p:sp>
        <p:nvSpPr>
          <p:cNvPr id="265" name="Google Shape;265;p49"/>
          <p:cNvSpPr txBox="1"/>
          <p:nvPr/>
        </p:nvSpPr>
        <p:spPr>
          <a:xfrm>
            <a:off x="359150" y="982900"/>
            <a:ext cx="85200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Если фолловер перезаписывает какую-то ячейку, он удаляет все последующие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66" name="Google Shape;2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625" y="1689400"/>
            <a:ext cx="5425200" cy="23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/>
          <p:nvPr/>
        </p:nvSpPr>
        <p:spPr>
          <a:xfrm>
            <a:off x="311750" y="279725"/>
            <a:ext cx="8739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Нейтрализация старых лидеров</a:t>
            </a:r>
            <a:endParaRPr b="1" i="1" sz="2800" strike="noStrike"/>
          </a:p>
        </p:txBody>
      </p:sp>
      <p:sp>
        <p:nvSpPr>
          <p:cNvPr id="272" name="Google Shape;272;p50"/>
          <p:cNvSpPr txBox="1"/>
          <p:nvPr/>
        </p:nvSpPr>
        <p:spPr>
          <a:xfrm>
            <a:off x="359150" y="982900"/>
            <a:ext cx="85200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Свергнутый лидер может быть жив: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Временно недоступна сеть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Другие ноды выбирают нового лидера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Старый лидер восстанавливает сеть и пытается писать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Правила обнаружения старых лидеров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Каждый запрос содержит номер семестра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Если семестр отправителя старый, его запрос отклоняется,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нода переходит в состоянии фолловера и инкрементит семестр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Если семестр получателя старый,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он переходит в состоянии фолловера и инкрементит семестр, начинает обрабатывать запросы в нормальном режиме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Свергнутый лидер не может добавлять новые записи в лог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/>
          <p:nvPr/>
        </p:nvSpPr>
        <p:spPr>
          <a:xfrm>
            <a:off x="359150" y="982900"/>
            <a:ext cx="8520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Отправляем запросы лидеру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Если лидер неизвестен, отправляет любой ноде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Если данная нода не лидер она переадресует клиента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Лидер не отвечает клиенту, пока запрос не будет записан в лог, закоммичен и исполнен на state machine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Если произошел таймаут, или лидер сбойнул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Клиент перезапрашивает другой сервер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В конечном счете переадресуется на нового лидера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Пробуй повторить запрос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8" name="Google Shape;278;p51"/>
          <p:cNvSpPr txBox="1"/>
          <p:nvPr/>
        </p:nvSpPr>
        <p:spPr>
          <a:xfrm>
            <a:off x="311750" y="279725"/>
            <a:ext cx="8739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Клиентское взаимодействие</a:t>
            </a:r>
            <a:endParaRPr b="1" i="1" sz="2800" strike="noStrik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 txBox="1"/>
          <p:nvPr/>
        </p:nvSpPr>
        <p:spPr>
          <a:xfrm>
            <a:off x="311750" y="279725"/>
            <a:ext cx="8739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</a:rPr>
              <a:t>Клиентское взаимодействие</a:t>
            </a:r>
            <a:endParaRPr b="1" i="1" sz="2800"/>
          </a:p>
        </p:txBody>
      </p:sp>
      <p:sp>
        <p:nvSpPr>
          <p:cNvPr id="284" name="Google Shape;284;p52"/>
          <p:cNvSpPr txBox="1"/>
          <p:nvPr/>
        </p:nvSpPr>
        <p:spPr>
          <a:xfrm>
            <a:off x="359150" y="982900"/>
            <a:ext cx="85200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Что если лидер упал после выполнения команды, но перед ответом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Мы не должны позволить выполнения запроса дважды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Решение - добавлять в каждый запрос уникальный id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Сервер добавляет id запроса в лог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Перед добавлением проверяет записан ли уже этот id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Если записан команда игнорируется, возвращается результат прошлой команды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Exactly-once семантика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/>
        </p:nvSpPr>
        <p:spPr>
          <a:xfrm>
            <a:off x="311760" y="-5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Raft consensus algorithm</a:t>
            </a:r>
            <a:endParaRPr b="1" i="1" sz="2400" u="none" cap="none" strike="noStrike"/>
          </a:p>
        </p:txBody>
      </p:sp>
      <p:sp>
        <p:nvSpPr>
          <p:cNvPr id="127" name="Google Shape;127;p29"/>
          <p:cNvSpPr txBox="1"/>
          <p:nvPr/>
        </p:nvSpPr>
        <p:spPr>
          <a:xfrm>
            <a:off x="253125" y="3246550"/>
            <a:ext cx="85200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-US" sz="1600"/>
              <a:t>Replicated log</a:t>
            </a:r>
            <a:r>
              <a:rPr lang="en-US" sz="1600"/>
              <a:t> =&gt; </a:t>
            </a:r>
            <a:r>
              <a:rPr i="1" lang="en-US" sz="1600"/>
              <a:t>replicated state machine</a:t>
            </a:r>
            <a:endParaRPr i="1"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(Все ноды исполняют одни и те же команды в одном и том же порядке)</a:t>
            </a:r>
            <a:endParaRPr sz="1600"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Модуль консенсуса обеспечивает правильную репликацию лога</a:t>
            </a:r>
            <a:endParaRPr sz="1600"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Система работает пока работает большинство ее узлов</a:t>
            </a:r>
            <a:endParaRPr sz="1600"/>
          </a:p>
        </p:txBody>
      </p:sp>
      <p:pic>
        <p:nvPicPr>
          <p:cNvPr id="128" name="Google Shape;1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49" y="572401"/>
            <a:ext cx="7515501" cy="24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726" y="572401"/>
            <a:ext cx="3953748" cy="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311760" y="279720"/>
            <a:ext cx="852012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Способы достижения консенсуса </a:t>
            </a:r>
            <a:endParaRPr b="1" i="1" sz="2400" strike="noStrike"/>
          </a:p>
        </p:txBody>
      </p:sp>
      <p:sp>
        <p:nvSpPr>
          <p:cNvPr id="135" name="Google Shape;135;p30"/>
          <p:cNvSpPr txBox="1"/>
          <p:nvPr/>
        </p:nvSpPr>
        <p:spPr>
          <a:xfrm>
            <a:off x="311760" y="1106280"/>
            <a:ext cx="8520120" cy="3398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/>
              <a:t>Симметричный, </a:t>
            </a:r>
            <a:r>
              <a:rPr i="1" lang="en-US" sz="1600"/>
              <a:t>leaderless</a:t>
            </a:r>
            <a:endParaRPr i="1" sz="1600"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US" sz="1600"/>
              <a:t>Нет мастера, все ноды равноценны</a:t>
            </a:r>
            <a:endParaRPr sz="1600"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Клиенты могут отсылать запросы на любую ноду</a:t>
            </a:r>
            <a:endParaRPr sz="1600"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Асимметричный, </a:t>
            </a:r>
            <a:r>
              <a:rPr i="1" lang="en-US" sz="1600"/>
              <a:t>leader based</a:t>
            </a:r>
            <a:endParaRPr i="1" sz="1600"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Все команды исходят от мастер-ноды </a:t>
            </a:r>
            <a:endParaRPr sz="1600"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Запросы клиента идут на мастер</a:t>
            </a:r>
            <a:endParaRPr sz="1600"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-US" sz="1600"/>
              <a:t>Raft</a:t>
            </a:r>
            <a:r>
              <a:rPr lang="en-US" sz="1600"/>
              <a:t> использует </a:t>
            </a:r>
            <a:r>
              <a:rPr i="1" lang="en-US" sz="1600"/>
              <a:t>leader based</a:t>
            </a:r>
            <a:r>
              <a:rPr lang="en-US" sz="1600"/>
              <a:t> подход</a:t>
            </a:r>
            <a:endParaRPr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311760" y="279720"/>
            <a:ext cx="852012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Основные стадии Raft</a:t>
            </a:r>
            <a:endParaRPr b="1" i="1" sz="2800" strike="noStrike"/>
          </a:p>
        </p:txBody>
      </p:sp>
      <p:sp>
        <p:nvSpPr>
          <p:cNvPr id="141" name="Google Shape;141;p31"/>
          <p:cNvSpPr txBox="1"/>
          <p:nvPr/>
        </p:nvSpPr>
        <p:spPr>
          <a:xfrm>
            <a:off x="311760" y="1106280"/>
            <a:ext cx="8520120" cy="3398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Выборы лидера: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US" sz="1600">
                <a:solidFill>
                  <a:schemeClr val="dk1"/>
                </a:solidFill>
              </a:rPr>
              <a:t>Выбор одной ноды в качестве лидера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US" sz="1600">
                <a:solidFill>
                  <a:schemeClr val="dk1"/>
                </a:solidFill>
              </a:rPr>
              <a:t>Обнаружение сбоя лидера и перевыборы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Выполнение команд (репликация лога)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Поддержание сохранности и консистентности лога после перевыбора мастера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Нейтрализация старых лидеров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Взаимодействие клиентов: </a:t>
            </a:r>
            <a:r>
              <a:rPr i="1" lang="en-US" sz="1600">
                <a:solidFill>
                  <a:schemeClr val="dk1"/>
                </a:solidFill>
              </a:rPr>
              <a:t>linearizable</a:t>
            </a:r>
            <a:r>
              <a:rPr lang="en-US" sz="1600">
                <a:solidFill>
                  <a:schemeClr val="dk1"/>
                </a:solidFill>
              </a:rPr>
              <a:t> consistency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Изменение конфигурации: добавление или удаление нод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Состояния нод</a:t>
            </a:r>
            <a:endParaRPr b="1" i="1" sz="2800" strike="noStrike"/>
          </a:p>
        </p:txBody>
      </p:sp>
      <p:sp>
        <p:nvSpPr>
          <p:cNvPr id="147" name="Google Shape;147;p32"/>
          <p:cNvSpPr txBox="1"/>
          <p:nvPr/>
        </p:nvSpPr>
        <p:spPr>
          <a:xfrm>
            <a:off x="311750" y="1106278"/>
            <a:ext cx="85200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В любой момент времени каждая нода находится в одном из трех состояний</a:t>
            </a:r>
            <a:endParaRPr sz="1600">
              <a:solidFill>
                <a:schemeClr val="dk1"/>
              </a:solidFill>
            </a:endParaRPr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en-US" sz="1600">
                <a:solidFill>
                  <a:schemeClr val="dk1"/>
                </a:solidFill>
              </a:rPr>
              <a:t>Leader</a:t>
            </a:r>
            <a:r>
              <a:rPr lang="en-US" sz="1600">
                <a:solidFill>
                  <a:schemeClr val="dk1"/>
                </a:solidFill>
              </a:rPr>
              <a:t> - обрабатывает все запросы клиентов, реплицирует лог</a:t>
            </a:r>
            <a:endParaRPr sz="1600">
              <a:solidFill>
                <a:schemeClr val="dk1"/>
              </a:solidFill>
            </a:endParaRPr>
          </a:p>
          <a:p>
            <a:pPr indent="-3302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Не более одного лидера</a:t>
            </a:r>
            <a:endParaRPr sz="1600">
              <a:solidFill>
                <a:schemeClr val="dk1"/>
              </a:solidFill>
            </a:endParaRPr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en-US" sz="1600">
                <a:solidFill>
                  <a:schemeClr val="dk1"/>
                </a:solidFill>
              </a:rPr>
              <a:t>Follower</a:t>
            </a:r>
            <a:r>
              <a:rPr lang="en-US" sz="1600">
                <a:solidFill>
                  <a:schemeClr val="dk1"/>
                </a:solidFill>
              </a:rPr>
              <a:t> - пассивный, только принимает запросы от leader</a:t>
            </a:r>
            <a:endParaRPr sz="1600">
              <a:solidFill>
                <a:schemeClr val="dk1"/>
              </a:solidFill>
            </a:endParaRPr>
          </a:p>
          <a:p>
            <a:pPr indent="-330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en-US" sz="1600">
                <a:solidFill>
                  <a:schemeClr val="dk1"/>
                </a:solidFill>
              </a:rPr>
              <a:t>Candidate</a:t>
            </a:r>
            <a:r>
              <a:rPr lang="en-US" sz="1600">
                <a:solidFill>
                  <a:schemeClr val="dk1"/>
                </a:solidFill>
              </a:rPr>
              <a:t> - состояние используется для выбора лидера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В нормальном состоянии: 1 leader n-1 followers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38" y="2653278"/>
            <a:ext cx="78962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Семестры (terms)</a:t>
            </a:r>
            <a:endParaRPr b="1" i="1" sz="2800" strike="noStrike"/>
          </a:p>
        </p:txBody>
      </p:sp>
      <p:sp>
        <p:nvSpPr>
          <p:cNvPr id="154" name="Google Shape;154;p33"/>
          <p:cNvSpPr txBox="1"/>
          <p:nvPr/>
        </p:nvSpPr>
        <p:spPr>
          <a:xfrm>
            <a:off x="311750" y="2944525"/>
            <a:ext cx="85200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Время разделено на интервалы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Выборы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Состояние выполнения операций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Не большего одного лидера в интервале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Некоторые интервалы не имеют лидера (неуспешные выборы)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Каждая нода поддердживает значние текущего интервала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Роль интервалов: точно идентифицировать информацию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50" y="1231045"/>
            <a:ext cx="59626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/>
        </p:nvSpPr>
        <p:spPr>
          <a:xfrm>
            <a:off x="311750" y="1047575"/>
            <a:ext cx="8520000" cy="3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Изначально все ноды находятся в состоянии </a:t>
            </a:r>
            <a:r>
              <a:rPr i="1" lang="en-US" sz="1600">
                <a:solidFill>
                  <a:schemeClr val="dk1"/>
                </a:solidFill>
              </a:rPr>
              <a:t>follower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Followers</a:t>
            </a:r>
            <a:r>
              <a:rPr lang="en-US" sz="1600">
                <a:solidFill>
                  <a:schemeClr val="dk1"/>
                </a:solidFill>
              </a:rPr>
              <a:t> ожидают команд от </a:t>
            </a:r>
            <a:r>
              <a:rPr i="1" lang="en-US" sz="1600">
                <a:solidFill>
                  <a:schemeClr val="dk1"/>
                </a:solidFill>
              </a:rPr>
              <a:t>leader</a:t>
            </a:r>
            <a:r>
              <a:rPr lang="en-US" sz="1600">
                <a:solidFill>
                  <a:schemeClr val="dk1"/>
                </a:solidFill>
              </a:rPr>
              <a:t> или </a:t>
            </a:r>
            <a:r>
              <a:rPr i="1" lang="en-US" sz="1600">
                <a:solidFill>
                  <a:schemeClr val="dk1"/>
                </a:solidFill>
              </a:rPr>
              <a:t>candidates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Leader</a:t>
            </a:r>
            <a:r>
              <a:rPr lang="en-US" sz="1600">
                <a:solidFill>
                  <a:schemeClr val="dk1"/>
                </a:solidFill>
              </a:rPr>
              <a:t> должен отправлять сигналы </a:t>
            </a:r>
            <a:r>
              <a:rPr i="1" lang="en-US" sz="1600">
                <a:solidFill>
                  <a:schemeClr val="dk1"/>
                </a:solidFill>
              </a:rPr>
              <a:t>heartbits</a:t>
            </a:r>
            <a:r>
              <a:rPr lang="en-US" sz="1600">
                <a:solidFill>
                  <a:schemeClr val="dk1"/>
                </a:solidFill>
              </a:rPr>
              <a:t>, чтобы поддерживать свою роль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Если у </a:t>
            </a:r>
            <a:r>
              <a:rPr i="1" lang="en-US" sz="1600">
                <a:solidFill>
                  <a:schemeClr val="dk1"/>
                </a:solidFill>
              </a:rPr>
              <a:t>follower</a:t>
            </a:r>
            <a:r>
              <a:rPr lang="en-US" sz="1600">
                <a:solidFill>
                  <a:schemeClr val="dk1"/>
                </a:solidFill>
              </a:rPr>
              <a:t> наступил </a:t>
            </a:r>
            <a:r>
              <a:rPr i="1" lang="en-US" sz="1600">
                <a:solidFill>
                  <a:schemeClr val="dk1"/>
                </a:solidFill>
              </a:rPr>
              <a:t>timeout</a:t>
            </a:r>
            <a:r>
              <a:rPr lang="en-US" sz="1600">
                <a:solidFill>
                  <a:schemeClr val="dk1"/>
                </a:solidFill>
              </a:rPr>
              <a:t> без </a:t>
            </a:r>
            <a:r>
              <a:rPr i="1" lang="en-US" sz="1600">
                <a:solidFill>
                  <a:schemeClr val="dk1"/>
                </a:solidFill>
              </a:rPr>
              <a:t>heartbit </a:t>
            </a:r>
            <a:r>
              <a:rPr lang="en-US" sz="1600">
                <a:solidFill>
                  <a:schemeClr val="dk1"/>
                </a:solidFill>
              </a:rPr>
              <a:t>от лидера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нода считает, что лидер потерпел сбой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начинает новые выборы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таймауты обычно 100-500ms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Heartbits and timeouts</a:t>
            </a:r>
            <a:endParaRPr b="1" i="1" sz="2800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Алгоритм проведения выборов</a:t>
            </a:r>
            <a:endParaRPr b="1" i="1" sz="2800" strike="noStrike"/>
          </a:p>
        </p:txBody>
      </p:sp>
      <p:sp>
        <p:nvSpPr>
          <p:cNvPr id="167" name="Google Shape;167;p35"/>
          <p:cNvSpPr txBox="1"/>
          <p:nvPr/>
        </p:nvSpPr>
        <p:spPr>
          <a:xfrm>
            <a:off x="311750" y="1047575"/>
            <a:ext cx="8520000" cy="3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</a:rPr>
              <a:t>Увеличиваем счетчик семестра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Переход в состояние Candidate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Отдаем голос за себя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Отправляет запросы с предложением голосовать за себя на все ноды, повторяет пока не...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Нода получит большинство ответов от других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Становится лидером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Отправляет </a:t>
            </a:r>
            <a:r>
              <a:rPr i="1" lang="en-US" sz="1600">
                <a:solidFill>
                  <a:schemeClr val="dk1"/>
                </a:solidFill>
              </a:rPr>
              <a:t>heartbeat</a:t>
            </a:r>
            <a:r>
              <a:rPr lang="en-US" sz="1600">
                <a:solidFill>
                  <a:schemeClr val="dk1"/>
                </a:solidFill>
              </a:rPr>
              <a:t> на все ноды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Получит </a:t>
            </a:r>
            <a:r>
              <a:rPr i="1" lang="en-US" sz="1600">
                <a:solidFill>
                  <a:schemeClr val="dk1"/>
                </a:solidFill>
              </a:rPr>
              <a:t>heartbeat</a:t>
            </a:r>
            <a:r>
              <a:rPr lang="en-US" sz="1600">
                <a:solidFill>
                  <a:schemeClr val="dk1"/>
                </a:solidFill>
              </a:rPr>
              <a:t> от лидера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Возвращается в состояние </a:t>
            </a:r>
            <a:r>
              <a:rPr i="1" lang="en-US" sz="1600">
                <a:solidFill>
                  <a:schemeClr val="dk1"/>
                </a:solidFill>
              </a:rPr>
              <a:t>follower</a:t>
            </a:r>
            <a:endParaRPr i="1"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Никто не собрал большинство, произошел </a:t>
            </a:r>
            <a:r>
              <a:rPr i="1" lang="en-US" sz="1600">
                <a:solidFill>
                  <a:schemeClr val="dk1"/>
                </a:solidFill>
              </a:rPr>
              <a:t>election</a:t>
            </a:r>
            <a:r>
              <a:rPr lang="en-US" sz="1600">
                <a:solidFill>
                  <a:schemeClr val="dk1"/>
                </a:solidFill>
              </a:rPr>
              <a:t> таймаут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Увеличивает счетчик семестра, начинает новые выборы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