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Lora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Lora-regular.fntdata"/><Relationship Id="rId47" Type="http://schemas.openxmlformats.org/officeDocument/2006/relationships/slide" Target="slides/slide42.xml"/><Relationship Id="rId49" Type="http://schemas.openxmlformats.org/officeDocument/2006/relationships/font" Target="fonts/Lor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ora-boldItalic.fntdata"/><Relationship Id="rId50" Type="http://schemas.openxmlformats.org/officeDocument/2006/relationships/font" Target="fonts/Lor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4396d109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Проблема в поддержании реплик в актуальном состоянии</a:t>
            </a:r>
            <a:endParaRPr/>
          </a:p>
        </p:txBody>
      </p:sp>
      <p:sp>
        <p:nvSpPr>
          <p:cNvPr id="172" name="Google Shape;172;g44396d1090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4396d109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Проблема в поддержании реплик в актуальном состоянии</a:t>
            </a:r>
            <a:endParaRPr/>
          </a:p>
        </p:txBody>
      </p:sp>
      <p:sp>
        <p:nvSpPr>
          <p:cNvPr id="179" name="Google Shape;179;g44396d1090_1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4fbc17f3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that reason, it is impractical for all followers to be synchronous: any one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outage would cause the whole system to grind to a halt. In practice, if you enable syn‐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chronous replication on a database, it usually means that one of the followers is syn‐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chronous, and the others are asynchronous. If the synchronous follower becomes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unavailable or slow, one of the asynchronous followers is made synchronous.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guarantees that you have an up-to-date copy of the data on at least two nodes: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leader and one synchronous follower. This configuration is sometimes also called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semi-synchronous [7].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44fbc17f33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4fbc17f3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that reason, it is impractical for all followers to be synchronous: any one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outage would cause the whole system to grind to a halt. In practice, if you enable syn‐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chronous replication on a database, it usually means that one of the followers is syn‐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chronous, and the others are asynchronous. If the synchronous follower becomes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unavailable or slow, one of the asynchronous followers is made synchronous.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guarantees that you have an up-to-date copy of the data on at least two nodes: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leader and one synchronous follower. This configuration is sometimes also called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semi-synchronous [7].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44fbc17f33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52fea59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that reason, it is impractical for all followers to be synchronous: any one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outage would cause the whole system to grind to a halt. In practice, if you enable syn‐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chronous replication on a database, it usually means that one of the followers is syn‐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chronous, and the others are asynchronous. If the synchronous follower becomes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unavailable or slow, one of the asynchronous followers is made synchronous.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guarantees that you have an up-to-date copy of the data on at least two nodes: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leader and one synchronous follower. This configuration is sometimes also called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semi-synchronous [7].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452fea598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4396d1090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Проблема в поддержании реплик в актуальном состоянии</a:t>
            </a:r>
            <a:endParaRPr/>
          </a:p>
        </p:txBody>
      </p:sp>
      <p:sp>
        <p:nvSpPr>
          <p:cNvPr id="204" name="Google Shape;204;g44396d1090_2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4396d1090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Проблема в поддержании реплик в актуальном состоянии</a:t>
            </a:r>
            <a:endParaRPr/>
          </a:p>
        </p:txBody>
      </p:sp>
      <p:sp>
        <p:nvSpPr>
          <p:cNvPr id="210" name="Google Shape;210;g44396d1090_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4396d1090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Проблема в поддержании реплик в актуальном состоянии</a:t>
            </a:r>
            <a:endParaRPr/>
          </a:p>
        </p:txBody>
      </p:sp>
      <p:sp>
        <p:nvSpPr>
          <p:cNvPr id="216" name="Google Shape;216;g44396d1090_2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4396d109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Проблема в поддержании реплик в актуальном состоянии</a:t>
            </a:r>
            <a:endParaRPr/>
          </a:p>
        </p:txBody>
      </p:sp>
      <p:sp>
        <p:nvSpPr>
          <p:cNvPr id="222" name="Google Shape;222;g44396d1090_2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5113b8b5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45113b8b58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4fbc17f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Проблема в поддержании реплик в актуальном состоянии</a:t>
            </a:r>
            <a:endParaRPr/>
          </a:p>
        </p:txBody>
      </p:sp>
      <p:sp>
        <p:nvSpPr>
          <p:cNvPr id="118" name="Google Shape;118;g44fbc17f3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7d97591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47d97591b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52fea598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452fea598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52fea59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452fea598f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fd44f7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fd44f7e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7b44892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47b44892c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671e8ab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4671e8abf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7b44892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47b44892c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7b44892c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47b44892c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d57b13b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3d57b13b3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4396d109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Проблема в поддержании реплик в актуальном состоянии</a:t>
            </a:r>
            <a:endParaRPr/>
          </a:p>
        </p:txBody>
      </p:sp>
      <p:sp>
        <p:nvSpPr>
          <p:cNvPr id="124" name="Google Shape;124;g44396d1090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0ecc66a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40ecc66aa4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7b44892c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47b44892c9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0ecc66aa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40ecc66aa4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0ecc66aa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40ecc66aa4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0ecc66aa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 instead CAP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 - diffretent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40ecc66aa4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8163d83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 instead CAP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 - diffretent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48163d834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5de5184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45de5184a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8163d834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48163d834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81a0ee6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481a0ee63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81a0ee6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481a0ee63e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4396d10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Проблема в поддержании реплик в актуальном состоянии</a:t>
            </a:r>
            <a:endParaRPr/>
          </a:p>
        </p:txBody>
      </p:sp>
      <p:sp>
        <p:nvSpPr>
          <p:cNvPr id="130" name="Google Shape;130;g44396d109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d57b13b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d57b13b3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5de5184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45de5184a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8163d834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48163d834d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4396d109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Проблема в поддержании реплик в актуальном состоянии</a:t>
            </a:r>
            <a:endParaRPr/>
          </a:p>
        </p:txBody>
      </p:sp>
      <p:sp>
        <p:nvSpPr>
          <p:cNvPr id="137" name="Google Shape;137;g44396d1090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396d1090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Проблема в поддержании реплик в актуальном состоянии</a:t>
            </a:r>
            <a:endParaRPr/>
          </a:p>
        </p:txBody>
      </p:sp>
      <p:sp>
        <p:nvSpPr>
          <p:cNvPr id="144" name="Google Shape;144;g44396d1090_1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4396d109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Проблема в поддержании реплик в актуальном состоянии</a:t>
            </a:r>
            <a:endParaRPr/>
          </a:p>
        </p:txBody>
      </p:sp>
      <p:sp>
        <p:nvSpPr>
          <p:cNvPr id="151" name="Google Shape;151;g44396d1090_2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4396d109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Проблема в поддержании реплик в актуальном состоянии</a:t>
            </a:r>
            <a:endParaRPr/>
          </a:p>
        </p:txBody>
      </p:sp>
      <p:sp>
        <p:nvSpPr>
          <p:cNvPr id="158" name="Google Shape;158;g44396d1090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4396d109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Проблема в поддержании реплик в актуальном состоянии</a:t>
            </a:r>
            <a:endParaRPr/>
          </a:p>
        </p:txBody>
      </p:sp>
      <p:sp>
        <p:nvSpPr>
          <p:cNvPr id="165" name="Google Shape;165;g44396d1090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D2D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/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11760" y="2834280"/>
            <a:ext cx="8520120" cy="1685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Distributed systems 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5800" y="1156320"/>
            <a:ext cx="1652040" cy="147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/>
        </p:nvSpPr>
        <p:spPr>
          <a:xfrm>
            <a:off x="311750" y="981500"/>
            <a:ext cx="85200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Топология при которой запросы на изменение данных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могут принимать несколько нод. Решает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проблемы, которые возникают при топологии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single leader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Плюсы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можно разместить сервера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ближе к клиентам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 позволяет масштабировать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chemeClr val="dk1"/>
                </a:solidFill>
              </a:rPr>
              <a:t>систему с ростом нагрузок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Оффлайновые клиенты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Минусы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Нужен механизм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обработки конкурирующих запросов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75" name="Google Shape;175;p36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SzPts val="1100"/>
              <a:buNone/>
            </a:pPr>
            <a:r>
              <a:rPr b="1" i="1" lang="en-US" sz="2400"/>
              <a:t>Multi </a:t>
            </a:r>
            <a:r>
              <a:rPr b="1" i="1" lang="en-US" sz="2400"/>
              <a:t>leader replication</a:t>
            </a:r>
            <a:endParaRPr b="1" i="1" sz="2400"/>
          </a:p>
        </p:txBody>
      </p:sp>
      <p:pic>
        <p:nvPicPr>
          <p:cNvPr id="176" name="Google Shape;1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700" y="1067862"/>
            <a:ext cx="5404299" cy="356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/>
        </p:nvSpPr>
        <p:spPr>
          <a:xfrm>
            <a:off x="311750" y="981500"/>
            <a:ext cx="85200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Топология взятая из</a:t>
            </a:r>
            <a:r>
              <a:rPr b="1" lang="en-US">
                <a:solidFill>
                  <a:schemeClr val="dk1"/>
                </a:solidFill>
              </a:rPr>
              <a:t> Amazon’s DynamoDB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Нет лидера, любая нода может обрабатывать запрос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Плюсы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Хорошо масштабируется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Нет единой точки отказа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Минусы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Если запись на одну из нод потерпел неудачу,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нужен механизм досинхронизации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ноды до актуального состояния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82" name="Google Shape;182;p37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SzPts val="1100"/>
              <a:buNone/>
            </a:pPr>
            <a:r>
              <a:rPr b="1" i="1" lang="en-US" sz="2400"/>
              <a:t>Leaderless replication</a:t>
            </a:r>
            <a:endParaRPr b="1" i="1" sz="2400"/>
          </a:p>
        </p:txBody>
      </p:sp>
      <p:pic>
        <p:nvPicPr>
          <p:cNvPr id="183" name="Google Shape;1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13" y="1321425"/>
            <a:ext cx="50958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Leaderless Replication</a:t>
            </a:r>
            <a:endParaRPr b="1" i="1" sz="2400" strike="noStrike"/>
          </a:p>
        </p:txBody>
      </p:sp>
      <p:sp>
        <p:nvSpPr>
          <p:cNvPr id="189" name="Google Shape;189;p38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Возможные способы досинхронизации: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-US" sz="1800">
                <a:solidFill>
                  <a:schemeClr val="dk1"/>
                </a:solidFill>
              </a:rPr>
              <a:t>Read repair - </a:t>
            </a:r>
            <a:r>
              <a:rPr lang="en-US" sz="1800">
                <a:solidFill>
                  <a:schemeClr val="dk1"/>
                </a:solidFill>
              </a:rPr>
              <a:t>отправлять запросы на все реплики, сравнивать ответы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и на отстающие реплики записывать актуальное состояние.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-US" sz="1800">
                <a:solidFill>
                  <a:schemeClr val="dk1"/>
                </a:solidFill>
              </a:rPr>
              <a:t>Anti-entropy process - </a:t>
            </a:r>
            <a:r>
              <a:rPr lang="en-US" sz="1800">
                <a:solidFill>
                  <a:schemeClr val="dk1"/>
                </a:solidFill>
              </a:rPr>
              <a:t>фоновый процесс, который постоянно сканирует реплики на поиск устаревших данных и обновлять их до актуального состояния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Quorum</a:t>
            </a:r>
            <a:r>
              <a:rPr lang="en-US" sz="2400">
                <a:solidFill>
                  <a:srgbClr val="595959"/>
                </a:solidFill>
              </a:rPr>
              <a:t> 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9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Сколько нод должны участвовать в кворуме, чтобы мы всегда получали актуальные данные?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Обычно количество нод (n) выбирают нечетным, а нод на чтение и на запись: </a:t>
            </a:r>
            <a:r>
              <a:rPr i="1" lang="en-US">
                <a:solidFill>
                  <a:schemeClr val="dk1"/>
                </a:solidFill>
              </a:rPr>
              <a:t> r = w = (n + 1) / 2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The quorum condition, w + r &gt; n, allows the system to tolerate unavailable nodes as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follows: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-US">
                <a:solidFill>
                  <a:schemeClr val="dk1"/>
                </a:solidFill>
              </a:rPr>
              <a:t>If w &lt; n, we can still process writes if a node is unavailable</a:t>
            </a:r>
            <a:r>
              <a:rPr lang="en-US">
                <a:solidFill>
                  <a:schemeClr val="dk1"/>
                </a:solidFill>
              </a:rPr>
              <a:t> </a:t>
            </a:r>
            <a:endParaRPr i="1"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-US">
                <a:solidFill>
                  <a:schemeClr val="dk1"/>
                </a:solidFill>
              </a:rPr>
              <a:t>If r </a:t>
            </a:r>
            <a:r>
              <a:rPr i="1" lang="en-US">
                <a:solidFill>
                  <a:schemeClr val="dk1"/>
                </a:solidFill>
              </a:rPr>
              <a:t>&lt; n, we can still process reads if a node is unavailable</a:t>
            </a:r>
            <a:endParaRPr i="1"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-US">
                <a:solidFill>
                  <a:schemeClr val="dk1"/>
                </a:solidFill>
              </a:rPr>
              <a:t> With n = 3, w = 2, r = 2 we can tolerate one unavailable node</a:t>
            </a:r>
            <a:endParaRPr i="1"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-US">
                <a:solidFill>
                  <a:schemeClr val="dk1"/>
                </a:solidFill>
              </a:rPr>
              <a:t>With n = 5, w = 3, r = 3 we can tolerate two unavailable nodes</a:t>
            </a:r>
            <a:endParaRPr i="1"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-US">
                <a:solidFill>
                  <a:schemeClr val="dk1"/>
                </a:solidFill>
              </a:rPr>
              <a:t>Normally, reads and writes are always sent to all n replicas in parallel. The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parameters w and r determine how many nodes we wait for—i.e., how many of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the n nodes need to report success before we consider the read or write to be suc‐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cessful.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Sloppy Quorums and Hinted Handoff</a:t>
            </a:r>
            <a:endParaRPr b="1" i="1" sz="2800" strike="noStrike"/>
          </a:p>
        </p:txBody>
      </p:sp>
      <p:sp>
        <p:nvSpPr>
          <p:cNvPr id="201" name="Google Shape;201;p40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Идея - если в какой-то момент времени ноды, которые должны обработать запрос с кворумом недоступны, то дать возможность принять решение о записи доступным нодам (sloppy quorums)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Когда работа системы будет восстановлена, ноды временно принявшие решение о записи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должны передать данные на ноды отвечающие за данные (hinted handoff)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/>
        </p:nvSpPr>
        <p:spPr>
          <a:xfrm>
            <a:off x="311750" y="981500"/>
            <a:ext cx="85200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Так как репликация это процесс передачи данных между серверами,</a:t>
            </a:r>
            <a:br>
              <a:rPr lang="en-US" sz="1800"/>
            </a:br>
            <a:r>
              <a:rPr lang="en-US" sz="1800"/>
              <a:t>существуют разные способы как передавать данные: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US" sz="1800">
                <a:solidFill>
                  <a:schemeClr val="dk1"/>
                </a:solidFill>
              </a:rPr>
              <a:t>Statement-based replication</a:t>
            </a:r>
            <a:endParaRPr i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-US" sz="1800">
                <a:solidFill>
                  <a:schemeClr val="dk1"/>
                </a:solidFill>
              </a:rPr>
              <a:t>Write-ahead log (WAL) shipping</a:t>
            </a:r>
            <a:endParaRPr i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-US" sz="1800">
                <a:solidFill>
                  <a:schemeClr val="dk1"/>
                </a:solidFill>
              </a:rPr>
              <a:t>Logical (row-based) log replication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SzPts val="1100"/>
              <a:buNone/>
            </a:pPr>
            <a:r>
              <a:rPr b="1" i="1" lang="en-US" sz="2400"/>
              <a:t>Репликация под капотом?</a:t>
            </a:r>
            <a:endParaRPr b="1" i="1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/>
        </p:nvSpPr>
        <p:spPr>
          <a:xfrm>
            <a:off x="311750" y="981500"/>
            <a:ext cx="85200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В данном способе мастер отправляет на реплики тот же запрос, который он обработал сам,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в случае реляционных баз данных - I</a:t>
            </a:r>
            <a:r>
              <a:rPr lang="en-US">
                <a:solidFill>
                  <a:schemeClr val="dk1"/>
                </a:solidFill>
              </a:rPr>
              <a:t>NSERT, UPDATE , DELETE. Реплика обрабатывает запрос как будто его отправил клиент.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С одной стороны подход очень прост и эффективен, но имеет ограничения: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Запрос может содержать недетерминированные функции, такие как now() или rand()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Если используются авто-инкрементальные столбцы, то их нужно поддерживать в согласованном состоянии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Запросы использующие триггеры, хранимые процедуры или кастомные функции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могут приводить к неприятным побочным эффектам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Возможный воркраунд  - вместо всех недетерминированных вызовов подставлять значения полученные на мастере.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42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</a:rPr>
              <a:t>Statement-based replication</a:t>
            </a:r>
            <a:endParaRPr b="1" i="1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/>
          <p:nvPr/>
        </p:nvSpPr>
        <p:spPr>
          <a:xfrm>
            <a:off x="311750" y="981500"/>
            <a:ext cx="85200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Движок хранения базы данных записывает любое изменение в </a:t>
            </a:r>
            <a:r>
              <a:rPr i="1" lang="en-US">
                <a:solidFill>
                  <a:schemeClr val="dk1"/>
                </a:solidFill>
              </a:rPr>
              <a:t>WAL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</a:rPr>
              <a:t>WAL</a:t>
            </a:r>
            <a:r>
              <a:rPr lang="en-US">
                <a:solidFill>
                  <a:schemeClr val="dk1"/>
                </a:solidFill>
              </a:rPr>
              <a:t> - это доступный только на запись журнал изменений в виде потока байт.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Мы можем не только записывать в этот журнал, но рассылать изменения на реплики,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которые будут копировать записи к себе в журнал и применять их,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таким образом мы получим точную копию физических данных мастера.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Главный недостаток метода - работа с данными на очень низком уровне, </a:t>
            </a:r>
            <a:r>
              <a:rPr i="1" lang="en-US">
                <a:solidFill>
                  <a:schemeClr val="dk1"/>
                </a:solidFill>
              </a:rPr>
              <a:t>WAL </a:t>
            </a:r>
            <a:r>
              <a:rPr lang="en-US">
                <a:solidFill>
                  <a:schemeClr val="dk1"/>
                </a:solidFill>
              </a:rPr>
              <a:t>содержит информацию какие байты находятся в каких сегментах на дисках. Это делает данный вид репликации сильно зависящим от внутреннего устройства базы данных. Могут возникнуть проблемы с обновлением на новые версии.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43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</a:rPr>
              <a:t>Write-ahead log (WAL) shipping</a:t>
            </a:r>
            <a:endParaRPr b="1" i="1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/>
          <p:nvPr/>
        </p:nvSpPr>
        <p:spPr>
          <a:xfrm>
            <a:off x="311750" y="981500"/>
            <a:ext cx="85200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Улучшенной версией предыдущего метода является логическая репликация,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идея отделить внутреннее устройства от формата журнала.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Для реляционной базы данных этот журнал представляет собой последовательность записей описывающих изменения на уровне строк: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Для добавленной строки - запись со значениями каждого столбца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Для удаленной информация, которая однозначно определяет строке (первичный ключ)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Для измененной строки - ключ и новые значения столбцов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Данный способ избавляет от проблемы с сильной зависимостью от внутреннего устройства базы данных, также это более удобный формат для обработки внешними системами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44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</a:rPr>
              <a:t>Logical (row-based) log replication</a:t>
            </a:r>
            <a:endParaRPr b="1" i="1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Partitioning</a:t>
            </a:r>
            <a:endParaRPr b="1" i="1" sz="2400" strike="noStrike"/>
          </a:p>
        </p:txBody>
      </p:sp>
      <p:sp>
        <p:nvSpPr>
          <p:cNvPr id="231" name="Google Shape;231;p45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Партиционирование</a:t>
            </a:r>
            <a:r>
              <a:rPr lang="en-US"/>
              <a:t> </a:t>
            </a:r>
            <a:r>
              <a:rPr lang="en-US">
                <a:solidFill>
                  <a:schemeClr val="dk1"/>
                </a:solidFill>
              </a:rPr>
              <a:t>(иногда называют </a:t>
            </a:r>
            <a:r>
              <a:rPr i="1" lang="en-US">
                <a:solidFill>
                  <a:schemeClr val="dk1"/>
                </a:solidFill>
              </a:rPr>
              <a:t>шардингом</a:t>
            </a:r>
            <a:r>
              <a:rPr lang="en-US">
                <a:solidFill>
                  <a:schemeClr val="dk1"/>
                </a:solidFill>
              </a:rPr>
              <a:t>) </a:t>
            </a:r>
            <a:r>
              <a:rPr lang="en-US"/>
              <a:t>- </a:t>
            </a:r>
            <a:r>
              <a:rPr lang="en-US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разделение хранимых объектов баз данных (таких как таблиц, индексов, материализованных представлений) на отдельные части с раздельными параметрами физического хранения. Используется в целях повышения управляемости, производительности и доступности для больших баз данных.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Возможные критерии разделения данных, используемые при секционировании — по предопределённым диапазонам значений, по спискам значений, при помощи значений хэш-функций; в некоторых случаях используются другие варианты. Под </a:t>
            </a:r>
            <a:r>
              <a:rPr i="1" lang="en-US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композитными</a:t>
            </a:r>
            <a:r>
              <a:rPr lang="en-US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(составными) критериями разделения понимают последовательно применённые критерии разных типов.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Репликация</a:t>
            </a:r>
            <a:r>
              <a:rPr lang="en-US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— </a:t>
            </a:r>
            <a:r>
              <a:rPr lang="en-US">
                <a:solidFill>
                  <a:schemeClr val="dk1"/>
                </a:solidFill>
              </a:rPr>
              <a:t>это процесс, под которым понимается копирование данных из одного источника на другой (или на множество других) и наоборот.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rPr b="1" lang="en-US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Цели репликации:</a:t>
            </a:r>
            <a:endParaRPr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</a:pPr>
            <a:r>
              <a:rPr lang="en-US">
                <a:solidFill>
                  <a:schemeClr val="dk1"/>
                </a:solidFill>
              </a:rPr>
              <a:t>Дать возможность системе продолжать работать в условиях, когда некоторые части системы недоступны (</a:t>
            </a:r>
            <a:r>
              <a:rPr b="1" lang="en-US">
                <a:solidFill>
                  <a:schemeClr val="dk1"/>
                </a:solidFill>
              </a:rPr>
              <a:t>Availability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Расположить данные ближе к клиентам, т. е. уменьшить время получения данных (</a:t>
            </a:r>
            <a:r>
              <a:rPr b="1" lang="en-US">
                <a:solidFill>
                  <a:schemeClr val="dk1"/>
                </a:solidFill>
              </a:rPr>
              <a:t>Latency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Увеличить количество серверов которые могут обрабатывать запросы на чтения, т. е. повысить пропускную способность системы (</a:t>
            </a:r>
            <a:r>
              <a:rPr b="1" lang="en-US">
                <a:solidFill>
                  <a:schemeClr val="dk1"/>
                </a:solidFill>
              </a:rPr>
              <a:t>R</a:t>
            </a:r>
            <a:r>
              <a:rPr b="1" lang="en-US">
                <a:solidFill>
                  <a:schemeClr val="dk1"/>
                </a:solidFill>
              </a:rPr>
              <a:t>ead throughput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	</a:t>
            </a:r>
            <a:endParaRPr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	</a:t>
            </a:r>
            <a:endParaRPr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8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Репликация</a:t>
            </a:r>
            <a:endParaRPr b="1" i="1" sz="2400" u="none" cap="none" strike="noStrik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Combining p</a:t>
            </a:r>
            <a:r>
              <a:rPr b="1" i="1" lang="en-US" sz="2400"/>
              <a:t>artitioning and replication</a:t>
            </a:r>
            <a:endParaRPr b="1" i="1" sz="2400" strike="noStrike"/>
          </a:p>
        </p:txBody>
      </p:sp>
      <p:sp>
        <p:nvSpPr>
          <p:cNvPr id="237" name="Google Shape;237;p46"/>
          <p:cNvSpPr txBox="1"/>
          <p:nvPr/>
        </p:nvSpPr>
        <p:spPr>
          <a:xfrm>
            <a:off x="311750" y="962625"/>
            <a:ext cx="8520000" cy="3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00" y="1304575"/>
            <a:ext cx="60198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2400">
                <a:solidFill>
                  <a:schemeClr val="dk1"/>
                </a:solidFill>
              </a:rPr>
              <a:t>Consistent hashing</a:t>
            </a:r>
            <a:endParaRPr b="1" i="1" sz="2400" strike="noStrike">
              <a:solidFill>
                <a:srgbClr val="000000"/>
              </a:solidFill>
            </a:endParaRPr>
          </a:p>
        </p:txBody>
      </p:sp>
      <p:sp>
        <p:nvSpPr>
          <p:cNvPr id="244" name="Google Shape;244;p47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150" y="1081600"/>
            <a:ext cx="50482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8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Request routing</a:t>
            </a:r>
            <a:endParaRPr b="1" i="1" sz="2800" strike="noStrike"/>
          </a:p>
        </p:txBody>
      </p:sp>
      <p:sp>
        <p:nvSpPr>
          <p:cNvPr id="251" name="Google Shape;251;p48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075" y="1330550"/>
            <a:ext cx="6585900" cy="29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1" lang="en-US" sz="2400"/>
              <a:t>Транзакции</a:t>
            </a:r>
            <a:endParaRPr b="1" i="1" sz="2400" u="none" cap="none" strike="noStrike"/>
          </a:p>
        </p:txBody>
      </p:sp>
      <p:sp>
        <p:nvSpPr>
          <p:cNvPr id="258" name="Google Shape;258;p49"/>
          <p:cNvSpPr txBox="1"/>
          <p:nvPr/>
        </p:nvSpPr>
        <p:spPr>
          <a:xfrm>
            <a:off x="311750" y="1106274"/>
            <a:ext cx="8520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Транзакции не нужны?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Набор действий выполняемых на базой данных, которые либо одновременно фиксируются либо откатываются к предыдущему состоянию, как будто ничего не происходило.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Канонически транзакции описываются свойствами </a:t>
            </a:r>
            <a:r>
              <a:rPr i="1" lang="en-US"/>
              <a:t>ACID</a:t>
            </a:r>
            <a:endParaRPr i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1" lang="en-US" sz="2400"/>
              <a:t>ACID свойства</a:t>
            </a:r>
            <a:endParaRPr b="1" i="1" sz="2400" u="none" cap="none" strike="noStrike"/>
          </a:p>
        </p:txBody>
      </p:sp>
      <p:sp>
        <p:nvSpPr>
          <p:cNvPr id="264" name="Google Shape;264;p50"/>
          <p:cNvSpPr txBox="1"/>
          <p:nvPr/>
        </p:nvSpPr>
        <p:spPr>
          <a:xfrm>
            <a:off x="311750" y="1106274"/>
            <a:ext cx="8520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1500">
                <a:solidFill>
                  <a:schemeClr val="dk1"/>
                </a:solidFill>
              </a:rPr>
              <a:t>Atomicity</a:t>
            </a:r>
            <a:r>
              <a:rPr lang="en-US" sz="1500">
                <a:solidFill>
                  <a:schemeClr val="dk1"/>
                </a:solidFill>
              </a:rPr>
              <a:t> - </a:t>
            </a:r>
            <a:r>
              <a:rPr lang="en-US" sz="1500">
                <a:solidFill>
                  <a:srgbClr val="222222"/>
                </a:solidFill>
              </a:rPr>
              <a:t>Атомарность гарантирует, что никакая транзакция не будет зафиксирована в системе частично. Будут либо выполнены все её подоперации, либо не выполнено ни одной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chemeClr val="dk1"/>
                </a:solidFill>
              </a:rPr>
              <a:t>Consistency</a:t>
            </a:r>
            <a:r>
              <a:rPr lang="en-US" sz="1500">
                <a:solidFill>
                  <a:schemeClr val="dk1"/>
                </a:solidFill>
              </a:rPr>
              <a:t> - </a:t>
            </a:r>
            <a:r>
              <a:rPr lang="en-US" sz="1500">
                <a:solidFill>
                  <a:srgbClr val="222222"/>
                </a:solidFill>
              </a:rPr>
              <a:t>Транзакция достигающая своего нормального завершения и, тем самым, фиксирующая свои результаты, сохраняет согласованность базы данных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1500">
                <a:solidFill>
                  <a:schemeClr val="dk1"/>
                </a:solidFill>
              </a:rPr>
              <a:t>Isolation</a:t>
            </a:r>
            <a:r>
              <a:rPr lang="en-US" sz="1500">
                <a:solidFill>
                  <a:schemeClr val="dk1"/>
                </a:solidFill>
              </a:rPr>
              <a:t> - </a:t>
            </a:r>
            <a:r>
              <a:rPr lang="en-US" sz="1500">
                <a:solidFill>
                  <a:srgbClr val="222222"/>
                </a:solidFill>
              </a:rPr>
              <a:t>Во время выполнения транзакции параллельные транзакции не должны оказывать влияние на её результат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1500">
                <a:solidFill>
                  <a:schemeClr val="dk1"/>
                </a:solidFill>
              </a:rPr>
              <a:t>Durability</a:t>
            </a:r>
            <a:r>
              <a:rPr lang="en-US" sz="1500">
                <a:solidFill>
                  <a:schemeClr val="dk1"/>
                </a:solidFill>
              </a:rPr>
              <a:t> - </a:t>
            </a:r>
            <a:r>
              <a:rPr lang="en-US" sz="1500">
                <a:solidFill>
                  <a:srgbClr val="222222"/>
                </a:solidFill>
              </a:rPr>
              <a:t>Независимо от проблем на нижних уровнях (к примеру, обесточивание системы или сбои в оборудовании) изменения, сделанные успешно завершённой транзакцией, должны остаться сохранёнными после возвращения системы в работу. Другими словами, если пользователь получил подтверждение от системы, что транзакция выполнена, он может быть уверен, что сделанные им изменения не будут отменены из-за какого-либо сбоя.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/>
        </p:nvSpPr>
        <p:spPr>
          <a:xfrm>
            <a:off x="311760" y="1106280"/>
            <a:ext cx="8520120" cy="3398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ANSI/ISO SQL стандарт определяет четыре уровня изоляции с различными возможными результатами для одного и того же сценария транзакции.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Эти уровни определяются в терминах трех явлений, которые либо разрешены либо нет на заданном уровне изоляции: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Грязное чтение (</a:t>
            </a:r>
            <a:r>
              <a:rPr b="1" i="1" lang="en-US">
                <a:solidFill>
                  <a:schemeClr val="dk1"/>
                </a:solidFill>
              </a:rPr>
              <a:t>dirty read</a:t>
            </a:r>
            <a:r>
              <a:rPr lang="en-US">
                <a:solidFill>
                  <a:schemeClr val="dk1"/>
                </a:solidFill>
              </a:rPr>
              <a:t>) - допускает чтение еще не закомичинных данных (измененных другой транзакцией)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Неповторяемое чтение (</a:t>
            </a:r>
            <a:r>
              <a:rPr b="1" i="1" lang="en-US">
                <a:solidFill>
                  <a:schemeClr val="dk1"/>
                </a:solidFill>
              </a:rPr>
              <a:t>non repeatable read</a:t>
            </a:r>
            <a:r>
              <a:rPr lang="en-US">
                <a:solidFill>
                  <a:schemeClr val="dk1"/>
                </a:solidFill>
              </a:rPr>
              <a:t>) - если данные были прочитаны в момент </a:t>
            </a:r>
            <a:r>
              <a:rPr i="1" lang="en-US">
                <a:solidFill>
                  <a:schemeClr val="dk1"/>
                </a:solidFill>
              </a:rPr>
              <a:t>T1</a:t>
            </a:r>
            <a:r>
              <a:rPr lang="en-US">
                <a:solidFill>
                  <a:schemeClr val="dk1"/>
                </a:solidFill>
              </a:rPr>
              <a:t>  и перечитаны в момент </a:t>
            </a:r>
            <a:r>
              <a:rPr i="1" lang="en-US">
                <a:solidFill>
                  <a:schemeClr val="dk1"/>
                </a:solidFill>
              </a:rPr>
              <a:t>T2</a:t>
            </a:r>
            <a:r>
              <a:rPr lang="en-US">
                <a:solidFill>
                  <a:schemeClr val="dk1"/>
                </a:solidFill>
              </a:rPr>
              <a:t>, то при повторном чтении данные могут отличаться или отсутствовать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Фантомное чтение (</a:t>
            </a:r>
            <a:r>
              <a:rPr b="1" i="1" lang="en-US">
                <a:solidFill>
                  <a:schemeClr val="dk1"/>
                </a:solidFill>
              </a:rPr>
              <a:t>phantom read</a:t>
            </a:r>
            <a:r>
              <a:rPr lang="en-US">
                <a:solidFill>
                  <a:schemeClr val="dk1"/>
                </a:solidFill>
              </a:rPr>
              <a:t>) -  при повторном чтении могут появиться новые строки, которых не было при первом чтении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311760" y="279720"/>
            <a:ext cx="852012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Уровни изоляции транзакций</a:t>
            </a:r>
            <a:endParaRPr b="1" i="1" sz="2400" strike="noStrik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2400">
                <a:solidFill>
                  <a:schemeClr val="dk1"/>
                </a:solidFill>
              </a:rPr>
              <a:t>Уровни изоляции транзакций</a:t>
            </a:r>
            <a:endParaRPr b="1" i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1" sz="2400">
              <a:solidFill>
                <a:schemeClr val="dk1"/>
              </a:solidFill>
            </a:endParaRPr>
          </a:p>
        </p:txBody>
      </p:sp>
      <p:sp>
        <p:nvSpPr>
          <p:cNvPr id="276" name="Google Shape;276;p52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77" name="Google Shape;27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25" y="1596550"/>
            <a:ext cx="8431650" cy="22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Lock-based Concurrency Control</a:t>
            </a:r>
            <a:endParaRPr b="1" i="1" sz="2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3" name="Google Shape;283;p53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Первый подход в реализации изоляций при совместном доступе базируется на блокировках строк:</a:t>
            </a:r>
            <a:endParaRPr/>
          </a:p>
          <a:p>
            <a:pPr indent="-317500" lvl="0" marL="838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i="1" lang="en-US"/>
              <a:t>Read Uncommitted.</a:t>
            </a:r>
            <a:r>
              <a:rPr lang="en-US"/>
              <a:t> При записи устанавливается write lock на строку, которую изменяют и блокировка сразу отпускается после изменения. При чтении  ставится read блокировка и после сразу отпускается</a:t>
            </a:r>
            <a:endParaRPr/>
          </a:p>
          <a:p>
            <a:pPr indent="-317500" lvl="0" marL="838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i="1" lang="en-US"/>
              <a:t>Read Committed.</a:t>
            </a:r>
            <a:r>
              <a:rPr lang="en-US"/>
              <a:t> При записи устанавливается блокировка и отпускается только когда транзакция фиксируется</a:t>
            </a:r>
            <a:endParaRPr/>
          </a:p>
          <a:p>
            <a:pPr indent="-317500" lvl="0" marL="838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i="1" lang="en-US"/>
              <a:t>Repeatable Reads. </a:t>
            </a:r>
            <a:r>
              <a:rPr lang="en-US"/>
              <a:t>В дополнение к блокировке на запись на все время транзакции происходит блокировка прочитанных данны</a:t>
            </a:r>
            <a:r>
              <a:rPr lang="en-US"/>
              <a:t>х</a:t>
            </a:r>
            <a:endParaRPr/>
          </a:p>
          <a:p>
            <a:pPr indent="0" lvl="0" marL="0" marR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4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Multi-Versioned Concurrency Control (MVCC)</a:t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54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/>
              <a:t>MVCC</a:t>
            </a:r>
            <a:r>
              <a:rPr lang="en-US"/>
              <a:t> - подход предлагает вместо блокировок сохранять состояние на момент начала транзакции и в области видимости транзакции работать только с ним.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В </a:t>
            </a:r>
            <a:r>
              <a:rPr i="1" lang="en-US"/>
              <a:t>MVCC</a:t>
            </a:r>
            <a:r>
              <a:rPr lang="en-US"/>
              <a:t> доступно два уровня изоляции:	</a:t>
            </a:r>
            <a:endParaRPr/>
          </a:p>
          <a:p>
            <a:pPr indent="-317500" lvl="0" marL="838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i="1" lang="en-US"/>
              <a:t>Read Committed. </a:t>
            </a:r>
            <a:r>
              <a:rPr lang="en-US"/>
              <a:t>В данном варианте снапшот состояния делает на момент чтения данных, запросы на запись также требуют блокировки, но в данном подходе читатели не блокирует писателей и наоборот.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838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i="1" lang="en-US"/>
              <a:t>Repeatable Read/Serializable</a:t>
            </a:r>
            <a:r>
              <a:rPr lang="en-US"/>
              <a:t>. Снапшот делается на момент начала транзакции, на запись блокировка как в </a:t>
            </a:r>
            <a:r>
              <a:rPr i="1" lang="en-US"/>
              <a:t>read committed</a:t>
            </a:r>
            <a:r>
              <a:rPr lang="en-US"/>
              <a:t>.</a:t>
            </a:r>
            <a:endParaRPr/>
          </a:p>
          <a:p>
            <a:pPr indent="0" lvl="0" marL="0" marR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/>
              <a:t>Distributed systems </a:t>
            </a:r>
            <a:endParaRPr b="1" i="1" sz="2400" strike="noStrike"/>
          </a:p>
        </p:txBody>
      </p:sp>
      <p:sp>
        <p:nvSpPr>
          <p:cNvPr id="295" name="Google Shape;295;p55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В распределенных базах данных гораздо сложнее обеспечить полноценные </a:t>
            </a:r>
            <a:r>
              <a:rPr i="1" lang="en-US">
                <a:solidFill>
                  <a:schemeClr val="dk1"/>
                </a:solidFill>
              </a:rPr>
              <a:t>ACID </a:t>
            </a:r>
            <a:r>
              <a:rPr lang="en-US">
                <a:solidFill>
                  <a:schemeClr val="dk1"/>
                </a:solidFill>
              </a:rPr>
              <a:t>транзакции.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Зачастую под распределенной транзакцией имеют ввиду протокол двухфазного коммита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(</a:t>
            </a:r>
            <a:r>
              <a:rPr i="1" lang="en-US">
                <a:solidFill>
                  <a:schemeClr val="dk1"/>
                </a:solidFill>
              </a:rPr>
              <a:t>XA transaction</a:t>
            </a:r>
            <a:r>
              <a:rPr lang="en-US">
                <a:solidFill>
                  <a:schemeClr val="dk1"/>
                </a:solidFill>
              </a:rPr>
              <a:t>), но этот протокол лишь описывает как скоординировать одновременное выполнение транзакций между серверами и никак не гарантирует </a:t>
            </a:r>
            <a:r>
              <a:rPr i="1" lang="en-US">
                <a:solidFill>
                  <a:schemeClr val="dk1"/>
                </a:solidFill>
              </a:rPr>
              <a:t>ACID</a:t>
            </a:r>
            <a:r>
              <a:rPr lang="en-US">
                <a:solidFill>
                  <a:schemeClr val="dk1"/>
                </a:solidFill>
              </a:rPr>
              <a:t> свойств на уровне всей системы.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	по механизму передачи данных:</a:t>
            </a:r>
            <a:endParaRPr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</a:pPr>
            <a:r>
              <a:rPr lang="en-US">
                <a:solidFill>
                  <a:schemeClr val="dk1"/>
                </a:solidFill>
              </a:rPr>
              <a:t>Синхронная 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Асинхронная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Полусинхронная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b="1" lang="en-US">
                <a:solidFill>
                  <a:schemeClr val="dk1"/>
                </a:solidFill>
              </a:rPr>
              <a:t>по топологии системы:</a:t>
            </a:r>
            <a:endParaRPr b="1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Single leader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Multi leader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Leaderless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rPr b="1" lang="en-US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	</a:t>
            </a:r>
            <a:endParaRPr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rPr b="1" lang="en-US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	</a:t>
            </a:r>
            <a:endParaRPr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9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Виды р</a:t>
            </a:r>
            <a:r>
              <a:rPr b="1" i="1" lang="en-US" sz="2400"/>
              <a:t>епликация</a:t>
            </a:r>
            <a:endParaRPr b="1" i="1" sz="2400" u="none" cap="none" strike="noStrik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6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Двухфазный коммит (</a:t>
            </a:r>
            <a:r>
              <a:rPr b="1" i="1" lang="en-US" sz="2400"/>
              <a:t>Two-phase commit)</a:t>
            </a:r>
            <a:endParaRPr b="1" i="1" sz="2400" strike="noStrike"/>
          </a:p>
        </p:txBody>
      </p:sp>
      <p:sp>
        <p:nvSpPr>
          <p:cNvPr id="301" name="Google Shape;301;p56"/>
          <p:cNvSpPr txBox="1"/>
          <p:nvPr/>
        </p:nvSpPr>
        <p:spPr>
          <a:xfrm>
            <a:off x="311750" y="1106274"/>
            <a:ext cx="8520000" cy="3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/>
              <a:t>Двухфазный коммит</a:t>
            </a:r>
            <a:r>
              <a:rPr lang="en-US"/>
              <a:t> —</a:t>
            </a:r>
            <a:r>
              <a:rPr lang="en-US"/>
              <a:t> это протокол, позволяющий выполнять транзакции на распределенной базе данных. На первой фазе </a:t>
            </a:r>
            <a:r>
              <a:rPr i="1" lang="en-US"/>
              <a:t>voting phase</a:t>
            </a:r>
            <a:r>
              <a:rPr lang="en-US"/>
              <a:t> менеджер транзакций координирует все транзакции будут ли они выполнены или отменены. На </a:t>
            </a:r>
            <a:r>
              <a:rPr i="1" lang="en-US"/>
              <a:t>commit phase </a:t>
            </a:r>
            <a:r>
              <a:rPr lang="en-US"/>
              <a:t>менеджер транзакции принимает решение о фиксации (commit) или отмене (abort) транзакции на основе ответа от каждого ресурса.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XA (eXtended Architecture) транзакция использует глобальный id транзакции (id) и локальный xid для каждого XA ресурса. Сначала менеджер проверяет что каждый ресурс готов к выполнению транзакции. Для каждого ресурса вызывается </a:t>
            </a:r>
            <a:r>
              <a:rPr i="1" lang="en-US"/>
              <a:t>prepare</a:t>
            </a:r>
            <a:r>
              <a:rPr lang="en-US"/>
              <a:t> метод возвращающий </a:t>
            </a:r>
            <a:r>
              <a:rPr i="1" lang="en-US"/>
              <a:t>OK</a:t>
            </a:r>
            <a:r>
              <a:rPr lang="en-US"/>
              <a:t> или </a:t>
            </a:r>
            <a:r>
              <a:rPr i="1" lang="en-US"/>
              <a:t>ABORT</a:t>
            </a:r>
            <a:r>
              <a:rPr lang="en-US"/>
              <a:t>. Если все ресурсы ответили </a:t>
            </a:r>
            <a:r>
              <a:rPr i="1" lang="en-US"/>
              <a:t>OK</a:t>
            </a:r>
            <a:r>
              <a:rPr lang="en-US"/>
              <a:t>, то начинается вызов </a:t>
            </a:r>
            <a:r>
              <a:rPr i="1" lang="en-US"/>
              <a:t>commit</a:t>
            </a:r>
            <a:r>
              <a:rPr lang="en-US"/>
              <a:t> для каждого xid.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У двухфазного коммита есть проблема с транзакцией, если происходит  сбой на каком-то из ресурсов во время, второй фазы.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7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Two-phase commit</a:t>
            </a:r>
            <a:endParaRPr b="1" i="1" sz="2800" strike="noStrike"/>
          </a:p>
        </p:txBody>
      </p:sp>
      <p:sp>
        <p:nvSpPr>
          <p:cNvPr id="307" name="Google Shape;307;p57"/>
          <p:cNvSpPr txBox="1"/>
          <p:nvPr/>
        </p:nvSpPr>
        <p:spPr>
          <a:xfrm>
            <a:off x="311750" y="1106274"/>
            <a:ext cx="8520000" cy="3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8" name="Google Shape;30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38" y="1351650"/>
            <a:ext cx="8077925" cy="30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8"/>
          <p:cNvSpPr txBox="1"/>
          <p:nvPr/>
        </p:nvSpPr>
        <p:spPr>
          <a:xfrm>
            <a:off x="311750" y="898625"/>
            <a:ext cx="8520000" cy="41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Получение глобально уникального id транзакции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Выполнение локальных транзакций с прикрепленным id 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Когда приложение готово к коммиту координатор посылает </a:t>
            </a:r>
            <a:r>
              <a:rPr i="1" lang="en-US">
                <a:solidFill>
                  <a:schemeClr val="dk1"/>
                </a:solidFill>
              </a:rPr>
              <a:t>prepare</a:t>
            </a:r>
            <a:r>
              <a:rPr lang="en-US">
                <a:solidFill>
                  <a:schemeClr val="dk1"/>
                </a:solidFill>
              </a:rPr>
              <a:t> запрос каждой ноде	по конкретной транзакции 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Участники получив </a:t>
            </a:r>
            <a:r>
              <a:rPr i="1" lang="en-US">
                <a:solidFill>
                  <a:schemeClr val="dk1"/>
                </a:solidFill>
              </a:rPr>
              <a:t>prepare</a:t>
            </a:r>
            <a:r>
              <a:rPr lang="en-US">
                <a:solidFill>
                  <a:schemeClr val="dk1"/>
                </a:solidFill>
              </a:rPr>
              <a:t> запрос должны обеспечить выполнение комита при любых обстоятельствах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Когда координатор получил ответы от всех нод он делает решение коммита или аборта,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свое решение он должен записать в лог транзакций, этот шаг - </a:t>
            </a:r>
            <a:r>
              <a:rPr i="1" lang="en-US">
                <a:solidFill>
                  <a:schemeClr val="dk1"/>
                </a:solidFill>
              </a:rPr>
              <a:t>commit point.</a:t>
            </a:r>
            <a:endParaRPr i="1"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Когда координатор принял решение, назад возврата нет и если он принял решение закомитить, он будет пытаться пока все ноды не закомитят свои изменения.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В данной схеме имеется 2 точки невозврата: когда участник сказал да и когда координатор принял решение о коммите.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58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Two-phase commit</a:t>
            </a:r>
            <a:endParaRPr b="1" i="1" sz="2800" strike="noStrik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9"/>
          <p:cNvSpPr txBox="1"/>
          <p:nvPr/>
        </p:nvSpPr>
        <p:spPr>
          <a:xfrm>
            <a:off x="311750" y="898625"/>
            <a:ext cx="8520000" cy="4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0" name="Google Shape;320;p59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Two-phase commit failure</a:t>
            </a:r>
            <a:endParaRPr b="1" i="1" sz="2800" strike="noStrike"/>
          </a:p>
        </p:txBody>
      </p:sp>
      <p:pic>
        <p:nvPicPr>
          <p:cNvPr id="321" name="Google Shape;32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75" y="1398000"/>
            <a:ext cx="7682724" cy="27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0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</a:rPr>
              <a:t>CAP </a:t>
            </a:r>
            <a:r>
              <a:rPr lang="en-US">
                <a:solidFill>
                  <a:schemeClr val="dk1"/>
                </a:solidFill>
              </a:rPr>
              <a:t>теорема - в изначальной трактовке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говорит о том, что нельзя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одновременно обеспечить свойства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консистентности, доступности и устойчивости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при отказах нод.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На практике: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Нельзя исключить </a:t>
            </a:r>
            <a:r>
              <a:rPr i="1" lang="en-US"/>
              <a:t>P </a:t>
            </a:r>
            <a:endParaRPr i="1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на самом деле выбор между </a:t>
            </a:r>
            <a:r>
              <a:rPr i="1" lang="en-US"/>
              <a:t>C</a:t>
            </a:r>
            <a:r>
              <a:rPr lang="en-US"/>
              <a:t> и </a:t>
            </a:r>
            <a:r>
              <a:rPr i="1" lang="en-US"/>
              <a:t>A</a:t>
            </a:r>
            <a:endParaRPr i="1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-US"/>
              <a:t>C</a:t>
            </a:r>
            <a:r>
              <a:rPr lang="en-US"/>
              <a:t> и </a:t>
            </a:r>
            <a:r>
              <a:rPr i="1" lang="en-US"/>
              <a:t>A</a:t>
            </a:r>
            <a:r>
              <a:rPr lang="en-US"/>
              <a:t> не дискретны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327" name="Google Shape;327;p60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CAP</a:t>
            </a:r>
            <a:endParaRPr b="1" i="1" sz="2400" strike="noStrike"/>
          </a:p>
        </p:txBody>
      </p:sp>
      <p:pic>
        <p:nvPicPr>
          <p:cNvPr id="328" name="Google Shape;32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475" y="1148275"/>
            <a:ext cx="41082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1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CAP vs ACID</a:t>
            </a:r>
            <a:endParaRPr b="1" i="1" sz="2400" strike="noStrike"/>
          </a:p>
        </p:txBody>
      </p:sp>
      <p:sp>
        <p:nvSpPr>
          <p:cNvPr id="334" name="Google Shape;334;p61"/>
          <p:cNvSpPr txBox="1"/>
          <p:nvPr/>
        </p:nvSpPr>
        <p:spPr>
          <a:xfrm>
            <a:off x="311750" y="1342875"/>
            <a:ext cx="85200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-US">
                <a:solidFill>
                  <a:schemeClr val="dk1"/>
                </a:solidFill>
              </a:rPr>
              <a:t>CAP -</a:t>
            </a:r>
            <a:r>
              <a:rPr lang="en-US">
                <a:solidFill>
                  <a:schemeClr val="dk1"/>
                </a:solidFill>
              </a:rPr>
              <a:t> м</a:t>
            </a:r>
            <a:r>
              <a:rPr lang="en-US">
                <a:solidFill>
                  <a:schemeClr val="dk1"/>
                </a:solidFill>
              </a:rPr>
              <a:t>одель построена на операциях над </a:t>
            </a:r>
            <a:r>
              <a:rPr i="1" lang="en-US">
                <a:solidFill>
                  <a:schemeClr val="dk1"/>
                </a:solidFill>
              </a:rPr>
              <a:t>single write-read register</a:t>
            </a:r>
            <a:r>
              <a:rPr lang="en-US">
                <a:solidFill>
                  <a:schemeClr val="dk1"/>
                </a:solidFill>
              </a:rPr>
              <a:t> в отличии от </a:t>
            </a:r>
            <a:br>
              <a:rPr lang="en-US">
                <a:solidFill>
                  <a:schemeClr val="dk1"/>
                </a:solidFill>
              </a:rPr>
            </a:br>
            <a:r>
              <a:rPr i="1" lang="en-US">
                <a:solidFill>
                  <a:schemeClr val="dk1"/>
                </a:solidFill>
              </a:rPr>
              <a:t>ACID, </a:t>
            </a:r>
            <a:r>
              <a:rPr lang="en-US">
                <a:solidFill>
                  <a:schemeClr val="dk1"/>
                </a:solidFill>
              </a:rPr>
              <a:t>где подразумеваются транзакционные операции, выполняющиеся атомарно над строками значений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-US">
                <a:solidFill>
                  <a:schemeClr val="dk1"/>
                </a:solidFill>
              </a:rPr>
              <a:t>C - </a:t>
            </a:r>
            <a:r>
              <a:rPr lang="en-US">
                <a:solidFill>
                  <a:schemeClr val="dk1"/>
                </a:solidFill>
              </a:rPr>
              <a:t>обозначают разную консистентность, в случае </a:t>
            </a:r>
            <a:r>
              <a:rPr i="1" lang="en-US">
                <a:solidFill>
                  <a:schemeClr val="dk1"/>
                </a:solidFill>
              </a:rPr>
              <a:t>ACID </a:t>
            </a:r>
            <a:r>
              <a:rPr lang="en-US">
                <a:solidFill>
                  <a:schemeClr val="dk1"/>
                </a:solidFill>
              </a:rPr>
              <a:t>подразумевается переход системы из одного согласованного состояние в другое согласованное, но на самом деле ответсетнность за согласованный переход лежит на уровне самого приложения, а не базы данных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В случае </a:t>
            </a:r>
            <a:r>
              <a:rPr i="1" lang="en-US">
                <a:solidFill>
                  <a:schemeClr val="dk1"/>
                </a:solidFill>
              </a:rPr>
              <a:t>CAP</a:t>
            </a:r>
            <a:r>
              <a:rPr lang="en-US">
                <a:solidFill>
                  <a:schemeClr val="dk1"/>
                </a:solidFill>
              </a:rPr>
              <a:t>подразумевается Linearizable consistency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2400">
                <a:solidFill>
                  <a:schemeClr val="dk1"/>
                </a:solidFill>
              </a:rPr>
              <a:t>Linearizable consistency</a:t>
            </a:r>
            <a:endParaRPr b="1" i="1" sz="2400" strike="noStrike">
              <a:solidFill>
                <a:srgbClr val="000000"/>
              </a:solidFill>
            </a:endParaRPr>
          </a:p>
        </p:txBody>
      </p:sp>
      <p:sp>
        <p:nvSpPr>
          <p:cNvPr id="340" name="Google Shape;340;p62"/>
          <p:cNvSpPr txBox="1"/>
          <p:nvPr/>
        </p:nvSpPr>
        <p:spPr>
          <a:xfrm>
            <a:off x="311750" y="962624"/>
            <a:ext cx="85200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</a:rPr>
              <a:t>Linearizable </a:t>
            </a:r>
            <a:r>
              <a:rPr lang="en-US">
                <a:solidFill>
                  <a:schemeClr val="dk1"/>
                </a:solidFill>
              </a:rPr>
              <a:t>уровень консистентности при котором система ведет себя как будто существует одна копия данных над которой проводятся операции, то есть клиент не должен видеть никаких эффектов возникающих при репликации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Как быть в concurrent операциями?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38" y="2405500"/>
            <a:ext cx="8015224" cy="23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</a:rPr>
              <a:t>Recency гарантия</a:t>
            </a:r>
            <a:endParaRPr b="1" i="1" sz="2400" strike="noStrike">
              <a:solidFill>
                <a:srgbClr val="000000"/>
              </a:solidFill>
            </a:endParaRPr>
          </a:p>
        </p:txBody>
      </p:sp>
      <p:sp>
        <p:nvSpPr>
          <p:cNvPr id="347" name="Google Shape;347;p63"/>
          <p:cNvSpPr txBox="1"/>
          <p:nvPr/>
        </p:nvSpPr>
        <p:spPr>
          <a:xfrm>
            <a:off x="311750" y="1106279"/>
            <a:ext cx="85200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</a:rPr>
              <a:t>Linearizable </a:t>
            </a:r>
            <a:r>
              <a:rPr lang="en-US">
                <a:solidFill>
                  <a:schemeClr val="dk1"/>
                </a:solidFill>
              </a:rPr>
              <a:t>уровень консистентности при котором система ведет себя как будто существует одна копия данных над которой проводятся операции, то есть клиент не должен видеть никаких эффектов возникающих при репликации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25" y="2238175"/>
            <a:ext cx="8519999" cy="2431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2400">
                <a:solidFill>
                  <a:schemeClr val="dk1"/>
                </a:solidFill>
              </a:rPr>
              <a:t>Где нужны гарантии </a:t>
            </a:r>
            <a:r>
              <a:rPr b="1" i="1" lang="en-US" sz="2400">
                <a:solidFill>
                  <a:schemeClr val="dk1"/>
                </a:solidFill>
              </a:rPr>
              <a:t>Linearizable? </a:t>
            </a:r>
            <a:endParaRPr b="1" i="1" sz="2400" strike="noStrike">
              <a:solidFill>
                <a:srgbClr val="000000"/>
              </a:solidFill>
            </a:endParaRPr>
          </a:p>
        </p:txBody>
      </p:sp>
      <p:sp>
        <p:nvSpPr>
          <p:cNvPr id="354" name="Google Shape;354;p64"/>
          <p:cNvSpPr txBox="1"/>
          <p:nvPr/>
        </p:nvSpPr>
        <p:spPr>
          <a:xfrm>
            <a:off x="311750" y="1106279"/>
            <a:ext cx="85200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-US" sz="1600">
                <a:solidFill>
                  <a:schemeClr val="dk1"/>
                </a:solidFill>
              </a:rPr>
              <a:t>Locking and leader election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-US" sz="1600">
                <a:solidFill>
                  <a:schemeClr val="dk1"/>
                </a:solidFill>
              </a:rPr>
              <a:t>Constraints and uniqueness guarantees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-US" sz="1600">
                <a:solidFill>
                  <a:schemeClr val="dk1"/>
                </a:solidFill>
              </a:rPr>
              <a:t>Cross-channel timing dependencies</a:t>
            </a:r>
            <a:endParaRPr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</a:rPr>
              <a:t>Implementing Linearizable Systems?</a:t>
            </a:r>
            <a:endParaRPr b="1" i="1" sz="2400" strike="noStrike">
              <a:solidFill>
                <a:srgbClr val="000000"/>
              </a:solidFill>
            </a:endParaRPr>
          </a:p>
        </p:txBody>
      </p:sp>
      <p:sp>
        <p:nvSpPr>
          <p:cNvPr id="360" name="Google Shape;360;p65"/>
          <p:cNvSpPr txBox="1"/>
          <p:nvPr/>
        </p:nvSpPr>
        <p:spPr>
          <a:xfrm>
            <a:off x="311750" y="1106279"/>
            <a:ext cx="85200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-US" sz="1600">
                <a:solidFill>
                  <a:schemeClr val="dk1"/>
                </a:solidFill>
              </a:rPr>
              <a:t>Single-leader replication (potentially linearizable)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-US" sz="1600">
                <a:solidFill>
                  <a:schemeClr val="dk1"/>
                </a:solidFill>
              </a:rPr>
              <a:t>Consensus algorithms (linearizable)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-US" sz="1600">
                <a:solidFill>
                  <a:schemeClr val="dk1"/>
                </a:solidFill>
              </a:rPr>
              <a:t>Multi-leader replication (not linearizable)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-US" sz="1600">
                <a:solidFill>
                  <a:schemeClr val="dk1"/>
                </a:solidFill>
              </a:rPr>
              <a:t>Leaderless replication (probably not linearizable, cause LWW) </a:t>
            </a:r>
            <a:endParaRPr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/>
        </p:nvSpPr>
        <p:spPr>
          <a:xfrm>
            <a:off x="373985" y="207145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Синхронная репликация</a:t>
            </a:r>
            <a:endParaRPr b="1" i="1" sz="2400" u="none" cap="none" strike="noStrike"/>
          </a:p>
        </p:txBody>
      </p:sp>
      <p:sp>
        <p:nvSpPr>
          <p:cNvPr id="133" name="Google Shape;133;p30"/>
          <p:cNvSpPr txBox="1"/>
          <p:nvPr/>
        </p:nvSpPr>
        <p:spPr>
          <a:xfrm>
            <a:off x="311750" y="1106275"/>
            <a:ext cx="8520000" cy="3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Плюсы</a:t>
            </a:r>
            <a:r>
              <a:rPr lang="en-US" sz="1800"/>
              <a:t>: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Согласованность данных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Минусы</a:t>
            </a:r>
            <a:r>
              <a:rPr lang="en-US" sz="1800"/>
              <a:t>: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При отказе одной из нод,</a:t>
            </a:r>
            <a:endParaRPr sz="1800"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потеря доступности</a:t>
            </a:r>
            <a:endParaRPr sz="1800"/>
          </a:p>
        </p:txBody>
      </p:sp>
      <p:pic>
        <p:nvPicPr>
          <p:cNvPr id="134" name="Google Shape;1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192" y="1163575"/>
            <a:ext cx="4679559" cy="356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6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Consistency models</a:t>
            </a:r>
            <a:endParaRPr b="1" i="1" sz="2800" strike="noStrike"/>
          </a:p>
        </p:txBody>
      </p:sp>
      <p:sp>
        <p:nvSpPr>
          <p:cNvPr id="366" name="Google Shape;366;p66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66"/>
          <p:cNvPicPr preferRelativeResize="0"/>
          <p:nvPr/>
        </p:nvPicPr>
        <p:blipFill rotWithShape="1">
          <a:blip r:embed="rId3">
            <a:alphaModFix/>
          </a:blip>
          <a:srcRect b="789" l="1319" r="-1319" t="-789"/>
          <a:stretch/>
        </p:blipFill>
        <p:spPr>
          <a:xfrm>
            <a:off x="1818900" y="971375"/>
            <a:ext cx="5417201" cy="37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7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Lamport timestamps</a:t>
            </a:r>
            <a:endParaRPr b="1" i="1" sz="2800" strike="noStrike"/>
          </a:p>
        </p:txBody>
      </p:sp>
      <p:sp>
        <p:nvSpPr>
          <p:cNvPr id="373" name="Google Shape;373;p67"/>
          <p:cNvSpPr txBox="1"/>
          <p:nvPr/>
        </p:nvSpPr>
        <p:spPr>
          <a:xfrm>
            <a:off x="311750" y="1106273"/>
            <a:ext cx="85200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Отметки времени Лампорта - одна из попыток упорядочить события в распределенных системах.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Каждая нода имеет свой счетчик, который увеличивается на 1 при любом событии, </a:t>
            </a:r>
            <a:br>
              <a:rPr lang="en-US"/>
            </a:br>
            <a:r>
              <a:rPr lang="en-US"/>
              <a:t>а также при обмене сообщениями счетчики синхронизируются к большему</a:t>
            </a:r>
            <a:endParaRPr/>
          </a:p>
        </p:txBody>
      </p:sp>
      <p:pic>
        <p:nvPicPr>
          <p:cNvPr id="374" name="Google Shape;37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50" y="2351625"/>
            <a:ext cx="5398301" cy="24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8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Vector clock</a:t>
            </a:r>
            <a:endParaRPr b="1" i="1" sz="2800" strike="noStrike"/>
          </a:p>
        </p:txBody>
      </p:sp>
      <p:pic>
        <p:nvPicPr>
          <p:cNvPr id="380" name="Google Shape;38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800" y="1669828"/>
            <a:ext cx="5784375" cy="327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68"/>
          <p:cNvSpPr txBox="1"/>
          <p:nvPr/>
        </p:nvSpPr>
        <p:spPr>
          <a:xfrm>
            <a:off x="311750" y="945824"/>
            <a:ext cx="8520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Векторные часы - обобщение идеи временных отметок лампорта, позволяет ввести частичный порядок событий в системе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Асинхронная</a:t>
            </a:r>
            <a:r>
              <a:rPr b="1" i="1" lang="en-US" sz="2400"/>
              <a:t> репликация</a:t>
            </a:r>
            <a:endParaRPr b="1" i="1" sz="2400" cap="none" strike="noStrike"/>
          </a:p>
        </p:txBody>
      </p:sp>
      <p:sp>
        <p:nvSpPr>
          <p:cNvPr id="140" name="Google Shape;140;p31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Плюсы</a:t>
            </a:r>
            <a:r>
              <a:rPr lang="en-US" sz="1800"/>
              <a:t>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Система продолжает работать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при отказе одной из нод.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Минусы</a:t>
            </a:r>
            <a:r>
              <a:rPr lang="en-US" sz="1800"/>
              <a:t>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При отказах возможна потеря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согласованности данных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* Часто используется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смешанный подход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(полусинхронная репликация)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925" y="1106275"/>
            <a:ext cx="4584825" cy="34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Отстование репликации</a:t>
            </a:r>
            <a:r>
              <a:rPr i="1" lang="en-US" sz="2400"/>
              <a:t> (</a:t>
            </a:r>
            <a:r>
              <a:rPr b="1" i="1" lang="en-US" sz="2400"/>
              <a:t>Replication lag</a:t>
            </a:r>
            <a:r>
              <a:rPr i="1" lang="en-US" sz="2400"/>
              <a:t>)</a:t>
            </a:r>
            <a:endParaRPr b="0" i="1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 txBox="1"/>
          <p:nvPr/>
        </p:nvSpPr>
        <p:spPr>
          <a:xfrm>
            <a:off x="311750" y="1106275"/>
            <a:ext cx="8520000" cy="3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Из-за задержки при репликации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может возникать временная потеря консистентности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данных, которая восстанавливается со временем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так называемая (</a:t>
            </a:r>
            <a:r>
              <a:rPr b="1" i="1" lang="en-US" sz="1500"/>
              <a:t>eventual consistency</a:t>
            </a:r>
            <a:r>
              <a:rPr i="1" lang="en-US" sz="1500"/>
              <a:t>)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В теории время за которое все ноды 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обновятся до состояния лидера 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не лимитировано, однако на практике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ожидается обновление 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в течении миллисекунд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8" name="Google Shape;1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449" y="1005749"/>
            <a:ext cx="4690550" cy="38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SzPts val="1100"/>
              <a:buNone/>
            </a:pPr>
            <a:r>
              <a:rPr b="1" i="1" lang="en-US" sz="2400"/>
              <a:t>Read-your-writes consistency</a:t>
            </a:r>
            <a:endParaRPr i="1" sz="2400"/>
          </a:p>
        </p:txBody>
      </p:sp>
      <p:sp>
        <p:nvSpPr>
          <p:cNvPr id="154" name="Google Shape;154;p33"/>
          <p:cNvSpPr txBox="1"/>
          <p:nvPr/>
        </p:nvSpPr>
        <p:spPr>
          <a:xfrm>
            <a:off x="311750" y="1106275"/>
            <a:ext cx="8520000" cy="3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При асинхронной репликации,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если запрос на изменение данных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приходит на мастер-ноду, 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а последующий запрос на чтение попадает на реплику, 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клиент может увидеть устаревшие данные,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хотя он сам же их обновил.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Допустимость такого поведения 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определяется бизнес логикой приложения.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Гарантия при которой клиент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сразу видит свои изменения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называется</a:t>
            </a:r>
            <a:r>
              <a:rPr b="1" lang="en-US" sz="1500">
                <a:solidFill>
                  <a:schemeClr val="dk1"/>
                </a:solidFill>
              </a:rPr>
              <a:t> </a:t>
            </a:r>
            <a:r>
              <a:rPr b="1" i="1" lang="en-US" sz="1600">
                <a:solidFill>
                  <a:srgbClr val="3A41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read-your-writes consistency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299" y="1106275"/>
            <a:ext cx="4756701" cy="355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SzPts val="1100"/>
              <a:buNone/>
            </a:pPr>
            <a:r>
              <a:rPr b="1" i="1" lang="en-US" sz="2400"/>
              <a:t>Monotonic Reads consistency</a:t>
            </a:r>
            <a:endParaRPr b="1" i="1" sz="2400"/>
          </a:p>
        </p:txBody>
      </p:sp>
      <p:sp>
        <p:nvSpPr>
          <p:cNvPr id="161" name="Google Shape;161;p34"/>
          <p:cNvSpPr txBox="1"/>
          <p:nvPr/>
        </p:nvSpPr>
        <p:spPr>
          <a:xfrm>
            <a:off x="311750" y="1106275"/>
            <a:ext cx="8520000" cy="3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Также п</a:t>
            </a:r>
            <a:r>
              <a:rPr lang="en-US" sz="1500">
                <a:solidFill>
                  <a:schemeClr val="dk1"/>
                </a:solidFill>
              </a:rPr>
              <a:t>ри асинхронной репликации,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может возникнуть ситуация,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когда клиент после повторного запроса,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увидит предыдущее состояние.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(как будто последние изменения 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не пропали, потом снова появились).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Такой эффект может возникать,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 если запросы клиента на чтение 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распределяются по разным репликам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Гарантия при которой клиент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не увидит состояние в прошлом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1600">
                <a:solidFill>
                  <a:srgbClr val="3A41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monotonic read consistency</a:t>
            </a:r>
            <a:br>
              <a:rPr lang="en-U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</p:txBody>
      </p:sp>
      <p:pic>
        <p:nvPicPr>
          <p:cNvPr id="162" name="Google Shape;1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250" y="760475"/>
            <a:ext cx="4566750" cy="43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/>
        </p:nvSpPr>
        <p:spPr>
          <a:xfrm>
            <a:off x="264250" y="981500"/>
            <a:ext cx="85674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Наиболее распространенная топология,</a:t>
            </a:r>
            <a:br>
              <a:rPr lang="en-US"/>
            </a:br>
            <a:r>
              <a:rPr lang="en-US"/>
              <a:t>все запросы на изменение данных проходят </a:t>
            </a:r>
            <a:br>
              <a:rPr lang="en-US"/>
            </a:br>
            <a:r>
              <a:rPr lang="en-US"/>
              <a:t>через одну ноду (</a:t>
            </a:r>
            <a:r>
              <a:rPr b="1" lang="en-US"/>
              <a:t>Leader</a:t>
            </a:r>
            <a:r>
              <a:rPr lang="en-US"/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Плюсы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Не нужно обрабатывать конфликты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при конкурирующих запросах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на изменение данных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Минусы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Single point of failure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Не масштабируется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Нужен способ перевыбора ведущей ноды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68" name="Google Shape;168;p35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SzPts val="1100"/>
              <a:buNone/>
            </a:pPr>
            <a:r>
              <a:rPr b="1" i="1" lang="en-US" sz="2400"/>
              <a:t>Single leader replication</a:t>
            </a:r>
            <a:endParaRPr b="1" i="1" sz="2400"/>
          </a:p>
        </p:txBody>
      </p:sp>
      <p:pic>
        <p:nvPicPr>
          <p:cNvPr id="169" name="Google Shape;1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417" y="1106275"/>
            <a:ext cx="5302583" cy="33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