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embeddedFontLst>
    <p:embeddedFont>
      <p:font typeface="Caveat"/>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Caveat-bold.fntdata"/><Relationship Id="rId14" Type="http://schemas.openxmlformats.org/officeDocument/2006/relationships/slide" Target="slides/slide10.xml"/><Relationship Id="rId58" Type="http://schemas.openxmlformats.org/officeDocument/2006/relationships/font" Target="fonts/Cavea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Shape 6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2" name="Shape 6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8" name="Shape 6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Shape 6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9" name="Shape 6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catlab.org/nlab/show/reflexive+relation" TargetMode="External"/><Relationship Id="rId4" Type="http://schemas.openxmlformats.org/officeDocument/2006/relationships/hyperlink" Target="https://ncatlab.org/nlab/show/transitive+relation" TargetMode="External"/><Relationship Id="rId5" Type="http://schemas.openxmlformats.org/officeDocument/2006/relationships/hyperlink" Target="https://ncatlab.org/nlab/show/antisymmetric+rel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math.stackexchange.com/questions/29152/motivation-and-use-for-category-theory" TargetMode="External"/><Relationship Id="rId4" Type="http://schemas.openxmlformats.org/officeDocument/2006/relationships/hyperlink" Target="https://github.com/scalaz/scalaz" TargetMode="External"/><Relationship Id="rId5" Type="http://schemas.openxmlformats.org/officeDocument/2006/relationships/hyperlink" Target="https://github.com/typelevel/cats" TargetMode="External"/><Relationship Id="rId6" Type="http://schemas.openxmlformats.org/officeDocument/2006/relationships/hyperlink" Target="https://julien-truffaut.github.io/Monocl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55" name="Shape 55"/>
          <p:cNvSpPr txBox="1"/>
          <p:nvPr>
            <p:ph idx="1" type="subTitle"/>
          </p:nvPr>
        </p:nvSpPr>
        <p:spPr>
          <a:xfrm>
            <a:off x="311700" y="2834125"/>
            <a:ext cx="8520600" cy="168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u" sz="4200"/>
              <a:t>Теория категорий</a:t>
            </a:r>
            <a:endParaRPr sz="4200"/>
          </a:p>
          <a:p>
            <a:pPr indent="0" lvl="0" marL="0" rtl="0">
              <a:spcBef>
                <a:spcPts val="0"/>
              </a:spcBef>
              <a:spcAft>
                <a:spcPts val="0"/>
              </a:spcAft>
              <a:buNone/>
            </a:pPr>
            <a:r>
              <a:t/>
            </a:r>
            <a:endParaRPr sz="4200"/>
          </a:p>
        </p:txBody>
      </p:sp>
      <p:pic>
        <p:nvPicPr>
          <p:cNvPr descr="gerb.png" id="56" name="Shape 56"/>
          <p:cNvPicPr preferRelativeResize="0"/>
          <p:nvPr/>
        </p:nvPicPr>
        <p:blipFill>
          <a:blip r:embed="rId3">
            <a:alphaModFix/>
          </a:blip>
          <a:stretch>
            <a:fillRect/>
          </a:stretch>
        </p:blipFill>
        <p:spPr>
          <a:xfrm>
            <a:off x="3745750" y="1156451"/>
            <a:ext cx="1652499" cy="147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8" name="Shape 108"/>
        <p:cNvGrpSpPr/>
        <p:nvPr/>
      </p:nvGrpSpPr>
      <p:grpSpPr>
        <a:xfrm>
          <a:off x="0" y="0"/>
          <a:ext cx="0" cy="0"/>
          <a:chOff x="0" y="0"/>
          <a:chExt cx="0" cy="0"/>
        </a:xfrm>
      </p:grpSpPr>
      <p:sp>
        <p:nvSpPr>
          <p:cNvPr id="109" name="Shape 10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110" name="Shape 110"/>
          <p:cNvSpPr txBox="1"/>
          <p:nvPr>
            <p:ph idx="1" type="body"/>
          </p:nvPr>
        </p:nvSpPr>
        <p:spPr>
          <a:xfrm>
            <a:off x="311700" y="1106375"/>
            <a:ext cx="8520600" cy="3853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Коммутативные диаграммы (КД)</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В теории категорий, для иллюстрации взаимоотношений объектов и морфизмов используют коммутативные диаграммы. Буквами в них, обозначают объекты категории, а стрелочками морфизмы. Коммутативность означает, что для любых выбранных начального и конечного объекта для соединяющих их ориентированных путей композиция соответствующих пути морфизмов не будет зависеть от выбора пути</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Часто, при доказательстве существования некоего морфизма, искомый морфизм обозначают пунктирной стрелкой, а данные морфизмы -  сплошной</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Пример - </a:t>
            </a:r>
            <a:r>
              <a:rPr lang="ru" sz="1400">
                <a:solidFill>
                  <a:srgbClr val="434343"/>
                </a:solidFill>
              </a:rPr>
              <a:t>композиция морфизмов</a:t>
            </a:r>
            <a:r>
              <a:rPr b="1" lang="ru" sz="1400">
                <a:solidFill>
                  <a:srgbClr val="434343"/>
                </a:solidFill>
              </a:rPr>
              <a:t> N </a:t>
            </a:r>
            <a:r>
              <a:rPr lang="ru" sz="1400">
                <a:solidFill>
                  <a:srgbClr val="434343"/>
                </a:solidFill>
              </a:rPr>
              <a:t>и</a:t>
            </a:r>
            <a:r>
              <a:rPr b="1" lang="ru" sz="1400">
                <a:solidFill>
                  <a:srgbClr val="434343"/>
                </a:solidFill>
              </a:rPr>
              <a:t> M</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                                                                    N</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N(A, B)  ○ M(B, C)                            A                      B</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                                                          N○M                 M</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                                                                                   C</a:t>
            </a:r>
            <a:endParaRPr b="1" sz="1400">
              <a:solidFill>
                <a:srgbClr val="434343"/>
              </a:solidFill>
            </a:endParaRPr>
          </a:p>
        </p:txBody>
      </p:sp>
      <p:cxnSp>
        <p:nvCxnSpPr>
          <p:cNvPr id="111" name="Shape 111"/>
          <p:cNvCxnSpPr/>
          <p:nvPr/>
        </p:nvCxnSpPr>
        <p:spPr>
          <a:xfrm>
            <a:off x="3522875" y="3911625"/>
            <a:ext cx="848400" cy="0"/>
          </a:xfrm>
          <a:prstGeom prst="straightConnector1">
            <a:avLst/>
          </a:prstGeom>
          <a:noFill/>
          <a:ln cap="flat" cmpd="sng" w="28575">
            <a:solidFill>
              <a:schemeClr val="dk2"/>
            </a:solidFill>
            <a:prstDash val="solid"/>
            <a:round/>
            <a:headEnd len="med" w="med" type="none"/>
            <a:tailEnd len="med" w="med" type="triangle"/>
          </a:ln>
        </p:spPr>
      </p:cxnSp>
      <p:cxnSp>
        <p:nvCxnSpPr>
          <p:cNvPr id="112" name="Shape 112"/>
          <p:cNvCxnSpPr>
            <a:endCxn id="113" idx="0"/>
          </p:cNvCxnSpPr>
          <p:nvPr/>
        </p:nvCxnSpPr>
        <p:spPr>
          <a:xfrm>
            <a:off x="4449050" y="3911600"/>
            <a:ext cx="0" cy="855000"/>
          </a:xfrm>
          <a:prstGeom prst="straightConnector1">
            <a:avLst/>
          </a:prstGeom>
          <a:noFill/>
          <a:ln cap="flat" cmpd="sng" w="28575">
            <a:solidFill>
              <a:schemeClr val="dk2"/>
            </a:solidFill>
            <a:prstDash val="solid"/>
            <a:round/>
            <a:headEnd len="med" w="med" type="none"/>
            <a:tailEnd len="med" w="med" type="triangle"/>
          </a:ln>
        </p:spPr>
      </p:cxnSp>
      <p:cxnSp>
        <p:nvCxnSpPr>
          <p:cNvPr id="114" name="Shape 114"/>
          <p:cNvCxnSpPr/>
          <p:nvPr/>
        </p:nvCxnSpPr>
        <p:spPr>
          <a:xfrm>
            <a:off x="3488750" y="3966800"/>
            <a:ext cx="882600" cy="799800"/>
          </a:xfrm>
          <a:prstGeom prst="straightConnector1">
            <a:avLst/>
          </a:prstGeom>
          <a:noFill/>
          <a:ln cap="flat" cmpd="sng" w="28575">
            <a:solidFill>
              <a:schemeClr val="dk2"/>
            </a:solidFill>
            <a:prstDash val="dash"/>
            <a:round/>
            <a:headEnd len="med" w="med" type="none"/>
            <a:tailEnd len="med" w="med" type="triangle"/>
          </a:ln>
        </p:spPr>
      </p:cxnSp>
      <p:sp>
        <p:nvSpPr>
          <p:cNvPr id="115" name="Shape 115"/>
          <p:cNvSpPr/>
          <p:nvPr/>
        </p:nvSpPr>
        <p:spPr>
          <a:xfrm>
            <a:off x="3401450" y="3867975"/>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4405400" y="3867975"/>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4405400" y="4766600"/>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122" name="Shape 122"/>
          <p:cNvSpPr txBox="1"/>
          <p:nvPr>
            <p:ph idx="1" type="body"/>
          </p:nvPr>
        </p:nvSpPr>
        <p:spPr>
          <a:xfrm>
            <a:off x="311700" y="975250"/>
            <a:ext cx="8520600" cy="3932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Виды морфизмов</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Гомоморфизм (homomorphizm)</a:t>
            </a:r>
            <a:r>
              <a:rPr lang="ru" sz="1400">
                <a:solidFill>
                  <a:srgbClr val="434343"/>
                </a:solidFill>
              </a:rPr>
              <a:t> - морфизм, сохраняющий ‘структуру’ объектов для которых определен. В случае конкретных категорий (категории групп, колец и т.д.) все морфизмы - это гомоморфизмы. Не все категории конкретны и потому не для любой категории можно говорить о гомоморфизме. </a:t>
            </a:r>
            <a:r>
              <a:rPr b="1" lang="ru" sz="1400">
                <a:solidFill>
                  <a:srgbClr val="434343"/>
                </a:solidFill>
              </a:rPr>
              <a:t>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Мономорфизм (monomorphizm).</a:t>
            </a:r>
            <a:r>
              <a:rPr lang="ru" sz="1400">
                <a:solidFill>
                  <a:srgbClr val="434343"/>
                </a:solidFill>
              </a:rPr>
              <a:t> </a:t>
            </a:r>
            <a:r>
              <a:rPr b="1" lang="ru" sz="1400">
                <a:solidFill>
                  <a:srgbClr val="434343"/>
                </a:solidFill>
              </a:rPr>
              <a:t>f(</a:t>
            </a:r>
            <a:r>
              <a:rPr lang="ru" sz="1400">
                <a:solidFill>
                  <a:srgbClr val="434343"/>
                </a:solidFill>
              </a:rPr>
              <a:t>т.е. инъективная функция</a:t>
            </a:r>
            <a:r>
              <a:rPr b="1" lang="ru" sz="1400">
                <a:solidFill>
                  <a:srgbClr val="434343"/>
                </a:solidFill>
              </a:rPr>
              <a:t>) - </a:t>
            </a:r>
            <a:r>
              <a:rPr lang="ru" sz="1400">
                <a:solidFill>
                  <a:srgbClr val="434343"/>
                </a:solidFill>
              </a:rPr>
              <a:t>это мономорфизм тогда, когда для 2-х морфизмов </a:t>
            </a:r>
            <a:r>
              <a:rPr b="1" lang="ru" sz="1400">
                <a:solidFill>
                  <a:srgbClr val="434343"/>
                </a:solidFill>
              </a:rPr>
              <a:t>g1</a:t>
            </a:r>
            <a:r>
              <a:rPr lang="ru" sz="1400">
                <a:solidFill>
                  <a:srgbClr val="434343"/>
                </a:solidFill>
              </a:rPr>
              <a:t> и </a:t>
            </a:r>
            <a:r>
              <a:rPr b="1" lang="ru" sz="1400">
                <a:solidFill>
                  <a:srgbClr val="434343"/>
                </a:solidFill>
              </a:rPr>
              <a:t>g2</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равенство</a:t>
            </a:r>
            <a:r>
              <a:rPr b="1" lang="ru" sz="1400">
                <a:solidFill>
                  <a:srgbClr val="434343"/>
                </a:solidFill>
              </a:rPr>
              <a:t> f </a:t>
            </a:r>
            <a:r>
              <a:rPr b="1" lang="ru" sz="1400">
                <a:solidFill>
                  <a:srgbClr val="434343"/>
                </a:solidFill>
              </a:rPr>
              <a:t>○ g1</a:t>
            </a:r>
            <a:r>
              <a:rPr b="1" lang="ru" sz="1400">
                <a:solidFill>
                  <a:srgbClr val="434343"/>
                </a:solidFill>
              </a:rPr>
              <a:t>== f</a:t>
            </a:r>
            <a:r>
              <a:rPr lang="ru" sz="1400">
                <a:solidFill>
                  <a:srgbClr val="434343"/>
                </a:solidFill>
              </a:rPr>
              <a:t> </a:t>
            </a:r>
            <a:r>
              <a:rPr b="1" lang="ru" sz="1400">
                <a:solidFill>
                  <a:srgbClr val="434343"/>
                </a:solidFill>
              </a:rPr>
              <a:t>○ g2 </a:t>
            </a:r>
            <a:r>
              <a:rPr lang="ru" sz="1400">
                <a:solidFill>
                  <a:srgbClr val="434343"/>
                </a:solidFill>
              </a:rPr>
              <a:t>возможно только тогда, когда </a:t>
            </a:r>
            <a:r>
              <a:rPr b="1" lang="ru" sz="1400">
                <a:solidFill>
                  <a:srgbClr val="434343"/>
                </a:solidFill>
              </a:rPr>
              <a:t>g1 == g2</a:t>
            </a:r>
            <a:r>
              <a:rPr lang="ru" sz="1400">
                <a:solidFill>
                  <a:srgbClr val="434343"/>
                </a:solidFill>
              </a:rPr>
              <a:t>. Понять смысл определения на примере абстрактных  категорий довольно сложно. Нас, как программистов, в первую очередь интересует категория </a:t>
            </a:r>
            <a:r>
              <a:rPr b="1" lang="ru" sz="1400">
                <a:solidFill>
                  <a:srgbClr val="434343"/>
                </a:solidFill>
              </a:rPr>
              <a:t>Set </a:t>
            </a:r>
            <a:r>
              <a:rPr lang="ru" sz="1400">
                <a:solidFill>
                  <a:srgbClr val="434343"/>
                </a:solidFill>
              </a:rPr>
              <a:t>(а точнее категория всех типов и функций) и на ее примере понять, что такое мономорфизм, значительно проще</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Представим три объекта (A, B, C) в категории Set. Инъективную функцию f, и функции g1 и g2.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Если функция инъективна, она всегда переводит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разные параметры в разные выходные.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На картинке видно, что если </a:t>
            </a:r>
            <a:r>
              <a:rPr b="1" lang="ru" sz="1400">
                <a:solidFill>
                  <a:srgbClr val="434343"/>
                </a:solidFill>
              </a:rPr>
              <a:t>g1 </a:t>
            </a:r>
            <a:r>
              <a:rPr lang="ru" sz="1400">
                <a:solidFill>
                  <a:srgbClr val="434343"/>
                </a:solidFill>
              </a:rPr>
              <a:t>и </a:t>
            </a:r>
            <a:r>
              <a:rPr b="1" lang="ru" sz="1400">
                <a:solidFill>
                  <a:srgbClr val="434343"/>
                </a:solidFill>
              </a:rPr>
              <a:t>g2</a:t>
            </a:r>
            <a:r>
              <a:rPr lang="ru" sz="1400">
                <a:solidFill>
                  <a:srgbClr val="434343"/>
                </a:solidFill>
              </a:rPr>
              <a:t> не равны,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то и их композиции с </a:t>
            </a:r>
            <a:r>
              <a:rPr b="1" lang="ru" sz="1400">
                <a:solidFill>
                  <a:srgbClr val="434343"/>
                </a:solidFill>
              </a:rPr>
              <a:t>f</a:t>
            </a:r>
            <a:r>
              <a:rPr lang="ru" sz="1400">
                <a:solidFill>
                  <a:srgbClr val="434343"/>
                </a:solidFill>
              </a:rPr>
              <a:t> не будут никогда равны.</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p:txBody>
      </p:sp>
      <p:sp>
        <p:nvSpPr>
          <p:cNvPr id="123" name="Shape 123"/>
          <p:cNvSpPr/>
          <p:nvPr/>
        </p:nvSpPr>
        <p:spPr>
          <a:xfrm>
            <a:off x="4616537" y="3966850"/>
            <a:ext cx="1287360" cy="84466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ru" sz="2400">
                <a:solidFill>
                  <a:schemeClr val="dk1"/>
                </a:solidFill>
                <a:latin typeface="Caveat"/>
                <a:ea typeface="Caveat"/>
                <a:cs typeface="Caveat"/>
                <a:sym typeface="Caveat"/>
              </a:rPr>
              <a:t>A</a:t>
            </a:r>
            <a:r>
              <a:rPr baseline="-25000" lang="ru" sz="2400">
                <a:solidFill>
                  <a:schemeClr val="dk1"/>
                </a:solidFill>
                <a:latin typeface="Caveat"/>
                <a:ea typeface="Caveat"/>
                <a:cs typeface="Caveat"/>
                <a:sym typeface="Caveat"/>
              </a:rPr>
              <a:t>Set</a:t>
            </a:r>
            <a:endParaRPr/>
          </a:p>
        </p:txBody>
      </p:sp>
      <p:sp>
        <p:nvSpPr>
          <p:cNvPr id="124" name="Shape 124"/>
          <p:cNvSpPr/>
          <p:nvPr/>
        </p:nvSpPr>
        <p:spPr>
          <a:xfrm>
            <a:off x="6080738" y="3966850"/>
            <a:ext cx="1287360" cy="84466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ru" sz="2400">
                <a:solidFill>
                  <a:schemeClr val="dk1"/>
                </a:solidFill>
                <a:latin typeface="Caveat"/>
                <a:ea typeface="Caveat"/>
                <a:cs typeface="Caveat"/>
                <a:sym typeface="Caveat"/>
              </a:rPr>
              <a:t>B</a:t>
            </a:r>
            <a:r>
              <a:rPr baseline="-25000" lang="ru" sz="2400">
                <a:solidFill>
                  <a:schemeClr val="dk1"/>
                </a:solidFill>
                <a:latin typeface="Caveat"/>
                <a:ea typeface="Caveat"/>
                <a:cs typeface="Caveat"/>
                <a:sym typeface="Caveat"/>
              </a:rPr>
              <a:t>Set</a:t>
            </a:r>
            <a:endParaRPr baseline="-25000" sz="2400">
              <a:solidFill>
                <a:schemeClr val="dk1"/>
              </a:solidFill>
              <a:latin typeface="Caveat"/>
              <a:ea typeface="Caveat"/>
              <a:cs typeface="Caveat"/>
              <a:sym typeface="Caveat"/>
            </a:endParaRPr>
          </a:p>
          <a:p>
            <a:pPr indent="0" lvl="0" marL="0">
              <a:spcBef>
                <a:spcPts val="0"/>
              </a:spcBef>
              <a:spcAft>
                <a:spcPts val="0"/>
              </a:spcAft>
              <a:buNone/>
            </a:pPr>
            <a:r>
              <a:t/>
            </a:r>
            <a:endParaRPr/>
          </a:p>
        </p:txBody>
      </p:sp>
      <p:sp>
        <p:nvSpPr>
          <p:cNvPr id="125" name="Shape 125"/>
          <p:cNvSpPr/>
          <p:nvPr/>
        </p:nvSpPr>
        <p:spPr>
          <a:xfrm>
            <a:off x="7544938" y="3937725"/>
            <a:ext cx="1287360" cy="84466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ru" sz="2400">
                <a:solidFill>
                  <a:schemeClr val="dk1"/>
                </a:solidFill>
                <a:latin typeface="Caveat"/>
                <a:ea typeface="Caveat"/>
                <a:cs typeface="Caveat"/>
                <a:sym typeface="Caveat"/>
              </a:rPr>
              <a:t>C</a:t>
            </a:r>
            <a:r>
              <a:rPr baseline="-25000" lang="ru" sz="2400">
                <a:solidFill>
                  <a:schemeClr val="dk1"/>
                </a:solidFill>
                <a:latin typeface="Caveat"/>
                <a:ea typeface="Caveat"/>
                <a:cs typeface="Caveat"/>
                <a:sym typeface="Caveat"/>
              </a:rPr>
              <a:t>Set</a:t>
            </a:r>
            <a:endParaRPr baseline="-25000" sz="2400">
              <a:solidFill>
                <a:schemeClr val="dk1"/>
              </a:solidFill>
              <a:latin typeface="Caveat"/>
              <a:ea typeface="Caveat"/>
              <a:cs typeface="Caveat"/>
              <a:sym typeface="Caveat"/>
            </a:endParaRPr>
          </a:p>
          <a:p>
            <a:pPr indent="0" lvl="0" marL="0">
              <a:spcBef>
                <a:spcPts val="0"/>
              </a:spcBef>
              <a:spcAft>
                <a:spcPts val="0"/>
              </a:spcAft>
              <a:buNone/>
            </a:pPr>
            <a:r>
              <a:t/>
            </a:r>
            <a:endParaRPr/>
          </a:p>
        </p:txBody>
      </p:sp>
      <p:cxnSp>
        <p:nvCxnSpPr>
          <p:cNvPr id="126" name="Shape 126"/>
          <p:cNvCxnSpPr/>
          <p:nvPr/>
        </p:nvCxnSpPr>
        <p:spPr>
          <a:xfrm>
            <a:off x="5455100" y="4298450"/>
            <a:ext cx="1304700" cy="250500"/>
          </a:xfrm>
          <a:prstGeom prst="straightConnector1">
            <a:avLst/>
          </a:prstGeom>
          <a:noFill/>
          <a:ln cap="flat" cmpd="sng" w="19050">
            <a:solidFill>
              <a:schemeClr val="dk2"/>
            </a:solidFill>
            <a:prstDash val="solid"/>
            <a:round/>
            <a:headEnd len="med" w="med" type="none"/>
            <a:tailEnd len="med" w="med" type="triangle"/>
          </a:ln>
        </p:spPr>
      </p:cxnSp>
      <p:cxnSp>
        <p:nvCxnSpPr>
          <p:cNvPr id="127" name="Shape 127"/>
          <p:cNvCxnSpPr/>
          <p:nvPr/>
        </p:nvCxnSpPr>
        <p:spPr>
          <a:xfrm flipH="1" rot="10800000">
            <a:off x="5458000" y="4160600"/>
            <a:ext cx="1328100" cy="123300"/>
          </a:xfrm>
          <a:prstGeom prst="straightConnector1">
            <a:avLst/>
          </a:prstGeom>
          <a:noFill/>
          <a:ln cap="flat" cmpd="sng" w="19050">
            <a:solidFill>
              <a:schemeClr val="dk2"/>
            </a:solidFill>
            <a:prstDash val="solid"/>
            <a:round/>
            <a:headEnd len="med" w="med" type="none"/>
            <a:tailEnd len="med" w="med" type="triangle"/>
          </a:ln>
        </p:spPr>
      </p:cxnSp>
      <p:sp>
        <p:nvSpPr>
          <p:cNvPr id="128" name="Shape 128"/>
          <p:cNvSpPr/>
          <p:nvPr/>
        </p:nvSpPr>
        <p:spPr>
          <a:xfrm>
            <a:off x="5353200" y="4254800"/>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29" name="Shape 129"/>
          <p:cNvCxnSpPr>
            <a:stCxn id="130" idx="6"/>
          </p:cNvCxnSpPr>
          <p:nvPr/>
        </p:nvCxnSpPr>
        <p:spPr>
          <a:xfrm flipH="1" rot="10800000">
            <a:off x="6853463" y="4150850"/>
            <a:ext cx="1352700" cy="22200"/>
          </a:xfrm>
          <a:prstGeom prst="straightConnector1">
            <a:avLst/>
          </a:prstGeom>
          <a:noFill/>
          <a:ln cap="flat" cmpd="sng" w="19050">
            <a:solidFill>
              <a:schemeClr val="dk2"/>
            </a:solidFill>
            <a:prstDash val="solid"/>
            <a:round/>
            <a:headEnd len="med" w="med" type="none"/>
            <a:tailEnd len="med" w="med" type="triangle"/>
          </a:ln>
        </p:spPr>
      </p:cxnSp>
      <p:sp>
        <p:nvSpPr>
          <p:cNvPr id="131" name="Shape 131"/>
          <p:cNvSpPr/>
          <p:nvPr/>
        </p:nvSpPr>
        <p:spPr>
          <a:xfrm>
            <a:off x="8206175" y="4506175"/>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6766163" y="4129400"/>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6766175" y="4506175"/>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33" name="Shape 133"/>
          <p:cNvCxnSpPr>
            <a:stCxn id="132" idx="6"/>
            <a:endCxn id="131" idx="2"/>
          </p:cNvCxnSpPr>
          <p:nvPr/>
        </p:nvCxnSpPr>
        <p:spPr>
          <a:xfrm>
            <a:off x="6853475" y="4549825"/>
            <a:ext cx="1352700" cy="0"/>
          </a:xfrm>
          <a:prstGeom prst="straightConnector1">
            <a:avLst/>
          </a:prstGeom>
          <a:noFill/>
          <a:ln cap="flat" cmpd="sng" w="19050">
            <a:solidFill>
              <a:schemeClr val="dk2"/>
            </a:solidFill>
            <a:prstDash val="solid"/>
            <a:round/>
            <a:headEnd len="med" w="med" type="none"/>
            <a:tailEnd len="med" w="med" type="triangle"/>
          </a:ln>
        </p:spPr>
      </p:cxnSp>
      <p:sp>
        <p:nvSpPr>
          <p:cNvPr id="134" name="Shape 134"/>
          <p:cNvSpPr/>
          <p:nvPr/>
        </p:nvSpPr>
        <p:spPr>
          <a:xfrm>
            <a:off x="8206175" y="4118300"/>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txBox="1"/>
          <p:nvPr/>
        </p:nvSpPr>
        <p:spPr>
          <a:xfrm>
            <a:off x="5820775" y="3873800"/>
            <a:ext cx="384300" cy="41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t>g1</a:t>
            </a:r>
            <a:endParaRPr/>
          </a:p>
        </p:txBody>
      </p:sp>
      <p:sp>
        <p:nvSpPr>
          <p:cNvPr id="136" name="Shape 136"/>
          <p:cNvSpPr txBox="1"/>
          <p:nvPr/>
        </p:nvSpPr>
        <p:spPr>
          <a:xfrm>
            <a:off x="5820775" y="4344775"/>
            <a:ext cx="384300" cy="41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g2</a:t>
            </a:r>
            <a:endParaRPr/>
          </a:p>
        </p:txBody>
      </p:sp>
      <p:sp>
        <p:nvSpPr>
          <p:cNvPr id="137" name="Shape 137"/>
          <p:cNvSpPr txBox="1"/>
          <p:nvPr/>
        </p:nvSpPr>
        <p:spPr>
          <a:xfrm>
            <a:off x="7348738" y="3873800"/>
            <a:ext cx="268500" cy="41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t>f</a:t>
            </a:r>
            <a:endParaRPr/>
          </a:p>
        </p:txBody>
      </p:sp>
      <p:sp>
        <p:nvSpPr>
          <p:cNvPr id="138" name="Shape 138"/>
          <p:cNvSpPr txBox="1"/>
          <p:nvPr/>
        </p:nvSpPr>
        <p:spPr>
          <a:xfrm>
            <a:off x="7348738" y="4263650"/>
            <a:ext cx="268500" cy="32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t>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2" name="Shape 142"/>
        <p:cNvGrpSpPr/>
        <p:nvPr/>
      </p:nvGrpSpPr>
      <p:grpSpPr>
        <a:xfrm>
          <a:off x="0" y="0"/>
          <a:ext cx="0" cy="0"/>
          <a:chOff x="0" y="0"/>
          <a:chExt cx="0" cy="0"/>
        </a:xfrm>
      </p:grpSpPr>
      <p:sp>
        <p:nvSpPr>
          <p:cNvPr id="143" name="Shape 14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144" name="Shape 144"/>
          <p:cNvSpPr txBox="1"/>
          <p:nvPr>
            <p:ph idx="1" type="body"/>
          </p:nvPr>
        </p:nvSpPr>
        <p:spPr>
          <a:xfrm>
            <a:off x="311700" y="1016425"/>
            <a:ext cx="8520600" cy="3988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Эпипорфизм (эпичный!!)</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Двойственное мономорфизму опредение.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Для того, чтобы морфизм </a:t>
            </a:r>
            <a:r>
              <a:rPr b="1" lang="ru" sz="1400">
                <a:solidFill>
                  <a:srgbClr val="434343"/>
                </a:solidFill>
              </a:rPr>
              <a:t>f(A -&gt; B) </a:t>
            </a:r>
            <a:r>
              <a:rPr lang="ru" sz="1400">
                <a:solidFill>
                  <a:srgbClr val="434343"/>
                </a:solidFill>
              </a:rPr>
              <a:t>был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эпиморфизмом необходимо чтобы выполнялось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следующее: </a:t>
            </a:r>
            <a:r>
              <a:rPr b="1" lang="ru" sz="1400">
                <a:solidFill>
                  <a:srgbClr val="434343"/>
                </a:solidFill>
              </a:rPr>
              <a:t>∃(g1, g2) : g1 == g2 </a:t>
            </a:r>
            <a:r>
              <a:rPr lang="ru" sz="1400">
                <a:solidFill>
                  <a:srgbClr val="434343"/>
                </a:solidFill>
              </a:rPr>
              <a:t>для всех </a:t>
            </a:r>
            <a:r>
              <a:rPr b="1" lang="ru" sz="1400">
                <a:solidFill>
                  <a:srgbClr val="434343"/>
                </a:solidFill>
              </a:rPr>
              <a:t>f(a),</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 </a:t>
            </a:r>
            <a:r>
              <a:rPr lang="ru" sz="1400">
                <a:solidFill>
                  <a:srgbClr val="434343"/>
                </a:solidFill>
              </a:rPr>
              <a:t>т.е. для всех  элементов </a:t>
            </a:r>
            <a:r>
              <a:rPr b="1" lang="ru" sz="1400">
                <a:solidFill>
                  <a:srgbClr val="434343"/>
                </a:solidFill>
              </a:rPr>
              <a:t>B</a:t>
            </a:r>
            <a:r>
              <a:rPr lang="ru" sz="1400">
                <a:solidFill>
                  <a:srgbClr val="434343"/>
                </a:solidFill>
              </a:rPr>
              <a:t>, которые являются образом </a:t>
            </a:r>
            <a:r>
              <a:rPr b="1" lang="ru" sz="1400">
                <a:solidFill>
                  <a:srgbClr val="434343"/>
                </a:solidFill>
              </a:rPr>
              <a:t>f </a:t>
            </a:r>
            <a:r>
              <a:rPr lang="ru" sz="1400">
                <a:solidFill>
                  <a:srgbClr val="434343"/>
                </a:solidFill>
              </a:rPr>
              <a:t>в </a:t>
            </a:r>
            <a:r>
              <a:rPr b="1" lang="ru" sz="1400">
                <a:solidFill>
                  <a:srgbClr val="434343"/>
                </a:solidFill>
              </a:rPr>
              <a:t>B </a:t>
            </a:r>
            <a:r>
              <a:rPr lang="ru" sz="1400">
                <a:solidFill>
                  <a:srgbClr val="434343"/>
                </a:solidFill>
              </a:rPr>
              <a:t>и </a:t>
            </a:r>
            <a:r>
              <a:rPr b="1" lang="ru" sz="1400">
                <a:solidFill>
                  <a:srgbClr val="434343"/>
                </a:solidFill>
              </a:rPr>
              <a:t>g1 != g2 </a:t>
            </a:r>
            <a:r>
              <a:rPr lang="ru" sz="1400">
                <a:solidFill>
                  <a:srgbClr val="434343"/>
                </a:solidFill>
              </a:rPr>
              <a:t>для остальных элементов множества</a:t>
            </a:r>
            <a:r>
              <a:rPr b="1" lang="ru" sz="1400">
                <a:solidFill>
                  <a:srgbClr val="434343"/>
                </a:solidFill>
              </a:rPr>
              <a:t> B. </a:t>
            </a:r>
            <a:r>
              <a:rPr b="1" lang="ru" sz="1400">
                <a:solidFill>
                  <a:srgbClr val="434343"/>
                </a:solidFill>
              </a:rPr>
              <a:t>f</a:t>
            </a:r>
            <a:r>
              <a:rPr b="1" lang="ru" sz="1400">
                <a:solidFill>
                  <a:srgbClr val="434343"/>
                </a:solidFill>
              </a:rPr>
              <a:t> </a:t>
            </a:r>
            <a:r>
              <a:rPr lang="ru" sz="1400">
                <a:solidFill>
                  <a:srgbClr val="434343"/>
                </a:solidFill>
              </a:rPr>
              <a:t>эпиморфизм</a:t>
            </a:r>
            <a:r>
              <a:rPr b="1" lang="ru" sz="1400">
                <a:solidFill>
                  <a:srgbClr val="434343"/>
                </a:solidFill>
              </a:rPr>
              <a:t> ⇔ g2 ○ f == g1 ○ f </a:t>
            </a:r>
            <a:r>
              <a:rPr lang="ru" sz="1400">
                <a:solidFill>
                  <a:srgbClr val="434343"/>
                </a:solidFill>
              </a:rPr>
              <a:t>для </a:t>
            </a:r>
            <a:r>
              <a:rPr b="1" lang="ru" sz="1400">
                <a:solidFill>
                  <a:srgbClr val="434343"/>
                </a:solidFill>
              </a:rPr>
              <a:t>∀(a ∋ A, b ∋ B , c ∋ C)</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Изоморфизм</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В ТК не рассматривается понятие равенства объектов, т.к. трудно дать определение тому, что является равенством объектов. Вместо этого вводиться понятие изоморфизма. Он описывает тот факт, что из объекта </a:t>
            </a:r>
            <a:r>
              <a:rPr b="1" lang="ru" sz="1400">
                <a:solidFill>
                  <a:srgbClr val="434343"/>
                </a:solidFill>
              </a:rPr>
              <a:t>A</a:t>
            </a:r>
            <a:r>
              <a:rPr lang="ru" sz="1400">
                <a:solidFill>
                  <a:srgbClr val="434343"/>
                </a:solidFill>
              </a:rPr>
              <a:t> может быть получен объект </a:t>
            </a:r>
            <a:r>
              <a:rPr b="1" lang="ru" sz="1400">
                <a:solidFill>
                  <a:srgbClr val="434343"/>
                </a:solidFill>
              </a:rPr>
              <a:t>B</a:t>
            </a:r>
            <a:r>
              <a:rPr lang="ru" sz="1400">
                <a:solidFill>
                  <a:srgbClr val="434343"/>
                </a:solidFill>
              </a:rPr>
              <a:t> и из </a:t>
            </a:r>
            <a:r>
              <a:rPr b="1" lang="ru" sz="1400">
                <a:solidFill>
                  <a:srgbClr val="434343"/>
                </a:solidFill>
              </a:rPr>
              <a:t>B</a:t>
            </a:r>
            <a:r>
              <a:rPr lang="ru" sz="1400">
                <a:solidFill>
                  <a:srgbClr val="434343"/>
                </a:solidFill>
              </a:rPr>
              <a:t> обратно в объект </a:t>
            </a:r>
            <a:r>
              <a:rPr b="1" lang="ru" sz="1400">
                <a:solidFill>
                  <a:srgbClr val="434343"/>
                </a:solidFill>
              </a:rPr>
              <a:t>A</a:t>
            </a:r>
            <a:r>
              <a:rPr lang="ru" sz="1400">
                <a:solidFill>
                  <a:srgbClr val="434343"/>
                </a:solidFill>
              </a:rPr>
              <a:t>. Т.е. объекты </a:t>
            </a:r>
            <a:r>
              <a:rPr b="1" lang="ru" sz="1400">
                <a:solidFill>
                  <a:srgbClr val="434343"/>
                </a:solidFill>
              </a:rPr>
              <a:t>A</a:t>
            </a:r>
            <a:r>
              <a:rPr lang="ru" sz="1400">
                <a:solidFill>
                  <a:srgbClr val="434343"/>
                </a:solidFill>
              </a:rPr>
              <a:t> и </a:t>
            </a:r>
            <a:r>
              <a:rPr b="1" lang="ru" sz="1400">
                <a:solidFill>
                  <a:srgbClr val="434343"/>
                </a:solidFill>
              </a:rPr>
              <a:t>B</a:t>
            </a:r>
            <a:r>
              <a:rPr lang="ru" sz="1400">
                <a:solidFill>
                  <a:srgbClr val="434343"/>
                </a:solidFill>
              </a:rPr>
              <a:t> тождественны вплоть до некоего преобразования.</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 </a:t>
            </a:r>
            <a:r>
              <a:rPr b="1" lang="ru" sz="1400">
                <a:solidFill>
                  <a:srgbClr val="434343"/>
                </a:solidFill>
              </a:rPr>
              <a:t>f</a:t>
            </a:r>
            <a:r>
              <a:rPr lang="ru" sz="1400">
                <a:solidFill>
                  <a:srgbClr val="434343"/>
                </a:solidFill>
              </a:rPr>
              <a:t> </a:t>
            </a:r>
            <a:r>
              <a:rPr b="1" lang="ru" sz="1400">
                <a:solidFill>
                  <a:srgbClr val="434343"/>
                </a:solidFill>
              </a:rPr>
              <a:t>○ g == g ○ f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 g ○ f == id</a:t>
            </a:r>
            <a:r>
              <a:rPr b="1" baseline="-25000" lang="ru" sz="1400">
                <a:solidFill>
                  <a:srgbClr val="434343"/>
                </a:solidFill>
              </a:rPr>
              <a:t>a               </a:t>
            </a:r>
            <a:r>
              <a:rPr b="1" lang="ru" sz="1400">
                <a:solidFill>
                  <a:srgbClr val="434343"/>
                </a:solidFill>
              </a:rPr>
              <a:t>-  </a:t>
            </a:r>
            <a:r>
              <a:rPr lang="ru" sz="1400">
                <a:solidFill>
                  <a:srgbClr val="434343"/>
                </a:solidFill>
              </a:rPr>
              <a:t>изоморфизм</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 f ○ g == id</a:t>
            </a:r>
            <a:r>
              <a:rPr b="1" baseline="-25000" lang="ru" sz="1400">
                <a:solidFill>
                  <a:srgbClr val="434343"/>
                </a:solidFill>
              </a:rPr>
              <a:t>b</a:t>
            </a:r>
            <a:endParaRPr b="1" baseline="-25000" sz="1400">
              <a:solidFill>
                <a:srgbClr val="434343"/>
              </a:solidFill>
            </a:endParaRPr>
          </a:p>
        </p:txBody>
      </p:sp>
      <p:sp>
        <p:nvSpPr>
          <p:cNvPr id="145" name="Shape 145"/>
          <p:cNvSpPr/>
          <p:nvPr/>
        </p:nvSpPr>
        <p:spPr>
          <a:xfrm>
            <a:off x="4464137" y="1342419"/>
            <a:ext cx="1287360" cy="84466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ru" sz="2400">
                <a:solidFill>
                  <a:schemeClr val="dk1"/>
                </a:solidFill>
                <a:latin typeface="Caveat"/>
                <a:ea typeface="Caveat"/>
                <a:cs typeface="Caveat"/>
                <a:sym typeface="Caveat"/>
              </a:rPr>
              <a:t>A</a:t>
            </a:r>
            <a:r>
              <a:rPr baseline="-25000" lang="ru" sz="2400">
                <a:solidFill>
                  <a:schemeClr val="dk1"/>
                </a:solidFill>
                <a:latin typeface="Caveat"/>
                <a:ea typeface="Caveat"/>
                <a:cs typeface="Caveat"/>
                <a:sym typeface="Caveat"/>
              </a:rPr>
              <a:t>Set</a:t>
            </a:r>
            <a:endParaRPr/>
          </a:p>
        </p:txBody>
      </p:sp>
      <p:sp>
        <p:nvSpPr>
          <p:cNvPr id="146" name="Shape 146"/>
          <p:cNvSpPr/>
          <p:nvPr/>
        </p:nvSpPr>
        <p:spPr>
          <a:xfrm>
            <a:off x="5928338" y="1342419"/>
            <a:ext cx="1287360" cy="84466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ru" sz="2400">
                <a:solidFill>
                  <a:schemeClr val="dk1"/>
                </a:solidFill>
                <a:latin typeface="Caveat"/>
                <a:ea typeface="Caveat"/>
                <a:cs typeface="Caveat"/>
                <a:sym typeface="Caveat"/>
              </a:rPr>
              <a:t>B</a:t>
            </a:r>
            <a:r>
              <a:rPr baseline="-25000" lang="ru" sz="2400">
                <a:solidFill>
                  <a:schemeClr val="dk1"/>
                </a:solidFill>
                <a:latin typeface="Caveat"/>
                <a:ea typeface="Caveat"/>
                <a:cs typeface="Caveat"/>
                <a:sym typeface="Caveat"/>
              </a:rPr>
              <a:t>Set</a:t>
            </a:r>
            <a:endParaRPr baseline="-25000" sz="2400">
              <a:solidFill>
                <a:schemeClr val="dk1"/>
              </a:solidFill>
              <a:latin typeface="Caveat"/>
              <a:ea typeface="Caveat"/>
              <a:cs typeface="Caveat"/>
              <a:sym typeface="Caveat"/>
            </a:endParaRPr>
          </a:p>
          <a:p>
            <a:pPr indent="0" lvl="0" marL="0" rtl="0">
              <a:spcBef>
                <a:spcPts val="0"/>
              </a:spcBef>
              <a:spcAft>
                <a:spcPts val="0"/>
              </a:spcAft>
              <a:buNone/>
            </a:pPr>
            <a:r>
              <a:t/>
            </a:r>
            <a:endParaRPr/>
          </a:p>
        </p:txBody>
      </p:sp>
      <p:sp>
        <p:nvSpPr>
          <p:cNvPr id="147" name="Shape 147"/>
          <p:cNvSpPr/>
          <p:nvPr/>
        </p:nvSpPr>
        <p:spPr>
          <a:xfrm>
            <a:off x="7392538" y="1313294"/>
            <a:ext cx="1287360" cy="84466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ru" sz="2400">
                <a:solidFill>
                  <a:schemeClr val="dk1"/>
                </a:solidFill>
                <a:latin typeface="Caveat"/>
                <a:ea typeface="Caveat"/>
                <a:cs typeface="Caveat"/>
                <a:sym typeface="Caveat"/>
              </a:rPr>
              <a:t>C</a:t>
            </a:r>
            <a:r>
              <a:rPr baseline="-25000" lang="ru" sz="2400">
                <a:solidFill>
                  <a:schemeClr val="dk1"/>
                </a:solidFill>
                <a:latin typeface="Caveat"/>
                <a:ea typeface="Caveat"/>
                <a:cs typeface="Caveat"/>
                <a:sym typeface="Caveat"/>
              </a:rPr>
              <a:t>Set</a:t>
            </a:r>
            <a:endParaRPr baseline="-25000" sz="2400">
              <a:solidFill>
                <a:schemeClr val="dk1"/>
              </a:solidFill>
              <a:latin typeface="Caveat"/>
              <a:ea typeface="Caveat"/>
              <a:cs typeface="Caveat"/>
              <a:sym typeface="Caveat"/>
            </a:endParaRPr>
          </a:p>
          <a:p>
            <a:pPr indent="0" lvl="0" marL="0" rtl="0">
              <a:spcBef>
                <a:spcPts val="0"/>
              </a:spcBef>
              <a:spcAft>
                <a:spcPts val="0"/>
              </a:spcAft>
              <a:buNone/>
            </a:pPr>
            <a:r>
              <a:t/>
            </a:r>
            <a:endParaRPr/>
          </a:p>
        </p:txBody>
      </p:sp>
      <p:cxnSp>
        <p:nvCxnSpPr>
          <p:cNvPr id="148" name="Shape 148"/>
          <p:cNvCxnSpPr>
            <a:stCxn id="149" idx="6"/>
          </p:cNvCxnSpPr>
          <p:nvPr/>
        </p:nvCxnSpPr>
        <p:spPr>
          <a:xfrm>
            <a:off x="5261075" y="1731457"/>
            <a:ext cx="1346400" cy="193200"/>
          </a:xfrm>
          <a:prstGeom prst="straightConnector1">
            <a:avLst/>
          </a:prstGeom>
          <a:noFill/>
          <a:ln cap="flat" cmpd="sng" w="19050">
            <a:solidFill>
              <a:schemeClr val="dk2"/>
            </a:solidFill>
            <a:prstDash val="solid"/>
            <a:round/>
            <a:headEnd len="med" w="med" type="none"/>
            <a:tailEnd len="med" w="med" type="triangle"/>
          </a:ln>
        </p:spPr>
      </p:cxnSp>
      <p:cxnSp>
        <p:nvCxnSpPr>
          <p:cNvPr id="150" name="Shape 150"/>
          <p:cNvCxnSpPr>
            <a:stCxn id="151" idx="6"/>
          </p:cNvCxnSpPr>
          <p:nvPr/>
        </p:nvCxnSpPr>
        <p:spPr>
          <a:xfrm flipH="1" rot="10800000">
            <a:off x="5261075" y="1536019"/>
            <a:ext cx="1372500" cy="1500"/>
          </a:xfrm>
          <a:prstGeom prst="straightConnector1">
            <a:avLst/>
          </a:prstGeom>
          <a:noFill/>
          <a:ln cap="flat" cmpd="sng" w="19050">
            <a:solidFill>
              <a:schemeClr val="dk2"/>
            </a:solidFill>
            <a:prstDash val="solid"/>
            <a:round/>
            <a:headEnd len="med" w="med" type="none"/>
            <a:tailEnd len="med" w="med" type="triangle"/>
          </a:ln>
        </p:spPr>
      </p:cxnSp>
      <p:sp>
        <p:nvSpPr>
          <p:cNvPr id="151" name="Shape 151"/>
          <p:cNvSpPr/>
          <p:nvPr/>
        </p:nvSpPr>
        <p:spPr>
          <a:xfrm>
            <a:off x="5173775" y="1493869"/>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2" name="Shape 152"/>
          <p:cNvCxnSpPr>
            <a:stCxn id="153" idx="6"/>
          </p:cNvCxnSpPr>
          <p:nvPr/>
        </p:nvCxnSpPr>
        <p:spPr>
          <a:xfrm flipH="1" rot="10800000">
            <a:off x="6701063" y="1526419"/>
            <a:ext cx="1352700" cy="22200"/>
          </a:xfrm>
          <a:prstGeom prst="straightConnector1">
            <a:avLst/>
          </a:prstGeom>
          <a:noFill/>
          <a:ln cap="flat" cmpd="sng" w="19050">
            <a:solidFill>
              <a:schemeClr val="dk2"/>
            </a:solidFill>
            <a:prstDash val="solid"/>
            <a:round/>
            <a:headEnd len="med" w="med" type="none"/>
            <a:tailEnd len="med" w="med" type="triangle"/>
          </a:ln>
        </p:spPr>
      </p:cxnSp>
      <p:sp>
        <p:nvSpPr>
          <p:cNvPr id="154" name="Shape 154"/>
          <p:cNvSpPr/>
          <p:nvPr/>
        </p:nvSpPr>
        <p:spPr>
          <a:xfrm>
            <a:off x="8053775" y="1881744"/>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6613763" y="1504969"/>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6613775" y="1881744"/>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6" name="Shape 156"/>
          <p:cNvCxnSpPr>
            <a:stCxn id="155" idx="6"/>
            <a:endCxn id="154" idx="2"/>
          </p:cNvCxnSpPr>
          <p:nvPr/>
        </p:nvCxnSpPr>
        <p:spPr>
          <a:xfrm>
            <a:off x="6701075" y="1925394"/>
            <a:ext cx="1352700" cy="0"/>
          </a:xfrm>
          <a:prstGeom prst="straightConnector1">
            <a:avLst/>
          </a:prstGeom>
          <a:noFill/>
          <a:ln cap="flat" cmpd="sng" w="19050">
            <a:solidFill>
              <a:schemeClr val="dk2"/>
            </a:solidFill>
            <a:prstDash val="solid"/>
            <a:round/>
            <a:headEnd len="med" w="med" type="none"/>
            <a:tailEnd len="med" w="med" type="triangle"/>
          </a:ln>
        </p:spPr>
      </p:cxnSp>
      <p:sp>
        <p:nvSpPr>
          <p:cNvPr id="157" name="Shape 157"/>
          <p:cNvSpPr/>
          <p:nvPr/>
        </p:nvSpPr>
        <p:spPr>
          <a:xfrm>
            <a:off x="8053775" y="1493869"/>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txBox="1"/>
          <p:nvPr/>
        </p:nvSpPr>
        <p:spPr>
          <a:xfrm>
            <a:off x="7138475" y="1622994"/>
            <a:ext cx="384300" cy="41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g1</a:t>
            </a:r>
            <a:endParaRPr/>
          </a:p>
        </p:txBody>
      </p:sp>
      <p:sp>
        <p:nvSpPr>
          <p:cNvPr id="159" name="Shape 159"/>
          <p:cNvSpPr txBox="1"/>
          <p:nvPr/>
        </p:nvSpPr>
        <p:spPr>
          <a:xfrm>
            <a:off x="7138475" y="1212894"/>
            <a:ext cx="384300" cy="41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g2</a:t>
            </a:r>
            <a:endParaRPr/>
          </a:p>
        </p:txBody>
      </p:sp>
      <p:sp>
        <p:nvSpPr>
          <p:cNvPr id="160" name="Shape 160"/>
          <p:cNvSpPr txBox="1"/>
          <p:nvPr/>
        </p:nvSpPr>
        <p:spPr>
          <a:xfrm>
            <a:off x="5751488" y="1530569"/>
            <a:ext cx="268500" cy="41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a:t>
            </a:r>
            <a:endParaRPr/>
          </a:p>
        </p:txBody>
      </p:sp>
      <p:sp>
        <p:nvSpPr>
          <p:cNvPr id="161" name="Shape 161"/>
          <p:cNvSpPr txBox="1"/>
          <p:nvPr/>
        </p:nvSpPr>
        <p:spPr>
          <a:xfrm>
            <a:off x="5751488" y="1837844"/>
            <a:ext cx="268500" cy="32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a:t>
            </a:r>
            <a:endParaRPr/>
          </a:p>
        </p:txBody>
      </p:sp>
      <p:sp>
        <p:nvSpPr>
          <p:cNvPr id="149" name="Shape 149"/>
          <p:cNvSpPr/>
          <p:nvPr/>
        </p:nvSpPr>
        <p:spPr>
          <a:xfrm>
            <a:off x="5173775" y="1687807"/>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5173775" y="1881744"/>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3" name="Shape 163"/>
          <p:cNvCxnSpPr>
            <a:stCxn id="162" idx="6"/>
          </p:cNvCxnSpPr>
          <p:nvPr/>
        </p:nvCxnSpPr>
        <p:spPr>
          <a:xfrm>
            <a:off x="5261075" y="1925394"/>
            <a:ext cx="1359300" cy="16200"/>
          </a:xfrm>
          <a:prstGeom prst="straightConnector1">
            <a:avLst/>
          </a:prstGeom>
          <a:noFill/>
          <a:ln cap="flat" cmpd="sng" w="19050">
            <a:solidFill>
              <a:schemeClr val="dk2"/>
            </a:solidFill>
            <a:prstDash val="solid"/>
            <a:round/>
            <a:headEnd len="med" w="med" type="none"/>
            <a:tailEnd len="med" w="med" type="triangle"/>
          </a:ln>
        </p:spPr>
      </p:cxnSp>
      <p:sp>
        <p:nvSpPr>
          <p:cNvPr id="164" name="Shape 164"/>
          <p:cNvSpPr txBox="1"/>
          <p:nvPr/>
        </p:nvSpPr>
        <p:spPr>
          <a:xfrm>
            <a:off x="5751488" y="1258769"/>
            <a:ext cx="268500" cy="41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a:t>
            </a:r>
            <a:endParaRPr/>
          </a:p>
        </p:txBody>
      </p:sp>
      <p:sp>
        <p:nvSpPr>
          <p:cNvPr id="165" name="Shape 165"/>
          <p:cNvSpPr/>
          <p:nvPr/>
        </p:nvSpPr>
        <p:spPr>
          <a:xfrm>
            <a:off x="5064163" y="4459019"/>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a:off x="6204625" y="4459019"/>
            <a:ext cx="87300" cy="8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txBox="1"/>
          <p:nvPr/>
        </p:nvSpPr>
        <p:spPr>
          <a:xfrm>
            <a:off x="4873475" y="4191675"/>
            <a:ext cx="300300" cy="41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t>A</a:t>
            </a:r>
            <a:endParaRPr/>
          </a:p>
        </p:txBody>
      </p:sp>
      <p:sp>
        <p:nvSpPr>
          <p:cNvPr id="168" name="Shape 168"/>
          <p:cNvSpPr txBox="1"/>
          <p:nvPr/>
        </p:nvSpPr>
        <p:spPr>
          <a:xfrm>
            <a:off x="6204625" y="4191675"/>
            <a:ext cx="300300" cy="41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t>B</a:t>
            </a:r>
            <a:endParaRPr/>
          </a:p>
        </p:txBody>
      </p:sp>
      <p:cxnSp>
        <p:nvCxnSpPr>
          <p:cNvPr id="169" name="Shape 169"/>
          <p:cNvCxnSpPr>
            <a:stCxn id="167" idx="2"/>
            <a:endCxn id="168" idx="2"/>
          </p:cNvCxnSpPr>
          <p:nvPr/>
        </p:nvCxnSpPr>
        <p:spPr>
          <a:xfrm flipH="1" rot="-5400000">
            <a:off x="5688875" y="3936525"/>
            <a:ext cx="600" cy="1331100"/>
          </a:xfrm>
          <a:prstGeom prst="curvedConnector3">
            <a:avLst>
              <a:gd fmla="val 39687500" name="adj1"/>
            </a:avLst>
          </a:prstGeom>
          <a:noFill/>
          <a:ln cap="flat" cmpd="sng" w="19050">
            <a:solidFill>
              <a:schemeClr val="dk2"/>
            </a:solidFill>
            <a:prstDash val="solid"/>
            <a:round/>
            <a:headEnd len="med" w="med" type="triangle"/>
            <a:tailEnd len="med" w="med" type="none"/>
          </a:ln>
        </p:spPr>
      </p:cxnSp>
      <p:cxnSp>
        <p:nvCxnSpPr>
          <p:cNvPr id="170" name="Shape 170"/>
          <p:cNvCxnSpPr>
            <a:stCxn id="167" idx="0"/>
            <a:endCxn id="168" idx="0"/>
          </p:cNvCxnSpPr>
          <p:nvPr/>
        </p:nvCxnSpPr>
        <p:spPr>
          <a:xfrm flipH="1" rot="-5400000">
            <a:off x="5688875" y="3526425"/>
            <a:ext cx="600" cy="13311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171" name="Shape 171"/>
          <p:cNvSpPr txBox="1"/>
          <p:nvPr/>
        </p:nvSpPr>
        <p:spPr>
          <a:xfrm>
            <a:off x="5554938" y="3867857"/>
            <a:ext cx="268500" cy="41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a:t>
            </a:r>
            <a:endParaRPr/>
          </a:p>
        </p:txBody>
      </p:sp>
      <p:sp>
        <p:nvSpPr>
          <p:cNvPr id="172" name="Shape 172"/>
          <p:cNvSpPr txBox="1"/>
          <p:nvPr/>
        </p:nvSpPr>
        <p:spPr>
          <a:xfrm>
            <a:off x="5544050" y="4489225"/>
            <a:ext cx="251100" cy="41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g</a:t>
            </a:r>
            <a:endParaRPr/>
          </a:p>
        </p:txBody>
      </p:sp>
      <p:sp>
        <p:nvSpPr>
          <p:cNvPr id="173" name="Shape 173"/>
          <p:cNvSpPr/>
          <p:nvPr/>
        </p:nvSpPr>
        <p:spPr>
          <a:xfrm>
            <a:off x="1596275" y="4005827"/>
            <a:ext cx="128150" cy="781788"/>
          </a:xfrm>
          <a:custGeom>
            <a:pathLst>
              <a:path extrusionOk="0" h="20989" w="5126">
                <a:moveTo>
                  <a:pt x="0" y="0"/>
                </a:moveTo>
                <a:lnTo>
                  <a:pt x="2685" y="2441"/>
                </a:lnTo>
                <a:lnTo>
                  <a:pt x="2685" y="9030"/>
                </a:lnTo>
                <a:lnTo>
                  <a:pt x="5126" y="10983"/>
                </a:lnTo>
                <a:lnTo>
                  <a:pt x="2929" y="12691"/>
                </a:lnTo>
                <a:lnTo>
                  <a:pt x="2929" y="18793"/>
                </a:lnTo>
                <a:lnTo>
                  <a:pt x="0" y="20989"/>
                </a:lnTo>
              </a:path>
            </a:pathLst>
          </a:custGeom>
          <a:noFill/>
          <a:ln cap="flat" cmpd="sng" w="19050">
            <a:solidFill>
              <a:schemeClr val="dk2"/>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77" name="Shape 177"/>
        <p:cNvGrpSpPr/>
        <p:nvPr/>
      </p:nvGrpSpPr>
      <p:grpSpPr>
        <a:xfrm>
          <a:off x="0" y="0"/>
          <a:ext cx="0" cy="0"/>
          <a:chOff x="0" y="0"/>
          <a:chExt cx="0" cy="0"/>
        </a:xfrm>
      </p:grpSpPr>
      <p:sp>
        <p:nvSpPr>
          <p:cNvPr id="178" name="Shape 17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179" name="Shape 179"/>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Задания</a:t>
            </a:r>
            <a:endParaRPr b="1">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Рассмотрим категорию </a:t>
            </a:r>
            <a:r>
              <a:rPr b="1" lang="ru" sz="1400">
                <a:solidFill>
                  <a:srgbClr val="434343"/>
                </a:solidFill>
              </a:rPr>
              <a:t>Set</a:t>
            </a:r>
            <a:r>
              <a:rPr lang="ru" sz="1400">
                <a:solidFill>
                  <a:srgbClr val="434343"/>
                </a:solidFill>
              </a:rPr>
              <a:t> и в ней 2 объекта, множество всех четных чисел и множество всех нечетных. Покажите изоморфны ли эти множества. Что будут представлять собой морфизмы </a:t>
            </a:r>
            <a:r>
              <a:rPr b="1" lang="ru" sz="1400">
                <a:solidFill>
                  <a:srgbClr val="434343"/>
                </a:solidFill>
              </a:rPr>
              <a:t>h</a:t>
            </a:r>
            <a:r>
              <a:rPr lang="ru" sz="1400">
                <a:solidFill>
                  <a:srgbClr val="434343"/>
                </a:solidFill>
              </a:rPr>
              <a:t> и </a:t>
            </a:r>
            <a:r>
              <a:rPr b="1" lang="ru" sz="1400">
                <a:solidFill>
                  <a:srgbClr val="434343"/>
                </a:solidFill>
              </a:rPr>
              <a:t>g</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Даны 2 множества - множество всех целых чисел </a:t>
            </a:r>
            <a:r>
              <a:rPr b="1" lang="ru" sz="1400">
                <a:solidFill>
                  <a:srgbClr val="434343"/>
                </a:solidFill>
              </a:rPr>
              <a:t>Z</a:t>
            </a:r>
            <a:r>
              <a:rPr lang="ru" sz="1400">
                <a:solidFill>
                  <a:srgbClr val="434343"/>
                </a:solidFill>
              </a:rPr>
              <a:t> и множество всех квадратов </a:t>
            </a:r>
            <a:r>
              <a:rPr b="1" lang="ru" sz="1400">
                <a:solidFill>
                  <a:srgbClr val="434343"/>
                </a:solidFill>
              </a:rPr>
              <a:t>N</a:t>
            </a:r>
            <a:r>
              <a:rPr b="1" baseline="30000" lang="ru" sz="1400">
                <a:solidFill>
                  <a:srgbClr val="434343"/>
                </a:solidFill>
              </a:rPr>
              <a:t>2</a:t>
            </a:r>
            <a:r>
              <a:rPr lang="ru" sz="1400">
                <a:solidFill>
                  <a:srgbClr val="434343"/>
                </a:solidFill>
              </a:rPr>
              <a:t>. Изоморфны ли они? Как могут выглядеть морфизмы?</a:t>
            </a:r>
            <a:endParaRPr sz="1400">
              <a:solidFill>
                <a:srgbClr val="434343"/>
              </a:solidFill>
            </a:endParaRPr>
          </a:p>
          <a:p>
            <a:pPr indent="0" lvl="0" marL="0" rtl="0">
              <a:lnSpc>
                <a:spcPct val="100000"/>
              </a:lnSpc>
              <a:spcBef>
                <a:spcPts val="0"/>
              </a:spcBef>
              <a:spcAft>
                <a:spcPts val="0"/>
              </a:spcAft>
              <a:buNone/>
            </a:pPr>
            <a:r>
              <a:t/>
            </a:r>
            <a:endParaRPr baseline="30000"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83" name="Shape 183"/>
        <p:cNvGrpSpPr/>
        <p:nvPr/>
      </p:nvGrpSpPr>
      <p:grpSpPr>
        <a:xfrm>
          <a:off x="0" y="0"/>
          <a:ext cx="0" cy="0"/>
          <a:chOff x="0" y="0"/>
          <a:chExt cx="0" cy="0"/>
        </a:xfrm>
      </p:grpSpPr>
      <p:sp>
        <p:nvSpPr>
          <p:cNvPr id="184" name="Shape 18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185" name="Shape 185"/>
          <p:cNvSpPr txBox="1"/>
          <p:nvPr>
            <p:ph idx="1" type="body"/>
          </p:nvPr>
        </p:nvSpPr>
        <p:spPr>
          <a:xfrm>
            <a:off x="311700" y="1106375"/>
            <a:ext cx="8520600" cy="381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Порядки. </a:t>
            </a:r>
            <a:r>
              <a:rPr lang="ru" sz="1400">
                <a:solidFill>
                  <a:srgbClr val="434343"/>
                </a:solidFill>
              </a:rPr>
              <a:t>Морфизмы в ТК являются более общей сущностью, чем функция над объектами множества. Например существуют категории в которых морфизмом являеться факт наличия отношения между 2-я объектами. Такие категории чаще всего относятся к той или иной разновидности порядков (order)</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Предпорядок(preset, preorder). </a:t>
            </a:r>
            <a:r>
              <a:rPr lang="ru" sz="1400">
                <a:solidFill>
                  <a:srgbClr val="434343"/>
                </a:solidFill>
              </a:rPr>
              <a:t>Это категория в которой между 2-я произвольными объектами существует максимум один морфизм </a:t>
            </a:r>
            <a:r>
              <a:rPr b="1" lang="ru" sz="1400">
                <a:solidFill>
                  <a:srgbClr val="434343"/>
                </a:solidFill>
              </a:rPr>
              <a:t>≤</a:t>
            </a:r>
            <a:r>
              <a:rPr lang="ru" sz="1400">
                <a:solidFill>
                  <a:srgbClr val="434343"/>
                </a:solidFill>
              </a:rPr>
              <a:t>, обладающий следующими свойствами</a:t>
            </a:r>
            <a:r>
              <a:rPr b="1" lang="ru" sz="1400">
                <a:solidFill>
                  <a:srgbClr val="434343"/>
                </a:solidFill>
              </a:rPr>
              <a:t> </a:t>
            </a:r>
            <a:endParaRPr b="1" sz="1400">
              <a:solidFill>
                <a:srgbClr val="434343"/>
              </a:solidFill>
            </a:endParaRPr>
          </a:p>
          <a:p>
            <a:pPr indent="-304800" lvl="0" marL="457200" rtl="0">
              <a:spcBef>
                <a:spcPts val="0"/>
              </a:spcBef>
              <a:spcAft>
                <a:spcPts val="0"/>
              </a:spcAft>
              <a:buClr>
                <a:srgbClr val="333333"/>
              </a:buClr>
              <a:buSzPts val="1200"/>
              <a:buFont typeface="Verdana"/>
              <a:buChar char="●"/>
            </a:pPr>
            <a:r>
              <a:rPr b="1" lang="ru" sz="1400" u="sng">
                <a:solidFill>
                  <a:srgbClr val="434343"/>
                </a:solidFill>
                <a:hlinkClick r:id="rId3"/>
              </a:rPr>
              <a:t>Рефлексивность</a:t>
            </a:r>
            <a:r>
              <a:rPr lang="ru" sz="1200">
                <a:solidFill>
                  <a:srgbClr val="333333"/>
                </a:solidFill>
                <a:latin typeface="Verdana"/>
                <a:ea typeface="Verdana"/>
                <a:cs typeface="Verdana"/>
                <a:sym typeface="Verdana"/>
              </a:rPr>
              <a:t>: </a:t>
            </a:r>
            <a:r>
              <a:rPr b="1" lang="ru" sz="1200">
                <a:solidFill>
                  <a:srgbClr val="333333"/>
                </a:solidFill>
                <a:latin typeface="Verdana"/>
                <a:ea typeface="Verdana"/>
                <a:cs typeface="Verdana"/>
                <a:sym typeface="Verdana"/>
              </a:rPr>
              <a:t>x</a:t>
            </a:r>
            <a:r>
              <a:rPr lang="ru" sz="1200">
                <a:solidFill>
                  <a:srgbClr val="333333"/>
                </a:solidFill>
                <a:latin typeface="Verdana"/>
                <a:ea typeface="Verdana"/>
                <a:cs typeface="Verdana"/>
                <a:sym typeface="Verdana"/>
              </a:rPr>
              <a:t> </a:t>
            </a:r>
            <a:r>
              <a:rPr b="1" lang="ru" sz="1400">
                <a:solidFill>
                  <a:srgbClr val="434343"/>
                </a:solidFill>
              </a:rPr>
              <a:t>≤ y =&gt; y ≤ x </a:t>
            </a:r>
            <a:endParaRPr sz="1200">
              <a:solidFill>
                <a:srgbClr val="333333"/>
              </a:solidFill>
              <a:latin typeface="Verdana"/>
              <a:ea typeface="Verdana"/>
              <a:cs typeface="Verdana"/>
              <a:sym typeface="Verdana"/>
            </a:endParaRPr>
          </a:p>
          <a:p>
            <a:pPr indent="-304800" lvl="0" marL="457200" rtl="0">
              <a:spcBef>
                <a:spcPts val="0"/>
              </a:spcBef>
              <a:spcAft>
                <a:spcPts val="0"/>
              </a:spcAft>
              <a:buClr>
                <a:srgbClr val="333333"/>
              </a:buClr>
              <a:buSzPts val="1200"/>
              <a:buFont typeface="Verdana"/>
              <a:buChar char="●"/>
            </a:pPr>
            <a:r>
              <a:rPr b="1" lang="ru" sz="1400" u="sng">
                <a:solidFill>
                  <a:srgbClr val="434343"/>
                </a:solidFill>
                <a:hlinkClick r:id="rId4"/>
              </a:rPr>
              <a:t>Транзитивность</a:t>
            </a:r>
            <a:r>
              <a:rPr lang="ru" sz="1200">
                <a:solidFill>
                  <a:srgbClr val="333333"/>
                </a:solidFill>
                <a:latin typeface="Verdana"/>
                <a:ea typeface="Verdana"/>
                <a:cs typeface="Verdana"/>
                <a:sym typeface="Verdana"/>
              </a:rPr>
              <a:t>: </a:t>
            </a:r>
            <a:r>
              <a:rPr b="1" lang="ru" sz="1200">
                <a:solidFill>
                  <a:srgbClr val="333333"/>
                </a:solidFill>
                <a:latin typeface="Verdana"/>
                <a:ea typeface="Verdana"/>
                <a:cs typeface="Verdana"/>
                <a:sym typeface="Verdana"/>
              </a:rPr>
              <a:t>x</a:t>
            </a:r>
            <a:r>
              <a:rPr lang="ru" sz="1200">
                <a:solidFill>
                  <a:srgbClr val="333333"/>
                </a:solidFill>
                <a:latin typeface="Verdana"/>
                <a:ea typeface="Verdana"/>
                <a:cs typeface="Verdana"/>
                <a:sym typeface="Verdana"/>
              </a:rPr>
              <a:t> </a:t>
            </a:r>
            <a:r>
              <a:rPr b="1" lang="ru" sz="1400">
                <a:solidFill>
                  <a:srgbClr val="434343"/>
                </a:solidFill>
              </a:rPr>
              <a:t>≤ y ≤ z</a:t>
            </a:r>
            <a:r>
              <a:rPr lang="ru" sz="1200">
                <a:solidFill>
                  <a:schemeClr val="dk1"/>
                </a:solidFill>
                <a:latin typeface="Verdana"/>
                <a:ea typeface="Verdana"/>
                <a:cs typeface="Verdana"/>
                <a:sym typeface="Verdana"/>
              </a:rPr>
              <a:t> </a:t>
            </a:r>
            <a:endParaRPr b="1" sz="1400">
              <a:solidFill>
                <a:srgbClr val="434343"/>
              </a:solidFill>
            </a:endParaRPr>
          </a:p>
          <a:p>
            <a:pPr indent="0" lvl="0" marL="0" rtl="0">
              <a:lnSpc>
                <a:spcPct val="100000"/>
              </a:lnSpc>
              <a:spcBef>
                <a:spcPts val="60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Частичный порядок(poset, partial order, thin category). </a:t>
            </a:r>
            <a:r>
              <a:rPr lang="ru" sz="1400">
                <a:solidFill>
                  <a:srgbClr val="434343"/>
                </a:solidFill>
              </a:rPr>
              <a:t>Это категория, на объекты которой наложено дополнительное условие</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u="sng">
                <a:solidFill>
                  <a:srgbClr val="434343"/>
                </a:solidFill>
                <a:hlinkClick r:id="rId5"/>
              </a:rPr>
              <a:t>Антисимметричность</a:t>
            </a:r>
            <a:r>
              <a:rPr lang="ru" sz="1400">
                <a:solidFill>
                  <a:srgbClr val="434343"/>
                </a:solidFill>
              </a:rPr>
              <a:t>: </a:t>
            </a:r>
            <a:r>
              <a:rPr b="1" lang="ru" sz="1400">
                <a:solidFill>
                  <a:srgbClr val="434343"/>
                </a:solidFill>
              </a:rPr>
              <a:t>if</a:t>
            </a:r>
            <a:r>
              <a:rPr lang="ru" sz="1400">
                <a:solidFill>
                  <a:srgbClr val="434343"/>
                </a:solidFill>
              </a:rPr>
              <a:t> </a:t>
            </a:r>
            <a:r>
              <a:rPr b="1" lang="ru" sz="1200">
                <a:solidFill>
                  <a:srgbClr val="333333"/>
                </a:solidFill>
                <a:latin typeface="Verdana"/>
                <a:ea typeface="Verdana"/>
                <a:cs typeface="Verdana"/>
                <a:sym typeface="Verdana"/>
              </a:rPr>
              <a:t>x</a:t>
            </a:r>
            <a:r>
              <a:rPr lang="ru" sz="1200">
                <a:solidFill>
                  <a:srgbClr val="333333"/>
                </a:solidFill>
                <a:latin typeface="Verdana"/>
                <a:ea typeface="Verdana"/>
                <a:cs typeface="Verdana"/>
                <a:sym typeface="Verdana"/>
              </a:rPr>
              <a:t> </a:t>
            </a:r>
            <a:r>
              <a:rPr b="1" lang="ru" sz="1400">
                <a:solidFill>
                  <a:srgbClr val="434343"/>
                </a:solidFill>
              </a:rPr>
              <a:t>≤ y ∧ </a:t>
            </a:r>
            <a:r>
              <a:rPr b="1" lang="ru" sz="1200">
                <a:solidFill>
                  <a:srgbClr val="333333"/>
                </a:solidFill>
                <a:latin typeface="Verdana"/>
                <a:ea typeface="Verdana"/>
                <a:cs typeface="Verdana"/>
                <a:sym typeface="Verdana"/>
              </a:rPr>
              <a:t>y </a:t>
            </a:r>
            <a:r>
              <a:rPr b="1" lang="ru" sz="1400">
                <a:solidFill>
                  <a:srgbClr val="434343"/>
                </a:solidFill>
              </a:rPr>
              <a:t>≤ x =&gt; x == y</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Полный порядок (total order). </a:t>
            </a:r>
            <a:r>
              <a:rPr lang="ru" sz="1400">
                <a:solidFill>
                  <a:srgbClr val="434343"/>
                </a:solidFill>
              </a:rPr>
              <a:t>Это категория в которой между каждыми 2-я объектами существует морфизм </a:t>
            </a:r>
            <a:r>
              <a:rPr b="1" lang="ru" sz="1400">
                <a:solidFill>
                  <a:srgbClr val="434343"/>
                </a:solidFill>
              </a:rPr>
              <a:t>≤, </a:t>
            </a:r>
            <a:r>
              <a:rPr lang="ru" sz="1400">
                <a:solidFill>
                  <a:srgbClr val="434343"/>
                </a:solidFill>
              </a:rPr>
              <a:t>обладающий свойствами рефлексивности, транзитивности и антисимметричности.</a:t>
            </a:r>
            <a:endParaRPr sz="14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89" name="Shape 189"/>
        <p:cNvGrpSpPr/>
        <p:nvPr/>
      </p:nvGrpSpPr>
      <p:grpSpPr>
        <a:xfrm>
          <a:off x="0" y="0"/>
          <a:ext cx="0" cy="0"/>
          <a:chOff x="0" y="0"/>
          <a:chExt cx="0" cy="0"/>
        </a:xfrm>
      </p:grpSpPr>
      <p:sp>
        <p:nvSpPr>
          <p:cNvPr id="190" name="Shape 19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191" name="Shape 191"/>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Задания</a:t>
            </a:r>
            <a:endParaRPr b="1">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Привести пример предпорядка, не являющегося частичным порядком</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Привести пример частичного порядка</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Привести пример полного порядка</a:t>
            </a:r>
            <a:endParaRPr sz="14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95" name="Shape 195"/>
        <p:cNvGrpSpPr/>
        <p:nvPr/>
      </p:nvGrpSpPr>
      <p:grpSpPr>
        <a:xfrm>
          <a:off x="0" y="0"/>
          <a:ext cx="0" cy="0"/>
          <a:chOff x="0" y="0"/>
          <a:chExt cx="0" cy="0"/>
        </a:xfrm>
      </p:grpSpPr>
      <p:sp>
        <p:nvSpPr>
          <p:cNvPr id="196" name="Shape 19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197" name="Shape 197"/>
          <p:cNvSpPr txBox="1"/>
          <p:nvPr>
            <p:ph idx="1" type="body"/>
          </p:nvPr>
        </p:nvSpPr>
        <p:spPr>
          <a:xfrm>
            <a:off x="311700" y="1106375"/>
            <a:ext cx="8520600" cy="390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Функтор </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Функтор - это оператор, сопоставляющий объекты и морфизмы исходной и целевой категории. Функтор сохраняет структyру категории. Т.е., если морфизмы </a:t>
            </a:r>
            <a:r>
              <a:rPr b="1" lang="ru" sz="1400">
                <a:solidFill>
                  <a:srgbClr val="434343"/>
                </a:solidFill>
              </a:rPr>
              <a:t>f, g, h</a:t>
            </a:r>
            <a:r>
              <a:rPr lang="ru" sz="1400">
                <a:solidFill>
                  <a:srgbClr val="434343"/>
                </a:solidFill>
              </a:rPr>
              <a:t> удовлетворяли условию</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f</a:t>
            </a:r>
            <a:r>
              <a:rPr lang="ru" sz="1400">
                <a:solidFill>
                  <a:srgbClr val="434343"/>
                </a:solidFill>
              </a:rPr>
              <a:t> </a:t>
            </a:r>
            <a:r>
              <a:rPr b="1" lang="ru" sz="1400">
                <a:solidFill>
                  <a:srgbClr val="434343"/>
                </a:solidFill>
              </a:rPr>
              <a:t>○ g</a:t>
            </a:r>
            <a:r>
              <a:rPr lang="ru" sz="1400">
                <a:solidFill>
                  <a:srgbClr val="434343"/>
                </a:solidFill>
              </a:rPr>
              <a:t> == </a:t>
            </a:r>
            <a:r>
              <a:rPr b="1" lang="ru" sz="1400">
                <a:solidFill>
                  <a:srgbClr val="434343"/>
                </a:solidFill>
              </a:rPr>
              <a:t>h, </a:t>
            </a:r>
            <a:r>
              <a:rPr lang="ru" sz="1400">
                <a:solidFill>
                  <a:srgbClr val="434343"/>
                </a:solidFill>
              </a:rPr>
              <a:t>то функтор </a:t>
            </a:r>
            <a:r>
              <a:rPr b="1" lang="ru" sz="1400">
                <a:solidFill>
                  <a:srgbClr val="434343"/>
                </a:solidFill>
              </a:rPr>
              <a:t>F </a:t>
            </a:r>
            <a:r>
              <a:rPr lang="ru" sz="1400">
                <a:solidFill>
                  <a:srgbClr val="434343"/>
                </a:solidFill>
              </a:rPr>
              <a:t>переводит их в морфизмы, которые удовлетворяют:</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F(f)</a:t>
            </a:r>
            <a:r>
              <a:rPr lang="ru" sz="1400">
                <a:solidFill>
                  <a:srgbClr val="434343"/>
                </a:solidFill>
              </a:rPr>
              <a:t> </a:t>
            </a:r>
            <a:r>
              <a:rPr b="1" lang="ru" sz="1400">
                <a:solidFill>
                  <a:srgbClr val="434343"/>
                </a:solidFill>
              </a:rPr>
              <a:t>○ F(g)</a:t>
            </a:r>
            <a:r>
              <a:rPr lang="ru" sz="1400">
                <a:solidFill>
                  <a:srgbClr val="434343"/>
                </a:solidFill>
              </a:rPr>
              <a:t> == </a:t>
            </a:r>
            <a:r>
              <a:rPr b="1" lang="ru" sz="1400">
                <a:solidFill>
                  <a:srgbClr val="434343"/>
                </a:solidFill>
              </a:rPr>
              <a:t>F(h)</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F(Id</a:t>
            </a:r>
            <a:r>
              <a:rPr b="1" baseline="-25000" lang="ru" sz="1400">
                <a:solidFill>
                  <a:srgbClr val="434343"/>
                </a:solidFill>
              </a:rPr>
              <a:t>a</a:t>
            </a:r>
            <a:r>
              <a:rPr b="1" lang="ru" sz="1400">
                <a:solidFill>
                  <a:srgbClr val="434343"/>
                </a:solidFill>
              </a:rPr>
              <a:t>) = Id</a:t>
            </a:r>
            <a:r>
              <a:rPr b="1" baseline="-25000" lang="ru" sz="1400">
                <a:solidFill>
                  <a:srgbClr val="434343"/>
                </a:solidFill>
              </a:rPr>
              <a:t>Fa</a:t>
            </a:r>
            <a:endParaRPr b="1" baseline="-25000"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b="1" lang="ru" sz="1400">
                <a:solidFill>
                  <a:srgbClr val="434343"/>
                </a:solidFill>
              </a:rPr>
              <a:t>Эндофунктор</a:t>
            </a:r>
            <a:r>
              <a:rPr lang="ru" sz="1400">
                <a:solidFill>
                  <a:srgbClr val="434343"/>
                </a:solidFill>
              </a:rPr>
              <a:t> - это функтор, который переводит объекты и морфизмы категории в объекты и морфизмы той же категории.</a:t>
            </a:r>
            <a:endParaRPr sz="1400">
              <a:solidFill>
                <a:srgbClr val="434343"/>
              </a:solidFill>
            </a:endParaRPr>
          </a:p>
        </p:txBody>
      </p:sp>
      <p:sp>
        <p:nvSpPr>
          <p:cNvPr id="198" name="Shape 198"/>
          <p:cNvSpPr/>
          <p:nvPr/>
        </p:nvSpPr>
        <p:spPr>
          <a:xfrm>
            <a:off x="346575" y="2780463"/>
            <a:ext cx="1771200" cy="153986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ru">
                <a:latin typeface="Caveat"/>
                <a:ea typeface="Caveat"/>
                <a:cs typeface="Caveat"/>
                <a:sym typeface="Caveat"/>
              </a:rPr>
              <a:t>A</a:t>
            </a:r>
            <a:endParaRPr b="1">
              <a:latin typeface="Caveat"/>
              <a:ea typeface="Caveat"/>
              <a:cs typeface="Caveat"/>
              <a:sym typeface="Caveat"/>
            </a:endParaRPr>
          </a:p>
        </p:txBody>
      </p:sp>
      <p:sp>
        <p:nvSpPr>
          <p:cNvPr id="199" name="Shape 199"/>
          <p:cNvSpPr/>
          <p:nvPr/>
        </p:nvSpPr>
        <p:spPr>
          <a:xfrm>
            <a:off x="3794507" y="2780467"/>
            <a:ext cx="1771200" cy="153986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ru">
                <a:latin typeface="Caveat"/>
                <a:ea typeface="Caveat"/>
                <a:cs typeface="Caveat"/>
                <a:sym typeface="Caveat"/>
              </a:rPr>
              <a:t>B</a:t>
            </a:r>
            <a:endParaRPr b="1">
              <a:latin typeface="Caveat"/>
              <a:ea typeface="Caveat"/>
              <a:cs typeface="Caveat"/>
              <a:sym typeface="Caveat"/>
            </a:endParaRPr>
          </a:p>
        </p:txBody>
      </p:sp>
      <p:cxnSp>
        <p:nvCxnSpPr>
          <p:cNvPr id="200" name="Shape 200"/>
          <p:cNvCxnSpPr>
            <a:stCxn id="201" idx="3"/>
            <a:endCxn id="202" idx="7"/>
          </p:cNvCxnSpPr>
          <p:nvPr/>
        </p:nvCxnSpPr>
        <p:spPr>
          <a:xfrm flipH="1">
            <a:off x="853606" y="3124069"/>
            <a:ext cx="308400" cy="732000"/>
          </a:xfrm>
          <a:prstGeom prst="straightConnector1">
            <a:avLst/>
          </a:prstGeom>
          <a:noFill/>
          <a:ln cap="flat" cmpd="sng" w="19050">
            <a:solidFill>
              <a:schemeClr val="dk2"/>
            </a:solidFill>
            <a:prstDash val="solid"/>
            <a:round/>
            <a:headEnd len="med" w="med" type="none"/>
            <a:tailEnd len="med" w="med" type="triangle"/>
          </a:ln>
        </p:spPr>
      </p:cxnSp>
      <p:cxnSp>
        <p:nvCxnSpPr>
          <p:cNvPr id="203" name="Shape 203"/>
          <p:cNvCxnSpPr>
            <a:stCxn id="201" idx="6"/>
            <a:endCxn id="204" idx="2"/>
          </p:cNvCxnSpPr>
          <p:nvPr/>
        </p:nvCxnSpPr>
        <p:spPr>
          <a:xfrm>
            <a:off x="1256750" y="3081113"/>
            <a:ext cx="3240900" cy="0"/>
          </a:xfrm>
          <a:prstGeom prst="straightConnector1">
            <a:avLst/>
          </a:prstGeom>
          <a:noFill/>
          <a:ln cap="flat" cmpd="sng" w="28575">
            <a:solidFill>
              <a:schemeClr val="dk2"/>
            </a:solidFill>
            <a:prstDash val="solid"/>
            <a:round/>
            <a:headEnd len="med" w="med" type="none"/>
            <a:tailEnd len="med" w="med" type="triangle"/>
          </a:ln>
        </p:spPr>
      </p:cxnSp>
      <p:sp>
        <p:nvSpPr>
          <p:cNvPr id="201" name="Shape 201"/>
          <p:cNvSpPr/>
          <p:nvPr/>
        </p:nvSpPr>
        <p:spPr>
          <a:xfrm>
            <a:off x="1145750" y="3020363"/>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05" name="Shape 205"/>
          <p:cNvCxnSpPr>
            <a:stCxn id="206" idx="6"/>
            <a:endCxn id="207" idx="3"/>
          </p:cNvCxnSpPr>
          <p:nvPr/>
        </p:nvCxnSpPr>
        <p:spPr>
          <a:xfrm flipH="1" rot="10800000">
            <a:off x="4453269" y="3591338"/>
            <a:ext cx="729600" cy="329100"/>
          </a:xfrm>
          <a:prstGeom prst="straightConnector1">
            <a:avLst/>
          </a:prstGeom>
          <a:noFill/>
          <a:ln cap="flat" cmpd="sng" w="19050">
            <a:solidFill>
              <a:schemeClr val="dk2"/>
            </a:solidFill>
            <a:prstDash val="solid"/>
            <a:round/>
            <a:headEnd len="med" w="med" type="none"/>
            <a:tailEnd len="med" w="med" type="triangle"/>
          </a:ln>
        </p:spPr>
      </p:cxnSp>
      <p:sp>
        <p:nvSpPr>
          <p:cNvPr id="207" name="Shape 207"/>
          <p:cNvSpPr/>
          <p:nvPr/>
        </p:nvSpPr>
        <p:spPr>
          <a:xfrm>
            <a:off x="5165955" y="3492352"/>
            <a:ext cx="116100" cy="116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a:off x="4342269" y="3859688"/>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txBox="1"/>
          <p:nvPr/>
        </p:nvSpPr>
        <p:spPr>
          <a:xfrm>
            <a:off x="4693600" y="3001925"/>
            <a:ext cx="447300" cy="38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a:t>
            </a:r>
            <a:r>
              <a:rPr lang="ru"/>
              <a:t>h</a:t>
            </a:r>
            <a:endParaRPr/>
          </a:p>
        </p:txBody>
      </p:sp>
      <p:cxnSp>
        <p:nvCxnSpPr>
          <p:cNvPr id="209" name="Shape 209"/>
          <p:cNvCxnSpPr>
            <a:stCxn id="204" idx="4"/>
            <a:endCxn id="207" idx="1"/>
          </p:cNvCxnSpPr>
          <p:nvPr/>
        </p:nvCxnSpPr>
        <p:spPr>
          <a:xfrm>
            <a:off x="4553062" y="3141881"/>
            <a:ext cx="630000" cy="367500"/>
          </a:xfrm>
          <a:prstGeom prst="straightConnector1">
            <a:avLst/>
          </a:prstGeom>
          <a:noFill/>
          <a:ln cap="flat" cmpd="sng" w="19050">
            <a:solidFill>
              <a:schemeClr val="dk2"/>
            </a:solidFill>
            <a:prstDash val="solid"/>
            <a:round/>
            <a:headEnd len="med" w="med" type="none"/>
            <a:tailEnd len="med" w="med" type="triangle"/>
          </a:ln>
        </p:spPr>
      </p:cxnSp>
      <p:sp>
        <p:nvSpPr>
          <p:cNvPr id="210" name="Shape 210"/>
          <p:cNvSpPr txBox="1"/>
          <p:nvPr/>
        </p:nvSpPr>
        <p:spPr>
          <a:xfrm>
            <a:off x="1038075" y="3642200"/>
            <a:ext cx="3882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  </a:t>
            </a:r>
            <a:r>
              <a:rPr lang="ru">
                <a:solidFill>
                  <a:schemeClr val="dk1"/>
                </a:solidFill>
              </a:rPr>
              <a:t>f</a:t>
            </a:r>
            <a:endParaRPr/>
          </a:p>
        </p:txBody>
      </p:sp>
      <p:sp>
        <p:nvSpPr>
          <p:cNvPr id="211" name="Shape 211"/>
          <p:cNvSpPr txBox="1"/>
          <p:nvPr/>
        </p:nvSpPr>
        <p:spPr>
          <a:xfrm>
            <a:off x="1389097" y="3097746"/>
            <a:ext cx="348600" cy="44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h</a:t>
            </a:r>
            <a:endParaRPr/>
          </a:p>
        </p:txBody>
      </p:sp>
      <p:sp>
        <p:nvSpPr>
          <p:cNvPr id="202" name="Shape 202"/>
          <p:cNvSpPr/>
          <p:nvPr/>
        </p:nvSpPr>
        <p:spPr>
          <a:xfrm>
            <a:off x="758777" y="3838202"/>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a:off x="1522000" y="3493700"/>
            <a:ext cx="111000" cy="111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3" name="Shape 213"/>
          <p:cNvCxnSpPr>
            <a:stCxn id="204" idx="4"/>
            <a:endCxn id="206" idx="0"/>
          </p:cNvCxnSpPr>
          <p:nvPr/>
        </p:nvCxnSpPr>
        <p:spPr>
          <a:xfrm flipH="1">
            <a:off x="4397662" y="3141881"/>
            <a:ext cx="155400" cy="717900"/>
          </a:xfrm>
          <a:prstGeom prst="straightConnector1">
            <a:avLst/>
          </a:prstGeom>
          <a:noFill/>
          <a:ln cap="flat" cmpd="sng" w="19050">
            <a:solidFill>
              <a:schemeClr val="dk2"/>
            </a:solidFill>
            <a:prstDash val="solid"/>
            <a:round/>
            <a:headEnd len="med" w="med" type="none"/>
            <a:tailEnd len="med" w="med" type="triangle"/>
          </a:ln>
        </p:spPr>
      </p:cxnSp>
      <p:sp>
        <p:nvSpPr>
          <p:cNvPr id="214" name="Shape 214"/>
          <p:cNvSpPr txBox="1"/>
          <p:nvPr/>
        </p:nvSpPr>
        <p:spPr>
          <a:xfrm>
            <a:off x="804058" y="3141884"/>
            <a:ext cx="341700" cy="57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g</a:t>
            </a:r>
            <a:endParaRPr/>
          </a:p>
        </p:txBody>
      </p:sp>
      <p:sp>
        <p:nvSpPr>
          <p:cNvPr id="204" name="Shape 204"/>
          <p:cNvSpPr/>
          <p:nvPr/>
        </p:nvSpPr>
        <p:spPr>
          <a:xfrm>
            <a:off x="4497562" y="3020381"/>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5" name="Shape 215"/>
          <p:cNvCxnSpPr>
            <a:stCxn id="201" idx="5"/>
            <a:endCxn id="212" idx="1"/>
          </p:cNvCxnSpPr>
          <p:nvPr/>
        </p:nvCxnSpPr>
        <p:spPr>
          <a:xfrm>
            <a:off x="1240494" y="3124069"/>
            <a:ext cx="297900" cy="385800"/>
          </a:xfrm>
          <a:prstGeom prst="straightConnector1">
            <a:avLst/>
          </a:prstGeom>
          <a:noFill/>
          <a:ln cap="flat" cmpd="sng" w="19050">
            <a:solidFill>
              <a:schemeClr val="dk2"/>
            </a:solidFill>
            <a:prstDash val="solid"/>
            <a:round/>
            <a:headEnd len="med" w="med" type="none"/>
            <a:tailEnd len="med" w="med" type="triangle"/>
          </a:ln>
        </p:spPr>
      </p:cxnSp>
      <p:cxnSp>
        <p:nvCxnSpPr>
          <p:cNvPr id="216" name="Shape 216"/>
          <p:cNvCxnSpPr>
            <a:stCxn id="202" idx="5"/>
            <a:endCxn id="206" idx="2"/>
          </p:cNvCxnSpPr>
          <p:nvPr/>
        </p:nvCxnSpPr>
        <p:spPr>
          <a:xfrm flipH="1" rot="10800000">
            <a:off x="853521" y="3920309"/>
            <a:ext cx="3488700" cy="21600"/>
          </a:xfrm>
          <a:prstGeom prst="straightConnector1">
            <a:avLst/>
          </a:prstGeom>
          <a:noFill/>
          <a:ln cap="flat" cmpd="sng" w="28575">
            <a:solidFill>
              <a:schemeClr val="dk2"/>
            </a:solidFill>
            <a:prstDash val="solid"/>
            <a:round/>
            <a:headEnd len="med" w="med" type="none"/>
            <a:tailEnd len="med" w="med" type="triangle"/>
          </a:ln>
        </p:spPr>
      </p:cxnSp>
      <p:cxnSp>
        <p:nvCxnSpPr>
          <p:cNvPr id="217" name="Shape 217"/>
          <p:cNvCxnSpPr>
            <a:stCxn id="202" idx="6"/>
            <a:endCxn id="212" idx="3"/>
          </p:cNvCxnSpPr>
          <p:nvPr/>
        </p:nvCxnSpPr>
        <p:spPr>
          <a:xfrm flipH="1" rot="10800000">
            <a:off x="869777" y="3588452"/>
            <a:ext cx="668400" cy="310500"/>
          </a:xfrm>
          <a:prstGeom prst="straightConnector1">
            <a:avLst/>
          </a:prstGeom>
          <a:noFill/>
          <a:ln cap="flat" cmpd="sng" w="19050">
            <a:solidFill>
              <a:schemeClr val="dk2"/>
            </a:solidFill>
            <a:prstDash val="solid"/>
            <a:round/>
            <a:headEnd len="med" w="med" type="none"/>
            <a:tailEnd len="med" w="med" type="triangle"/>
          </a:ln>
        </p:spPr>
      </p:cxnSp>
      <p:sp>
        <p:nvSpPr>
          <p:cNvPr id="218" name="Shape 218"/>
          <p:cNvSpPr txBox="1"/>
          <p:nvPr/>
        </p:nvSpPr>
        <p:spPr>
          <a:xfrm>
            <a:off x="4693600" y="3711875"/>
            <a:ext cx="3486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Ff</a:t>
            </a:r>
            <a:endParaRPr/>
          </a:p>
        </p:txBody>
      </p:sp>
      <p:sp>
        <p:nvSpPr>
          <p:cNvPr id="219" name="Shape 219"/>
          <p:cNvSpPr txBox="1"/>
          <p:nvPr/>
        </p:nvSpPr>
        <p:spPr>
          <a:xfrm>
            <a:off x="4174125" y="3217775"/>
            <a:ext cx="447300" cy="41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Fg</a:t>
            </a:r>
            <a:endParaRPr/>
          </a:p>
        </p:txBody>
      </p:sp>
      <p:cxnSp>
        <p:nvCxnSpPr>
          <p:cNvPr id="220" name="Shape 220"/>
          <p:cNvCxnSpPr>
            <a:stCxn id="212" idx="6"/>
            <a:endCxn id="207" idx="2"/>
          </p:cNvCxnSpPr>
          <p:nvPr/>
        </p:nvCxnSpPr>
        <p:spPr>
          <a:xfrm>
            <a:off x="1633000" y="3549200"/>
            <a:ext cx="3533100" cy="1200"/>
          </a:xfrm>
          <a:prstGeom prst="straightConnector1">
            <a:avLst/>
          </a:prstGeom>
          <a:noFill/>
          <a:ln cap="flat" cmpd="sng" w="28575">
            <a:solidFill>
              <a:schemeClr val="dk2"/>
            </a:solidFill>
            <a:prstDash val="solid"/>
            <a:round/>
            <a:headEnd len="med" w="med" type="none"/>
            <a:tailEnd len="med" w="med" type="triangle"/>
          </a:ln>
        </p:spPr>
      </p:cxnSp>
      <p:sp>
        <p:nvSpPr>
          <p:cNvPr id="221" name="Shape 221"/>
          <p:cNvSpPr txBox="1"/>
          <p:nvPr/>
        </p:nvSpPr>
        <p:spPr>
          <a:xfrm>
            <a:off x="2750603" y="3423065"/>
            <a:ext cx="306000" cy="444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F</a:t>
            </a:r>
            <a:endParaRPr/>
          </a:p>
        </p:txBody>
      </p:sp>
      <p:sp>
        <p:nvSpPr>
          <p:cNvPr id="222" name="Shape 222"/>
          <p:cNvSpPr txBox="1"/>
          <p:nvPr/>
        </p:nvSpPr>
        <p:spPr>
          <a:xfrm>
            <a:off x="2750603" y="2956714"/>
            <a:ext cx="306000" cy="444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F</a:t>
            </a:r>
            <a:endParaRPr/>
          </a:p>
        </p:txBody>
      </p:sp>
      <p:sp>
        <p:nvSpPr>
          <p:cNvPr id="223" name="Shape 223"/>
          <p:cNvSpPr txBox="1"/>
          <p:nvPr/>
        </p:nvSpPr>
        <p:spPr>
          <a:xfrm>
            <a:off x="2750603" y="3829740"/>
            <a:ext cx="306000" cy="444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F</a:t>
            </a:r>
            <a:endParaRPr/>
          </a:p>
        </p:txBody>
      </p:sp>
      <p:cxnSp>
        <p:nvCxnSpPr>
          <p:cNvPr id="224" name="Shape 224"/>
          <p:cNvCxnSpPr>
            <a:endCxn id="201" idx="1"/>
          </p:cNvCxnSpPr>
          <p:nvPr/>
        </p:nvCxnSpPr>
        <p:spPr>
          <a:xfrm rot="10800000">
            <a:off x="1162006" y="3038156"/>
            <a:ext cx="58200" cy="24900"/>
          </a:xfrm>
          <a:prstGeom prst="curvedConnector4">
            <a:avLst>
              <a:gd fmla="val 537080" name="adj1"/>
              <a:gd fmla="val 1127784" name="adj2"/>
            </a:avLst>
          </a:prstGeom>
          <a:noFill/>
          <a:ln cap="flat" cmpd="sng" w="19050">
            <a:solidFill>
              <a:schemeClr val="dk2"/>
            </a:solidFill>
            <a:prstDash val="solid"/>
            <a:round/>
            <a:headEnd len="med" w="med" type="none"/>
            <a:tailEnd len="med" w="med" type="none"/>
          </a:ln>
        </p:spPr>
      </p:cxnSp>
      <p:cxnSp>
        <p:nvCxnSpPr>
          <p:cNvPr id="225" name="Shape 225"/>
          <p:cNvCxnSpPr/>
          <p:nvPr/>
        </p:nvCxnSpPr>
        <p:spPr>
          <a:xfrm rot="10800000">
            <a:off x="4550343" y="3035006"/>
            <a:ext cx="58200" cy="24900"/>
          </a:xfrm>
          <a:prstGeom prst="curvedConnector4">
            <a:avLst>
              <a:gd fmla="val 537080" name="adj1"/>
              <a:gd fmla="val 1127784" name="adj2"/>
            </a:avLst>
          </a:prstGeom>
          <a:noFill/>
          <a:ln cap="flat" cmpd="sng" w="19050">
            <a:solidFill>
              <a:schemeClr val="dk2"/>
            </a:solidFill>
            <a:prstDash val="solid"/>
            <a:round/>
            <a:headEnd len="med" w="med" type="none"/>
            <a:tailEnd len="med" w="med" type="none"/>
          </a:ln>
        </p:spPr>
      </p:cxnSp>
      <p:sp>
        <p:nvSpPr>
          <p:cNvPr id="226" name="Shape 226"/>
          <p:cNvSpPr txBox="1"/>
          <p:nvPr/>
        </p:nvSpPr>
        <p:spPr>
          <a:xfrm>
            <a:off x="590626" y="2570650"/>
            <a:ext cx="447300" cy="44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rPr>
              <a:t>id</a:t>
            </a:r>
            <a:r>
              <a:rPr baseline="-25000" lang="ru">
                <a:solidFill>
                  <a:schemeClr val="dk1"/>
                </a:solidFill>
              </a:rPr>
              <a:t>a</a:t>
            </a:r>
            <a:endParaRPr baseline="-25000"/>
          </a:p>
        </p:txBody>
      </p:sp>
      <p:sp>
        <p:nvSpPr>
          <p:cNvPr id="227" name="Shape 227"/>
          <p:cNvSpPr txBox="1"/>
          <p:nvPr/>
        </p:nvSpPr>
        <p:spPr>
          <a:xfrm>
            <a:off x="3868300" y="2570650"/>
            <a:ext cx="504300" cy="44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rPr>
              <a:t>id</a:t>
            </a:r>
            <a:r>
              <a:rPr baseline="-25000" lang="ru">
                <a:solidFill>
                  <a:schemeClr val="dk1"/>
                </a:solidFill>
              </a:rPr>
              <a:t>Fa</a:t>
            </a:r>
            <a:endParaRPr baseline="-25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31" name="Shape 231"/>
        <p:cNvGrpSpPr/>
        <p:nvPr/>
      </p:nvGrpSpPr>
      <p:grpSpPr>
        <a:xfrm>
          <a:off x="0" y="0"/>
          <a:ext cx="0" cy="0"/>
          <a:chOff x="0" y="0"/>
          <a:chExt cx="0" cy="0"/>
        </a:xfrm>
      </p:grpSpPr>
      <p:sp>
        <p:nvSpPr>
          <p:cNvPr id="232" name="Shape 23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233" name="Shape 233"/>
          <p:cNvSpPr txBox="1"/>
          <p:nvPr>
            <p:ph idx="1" type="body"/>
          </p:nvPr>
        </p:nvSpPr>
        <p:spPr>
          <a:xfrm>
            <a:off x="311700" y="1106375"/>
            <a:ext cx="8520600" cy="390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Пусть существуют объекты </a:t>
            </a:r>
            <a:r>
              <a:rPr b="1" lang="ru" sz="1400">
                <a:solidFill>
                  <a:srgbClr val="434343"/>
                </a:solidFill>
              </a:rPr>
              <a:t>a</a:t>
            </a:r>
            <a:r>
              <a:rPr lang="ru" sz="1400">
                <a:solidFill>
                  <a:srgbClr val="434343"/>
                </a:solidFill>
              </a:rPr>
              <a:t> и </a:t>
            </a:r>
            <a:r>
              <a:rPr b="1" lang="ru" sz="1400">
                <a:solidFill>
                  <a:srgbClr val="434343"/>
                </a:solidFill>
              </a:rPr>
              <a:t>b </a:t>
            </a:r>
            <a:r>
              <a:rPr lang="ru" sz="1400">
                <a:solidFill>
                  <a:srgbClr val="434343"/>
                </a:solidFill>
              </a:rPr>
              <a:t>в категории С. Морфизмы a-&gt;b образуют set </a:t>
            </a:r>
            <a:r>
              <a:rPr b="1" lang="ru" sz="1400">
                <a:solidFill>
                  <a:srgbClr val="434343"/>
                </a:solidFill>
              </a:rPr>
              <a:t>Hom</a:t>
            </a:r>
            <a:r>
              <a:rPr b="1" baseline="-25000" lang="ru" sz="1400">
                <a:solidFill>
                  <a:srgbClr val="434343"/>
                </a:solidFill>
              </a:rPr>
              <a:t>c</a:t>
            </a:r>
            <a:r>
              <a:rPr b="1" lang="ru" sz="1400">
                <a:solidFill>
                  <a:srgbClr val="434343"/>
                </a:solidFill>
              </a:rPr>
              <a:t>(a,b)</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Функтор F переводит этот set в</a:t>
            </a:r>
            <a:r>
              <a:rPr b="1" lang="ru" sz="1400">
                <a:solidFill>
                  <a:srgbClr val="434343"/>
                </a:solidFill>
              </a:rPr>
              <a:t> Hom</a:t>
            </a:r>
            <a:r>
              <a:rPr b="1" baseline="-25000" lang="ru" sz="1400">
                <a:solidFill>
                  <a:srgbClr val="434343"/>
                </a:solidFill>
              </a:rPr>
              <a:t>c</a:t>
            </a:r>
            <a:r>
              <a:rPr b="1" lang="ru" sz="1400">
                <a:solidFill>
                  <a:srgbClr val="434343"/>
                </a:solidFill>
              </a:rPr>
              <a:t>(F(A), F(b))</a:t>
            </a:r>
            <a:endParaRPr b="1"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rPr b="1" lang="ru" sz="1400">
                <a:solidFill>
                  <a:srgbClr val="434343"/>
                </a:solidFill>
              </a:rPr>
              <a:t>Faithful functor - </a:t>
            </a:r>
            <a:r>
              <a:rPr lang="ru" sz="1400">
                <a:solidFill>
                  <a:srgbClr val="434343"/>
                </a:solidFill>
              </a:rPr>
              <a:t>это функтор для которого </a:t>
            </a:r>
            <a:r>
              <a:rPr b="1" lang="ru" sz="1400">
                <a:solidFill>
                  <a:srgbClr val="434343"/>
                </a:solidFill>
              </a:rPr>
              <a:t>Hom</a:t>
            </a:r>
            <a:r>
              <a:rPr b="1" baseline="-25000" lang="ru" sz="1400">
                <a:solidFill>
                  <a:srgbClr val="434343"/>
                </a:solidFill>
              </a:rPr>
              <a:t>c</a:t>
            </a:r>
            <a:r>
              <a:rPr b="1" lang="ru" sz="1400">
                <a:solidFill>
                  <a:srgbClr val="434343"/>
                </a:solidFill>
              </a:rPr>
              <a:t>(a,b) </a:t>
            </a:r>
            <a:r>
              <a:rPr i="1" lang="ru" sz="1400">
                <a:solidFill>
                  <a:srgbClr val="434343"/>
                </a:solidFill>
              </a:rPr>
              <a:t>инъективен</a:t>
            </a:r>
            <a:r>
              <a:rPr lang="ru" sz="1400">
                <a:solidFill>
                  <a:srgbClr val="434343"/>
                </a:solidFill>
              </a:rPr>
              <a:t> по отношению к </a:t>
            </a:r>
            <a:r>
              <a:rPr b="1" lang="ru" sz="1400">
                <a:solidFill>
                  <a:srgbClr val="434343"/>
                </a:solidFill>
              </a:rPr>
              <a:t>Hom</a:t>
            </a:r>
            <a:r>
              <a:rPr b="1" baseline="-25000" lang="ru" sz="1400">
                <a:solidFill>
                  <a:srgbClr val="434343"/>
                </a:solidFill>
              </a:rPr>
              <a:t>c</a:t>
            </a:r>
            <a:r>
              <a:rPr b="1" lang="ru" sz="1400">
                <a:solidFill>
                  <a:srgbClr val="434343"/>
                </a:solidFill>
              </a:rPr>
              <a:t>(F(A), F(b))</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b="1" lang="ru" sz="1400">
                <a:solidFill>
                  <a:srgbClr val="434343"/>
                </a:solidFill>
              </a:rPr>
              <a:t>Full functor - </a:t>
            </a:r>
            <a:r>
              <a:rPr lang="ru" sz="1400">
                <a:solidFill>
                  <a:srgbClr val="434343"/>
                </a:solidFill>
              </a:rPr>
              <a:t>это функтор для которого </a:t>
            </a:r>
            <a:r>
              <a:rPr b="1" lang="ru" sz="1400">
                <a:solidFill>
                  <a:srgbClr val="434343"/>
                </a:solidFill>
              </a:rPr>
              <a:t>Hom</a:t>
            </a:r>
            <a:r>
              <a:rPr b="1" baseline="-25000" lang="ru" sz="1400">
                <a:solidFill>
                  <a:srgbClr val="434343"/>
                </a:solidFill>
              </a:rPr>
              <a:t>c</a:t>
            </a:r>
            <a:r>
              <a:rPr b="1" lang="ru" sz="1400">
                <a:solidFill>
                  <a:srgbClr val="434343"/>
                </a:solidFill>
              </a:rPr>
              <a:t>(a,b) </a:t>
            </a:r>
            <a:r>
              <a:rPr i="1" lang="ru" sz="1400">
                <a:solidFill>
                  <a:srgbClr val="434343"/>
                </a:solidFill>
              </a:rPr>
              <a:t>сюръективен</a:t>
            </a:r>
            <a:r>
              <a:rPr lang="ru" sz="1400">
                <a:solidFill>
                  <a:srgbClr val="434343"/>
                </a:solidFill>
              </a:rPr>
              <a:t> по отношению к </a:t>
            </a:r>
            <a:r>
              <a:rPr b="1" lang="ru" sz="1400">
                <a:solidFill>
                  <a:srgbClr val="434343"/>
                </a:solidFill>
              </a:rPr>
              <a:t>Hom</a:t>
            </a:r>
            <a:r>
              <a:rPr b="1" baseline="-25000" lang="ru" sz="1400">
                <a:solidFill>
                  <a:srgbClr val="434343"/>
                </a:solidFill>
              </a:rPr>
              <a:t>c</a:t>
            </a:r>
            <a:r>
              <a:rPr b="1" lang="ru" sz="1400">
                <a:solidFill>
                  <a:srgbClr val="434343"/>
                </a:solidFill>
              </a:rPr>
              <a:t>(F(A), F(b))</a:t>
            </a:r>
            <a:endParaRPr b="1"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b="1" lang="ru" sz="1400">
                <a:solidFill>
                  <a:srgbClr val="434343"/>
                </a:solidFill>
              </a:rPr>
              <a:t>Fully Faithful functor - </a:t>
            </a:r>
            <a:r>
              <a:rPr lang="ru" sz="1400">
                <a:solidFill>
                  <a:srgbClr val="434343"/>
                </a:solidFill>
              </a:rPr>
              <a:t>это функтор для которого </a:t>
            </a:r>
            <a:r>
              <a:rPr b="1" lang="ru" sz="1400">
                <a:solidFill>
                  <a:srgbClr val="434343"/>
                </a:solidFill>
              </a:rPr>
              <a:t>Hom</a:t>
            </a:r>
            <a:r>
              <a:rPr b="1" baseline="-25000" lang="ru" sz="1400">
                <a:solidFill>
                  <a:srgbClr val="434343"/>
                </a:solidFill>
              </a:rPr>
              <a:t>c</a:t>
            </a:r>
            <a:r>
              <a:rPr b="1" lang="ru" sz="1400">
                <a:solidFill>
                  <a:srgbClr val="434343"/>
                </a:solidFill>
              </a:rPr>
              <a:t>(a,b) </a:t>
            </a:r>
            <a:r>
              <a:rPr i="1" lang="ru" sz="1400">
                <a:solidFill>
                  <a:srgbClr val="434343"/>
                </a:solidFill>
              </a:rPr>
              <a:t>биективен</a:t>
            </a:r>
            <a:r>
              <a:rPr lang="ru" sz="1400">
                <a:solidFill>
                  <a:srgbClr val="434343"/>
                </a:solidFill>
              </a:rPr>
              <a:t> по отношению к </a:t>
            </a:r>
            <a:r>
              <a:rPr b="1" lang="ru" sz="1400">
                <a:solidFill>
                  <a:srgbClr val="434343"/>
                </a:solidFill>
              </a:rPr>
              <a:t>Hom</a:t>
            </a:r>
            <a:r>
              <a:rPr b="1" baseline="-25000" lang="ru" sz="1400">
                <a:solidFill>
                  <a:srgbClr val="434343"/>
                </a:solidFill>
              </a:rPr>
              <a:t>c</a:t>
            </a:r>
            <a:r>
              <a:rPr b="1" lang="ru" sz="1400">
                <a:solidFill>
                  <a:srgbClr val="434343"/>
                </a:solidFill>
              </a:rPr>
              <a:t>(F(A), F(b))</a:t>
            </a:r>
            <a:endParaRPr b="1" sz="14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239" name="Shape 239"/>
          <p:cNvSpPr txBox="1"/>
          <p:nvPr>
            <p:ph idx="1" type="body"/>
          </p:nvPr>
        </p:nvSpPr>
        <p:spPr>
          <a:xfrm>
            <a:off x="311700" y="1106375"/>
            <a:ext cx="8520600" cy="3286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sz="1400">
                <a:solidFill>
                  <a:srgbClr val="434343"/>
                </a:solidFill>
              </a:rPr>
              <a:t>Функтор(ковариантный) в программировании. </a:t>
            </a:r>
            <a:endParaRPr b="1" sz="1400">
              <a:solidFill>
                <a:srgbClr val="434343"/>
              </a:solidFill>
            </a:endParaRPr>
          </a:p>
          <a:p>
            <a:pPr indent="0" lvl="0" marL="0" rtl="0">
              <a:lnSpc>
                <a:spcPct val="100000"/>
              </a:lnSpc>
              <a:spcBef>
                <a:spcPts val="0"/>
              </a:spcBef>
              <a:spcAft>
                <a:spcPts val="0"/>
              </a:spcAft>
              <a:buNone/>
            </a:pPr>
            <a:r>
              <a:rPr lang="ru" sz="1400">
                <a:solidFill>
                  <a:srgbClr val="434343"/>
                </a:solidFill>
              </a:rPr>
              <a:t>По сути функтор - это полиморфная функция, переводящая объекты в объекты, а функции в функции. Для того, чтобы быть функтором, тип должен иметь, как минимум 2 функции:</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Первая функция обычно называется </a:t>
            </a:r>
            <a:r>
              <a:rPr b="1" lang="ru" sz="1400">
                <a:solidFill>
                  <a:srgbClr val="434343"/>
                </a:solidFill>
              </a:rPr>
              <a:t>lift</a:t>
            </a:r>
            <a:r>
              <a:rPr lang="ru" sz="1400">
                <a:solidFill>
                  <a:srgbClr val="434343"/>
                </a:solidFill>
              </a:rPr>
              <a:t>, она помещает объект в контекст функтора. На диаграмме ниже понятно, почему ей дали такое название.</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000000"/>
              </a:solidFill>
            </a:endParaRPr>
          </a:p>
          <a:p>
            <a:pPr indent="0" lvl="0" marL="0" rtl="0">
              <a:lnSpc>
                <a:spcPct val="100000"/>
              </a:lnSpc>
              <a:spcBef>
                <a:spcPts val="0"/>
              </a:spcBef>
              <a:spcAft>
                <a:spcPts val="0"/>
              </a:spcAft>
              <a:buNone/>
            </a:pPr>
            <a:r>
              <a:t/>
            </a:r>
            <a:endParaRPr sz="1400">
              <a:solidFill>
                <a:srgbClr val="000000"/>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Вторая обязательная функция для функтора обычно называется </a:t>
            </a:r>
            <a:r>
              <a:rPr b="1" lang="ru" sz="1400">
                <a:solidFill>
                  <a:srgbClr val="434343"/>
                </a:solidFill>
              </a:rPr>
              <a:t>map</a:t>
            </a:r>
            <a:endParaRPr b="1"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p:txBody>
      </p:sp>
      <p:sp>
        <p:nvSpPr>
          <p:cNvPr id="240" name="Shape 240"/>
          <p:cNvSpPr txBox="1"/>
          <p:nvPr/>
        </p:nvSpPr>
        <p:spPr>
          <a:xfrm>
            <a:off x="366300" y="3587250"/>
            <a:ext cx="8411400" cy="320700"/>
          </a:xfrm>
          <a:prstGeom prst="rect">
            <a:avLst/>
          </a:pr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lift[</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](fa: </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t/>
            </a:r>
            <a:endParaRPr>
              <a:solidFill>
                <a:srgbClr val="434343"/>
              </a:solidFill>
            </a:endParaRPr>
          </a:p>
        </p:txBody>
      </p:sp>
      <p:cxnSp>
        <p:nvCxnSpPr>
          <p:cNvPr id="241" name="Shape 241"/>
          <p:cNvCxnSpPr>
            <a:stCxn id="242" idx="0"/>
            <a:endCxn id="243" idx="4"/>
          </p:cNvCxnSpPr>
          <p:nvPr/>
        </p:nvCxnSpPr>
        <p:spPr>
          <a:xfrm rot="10800000">
            <a:off x="885827" y="2589277"/>
            <a:ext cx="7500" cy="648000"/>
          </a:xfrm>
          <a:prstGeom prst="straightConnector1">
            <a:avLst/>
          </a:prstGeom>
          <a:noFill/>
          <a:ln cap="flat" cmpd="sng" w="19050">
            <a:solidFill>
              <a:schemeClr val="dk2"/>
            </a:solidFill>
            <a:prstDash val="solid"/>
            <a:round/>
            <a:headEnd len="med" w="med" type="none"/>
            <a:tailEnd len="med" w="med" type="triangle"/>
          </a:ln>
        </p:spPr>
      </p:cxnSp>
      <p:sp>
        <p:nvSpPr>
          <p:cNvPr id="243" name="Shape 243"/>
          <p:cNvSpPr/>
          <p:nvPr/>
        </p:nvSpPr>
        <p:spPr>
          <a:xfrm>
            <a:off x="830325" y="2467713"/>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txBox="1"/>
          <p:nvPr/>
        </p:nvSpPr>
        <p:spPr>
          <a:xfrm>
            <a:off x="1341875" y="3205200"/>
            <a:ext cx="3882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  </a:t>
            </a:r>
            <a:r>
              <a:rPr lang="ru">
                <a:solidFill>
                  <a:schemeClr val="dk1"/>
                </a:solidFill>
              </a:rPr>
              <a:t>f</a:t>
            </a:r>
            <a:endParaRPr/>
          </a:p>
        </p:txBody>
      </p:sp>
      <p:sp>
        <p:nvSpPr>
          <p:cNvPr id="245" name="Shape 245"/>
          <p:cNvSpPr txBox="1"/>
          <p:nvPr/>
        </p:nvSpPr>
        <p:spPr>
          <a:xfrm>
            <a:off x="1392200" y="2237624"/>
            <a:ext cx="3486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rPr>
              <a:t>h</a:t>
            </a:r>
            <a:endParaRPr/>
          </a:p>
        </p:txBody>
      </p:sp>
      <p:sp>
        <p:nvSpPr>
          <p:cNvPr id="242" name="Shape 242"/>
          <p:cNvSpPr/>
          <p:nvPr/>
        </p:nvSpPr>
        <p:spPr>
          <a:xfrm>
            <a:off x="837827" y="3237277"/>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46" name="Shape 246"/>
          <p:cNvCxnSpPr>
            <a:stCxn id="243" idx="6"/>
            <a:endCxn id="247" idx="2"/>
          </p:cNvCxnSpPr>
          <p:nvPr/>
        </p:nvCxnSpPr>
        <p:spPr>
          <a:xfrm>
            <a:off x="941325" y="2528463"/>
            <a:ext cx="1305900" cy="0"/>
          </a:xfrm>
          <a:prstGeom prst="straightConnector1">
            <a:avLst/>
          </a:prstGeom>
          <a:noFill/>
          <a:ln cap="flat" cmpd="sng" w="19050">
            <a:solidFill>
              <a:schemeClr val="dk2"/>
            </a:solidFill>
            <a:prstDash val="solid"/>
            <a:round/>
            <a:headEnd len="med" w="med" type="none"/>
            <a:tailEnd len="med" w="med" type="triangle"/>
          </a:ln>
        </p:spPr>
      </p:cxnSp>
      <p:cxnSp>
        <p:nvCxnSpPr>
          <p:cNvPr id="248" name="Shape 248"/>
          <p:cNvCxnSpPr>
            <a:stCxn id="242" idx="6"/>
            <a:endCxn id="249" idx="2"/>
          </p:cNvCxnSpPr>
          <p:nvPr/>
        </p:nvCxnSpPr>
        <p:spPr>
          <a:xfrm>
            <a:off x="948827" y="3298027"/>
            <a:ext cx="1298400" cy="0"/>
          </a:xfrm>
          <a:prstGeom prst="straightConnector1">
            <a:avLst/>
          </a:prstGeom>
          <a:noFill/>
          <a:ln cap="flat" cmpd="sng" w="19050">
            <a:solidFill>
              <a:schemeClr val="dk2"/>
            </a:solidFill>
            <a:prstDash val="solid"/>
            <a:round/>
            <a:headEnd len="med" w="med" type="none"/>
            <a:tailEnd len="med" w="med" type="triangle"/>
          </a:ln>
        </p:spPr>
      </p:cxnSp>
      <p:sp>
        <p:nvSpPr>
          <p:cNvPr id="250" name="Shape 250"/>
          <p:cNvSpPr txBox="1"/>
          <p:nvPr/>
        </p:nvSpPr>
        <p:spPr>
          <a:xfrm>
            <a:off x="2302625" y="2730300"/>
            <a:ext cx="444000" cy="444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Lift</a:t>
            </a:r>
            <a:endParaRPr/>
          </a:p>
        </p:txBody>
      </p:sp>
      <p:sp>
        <p:nvSpPr>
          <p:cNvPr id="251" name="Shape 251"/>
          <p:cNvSpPr txBox="1"/>
          <p:nvPr/>
        </p:nvSpPr>
        <p:spPr>
          <a:xfrm>
            <a:off x="525224" y="2223325"/>
            <a:ext cx="416100" cy="444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Fa</a:t>
            </a:r>
            <a:endParaRPr/>
          </a:p>
        </p:txBody>
      </p:sp>
      <p:sp>
        <p:nvSpPr>
          <p:cNvPr id="249" name="Shape 249"/>
          <p:cNvSpPr/>
          <p:nvPr/>
        </p:nvSpPr>
        <p:spPr>
          <a:xfrm>
            <a:off x="2247127" y="3237277"/>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a:off x="2247127" y="2467727"/>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52" name="Shape 252"/>
          <p:cNvCxnSpPr>
            <a:stCxn id="249" idx="0"/>
            <a:endCxn id="247" idx="4"/>
          </p:cNvCxnSpPr>
          <p:nvPr/>
        </p:nvCxnSpPr>
        <p:spPr>
          <a:xfrm rot="10800000">
            <a:off x="2302627" y="2589277"/>
            <a:ext cx="0" cy="648000"/>
          </a:xfrm>
          <a:prstGeom prst="straightConnector1">
            <a:avLst/>
          </a:prstGeom>
          <a:noFill/>
          <a:ln cap="flat" cmpd="sng" w="19050">
            <a:solidFill>
              <a:schemeClr val="dk2"/>
            </a:solidFill>
            <a:prstDash val="solid"/>
            <a:round/>
            <a:headEnd len="med" w="med" type="none"/>
            <a:tailEnd len="med" w="med" type="triangle"/>
          </a:ln>
        </p:spPr>
      </p:cxnSp>
      <p:sp>
        <p:nvSpPr>
          <p:cNvPr id="253" name="Shape 253"/>
          <p:cNvSpPr txBox="1"/>
          <p:nvPr/>
        </p:nvSpPr>
        <p:spPr>
          <a:xfrm>
            <a:off x="2358125" y="3206750"/>
            <a:ext cx="306000" cy="41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t>b</a:t>
            </a:r>
            <a:endParaRPr/>
          </a:p>
        </p:txBody>
      </p:sp>
      <p:sp>
        <p:nvSpPr>
          <p:cNvPr id="254" name="Shape 254"/>
          <p:cNvSpPr txBox="1"/>
          <p:nvPr/>
        </p:nvSpPr>
        <p:spPr>
          <a:xfrm>
            <a:off x="449325" y="2730300"/>
            <a:ext cx="444000" cy="444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Lift</a:t>
            </a:r>
            <a:endParaRPr/>
          </a:p>
        </p:txBody>
      </p:sp>
      <p:sp>
        <p:nvSpPr>
          <p:cNvPr id="255" name="Shape 255"/>
          <p:cNvSpPr txBox="1"/>
          <p:nvPr/>
        </p:nvSpPr>
        <p:spPr>
          <a:xfrm>
            <a:off x="2303074" y="2257750"/>
            <a:ext cx="416100" cy="444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Fb</a:t>
            </a:r>
            <a:endParaRPr/>
          </a:p>
        </p:txBody>
      </p:sp>
      <p:sp>
        <p:nvSpPr>
          <p:cNvPr id="256" name="Shape 256"/>
          <p:cNvSpPr txBox="1"/>
          <p:nvPr/>
        </p:nvSpPr>
        <p:spPr>
          <a:xfrm>
            <a:off x="608125" y="3174750"/>
            <a:ext cx="306000" cy="41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a</a:t>
            </a:r>
            <a:endParaRPr/>
          </a:p>
        </p:txBody>
      </p:sp>
      <p:sp>
        <p:nvSpPr>
          <p:cNvPr id="257" name="Shape 257"/>
          <p:cNvSpPr txBox="1"/>
          <p:nvPr/>
        </p:nvSpPr>
        <p:spPr>
          <a:xfrm>
            <a:off x="366300" y="4393175"/>
            <a:ext cx="8411400" cy="320700"/>
          </a:xfrm>
          <a:prstGeom prst="rect">
            <a:avLst/>
          </a:pr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map[</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](fa: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61" name="Shape 261"/>
        <p:cNvGrpSpPr/>
        <p:nvPr/>
      </p:nvGrpSpPr>
      <p:grpSpPr>
        <a:xfrm>
          <a:off x="0" y="0"/>
          <a:ext cx="0" cy="0"/>
          <a:chOff x="0" y="0"/>
          <a:chExt cx="0" cy="0"/>
        </a:xfrm>
      </p:grpSpPr>
      <p:sp>
        <p:nvSpPr>
          <p:cNvPr id="262" name="Shape 26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263" name="Shape 263"/>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В scala функтор имеет несколько канонических форм</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Одна из форм - контейнер значений, реализующий методы свойственные функтору. Например </a:t>
            </a:r>
            <a:r>
              <a:rPr b="1" lang="ru" sz="1400">
                <a:solidFill>
                  <a:srgbClr val="434343"/>
                </a:solidFill>
              </a:rPr>
              <a:t>List</a:t>
            </a:r>
            <a:r>
              <a:rPr lang="ru" sz="1400">
                <a:solidFill>
                  <a:srgbClr val="434343"/>
                </a:solidFill>
              </a:rPr>
              <a:t>, </a:t>
            </a:r>
            <a:r>
              <a:rPr b="1" lang="ru" sz="1400">
                <a:solidFill>
                  <a:srgbClr val="434343"/>
                </a:solidFill>
              </a:rPr>
              <a:t>Map</a:t>
            </a:r>
            <a:r>
              <a:rPr lang="ru" sz="1400">
                <a:solidFill>
                  <a:srgbClr val="434343"/>
                </a:solidFill>
              </a:rPr>
              <a:t>, </a:t>
            </a:r>
            <a:r>
              <a:rPr b="1" lang="ru" sz="1400">
                <a:solidFill>
                  <a:srgbClr val="434343"/>
                </a:solidFill>
              </a:rPr>
              <a:t>Оption</a:t>
            </a:r>
            <a:r>
              <a:rPr lang="ru" sz="1400">
                <a:solidFill>
                  <a:srgbClr val="434343"/>
                </a:solidFill>
              </a:rPr>
              <a:t> - функторы.  Сигнатуры метода </a:t>
            </a:r>
            <a:r>
              <a:rPr b="1" lang="ru" sz="1400">
                <a:solidFill>
                  <a:srgbClr val="434343"/>
                </a:solidFill>
              </a:rPr>
              <a:t>map</a:t>
            </a:r>
            <a:r>
              <a:rPr lang="ru" sz="1400">
                <a:solidFill>
                  <a:srgbClr val="434343"/>
                </a:solidFill>
              </a:rPr>
              <a:t>, тогда выглядит немного по-другому, а вместо lift применяют apply.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Альтернативная реализация  - это type class, например, так, как это реализовано в библиотеке Cats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Поскольку в программировании мы имеем дело с категорией </a:t>
            </a:r>
            <a:r>
              <a:rPr b="1" lang="ru" sz="1400">
                <a:solidFill>
                  <a:srgbClr val="434343"/>
                </a:solidFill>
              </a:rPr>
              <a:t>Set</a:t>
            </a:r>
            <a:r>
              <a:rPr lang="ru" sz="1400">
                <a:solidFill>
                  <a:srgbClr val="434343"/>
                </a:solidFill>
              </a:rPr>
              <a:t>, все функторы - это эндофункторы.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p:txBody>
      </p:sp>
      <p:sp>
        <p:nvSpPr>
          <p:cNvPr id="264" name="Shape 264"/>
          <p:cNvSpPr txBox="1"/>
          <p:nvPr/>
        </p:nvSpPr>
        <p:spPr>
          <a:xfrm>
            <a:off x="311700" y="2349150"/>
            <a:ext cx="8411400" cy="609900"/>
          </a:xfrm>
          <a:prstGeom prst="rect">
            <a:avLst/>
          </a:pr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map[</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a:spcBef>
                <a:spcPts val="0"/>
              </a:spcBef>
              <a:spcAft>
                <a:spcPts val="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apply(fa: </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62" name="Shape 62"/>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Теория категорий (ТК) - </a:t>
            </a:r>
            <a:r>
              <a:rPr lang="ru" sz="1400">
                <a:solidFill>
                  <a:srgbClr val="434343"/>
                </a:solidFill>
              </a:rPr>
              <a:t>это раздел математики изучающий объекты и любые их взаимоотношения, вне зависимости от свойств самих объектов.</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Основным объектом изучения </a:t>
            </a:r>
            <a:r>
              <a:rPr b="1" lang="ru" sz="1400">
                <a:solidFill>
                  <a:srgbClr val="434343"/>
                </a:solidFill>
              </a:rPr>
              <a:t>ТК</a:t>
            </a:r>
            <a:r>
              <a:rPr lang="ru" sz="1400">
                <a:solidFill>
                  <a:srgbClr val="434343"/>
                </a:solidFill>
              </a:rPr>
              <a:t> является </a:t>
            </a:r>
            <a:r>
              <a:rPr b="1" lang="ru" sz="1400">
                <a:solidFill>
                  <a:srgbClr val="434343"/>
                </a:solidFill>
              </a:rPr>
              <a:t>категория, </a:t>
            </a:r>
            <a:r>
              <a:rPr lang="ru" sz="1400">
                <a:solidFill>
                  <a:srgbClr val="434343"/>
                </a:solidFill>
              </a:rPr>
              <a:t>состоящая из объектов и морфизмов между ними.</a:t>
            </a:r>
            <a:r>
              <a:rPr b="1"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68" name="Shape 268"/>
        <p:cNvGrpSpPr/>
        <p:nvPr/>
      </p:nvGrpSpPr>
      <p:grpSpPr>
        <a:xfrm>
          <a:off x="0" y="0"/>
          <a:ext cx="0" cy="0"/>
          <a:chOff x="0" y="0"/>
          <a:chExt cx="0" cy="0"/>
        </a:xfrm>
      </p:grpSpPr>
      <p:sp>
        <p:nvSpPr>
          <p:cNvPr id="269" name="Shape 26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270" name="Shape 270"/>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Контравариантный функтор(контрафунктор, кофунктор)</a:t>
            </a:r>
            <a:r>
              <a:rPr lang="ru" sz="1400">
                <a:solidFill>
                  <a:srgbClr val="434343"/>
                </a:solidFill>
              </a:rPr>
              <a:t> - это функтор, переводит объекты в объекты,а стрелки в обратные им стрелки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Кофунктор</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 </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F(f)</a:t>
            </a:r>
            <a:r>
              <a:rPr lang="ru" sz="1400">
                <a:solidFill>
                  <a:srgbClr val="434343"/>
                </a:solidFill>
              </a:rPr>
              <a:t> </a:t>
            </a:r>
            <a:r>
              <a:rPr b="1" lang="ru" sz="1400">
                <a:solidFill>
                  <a:srgbClr val="434343"/>
                </a:solidFill>
              </a:rPr>
              <a:t>○ F(g)</a:t>
            </a:r>
            <a:r>
              <a:rPr lang="ru" sz="1400">
                <a:solidFill>
                  <a:srgbClr val="434343"/>
                </a:solidFill>
              </a:rPr>
              <a:t> == </a:t>
            </a:r>
            <a:r>
              <a:rPr b="1" lang="ru" sz="1400">
                <a:solidFill>
                  <a:srgbClr val="434343"/>
                </a:solidFill>
              </a:rPr>
              <a:t>F(g  ○ f)</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F(Id</a:t>
            </a:r>
            <a:r>
              <a:rPr b="1" baseline="-25000" lang="ru" sz="1400">
                <a:solidFill>
                  <a:srgbClr val="434343"/>
                </a:solidFill>
              </a:rPr>
              <a:t>a</a:t>
            </a:r>
            <a:r>
              <a:rPr b="1" lang="ru" sz="1400">
                <a:solidFill>
                  <a:srgbClr val="434343"/>
                </a:solidFill>
              </a:rPr>
              <a:t>) = Id</a:t>
            </a:r>
            <a:r>
              <a:rPr b="1" baseline="-25000" lang="ru" sz="1400">
                <a:solidFill>
                  <a:srgbClr val="434343"/>
                </a:solidFill>
              </a:rPr>
              <a:t>Fa</a:t>
            </a:r>
            <a:endParaRPr b="1" baseline="-25000"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Морфизму </a:t>
            </a:r>
            <a:r>
              <a:rPr b="1" lang="ru" sz="1400">
                <a:solidFill>
                  <a:srgbClr val="434343"/>
                </a:solidFill>
              </a:rPr>
              <a:t>f :</a:t>
            </a:r>
            <a:r>
              <a:rPr lang="ru" sz="1400">
                <a:solidFill>
                  <a:srgbClr val="434343"/>
                </a:solidFill>
              </a:rPr>
              <a:t> </a:t>
            </a:r>
            <a:r>
              <a:rPr b="1" lang="ru" sz="1400">
                <a:solidFill>
                  <a:srgbClr val="434343"/>
                </a:solidFill>
              </a:rPr>
              <a:t>a -&gt; b</a:t>
            </a:r>
            <a:r>
              <a:rPr lang="ru" sz="1400">
                <a:solidFill>
                  <a:srgbClr val="434343"/>
                </a:solidFill>
              </a:rPr>
              <a:t>, кофунктор сопоставляет </a:t>
            </a:r>
            <a:r>
              <a:rPr b="1" lang="ru" sz="1400">
                <a:solidFill>
                  <a:srgbClr val="434343"/>
                </a:solidFill>
              </a:rPr>
              <a:t>F(f) = F(b) -&gt; F(a)</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Примером контрафунктора может служить функция возведения в степень -1 в категории полного порядка, где объекты  - это целые положительные числа &gt; 0  и стрелки  - это отношение  ≤</a:t>
            </a:r>
            <a:endParaRPr sz="1400">
              <a:solidFill>
                <a:srgbClr val="434343"/>
              </a:solidFill>
            </a:endParaRPr>
          </a:p>
        </p:txBody>
      </p:sp>
      <p:sp>
        <p:nvSpPr>
          <p:cNvPr id="271" name="Shape 271"/>
          <p:cNvSpPr/>
          <p:nvPr/>
        </p:nvSpPr>
        <p:spPr>
          <a:xfrm>
            <a:off x="372350" y="1906726"/>
            <a:ext cx="1771200" cy="153986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ru">
                <a:latin typeface="Caveat"/>
                <a:ea typeface="Caveat"/>
                <a:cs typeface="Caveat"/>
                <a:sym typeface="Caveat"/>
              </a:rPr>
              <a:t>A</a:t>
            </a:r>
            <a:endParaRPr b="1">
              <a:latin typeface="Caveat"/>
              <a:ea typeface="Caveat"/>
              <a:cs typeface="Caveat"/>
              <a:sym typeface="Caveat"/>
            </a:endParaRPr>
          </a:p>
        </p:txBody>
      </p:sp>
      <p:sp>
        <p:nvSpPr>
          <p:cNvPr id="272" name="Shape 272"/>
          <p:cNvSpPr/>
          <p:nvPr/>
        </p:nvSpPr>
        <p:spPr>
          <a:xfrm>
            <a:off x="3820282" y="1906729"/>
            <a:ext cx="1771200" cy="153986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ru">
                <a:latin typeface="Caveat"/>
                <a:ea typeface="Caveat"/>
                <a:cs typeface="Caveat"/>
                <a:sym typeface="Caveat"/>
              </a:rPr>
              <a:t>B</a:t>
            </a:r>
            <a:endParaRPr b="1">
              <a:latin typeface="Caveat"/>
              <a:ea typeface="Caveat"/>
              <a:cs typeface="Caveat"/>
              <a:sym typeface="Caveat"/>
            </a:endParaRPr>
          </a:p>
        </p:txBody>
      </p:sp>
      <p:cxnSp>
        <p:nvCxnSpPr>
          <p:cNvPr id="273" name="Shape 273"/>
          <p:cNvCxnSpPr>
            <a:stCxn id="274" idx="3"/>
            <a:endCxn id="275" idx="7"/>
          </p:cNvCxnSpPr>
          <p:nvPr/>
        </p:nvCxnSpPr>
        <p:spPr>
          <a:xfrm flipH="1">
            <a:off x="879381" y="2250332"/>
            <a:ext cx="308400" cy="732000"/>
          </a:xfrm>
          <a:prstGeom prst="straightConnector1">
            <a:avLst/>
          </a:prstGeom>
          <a:noFill/>
          <a:ln cap="flat" cmpd="sng" w="19050">
            <a:solidFill>
              <a:schemeClr val="dk2"/>
            </a:solidFill>
            <a:prstDash val="solid"/>
            <a:round/>
            <a:headEnd len="med" w="med" type="none"/>
            <a:tailEnd len="med" w="med" type="triangle"/>
          </a:ln>
        </p:spPr>
      </p:cxnSp>
      <p:cxnSp>
        <p:nvCxnSpPr>
          <p:cNvPr id="276" name="Shape 276"/>
          <p:cNvCxnSpPr>
            <a:stCxn id="274" idx="6"/>
            <a:endCxn id="277" idx="2"/>
          </p:cNvCxnSpPr>
          <p:nvPr/>
        </p:nvCxnSpPr>
        <p:spPr>
          <a:xfrm>
            <a:off x="1282525" y="2207375"/>
            <a:ext cx="3240900" cy="0"/>
          </a:xfrm>
          <a:prstGeom prst="straightConnector1">
            <a:avLst/>
          </a:prstGeom>
          <a:noFill/>
          <a:ln cap="flat" cmpd="sng" w="28575">
            <a:solidFill>
              <a:schemeClr val="dk2"/>
            </a:solidFill>
            <a:prstDash val="solid"/>
            <a:round/>
            <a:headEnd len="med" w="med" type="none"/>
            <a:tailEnd len="med" w="med" type="triangle"/>
          </a:ln>
        </p:spPr>
      </p:cxnSp>
      <p:sp>
        <p:nvSpPr>
          <p:cNvPr id="274" name="Shape 274"/>
          <p:cNvSpPr/>
          <p:nvPr/>
        </p:nvSpPr>
        <p:spPr>
          <a:xfrm>
            <a:off x="1171525" y="2146625"/>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8" name="Shape 278"/>
          <p:cNvCxnSpPr/>
          <p:nvPr/>
        </p:nvCxnSpPr>
        <p:spPr>
          <a:xfrm flipH="1">
            <a:off x="4479044" y="2717601"/>
            <a:ext cx="729600" cy="329100"/>
          </a:xfrm>
          <a:prstGeom prst="straightConnector1">
            <a:avLst/>
          </a:prstGeom>
          <a:noFill/>
          <a:ln cap="flat" cmpd="sng" w="19050">
            <a:solidFill>
              <a:schemeClr val="dk2"/>
            </a:solidFill>
            <a:prstDash val="solid"/>
            <a:round/>
            <a:headEnd len="med" w="med" type="none"/>
            <a:tailEnd len="med" w="med" type="triangle"/>
          </a:ln>
        </p:spPr>
      </p:cxnSp>
      <p:sp>
        <p:nvSpPr>
          <p:cNvPr id="279" name="Shape 279"/>
          <p:cNvSpPr/>
          <p:nvPr/>
        </p:nvSpPr>
        <p:spPr>
          <a:xfrm>
            <a:off x="5191730" y="2618615"/>
            <a:ext cx="116100" cy="1161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nvSpPr>
        <p:spPr>
          <a:xfrm>
            <a:off x="4368044" y="2985951"/>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txBox="1"/>
          <p:nvPr/>
        </p:nvSpPr>
        <p:spPr>
          <a:xfrm>
            <a:off x="4719375" y="2128188"/>
            <a:ext cx="447300" cy="38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Fh</a:t>
            </a:r>
            <a:endParaRPr/>
          </a:p>
        </p:txBody>
      </p:sp>
      <p:cxnSp>
        <p:nvCxnSpPr>
          <p:cNvPr id="282" name="Shape 282"/>
          <p:cNvCxnSpPr/>
          <p:nvPr/>
        </p:nvCxnSpPr>
        <p:spPr>
          <a:xfrm rot="10800000">
            <a:off x="4578837" y="2268144"/>
            <a:ext cx="630000" cy="367500"/>
          </a:xfrm>
          <a:prstGeom prst="straightConnector1">
            <a:avLst/>
          </a:prstGeom>
          <a:noFill/>
          <a:ln cap="flat" cmpd="sng" w="19050">
            <a:solidFill>
              <a:schemeClr val="dk2"/>
            </a:solidFill>
            <a:prstDash val="solid"/>
            <a:round/>
            <a:headEnd len="med" w="med" type="none"/>
            <a:tailEnd len="med" w="med" type="triangle"/>
          </a:ln>
        </p:spPr>
      </p:cxnSp>
      <p:sp>
        <p:nvSpPr>
          <p:cNvPr id="283" name="Shape 283"/>
          <p:cNvSpPr txBox="1"/>
          <p:nvPr/>
        </p:nvSpPr>
        <p:spPr>
          <a:xfrm>
            <a:off x="1063850" y="2768463"/>
            <a:ext cx="3882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  </a:t>
            </a:r>
            <a:r>
              <a:rPr lang="ru">
                <a:solidFill>
                  <a:schemeClr val="dk1"/>
                </a:solidFill>
              </a:rPr>
              <a:t>f</a:t>
            </a:r>
            <a:endParaRPr/>
          </a:p>
        </p:txBody>
      </p:sp>
      <p:sp>
        <p:nvSpPr>
          <p:cNvPr id="284" name="Shape 284"/>
          <p:cNvSpPr txBox="1"/>
          <p:nvPr/>
        </p:nvSpPr>
        <p:spPr>
          <a:xfrm>
            <a:off x="1414872" y="2224009"/>
            <a:ext cx="348600" cy="44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h</a:t>
            </a:r>
            <a:endParaRPr/>
          </a:p>
        </p:txBody>
      </p:sp>
      <p:sp>
        <p:nvSpPr>
          <p:cNvPr id="275" name="Shape 275"/>
          <p:cNvSpPr/>
          <p:nvPr/>
        </p:nvSpPr>
        <p:spPr>
          <a:xfrm>
            <a:off x="784552" y="2964465"/>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1547775" y="2619962"/>
            <a:ext cx="111000" cy="111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86" name="Shape 286"/>
          <p:cNvCxnSpPr/>
          <p:nvPr/>
        </p:nvCxnSpPr>
        <p:spPr>
          <a:xfrm flipH="1">
            <a:off x="4423437" y="2268144"/>
            <a:ext cx="155400" cy="717900"/>
          </a:xfrm>
          <a:prstGeom prst="straightConnector1">
            <a:avLst/>
          </a:prstGeom>
          <a:noFill/>
          <a:ln cap="flat" cmpd="sng" w="19050">
            <a:solidFill>
              <a:schemeClr val="dk2"/>
            </a:solidFill>
            <a:prstDash val="solid"/>
            <a:round/>
            <a:headEnd len="med" w="med" type="none"/>
            <a:tailEnd len="med" w="med" type="triangle"/>
          </a:ln>
        </p:spPr>
      </p:cxnSp>
      <p:sp>
        <p:nvSpPr>
          <p:cNvPr id="287" name="Shape 287"/>
          <p:cNvSpPr txBox="1"/>
          <p:nvPr/>
        </p:nvSpPr>
        <p:spPr>
          <a:xfrm>
            <a:off x="829833" y="2268147"/>
            <a:ext cx="341700" cy="57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g</a:t>
            </a:r>
            <a:endParaRPr/>
          </a:p>
        </p:txBody>
      </p:sp>
      <p:sp>
        <p:nvSpPr>
          <p:cNvPr id="277" name="Shape 277"/>
          <p:cNvSpPr/>
          <p:nvPr/>
        </p:nvSpPr>
        <p:spPr>
          <a:xfrm>
            <a:off x="4523337" y="2146644"/>
            <a:ext cx="111000" cy="121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88" name="Shape 288"/>
          <p:cNvCxnSpPr>
            <a:stCxn id="274" idx="5"/>
            <a:endCxn id="285" idx="1"/>
          </p:cNvCxnSpPr>
          <p:nvPr/>
        </p:nvCxnSpPr>
        <p:spPr>
          <a:xfrm>
            <a:off x="1266269" y="2250332"/>
            <a:ext cx="297900" cy="385800"/>
          </a:xfrm>
          <a:prstGeom prst="straightConnector1">
            <a:avLst/>
          </a:prstGeom>
          <a:noFill/>
          <a:ln cap="flat" cmpd="sng" w="19050">
            <a:solidFill>
              <a:schemeClr val="dk2"/>
            </a:solidFill>
            <a:prstDash val="solid"/>
            <a:round/>
            <a:headEnd len="med" w="med" type="none"/>
            <a:tailEnd len="med" w="med" type="triangle"/>
          </a:ln>
        </p:spPr>
      </p:cxnSp>
      <p:cxnSp>
        <p:nvCxnSpPr>
          <p:cNvPr id="289" name="Shape 289"/>
          <p:cNvCxnSpPr>
            <a:stCxn id="275" idx="5"/>
            <a:endCxn id="280" idx="2"/>
          </p:cNvCxnSpPr>
          <p:nvPr/>
        </p:nvCxnSpPr>
        <p:spPr>
          <a:xfrm flipH="1" rot="10800000">
            <a:off x="879296" y="3046571"/>
            <a:ext cx="3488700" cy="21600"/>
          </a:xfrm>
          <a:prstGeom prst="straightConnector1">
            <a:avLst/>
          </a:prstGeom>
          <a:noFill/>
          <a:ln cap="flat" cmpd="sng" w="28575">
            <a:solidFill>
              <a:schemeClr val="dk2"/>
            </a:solidFill>
            <a:prstDash val="solid"/>
            <a:round/>
            <a:headEnd len="med" w="med" type="none"/>
            <a:tailEnd len="med" w="med" type="triangle"/>
          </a:ln>
        </p:spPr>
      </p:cxnSp>
      <p:cxnSp>
        <p:nvCxnSpPr>
          <p:cNvPr id="290" name="Shape 290"/>
          <p:cNvCxnSpPr>
            <a:stCxn id="275" idx="6"/>
            <a:endCxn id="285" idx="3"/>
          </p:cNvCxnSpPr>
          <p:nvPr/>
        </p:nvCxnSpPr>
        <p:spPr>
          <a:xfrm flipH="1" rot="10800000">
            <a:off x="895552" y="2714715"/>
            <a:ext cx="668400" cy="310500"/>
          </a:xfrm>
          <a:prstGeom prst="straightConnector1">
            <a:avLst/>
          </a:prstGeom>
          <a:noFill/>
          <a:ln cap="flat" cmpd="sng" w="19050">
            <a:solidFill>
              <a:schemeClr val="dk2"/>
            </a:solidFill>
            <a:prstDash val="solid"/>
            <a:round/>
            <a:headEnd len="med" w="med" type="none"/>
            <a:tailEnd len="med" w="med" type="triangle"/>
          </a:ln>
        </p:spPr>
      </p:cxnSp>
      <p:sp>
        <p:nvSpPr>
          <p:cNvPr id="291" name="Shape 291"/>
          <p:cNvSpPr txBox="1"/>
          <p:nvPr/>
        </p:nvSpPr>
        <p:spPr>
          <a:xfrm flipH="1">
            <a:off x="4719375" y="2838138"/>
            <a:ext cx="3486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Ff</a:t>
            </a:r>
            <a:endParaRPr/>
          </a:p>
        </p:txBody>
      </p:sp>
      <p:sp>
        <p:nvSpPr>
          <p:cNvPr id="292" name="Shape 292"/>
          <p:cNvSpPr txBox="1"/>
          <p:nvPr/>
        </p:nvSpPr>
        <p:spPr>
          <a:xfrm>
            <a:off x="4199900" y="2344038"/>
            <a:ext cx="447300" cy="41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Fg</a:t>
            </a:r>
            <a:endParaRPr/>
          </a:p>
        </p:txBody>
      </p:sp>
      <p:cxnSp>
        <p:nvCxnSpPr>
          <p:cNvPr id="293" name="Shape 293"/>
          <p:cNvCxnSpPr/>
          <p:nvPr/>
        </p:nvCxnSpPr>
        <p:spPr>
          <a:xfrm>
            <a:off x="1658775" y="2675462"/>
            <a:ext cx="3533100" cy="1200"/>
          </a:xfrm>
          <a:prstGeom prst="straightConnector1">
            <a:avLst/>
          </a:prstGeom>
          <a:noFill/>
          <a:ln cap="flat" cmpd="sng" w="28575">
            <a:solidFill>
              <a:schemeClr val="dk2"/>
            </a:solidFill>
            <a:prstDash val="solid"/>
            <a:round/>
            <a:headEnd len="med" w="med" type="none"/>
            <a:tailEnd len="med" w="med" type="triangle"/>
          </a:ln>
        </p:spPr>
      </p:cxnSp>
      <p:sp>
        <p:nvSpPr>
          <p:cNvPr id="294" name="Shape 294"/>
          <p:cNvSpPr txBox="1"/>
          <p:nvPr/>
        </p:nvSpPr>
        <p:spPr>
          <a:xfrm>
            <a:off x="2776378" y="2549327"/>
            <a:ext cx="306000" cy="444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F</a:t>
            </a:r>
            <a:endParaRPr/>
          </a:p>
        </p:txBody>
      </p:sp>
      <p:sp>
        <p:nvSpPr>
          <p:cNvPr id="295" name="Shape 295"/>
          <p:cNvSpPr txBox="1"/>
          <p:nvPr/>
        </p:nvSpPr>
        <p:spPr>
          <a:xfrm>
            <a:off x="2776378" y="2082976"/>
            <a:ext cx="306000" cy="444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F</a:t>
            </a:r>
            <a:endParaRPr/>
          </a:p>
        </p:txBody>
      </p:sp>
      <p:sp>
        <p:nvSpPr>
          <p:cNvPr id="296" name="Shape 296"/>
          <p:cNvSpPr txBox="1"/>
          <p:nvPr/>
        </p:nvSpPr>
        <p:spPr>
          <a:xfrm>
            <a:off x="2776378" y="2956003"/>
            <a:ext cx="306000" cy="444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F</a:t>
            </a:r>
            <a:endParaRPr/>
          </a:p>
        </p:txBody>
      </p:sp>
      <p:cxnSp>
        <p:nvCxnSpPr>
          <p:cNvPr id="297" name="Shape 297"/>
          <p:cNvCxnSpPr>
            <a:endCxn id="274" idx="1"/>
          </p:cNvCxnSpPr>
          <p:nvPr/>
        </p:nvCxnSpPr>
        <p:spPr>
          <a:xfrm rot="10800000">
            <a:off x="1187781" y="2164418"/>
            <a:ext cx="58200" cy="24900"/>
          </a:xfrm>
          <a:prstGeom prst="curvedConnector4">
            <a:avLst>
              <a:gd fmla="val 537080" name="adj1"/>
              <a:gd fmla="val 1127784" name="adj2"/>
            </a:avLst>
          </a:prstGeom>
          <a:noFill/>
          <a:ln cap="flat" cmpd="sng" w="19050">
            <a:solidFill>
              <a:schemeClr val="dk2"/>
            </a:solidFill>
            <a:prstDash val="solid"/>
            <a:round/>
            <a:headEnd len="med" w="med" type="none"/>
            <a:tailEnd len="med" w="med" type="none"/>
          </a:ln>
        </p:spPr>
      </p:cxnSp>
      <p:cxnSp>
        <p:nvCxnSpPr>
          <p:cNvPr id="298" name="Shape 298"/>
          <p:cNvCxnSpPr/>
          <p:nvPr/>
        </p:nvCxnSpPr>
        <p:spPr>
          <a:xfrm rot="10800000">
            <a:off x="4576118" y="2161268"/>
            <a:ext cx="58200" cy="24900"/>
          </a:xfrm>
          <a:prstGeom prst="curvedConnector4">
            <a:avLst>
              <a:gd fmla="val 537080" name="adj1"/>
              <a:gd fmla="val 1127784" name="adj2"/>
            </a:avLst>
          </a:prstGeom>
          <a:noFill/>
          <a:ln cap="flat" cmpd="sng" w="19050">
            <a:solidFill>
              <a:schemeClr val="dk2"/>
            </a:solidFill>
            <a:prstDash val="solid"/>
            <a:round/>
            <a:headEnd len="med" w="med" type="none"/>
            <a:tailEnd len="med" w="med" type="none"/>
          </a:ln>
        </p:spPr>
      </p:cxnSp>
      <p:sp>
        <p:nvSpPr>
          <p:cNvPr id="299" name="Shape 299"/>
          <p:cNvSpPr txBox="1"/>
          <p:nvPr/>
        </p:nvSpPr>
        <p:spPr>
          <a:xfrm>
            <a:off x="616401" y="1696913"/>
            <a:ext cx="447300" cy="44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rPr>
              <a:t>id</a:t>
            </a:r>
            <a:r>
              <a:rPr baseline="-25000" lang="ru">
                <a:solidFill>
                  <a:schemeClr val="dk1"/>
                </a:solidFill>
              </a:rPr>
              <a:t>a</a:t>
            </a:r>
            <a:endParaRPr baseline="-25000"/>
          </a:p>
        </p:txBody>
      </p:sp>
      <p:sp>
        <p:nvSpPr>
          <p:cNvPr id="300" name="Shape 300"/>
          <p:cNvSpPr txBox="1"/>
          <p:nvPr/>
        </p:nvSpPr>
        <p:spPr>
          <a:xfrm>
            <a:off x="3894075" y="1696913"/>
            <a:ext cx="504300" cy="44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rPr>
              <a:t>id</a:t>
            </a:r>
            <a:r>
              <a:rPr baseline="-25000" lang="ru">
                <a:solidFill>
                  <a:schemeClr val="dk1"/>
                </a:solidFill>
              </a:rPr>
              <a:t>Fa</a:t>
            </a:r>
            <a:endParaRPr baseline="-25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04" name="Shape 304"/>
        <p:cNvGrpSpPr/>
        <p:nvPr/>
      </p:nvGrpSpPr>
      <p:grpSpPr>
        <a:xfrm>
          <a:off x="0" y="0"/>
          <a:ext cx="0" cy="0"/>
          <a:chOff x="0" y="0"/>
          <a:chExt cx="0" cy="0"/>
        </a:xfrm>
      </p:grpSpPr>
      <p:sp>
        <p:nvSpPr>
          <p:cNvPr id="305" name="Shape 30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306" name="Shape 306"/>
          <p:cNvSpPr txBox="1"/>
          <p:nvPr>
            <p:ph idx="1" type="body"/>
          </p:nvPr>
        </p:nvSpPr>
        <p:spPr>
          <a:xfrm>
            <a:off x="311700" y="1106375"/>
            <a:ext cx="8520600" cy="3394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sz="1400">
                <a:solidFill>
                  <a:srgbClr val="434343"/>
                </a:solidFill>
              </a:rPr>
              <a:t>Задания</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Реализуйте </a:t>
            </a:r>
            <a:r>
              <a:rPr b="1" lang="ru" sz="1400">
                <a:solidFill>
                  <a:srgbClr val="434343"/>
                </a:solidFill>
              </a:rPr>
              <a:t>lectures.cat.OptionFunctorLaw</a:t>
            </a:r>
            <a:r>
              <a:rPr lang="ru" sz="1400">
                <a:solidFill>
                  <a:srgbClr val="434343"/>
                </a:solidFill>
              </a:rPr>
              <a:t>. Докажите тем самым, что Option - это функтор</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Выполните задание в </a:t>
            </a:r>
            <a:r>
              <a:rPr b="1" lang="ru" sz="1400">
                <a:solidFill>
                  <a:srgbClr val="434343"/>
                </a:solidFill>
              </a:rPr>
              <a:t>lectures.cat.Functor.scala</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Приведите еще пример контрафунктора</a:t>
            </a:r>
            <a:r>
              <a:rPr b="1" lang="ru" sz="1400">
                <a:solidFill>
                  <a:srgbClr val="434343"/>
                </a:solidFill>
              </a:rPr>
              <a:t> </a:t>
            </a:r>
            <a:endParaRPr b="1"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10" name="Shape 310"/>
        <p:cNvGrpSpPr/>
        <p:nvPr/>
      </p:nvGrpSpPr>
      <p:grpSpPr>
        <a:xfrm>
          <a:off x="0" y="0"/>
          <a:ext cx="0" cy="0"/>
          <a:chOff x="0" y="0"/>
          <a:chExt cx="0" cy="0"/>
        </a:xfrm>
      </p:grpSpPr>
      <p:sp>
        <p:nvSpPr>
          <p:cNvPr id="311" name="Shape 31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312" name="Shape 312"/>
          <p:cNvSpPr txBox="1"/>
          <p:nvPr>
            <p:ph idx="1" type="body"/>
          </p:nvPr>
        </p:nvSpPr>
        <p:spPr>
          <a:xfrm>
            <a:off x="311700" y="1106375"/>
            <a:ext cx="8520600" cy="3879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sz="1400">
                <a:solidFill>
                  <a:srgbClr val="434343"/>
                </a:solidFill>
              </a:rPr>
              <a:t>Аппликативный функтор(АФ). </a:t>
            </a:r>
            <a:endParaRPr b="1" sz="1400">
              <a:solidFill>
                <a:srgbClr val="434343"/>
              </a:solidFill>
            </a:endParaRPr>
          </a:p>
          <a:p>
            <a:pPr indent="0" lvl="0" marL="0" rtl="0">
              <a:lnSpc>
                <a:spcPct val="100000"/>
              </a:lnSpc>
              <a:spcBef>
                <a:spcPts val="0"/>
              </a:spcBef>
              <a:spcAft>
                <a:spcPts val="0"/>
              </a:spcAft>
              <a:buNone/>
            </a:pPr>
            <a:r>
              <a:rPr b="1" lang="ru" sz="1400">
                <a:solidFill>
                  <a:srgbClr val="434343"/>
                </a:solidFill>
              </a:rPr>
              <a:t>АФ</a:t>
            </a:r>
            <a:r>
              <a:rPr lang="ru" sz="1400">
                <a:solidFill>
                  <a:srgbClr val="434343"/>
                </a:solidFill>
              </a:rPr>
              <a:t> - это не категориальное понятие. Тем не менее эта абстракция тесно связана с категориальным функтором, но в каком-то смысле является более “мощной”</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b="1" lang="ru" sz="1400">
                <a:solidFill>
                  <a:srgbClr val="434343"/>
                </a:solidFill>
              </a:rPr>
              <a:t>АФ </a:t>
            </a:r>
            <a:r>
              <a:rPr lang="ru" sz="1400">
                <a:solidFill>
                  <a:srgbClr val="434343"/>
                </a:solidFill>
              </a:rPr>
              <a:t>в scala - это чаще всего type class, характеризующийся наличием 2-х следующих функций</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Иногда </a:t>
            </a:r>
            <a:r>
              <a:rPr b="1" lang="ru" sz="1400">
                <a:solidFill>
                  <a:srgbClr val="434343"/>
                </a:solidFill>
              </a:rPr>
              <a:t>АФ </a:t>
            </a:r>
            <a:r>
              <a:rPr lang="ru" sz="1400">
                <a:solidFill>
                  <a:srgbClr val="434343"/>
                </a:solidFill>
              </a:rPr>
              <a:t>представляют в альтернативной форме</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Легко заметить, что функтор и Аппликативный функтор не имеют публичных методов для извлечения значений из контейнера F[_]. Они могут только добавляют еще один уровень. Именно поэтому Applicative оказыватся более мощным. Ведь превратить </a:t>
            </a:r>
            <a:r>
              <a:rPr b="1" lang="ru" sz="1400">
                <a:solidFill>
                  <a:srgbClr val="434343"/>
                </a:solidFill>
              </a:rPr>
              <a:t>f: A =&gt; B</a:t>
            </a:r>
            <a:r>
              <a:rPr lang="ru" sz="1400">
                <a:solidFill>
                  <a:srgbClr val="434343"/>
                </a:solidFill>
              </a:rPr>
              <a:t> в </a:t>
            </a:r>
            <a:r>
              <a:rPr b="1" lang="ru" sz="1400">
                <a:solidFill>
                  <a:srgbClr val="434343"/>
                </a:solidFill>
              </a:rPr>
              <a:t>f : F[A =&gt;B] </a:t>
            </a:r>
            <a:r>
              <a:rPr lang="ru" sz="1400">
                <a:solidFill>
                  <a:srgbClr val="434343"/>
                </a:solidFill>
              </a:rPr>
              <a:t>возможно, а произвести обратное преобразование средствами одного функтора  - невозможно.    </a:t>
            </a:r>
            <a:endParaRPr sz="1400">
              <a:solidFill>
                <a:srgbClr val="434343"/>
              </a:solidFill>
            </a:endParaRPr>
          </a:p>
        </p:txBody>
      </p:sp>
      <p:sp>
        <p:nvSpPr>
          <p:cNvPr id="313" name="Shape 313"/>
          <p:cNvSpPr txBox="1"/>
          <p:nvPr/>
        </p:nvSpPr>
        <p:spPr>
          <a:xfrm>
            <a:off x="311700" y="2349150"/>
            <a:ext cx="8411400" cy="609900"/>
          </a:xfrm>
          <a:prstGeom prst="rect">
            <a:avLst/>
          </a:pr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pure[</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])(ff: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a:solidFill>
                <a:srgbClr val="434343"/>
              </a:solidFill>
            </a:endParaRPr>
          </a:p>
        </p:txBody>
      </p:sp>
      <p:sp>
        <p:nvSpPr>
          <p:cNvPr id="314" name="Shape 314"/>
          <p:cNvSpPr txBox="1"/>
          <p:nvPr/>
        </p:nvSpPr>
        <p:spPr>
          <a:xfrm>
            <a:off x="311700" y="3423925"/>
            <a:ext cx="8411400" cy="609900"/>
          </a:xfrm>
          <a:prstGeom prst="rect">
            <a:avLst/>
          </a:pr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pure[</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map2[</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b: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])(ff: (</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=&gt;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18" name="Shape 318"/>
        <p:cNvGrpSpPr/>
        <p:nvPr/>
      </p:nvGrpSpPr>
      <p:grpSpPr>
        <a:xfrm>
          <a:off x="0" y="0"/>
          <a:ext cx="0" cy="0"/>
          <a:chOff x="0" y="0"/>
          <a:chExt cx="0" cy="0"/>
        </a:xfrm>
      </p:grpSpPr>
      <p:sp>
        <p:nvSpPr>
          <p:cNvPr id="319" name="Shape 31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320" name="Shape 320"/>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Задание: lectures.cat.Applicative</a:t>
            </a:r>
            <a:endParaRPr b="1">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24" name="Shape 324"/>
        <p:cNvGrpSpPr/>
        <p:nvPr/>
      </p:nvGrpSpPr>
      <p:grpSpPr>
        <a:xfrm>
          <a:off x="0" y="0"/>
          <a:ext cx="0" cy="0"/>
          <a:chOff x="0" y="0"/>
          <a:chExt cx="0" cy="0"/>
        </a:xfrm>
      </p:grpSpPr>
      <p:sp>
        <p:nvSpPr>
          <p:cNvPr id="325" name="Shape 32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326" name="Shape 326"/>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Полугруппа - </a:t>
            </a:r>
            <a:r>
              <a:rPr lang="ru" sz="1400">
                <a:solidFill>
                  <a:srgbClr val="434343"/>
                </a:solidFill>
              </a:rPr>
              <a:t>это </a:t>
            </a:r>
            <a:r>
              <a:rPr b="1" lang="ru" sz="1400">
                <a:solidFill>
                  <a:srgbClr val="434343"/>
                </a:solidFill>
              </a:rPr>
              <a:t>Set </a:t>
            </a:r>
            <a:r>
              <a:rPr lang="ru" sz="1400">
                <a:solidFill>
                  <a:srgbClr val="434343"/>
                </a:solidFill>
              </a:rPr>
              <a:t>вооруженный ассоциативной бинарной операцией.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Вопрос - </a:t>
            </a:r>
            <a:r>
              <a:rPr lang="ru" sz="1400">
                <a:solidFill>
                  <a:srgbClr val="434343"/>
                </a:solidFill>
              </a:rPr>
              <a:t>может ли набор обладающий только ассоциативной операцией быть категорией?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None/>
            </a:pPr>
            <a:r>
              <a:rPr b="1" lang="ru">
                <a:solidFill>
                  <a:srgbClr val="434343"/>
                </a:solidFill>
              </a:rPr>
              <a:t>Моноид - </a:t>
            </a:r>
            <a:r>
              <a:rPr lang="ru" sz="1400">
                <a:solidFill>
                  <a:srgbClr val="434343"/>
                </a:solidFill>
              </a:rPr>
              <a:t>это полугруппа с единицей (нулем), в зависимости от операции.</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Покажите</a:t>
            </a:r>
            <a:r>
              <a:rPr lang="ru" sz="1400">
                <a:solidFill>
                  <a:srgbClr val="434343"/>
                </a:solidFill>
              </a:rPr>
              <a:t>, что моноид обладает всем необходимым, чтобы считаться категорией </a:t>
            </a:r>
            <a:endParaRPr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Clr>
                <a:srgbClr val="000000"/>
              </a:buClr>
              <a:buSzPts val="1100"/>
              <a:buFont typeface="Arial"/>
              <a:buNone/>
            </a:pPr>
            <a:r>
              <a:rPr b="1" lang="ru">
                <a:solidFill>
                  <a:srgbClr val="434343"/>
                </a:solidFill>
              </a:rPr>
              <a:t>Группа - </a:t>
            </a:r>
            <a:r>
              <a:rPr lang="ru" sz="1400">
                <a:solidFill>
                  <a:srgbClr val="434343"/>
                </a:solidFill>
              </a:rPr>
              <a:t>это моноид, в котором </a:t>
            </a:r>
            <a:r>
              <a:rPr lang="ru" sz="1400">
                <a:solidFill>
                  <a:srgbClr val="434343"/>
                </a:solidFill>
              </a:rPr>
              <a:t>для каждого элемента </a:t>
            </a:r>
            <a:r>
              <a:rPr lang="ru" sz="1400">
                <a:solidFill>
                  <a:srgbClr val="434343"/>
                </a:solidFill>
              </a:rPr>
              <a:t>существует обратный</a:t>
            </a:r>
            <a:endParaRPr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rPr b="1" lang="ru">
                <a:solidFill>
                  <a:srgbClr val="434343"/>
                </a:solidFill>
              </a:rPr>
              <a:t>Группоид - </a:t>
            </a:r>
            <a:r>
              <a:rPr lang="ru" sz="1400">
                <a:solidFill>
                  <a:srgbClr val="434343"/>
                </a:solidFill>
              </a:rPr>
              <a:t>это категория, в которой все морфизмы, являются изоморфизмами, т.е. все морфизмы обратимы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rPr b="1" lang="ru">
                <a:solidFill>
                  <a:srgbClr val="434343"/>
                </a:solidFill>
              </a:rPr>
              <a:t>Задание:  lectures.cat.</a:t>
            </a:r>
            <a:r>
              <a:rPr b="1" lang="ru">
                <a:solidFill>
                  <a:srgbClr val="434343"/>
                </a:solidFill>
              </a:rPr>
              <a:t>MonoidLawTest</a:t>
            </a:r>
            <a:endParaRPr b="1">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30" name="Shape 330"/>
        <p:cNvGrpSpPr/>
        <p:nvPr/>
      </p:nvGrpSpPr>
      <p:grpSpPr>
        <a:xfrm>
          <a:off x="0" y="0"/>
          <a:ext cx="0" cy="0"/>
          <a:chOff x="0" y="0"/>
          <a:chExt cx="0" cy="0"/>
        </a:xfrm>
      </p:grpSpPr>
      <p:sp>
        <p:nvSpPr>
          <p:cNvPr id="331" name="Shape 33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332" name="Shape 332"/>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Принцип менее мощной абстракции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Мы познакомились с большим количеством функциональных паттернов, в том числе, пришедших к нам из теории категорий. Прежде чем мы двинемся дальше к изучению более “мощных” абстракций, таких как монады, например, хочется познакомить вас с </a:t>
            </a:r>
            <a:r>
              <a:rPr b="1" lang="ru" sz="1400">
                <a:solidFill>
                  <a:srgbClr val="434343"/>
                </a:solidFill>
              </a:rPr>
              <a:t>принципом менее мощной абстракции</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Чуть позже, мы познакомимся с понятием, монада, и узнаем, что она, в том числе, является функтором. Это вызывает соблазн везде, где можно обойтись функтором, применить монаду, “на всякий случай”. Вот где вступает в игру принцип.</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Дело в том, что “мощность” большинства абстракций не дается даром. Чтобы тип данных был монадой необходимо соблюдение более строгих законов, нежели при применении функтора или моноида.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Чуть позже будет приведен пример типа данных, которые являются функторами, но не являются монадами.          </a:t>
            </a:r>
            <a:endParaRPr sz="1400">
              <a:solidFill>
                <a:srgbClr val="43434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36" name="Shape 336"/>
        <p:cNvGrpSpPr/>
        <p:nvPr/>
      </p:nvGrpSpPr>
      <p:grpSpPr>
        <a:xfrm>
          <a:off x="0" y="0"/>
          <a:ext cx="0" cy="0"/>
          <a:chOff x="0" y="0"/>
          <a:chExt cx="0" cy="0"/>
        </a:xfrm>
      </p:grpSpPr>
      <p:sp>
        <p:nvSpPr>
          <p:cNvPr id="337" name="Shape 33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338" name="Shape 338"/>
          <p:cNvSpPr txBox="1"/>
          <p:nvPr/>
        </p:nvSpPr>
        <p:spPr>
          <a:xfrm>
            <a:off x="366300" y="3046125"/>
            <a:ext cx="8411400" cy="609900"/>
          </a:xfrm>
          <a:prstGeom prst="rect">
            <a:avLst/>
          </a:prstGeom>
          <a:solidFill>
            <a:schemeClr val="lt1"/>
          </a:solid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data1</a:t>
            </a:r>
            <a:r>
              <a:rPr lang="ru" sz="1000">
                <a:solidFill>
                  <a:schemeClr val="dk1"/>
                </a:solidFill>
                <a:highlight>
                  <a:srgbClr val="FFFFFF"/>
                </a:highlight>
                <a:latin typeface="Verdana"/>
                <a:ea typeface="Verdana"/>
                <a:cs typeface="Verdana"/>
                <a:sym typeface="Verdana"/>
              </a:rPr>
              <a:t>(): F[</a:t>
            </a:r>
            <a:r>
              <a:rPr lang="ru" sz="1000">
                <a:solidFill>
                  <a:srgbClr val="20999D"/>
                </a:solidFill>
                <a:highlight>
                  <a:srgbClr val="FFFFFF"/>
                </a:highlight>
                <a:latin typeface="Verdana"/>
                <a:ea typeface="Verdana"/>
                <a:cs typeface="Verdana"/>
                <a:sym typeface="Verdana"/>
              </a:rPr>
              <a:t>Result</a:t>
            </a:r>
            <a:r>
              <a:rPr lang="ru" sz="1000">
                <a:solidFill>
                  <a:schemeClr val="dk1"/>
                </a:solidFill>
                <a:highlight>
                  <a:srgbClr val="FFFFFF"/>
                </a:highlight>
                <a:latin typeface="Verdana"/>
                <a:ea typeface="Verdana"/>
                <a:cs typeface="Verdana"/>
                <a:sym typeface="Verdana"/>
              </a:rPr>
              <a:t>] = ???  // Unit -&gt; F[Res]</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process</a:t>
            </a:r>
            <a:r>
              <a:rPr lang="ru" sz="1000">
                <a:solidFill>
                  <a:schemeClr val="dk1"/>
                </a:solidFill>
                <a:highlight>
                  <a:srgbClr val="FFFFFF"/>
                </a:highlight>
                <a:latin typeface="Verdana"/>
                <a:ea typeface="Verdana"/>
                <a:cs typeface="Verdana"/>
                <a:sym typeface="Verdana"/>
              </a:rPr>
              <a:t>(r: </a:t>
            </a:r>
            <a:r>
              <a:rPr lang="ru" sz="1000">
                <a:solidFill>
                  <a:srgbClr val="20999D"/>
                </a:solidFill>
                <a:highlight>
                  <a:schemeClr val="lt1"/>
                </a:highlight>
                <a:latin typeface="Verdana"/>
                <a:ea typeface="Verdana"/>
                <a:cs typeface="Verdana"/>
                <a:sym typeface="Verdana"/>
              </a:rPr>
              <a:t>Result</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chemeClr val="lt1"/>
                </a:highlight>
                <a:latin typeface="Verdana"/>
                <a:ea typeface="Verdana"/>
                <a:cs typeface="Verdana"/>
                <a:sym typeface="Verdana"/>
              </a:rPr>
              <a:t>: F[</a:t>
            </a:r>
            <a:r>
              <a:rPr lang="ru" sz="1000">
                <a:solidFill>
                  <a:srgbClr val="20999D"/>
                </a:solidFill>
                <a:highlight>
                  <a:schemeClr val="lt1"/>
                </a:highlight>
                <a:latin typeface="Verdana"/>
                <a:ea typeface="Verdana"/>
                <a:cs typeface="Verdana"/>
                <a:sym typeface="Verdana"/>
              </a:rPr>
              <a:t>Response</a:t>
            </a:r>
            <a:r>
              <a:rPr lang="ru" sz="1000">
                <a:solidFill>
                  <a:schemeClr val="dk1"/>
                </a:solidFill>
                <a:highlight>
                  <a:schemeClr val="lt1"/>
                </a:highlight>
                <a:latin typeface="Verdana"/>
                <a:ea typeface="Verdana"/>
                <a:cs typeface="Verdana"/>
                <a:sym typeface="Verdana"/>
              </a:rPr>
              <a:t>] =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a:solidFill>
                <a:srgbClr val="434343"/>
              </a:solidFill>
            </a:endParaRPr>
          </a:p>
        </p:txBody>
      </p:sp>
      <p:sp>
        <p:nvSpPr>
          <p:cNvPr id="339" name="Shape 339"/>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Стрелка Клейсли</a:t>
            </a:r>
            <a:endParaRPr>
              <a:solidFill>
                <a:srgbClr val="434343"/>
              </a:solidFill>
            </a:endParaRPr>
          </a:p>
          <a:p>
            <a:pPr indent="0" lvl="0" marL="0" rtl="0">
              <a:lnSpc>
                <a:spcPct val="100000"/>
              </a:lnSpc>
              <a:spcBef>
                <a:spcPts val="0"/>
              </a:spcBef>
              <a:spcAft>
                <a:spcPts val="0"/>
              </a:spcAft>
              <a:buNone/>
            </a:pPr>
            <a:r>
              <a:rPr lang="ru" sz="1400">
                <a:solidFill>
                  <a:srgbClr val="434343"/>
                </a:solidFill>
              </a:rPr>
              <a:t>Часто, на практике, мы сталкиваемся с функциями, результат которых помещен в какой-то контейнер, который наделяет их дополнительным смыслом.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Например, представим, что у нас есть источник данных, пусть это будет функция </a:t>
            </a:r>
            <a:r>
              <a:rPr b="1" lang="ru" sz="1400">
                <a:solidFill>
                  <a:srgbClr val="434343"/>
                </a:solidFill>
              </a:rPr>
              <a:t>data1.</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И нам необходимо, результат этой функции обработать, но функции из </a:t>
            </a:r>
            <a:r>
              <a:rPr b="1" lang="ru" sz="1400">
                <a:solidFill>
                  <a:srgbClr val="434343"/>
                </a:solidFill>
              </a:rPr>
              <a:t>F[Result] -&gt; F[Response],</a:t>
            </a:r>
            <a:r>
              <a:rPr lang="ru" sz="1400">
                <a:solidFill>
                  <a:srgbClr val="434343"/>
                </a:solidFill>
              </a:rPr>
              <a:t> нет, а есть только </a:t>
            </a:r>
            <a:r>
              <a:rPr b="1" lang="ru" sz="1400">
                <a:solidFill>
                  <a:srgbClr val="434343"/>
                </a:solidFill>
              </a:rPr>
              <a:t> process: Result -&gt; F[Response]</a:t>
            </a:r>
            <a:r>
              <a:rPr lang="ru" sz="1400">
                <a:solidFill>
                  <a:srgbClr val="434343"/>
                </a:solidFill>
              </a:rPr>
              <a:t>. Такая ситуация встречается сплошь и рядом. Достаточно, например, заменить </a:t>
            </a:r>
            <a:r>
              <a:rPr b="1" lang="ru" sz="1400">
                <a:solidFill>
                  <a:srgbClr val="434343"/>
                </a:solidFill>
              </a:rPr>
              <a:t>F</a:t>
            </a:r>
            <a:r>
              <a:rPr lang="ru" sz="1400">
                <a:solidFill>
                  <a:srgbClr val="434343"/>
                </a:solidFill>
              </a:rPr>
              <a:t> на </a:t>
            </a:r>
            <a:r>
              <a:rPr b="1" lang="ru" sz="1400">
                <a:solidFill>
                  <a:srgbClr val="434343"/>
                </a:solidFill>
              </a:rPr>
              <a:t>Try </a:t>
            </a:r>
            <a:r>
              <a:rPr lang="ru" sz="1400">
                <a:solidFill>
                  <a:srgbClr val="434343"/>
                </a:solidFill>
              </a:rPr>
              <a:t>и станет понятно, что функция обработки результатов не обязана уметь обрабатывать еще и ошибки получения этих данных.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Тем не менее нам хочется получить функцию, </a:t>
            </a:r>
            <a:r>
              <a:rPr b="1" lang="ru" sz="1400">
                <a:solidFill>
                  <a:srgbClr val="434343"/>
                </a:solidFill>
              </a:rPr>
              <a:t>Unit -&gt; F[Response].</a:t>
            </a:r>
            <a:r>
              <a:rPr lang="ru" sz="1400">
                <a:solidFill>
                  <a:srgbClr val="434343"/>
                </a:solidFill>
              </a:rPr>
              <a:t> Здесь нам на выручку и приходит </a:t>
            </a:r>
            <a:r>
              <a:rPr b="1" lang="ru" sz="1400">
                <a:solidFill>
                  <a:srgbClr val="434343"/>
                </a:solidFill>
              </a:rPr>
              <a:t>Kleisli </a:t>
            </a:r>
            <a:r>
              <a:rPr lang="ru" sz="1400">
                <a:solidFill>
                  <a:srgbClr val="434343"/>
                </a:solidFill>
              </a:rPr>
              <a:t>и его “рыбий” оператор композиции таких функции.</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Вообще </a:t>
            </a:r>
            <a:r>
              <a:rPr b="1" lang="ru" sz="1400">
                <a:solidFill>
                  <a:srgbClr val="434343"/>
                </a:solidFill>
              </a:rPr>
              <a:t>Kleisli</a:t>
            </a:r>
            <a:r>
              <a:rPr lang="ru" sz="1400">
                <a:solidFill>
                  <a:srgbClr val="434343"/>
                </a:solidFill>
              </a:rPr>
              <a:t> мощный функциональный паттерн, который применяется в реализации, аппликативов, моноидов и монад.</a:t>
            </a:r>
            <a:r>
              <a:rPr b="1" lang="ru" sz="1400">
                <a:solidFill>
                  <a:srgbClr val="434343"/>
                </a:solidFill>
              </a:rPr>
              <a:t> </a:t>
            </a:r>
            <a:endParaRPr b="1"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43" name="Shape 343"/>
        <p:cNvGrpSpPr/>
        <p:nvPr/>
      </p:nvGrpSpPr>
      <p:grpSpPr>
        <a:xfrm>
          <a:off x="0" y="0"/>
          <a:ext cx="0" cy="0"/>
          <a:chOff x="0" y="0"/>
          <a:chExt cx="0" cy="0"/>
        </a:xfrm>
      </p:grpSpPr>
      <p:sp>
        <p:nvSpPr>
          <p:cNvPr id="344" name="Shape 34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345" name="Shape 345"/>
          <p:cNvSpPr txBox="1"/>
          <p:nvPr>
            <p:ph idx="1" type="body"/>
          </p:nvPr>
        </p:nvSpPr>
        <p:spPr>
          <a:xfrm>
            <a:off x="311700" y="1106375"/>
            <a:ext cx="8520600" cy="3916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Стрелка </a:t>
            </a:r>
            <a:r>
              <a:rPr b="1" lang="ru">
                <a:solidFill>
                  <a:srgbClr val="434343"/>
                </a:solidFill>
              </a:rPr>
              <a:t>Клейсли. “Fish” опeратор  </a:t>
            </a:r>
            <a:endParaRPr>
              <a:solidFill>
                <a:srgbClr val="434343"/>
              </a:solidFill>
            </a:endParaRPr>
          </a:p>
          <a:p>
            <a:pPr indent="0" lvl="0" marL="0" rtl="0">
              <a:lnSpc>
                <a:spcPct val="100000"/>
              </a:lnSpc>
              <a:spcBef>
                <a:spcPts val="0"/>
              </a:spcBef>
              <a:spcAft>
                <a:spcPts val="0"/>
              </a:spcAft>
              <a:buNone/>
            </a:pPr>
            <a:r>
              <a:rPr lang="ru" sz="1400">
                <a:solidFill>
                  <a:srgbClr val="434343"/>
                </a:solidFill>
              </a:rPr>
              <a:t>Ниже приведен пример минимального Kleisli оператора. Fish оператором называют операцию композиции, которую в Haskell принято обозначать набором символов, похожим на рыбку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a:solidFill>
                <a:srgbClr val="434343"/>
              </a:solidFill>
            </a:endParaRPr>
          </a:p>
        </p:txBody>
      </p:sp>
      <p:sp>
        <p:nvSpPr>
          <p:cNvPr id="346" name="Shape 346"/>
          <p:cNvSpPr txBox="1"/>
          <p:nvPr/>
        </p:nvSpPr>
        <p:spPr>
          <a:xfrm>
            <a:off x="366300" y="2069375"/>
            <a:ext cx="8411400" cy="2866800"/>
          </a:xfrm>
          <a:prstGeom prst="rect">
            <a:avLst/>
          </a:pr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trait </a:t>
            </a:r>
            <a:r>
              <a:rPr lang="ru" sz="1100">
                <a:solidFill>
                  <a:schemeClr val="dk1"/>
                </a:solidFill>
                <a:highlight>
                  <a:srgbClr val="FFFFFF"/>
                </a:highlight>
                <a:latin typeface="Verdana"/>
                <a:ea typeface="Verdana"/>
                <a:cs typeface="Verdana"/>
                <a:sym typeface="Verdana"/>
              </a:rPr>
              <a:t>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](run: </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 self =&gt;</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&gt;=&gt;[</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B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 andThen(f)</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None/>
            </a:pPr>
            <a:r>
              <a:rPr b="1" lang="ru" sz="1100">
                <a:solidFill>
                  <a:srgbClr val="000080"/>
                </a:solidFill>
                <a:highlight>
                  <a:srgbClr val="FFFFFF"/>
                </a:highlight>
                <a:latin typeface="Verdana"/>
                <a:ea typeface="Verdana"/>
                <a:cs typeface="Verdana"/>
                <a:sym typeface="Verdana"/>
              </a:rPr>
              <a:t>  </a:t>
            </a:r>
            <a:endParaRPr b="1" sz="1100">
              <a:solidFill>
                <a:srgbClr val="000080"/>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b="1" lang="ru" sz="1100">
                <a:solidFill>
                  <a:srgbClr val="000080"/>
                </a:solidFill>
                <a:highlight>
                  <a:srgbClr val="FFFFFF"/>
                </a:highlight>
                <a:latin typeface="Verdana"/>
                <a:ea typeface="Verdana"/>
                <a:cs typeface="Verdana"/>
                <a:sym typeface="Verdana"/>
              </a:rPr>
              <a:t> def </a:t>
            </a:r>
            <a:r>
              <a:rPr lang="ru" sz="1100">
                <a:solidFill>
                  <a:schemeClr val="dk1"/>
                </a:solidFill>
                <a:highlight>
                  <a:srgbClr val="FFFFFF"/>
                </a:highlight>
                <a:latin typeface="Verdana"/>
                <a:ea typeface="Verdana"/>
                <a:cs typeface="Verdana"/>
                <a:sym typeface="Verdana"/>
              </a:rPr>
              <a:t>andThen[</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B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i="1"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i="1"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andThen[</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](k: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this </a:t>
            </a:r>
            <a:r>
              <a:rPr lang="ru" sz="1100">
                <a:solidFill>
                  <a:schemeClr val="dk1"/>
                </a:solidFill>
                <a:highlight>
                  <a:srgbClr val="FFFFFF"/>
                </a:highlight>
                <a:latin typeface="Verdana"/>
                <a:ea typeface="Verdana"/>
                <a:cs typeface="Verdana"/>
                <a:sym typeface="Verdana"/>
              </a:rPr>
              <a:t>andThen k.run</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compose[</a:t>
            </a:r>
            <a:r>
              <a:rPr lang="ru" sz="1100">
                <a:solidFill>
                  <a:srgbClr val="20999D"/>
                </a:solidFill>
                <a:highlight>
                  <a:srgbClr val="FFFFFF"/>
                </a:highlight>
                <a:latin typeface="Verdana"/>
                <a:ea typeface="Verdana"/>
                <a:cs typeface="Verdana"/>
                <a:sym typeface="Verdana"/>
              </a:rPr>
              <a:t>Z</a:t>
            </a:r>
            <a:r>
              <a:rPr lang="ru" sz="1100">
                <a:solidFill>
                  <a:schemeClr val="dk1"/>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Z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Z</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i="1"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i="1"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compose[</a:t>
            </a:r>
            <a:r>
              <a:rPr lang="ru" sz="1100">
                <a:solidFill>
                  <a:srgbClr val="20999D"/>
                </a:solidFill>
                <a:highlight>
                  <a:srgbClr val="FFFFFF"/>
                </a:highlight>
                <a:latin typeface="Verdana"/>
                <a:ea typeface="Verdana"/>
                <a:cs typeface="Verdana"/>
                <a:sym typeface="Verdana"/>
              </a:rPr>
              <a:t>Z</a:t>
            </a:r>
            <a:r>
              <a:rPr lang="ru" sz="1100">
                <a:solidFill>
                  <a:schemeClr val="dk1"/>
                </a:solidFill>
                <a:highlight>
                  <a:srgbClr val="FFFFFF"/>
                </a:highlight>
                <a:latin typeface="Verdana"/>
                <a:ea typeface="Verdana"/>
                <a:cs typeface="Verdana"/>
                <a:sym typeface="Verdana"/>
              </a:rPr>
              <a:t>](k: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Z</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Z</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this </a:t>
            </a:r>
            <a:r>
              <a:rPr lang="ru" sz="1100">
                <a:solidFill>
                  <a:schemeClr val="dk1"/>
                </a:solidFill>
                <a:highlight>
                  <a:srgbClr val="FFFFFF"/>
                </a:highlight>
                <a:latin typeface="Verdana"/>
                <a:ea typeface="Verdana"/>
                <a:cs typeface="Verdana"/>
                <a:sym typeface="Verdana"/>
              </a:rPr>
              <a:t>compose k.run</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apply(a: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 run(a)</a:t>
            </a:r>
            <a:endParaRPr sz="11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0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t/>
            </a:r>
            <a:endParaRPr>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50" name="Shape 350"/>
        <p:cNvGrpSpPr/>
        <p:nvPr/>
      </p:nvGrpSpPr>
      <p:grpSpPr>
        <a:xfrm>
          <a:off x="0" y="0"/>
          <a:ext cx="0" cy="0"/>
          <a:chOff x="0" y="0"/>
          <a:chExt cx="0" cy="0"/>
        </a:xfrm>
      </p:grpSpPr>
      <p:sp>
        <p:nvSpPr>
          <p:cNvPr id="351" name="Shape 35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352" name="Shape 352"/>
          <p:cNvSpPr txBox="1"/>
          <p:nvPr>
            <p:ph idx="1" type="body"/>
          </p:nvPr>
        </p:nvSpPr>
        <p:spPr>
          <a:xfrm>
            <a:off x="311700" y="1106375"/>
            <a:ext cx="8520600" cy="3916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Клейсли категория</a:t>
            </a:r>
            <a:endParaRPr>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Благодаря </a:t>
            </a:r>
            <a:r>
              <a:rPr b="1" lang="ru" sz="1400">
                <a:solidFill>
                  <a:srgbClr val="434343"/>
                </a:solidFill>
              </a:rPr>
              <a:t>Kleisli[F]</a:t>
            </a:r>
            <a:r>
              <a:rPr lang="ru" sz="1400">
                <a:solidFill>
                  <a:srgbClr val="434343"/>
                </a:solidFill>
              </a:rPr>
              <a:t> мы получили композицию функций вида  </a:t>
            </a:r>
            <a:r>
              <a:rPr b="1" lang="ru" sz="1400">
                <a:solidFill>
                  <a:srgbClr val="434343"/>
                </a:solidFill>
              </a:rPr>
              <a:t>A =&gt; F[B]</a:t>
            </a:r>
            <a:r>
              <a:rPr lang="ru" sz="1400">
                <a:solidFill>
                  <a:srgbClr val="434343"/>
                </a:solidFill>
              </a:rPr>
              <a:t>. Более того Kleisli формирует структуру очень близкую к категории</a:t>
            </a:r>
            <a:endParaRPr sz="1400">
              <a:solidFill>
                <a:srgbClr val="434343"/>
              </a:solidFill>
            </a:endParaRPr>
          </a:p>
          <a:p>
            <a:pPr indent="-342900" lvl="0" marL="457200" rtl="0">
              <a:lnSpc>
                <a:spcPct val="100000"/>
              </a:lnSpc>
              <a:spcBef>
                <a:spcPts val="0"/>
              </a:spcBef>
              <a:spcAft>
                <a:spcPts val="0"/>
              </a:spcAft>
              <a:buClr>
                <a:srgbClr val="434343"/>
              </a:buClr>
              <a:buSzPts val="1800"/>
              <a:buChar char="●"/>
            </a:pPr>
            <a:r>
              <a:rPr lang="ru" sz="1400">
                <a:solidFill>
                  <a:srgbClr val="434343"/>
                </a:solidFill>
              </a:rPr>
              <a:t>морфизм  - это функция </a:t>
            </a:r>
            <a:r>
              <a:rPr b="1" lang="ru" sz="1400">
                <a:solidFill>
                  <a:srgbClr val="434343"/>
                </a:solidFill>
              </a:rPr>
              <a:t>A =&gt; F[B]</a:t>
            </a:r>
            <a:endParaRPr b="1" sz="1400">
              <a:solidFill>
                <a:srgbClr val="434343"/>
              </a:solidFill>
            </a:endParaRPr>
          </a:p>
          <a:p>
            <a:pPr indent="-342900" lvl="0" marL="457200" rtl="0">
              <a:lnSpc>
                <a:spcPct val="100000"/>
              </a:lnSpc>
              <a:spcBef>
                <a:spcPts val="0"/>
              </a:spcBef>
              <a:spcAft>
                <a:spcPts val="0"/>
              </a:spcAft>
              <a:buClr>
                <a:srgbClr val="434343"/>
              </a:buClr>
              <a:buSzPts val="1800"/>
              <a:buChar char="●"/>
            </a:pPr>
            <a:r>
              <a:rPr lang="ru" sz="1400">
                <a:solidFill>
                  <a:srgbClr val="434343"/>
                </a:solidFill>
              </a:rPr>
              <a:t>а композиция морфизмов - методы </a:t>
            </a:r>
            <a:r>
              <a:rPr b="1" lang="ru" sz="1400">
                <a:solidFill>
                  <a:srgbClr val="434343"/>
                </a:solidFill>
              </a:rPr>
              <a:t>compose</a:t>
            </a:r>
            <a:r>
              <a:rPr lang="ru" sz="1400">
                <a:solidFill>
                  <a:srgbClr val="434343"/>
                </a:solidFill>
              </a:rPr>
              <a:t> и </a:t>
            </a:r>
            <a:r>
              <a:rPr b="1" lang="ru" sz="1400">
                <a:solidFill>
                  <a:srgbClr val="434343"/>
                </a:solidFill>
              </a:rPr>
              <a:t>andThen</a:t>
            </a:r>
            <a:endParaRPr b="1" sz="1400">
              <a:solidFill>
                <a:srgbClr val="434343"/>
              </a:solidFill>
            </a:endParaRPr>
          </a:p>
          <a:p>
            <a:pPr indent="0" lvl="0" marL="0" rtl="0">
              <a:lnSpc>
                <a:spcPct val="100000"/>
              </a:lnSpc>
              <a:spcBef>
                <a:spcPts val="0"/>
              </a:spcBef>
              <a:spcAft>
                <a:spcPts val="0"/>
              </a:spcAft>
              <a:buNone/>
            </a:pPr>
            <a:r>
              <a:rPr lang="ru">
                <a:solidFill>
                  <a:srgbClr val="434343"/>
                </a:solidFill>
              </a:rPr>
              <a:t> </a:t>
            </a:r>
            <a:endParaRPr>
              <a:solidFill>
                <a:srgbClr val="434343"/>
              </a:solidFill>
            </a:endParaRPr>
          </a:p>
        </p:txBody>
      </p:sp>
      <p:sp>
        <p:nvSpPr>
          <p:cNvPr id="353" name="Shape 353"/>
          <p:cNvSpPr/>
          <p:nvPr/>
        </p:nvSpPr>
        <p:spPr>
          <a:xfrm>
            <a:off x="481325" y="2656013"/>
            <a:ext cx="2584224" cy="224672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ru" sz="1800">
                <a:latin typeface="Caveat"/>
                <a:ea typeface="Caveat"/>
                <a:cs typeface="Caveat"/>
                <a:sym typeface="Caveat"/>
              </a:rPr>
              <a:t>A</a:t>
            </a:r>
            <a:endParaRPr b="1" sz="1800">
              <a:latin typeface="Caveat"/>
              <a:ea typeface="Caveat"/>
              <a:cs typeface="Caveat"/>
              <a:sym typeface="Caveat"/>
            </a:endParaRPr>
          </a:p>
        </p:txBody>
      </p:sp>
      <p:sp>
        <p:nvSpPr>
          <p:cNvPr id="354" name="Shape 354"/>
          <p:cNvSpPr/>
          <p:nvPr/>
        </p:nvSpPr>
        <p:spPr>
          <a:xfrm>
            <a:off x="5402940" y="2656880"/>
            <a:ext cx="2584224" cy="224672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ru" sz="1800">
                <a:latin typeface="Caveat"/>
                <a:ea typeface="Caveat"/>
                <a:cs typeface="Caveat"/>
                <a:sym typeface="Caveat"/>
              </a:rPr>
              <a:t>B</a:t>
            </a:r>
            <a:endParaRPr b="1" sz="1800">
              <a:latin typeface="Caveat"/>
              <a:ea typeface="Caveat"/>
              <a:cs typeface="Caveat"/>
              <a:sym typeface="Caveat"/>
            </a:endParaRPr>
          </a:p>
        </p:txBody>
      </p:sp>
      <p:cxnSp>
        <p:nvCxnSpPr>
          <p:cNvPr id="355" name="Shape 355"/>
          <p:cNvCxnSpPr>
            <a:stCxn id="356" idx="4"/>
            <a:endCxn id="357" idx="0"/>
          </p:cNvCxnSpPr>
          <p:nvPr/>
        </p:nvCxnSpPr>
        <p:spPr>
          <a:xfrm flipH="1">
            <a:off x="1615459" y="3184190"/>
            <a:ext cx="3900" cy="445500"/>
          </a:xfrm>
          <a:prstGeom prst="straightConnector1">
            <a:avLst/>
          </a:prstGeom>
          <a:noFill/>
          <a:ln cap="flat" cmpd="sng" w="19050">
            <a:solidFill>
              <a:schemeClr val="dk2"/>
            </a:solidFill>
            <a:prstDash val="dash"/>
            <a:round/>
            <a:headEnd len="med" w="med" type="none"/>
            <a:tailEnd len="med" w="med" type="triangle"/>
          </a:ln>
        </p:spPr>
      </p:cxnSp>
      <p:cxnSp>
        <p:nvCxnSpPr>
          <p:cNvPr id="358" name="Shape 358"/>
          <p:cNvCxnSpPr>
            <a:stCxn id="356" idx="6"/>
            <a:endCxn id="359" idx="2"/>
          </p:cNvCxnSpPr>
          <p:nvPr/>
        </p:nvCxnSpPr>
        <p:spPr>
          <a:xfrm>
            <a:off x="1700359" y="3095540"/>
            <a:ext cx="5055300" cy="0"/>
          </a:xfrm>
          <a:prstGeom prst="straightConnector1">
            <a:avLst/>
          </a:prstGeom>
          <a:noFill/>
          <a:ln cap="flat" cmpd="sng" w="28575">
            <a:solidFill>
              <a:schemeClr val="dk2"/>
            </a:solidFill>
            <a:prstDash val="solid"/>
            <a:round/>
            <a:headEnd len="med" w="med" type="none"/>
            <a:tailEnd len="med" w="med" type="triangle"/>
          </a:ln>
        </p:spPr>
      </p:cxnSp>
      <p:sp>
        <p:nvSpPr>
          <p:cNvPr id="356" name="Shape 356"/>
          <p:cNvSpPr/>
          <p:nvPr/>
        </p:nvSpPr>
        <p:spPr>
          <a:xfrm>
            <a:off x="1538359" y="300689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60" name="Shape 360"/>
          <p:cNvCxnSpPr>
            <a:stCxn id="359" idx="4"/>
            <a:endCxn id="361" idx="0"/>
          </p:cNvCxnSpPr>
          <p:nvPr/>
        </p:nvCxnSpPr>
        <p:spPr>
          <a:xfrm>
            <a:off x="6836634" y="3184192"/>
            <a:ext cx="0" cy="449400"/>
          </a:xfrm>
          <a:prstGeom prst="straightConnector1">
            <a:avLst/>
          </a:prstGeom>
          <a:noFill/>
          <a:ln cap="flat" cmpd="sng" w="19050">
            <a:solidFill>
              <a:schemeClr val="dk2"/>
            </a:solidFill>
            <a:prstDash val="solid"/>
            <a:round/>
            <a:headEnd len="med" w="med" type="none"/>
            <a:tailEnd len="med" w="med" type="triangle"/>
          </a:ln>
        </p:spPr>
      </p:cxnSp>
      <p:sp>
        <p:nvSpPr>
          <p:cNvPr id="361" name="Shape 361"/>
          <p:cNvSpPr/>
          <p:nvPr/>
        </p:nvSpPr>
        <p:spPr>
          <a:xfrm>
            <a:off x="6751880" y="3633552"/>
            <a:ext cx="169500" cy="169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a:off x="6755625" y="422860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txBox="1"/>
          <p:nvPr/>
        </p:nvSpPr>
        <p:spPr>
          <a:xfrm>
            <a:off x="1280575" y="4017500"/>
            <a:ext cx="244200" cy="41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rPr>
              <a:t>c</a:t>
            </a:r>
            <a:endParaRPr/>
          </a:p>
        </p:txBody>
      </p:sp>
      <p:sp>
        <p:nvSpPr>
          <p:cNvPr id="364" name="Shape 364"/>
          <p:cNvSpPr txBox="1"/>
          <p:nvPr/>
        </p:nvSpPr>
        <p:spPr>
          <a:xfrm>
            <a:off x="1815875" y="3112400"/>
            <a:ext cx="6033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run1</a:t>
            </a:r>
            <a:endParaRPr/>
          </a:p>
        </p:txBody>
      </p:sp>
      <p:sp>
        <p:nvSpPr>
          <p:cNvPr id="357" name="Shape 357"/>
          <p:cNvSpPr/>
          <p:nvPr/>
        </p:nvSpPr>
        <p:spPr>
          <a:xfrm>
            <a:off x="1534484" y="362965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nvSpPr>
        <p:spPr>
          <a:xfrm>
            <a:off x="2162364" y="3637294"/>
            <a:ext cx="162000" cy="162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66" name="Shape 366"/>
          <p:cNvCxnSpPr>
            <a:stCxn id="361" idx="4"/>
            <a:endCxn id="362" idx="0"/>
          </p:cNvCxnSpPr>
          <p:nvPr/>
        </p:nvCxnSpPr>
        <p:spPr>
          <a:xfrm>
            <a:off x="6836630" y="3803052"/>
            <a:ext cx="0" cy="425400"/>
          </a:xfrm>
          <a:prstGeom prst="straightConnector1">
            <a:avLst/>
          </a:prstGeom>
          <a:noFill/>
          <a:ln cap="flat" cmpd="sng" w="19050">
            <a:solidFill>
              <a:schemeClr val="dk2"/>
            </a:solidFill>
            <a:prstDash val="solid"/>
            <a:round/>
            <a:headEnd len="med" w="med" type="none"/>
            <a:tailEnd len="med" w="med" type="triangle"/>
          </a:ln>
        </p:spPr>
      </p:cxnSp>
      <p:sp>
        <p:nvSpPr>
          <p:cNvPr id="367" name="Shape 367"/>
          <p:cNvSpPr txBox="1"/>
          <p:nvPr/>
        </p:nvSpPr>
        <p:spPr>
          <a:xfrm>
            <a:off x="1280575" y="3440225"/>
            <a:ext cx="244200" cy="42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b</a:t>
            </a:r>
            <a:endParaRPr/>
          </a:p>
        </p:txBody>
      </p:sp>
      <p:sp>
        <p:nvSpPr>
          <p:cNvPr id="359" name="Shape 359"/>
          <p:cNvSpPr/>
          <p:nvPr/>
        </p:nvSpPr>
        <p:spPr>
          <a:xfrm>
            <a:off x="6755634" y="3006892"/>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68" name="Shape 368"/>
          <p:cNvCxnSpPr>
            <a:stCxn id="356" idx="5"/>
            <a:endCxn id="365" idx="1"/>
          </p:cNvCxnSpPr>
          <p:nvPr/>
        </p:nvCxnSpPr>
        <p:spPr>
          <a:xfrm>
            <a:off x="1676635" y="3158225"/>
            <a:ext cx="509400" cy="502800"/>
          </a:xfrm>
          <a:prstGeom prst="straightConnector1">
            <a:avLst/>
          </a:prstGeom>
          <a:noFill/>
          <a:ln cap="flat" cmpd="sng" w="19050">
            <a:solidFill>
              <a:schemeClr val="dk2"/>
            </a:solidFill>
            <a:prstDash val="solid"/>
            <a:round/>
            <a:headEnd len="med" w="med" type="none"/>
            <a:tailEnd len="med" w="med" type="triangle"/>
          </a:ln>
        </p:spPr>
      </p:cxnSp>
      <p:cxnSp>
        <p:nvCxnSpPr>
          <p:cNvPr id="369" name="Shape 369"/>
          <p:cNvCxnSpPr>
            <a:stCxn id="370" idx="6"/>
            <a:endCxn id="362" idx="2"/>
          </p:cNvCxnSpPr>
          <p:nvPr/>
        </p:nvCxnSpPr>
        <p:spPr>
          <a:xfrm>
            <a:off x="2324364" y="4317244"/>
            <a:ext cx="4431300" cy="0"/>
          </a:xfrm>
          <a:prstGeom prst="straightConnector1">
            <a:avLst/>
          </a:prstGeom>
          <a:noFill/>
          <a:ln cap="flat" cmpd="sng" w="28575">
            <a:solidFill>
              <a:schemeClr val="dk2"/>
            </a:solidFill>
            <a:prstDash val="solid"/>
            <a:round/>
            <a:headEnd len="med" w="med" type="none"/>
            <a:tailEnd len="med" w="med" type="triangle"/>
          </a:ln>
        </p:spPr>
      </p:cxnSp>
      <p:cxnSp>
        <p:nvCxnSpPr>
          <p:cNvPr id="371" name="Shape 371"/>
          <p:cNvCxnSpPr>
            <a:stCxn id="365" idx="6"/>
            <a:endCxn id="361" idx="2"/>
          </p:cNvCxnSpPr>
          <p:nvPr/>
        </p:nvCxnSpPr>
        <p:spPr>
          <a:xfrm>
            <a:off x="2324364" y="3718294"/>
            <a:ext cx="4427400" cy="0"/>
          </a:xfrm>
          <a:prstGeom prst="straightConnector1">
            <a:avLst/>
          </a:prstGeom>
          <a:noFill/>
          <a:ln cap="flat" cmpd="sng" w="28575">
            <a:solidFill>
              <a:schemeClr val="dk2"/>
            </a:solidFill>
            <a:prstDash val="solid"/>
            <a:round/>
            <a:headEnd len="med" w="med" type="none"/>
            <a:tailEnd len="med" w="med" type="triangle"/>
          </a:ln>
        </p:spPr>
      </p:cxnSp>
      <p:sp>
        <p:nvSpPr>
          <p:cNvPr id="372" name="Shape 372"/>
          <p:cNvSpPr txBox="1"/>
          <p:nvPr/>
        </p:nvSpPr>
        <p:spPr>
          <a:xfrm>
            <a:off x="3879867" y="3594436"/>
            <a:ext cx="446400" cy="649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Kl</a:t>
            </a:r>
            <a:endParaRPr/>
          </a:p>
        </p:txBody>
      </p:sp>
      <p:sp>
        <p:nvSpPr>
          <p:cNvPr id="373" name="Shape 373"/>
          <p:cNvSpPr txBox="1"/>
          <p:nvPr/>
        </p:nvSpPr>
        <p:spPr>
          <a:xfrm>
            <a:off x="3854167" y="2871601"/>
            <a:ext cx="446400" cy="649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Kl</a:t>
            </a:r>
            <a:endParaRPr/>
          </a:p>
        </p:txBody>
      </p:sp>
      <p:sp>
        <p:nvSpPr>
          <p:cNvPr id="374" name="Shape 374"/>
          <p:cNvSpPr txBox="1"/>
          <p:nvPr/>
        </p:nvSpPr>
        <p:spPr>
          <a:xfrm>
            <a:off x="3879867" y="4187779"/>
            <a:ext cx="446400" cy="649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Kl</a:t>
            </a:r>
            <a:endParaRPr/>
          </a:p>
        </p:txBody>
      </p:sp>
      <p:sp>
        <p:nvSpPr>
          <p:cNvPr id="375" name="Shape 375"/>
          <p:cNvSpPr txBox="1"/>
          <p:nvPr/>
        </p:nvSpPr>
        <p:spPr>
          <a:xfrm>
            <a:off x="1290275" y="2781925"/>
            <a:ext cx="244200" cy="41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rPr>
              <a:t>a</a:t>
            </a:r>
            <a:endParaRPr baseline="-25000"/>
          </a:p>
        </p:txBody>
      </p:sp>
      <p:sp>
        <p:nvSpPr>
          <p:cNvPr id="376" name="Shape 376"/>
          <p:cNvSpPr txBox="1"/>
          <p:nvPr/>
        </p:nvSpPr>
        <p:spPr>
          <a:xfrm>
            <a:off x="2243300" y="3306100"/>
            <a:ext cx="508500" cy="41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t>F[b]</a:t>
            </a:r>
            <a:endParaRPr/>
          </a:p>
        </p:txBody>
      </p:sp>
      <p:sp>
        <p:nvSpPr>
          <p:cNvPr id="377" name="Shape 377"/>
          <p:cNvSpPr/>
          <p:nvPr/>
        </p:nvSpPr>
        <p:spPr>
          <a:xfrm>
            <a:off x="1538346" y="425240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txBox="1"/>
          <p:nvPr/>
        </p:nvSpPr>
        <p:spPr>
          <a:xfrm>
            <a:off x="2229438" y="4238600"/>
            <a:ext cx="508500" cy="41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F[c]</a:t>
            </a:r>
            <a:endParaRPr/>
          </a:p>
        </p:txBody>
      </p:sp>
      <p:cxnSp>
        <p:nvCxnSpPr>
          <p:cNvPr id="379" name="Shape 379"/>
          <p:cNvCxnSpPr>
            <a:stCxn id="357" idx="4"/>
            <a:endCxn id="377" idx="0"/>
          </p:cNvCxnSpPr>
          <p:nvPr/>
        </p:nvCxnSpPr>
        <p:spPr>
          <a:xfrm>
            <a:off x="1615484" y="3806950"/>
            <a:ext cx="3900" cy="445500"/>
          </a:xfrm>
          <a:prstGeom prst="straightConnector1">
            <a:avLst/>
          </a:prstGeom>
          <a:noFill/>
          <a:ln cap="flat" cmpd="sng" w="19050">
            <a:solidFill>
              <a:schemeClr val="dk2"/>
            </a:solidFill>
            <a:prstDash val="dash"/>
            <a:round/>
            <a:headEnd len="med" w="med" type="none"/>
            <a:tailEnd len="med" w="med" type="triangle"/>
          </a:ln>
        </p:spPr>
      </p:cxnSp>
      <p:sp>
        <p:nvSpPr>
          <p:cNvPr id="370" name="Shape 370"/>
          <p:cNvSpPr/>
          <p:nvPr/>
        </p:nvSpPr>
        <p:spPr>
          <a:xfrm>
            <a:off x="2162364" y="4236244"/>
            <a:ext cx="162000" cy="162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0" name="Shape 380"/>
          <p:cNvCxnSpPr>
            <a:stCxn id="357" idx="5"/>
            <a:endCxn id="370" idx="1"/>
          </p:cNvCxnSpPr>
          <p:nvPr/>
        </p:nvCxnSpPr>
        <p:spPr>
          <a:xfrm>
            <a:off x="1672759" y="3780985"/>
            <a:ext cx="513300" cy="479100"/>
          </a:xfrm>
          <a:prstGeom prst="straightConnector1">
            <a:avLst/>
          </a:prstGeom>
          <a:noFill/>
          <a:ln cap="flat" cmpd="sng" w="19050">
            <a:solidFill>
              <a:schemeClr val="dk2"/>
            </a:solidFill>
            <a:prstDash val="solid"/>
            <a:round/>
            <a:headEnd len="med" w="med" type="none"/>
            <a:tailEnd len="med" w="med" type="triangle"/>
          </a:ln>
        </p:spPr>
      </p:cxnSp>
      <p:sp>
        <p:nvSpPr>
          <p:cNvPr id="381" name="Shape 381"/>
          <p:cNvSpPr txBox="1"/>
          <p:nvPr/>
        </p:nvSpPr>
        <p:spPr>
          <a:xfrm>
            <a:off x="1815875" y="3674325"/>
            <a:ext cx="6033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run2</a:t>
            </a:r>
            <a:endParaRPr/>
          </a:p>
        </p:txBody>
      </p:sp>
      <p:sp>
        <p:nvSpPr>
          <p:cNvPr id="382" name="Shape 382"/>
          <p:cNvSpPr txBox="1"/>
          <p:nvPr/>
        </p:nvSpPr>
        <p:spPr>
          <a:xfrm>
            <a:off x="6836625" y="3132800"/>
            <a:ext cx="872100" cy="412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Kl[run1]</a:t>
            </a:r>
            <a:endParaRPr/>
          </a:p>
        </p:txBody>
      </p:sp>
      <p:sp>
        <p:nvSpPr>
          <p:cNvPr id="383" name="Shape 383"/>
          <p:cNvSpPr txBox="1"/>
          <p:nvPr/>
        </p:nvSpPr>
        <p:spPr>
          <a:xfrm>
            <a:off x="6836625" y="3843625"/>
            <a:ext cx="872100" cy="344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Kl[[run2]</a:t>
            </a:r>
            <a:endParaRPr/>
          </a:p>
        </p:txBody>
      </p:sp>
      <p:sp>
        <p:nvSpPr>
          <p:cNvPr id="384" name="Shape 384"/>
          <p:cNvSpPr txBox="1"/>
          <p:nvPr/>
        </p:nvSpPr>
        <p:spPr>
          <a:xfrm>
            <a:off x="6572963" y="2705638"/>
            <a:ext cx="244200" cy="41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rPr>
              <a:t>a</a:t>
            </a:r>
            <a:endParaRPr baseline="-25000"/>
          </a:p>
        </p:txBody>
      </p:sp>
      <p:sp>
        <p:nvSpPr>
          <p:cNvPr id="385" name="Shape 385"/>
          <p:cNvSpPr txBox="1"/>
          <p:nvPr/>
        </p:nvSpPr>
        <p:spPr>
          <a:xfrm>
            <a:off x="6586800" y="3355575"/>
            <a:ext cx="244200" cy="42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b</a:t>
            </a:r>
            <a:endParaRPr/>
          </a:p>
        </p:txBody>
      </p:sp>
      <p:sp>
        <p:nvSpPr>
          <p:cNvPr id="386" name="Shape 386"/>
          <p:cNvSpPr txBox="1"/>
          <p:nvPr/>
        </p:nvSpPr>
        <p:spPr>
          <a:xfrm>
            <a:off x="6572963" y="3952350"/>
            <a:ext cx="244200" cy="41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rPr>
              <a:t>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90" name="Shape 390"/>
        <p:cNvGrpSpPr/>
        <p:nvPr/>
      </p:nvGrpSpPr>
      <p:grpSpPr>
        <a:xfrm>
          <a:off x="0" y="0"/>
          <a:ext cx="0" cy="0"/>
          <a:chOff x="0" y="0"/>
          <a:chExt cx="0" cy="0"/>
        </a:xfrm>
      </p:grpSpPr>
      <p:sp>
        <p:nvSpPr>
          <p:cNvPr id="391" name="Shape 39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392" name="Shape 392"/>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Задание: </a:t>
            </a:r>
            <a:r>
              <a:rPr b="1" lang="ru">
                <a:solidFill>
                  <a:srgbClr val="434343"/>
                </a:solidFill>
              </a:rPr>
              <a:t>lectures.cat.Kleisli</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rPr b="1" lang="ru">
                <a:solidFill>
                  <a:srgbClr val="434343"/>
                </a:solidFill>
              </a:rPr>
              <a:t>Products and Coproducts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ТК обобщает понятие декартова произведения, известного по теории множеств. Определение в ТМ декартова произведения звучит так -  это множество, элементами которого являются все возможные упорядоченные пары элементов исходных множеств. Для того, чтобы понять, чем может являться декартово произведение в ТК, построим коммутативную диаграмму</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68" name="Shape 68"/>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Мотивация. ТК </a:t>
            </a:r>
            <a:r>
              <a:rPr lang="ru" sz="1400">
                <a:solidFill>
                  <a:srgbClr val="434343"/>
                </a:solidFill>
              </a:rPr>
              <a:t>широко применяется в разных разделах физики, математики и программирования.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ТК</a:t>
            </a:r>
            <a:r>
              <a:rPr lang="ru" sz="1400">
                <a:solidFill>
                  <a:srgbClr val="434343"/>
                </a:solidFill>
              </a:rPr>
              <a:t> предоставляет возможность подойти к решению проблем на крайне высоком уровне абстракции. Она, позволяет, не вдаваясь в детали предметной области решать многие задачи, основываясь только на анализе взаимоотношений объектов предметной области. По ссылке можно найти </a:t>
            </a:r>
            <a:r>
              <a:rPr lang="ru" sz="1400" u="sng">
                <a:solidFill>
                  <a:schemeClr val="hlink"/>
                </a:solidFill>
                <a:hlinkClick r:id="rId3"/>
              </a:rPr>
              <a:t>пример</a:t>
            </a:r>
            <a:r>
              <a:rPr lang="ru" sz="1400">
                <a:solidFill>
                  <a:srgbClr val="434343"/>
                </a:solidFill>
              </a:rPr>
              <a:t> использования </a:t>
            </a:r>
            <a:r>
              <a:rPr b="1" lang="ru" sz="1400">
                <a:solidFill>
                  <a:srgbClr val="434343"/>
                </a:solidFill>
              </a:rPr>
              <a:t>ТК</a:t>
            </a:r>
            <a:r>
              <a:rPr lang="ru" sz="1400">
                <a:solidFill>
                  <a:srgbClr val="434343"/>
                </a:solidFill>
              </a:rPr>
              <a:t> для решения математических проблем. Для программиста бывает удобно представлять программу в терминах </a:t>
            </a:r>
            <a:r>
              <a:rPr b="1" lang="ru" sz="1400">
                <a:solidFill>
                  <a:srgbClr val="434343"/>
                </a:solidFill>
              </a:rPr>
              <a:t>ТК</a:t>
            </a:r>
            <a:r>
              <a:rPr lang="ru" sz="1400">
                <a:solidFill>
                  <a:srgbClr val="434343"/>
                </a:solidFill>
              </a:rPr>
              <a:t>. Где предметные области, участвующие в приложении, могут рассматриваться как категории, а функции и методы в них, как морфизмы, функторы и натуральные преобразования. Существует несколько библиотек для scala, такие как </a:t>
            </a:r>
            <a:r>
              <a:rPr b="1" lang="ru" sz="1400" u="sng">
                <a:solidFill>
                  <a:schemeClr val="hlink"/>
                </a:solidFill>
                <a:hlinkClick r:id="rId4"/>
              </a:rPr>
              <a:t>scalaz</a:t>
            </a:r>
            <a:r>
              <a:rPr lang="ru" sz="1400">
                <a:solidFill>
                  <a:srgbClr val="434343"/>
                </a:solidFill>
              </a:rPr>
              <a:t>, </a:t>
            </a:r>
            <a:r>
              <a:rPr b="1" lang="ru" sz="1400" u="sng">
                <a:solidFill>
                  <a:schemeClr val="hlink"/>
                </a:solidFill>
                <a:hlinkClick r:id="rId5"/>
              </a:rPr>
              <a:t>cats</a:t>
            </a:r>
            <a:r>
              <a:rPr lang="ru" sz="1400">
                <a:solidFill>
                  <a:srgbClr val="434343"/>
                </a:solidFill>
              </a:rPr>
              <a:t>, </a:t>
            </a:r>
            <a:r>
              <a:rPr b="1" lang="ru" sz="1400" u="sng">
                <a:solidFill>
                  <a:schemeClr val="hlink"/>
                </a:solidFill>
                <a:hlinkClick r:id="rId6"/>
              </a:rPr>
              <a:t>monocle</a:t>
            </a:r>
            <a:r>
              <a:rPr lang="ru" sz="1400">
                <a:solidFill>
                  <a:srgbClr val="434343"/>
                </a:solidFill>
              </a:rPr>
              <a:t>, которые помогают выделить и применить категорные концепции на практике.</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96" name="Shape 396"/>
        <p:cNvGrpSpPr/>
        <p:nvPr/>
      </p:nvGrpSpPr>
      <p:grpSpPr>
        <a:xfrm>
          <a:off x="0" y="0"/>
          <a:ext cx="0" cy="0"/>
          <a:chOff x="0" y="0"/>
          <a:chExt cx="0" cy="0"/>
        </a:xfrm>
      </p:grpSpPr>
      <p:sp>
        <p:nvSpPr>
          <p:cNvPr id="397" name="Shape 397"/>
          <p:cNvSpPr txBox="1"/>
          <p:nvPr/>
        </p:nvSpPr>
        <p:spPr>
          <a:xfrm>
            <a:off x="8544725" y="2513275"/>
            <a:ext cx="2319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c</a:t>
            </a:r>
            <a:endParaRPr/>
          </a:p>
        </p:txBody>
      </p:sp>
      <p:sp>
        <p:nvSpPr>
          <p:cNvPr id="398" name="Shape 39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399" name="Shape 399"/>
          <p:cNvSpPr txBox="1"/>
          <p:nvPr>
            <p:ph idx="1" type="body"/>
          </p:nvPr>
        </p:nvSpPr>
        <p:spPr>
          <a:xfrm>
            <a:off x="311700" y="1106375"/>
            <a:ext cx="61458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Product (произведение) </a:t>
            </a:r>
            <a:r>
              <a:rPr lang="ru" sz="1400">
                <a:solidFill>
                  <a:srgbClr val="434343"/>
                </a:solidFill>
              </a:rPr>
              <a:t>- это объект категории </a:t>
            </a:r>
            <a:r>
              <a:rPr b="1" lang="ru" sz="1400">
                <a:solidFill>
                  <a:srgbClr val="434343"/>
                </a:solidFill>
              </a:rPr>
              <a:t>a</a:t>
            </a:r>
            <a:r>
              <a:rPr lang="ru" sz="1400">
                <a:solidFill>
                  <a:srgbClr val="434343"/>
                </a:solidFill>
              </a:rPr>
              <a:t>, имеющий 2 морфизма </a:t>
            </a:r>
            <a:r>
              <a:rPr b="1" lang="ru" sz="1400">
                <a:solidFill>
                  <a:srgbClr val="434343"/>
                </a:solidFill>
              </a:rPr>
              <a:t>f(a -&gt; b)</a:t>
            </a:r>
            <a:r>
              <a:rPr lang="ru" sz="1400">
                <a:solidFill>
                  <a:srgbClr val="434343"/>
                </a:solidFill>
              </a:rPr>
              <a:t> и </a:t>
            </a:r>
            <a:r>
              <a:rPr b="1" lang="ru" sz="1400">
                <a:solidFill>
                  <a:srgbClr val="434343"/>
                </a:solidFill>
              </a:rPr>
              <a:t>g(a -&gt;c ), </a:t>
            </a:r>
            <a:r>
              <a:rPr lang="ru" sz="1400">
                <a:solidFill>
                  <a:srgbClr val="434343"/>
                </a:solidFill>
              </a:rPr>
              <a:t>часто его обозначают как (</a:t>
            </a:r>
            <a:r>
              <a:rPr b="1" lang="ru" sz="1400">
                <a:solidFill>
                  <a:srgbClr val="434343"/>
                </a:solidFill>
              </a:rPr>
              <a:t>b ⛌ c</a:t>
            </a:r>
            <a:r>
              <a:rPr lang="ru" sz="1400">
                <a:solidFill>
                  <a:srgbClr val="434343"/>
                </a:solidFill>
              </a:rPr>
              <a:t>). Очевидно, что в большинстве категорий найдется много объектов, имеющих 2 морфизма. Но не все они будут произведениями. Для того, что бы стать правильным произведением, объект должен обладать следующим универсальным свойством:</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Для любого другого объекта </a:t>
            </a:r>
            <a:r>
              <a:rPr b="1" lang="ru" sz="1400">
                <a:solidFill>
                  <a:srgbClr val="434343"/>
                </a:solidFill>
              </a:rPr>
              <a:t>a`</a:t>
            </a:r>
            <a:r>
              <a:rPr lang="ru" sz="1400">
                <a:solidFill>
                  <a:srgbClr val="434343"/>
                </a:solidFill>
              </a:rPr>
              <a:t>, обладающего 2-я морфизмами </a:t>
            </a:r>
            <a:r>
              <a:rPr b="1" lang="ru" sz="1400">
                <a:solidFill>
                  <a:srgbClr val="434343"/>
                </a:solidFill>
              </a:rPr>
              <a:t>f`(a`-&gt;b) </a:t>
            </a:r>
            <a:r>
              <a:rPr lang="ru" sz="1400">
                <a:solidFill>
                  <a:srgbClr val="434343"/>
                </a:solidFill>
              </a:rPr>
              <a:t>и </a:t>
            </a:r>
            <a:r>
              <a:rPr b="1" lang="ru" sz="1400">
                <a:solidFill>
                  <a:srgbClr val="434343"/>
                </a:solidFill>
              </a:rPr>
              <a:t>g`(a` -&gt; c) </a:t>
            </a:r>
            <a:r>
              <a:rPr lang="ru" sz="1400">
                <a:solidFill>
                  <a:srgbClr val="434343"/>
                </a:solidFill>
              </a:rPr>
              <a:t>должен существовать уникальный морфизм </a:t>
            </a:r>
            <a:r>
              <a:rPr b="1" lang="ru" sz="1400">
                <a:solidFill>
                  <a:srgbClr val="434343"/>
                </a:solidFill>
              </a:rPr>
              <a:t>m(a` -&gt; a ). </a:t>
            </a:r>
            <a:endParaRPr b="1" sz="1400">
              <a:solidFill>
                <a:srgbClr val="434343"/>
              </a:solidFill>
            </a:endParaRPr>
          </a:p>
          <a:p>
            <a:pPr indent="0" lvl="0" marL="0" rtl="0">
              <a:lnSpc>
                <a:spcPct val="100000"/>
              </a:lnSpc>
              <a:spcBef>
                <a:spcPts val="0"/>
              </a:spcBef>
              <a:spcAft>
                <a:spcPts val="0"/>
              </a:spcAft>
              <a:buNone/>
            </a:pPr>
            <a:r>
              <a:rPr lang="ru" sz="1400">
                <a:solidFill>
                  <a:srgbClr val="434343"/>
                </a:solidFill>
              </a:rPr>
              <a:t>Причем такой, что:</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f ○ m = f`</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g ○ m = g`</a:t>
            </a:r>
            <a:endParaRPr b="1" sz="1400">
              <a:solidFill>
                <a:srgbClr val="434343"/>
              </a:solidFill>
            </a:endParaRPr>
          </a:p>
          <a:p>
            <a:pPr indent="0" lvl="0" marL="0" rtl="0">
              <a:lnSpc>
                <a:spcPct val="100000"/>
              </a:lnSpc>
              <a:spcBef>
                <a:spcPts val="0"/>
              </a:spcBef>
              <a:spcAft>
                <a:spcPts val="0"/>
              </a:spcAft>
              <a:buNone/>
            </a:pPr>
            <a:r>
              <a:rPr lang="ru" sz="1400">
                <a:solidFill>
                  <a:srgbClr val="434343"/>
                </a:solidFill>
              </a:rPr>
              <a:t> </a:t>
            </a:r>
            <a:r>
              <a:rPr b="1" lang="ru" sz="1400">
                <a:solidFill>
                  <a:srgbClr val="434343"/>
                </a:solidFill>
              </a:rPr>
              <a:t> </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Из уравнений выше, видно, что </a:t>
            </a:r>
            <a:r>
              <a:rPr b="1" lang="ru" sz="1400">
                <a:solidFill>
                  <a:srgbClr val="434343"/>
                </a:solidFill>
              </a:rPr>
              <a:t>m </a:t>
            </a:r>
            <a:r>
              <a:rPr lang="ru" sz="1400">
                <a:solidFill>
                  <a:srgbClr val="434343"/>
                </a:solidFill>
              </a:rPr>
              <a:t>является общим множителем, который характеризует какое-то дополнительное преобразование.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Универсальное свойство произведения - это категориальный способ сказать, что для того, чтобы быть произведением, морфизмы </a:t>
            </a:r>
            <a:r>
              <a:rPr b="1" lang="ru" sz="1400">
                <a:solidFill>
                  <a:srgbClr val="434343"/>
                </a:solidFill>
              </a:rPr>
              <a:t>f </a:t>
            </a:r>
            <a:r>
              <a:rPr lang="ru" sz="1400">
                <a:solidFill>
                  <a:srgbClr val="434343"/>
                </a:solidFill>
              </a:rPr>
              <a:t>и</a:t>
            </a:r>
            <a:r>
              <a:rPr b="1" lang="ru" sz="1400">
                <a:solidFill>
                  <a:srgbClr val="434343"/>
                </a:solidFill>
              </a:rPr>
              <a:t> g</a:t>
            </a:r>
            <a:r>
              <a:rPr lang="ru" sz="1400">
                <a:solidFill>
                  <a:srgbClr val="434343"/>
                </a:solidFill>
              </a:rPr>
              <a:t> не должны делать ничего, кроме как указывать на объекты </a:t>
            </a:r>
            <a:r>
              <a:rPr b="1" lang="ru" sz="1400">
                <a:solidFill>
                  <a:srgbClr val="434343"/>
                </a:solidFill>
              </a:rPr>
              <a:t>b</a:t>
            </a:r>
            <a:r>
              <a:rPr lang="ru" sz="1400">
                <a:solidFill>
                  <a:srgbClr val="434343"/>
                </a:solidFill>
              </a:rPr>
              <a:t> и </a:t>
            </a:r>
            <a:r>
              <a:rPr b="1" lang="ru" sz="1400">
                <a:solidFill>
                  <a:srgbClr val="434343"/>
                </a:solidFill>
              </a:rPr>
              <a:t>c</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cxnSp>
        <p:nvCxnSpPr>
          <p:cNvPr id="400" name="Shape 400"/>
          <p:cNvCxnSpPr>
            <a:stCxn id="401" idx="4"/>
            <a:endCxn id="402" idx="0"/>
          </p:cNvCxnSpPr>
          <p:nvPr/>
        </p:nvCxnSpPr>
        <p:spPr>
          <a:xfrm>
            <a:off x="7667984" y="1633440"/>
            <a:ext cx="0" cy="864600"/>
          </a:xfrm>
          <a:prstGeom prst="straightConnector1">
            <a:avLst/>
          </a:prstGeom>
          <a:noFill/>
          <a:ln cap="flat" cmpd="sng" w="19050">
            <a:solidFill>
              <a:schemeClr val="dk2"/>
            </a:solidFill>
            <a:prstDash val="dash"/>
            <a:round/>
            <a:headEnd len="med" w="med" type="none"/>
            <a:tailEnd len="med" w="med" type="triangle"/>
          </a:ln>
        </p:spPr>
      </p:cxnSp>
      <p:sp>
        <p:nvSpPr>
          <p:cNvPr id="401" name="Shape 401"/>
          <p:cNvSpPr/>
          <p:nvPr/>
        </p:nvSpPr>
        <p:spPr>
          <a:xfrm>
            <a:off x="7586984" y="145614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txBox="1"/>
          <p:nvPr/>
        </p:nvSpPr>
        <p:spPr>
          <a:xfrm>
            <a:off x="7515875" y="1106375"/>
            <a:ext cx="4131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a`</a:t>
            </a:r>
            <a:endParaRPr/>
          </a:p>
        </p:txBody>
      </p:sp>
      <p:sp>
        <p:nvSpPr>
          <p:cNvPr id="402" name="Shape 402"/>
          <p:cNvSpPr/>
          <p:nvPr/>
        </p:nvSpPr>
        <p:spPr>
          <a:xfrm>
            <a:off x="7586984" y="2497975"/>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nvSpPr>
        <p:spPr>
          <a:xfrm>
            <a:off x="6608421" y="286160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8660639" y="2901119"/>
            <a:ext cx="162000" cy="162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txBox="1"/>
          <p:nvPr/>
        </p:nvSpPr>
        <p:spPr>
          <a:xfrm>
            <a:off x="6457500" y="2513275"/>
            <a:ext cx="2319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b</a:t>
            </a:r>
            <a:endParaRPr/>
          </a:p>
        </p:txBody>
      </p:sp>
      <p:cxnSp>
        <p:nvCxnSpPr>
          <p:cNvPr id="407" name="Shape 407"/>
          <p:cNvCxnSpPr>
            <a:stCxn id="402" idx="2"/>
            <a:endCxn id="404" idx="7"/>
          </p:cNvCxnSpPr>
          <p:nvPr/>
        </p:nvCxnSpPr>
        <p:spPr>
          <a:xfrm flipH="1">
            <a:off x="6746684" y="2586625"/>
            <a:ext cx="840300" cy="300900"/>
          </a:xfrm>
          <a:prstGeom prst="straightConnector1">
            <a:avLst/>
          </a:prstGeom>
          <a:noFill/>
          <a:ln cap="flat" cmpd="sng" w="19050">
            <a:solidFill>
              <a:schemeClr val="dk2"/>
            </a:solidFill>
            <a:prstDash val="solid"/>
            <a:round/>
            <a:headEnd len="med" w="med" type="none"/>
            <a:tailEnd len="med" w="med" type="triangle"/>
          </a:ln>
        </p:spPr>
      </p:cxnSp>
      <p:cxnSp>
        <p:nvCxnSpPr>
          <p:cNvPr id="408" name="Shape 408"/>
          <p:cNvCxnSpPr>
            <a:stCxn id="401" idx="5"/>
            <a:endCxn id="405" idx="0"/>
          </p:cNvCxnSpPr>
          <p:nvPr/>
        </p:nvCxnSpPr>
        <p:spPr>
          <a:xfrm>
            <a:off x="7725260" y="1607475"/>
            <a:ext cx="1016400" cy="1293600"/>
          </a:xfrm>
          <a:prstGeom prst="straightConnector1">
            <a:avLst/>
          </a:prstGeom>
          <a:noFill/>
          <a:ln cap="flat" cmpd="sng" w="19050">
            <a:solidFill>
              <a:schemeClr val="dk2"/>
            </a:solidFill>
            <a:prstDash val="solid"/>
            <a:round/>
            <a:headEnd len="med" w="med" type="none"/>
            <a:tailEnd len="med" w="med" type="triangle"/>
          </a:ln>
        </p:spPr>
      </p:cxnSp>
      <p:cxnSp>
        <p:nvCxnSpPr>
          <p:cNvPr id="409" name="Shape 409"/>
          <p:cNvCxnSpPr>
            <a:stCxn id="401" idx="3"/>
            <a:endCxn id="404" idx="0"/>
          </p:cNvCxnSpPr>
          <p:nvPr/>
        </p:nvCxnSpPr>
        <p:spPr>
          <a:xfrm flipH="1">
            <a:off x="6689409" y="1607475"/>
            <a:ext cx="921300" cy="1254000"/>
          </a:xfrm>
          <a:prstGeom prst="straightConnector1">
            <a:avLst/>
          </a:prstGeom>
          <a:noFill/>
          <a:ln cap="flat" cmpd="sng" w="19050">
            <a:solidFill>
              <a:schemeClr val="dk2"/>
            </a:solidFill>
            <a:prstDash val="solid"/>
            <a:round/>
            <a:headEnd len="med" w="med" type="none"/>
            <a:tailEnd len="med" w="med" type="triangle"/>
          </a:ln>
        </p:spPr>
      </p:cxnSp>
      <p:cxnSp>
        <p:nvCxnSpPr>
          <p:cNvPr id="410" name="Shape 410"/>
          <p:cNvCxnSpPr>
            <a:stCxn id="402" idx="6"/>
            <a:endCxn id="405" idx="1"/>
          </p:cNvCxnSpPr>
          <p:nvPr/>
        </p:nvCxnSpPr>
        <p:spPr>
          <a:xfrm>
            <a:off x="7748984" y="2586625"/>
            <a:ext cx="935400" cy="338100"/>
          </a:xfrm>
          <a:prstGeom prst="straightConnector1">
            <a:avLst/>
          </a:prstGeom>
          <a:noFill/>
          <a:ln cap="flat" cmpd="sng" w="19050">
            <a:solidFill>
              <a:schemeClr val="dk2"/>
            </a:solidFill>
            <a:prstDash val="solid"/>
            <a:round/>
            <a:headEnd len="med" w="med" type="none"/>
            <a:tailEnd len="med" w="med" type="triangle"/>
          </a:ln>
        </p:spPr>
      </p:cxnSp>
      <p:sp>
        <p:nvSpPr>
          <p:cNvPr id="411" name="Shape 411"/>
          <p:cNvSpPr txBox="1"/>
          <p:nvPr/>
        </p:nvSpPr>
        <p:spPr>
          <a:xfrm>
            <a:off x="6959325" y="2675275"/>
            <a:ext cx="2871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f</a:t>
            </a:r>
            <a:endParaRPr/>
          </a:p>
        </p:txBody>
      </p:sp>
      <p:sp>
        <p:nvSpPr>
          <p:cNvPr id="412" name="Shape 412"/>
          <p:cNvSpPr txBox="1"/>
          <p:nvPr/>
        </p:nvSpPr>
        <p:spPr>
          <a:xfrm>
            <a:off x="7354781" y="1959250"/>
            <a:ext cx="2871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m</a:t>
            </a:r>
            <a:endParaRPr/>
          </a:p>
        </p:txBody>
      </p:sp>
      <p:sp>
        <p:nvSpPr>
          <p:cNvPr id="413" name="Shape 413"/>
          <p:cNvSpPr txBox="1"/>
          <p:nvPr/>
        </p:nvSpPr>
        <p:spPr>
          <a:xfrm>
            <a:off x="6992254" y="1790125"/>
            <a:ext cx="3573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f`</a:t>
            </a:r>
            <a:endParaRPr/>
          </a:p>
        </p:txBody>
      </p:sp>
      <p:sp>
        <p:nvSpPr>
          <p:cNvPr id="414" name="Shape 414"/>
          <p:cNvSpPr txBox="1"/>
          <p:nvPr/>
        </p:nvSpPr>
        <p:spPr>
          <a:xfrm>
            <a:off x="7986400" y="1738100"/>
            <a:ext cx="4131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g`</a:t>
            </a:r>
            <a:endParaRPr/>
          </a:p>
        </p:txBody>
      </p:sp>
      <p:sp>
        <p:nvSpPr>
          <p:cNvPr id="415" name="Shape 415"/>
          <p:cNvSpPr txBox="1"/>
          <p:nvPr/>
        </p:nvSpPr>
        <p:spPr>
          <a:xfrm>
            <a:off x="7725250" y="2243125"/>
            <a:ext cx="2319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a</a:t>
            </a:r>
            <a:endParaRPr/>
          </a:p>
        </p:txBody>
      </p:sp>
      <p:sp>
        <p:nvSpPr>
          <p:cNvPr id="416" name="Shape 416"/>
          <p:cNvSpPr txBox="1"/>
          <p:nvPr/>
        </p:nvSpPr>
        <p:spPr>
          <a:xfrm>
            <a:off x="8020763" y="2675275"/>
            <a:ext cx="2871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20" name="Shape 420"/>
        <p:cNvGrpSpPr/>
        <p:nvPr/>
      </p:nvGrpSpPr>
      <p:grpSpPr>
        <a:xfrm>
          <a:off x="0" y="0"/>
          <a:ext cx="0" cy="0"/>
          <a:chOff x="0" y="0"/>
          <a:chExt cx="0" cy="0"/>
        </a:xfrm>
      </p:grpSpPr>
      <p:sp>
        <p:nvSpPr>
          <p:cNvPr id="421" name="Shape 421"/>
          <p:cNvSpPr txBox="1"/>
          <p:nvPr/>
        </p:nvSpPr>
        <p:spPr>
          <a:xfrm>
            <a:off x="8392325" y="3401975"/>
            <a:ext cx="2319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b</a:t>
            </a:r>
            <a:endParaRPr/>
          </a:p>
        </p:txBody>
      </p:sp>
      <p:sp>
        <p:nvSpPr>
          <p:cNvPr id="422" name="Shape 422"/>
          <p:cNvSpPr txBox="1"/>
          <p:nvPr/>
        </p:nvSpPr>
        <p:spPr>
          <a:xfrm>
            <a:off x="7124575" y="3672125"/>
            <a:ext cx="2319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a</a:t>
            </a:r>
            <a:endParaRPr/>
          </a:p>
        </p:txBody>
      </p:sp>
      <p:sp>
        <p:nvSpPr>
          <p:cNvPr id="423" name="Shape 423"/>
          <p:cNvSpPr txBox="1"/>
          <p:nvPr/>
        </p:nvSpPr>
        <p:spPr>
          <a:xfrm>
            <a:off x="6203275" y="3404675"/>
            <a:ext cx="2319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c</a:t>
            </a:r>
            <a:endParaRPr/>
          </a:p>
        </p:txBody>
      </p:sp>
      <p:sp>
        <p:nvSpPr>
          <p:cNvPr id="424" name="Shape 42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425" name="Shape 425"/>
          <p:cNvSpPr txBox="1"/>
          <p:nvPr>
            <p:ph idx="1" type="body"/>
          </p:nvPr>
        </p:nvSpPr>
        <p:spPr>
          <a:xfrm>
            <a:off x="311700" y="1106375"/>
            <a:ext cx="8520600" cy="2222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Product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В scala есть тип </a:t>
            </a:r>
            <a:r>
              <a:rPr b="1" lang="ru" sz="1400">
                <a:solidFill>
                  <a:srgbClr val="434343"/>
                </a:solidFill>
              </a:rPr>
              <a:t>Tuple2[A, B](),</a:t>
            </a:r>
            <a:r>
              <a:rPr lang="ru" sz="1400">
                <a:solidFill>
                  <a:srgbClr val="434343"/>
                </a:solidFill>
              </a:rPr>
              <a:t> который является воплощением категориального произведения.</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Произведения могут быть и большей размерности (3, 4 и т.д.). Они все должны удовлетворять универсальному свойству для всех своих  морфизмов.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Категории “оборудованные” произведениями, называют Cartesian Monoidal Category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rPr b="1" lang="ru">
                <a:solidFill>
                  <a:srgbClr val="434343"/>
                </a:solidFill>
              </a:rPr>
              <a:t>Coproduct </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Благодаря свойству дуальности, у любой категориальной конструкции есть свое “альтер эго” полученное путем инвертирования морфизмов. У произведения это копроизведение или категориальная сумма.    </a:t>
            </a:r>
            <a:endParaRPr sz="1400">
              <a:solidFill>
                <a:srgbClr val="434343"/>
              </a:solidFill>
            </a:endParaRPr>
          </a:p>
        </p:txBody>
      </p:sp>
      <p:cxnSp>
        <p:nvCxnSpPr>
          <p:cNvPr id="426" name="Shape 426"/>
          <p:cNvCxnSpPr/>
          <p:nvPr/>
        </p:nvCxnSpPr>
        <p:spPr>
          <a:xfrm>
            <a:off x="7413741" y="3870210"/>
            <a:ext cx="0" cy="864600"/>
          </a:xfrm>
          <a:prstGeom prst="straightConnector1">
            <a:avLst/>
          </a:prstGeom>
          <a:noFill/>
          <a:ln cap="flat" cmpd="sng" w="19050">
            <a:solidFill>
              <a:schemeClr val="dk2"/>
            </a:solidFill>
            <a:prstDash val="dash"/>
            <a:round/>
            <a:headEnd len="med" w="med" type="none"/>
            <a:tailEnd len="med" w="med" type="triangle"/>
          </a:ln>
        </p:spPr>
      </p:cxnSp>
      <p:sp>
        <p:nvSpPr>
          <p:cNvPr id="427" name="Shape 427"/>
          <p:cNvSpPr/>
          <p:nvPr/>
        </p:nvSpPr>
        <p:spPr>
          <a:xfrm rot="10800000">
            <a:off x="7332741" y="473481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txBox="1"/>
          <p:nvPr/>
        </p:nvSpPr>
        <p:spPr>
          <a:xfrm>
            <a:off x="7152750" y="4808875"/>
            <a:ext cx="4131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a`</a:t>
            </a:r>
            <a:endParaRPr/>
          </a:p>
        </p:txBody>
      </p:sp>
      <p:sp>
        <p:nvSpPr>
          <p:cNvPr id="429" name="Shape 429"/>
          <p:cNvSpPr/>
          <p:nvPr/>
        </p:nvSpPr>
        <p:spPr>
          <a:xfrm rot="10800000">
            <a:off x="7332741" y="3692975"/>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rot="10800000">
            <a:off x="8311304" y="332935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rot="10800000">
            <a:off x="6340061" y="3337006"/>
            <a:ext cx="162000" cy="162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2" name="Shape 432"/>
          <p:cNvCxnSpPr>
            <a:stCxn id="430" idx="6"/>
          </p:cNvCxnSpPr>
          <p:nvPr/>
        </p:nvCxnSpPr>
        <p:spPr>
          <a:xfrm flipH="1">
            <a:off x="7494704" y="3418000"/>
            <a:ext cx="816600" cy="363900"/>
          </a:xfrm>
          <a:prstGeom prst="straightConnector1">
            <a:avLst/>
          </a:prstGeom>
          <a:noFill/>
          <a:ln cap="flat" cmpd="sng" w="19050">
            <a:solidFill>
              <a:schemeClr val="dk2"/>
            </a:solidFill>
            <a:prstDash val="solid"/>
            <a:round/>
            <a:headEnd len="med" w="med" type="none"/>
            <a:tailEnd len="med" w="med" type="triangle"/>
          </a:ln>
        </p:spPr>
      </p:cxnSp>
      <p:cxnSp>
        <p:nvCxnSpPr>
          <p:cNvPr id="433" name="Shape 433"/>
          <p:cNvCxnSpPr/>
          <p:nvPr/>
        </p:nvCxnSpPr>
        <p:spPr>
          <a:xfrm>
            <a:off x="6421065" y="3498975"/>
            <a:ext cx="935400" cy="1261800"/>
          </a:xfrm>
          <a:prstGeom prst="straightConnector1">
            <a:avLst/>
          </a:prstGeom>
          <a:noFill/>
          <a:ln cap="flat" cmpd="sng" w="19050">
            <a:solidFill>
              <a:schemeClr val="dk2"/>
            </a:solidFill>
            <a:prstDash val="solid"/>
            <a:round/>
            <a:headEnd len="med" w="med" type="none"/>
            <a:tailEnd len="med" w="med" type="triangle"/>
          </a:ln>
        </p:spPr>
      </p:cxnSp>
      <p:cxnSp>
        <p:nvCxnSpPr>
          <p:cNvPr id="434" name="Shape 434"/>
          <p:cNvCxnSpPr/>
          <p:nvPr/>
        </p:nvCxnSpPr>
        <p:spPr>
          <a:xfrm flipH="1">
            <a:off x="7471016" y="3506775"/>
            <a:ext cx="921300" cy="1254000"/>
          </a:xfrm>
          <a:prstGeom prst="straightConnector1">
            <a:avLst/>
          </a:prstGeom>
          <a:noFill/>
          <a:ln cap="flat" cmpd="sng" w="19050">
            <a:solidFill>
              <a:schemeClr val="dk2"/>
            </a:solidFill>
            <a:prstDash val="solid"/>
            <a:round/>
            <a:headEnd len="med" w="med" type="none"/>
            <a:tailEnd len="med" w="med" type="triangle"/>
          </a:ln>
        </p:spPr>
      </p:cxnSp>
      <p:cxnSp>
        <p:nvCxnSpPr>
          <p:cNvPr id="435" name="Shape 435"/>
          <p:cNvCxnSpPr>
            <a:stCxn id="431" idx="2"/>
            <a:endCxn id="429" idx="6"/>
          </p:cNvCxnSpPr>
          <p:nvPr/>
        </p:nvCxnSpPr>
        <p:spPr>
          <a:xfrm>
            <a:off x="6502061" y="3418006"/>
            <a:ext cx="830700" cy="363600"/>
          </a:xfrm>
          <a:prstGeom prst="straightConnector1">
            <a:avLst/>
          </a:prstGeom>
          <a:noFill/>
          <a:ln cap="flat" cmpd="sng" w="19050">
            <a:solidFill>
              <a:schemeClr val="dk2"/>
            </a:solidFill>
            <a:prstDash val="solid"/>
            <a:round/>
            <a:headEnd len="med" w="med" type="none"/>
            <a:tailEnd len="med" w="med" type="triangle"/>
          </a:ln>
        </p:spPr>
      </p:cxnSp>
      <p:sp>
        <p:nvSpPr>
          <p:cNvPr id="436" name="Shape 436"/>
          <p:cNvSpPr txBox="1"/>
          <p:nvPr/>
        </p:nvSpPr>
        <p:spPr>
          <a:xfrm>
            <a:off x="7835300" y="3239975"/>
            <a:ext cx="2871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f</a:t>
            </a:r>
            <a:endParaRPr/>
          </a:p>
        </p:txBody>
      </p:sp>
      <p:sp>
        <p:nvSpPr>
          <p:cNvPr id="437" name="Shape 437"/>
          <p:cNvSpPr txBox="1"/>
          <p:nvPr/>
        </p:nvSpPr>
        <p:spPr>
          <a:xfrm>
            <a:off x="7439880" y="3955990"/>
            <a:ext cx="2871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m</a:t>
            </a:r>
            <a:endParaRPr/>
          </a:p>
        </p:txBody>
      </p:sp>
      <p:sp>
        <p:nvSpPr>
          <p:cNvPr id="438" name="Shape 438"/>
          <p:cNvSpPr txBox="1"/>
          <p:nvPr/>
        </p:nvSpPr>
        <p:spPr>
          <a:xfrm>
            <a:off x="7810371" y="4177150"/>
            <a:ext cx="3573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f`</a:t>
            </a:r>
            <a:endParaRPr/>
          </a:p>
        </p:txBody>
      </p:sp>
      <p:sp>
        <p:nvSpPr>
          <p:cNvPr id="439" name="Shape 439"/>
          <p:cNvSpPr txBox="1"/>
          <p:nvPr/>
        </p:nvSpPr>
        <p:spPr>
          <a:xfrm flipH="1">
            <a:off x="6682225" y="4177150"/>
            <a:ext cx="4131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g`</a:t>
            </a:r>
            <a:endParaRPr/>
          </a:p>
        </p:txBody>
      </p:sp>
      <p:sp>
        <p:nvSpPr>
          <p:cNvPr id="440" name="Shape 440"/>
          <p:cNvSpPr txBox="1"/>
          <p:nvPr/>
        </p:nvSpPr>
        <p:spPr>
          <a:xfrm>
            <a:off x="6773863" y="3239975"/>
            <a:ext cx="2871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1"/>
                </a:solidFill>
              </a:rPr>
              <a:t>g</a:t>
            </a:r>
            <a:endParaRPr/>
          </a:p>
        </p:txBody>
      </p:sp>
      <p:sp>
        <p:nvSpPr>
          <p:cNvPr id="441" name="Shape 441"/>
          <p:cNvSpPr txBox="1"/>
          <p:nvPr/>
        </p:nvSpPr>
        <p:spPr>
          <a:xfrm>
            <a:off x="312500" y="3464375"/>
            <a:ext cx="5747700" cy="153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t>Объект </a:t>
            </a:r>
            <a:r>
              <a:rPr b="1" lang="ru"/>
              <a:t>a</a:t>
            </a:r>
            <a:r>
              <a:rPr lang="ru"/>
              <a:t> - копроизведение, если существуют 2 морфизма </a:t>
            </a:r>
            <a:r>
              <a:rPr b="1" lang="ru"/>
              <a:t>g(c -&gt;a) </a:t>
            </a:r>
            <a:r>
              <a:rPr lang="ru"/>
              <a:t> и </a:t>
            </a:r>
            <a:r>
              <a:rPr b="1" lang="ru"/>
              <a:t>f(b -&gt; a), </a:t>
            </a:r>
            <a:r>
              <a:rPr lang="ru"/>
              <a:t>удовлетворяющие универсальному свойству. </a:t>
            </a:r>
            <a:endParaRPr/>
          </a:p>
          <a:p>
            <a:pPr indent="0" lvl="0" marL="0">
              <a:spcBef>
                <a:spcPts val="0"/>
              </a:spcBef>
              <a:spcAft>
                <a:spcPts val="0"/>
              </a:spcAft>
              <a:buNone/>
            </a:pPr>
            <a:r>
              <a:rPr lang="ru"/>
              <a:t>Для любого объекта </a:t>
            </a:r>
            <a:r>
              <a:rPr b="1" lang="ru"/>
              <a:t>a` </a:t>
            </a:r>
            <a:r>
              <a:rPr lang="ru"/>
              <a:t>и морфизмов </a:t>
            </a:r>
            <a:r>
              <a:rPr b="1" lang="ru"/>
              <a:t>g` </a:t>
            </a:r>
            <a:r>
              <a:rPr lang="ru"/>
              <a:t>и </a:t>
            </a:r>
            <a:r>
              <a:rPr b="1" lang="ru"/>
              <a:t>f`</a:t>
            </a:r>
            <a:r>
              <a:rPr lang="ru"/>
              <a:t>  существует уникальный морфизм </a:t>
            </a:r>
            <a:r>
              <a:rPr b="1" lang="ru"/>
              <a:t>m, </a:t>
            </a:r>
            <a:r>
              <a:rPr lang="ru"/>
              <a:t>такой что  </a:t>
            </a:r>
            <a:r>
              <a:rPr b="1" lang="ru"/>
              <a:t>g</a:t>
            </a:r>
            <a:endParaRPr b="1"/>
          </a:p>
          <a:p>
            <a:pPr indent="-317500" lvl="0" marL="457200" rtl="0">
              <a:spcBef>
                <a:spcPts val="0"/>
              </a:spcBef>
              <a:spcAft>
                <a:spcPts val="0"/>
              </a:spcAft>
              <a:buClr>
                <a:srgbClr val="434343"/>
              </a:buClr>
              <a:buSzPts val="1400"/>
              <a:buChar char="●"/>
            </a:pPr>
            <a:r>
              <a:rPr b="1" lang="ru">
                <a:solidFill>
                  <a:srgbClr val="434343"/>
                </a:solidFill>
              </a:rPr>
              <a:t>m ○ g = g`</a:t>
            </a:r>
            <a:endParaRPr b="1">
              <a:solidFill>
                <a:srgbClr val="434343"/>
              </a:solidFill>
            </a:endParaRPr>
          </a:p>
          <a:p>
            <a:pPr indent="-317500" lvl="0" marL="457200" rtl="0">
              <a:spcBef>
                <a:spcPts val="0"/>
              </a:spcBef>
              <a:spcAft>
                <a:spcPts val="0"/>
              </a:spcAft>
              <a:buClr>
                <a:srgbClr val="434343"/>
              </a:buClr>
              <a:buSzPts val="1400"/>
              <a:buChar char="●"/>
            </a:pPr>
            <a:r>
              <a:rPr b="1" lang="ru">
                <a:solidFill>
                  <a:srgbClr val="434343"/>
                </a:solidFill>
              </a:rPr>
              <a:t>m ○  f = f`</a:t>
            </a:r>
            <a:endParaRPr/>
          </a:p>
          <a:p>
            <a:pPr indent="0" lvl="0" marL="0">
              <a:spcBef>
                <a:spcPts val="0"/>
              </a:spcBef>
              <a:spcAft>
                <a:spcPts val="0"/>
              </a:spcAft>
              <a:buNone/>
            </a:pPr>
            <a:r>
              <a:rPr lang="ru"/>
              <a:t>Копроизведение часто обозначают как </a:t>
            </a:r>
            <a:r>
              <a:rPr b="1" lang="ru"/>
              <a:t>с ⊕ b </a:t>
            </a:r>
            <a:endParaRPr b="1"/>
          </a:p>
          <a:p>
            <a:pPr indent="0" lvl="0" marL="0">
              <a:spcBef>
                <a:spcPts val="0"/>
              </a:spcBef>
              <a:spcAft>
                <a:spcPts val="0"/>
              </a:spcAft>
              <a:buNone/>
            </a:pPr>
            <a:r>
              <a:rPr lang="ru"/>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45" name="Shape 445"/>
        <p:cNvGrpSpPr/>
        <p:nvPr/>
      </p:nvGrpSpPr>
      <p:grpSpPr>
        <a:xfrm>
          <a:off x="0" y="0"/>
          <a:ext cx="0" cy="0"/>
          <a:chOff x="0" y="0"/>
          <a:chExt cx="0" cy="0"/>
        </a:xfrm>
      </p:grpSpPr>
      <p:sp>
        <p:nvSpPr>
          <p:cNvPr id="446" name="Shape 44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447" name="Shape 447"/>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Coproduct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По сути универсальное свойство копроизведения говорит, что для объекта </a:t>
            </a:r>
            <a:r>
              <a:rPr b="1" lang="ru" sz="1400">
                <a:solidFill>
                  <a:srgbClr val="434343"/>
                </a:solidFill>
              </a:rPr>
              <a:t>а </a:t>
            </a:r>
            <a:r>
              <a:rPr lang="ru" sz="1400">
                <a:solidFill>
                  <a:srgbClr val="434343"/>
                </a:solidFill>
              </a:rPr>
              <a:t>должны существовать морфизмы из объектов </a:t>
            </a:r>
            <a:r>
              <a:rPr b="1" lang="ru" sz="1400">
                <a:solidFill>
                  <a:srgbClr val="434343"/>
                </a:solidFill>
              </a:rPr>
              <a:t>b</a:t>
            </a:r>
            <a:r>
              <a:rPr lang="ru" sz="1400">
                <a:solidFill>
                  <a:srgbClr val="434343"/>
                </a:solidFill>
              </a:rPr>
              <a:t> и </a:t>
            </a:r>
            <a:r>
              <a:rPr b="1" lang="ru" sz="1400">
                <a:solidFill>
                  <a:srgbClr val="434343"/>
                </a:solidFill>
              </a:rPr>
              <a:t>c. </a:t>
            </a:r>
            <a:r>
              <a:rPr lang="ru" sz="1400">
                <a:solidFill>
                  <a:srgbClr val="434343"/>
                </a:solidFill>
              </a:rPr>
              <a:t>И эти морфизмы не должны делать ничего, кроме как помещать объекты в копроизведение. Их, поэтому, част называют injectors или canonical injectors  </a:t>
            </a:r>
            <a:endParaRPr sz="1400">
              <a:solidFill>
                <a:srgbClr val="434343"/>
              </a:solidFill>
            </a:endParaRPr>
          </a:p>
          <a:p>
            <a:pPr indent="0" lvl="0" marL="0" rtl="0">
              <a:lnSpc>
                <a:spcPct val="100000"/>
              </a:lnSpc>
              <a:spcBef>
                <a:spcPts val="0"/>
              </a:spcBef>
              <a:spcAft>
                <a:spcPts val="0"/>
              </a:spcAft>
              <a:buNone/>
            </a:pPr>
            <a:r>
              <a:rPr lang="ru">
                <a:solidFill>
                  <a:srgbClr val="434343"/>
                </a:solidFill>
              </a:rPr>
              <a:t>в </a:t>
            </a:r>
            <a:r>
              <a:rPr lang="ru" sz="1400">
                <a:solidFill>
                  <a:srgbClr val="434343"/>
                </a:solidFill>
              </a:rPr>
              <a:t>scala примером копроизведения является тип Either[+A, +B]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Если проводить аналогию с теорией множеств, и считать объекты </a:t>
            </a:r>
            <a:r>
              <a:rPr b="1" lang="ru" sz="1400">
                <a:solidFill>
                  <a:srgbClr val="434343"/>
                </a:solidFill>
              </a:rPr>
              <a:t>b</a:t>
            </a:r>
            <a:r>
              <a:rPr lang="ru" sz="1400">
                <a:solidFill>
                  <a:srgbClr val="434343"/>
                </a:solidFill>
              </a:rPr>
              <a:t> и </a:t>
            </a:r>
            <a:r>
              <a:rPr b="1" lang="ru" sz="1400">
                <a:solidFill>
                  <a:srgbClr val="434343"/>
                </a:solidFill>
              </a:rPr>
              <a:t>с </a:t>
            </a:r>
            <a:r>
              <a:rPr lang="ru" sz="1400">
                <a:solidFill>
                  <a:srgbClr val="434343"/>
                </a:solidFill>
              </a:rPr>
              <a:t>множествами, то объект </a:t>
            </a:r>
            <a:r>
              <a:rPr b="1" lang="ru" sz="1400">
                <a:solidFill>
                  <a:srgbClr val="434343"/>
                </a:solidFill>
              </a:rPr>
              <a:t>а </a:t>
            </a:r>
            <a:r>
              <a:rPr lang="ru" sz="1400">
                <a:solidFill>
                  <a:srgbClr val="434343"/>
                </a:solidFill>
              </a:rPr>
              <a:t>будет размеченным объединением этих множеств</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b="1" lang="ru">
                <a:solidFill>
                  <a:srgbClr val="434343"/>
                </a:solidFill>
              </a:rPr>
              <a:t>Функциональный объект. Экспонента</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В функциональных языках, функция может быть передана в другую функцию как значение.</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В ТК это значит, что должны существовать категории, в которых функцию являются объектами. Это так называемые “функциональные объекты”</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ФО, должен обладать универсальным свойством, описанным коммутативной диаграммой ниже.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sz="1400">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51" name="Shape 451"/>
        <p:cNvGrpSpPr/>
        <p:nvPr/>
      </p:nvGrpSpPr>
      <p:grpSpPr>
        <a:xfrm>
          <a:off x="0" y="0"/>
          <a:ext cx="0" cy="0"/>
          <a:chOff x="0" y="0"/>
          <a:chExt cx="0" cy="0"/>
        </a:xfrm>
      </p:grpSpPr>
      <p:sp>
        <p:nvSpPr>
          <p:cNvPr id="452" name="Shape 45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453" name="Shape 453"/>
          <p:cNvSpPr txBox="1"/>
          <p:nvPr>
            <p:ph idx="1" type="body"/>
          </p:nvPr>
        </p:nvSpPr>
        <p:spPr>
          <a:xfrm>
            <a:off x="340400" y="1192875"/>
            <a:ext cx="5444700" cy="2205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ФO. Экспонента</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Объект </a:t>
            </a:r>
            <a:r>
              <a:rPr b="1" lang="ru" sz="1400">
                <a:solidFill>
                  <a:srgbClr val="434343"/>
                </a:solidFill>
              </a:rPr>
              <a:t>b =&gt; c </a:t>
            </a:r>
            <a:r>
              <a:rPr lang="ru" sz="1400">
                <a:solidFill>
                  <a:srgbClr val="434343"/>
                </a:solidFill>
              </a:rPr>
              <a:t>является </a:t>
            </a:r>
            <a:r>
              <a:rPr b="1" lang="ru" sz="1400">
                <a:solidFill>
                  <a:srgbClr val="434343"/>
                </a:solidFill>
              </a:rPr>
              <a:t>ФО</a:t>
            </a:r>
            <a:r>
              <a:rPr lang="ru" sz="1400">
                <a:solidFill>
                  <a:srgbClr val="434343"/>
                </a:solidFill>
              </a:rPr>
              <a:t>, тогда и только тогда, когда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существует морфизм </a:t>
            </a:r>
            <a:r>
              <a:rPr b="1" lang="ru" sz="1400">
                <a:solidFill>
                  <a:srgbClr val="434343"/>
                </a:solidFill>
              </a:rPr>
              <a:t>eval  ((b =&gt; c)⛌ b) -&gt; c</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для любого другого морфизма </a:t>
            </a:r>
            <a:r>
              <a:rPr b="1" lang="ru" sz="1400">
                <a:solidFill>
                  <a:srgbClr val="434343"/>
                </a:solidFill>
              </a:rPr>
              <a:t>(b =&gt;c)` ⛌ b </a:t>
            </a:r>
            <a:r>
              <a:rPr lang="ru" sz="1400">
                <a:solidFill>
                  <a:srgbClr val="434343"/>
                </a:solidFill>
              </a:rPr>
              <a:t>существует уникальный морфизма</a:t>
            </a:r>
            <a:r>
              <a:rPr b="1" lang="ru" sz="1400">
                <a:solidFill>
                  <a:srgbClr val="434343"/>
                </a:solidFill>
              </a:rPr>
              <a:t> </a:t>
            </a:r>
            <a:r>
              <a:rPr lang="ru" sz="1400">
                <a:solidFill>
                  <a:srgbClr val="434343"/>
                </a:solidFill>
              </a:rPr>
              <a:t>в ФО </a:t>
            </a:r>
            <a:r>
              <a:rPr b="1" lang="ru" sz="1400">
                <a:solidFill>
                  <a:srgbClr val="434343"/>
                </a:solidFill>
              </a:rPr>
              <a:t>(b =&gt; c)⛌ b</a:t>
            </a:r>
            <a:endParaRPr b="1" sz="1400">
              <a:solidFill>
                <a:srgbClr val="434343"/>
              </a:solidFill>
            </a:endParaRPr>
          </a:p>
          <a:p>
            <a:pPr indent="0" lvl="0" marL="0" rtl="0">
              <a:lnSpc>
                <a:spcPct val="100000"/>
              </a:lnSpc>
              <a:spcBef>
                <a:spcPts val="0"/>
              </a:spcBef>
              <a:spcAft>
                <a:spcPts val="0"/>
              </a:spcAft>
              <a:buNone/>
            </a:pPr>
            <a:r>
              <a:rPr lang="ru" sz="1400">
                <a:solidFill>
                  <a:srgbClr val="434343"/>
                </a:solidFill>
              </a:rPr>
              <a:t>Смысл этого свойства в том, что в категории должен существовать морфизм, который не делает ничего кроме как применяет объект-параметр к функциональному объекту </a:t>
            </a:r>
            <a:endParaRPr sz="1400">
              <a:solidFill>
                <a:srgbClr val="434343"/>
              </a:solidFill>
            </a:endParaRPr>
          </a:p>
        </p:txBody>
      </p:sp>
      <p:sp>
        <p:nvSpPr>
          <p:cNvPr id="454" name="Shape 454"/>
          <p:cNvSpPr txBox="1"/>
          <p:nvPr/>
        </p:nvSpPr>
        <p:spPr>
          <a:xfrm>
            <a:off x="7649850" y="1852725"/>
            <a:ext cx="6381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chemeClr val="dk1"/>
                </a:solidFill>
              </a:rPr>
              <a:t>eval`</a:t>
            </a:r>
            <a:endParaRPr b="1"/>
          </a:p>
        </p:txBody>
      </p:sp>
      <p:cxnSp>
        <p:nvCxnSpPr>
          <p:cNvPr id="455" name="Shape 455"/>
          <p:cNvCxnSpPr>
            <a:stCxn id="456" idx="0"/>
            <a:endCxn id="457" idx="4"/>
          </p:cNvCxnSpPr>
          <p:nvPr/>
        </p:nvCxnSpPr>
        <p:spPr>
          <a:xfrm>
            <a:off x="6982616" y="1714887"/>
            <a:ext cx="0" cy="1161300"/>
          </a:xfrm>
          <a:prstGeom prst="straightConnector1">
            <a:avLst/>
          </a:prstGeom>
          <a:noFill/>
          <a:ln cap="flat" cmpd="sng" w="19050">
            <a:solidFill>
              <a:schemeClr val="dk2"/>
            </a:solidFill>
            <a:prstDash val="dash"/>
            <a:round/>
            <a:headEnd len="med" w="med" type="none"/>
            <a:tailEnd len="med" w="med" type="triangle"/>
          </a:ln>
        </p:spPr>
      </p:cxnSp>
      <p:sp>
        <p:nvSpPr>
          <p:cNvPr id="457" name="Shape 457"/>
          <p:cNvSpPr/>
          <p:nvPr/>
        </p:nvSpPr>
        <p:spPr>
          <a:xfrm rot="10800000">
            <a:off x="6901616" y="287611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p:nvPr/>
        </p:nvSpPr>
        <p:spPr>
          <a:xfrm rot="10800000">
            <a:off x="6901616" y="1537587"/>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Shape 458"/>
          <p:cNvSpPr/>
          <p:nvPr/>
        </p:nvSpPr>
        <p:spPr>
          <a:xfrm rot="10800000">
            <a:off x="8611591" y="287610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59" name="Shape 459"/>
          <p:cNvCxnSpPr>
            <a:stCxn id="456" idx="1"/>
            <a:endCxn id="458" idx="5"/>
          </p:cNvCxnSpPr>
          <p:nvPr/>
        </p:nvCxnSpPr>
        <p:spPr>
          <a:xfrm>
            <a:off x="7039892" y="1688922"/>
            <a:ext cx="1595400" cy="1213200"/>
          </a:xfrm>
          <a:prstGeom prst="straightConnector1">
            <a:avLst/>
          </a:prstGeom>
          <a:noFill/>
          <a:ln cap="flat" cmpd="sng" w="19050">
            <a:solidFill>
              <a:schemeClr val="dk2"/>
            </a:solidFill>
            <a:prstDash val="solid"/>
            <a:round/>
            <a:headEnd len="med" w="med" type="none"/>
            <a:tailEnd len="med" w="med" type="triangle"/>
          </a:ln>
        </p:spPr>
      </p:cxnSp>
      <p:cxnSp>
        <p:nvCxnSpPr>
          <p:cNvPr id="460" name="Shape 460"/>
          <p:cNvCxnSpPr>
            <a:stCxn id="457" idx="2"/>
            <a:endCxn id="458" idx="6"/>
          </p:cNvCxnSpPr>
          <p:nvPr/>
        </p:nvCxnSpPr>
        <p:spPr>
          <a:xfrm>
            <a:off x="7063616" y="2964760"/>
            <a:ext cx="1548000" cy="0"/>
          </a:xfrm>
          <a:prstGeom prst="straightConnector1">
            <a:avLst/>
          </a:prstGeom>
          <a:noFill/>
          <a:ln cap="flat" cmpd="sng" w="19050">
            <a:solidFill>
              <a:schemeClr val="dk2"/>
            </a:solidFill>
            <a:prstDash val="solid"/>
            <a:round/>
            <a:headEnd len="med" w="med" type="none"/>
            <a:tailEnd len="med" w="med" type="triangle"/>
          </a:ln>
        </p:spPr>
      </p:cxnSp>
      <p:sp>
        <p:nvSpPr>
          <p:cNvPr id="461" name="Shape 461"/>
          <p:cNvSpPr txBox="1"/>
          <p:nvPr/>
        </p:nvSpPr>
        <p:spPr>
          <a:xfrm>
            <a:off x="6108740" y="2068975"/>
            <a:ext cx="8166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chemeClr val="dk1"/>
                </a:solidFill>
              </a:rPr>
              <a:t>m </a:t>
            </a:r>
            <a:r>
              <a:rPr b="1" lang="ru">
                <a:solidFill>
                  <a:srgbClr val="434343"/>
                </a:solidFill>
              </a:rPr>
              <a:t>⛌ Id</a:t>
            </a:r>
            <a:endParaRPr/>
          </a:p>
        </p:txBody>
      </p:sp>
      <p:sp>
        <p:nvSpPr>
          <p:cNvPr id="462" name="Shape 462"/>
          <p:cNvSpPr txBox="1"/>
          <p:nvPr/>
        </p:nvSpPr>
        <p:spPr>
          <a:xfrm>
            <a:off x="5732825" y="2738225"/>
            <a:ext cx="11688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rgbClr val="434343"/>
                </a:solidFill>
              </a:rPr>
              <a:t>(b =&gt; c)⛌ b</a:t>
            </a:r>
            <a:endParaRPr/>
          </a:p>
        </p:txBody>
      </p:sp>
      <p:sp>
        <p:nvSpPr>
          <p:cNvPr id="463" name="Shape 463"/>
          <p:cNvSpPr txBox="1"/>
          <p:nvPr/>
        </p:nvSpPr>
        <p:spPr>
          <a:xfrm>
            <a:off x="5785100" y="1399725"/>
            <a:ext cx="11688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rgbClr val="434343"/>
                </a:solidFill>
              </a:rPr>
              <a:t>(b =&gt;c)`⛌ b</a:t>
            </a:r>
            <a:endParaRPr/>
          </a:p>
        </p:txBody>
      </p:sp>
      <p:sp>
        <p:nvSpPr>
          <p:cNvPr id="464" name="Shape 464"/>
          <p:cNvSpPr txBox="1"/>
          <p:nvPr/>
        </p:nvSpPr>
        <p:spPr>
          <a:xfrm>
            <a:off x="7539111" y="2964750"/>
            <a:ext cx="5970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chemeClr val="dk1"/>
                </a:solidFill>
              </a:rPr>
              <a:t>eval</a:t>
            </a:r>
            <a:endParaRPr b="1"/>
          </a:p>
        </p:txBody>
      </p:sp>
      <p:sp>
        <p:nvSpPr>
          <p:cNvPr id="465" name="Shape 465"/>
          <p:cNvSpPr txBox="1"/>
          <p:nvPr/>
        </p:nvSpPr>
        <p:spPr>
          <a:xfrm>
            <a:off x="8536750" y="2521975"/>
            <a:ext cx="3117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rgbClr val="434343"/>
                </a:solidFill>
              </a:rPr>
              <a:t>c</a:t>
            </a:r>
            <a:endParaRPr/>
          </a:p>
        </p:txBody>
      </p:sp>
      <p:sp>
        <p:nvSpPr>
          <p:cNvPr id="466" name="Shape 466"/>
          <p:cNvSpPr txBox="1"/>
          <p:nvPr/>
        </p:nvSpPr>
        <p:spPr>
          <a:xfrm>
            <a:off x="340400" y="3407475"/>
            <a:ext cx="7331700" cy="144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t>Функциональный тип еще часто называют экспонентой и записываю как </a:t>
            </a:r>
            <a:r>
              <a:rPr b="1" lang="ru"/>
              <a:t>b</a:t>
            </a:r>
            <a:r>
              <a:rPr b="1" baseline="30000" lang="ru"/>
              <a:t>a</a:t>
            </a:r>
            <a:r>
              <a:rPr lang="ru"/>
              <a:t> . Это легко понять, если вернутся к множествам и подсчитать сколько значений может быть у этого типа, если </a:t>
            </a:r>
            <a:r>
              <a:rPr b="1" lang="ru"/>
              <a:t>a</a:t>
            </a:r>
            <a:r>
              <a:rPr lang="ru"/>
              <a:t> - будет, скажем, перечисление из 10 значений, а выходная строка - это тип boolean. На каждое входное значение перечисления функция такого типа может вернуть либо true либо false =&gt; всего значений 2</a:t>
            </a:r>
            <a:r>
              <a:rPr baseline="30000" lang="ru"/>
              <a:t>10</a:t>
            </a:r>
            <a:r>
              <a:rPr lang="ru"/>
              <a:t>, т.е. </a:t>
            </a:r>
            <a:r>
              <a:rPr b="1" lang="ru"/>
              <a:t>b</a:t>
            </a:r>
            <a:r>
              <a:rPr b="1" baseline="30000" lang="ru"/>
              <a:t>a</a:t>
            </a:r>
            <a:endParaRPr b="1" baseline="30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70" name="Shape 470"/>
        <p:cNvGrpSpPr/>
        <p:nvPr/>
      </p:nvGrpSpPr>
      <p:grpSpPr>
        <a:xfrm>
          <a:off x="0" y="0"/>
          <a:ext cx="0" cy="0"/>
          <a:chOff x="0" y="0"/>
          <a:chExt cx="0" cy="0"/>
        </a:xfrm>
      </p:grpSpPr>
      <p:sp>
        <p:nvSpPr>
          <p:cNvPr id="471" name="Shape 47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472" name="Shape 472"/>
          <p:cNvSpPr txBox="1"/>
          <p:nvPr/>
        </p:nvSpPr>
        <p:spPr>
          <a:xfrm>
            <a:off x="311700" y="1155775"/>
            <a:ext cx="8625000" cy="389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ru" sz="1800">
                <a:solidFill>
                  <a:srgbClr val="434343"/>
                </a:solidFill>
              </a:rPr>
              <a:t>Терминальный и начальный объект в категории Set</a:t>
            </a:r>
            <a:endParaRPr b="1" sz="1800">
              <a:solidFill>
                <a:srgbClr val="434343"/>
              </a:solidFill>
            </a:endParaRPr>
          </a:p>
          <a:p>
            <a:pPr indent="0" lvl="0" marL="0">
              <a:spcBef>
                <a:spcPts val="0"/>
              </a:spcBef>
              <a:spcAft>
                <a:spcPts val="0"/>
              </a:spcAft>
              <a:buNone/>
            </a:pPr>
            <a:r>
              <a:rPr lang="ru"/>
              <a:t>Перед тем как перейти к полноценной алгебре типов нам осталось понять, что такое </a:t>
            </a:r>
            <a:r>
              <a:rPr b="1" lang="ru"/>
              <a:t>1</a:t>
            </a:r>
            <a:r>
              <a:rPr lang="ru"/>
              <a:t> и </a:t>
            </a:r>
            <a:r>
              <a:rPr b="1" lang="ru"/>
              <a:t>0 </a:t>
            </a:r>
            <a:r>
              <a:rPr lang="ru"/>
              <a:t>с точки зрения теории категорий</a:t>
            </a:r>
            <a:r>
              <a:rPr lang="ru"/>
              <a:t>. Как мы помним, типы и функции в scala формируют категорию </a:t>
            </a:r>
            <a:r>
              <a:rPr b="1" lang="ru"/>
              <a:t>Set, </a:t>
            </a:r>
            <a:r>
              <a:rPr lang="ru"/>
              <a:t>т.е. тип  -  это множество (возможно бесконечное) всех своих значений, а морфизмы - это функции между типами.</a:t>
            </a:r>
            <a:endParaRPr/>
          </a:p>
          <a:p>
            <a:pPr indent="0" lvl="0" marL="0">
              <a:spcBef>
                <a:spcPts val="0"/>
              </a:spcBef>
              <a:spcAft>
                <a:spcPts val="0"/>
              </a:spcAft>
              <a:buNone/>
            </a:pPr>
            <a:r>
              <a:t/>
            </a:r>
            <a:endParaRPr/>
          </a:p>
          <a:p>
            <a:pPr indent="0" lvl="0" marL="0">
              <a:spcBef>
                <a:spcPts val="0"/>
              </a:spcBef>
              <a:spcAft>
                <a:spcPts val="0"/>
              </a:spcAft>
              <a:buNone/>
            </a:pPr>
            <a:r>
              <a:rPr lang="ru"/>
              <a:t>В категории </a:t>
            </a:r>
            <a:r>
              <a:rPr b="1" lang="ru"/>
              <a:t>Set </a:t>
            </a:r>
            <a:r>
              <a:rPr lang="ru"/>
              <a:t>множество с одним объектом (</a:t>
            </a:r>
            <a:r>
              <a:rPr b="1" lang="ru"/>
              <a:t>Unit</a:t>
            </a:r>
            <a:r>
              <a:rPr lang="ru"/>
              <a:t>), является терминальным объектом т.к. удовлетворяет свойствам терминального объекта</a:t>
            </a:r>
            <a:endParaRPr/>
          </a:p>
          <a:p>
            <a:pPr indent="-317500" lvl="0" marL="457200" rtl="0">
              <a:spcBef>
                <a:spcPts val="0"/>
              </a:spcBef>
              <a:spcAft>
                <a:spcPts val="0"/>
              </a:spcAft>
              <a:buSzPts val="1400"/>
              <a:buChar char="●"/>
            </a:pPr>
            <a:r>
              <a:rPr lang="ru"/>
              <a:t>существует морфизм из каждого объекта категории в объект Unit </a:t>
            </a:r>
            <a:endParaRPr/>
          </a:p>
          <a:p>
            <a:pPr indent="-317500" lvl="0" marL="457200">
              <a:spcBef>
                <a:spcPts val="0"/>
              </a:spcBef>
              <a:spcAft>
                <a:spcPts val="0"/>
              </a:spcAft>
              <a:buSzPts val="1400"/>
              <a:buChar char="●"/>
            </a:pPr>
            <a:r>
              <a:rPr lang="ru"/>
              <a:t>этот морфизм </a:t>
            </a:r>
            <a:r>
              <a:rPr b="1" lang="ru">
                <a:solidFill>
                  <a:schemeClr val="dk1"/>
                </a:solidFill>
              </a:rPr>
              <a:t>уникальный </a:t>
            </a:r>
            <a:endParaRPr/>
          </a:p>
          <a:p>
            <a:pPr indent="0" lvl="0" marL="0">
              <a:spcBef>
                <a:spcPts val="0"/>
              </a:spcBef>
              <a:spcAft>
                <a:spcPts val="0"/>
              </a:spcAft>
              <a:buNone/>
            </a:pPr>
            <a:r>
              <a:rPr lang="ru"/>
              <a:t>Unit, также, является единичным типом </a:t>
            </a:r>
            <a:r>
              <a:rPr b="1" lang="ru"/>
              <a:t>(1),</a:t>
            </a:r>
            <a:r>
              <a:rPr lang="ru"/>
              <a:t> мы убедимся в этом чуть позже</a:t>
            </a:r>
            <a:r>
              <a:rPr b="1" lang="ru"/>
              <a:t>   </a:t>
            </a:r>
            <a:r>
              <a:rPr lang="ru"/>
              <a:t> </a:t>
            </a:r>
            <a:r>
              <a:rPr lang="ru"/>
              <a:t>  </a:t>
            </a:r>
            <a:endParaRPr/>
          </a:p>
          <a:p>
            <a:pPr indent="0" lvl="0" marL="0">
              <a:spcBef>
                <a:spcPts val="0"/>
              </a:spcBef>
              <a:spcAft>
                <a:spcPts val="0"/>
              </a:spcAft>
              <a:buNone/>
            </a:pPr>
            <a:r>
              <a:t/>
            </a:r>
            <a:endParaRPr/>
          </a:p>
          <a:p>
            <a:pPr indent="0" lvl="0" marL="0">
              <a:spcBef>
                <a:spcPts val="0"/>
              </a:spcBef>
              <a:spcAft>
                <a:spcPts val="0"/>
              </a:spcAft>
              <a:buNone/>
            </a:pPr>
            <a:r>
              <a:rPr lang="ru"/>
              <a:t>Начальным объектом в категории Set принято считать пустое множество </a:t>
            </a:r>
            <a:r>
              <a:rPr b="1" lang="ru"/>
              <a:t>Void</a:t>
            </a:r>
            <a:r>
              <a:rPr lang="ru"/>
              <a:t>. Лишь оно обладает обладает тем свойством, что из него существует уникальный морфизм к любому другому объекту. Морфизм этот -  это искусственно введенная полиморфная функция </a:t>
            </a:r>
            <a:r>
              <a:rPr b="1" lang="ru"/>
              <a:t>absurd, </a:t>
            </a:r>
            <a:r>
              <a:rPr lang="ru"/>
              <a:t>которая принимает объект типа Void и возвращает объект нужного типа. </a:t>
            </a:r>
            <a:endParaRPr/>
          </a:p>
          <a:p>
            <a:pPr indent="0" lvl="0" marL="0" rtl="0">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76" name="Shape 476"/>
        <p:cNvGrpSpPr/>
        <p:nvPr/>
      </p:nvGrpSpPr>
      <p:grpSpPr>
        <a:xfrm>
          <a:off x="0" y="0"/>
          <a:ext cx="0" cy="0"/>
          <a:chOff x="0" y="0"/>
          <a:chExt cx="0" cy="0"/>
        </a:xfrm>
      </p:grpSpPr>
      <p:sp>
        <p:nvSpPr>
          <p:cNvPr id="477" name="Shape 47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478" name="Shape 478"/>
          <p:cNvSpPr txBox="1"/>
          <p:nvPr>
            <p:ph idx="1" type="body"/>
          </p:nvPr>
        </p:nvSpPr>
        <p:spPr>
          <a:xfrm>
            <a:off x="311700" y="1106375"/>
            <a:ext cx="8520600" cy="3970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Полугруппа, с</a:t>
            </a:r>
            <a:r>
              <a:rPr b="1" lang="ru">
                <a:solidFill>
                  <a:srgbClr val="434343"/>
                </a:solidFill>
              </a:rPr>
              <a:t>войства операций</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Имея, определения для единицы, нуля, сложения и умножения, можно определить над типами алгебраическую структуру под названием rig (это ring без n - negative). Rig еще иногда называют полугруппой. Rig - это множество с 2-я операциями 0 и 1. В отличии от теории множеств, в ТК свойства операций в терминах изоморфизмов. Запись </a:t>
            </a:r>
            <a:r>
              <a:rPr b="1" lang="ru" sz="1400">
                <a:solidFill>
                  <a:srgbClr val="434343"/>
                </a:solidFill>
              </a:rPr>
              <a:t>a</a:t>
            </a:r>
            <a:r>
              <a:rPr lang="ru" sz="1400">
                <a:solidFill>
                  <a:srgbClr val="434343"/>
                </a:solidFill>
              </a:rPr>
              <a:t> </a:t>
            </a:r>
            <a:r>
              <a:rPr b="1" lang="ru">
                <a:solidFill>
                  <a:schemeClr val="dk1"/>
                </a:solidFill>
              </a:rPr>
              <a:t>≃ </a:t>
            </a:r>
            <a:r>
              <a:rPr lang="ru" sz="1400">
                <a:solidFill>
                  <a:schemeClr val="dk1"/>
                </a:solidFill>
              </a:rPr>
              <a:t>b</a:t>
            </a:r>
            <a:r>
              <a:rPr lang="ru" sz="1400">
                <a:solidFill>
                  <a:srgbClr val="434343"/>
                </a:solidFill>
              </a:rPr>
              <a:t> читается как ‘a изоморфна b’ или ‘между a и b существует изоморфизм’</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с ⊕ b</a:t>
            </a:r>
            <a:r>
              <a:rPr b="1" lang="ru">
                <a:solidFill>
                  <a:srgbClr val="434343"/>
                </a:solidFill>
              </a:rPr>
              <a:t> ≃</a:t>
            </a:r>
            <a:r>
              <a:rPr b="1" lang="ru" sz="1400">
                <a:solidFill>
                  <a:srgbClr val="434343"/>
                </a:solidFill>
              </a:rPr>
              <a:t> b ⊕ c   (коммутативность сложения)</a:t>
            </a:r>
            <a:endParaRPr b="1">
              <a:solidFill>
                <a:srgbClr val="434343"/>
              </a:solidFill>
            </a:endParaRPr>
          </a:p>
          <a:p>
            <a:pPr indent="-317500" lvl="0" marL="457200" rtl="0">
              <a:lnSpc>
                <a:spcPct val="100000"/>
              </a:lnSpc>
              <a:spcBef>
                <a:spcPts val="0"/>
              </a:spcBef>
              <a:spcAft>
                <a:spcPts val="0"/>
              </a:spcAft>
              <a:buClr>
                <a:schemeClr val="dk1"/>
              </a:buClr>
              <a:buSzPts val="1400"/>
              <a:buChar char="●"/>
            </a:pPr>
            <a:r>
              <a:rPr b="1" lang="ru" sz="1400">
                <a:solidFill>
                  <a:srgbClr val="434343"/>
                </a:solidFill>
              </a:rPr>
              <a:t>b ⛌ c  </a:t>
            </a:r>
            <a:r>
              <a:rPr b="1" lang="ru">
                <a:solidFill>
                  <a:schemeClr val="dk1"/>
                </a:solidFill>
              </a:rPr>
              <a:t>≃</a:t>
            </a:r>
            <a:r>
              <a:rPr b="1" lang="ru" sz="1400">
                <a:solidFill>
                  <a:schemeClr val="dk1"/>
                </a:solidFill>
              </a:rPr>
              <a:t> с </a:t>
            </a:r>
            <a:r>
              <a:rPr b="1" lang="ru" sz="1400">
                <a:solidFill>
                  <a:srgbClr val="434343"/>
                </a:solidFill>
              </a:rPr>
              <a:t>⛌ b   (</a:t>
            </a:r>
            <a:r>
              <a:rPr b="1" lang="ru" sz="1400">
                <a:solidFill>
                  <a:srgbClr val="434343"/>
                </a:solidFill>
              </a:rPr>
              <a:t>коммутативность </a:t>
            </a:r>
            <a:r>
              <a:rPr b="1" lang="ru" sz="1400">
                <a:solidFill>
                  <a:srgbClr val="434343"/>
                </a:solidFill>
              </a:rPr>
              <a:t>умножения)</a:t>
            </a:r>
            <a:endParaRPr b="1" sz="1400">
              <a:solidFill>
                <a:srgbClr val="434343"/>
              </a:solidFill>
            </a:endParaRPr>
          </a:p>
          <a:p>
            <a:pPr indent="-317500" lvl="0" marL="457200" rtl="0">
              <a:lnSpc>
                <a:spcPct val="100000"/>
              </a:lnSpc>
              <a:spcBef>
                <a:spcPts val="0"/>
              </a:spcBef>
              <a:spcAft>
                <a:spcPts val="0"/>
              </a:spcAft>
              <a:buClr>
                <a:schemeClr val="dk1"/>
              </a:buClr>
              <a:buSzPts val="1400"/>
              <a:buChar char="●"/>
            </a:pPr>
            <a:r>
              <a:rPr b="1" lang="ru" sz="1400">
                <a:solidFill>
                  <a:srgbClr val="434343"/>
                </a:solidFill>
              </a:rPr>
              <a:t>(a ⛌ b) ⛌ c </a:t>
            </a:r>
            <a:r>
              <a:rPr b="1" lang="ru">
                <a:solidFill>
                  <a:schemeClr val="dk1"/>
                </a:solidFill>
              </a:rPr>
              <a:t> ≃</a:t>
            </a:r>
            <a:r>
              <a:rPr b="1" lang="ru" sz="1400">
                <a:solidFill>
                  <a:schemeClr val="dk1"/>
                </a:solidFill>
              </a:rPr>
              <a:t> </a:t>
            </a:r>
            <a:r>
              <a:rPr b="1" lang="ru" sz="1400">
                <a:solidFill>
                  <a:srgbClr val="434343"/>
                </a:solidFill>
              </a:rPr>
              <a:t>a ⛌ (b ⛌ c) (ассоциативность  умножения)</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(a ⛌ b) ⛌ c </a:t>
            </a:r>
            <a:r>
              <a:rPr b="1" lang="ru">
                <a:solidFill>
                  <a:schemeClr val="dk1"/>
                </a:solidFill>
              </a:rPr>
              <a:t> ≃</a:t>
            </a:r>
            <a:r>
              <a:rPr b="1" lang="ru" sz="1400">
                <a:solidFill>
                  <a:schemeClr val="dk1"/>
                </a:solidFill>
              </a:rPr>
              <a:t> </a:t>
            </a:r>
            <a:r>
              <a:rPr b="1" lang="ru" sz="1400">
                <a:solidFill>
                  <a:srgbClr val="434343"/>
                </a:solidFill>
              </a:rPr>
              <a:t>a ⛌ (b ⛌ c) (ассоциативность слжения)</a:t>
            </a:r>
            <a:endParaRPr b="1" sz="1400">
              <a:solidFill>
                <a:srgbClr val="434343"/>
              </a:solidFill>
            </a:endParaRPr>
          </a:p>
          <a:p>
            <a:pPr indent="-317500" lvl="0" marL="457200" rtl="0">
              <a:lnSpc>
                <a:spcPct val="100000"/>
              </a:lnSpc>
              <a:spcBef>
                <a:spcPts val="0"/>
              </a:spcBef>
              <a:spcAft>
                <a:spcPts val="0"/>
              </a:spcAft>
              <a:buClr>
                <a:schemeClr val="dk1"/>
              </a:buClr>
              <a:buSzPts val="1400"/>
              <a:buChar char="●"/>
            </a:pPr>
            <a:r>
              <a:rPr b="1" lang="ru" sz="1400">
                <a:solidFill>
                  <a:srgbClr val="434343"/>
                </a:solidFill>
              </a:rPr>
              <a:t>a ⛌ (c </a:t>
            </a:r>
            <a:r>
              <a:rPr b="1" lang="ru" sz="1400">
                <a:solidFill>
                  <a:schemeClr val="dk1"/>
                </a:solidFill>
              </a:rPr>
              <a:t>⊕ b</a:t>
            </a:r>
            <a:r>
              <a:rPr b="1" lang="ru" sz="1400">
                <a:solidFill>
                  <a:srgbClr val="434343"/>
                </a:solidFill>
              </a:rPr>
              <a:t>)  </a:t>
            </a:r>
            <a:r>
              <a:rPr b="1" lang="ru">
                <a:solidFill>
                  <a:schemeClr val="dk1"/>
                </a:solidFill>
              </a:rPr>
              <a:t>≃</a:t>
            </a:r>
            <a:r>
              <a:rPr b="1" lang="ru" sz="1400">
                <a:solidFill>
                  <a:schemeClr val="dk1"/>
                </a:solidFill>
              </a:rPr>
              <a:t> (</a:t>
            </a:r>
            <a:r>
              <a:rPr b="1" lang="ru" sz="1400">
                <a:solidFill>
                  <a:srgbClr val="434343"/>
                </a:solidFill>
              </a:rPr>
              <a:t>a ⛌ c)  </a:t>
            </a:r>
            <a:r>
              <a:rPr b="1" lang="ru" sz="1400">
                <a:solidFill>
                  <a:schemeClr val="dk1"/>
                </a:solidFill>
              </a:rPr>
              <a:t>⊕ (a </a:t>
            </a:r>
            <a:r>
              <a:rPr b="1" lang="ru" sz="1400">
                <a:solidFill>
                  <a:srgbClr val="434343"/>
                </a:solidFill>
              </a:rPr>
              <a:t>⛌ b</a:t>
            </a:r>
            <a:r>
              <a:rPr b="1" lang="ru" sz="1400">
                <a:solidFill>
                  <a:schemeClr val="dk1"/>
                </a:solidFill>
              </a:rPr>
              <a:t>)  </a:t>
            </a:r>
            <a:r>
              <a:rPr b="1" lang="ru" sz="1400">
                <a:solidFill>
                  <a:srgbClr val="434343"/>
                </a:solidFill>
              </a:rPr>
              <a:t>(дистрибутивный закон)</a:t>
            </a:r>
            <a:endParaRPr b="1" sz="1400">
              <a:solidFill>
                <a:srgbClr val="434343"/>
              </a:solidFill>
            </a:endParaRPr>
          </a:p>
          <a:p>
            <a:pPr indent="-317500" lvl="0" marL="457200" rtl="0">
              <a:lnSpc>
                <a:spcPct val="100000"/>
              </a:lnSpc>
              <a:spcBef>
                <a:spcPts val="0"/>
              </a:spcBef>
              <a:spcAft>
                <a:spcPts val="0"/>
              </a:spcAft>
              <a:buClr>
                <a:schemeClr val="dk1"/>
              </a:buClr>
              <a:buSzPts val="1400"/>
              <a:buChar char="●"/>
            </a:pPr>
            <a:r>
              <a:rPr b="1" lang="ru" sz="1400">
                <a:solidFill>
                  <a:schemeClr val="dk1"/>
                </a:solidFill>
              </a:rPr>
              <a:t>x ⊕ 0 </a:t>
            </a:r>
            <a:r>
              <a:rPr b="1" lang="ru">
                <a:solidFill>
                  <a:schemeClr val="dk1"/>
                </a:solidFill>
              </a:rPr>
              <a:t>≃</a:t>
            </a:r>
            <a:r>
              <a:rPr b="1" lang="ru" sz="1400">
                <a:solidFill>
                  <a:schemeClr val="dk1"/>
                </a:solidFill>
              </a:rPr>
              <a:t> x </a:t>
            </a:r>
            <a:r>
              <a:rPr b="1" lang="ru">
                <a:solidFill>
                  <a:schemeClr val="dk1"/>
                </a:solidFill>
              </a:rPr>
              <a:t>≃</a:t>
            </a:r>
            <a:r>
              <a:rPr b="1" lang="ru" sz="1400">
                <a:solidFill>
                  <a:schemeClr val="dk1"/>
                </a:solidFill>
              </a:rPr>
              <a:t> 0 ⊕ x </a:t>
            </a:r>
            <a:r>
              <a:rPr b="1" lang="ru" sz="1400">
                <a:solidFill>
                  <a:srgbClr val="434343"/>
                </a:solidFill>
              </a:rPr>
              <a:t>(сложение с 0)</a:t>
            </a:r>
            <a:endParaRPr b="1" sz="1400">
              <a:solidFill>
                <a:srgbClr val="434343"/>
              </a:solidFill>
            </a:endParaRPr>
          </a:p>
          <a:p>
            <a:pPr indent="-317500" lvl="0" marL="457200" rtl="0">
              <a:lnSpc>
                <a:spcPct val="100000"/>
              </a:lnSpc>
              <a:spcBef>
                <a:spcPts val="0"/>
              </a:spcBef>
              <a:spcAft>
                <a:spcPts val="0"/>
              </a:spcAft>
              <a:buClr>
                <a:schemeClr val="dk1"/>
              </a:buClr>
              <a:buSzPts val="1400"/>
              <a:buChar char="●"/>
            </a:pPr>
            <a:r>
              <a:rPr b="1" lang="ru" sz="1400">
                <a:solidFill>
                  <a:schemeClr val="dk1"/>
                </a:solidFill>
              </a:rPr>
              <a:t>1</a:t>
            </a:r>
            <a:r>
              <a:rPr b="1" lang="ru" sz="1400">
                <a:solidFill>
                  <a:srgbClr val="434343"/>
                </a:solidFill>
              </a:rPr>
              <a:t>⛌</a:t>
            </a:r>
            <a:r>
              <a:rPr b="1" lang="ru" sz="1400">
                <a:solidFill>
                  <a:schemeClr val="dk1"/>
                </a:solidFill>
              </a:rPr>
              <a:t>x </a:t>
            </a:r>
            <a:r>
              <a:rPr b="1" lang="ru">
                <a:solidFill>
                  <a:schemeClr val="dk1"/>
                </a:solidFill>
              </a:rPr>
              <a:t>≃</a:t>
            </a:r>
            <a:r>
              <a:rPr b="1" lang="ru" sz="1400">
                <a:solidFill>
                  <a:schemeClr val="dk1"/>
                </a:solidFill>
              </a:rPr>
              <a:t> x  </a:t>
            </a:r>
            <a:r>
              <a:rPr b="1" lang="ru">
                <a:solidFill>
                  <a:schemeClr val="dk1"/>
                </a:solidFill>
              </a:rPr>
              <a:t>≃</a:t>
            </a:r>
            <a:r>
              <a:rPr b="1" lang="ru" sz="1400">
                <a:solidFill>
                  <a:schemeClr val="dk1"/>
                </a:solidFill>
              </a:rPr>
              <a:t> x</a:t>
            </a:r>
            <a:r>
              <a:rPr b="1" lang="ru" sz="1400">
                <a:solidFill>
                  <a:srgbClr val="434343"/>
                </a:solidFill>
              </a:rPr>
              <a:t>⛌1</a:t>
            </a:r>
            <a:r>
              <a:rPr b="1" lang="ru" sz="1400">
                <a:solidFill>
                  <a:schemeClr val="dk1"/>
                </a:solidFill>
              </a:rPr>
              <a:t> </a:t>
            </a:r>
            <a:r>
              <a:rPr b="1" lang="ru" sz="1400">
                <a:solidFill>
                  <a:schemeClr val="dk1"/>
                </a:solidFill>
              </a:rPr>
              <a:t>  </a:t>
            </a:r>
            <a:r>
              <a:rPr b="1" lang="ru" sz="1400">
                <a:solidFill>
                  <a:srgbClr val="434343"/>
                </a:solidFill>
              </a:rPr>
              <a:t>(умножение на с 1)</a:t>
            </a:r>
            <a:r>
              <a:rPr b="1" lang="ru" sz="1400">
                <a:solidFill>
                  <a:srgbClr val="434343"/>
                </a:solidFill>
              </a:rPr>
              <a:t>  </a:t>
            </a:r>
            <a:endParaRPr b="1"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rPr b="1" lang="ru" sz="1400">
                <a:solidFill>
                  <a:srgbClr val="434343"/>
                </a:solidFill>
              </a:rPr>
              <a:t>  Некоторые из этих свойств доказаны в lectures.cat.RigOperationProperties</a:t>
            </a:r>
            <a:endParaRPr b="1" sz="1400">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82" name="Shape 482"/>
        <p:cNvGrpSpPr/>
        <p:nvPr/>
      </p:nvGrpSpPr>
      <p:grpSpPr>
        <a:xfrm>
          <a:off x="0" y="0"/>
          <a:ext cx="0" cy="0"/>
          <a:chOff x="0" y="0"/>
          <a:chExt cx="0" cy="0"/>
        </a:xfrm>
      </p:grpSpPr>
      <p:sp>
        <p:nvSpPr>
          <p:cNvPr id="483" name="Shape 48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484" name="Shape 484"/>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Алгебраические типы данных (ADT)</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Алгебраическими типами данных называют типы</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имеющие начальные субтипы, входящие в домен алгебраических операций над типами</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образованные из субтипов, путем применения операций сложения, умножения и возведения в степень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Мы уже ни раз встречались с алгебраическими типами данных</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Например, покажем, что </a:t>
            </a:r>
            <a:r>
              <a:rPr b="1" lang="ru" sz="1400">
                <a:solidFill>
                  <a:srgbClr val="434343"/>
                </a:solidFill>
              </a:rPr>
              <a:t>Option[T], </a:t>
            </a:r>
            <a:r>
              <a:rPr lang="ru" sz="1400">
                <a:solidFill>
                  <a:srgbClr val="434343"/>
                </a:solidFill>
              </a:rPr>
              <a:t> это копроизведение, т.к. можно реализовать изоморфизм с </a:t>
            </a:r>
            <a:r>
              <a:rPr b="1" lang="ru" sz="1400">
                <a:solidFill>
                  <a:srgbClr val="434343"/>
                </a:solidFill>
              </a:rPr>
              <a:t>Either[T, Unit].  lectures.cat.OptionToEitherIso</a:t>
            </a:r>
            <a:endParaRPr b="1"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88" name="Shape 488"/>
        <p:cNvGrpSpPr/>
        <p:nvPr/>
      </p:nvGrpSpPr>
      <p:grpSpPr>
        <a:xfrm>
          <a:off x="0" y="0"/>
          <a:ext cx="0" cy="0"/>
          <a:chOff x="0" y="0"/>
          <a:chExt cx="0" cy="0"/>
        </a:xfrm>
      </p:grpSpPr>
      <p:sp>
        <p:nvSpPr>
          <p:cNvPr id="489" name="Shape 48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490" name="Shape 490"/>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Здания </a:t>
            </a:r>
            <a:endParaRPr b="1">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Завершите доказательство свойств операций в </a:t>
            </a:r>
            <a:r>
              <a:rPr b="1" lang="ru" sz="1400">
                <a:solidFill>
                  <a:srgbClr val="434343"/>
                </a:solidFill>
              </a:rPr>
              <a:t>lectures.cat.RigOperationProperties, </a:t>
            </a:r>
            <a:r>
              <a:rPr lang="ru" sz="1400">
                <a:solidFill>
                  <a:srgbClr val="434343"/>
                </a:solidFill>
              </a:rPr>
              <a:t>напишите тесты на все неприватные методы объекта RigOperationProperties</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покажите, что непустой список - это произведение </a:t>
            </a:r>
            <a:r>
              <a:rPr b="1" lang="ru" sz="1400">
                <a:solidFill>
                  <a:srgbClr val="434343"/>
                </a:solidFill>
              </a:rPr>
              <a:t> </a:t>
            </a:r>
            <a:r>
              <a:rPr lang="ru" sz="1400">
                <a:solidFill>
                  <a:srgbClr val="434343"/>
                </a:solidFill>
              </a:rPr>
              <a:t>по аналогии с</a:t>
            </a:r>
            <a:r>
              <a:rPr b="1" lang="ru" sz="1400">
                <a:solidFill>
                  <a:srgbClr val="434343"/>
                </a:solidFill>
              </a:rPr>
              <a:t> lectures.cat.OptionToEitherIso[T]</a:t>
            </a:r>
            <a:endParaRPr b="1" sz="1400">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94" name="Shape 494"/>
        <p:cNvGrpSpPr/>
        <p:nvPr/>
      </p:nvGrpSpPr>
      <p:grpSpPr>
        <a:xfrm>
          <a:off x="0" y="0"/>
          <a:ext cx="0" cy="0"/>
          <a:chOff x="0" y="0"/>
          <a:chExt cx="0" cy="0"/>
        </a:xfrm>
      </p:grpSpPr>
      <p:sp>
        <p:nvSpPr>
          <p:cNvPr id="495" name="Shape 49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496" name="Shape 496"/>
          <p:cNvSpPr txBox="1"/>
          <p:nvPr>
            <p:ph idx="1" type="body"/>
          </p:nvPr>
        </p:nvSpPr>
        <p:spPr>
          <a:xfrm>
            <a:off x="311700" y="1064650"/>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Естественные преобразования (ЕП, natural transformations)</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Как нам известно, функтор - это отображение объектов и морфизмов одной категории в объекты и морфизмы другой (или той же, если это эндофунктор). Такое преобразование должно обязательно сохранять “структуру” категории. Для функторов, в свою очередь, есть аналогичное отражение, одного функтора в другой, с сохранением “структуры”. Это отражение называется </a:t>
            </a:r>
            <a:r>
              <a:rPr b="1" lang="ru" sz="1400">
                <a:solidFill>
                  <a:srgbClr val="434343"/>
                </a:solidFill>
              </a:rPr>
              <a:t>естественным преобразованием</a:t>
            </a:r>
            <a:r>
              <a:rPr lang="ru" sz="1400">
                <a:solidFill>
                  <a:srgbClr val="434343"/>
                </a:solidFill>
              </a:rPr>
              <a:t>, </a:t>
            </a:r>
            <a:r>
              <a:rPr b="1" lang="ru" sz="1400">
                <a:solidFill>
                  <a:srgbClr val="434343"/>
                </a:solidFill>
              </a:rPr>
              <a:t>а</a:t>
            </a:r>
            <a:r>
              <a:rPr lang="ru" sz="1400">
                <a:solidFill>
                  <a:srgbClr val="434343"/>
                </a:solidFill>
              </a:rPr>
              <a:t> условие, обеспечивающее сохранение “структуры” - условие естественности (</a:t>
            </a:r>
            <a:r>
              <a:rPr b="1" lang="ru" sz="1400">
                <a:solidFill>
                  <a:srgbClr val="434343"/>
                </a:solidFill>
              </a:rPr>
              <a:t>naturality condition</a:t>
            </a:r>
            <a:r>
              <a:rPr lang="ru" sz="1400">
                <a:solidFill>
                  <a:srgbClr val="434343"/>
                </a:solidFill>
              </a:rPr>
              <a:t>)</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Здесь </a:t>
            </a:r>
            <a:r>
              <a:rPr b="1" lang="ru" sz="1400">
                <a:solidFill>
                  <a:srgbClr val="434343"/>
                </a:solidFill>
              </a:rPr>
              <a:t>C</a:t>
            </a:r>
            <a:r>
              <a:rPr lang="ru" sz="1400">
                <a:solidFill>
                  <a:srgbClr val="434343"/>
                </a:solidFill>
              </a:rPr>
              <a:t> и </a:t>
            </a:r>
            <a:r>
              <a:rPr b="1" lang="ru" sz="1400">
                <a:solidFill>
                  <a:srgbClr val="434343"/>
                </a:solidFill>
              </a:rPr>
              <a:t>D</a:t>
            </a:r>
            <a:r>
              <a:rPr lang="ru" sz="1400">
                <a:solidFill>
                  <a:srgbClr val="434343"/>
                </a:solidFill>
              </a:rPr>
              <a:t> - категории, </a:t>
            </a:r>
            <a:r>
              <a:rPr b="1" lang="ru" sz="1400">
                <a:solidFill>
                  <a:srgbClr val="434343"/>
                </a:solidFill>
              </a:rPr>
              <a:t>F </a:t>
            </a:r>
            <a:r>
              <a:rPr lang="ru" sz="1400">
                <a:solidFill>
                  <a:srgbClr val="434343"/>
                </a:solidFill>
              </a:rPr>
              <a:t>и </a:t>
            </a:r>
            <a:r>
              <a:rPr b="1" lang="ru" sz="1400">
                <a:solidFill>
                  <a:srgbClr val="434343"/>
                </a:solidFill>
              </a:rPr>
              <a:t>G - </a:t>
            </a:r>
            <a:r>
              <a:rPr lang="ru" sz="1400">
                <a:solidFill>
                  <a:srgbClr val="434343"/>
                </a:solidFill>
              </a:rPr>
              <a:t>функторы</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и </a:t>
            </a:r>
            <a:r>
              <a:rPr i="1" lang="ru" sz="1400">
                <a:solidFill>
                  <a:srgbClr val="434343"/>
                </a:solidFill>
              </a:rPr>
              <a:t>Nat </a:t>
            </a:r>
            <a:r>
              <a:rPr lang="ru" sz="1400">
                <a:solidFill>
                  <a:srgbClr val="434343"/>
                </a:solidFill>
              </a:rPr>
              <a:t>- естественное преобразование</a:t>
            </a:r>
            <a:endParaRPr sz="1400">
              <a:solidFill>
                <a:srgbClr val="434343"/>
              </a:solidFill>
            </a:endParaRPr>
          </a:p>
        </p:txBody>
      </p:sp>
      <p:sp>
        <p:nvSpPr>
          <p:cNvPr id="497" name="Shape 497"/>
          <p:cNvSpPr txBox="1"/>
          <p:nvPr/>
        </p:nvSpPr>
        <p:spPr>
          <a:xfrm>
            <a:off x="3583938" y="3459375"/>
            <a:ext cx="262200" cy="40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u">
                <a:solidFill>
                  <a:srgbClr val="434343"/>
                </a:solidFill>
              </a:rPr>
              <a:t>C</a:t>
            </a:r>
            <a:endParaRPr>
              <a:solidFill>
                <a:srgbClr val="434343"/>
              </a:solidFill>
            </a:endParaRPr>
          </a:p>
        </p:txBody>
      </p:sp>
      <p:sp>
        <p:nvSpPr>
          <p:cNvPr id="498" name="Shape 498"/>
          <p:cNvSpPr txBox="1"/>
          <p:nvPr/>
        </p:nvSpPr>
        <p:spPr>
          <a:xfrm>
            <a:off x="5297863" y="3459375"/>
            <a:ext cx="2622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D</a:t>
            </a:r>
            <a:endParaRPr>
              <a:solidFill>
                <a:srgbClr val="434343"/>
              </a:solidFill>
            </a:endParaRPr>
          </a:p>
        </p:txBody>
      </p:sp>
      <p:cxnSp>
        <p:nvCxnSpPr>
          <p:cNvPr id="499" name="Shape 499"/>
          <p:cNvCxnSpPr>
            <a:stCxn id="497" idx="0"/>
            <a:endCxn id="498" idx="0"/>
          </p:cNvCxnSpPr>
          <p:nvPr/>
        </p:nvCxnSpPr>
        <p:spPr>
          <a:xfrm flipH="1" rot="-5400000">
            <a:off x="4571688" y="2602725"/>
            <a:ext cx="600" cy="17139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500" name="Shape 500"/>
          <p:cNvCxnSpPr>
            <a:stCxn id="497" idx="2"/>
            <a:endCxn id="498" idx="2"/>
          </p:cNvCxnSpPr>
          <p:nvPr/>
        </p:nvCxnSpPr>
        <p:spPr>
          <a:xfrm flipH="1" rot="-5400000">
            <a:off x="4571688" y="3003225"/>
            <a:ext cx="600" cy="17139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501" name="Shape 501"/>
          <p:cNvSpPr txBox="1"/>
          <p:nvPr/>
        </p:nvSpPr>
        <p:spPr>
          <a:xfrm>
            <a:off x="4440888" y="2892275"/>
            <a:ext cx="2622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F</a:t>
            </a:r>
            <a:endParaRPr>
              <a:solidFill>
                <a:srgbClr val="434343"/>
              </a:solidFill>
            </a:endParaRPr>
          </a:p>
        </p:txBody>
      </p:sp>
      <p:sp>
        <p:nvSpPr>
          <p:cNvPr id="502" name="Shape 502"/>
          <p:cNvSpPr txBox="1"/>
          <p:nvPr/>
        </p:nvSpPr>
        <p:spPr>
          <a:xfrm>
            <a:off x="4440888" y="4022100"/>
            <a:ext cx="2622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G</a:t>
            </a:r>
            <a:endParaRPr>
              <a:solidFill>
                <a:srgbClr val="434343"/>
              </a:solidFill>
            </a:endParaRPr>
          </a:p>
        </p:txBody>
      </p:sp>
      <p:sp>
        <p:nvSpPr>
          <p:cNvPr id="503" name="Shape 503"/>
          <p:cNvSpPr/>
          <p:nvPr/>
        </p:nvSpPr>
        <p:spPr>
          <a:xfrm>
            <a:off x="4512450" y="3287175"/>
            <a:ext cx="119100" cy="744900"/>
          </a:xfrm>
          <a:prstGeom prst="down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Shape 504"/>
          <p:cNvSpPr txBox="1"/>
          <p:nvPr/>
        </p:nvSpPr>
        <p:spPr>
          <a:xfrm>
            <a:off x="4631563" y="3376075"/>
            <a:ext cx="4767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ru">
                <a:solidFill>
                  <a:srgbClr val="434343"/>
                </a:solidFill>
              </a:rPr>
              <a:t>Nat</a:t>
            </a:r>
            <a:endParaRPr i="1">
              <a:solidFill>
                <a:srgbClr val="43434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08" name="Shape 508"/>
        <p:cNvGrpSpPr/>
        <p:nvPr/>
      </p:nvGrpSpPr>
      <p:grpSpPr>
        <a:xfrm>
          <a:off x="0" y="0"/>
          <a:ext cx="0" cy="0"/>
          <a:chOff x="0" y="0"/>
          <a:chExt cx="0" cy="0"/>
        </a:xfrm>
      </p:grpSpPr>
      <p:sp>
        <p:nvSpPr>
          <p:cNvPr id="509" name="Shape 50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510" name="Shape 510"/>
          <p:cNvSpPr txBox="1"/>
          <p:nvPr>
            <p:ph idx="1" type="body"/>
          </p:nvPr>
        </p:nvSpPr>
        <p:spPr>
          <a:xfrm>
            <a:off x="311700" y="1106375"/>
            <a:ext cx="8520600" cy="502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Для того, чтобы понять условие естественности, распишем коммутативную диаграмму чуть подробнее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
        <p:nvSpPr>
          <p:cNvPr id="511" name="Shape 511"/>
          <p:cNvSpPr/>
          <p:nvPr/>
        </p:nvSpPr>
        <p:spPr>
          <a:xfrm>
            <a:off x="328925" y="1741613"/>
            <a:ext cx="2584224" cy="224672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ru" sz="1800">
                <a:latin typeface="Caveat"/>
                <a:ea typeface="Caveat"/>
                <a:cs typeface="Caveat"/>
                <a:sym typeface="Caveat"/>
              </a:rPr>
              <a:t>C</a:t>
            </a:r>
            <a:endParaRPr b="1" sz="1800">
              <a:latin typeface="Caveat"/>
              <a:ea typeface="Caveat"/>
              <a:cs typeface="Caveat"/>
              <a:sym typeface="Caveat"/>
            </a:endParaRPr>
          </a:p>
        </p:txBody>
      </p:sp>
      <p:sp>
        <p:nvSpPr>
          <p:cNvPr id="512" name="Shape 512"/>
          <p:cNvSpPr/>
          <p:nvPr/>
        </p:nvSpPr>
        <p:spPr>
          <a:xfrm>
            <a:off x="5250540" y="1742480"/>
            <a:ext cx="2584224" cy="224672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ru" sz="1800">
                <a:latin typeface="Caveat"/>
                <a:ea typeface="Caveat"/>
                <a:cs typeface="Caveat"/>
                <a:sym typeface="Caveat"/>
              </a:rPr>
              <a:t>D</a:t>
            </a:r>
            <a:endParaRPr b="1" sz="1800">
              <a:latin typeface="Caveat"/>
              <a:ea typeface="Caveat"/>
              <a:cs typeface="Caveat"/>
              <a:sym typeface="Caveat"/>
            </a:endParaRPr>
          </a:p>
        </p:txBody>
      </p:sp>
      <p:cxnSp>
        <p:nvCxnSpPr>
          <p:cNvPr id="513" name="Shape 513"/>
          <p:cNvCxnSpPr>
            <a:stCxn id="514" idx="6"/>
          </p:cNvCxnSpPr>
          <p:nvPr/>
        </p:nvCxnSpPr>
        <p:spPr>
          <a:xfrm flipH="1" rot="10800000">
            <a:off x="1547959" y="2163440"/>
            <a:ext cx="4382400" cy="17700"/>
          </a:xfrm>
          <a:prstGeom prst="straightConnector1">
            <a:avLst/>
          </a:prstGeom>
          <a:noFill/>
          <a:ln cap="flat" cmpd="sng" w="28575">
            <a:solidFill>
              <a:srgbClr val="1155CC"/>
            </a:solidFill>
            <a:prstDash val="solid"/>
            <a:round/>
            <a:headEnd len="med" w="med" type="none"/>
            <a:tailEnd len="med" w="med" type="triangle"/>
          </a:ln>
        </p:spPr>
      </p:cxnSp>
      <p:sp>
        <p:nvSpPr>
          <p:cNvPr id="514" name="Shape 514"/>
          <p:cNvSpPr/>
          <p:nvPr/>
        </p:nvSpPr>
        <p:spPr>
          <a:xfrm>
            <a:off x="1385959" y="209249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nvSpPr>
        <p:spPr>
          <a:xfrm>
            <a:off x="7165455" y="2521352"/>
            <a:ext cx="169500" cy="169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a:off x="6684225" y="3398525"/>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txBox="1"/>
          <p:nvPr/>
        </p:nvSpPr>
        <p:spPr>
          <a:xfrm>
            <a:off x="1128175" y="3294850"/>
            <a:ext cx="244200" cy="41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rPr>
              <a:t>b</a:t>
            </a:r>
            <a:endParaRPr/>
          </a:p>
        </p:txBody>
      </p:sp>
      <p:sp>
        <p:nvSpPr>
          <p:cNvPr id="518" name="Shape 518"/>
          <p:cNvSpPr/>
          <p:nvPr/>
        </p:nvSpPr>
        <p:spPr>
          <a:xfrm>
            <a:off x="5448939" y="2951219"/>
            <a:ext cx="162000" cy="162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19" name="Shape 519"/>
          <p:cNvCxnSpPr>
            <a:stCxn id="515" idx="4"/>
            <a:endCxn id="516" idx="0"/>
          </p:cNvCxnSpPr>
          <p:nvPr/>
        </p:nvCxnSpPr>
        <p:spPr>
          <a:xfrm flipH="1">
            <a:off x="6765105" y="2690852"/>
            <a:ext cx="485100" cy="707700"/>
          </a:xfrm>
          <a:prstGeom prst="straightConnector1">
            <a:avLst/>
          </a:prstGeom>
          <a:noFill/>
          <a:ln cap="flat" cmpd="sng" w="19050">
            <a:solidFill>
              <a:schemeClr val="dk2"/>
            </a:solidFill>
            <a:prstDash val="solid"/>
            <a:round/>
            <a:headEnd len="med" w="med" type="none"/>
            <a:tailEnd len="med" w="med" type="triangle"/>
          </a:ln>
        </p:spPr>
      </p:cxnSp>
      <p:sp>
        <p:nvSpPr>
          <p:cNvPr id="520" name="Shape 520"/>
          <p:cNvSpPr txBox="1"/>
          <p:nvPr/>
        </p:nvSpPr>
        <p:spPr>
          <a:xfrm>
            <a:off x="1236850" y="2653138"/>
            <a:ext cx="244200" cy="42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t>f</a:t>
            </a:r>
            <a:endParaRPr/>
          </a:p>
        </p:txBody>
      </p:sp>
      <p:sp>
        <p:nvSpPr>
          <p:cNvPr id="521" name="Shape 521"/>
          <p:cNvSpPr/>
          <p:nvPr/>
        </p:nvSpPr>
        <p:spPr>
          <a:xfrm>
            <a:off x="5930359" y="2083642"/>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22" name="Shape 522"/>
          <p:cNvCxnSpPr>
            <a:stCxn id="523" idx="6"/>
            <a:endCxn id="518" idx="2"/>
          </p:cNvCxnSpPr>
          <p:nvPr/>
        </p:nvCxnSpPr>
        <p:spPr>
          <a:xfrm flipH="1" rot="10800000">
            <a:off x="1561939" y="3032231"/>
            <a:ext cx="3887100" cy="366300"/>
          </a:xfrm>
          <a:prstGeom prst="straightConnector1">
            <a:avLst/>
          </a:prstGeom>
          <a:noFill/>
          <a:ln cap="flat" cmpd="sng" w="28575">
            <a:solidFill>
              <a:srgbClr val="1155CC"/>
            </a:solidFill>
            <a:prstDash val="solid"/>
            <a:round/>
            <a:headEnd len="med" w="med" type="none"/>
            <a:tailEnd len="med" w="med" type="triangle"/>
          </a:ln>
        </p:spPr>
      </p:cxnSp>
      <p:cxnSp>
        <p:nvCxnSpPr>
          <p:cNvPr id="524" name="Shape 524"/>
          <p:cNvCxnSpPr>
            <a:stCxn id="514" idx="5"/>
            <a:endCxn id="515" idx="2"/>
          </p:cNvCxnSpPr>
          <p:nvPr/>
        </p:nvCxnSpPr>
        <p:spPr>
          <a:xfrm>
            <a:off x="1524235" y="2243825"/>
            <a:ext cx="5641200" cy="362400"/>
          </a:xfrm>
          <a:prstGeom prst="straightConnector1">
            <a:avLst/>
          </a:prstGeom>
          <a:noFill/>
          <a:ln cap="flat" cmpd="sng" w="28575">
            <a:solidFill>
              <a:srgbClr val="85200C"/>
            </a:solidFill>
            <a:prstDash val="solid"/>
            <a:round/>
            <a:headEnd len="med" w="med" type="none"/>
            <a:tailEnd len="med" w="med" type="triangle"/>
          </a:ln>
        </p:spPr>
      </p:cxnSp>
      <p:sp>
        <p:nvSpPr>
          <p:cNvPr id="525" name="Shape 525"/>
          <p:cNvSpPr txBox="1"/>
          <p:nvPr/>
        </p:nvSpPr>
        <p:spPr>
          <a:xfrm>
            <a:off x="3794275" y="2321225"/>
            <a:ext cx="310500" cy="502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rgbClr val="85200C"/>
                </a:solidFill>
              </a:rPr>
              <a:t>G</a:t>
            </a:r>
            <a:endParaRPr>
              <a:solidFill>
                <a:srgbClr val="85200C"/>
              </a:solidFill>
            </a:endParaRPr>
          </a:p>
        </p:txBody>
      </p:sp>
      <p:sp>
        <p:nvSpPr>
          <p:cNvPr id="526" name="Shape 526"/>
          <p:cNvSpPr txBox="1"/>
          <p:nvPr/>
        </p:nvSpPr>
        <p:spPr>
          <a:xfrm>
            <a:off x="3838750" y="1715800"/>
            <a:ext cx="310500" cy="453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rgbClr val="1155CC"/>
                </a:solidFill>
              </a:rPr>
              <a:t>F</a:t>
            </a:r>
            <a:endParaRPr>
              <a:solidFill>
                <a:srgbClr val="1155CC"/>
              </a:solidFill>
            </a:endParaRPr>
          </a:p>
        </p:txBody>
      </p:sp>
      <p:sp>
        <p:nvSpPr>
          <p:cNvPr id="527" name="Shape 527"/>
          <p:cNvSpPr txBox="1"/>
          <p:nvPr/>
        </p:nvSpPr>
        <p:spPr>
          <a:xfrm>
            <a:off x="1137875" y="1867525"/>
            <a:ext cx="244200" cy="41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chemeClr val="dk1"/>
                </a:solidFill>
              </a:rPr>
              <a:t>a</a:t>
            </a:r>
            <a:endParaRPr baseline="-25000"/>
          </a:p>
        </p:txBody>
      </p:sp>
      <p:sp>
        <p:nvSpPr>
          <p:cNvPr id="523" name="Shape 523"/>
          <p:cNvSpPr/>
          <p:nvPr/>
        </p:nvSpPr>
        <p:spPr>
          <a:xfrm>
            <a:off x="1399939" y="3317531"/>
            <a:ext cx="162000" cy="162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28" name="Shape 528"/>
          <p:cNvCxnSpPr>
            <a:stCxn id="514" idx="4"/>
            <a:endCxn id="523" idx="0"/>
          </p:cNvCxnSpPr>
          <p:nvPr/>
        </p:nvCxnSpPr>
        <p:spPr>
          <a:xfrm>
            <a:off x="1466959" y="2269790"/>
            <a:ext cx="14100" cy="1047600"/>
          </a:xfrm>
          <a:prstGeom prst="straightConnector1">
            <a:avLst/>
          </a:prstGeom>
          <a:noFill/>
          <a:ln cap="flat" cmpd="sng" w="19050">
            <a:solidFill>
              <a:schemeClr val="dk2"/>
            </a:solidFill>
            <a:prstDash val="solid"/>
            <a:round/>
            <a:headEnd len="med" w="med" type="none"/>
            <a:tailEnd len="med" w="med" type="triangle"/>
          </a:ln>
        </p:spPr>
      </p:cxnSp>
      <p:sp>
        <p:nvSpPr>
          <p:cNvPr id="529" name="Shape 529"/>
          <p:cNvSpPr txBox="1"/>
          <p:nvPr/>
        </p:nvSpPr>
        <p:spPr>
          <a:xfrm>
            <a:off x="5709700" y="2433900"/>
            <a:ext cx="603300" cy="344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F[f]</a:t>
            </a:r>
            <a:endParaRPr/>
          </a:p>
        </p:txBody>
      </p:sp>
      <p:sp>
        <p:nvSpPr>
          <p:cNvPr id="530" name="Shape 530"/>
          <p:cNvSpPr txBox="1"/>
          <p:nvPr/>
        </p:nvSpPr>
        <p:spPr>
          <a:xfrm>
            <a:off x="6955125" y="2872500"/>
            <a:ext cx="485100" cy="344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G[f]</a:t>
            </a:r>
            <a:endParaRPr/>
          </a:p>
        </p:txBody>
      </p:sp>
      <p:sp>
        <p:nvSpPr>
          <p:cNvPr id="531" name="Shape 531"/>
          <p:cNvSpPr txBox="1"/>
          <p:nvPr/>
        </p:nvSpPr>
        <p:spPr>
          <a:xfrm>
            <a:off x="6423475" y="1791250"/>
            <a:ext cx="481500" cy="41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FF0000"/>
                </a:solidFill>
              </a:rPr>
              <a:t>𝞪</a:t>
            </a:r>
            <a:r>
              <a:rPr baseline="30000" lang="ru" sz="1800">
                <a:solidFill>
                  <a:srgbClr val="FF0000"/>
                </a:solidFill>
              </a:rPr>
              <a:t>a</a:t>
            </a:r>
            <a:endParaRPr baseline="30000" sz="1800">
              <a:solidFill>
                <a:srgbClr val="FF0000"/>
              </a:solidFill>
            </a:endParaRPr>
          </a:p>
        </p:txBody>
      </p:sp>
      <p:cxnSp>
        <p:nvCxnSpPr>
          <p:cNvPr id="532" name="Shape 532"/>
          <p:cNvCxnSpPr>
            <a:stCxn id="523" idx="6"/>
            <a:endCxn id="516" idx="2"/>
          </p:cNvCxnSpPr>
          <p:nvPr/>
        </p:nvCxnSpPr>
        <p:spPr>
          <a:xfrm>
            <a:off x="1561939" y="3398531"/>
            <a:ext cx="5122200" cy="88500"/>
          </a:xfrm>
          <a:prstGeom prst="straightConnector1">
            <a:avLst/>
          </a:prstGeom>
          <a:noFill/>
          <a:ln cap="flat" cmpd="sng" w="28575">
            <a:solidFill>
              <a:srgbClr val="85200C"/>
            </a:solidFill>
            <a:prstDash val="solid"/>
            <a:round/>
            <a:headEnd len="med" w="med" type="none"/>
            <a:tailEnd len="med" w="med" type="triangle"/>
          </a:ln>
        </p:spPr>
      </p:cxnSp>
      <p:cxnSp>
        <p:nvCxnSpPr>
          <p:cNvPr id="533" name="Shape 533"/>
          <p:cNvCxnSpPr>
            <a:stCxn id="521" idx="3"/>
            <a:endCxn id="518" idx="0"/>
          </p:cNvCxnSpPr>
          <p:nvPr/>
        </p:nvCxnSpPr>
        <p:spPr>
          <a:xfrm flipH="1">
            <a:off x="5529883" y="2234977"/>
            <a:ext cx="424200" cy="716100"/>
          </a:xfrm>
          <a:prstGeom prst="straightConnector1">
            <a:avLst/>
          </a:prstGeom>
          <a:noFill/>
          <a:ln cap="flat" cmpd="sng" w="19050">
            <a:solidFill>
              <a:schemeClr val="dk2"/>
            </a:solidFill>
            <a:prstDash val="solid"/>
            <a:round/>
            <a:headEnd len="med" w="med" type="none"/>
            <a:tailEnd len="med" w="med" type="triangle"/>
          </a:ln>
        </p:spPr>
      </p:cxnSp>
      <p:sp>
        <p:nvSpPr>
          <p:cNvPr id="534" name="Shape 534"/>
          <p:cNvSpPr txBox="1"/>
          <p:nvPr/>
        </p:nvSpPr>
        <p:spPr>
          <a:xfrm>
            <a:off x="3794275" y="2775875"/>
            <a:ext cx="310500" cy="453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rgbClr val="1155CC"/>
                </a:solidFill>
              </a:rPr>
              <a:t>F</a:t>
            </a:r>
            <a:endParaRPr>
              <a:solidFill>
                <a:srgbClr val="1155CC"/>
              </a:solidFill>
            </a:endParaRPr>
          </a:p>
        </p:txBody>
      </p:sp>
      <p:sp>
        <p:nvSpPr>
          <p:cNvPr id="535" name="Shape 535"/>
          <p:cNvSpPr txBox="1"/>
          <p:nvPr/>
        </p:nvSpPr>
        <p:spPr>
          <a:xfrm>
            <a:off x="3794275" y="3398525"/>
            <a:ext cx="310500" cy="502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rgbClr val="85200C"/>
                </a:solidFill>
              </a:rPr>
              <a:t>G</a:t>
            </a:r>
            <a:endParaRPr>
              <a:solidFill>
                <a:srgbClr val="85200C"/>
              </a:solidFill>
            </a:endParaRPr>
          </a:p>
        </p:txBody>
      </p:sp>
      <p:cxnSp>
        <p:nvCxnSpPr>
          <p:cNvPr id="536" name="Shape 536"/>
          <p:cNvCxnSpPr>
            <a:stCxn id="521" idx="6"/>
            <a:endCxn id="515" idx="0"/>
          </p:cNvCxnSpPr>
          <p:nvPr/>
        </p:nvCxnSpPr>
        <p:spPr>
          <a:xfrm>
            <a:off x="6092359" y="2172292"/>
            <a:ext cx="1157700" cy="349200"/>
          </a:xfrm>
          <a:prstGeom prst="curvedConnector2">
            <a:avLst/>
          </a:prstGeom>
          <a:noFill/>
          <a:ln cap="flat" cmpd="sng" w="19050">
            <a:solidFill>
              <a:srgbClr val="FF0000"/>
            </a:solidFill>
            <a:prstDash val="solid"/>
            <a:round/>
            <a:headEnd len="med" w="med" type="none"/>
            <a:tailEnd len="med" w="med" type="triangle"/>
          </a:ln>
        </p:spPr>
      </p:cxnSp>
      <p:cxnSp>
        <p:nvCxnSpPr>
          <p:cNvPr id="537" name="Shape 537"/>
          <p:cNvCxnSpPr>
            <a:stCxn id="518" idx="5"/>
            <a:endCxn id="516" idx="2"/>
          </p:cNvCxnSpPr>
          <p:nvPr/>
        </p:nvCxnSpPr>
        <p:spPr>
          <a:xfrm flipH="1" rot="-5400000">
            <a:off x="5936865" y="2739844"/>
            <a:ext cx="397800" cy="1097100"/>
          </a:xfrm>
          <a:prstGeom prst="curvedConnector2">
            <a:avLst/>
          </a:prstGeom>
          <a:noFill/>
          <a:ln cap="flat" cmpd="sng" w="19050">
            <a:solidFill>
              <a:srgbClr val="FF0000"/>
            </a:solidFill>
            <a:prstDash val="solid"/>
            <a:round/>
            <a:headEnd len="med" w="med" type="none"/>
            <a:tailEnd len="med" w="med" type="triangle"/>
          </a:ln>
        </p:spPr>
      </p:cxnSp>
      <p:sp>
        <p:nvSpPr>
          <p:cNvPr id="538" name="Shape 538"/>
          <p:cNvSpPr txBox="1"/>
          <p:nvPr/>
        </p:nvSpPr>
        <p:spPr>
          <a:xfrm>
            <a:off x="5306751" y="3082300"/>
            <a:ext cx="446400" cy="41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FF0000"/>
                </a:solidFill>
              </a:rPr>
              <a:t>𝞪</a:t>
            </a:r>
            <a:r>
              <a:rPr baseline="30000" lang="ru">
                <a:solidFill>
                  <a:srgbClr val="FF0000"/>
                </a:solidFill>
              </a:rPr>
              <a:t>b</a:t>
            </a:r>
            <a:endParaRPr baseline="30000">
              <a:solidFill>
                <a:srgbClr val="FF0000"/>
              </a:solidFill>
            </a:endParaRPr>
          </a:p>
        </p:txBody>
      </p:sp>
      <p:sp>
        <p:nvSpPr>
          <p:cNvPr id="539" name="Shape 539"/>
          <p:cNvSpPr txBox="1"/>
          <p:nvPr>
            <p:ph idx="1" type="body"/>
          </p:nvPr>
        </p:nvSpPr>
        <p:spPr>
          <a:xfrm>
            <a:off x="311700" y="4070675"/>
            <a:ext cx="8520600" cy="947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Между функторами </a:t>
            </a:r>
            <a:r>
              <a:rPr b="1" lang="ru" sz="1400">
                <a:solidFill>
                  <a:srgbClr val="434343"/>
                </a:solidFill>
              </a:rPr>
              <a:t>F[С -&gt;D]</a:t>
            </a:r>
            <a:r>
              <a:rPr lang="ru" sz="1400">
                <a:solidFill>
                  <a:srgbClr val="434343"/>
                </a:solidFill>
              </a:rPr>
              <a:t> и </a:t>
            </a:r>
            <a:r>
              <a:rPr b="1" lang="ru" sz="1400">
                <a:solidFill>
                  <a:srgbClr val="434343"/>
                </a:solidFill>
              </a:rPr>
              <a:t>G[C -&gt;D]</a:t>
            </a:r>
            <a:r>
              <a:rPr lang="ru" sz="1400">
                <a:solidFill>
                  <a:srgbClr val="434343"/>
                </a:solidFill>
              </a:rPr>
              <a:t> существует ЕП, если для каждого объекта F[-] в категории D можно найти морфизм 𝞪 = F[-] -&gt; G[-], такой, что удовлетворяется следующее условие:</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a:t>
            </a:r>
            <a:r>
              <a:rPr b="1" lang="ru" sz="1400">
                <a:solidFill>
                  <a:srgbClr val="434343"/>
                </a:solidFill>
              </a:rPr>
              <a:t> 𝞪</a:t>
            </a:r>
            <a:r>
              <a:rPr b="1" baseline="30000" lang="ru" sz="1400">
                <a:solidFill>
                  <a:srgbClr val="434343"/>
                </a:solidFill>
              </a:rPr>
              <a:t>b</a:t>
            </a:r>
            <a:r>
              <a:rPr lang="ru" sz="1400">
                <a:solidFill>
                  <a:srgbClr val="434343"/>
                </a:solidFill>
              </a:rPr>
              <a:t> </a:t>
            </a:r>
            <a:r>
              <a:rPr b="1" lang="ru" sz="1400">
                <a:solidFill>
                  <a:srgbClr val="434343"/>
                </a:solidFill>
              </a:rPr>
              <a:t>○ F[f] = G[f]</a:t>
            </a:r>
            <a:r>
              <a:rPr lang="ru" sz="1400">
                <a:solidFill>
                  <a:srgbClr val="434343"/>
                </a:solidFill>
              </a:rPr>
              <a:t> </a:t>
            </a:r>
            <a:r>
              <a:rPr b="1" lang="ru" sz="1400">
                <a:solidFill>
                  <a:srgbClr val="434343"/>
                </a:solidFill>
              </a:rPr>
              <a:t>○ 𝞪</a:t>
            </a:r>
            <a:r>
              <a:rPr b="1" baseline="30000" lang="ru" sz="1400">
                <a:solidFill>
                  <a:srgbClr val="434343"/>
                </a:solidFill>
              </a:rPr>
              <a:t>a</a:t>
            </a:r>
            <a:r>
              <a:rPr b="1" lang="ru" sz="1400">
                <a:solidFill>
                  <a:srgbClr val="434343"/>
                </a:solidFill>
              </a:rPr>
              <a:t>  </a:t>
            </a:r>
            <a:endParaRPr b="1">
              <a:solidFill>
                <a:srgbClr val="434343"/>
              </a:solidFill>
            </a:endParaRPr>
          </a:p>
        </p:txBody>
      </p:sp>
      <p:sp>
        <p:nvSpPr>
          <p:cNvPr id="540" name="Shape 540"/>
          <p:cNvSpPr txBox="1"/>
          <p:nvPr/>
        </p:nvSpPr>
        <p:spPr>
          <a:xfrm>
            <a:off x="7334975" y="2308900"/>
            <a:ext cx="538200" cy="319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G[a]</a:t>
            </a:r>
            <a:endParaRPr/>
          </a:p>
        </p:txBody>
      </p:sp>
      <p:sp>
        <p:nvSpPr>
          <p:cNvPr id="541" name="Shape 541"/>
          <p:cNvSpPr txBox="1"/>
          <p:nvPr/>
        </p:nvSpPr>
        <p:spPr>
          <a:xfrm>
            <a:off x="6873725" y="3328725"/>
            <a:ext cx="538200" cy="344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G[b]</a:t>
            </a:r>
            <a:endParaRPr/>
          </a:p>
        </p:txBody>
      </p:sp>
      <p:sp>
        <p:nvSpPr>
          <p:cNvPr id="542" name="Shape 542"/>
          <p:cNvSpPr txBox="1"/>
          <p:nvPr/>
        </p:nvSpPr>
        <p:spPr>
          <a:xfrm>
            <a:off x="4985900" y="2617638"/>
            <a:ext cx="538200" cy="344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F</a:t>
            </a:r>
            <a:r>
              <a:rPr lang="ru">
                <a:solidFill>
                  <a:schemeClr val="dk1"/>
                </a:solidFill>
              </a:rPr>
              <a:t>[b]</a:t>
            </a:r>
            <a:endParaRPr/>
          </a:p>
        </p:txBody>
      </p:sp>
      <p:sp>
        <p:nvSpPr>
          <p:cNvPr id="543" name="Shape 543"/>
          <p:cNvSpPr txBox="1"/>
          <p:nvPr/>
        </p:nvSpPr>
        <p:spPr>
          <a:xfrm>
            <a:off x="5587225" y="1754138"/>
            <a:ext cx="538200" cy="344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ru">
                <a:solidFill>
                  <a:schemeClr val="dk1"/>
                </a:solidFill>
              </a:rPr>
              <a:t>F</a:t>
            </a:r>
            <a:r>
              <a:rPr lang="ru">
                <a:solidFill>
                  <a:schemeClr val="dk1"/>
                </a:solidFill>
              </a:rPr>
              <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74" name="Shape 74"/>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Объект</a:t>
            </a:r>
            <a:r>
              <a:rPr lang="ru" sz="1400">
                <a:solidFill>
                  <a:srgbClr val="434343"/>
                </a:solidFill>
              </a:rPr>
              <a:t> - это элемент, член какой-либо категории, не обладающий какими либо характерными свойствами. Объекты в ТК можно сравнить с точками в геометрии.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Морфизм - </a:t>
            </a:r>
            <a:r>
              <a:rPr lang="ru" sz="1400">
                <a:solidFill>
                  <a:srgbClr val="434343"/>
                </a:solidFill>
              </a:rPr>
              <a:t>это направленное отношение между членами категории. Иногда морфизм еще называют “стрелка”.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Морфизм</a:t>
            </a:r>
            <a:r>
              <a:rPr b="1" lang="ru" sz="1400">
                <a:solidFill>
                  <a:srgbClr val="434343"/>
                </a:solidFill>
              </a:rPr>
              <a:t> </a:t>
            </a:r>
            <a:r>
              <a:rPr lang="ru" sz="1400">
                <a:solidFill>
                  <a:srgbClr val="434343"/>
                </a:solidFill>
              </a:rPr>
              <a:t>обладает следующими свойствами</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Имеет начальный и конечный объект. Объектом начала и конца морфизма, может быть один и тот же объект</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Направлен. Т.е. морфизм из точки </a:t>
            </a:r>
            <a:r>
              <a:rPr b="1" lang="ru" sz="1400">
                <a:solidFill>
                  <a:srgbClr val="434343"/>
                </a:solidFill>
              </a:rPr>
              <a:t>A -&gt;B</a:t>
            </a:r>
            <a:r>
              <a:rPr lang="ru" sz="1400">
                <a:solidFill>
                  <a:srgbClr val="434343"/>
                </a:solidFill>
              </a:rPr>
              <a:t> не тоже самое, что морфизм из </a:t>
            </a:r>
            <a:r>
              <a:rPr b="1" lang="ru" sz="1400">
                <a:solidFill>
                  <a:srgbClr val="434343"/>
                </a:solidFill>
              </a:rPr>
              <a:t>B -&gt; A</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Композиция морфизмов  </a:t>
            </a:r>
            <a:r>
              <a:rPr lang="ru" sz="1400">
                <a:solidFill>
                  <a:srgbClr val="434343"/>
                </a:solidFill>
              </a:rPr>
              <a:t>Для двух морфизмов  </a:t>
            </a:r>
            <a:r>
              <a:rPr b="1" lang="ru" sz="1400">
                <a:solidFill>
                  <a:srgbClr val="434343"/>
                </a:solidFill>
              </a:rPr>
              <a:t>M(A -&gt;B)</a:t>
            </a:r>
            <a:r>
              <a:rPr lang="ru" sz="1400">
                <a:solidFill>
                  <a:srgbClr val="434343"/>
                </a:solidFill>
              </a:rPr>
              <a:t>  и </a:t>
            </a:r>
            <a:r>
              <a:rPr b="1" lang="ru" sz="1400">
                <a:solidFill>
                  <a:srgbClr val="434343"/>
                </a:solidFill>
              </a:rPr>
              <a:t>N(B -&gt;C)</a:t>
            </a:r>
            <a:r>
              <a:rPr lang="ru" sz="1400">
                <a:solidFill>
                  <a:srgbClr val="434343"/>
                </a:solidFill>
              </a:rPr>
              <a:t> определена операция композиции  </a:t>
            </a:r>
            <a:r>
              <a:rPr b="1" lang="ru" sz="1400">
                <a:solidFill>
                  <a:srgbClr val="434343"/>
                </a:solidFill>
              </a:rPr>
              <a:t>N ○ M</a:t>
            </a:r>
            <a:r>
              <a:rPr lang="ru" sz="1400">
                <a:solidFill>
                  <a:srgbClr val="434343"/>
                </a:solidFill>
              </a:rPr>
              <a:t>(читается N после M или N compose M), которая порождает новый морфизм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C (A -&gt; C). </a:t>
            </a:r>
            <a:r>
              <a:rPr lang="ru" sz="1400">
                <a:solidFill>
                  <a:srgbClr val="434343"/>
                </a:solidFill>
              </a:rPr>
              <a:t>Морфизмы ассоциативны, т.е. если найдется еще один морфизм </a:t>
            </a:r>
            <a:r>
              <a:rPr b="1" lang="ru" sz="1400">
                <a:solidFill>
                  <a:srgbClr val="434343"/>
                </a:solidFill>
              </a:rPr>
              <a:t>P(C -&gt; D)</a:t>
            </a:r>
            <a:r>
              <a:rPr lang="ru" sz="1400">
                <a:solidFill>
                  <a:srgbClr val="434343"/>
                </a:solidFill>
              </a:rPr>
              <a:t>, то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(P ○ N) ○ M = P ○ (N ○ M)</a:t>
            </a:r>
            <a:endParaRPr b="1" sz="1400">
              <a:solidFill>
                <a:srgbClr val="43434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47" name="Shape 547"/>
        <p:cNvGrpSpPr/>
        <p:nvPr/>
      </p:nvGrpSpPr>
      <p:grpSpPr>
        <a:xfrm>
          <a:off x="0" y="0"/>
          <a:ext cx="0" cy="0"/>
          <a:chOff x="0" y="0"/>
          <a:chExt cx="0" cy="0"/>
        </a:xfrm>
      </p:grpSpPr>
      <p:sp>
        <p:nvSpPr>
          <p:cNvPr id="548" name="Shape 54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549" name="Shape 549"/>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Из диаграммы на предыдущем слайде, видно что естественное преобразование можно воспринимать, как семейство морфизмов  </a:t>
            </a:r>
            <a:r>
              <a:rPr b="1" lang="ru" sz="1400">
                <a:solidFill>
                  <a:srgbClr val="434343"/>
                </a:solidFill>
              </a:rPr>
              <a:t>𝞪, </a:t>
            </a:r>
            <a:r>
              <a:rPr lang="ru" sz="1400">
                <a:solidFill>
                  <a:srgbClr val="434343"/>
                </a:solidFill>
              </a:rPr>
              <a:t>которые еще называют компонентами натурального преобразования.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rPr b="1" lang="ru" sz="1400">
                <a:solidFill>
                  <a:srgbClr val="434343"/>
                </a:solidFill>
              </a:rPr>
              <a:t>ЕП с точки зрения программирования</a:t>
            </a:r>
            <a:endParaRPr b="1" sz="1400">
              <a:solidFill>
                <a:srgbClr val="434343"/>
              </a:solidFill>
            </a:endParaRPr>
          </a:p>
          <a:p>
            <a:pPr indent="0" lvl="0" marL="0" rtl="0">
              <a:lnSpc>
                <a:spcPct val="100000"/>
              </a:lnSpc>
              <a:spcBef>
                <a:spcPts val="0"/>
              </a:spcBef>
              <a:spcAft>
                <a:spcPts val="0"/>
              </a:spcAft>
              <a:buNone/>
            </a:pPr>
            <a:r>
              <a:rPr lang="ru" sz="1400">
                <a:solidFill>
                  <a:srgbClr val="434343"/>
                </a:solidFill>
              </a:rPr>
              <a:t>Программируя на скала мы находимся в категории </a:t>
            </a:r>
            <a:r>
              <a:rPr b="1" lang="ru" sz="1400">
                <a:solidFill>
                  <a:srgbClr val="434343"/>
                </a:solidFill>
              </a:rPr>
              <a:t>Set, </a:t>
            </a:r>
            <a:r>
              <a:rPr lang="ru" sz="1400">
                <a:solidFill>
                  <a:srgbClr val="434343"/>
                </a:solidFill>
              </a:rPr>
              <a:t>где объектами являются типы</a:t>
            </a:r>
            <a:r>
              <a:rPr b="1" lang="ru" sz="1400">
                <a:solidFill>
                  <a:srgbClr val="434343"/>
                </a:solidFill>
              </a:rPr>
              <a:t>. </a:t>
            </a:r>
            <a:r>
              <a:rPr lang="ru" sz="1400">
                <a:solidFill>
                  <a:srgbClr val="434343"/>
                </a:solidFill>
              </a:rPr>
              <a:t>В этой категории, как известно, существуют морфизмы между практически любыми объектами. </a:t>
            </a:r>
            <a:r>
              <a:rPr b="1" lang="ru" sz="1400">
                <a:solidFill>
                  <a:srgbClr val="434343"/>
                </a:solidFill>
              </a:rPr>
              <a:t> </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Следовательно, мы всегда можем найти морфизмы </a:t>
            </a:r>
            <a:r>
              <a:rPr b="1" lang="ru" sz="1400">
                <a:solidFill>
                  <a:srgbClr val="434343"/>
                </a:solidFill>
              </a:rPr>
              <a:t>F[f] </a:t>
            </a:r>
            <a:r>
              <a:rPr lang="ru" sz="1400">
                <a:solidFill>
                  <a:srgbClr val="434343"/>
                </a:solidFill>
              </a:rPr>
              <a:t>и </a:t>
            </a:r>
            <a:r>
              <a:rPr b="1" lang="ru" sz="1400">
                <a:solidFill>
                  <a:srgbClr val="434343"/>
                </a:solidFill>
              </a:rPr>
              <a:t>G[f]</a:t>
            </a:r>
            <a:r>
              <a:rPr lang="ru" sz="1400">
                <a:solidFill>
                  <a:srgbClr val="434343"/>
                </a:solidFill>
              </a:rPr>
              <a:t>. Поэтому для того, чтобы </a:t>
            </a:r>
            <a:r>
              <a:rPr b="1" lang="ru" sz="1400">
                <a:solidFill>
                  <a:srgbClr val="434343"/>
                </a:solidFill>
              </a:rPr>
              <a:t>ЕП </a:t>
            </a:r>
            <a:r>
              <a:rPr lang="ru" sz="1400">
                <a:solidFill>
                  <a:srgbClr val="434343"/>
                </a:solidFill>
              </a:rPr>
              <a:t>существовало, нам достаточно найти все его компоненты </a:t>
            </a:r>
            <a:r>
              <a:rPr b="1" lang="ru" sz="1400">
                <a:solidFill>
                  <a:srgbClr val="434343"/>
                </a:solidFill>
              </a:rPr>
              <a:t>𝞪. </a:t>
            </a:r>
            <a:r>
              <a:rPr lang="ru" sz="1400">
                <a:solidFill>
                  <a:srgbClr val="434343"/>
                </a:solidFill>
              </a:rPr>
              <a:t>  </a:t>
            </a:r>
            <a:r>
              <a:rPr b="1" lang="ru" sz="1400">
                <a:solidFill>
                  <a:srgbClr val="434343"/>
                </a:solidFill>
              </a:rPr>
              <a:t> </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Иногда ЕП проще представить в виде функции, а не наборов морфизмов.  Если вспомнить, что фунткор в скала, это полиморфная функция, чаще всего представляемая в виде трейта </a:t>
            </a:r>
            <a:endParaRPr sz="1400">
              <a:solidFill>
                <a:srgbClr val="434343"/>
              </a:solidFill>
            </a:endParaRPr>
          </a:p>
          <a:p>
            <a:pPr indent="0" lvl="0" marL="0" rtl="0">
              <a:lnSpc>
                <a:spcPct val="100000"/>
              </a:lnSpc>
              <a:spcBef>
                <a:spcPts val="0"/>
              </a:spcBef>
              <a:spcAft>
                <a:spcPts val="0"/>
              </a:spcAft>
              <a:buNone/>
            </a:pPr>
            <a:r>
              <a:rPr b="1" lang="ru" sz="1400">
                <a:solidFill>
                  <a:srgbClr val="434343"/>
                </a:solidFill>
              </a:rPr>
              <a:t>trait Functor[F[_]], </a:t>
            </a:r>
            <a:r>
              <a:rPr lang="ru" sz="1400">
                <a:solidFill>
                  <a:srgbClr val="434343"/>
                </a:solidFill>
              </a:rPr>
              <a:t>то натуральное преобразование - это функция преобразования функторов,  т.е</a:t>
            </a:r>
            <a:endParaRPr sz="1400">
              <a:solidFill>
                <a:srgbClr val="434343"/>
              </a:solidFill>
            </a:endParaRPr>
          </a:p>
          <a:p>
            <a:pPr indent="0" lvl="0" marL="0" rtl="0">
              <a:lnSpc>
                <a:spcPct val="100000"/>
              </a:lnSpc>
              <a:spcBef>
                <a:spcPts val="0"/>
              </a:spcBef>
              <a:spcAft>
                <a:spcPts val="0"/>
              </a:spcAft>
              <a:buNone/>
            </a:pPr>
            <a:r>
              <a:rPr b="1" lang="ru" sz="1400">
                <a:solidFill>
                  <a:srgbClr val="434343"/>
                </a:solidFill>
              </a:rPr>
              <a:t>trait Nat[F &lt;: Functor[_], G[_]&lt;: Functor[_]]</a:t>
            </a:r>
            <a:endParaRPr sz="1400">
              <a:solidFill>
                <a:srgbClr val="434343"/>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53" name="Shape 553"/>
        <p:cNvGrpSpPr/>
        <p:nvPr/>
      </p:nvGrpSpPr>
      <p:grpSpPr>
        <a:xfrm>
          <a:off x="0" y="0"/>
          <a:ext cx="0" cy="0"/>
          <a:chOff x="0" y="0"/>
          <a:chExt cx="0" cy="0"/>
        </a:xfrm>
      </p:grpSpPr>
      <p:sp>
        <p:nvSpPr>
          <p:cNvPr id="554" name="Shape 55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555" name="Shape 555"/>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В библиотеке </a:t>
            </a:r>
            <a:r>
              <a:rPr b="1" lang="ru" sz="1400">
                <a:solidFill>
                  <a:srgbClr val="434343"/>
                </a:solidFill>
              </a:rPr>
              <a:t>cats</a:t>
            </a:r>
            <a:r>
              <a:rPr lang="ru" sz="1400">
                <a:solidFill>
                  <a:srgbClr val="434343"/>
                </a:solidFill>
              </a:rPr>
              <a:t>, есть трейт </a:t>
            </a:r>
            <a:r>
              <a:rPr b="1" lang="ru" sz="1400">
                <a:solidFill>
                  <a:srgbClr val="434343"/>
                </a:solidFill>
              </a:rPr>
              <a:t>cats.arrow.FunctionK[F[_], G[_]], </a:t>
            </a:r>
            <a:r>
              <a:rPr lang="ru" sz="1400">
                <a:solidFill>
                  <a:srgbClr val="434343"/>
                </a:solidFill>
              </a:rPr>
              <a:t>который по сути является “слабой” реализацие ЕП. </a:t>
            </a:r>
            <a:r>
              <a:rPr b="1" lang="ru" sz="1400">
                <a:solidFill>
                  <a:srgbClr val="434343"/>
                </a:solidFill>
              </a:rPr>
              <a:t>FunctionK </a:t>
            </a:r>
            <a:r>
              <a:rPr lang="ru" sz="1400">
                <a:solidFill>
                  <a:srgbClr val="434343"/>
                </a:solidFill>
              </a:rPr>
              <a:t>представляет собой часть ЕП, отвечающую за выбор компонентов </a:t>
            </a:r>
            <a:r>
              <a:rPr b="1" lang="ru" sz="1400">
                <a:solidFill>
                  <a:srgbClr val="434343"/>
                </a:solidFill>
              </a:rPr>
              <a:t>𝞪</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Теперь мы имеем в своем распоряжении:</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объекты </a:t>
            </a:r>
            <a:r>
              <a:rPr b="1" lang="ru" sz="1400">
                <a:solidFill>
                  <a:srgbClr val="434343"/>
                </a:solidFill>
              </a:rPr>
              <a:t>a,b,c,d - содержимое, данные и т.д.</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морфизмы </a:t>
            </a:r>
            <a:r>
              <a:rPr b="1" lang="ru" sz="1400">
                <a:solidFill>
                  <a:srgbClr val="434343"/>
                </a:solidFill>
              </a:rPr>
              <a:t>a =&gt; b - способы модификации данных</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функторы </a:t>
            </a:r>
            <a:r>
              <a:rPr b="1" lang="ru" sz="1400">
                <a:solidFill>
                  <a:srgbClr val="434343"/>
                </a:solidFill>
              </a:rPr>
              <a:t>F[A] =&gt; F[B] - способы композиции модификаций, контейнер для данных</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и естественные преобразования </a:t>
            </a:r>
            <a:r>
              <a:rPr b="1" lang="ru" sz="1400">
                <a:solidFill>
                  <a:srgbClr val="434343"/>
                </a:solidFill>
              </a:rPr>
              <a:t>F[_] =&gt; G[_] - модификация контейнеров  данных, модификация способов композиции</a:t>
            </a:r>
            <a:endParaRPr b="1"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Это базовые элементы из которых можно строить более сложные абстракции и целые приложения</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b="1" lang="ru" sz="1400">
                <a:solidFill>
                  <a:srgbClr val="434343"/>
                </a:solidFill>
              </a:rPr>
              <a:t>Задание: lectures.cat.NatTransform</a:t>
            </a:r>
            <a:endParaRPr b="1" sz="1400">
              <a:solidFill>
                <a:srgbClr val="434343"/>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59" name="Shape 559"/>
        <p:cNvGrpSpPr/>
        <p:nvPr/>
      </p:nvGrpSpPr>
      <p:grpSpPr>
        <a:xfrm>
          <a:off x="0" y="0"/>
          <a:ext cx="0" cy="0"/>
          <a:chOff x="0" y="0"/>
          <a:chExt cx="0" cy="0"/>
        </a:xfrm>
      </p:grpSpPr>
      <p:sp>
        <p:nvSpPr>
          <p:cNvPr id="560" name="Shape 56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561" name="Shape 561"/>
          <p:cNvSpPr txBox="1"/>
          <p:nvPr>
            <p:ph idx="1" type="body"/>
          </p:nvPr>
        </p:nvSpPr>
        <p:spPr>
          <a:xfrm>
            <a:off x="311700" y="1106375"/>
            <a:ext cx="8520600" cy="1664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Теперь, познакомившись с естественными преобразованиями поближе, нам предстоит ответить на  следующие вопросы </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что представляет из себя композиция функторов, какими свойствами обладает и как можно ее выразить </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мы знаем как поместить объект в функтор, как поместить функтор в функтор и т.д. Чего мы пока не знаем, это как сократить уровень вложенности данных. Т.е., проще говоря, как нам достать результат.      </a:t>
            </a:r>
            <a:endParaRPr>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p:txBody>
      </p:sp>
      <p:sp>
        <p:nvSpPr>
          <p:cNvPr id="562" name="Shape 562"/>
          <p:cNvSpPr txBox="1"/>
          <p:nvPr/>
        </p:nvSpPr>
        <p:spPr>
          <a:xfrm>
            <a:off x="5037988" y="3559025"/>
            <a:ext cx="2622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A</a:t>
            </a:r>
            <a:endParaRPr>
              <a:solidFill>
                <a:srgbClr val="434343"/>
              </a:solidFill>
            </a:endParaRPr>
          </a:p>
        </p:txBody>
      </p:sp>
      <p:sp>
        <p:nvSpPr>
          <p:cNvPr id="563" name="Shape 563"/>
          <p:cNvSpPr txBox="1"/>
          <p:nvPr/>
        </p:nvSpPr>
        <p:spPr>
          <a:xfrm>
            <a:off x="6751913" y="3559025"/>
            <a:ext cx="2622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B</a:t>
            </a:r>
            <a:endParaRPr>
              <a:solidFill>
                <a:srgbClr val="434343"/>
              </a:solidFill>
            </a:endParaRPr>
          </a:p>
        </p:txBody>
      </p:sp>
      <p:cxnSp>
        <p:nvCxnSpPr>
          <p:cNvPr id="564" name="Shape 564"/>
          <p:cNvCxnSpPr>
            <a:stCxn id="562" idx="0"/>
            <a:endCxn id="563" idx="0"/>
          </p:cNvCxnSpPr>
          <p:nvPr/>
        </p:nvCxnSpPr>
        <p:spPr>
          <a:xfrm flipH="1" rot="-5400000">
            <a:off x="6025738" y="2702375"/>
            <a:ext cx="600" cy="17139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565" name="Shape 565"/>
          <p:cNvCxnSpPr>
            <a:stCxn id="562" idx="2"/>
            <a:endCxn id="563" idx="2"/>
          </p:cNvCxnSpPr>
          <p:nvPr/>
        </p:nvCxnSpPr>
        <p:spPr>
          <a:xfrm flipH="1" rot="-5400000">
            <a:off x="6025738" y="3102875"/>
            <a:ext cx="600" cy="17139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566" name="Shape 566"/>
          <p:cNvSpPr txBox="1"/>
          <p:nvPr/>
        </p:nvSpPr>
        <p:spPr>
          <a:xfrm>
            <a:off x="6002274" y="2991925"/>
            <a:ext cx="4344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F1</a:t>
            </a:r>
            <a:endParaRPr>
              <a:solidFill>
                <a:srgbClr val="434343"/>
              </a:solidFill>
            </a:endParaRPr>
          </a:p>
        </p:txBody>
      </p:sp>
      <p:sp>
        <p:nvSpPr>
          <p:cNvPr id="567" name="Shape 567"/>
          <p:cNvSpPr txBox="1"/>
          <p:nvPr/>
        </p:nvSpPr>
        <p:spPr>
          <a:xfrm>
            <a:off x="6043875" y="4110050"/>
            <a:ext cx="434400" cy="33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G1</a:t>
            </a:r>
            <a:endParaRPr>
              <a:solidFill>
                <a:srgbClr val="434343"/>
              </a:solidFill>
            </a:endParaRPr>
          </a:p>
        </p:txBody>
      </p:sp>
      <p:sp>
        <p:nvSpPr>
          <p:cNvPr id="568" name="Shape 568"/>
          <p:cNvSpPr/>
          <p:nvPr/>
        </p:nvSpPr>
        <p:spPr>
          <a:xfrm>
            <a:off x="5966500" y="3386825"/>
            <a:ext cx="119100" cy="744900"/>
          </a:xfrm>
          <a:prstGeom prst="down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Shape 569"/>
          <p:cNvSpPr txBox="1"/>
          <p:nvPr/>
        </p:nvSpPr>
        <p:spPr>
          <a:xfrm>
            <a:off x="6085625" y="3475725"/>
            <a:ext cx="6132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ru">
                <a:solidFill>
                  <a:srgbClr val="434343"/>
                </a:solidFill>
              </a:rPr>
              <a:t>Nat1</a:t>
            </a:r>
            <a:endParaRPr i="1">
              <a:solidFill>
                <a:srgbClr val="434343"/>
              </a:solidFill>
            </a:endParaRPr>
          </a:p>
        </p:txBody>
      </p:sp>
      <p:cxnSp>
        <p:nvCxnSpPr>
          <p:cNvPr id="570" name="Shape 570"/>
          <p:cNvCxnSpPr/>
          <p:nvPr/>
        </p:nvCxnSpPr>
        <p:spPr>
          <a:xfrm flipH="1" rot="-5400000">
            <a:off x="7815838" y="2697700"/>
            <a:ext cx="600" cy="1713900"/>
          </a:xfrm>
          <a:prstGeom prst="curvedConnector3">
            <a:avLst>
              <a:gd fmla="val -39687500" name="adj1"/>
            </a:avLst>
          </a:prstGeom>
          <a:noFill/>
          <a:ln cap="flat" cmpd="sng" w="19050">
            <a:solidFill>
              <a:schemeClr val="dk2"/>
            </a:solidFill>
            <a:prstDash val="solid"/>
            <a:round/>
            <a:headEnd len="med" w="med" type="none"/>
            <a:tailEnd len="med" w="med" type="none"/>
          </a:ln>
        </p:spPr>
      </p:cxnSp>
      <p:cxnSp>
        <p:nvCxnSpPr>
          <p:cNvPr id="571" name="Shape 571"/>
          <p:cNvCxnSpPr/>
          <p:nvPr/>
        </p:nvCxnSpPr>
        <p:spPr>
          <a:xfrm flipH="1" rot="-5400000">
            <a:off x="7815838" y="3098200"/>
            <a:ext cx="600" cy="1713900"/>
          </a:xfrm>
          <a:prstGeom prst="curvedConnector3">
            <a:avLst>
              <a:gd fmla="val 39687500" name="adj1"/>
            </a:avLst>
          </a:prstGeom>
          <a:noFill/>
          <a:ln cap="flat" cmpd="sng" w="19050">
            <a:solidFill>
              <a:schemeClr val="dk2"/>
            </a:solidFill>
            <a:prstDash val="solid"/>
            <a:round/>
            <a:headEnd len="med" w="med" type="none"/>
            <a:tailEnd len="med" w="med" type="none"/>
          </a:ln>
        </p:spPr>
      </p:cxnSp>
      <p:sp>
        <p:nvSpPr>
          <p:cNvPr id="572" name="Shape 572"/>
          <p:cNvSpPr txBox="1"/>
          <p:nvPr/>
        </p:nvSpPr>
        <p:spPr>
          <a:xfrm>
            <a:off x="7692299" y="2991925"/>
            <a:ext cx="4344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F2</a:t>
            </a:r>
            <a:endParaRPr>
              <a:solidFill>
                <a:srgbClr val="434343"/>
              </a:solidFill>
            </a:endParaRPr>
          </a:p>
        </p:txBody>
      </p:sp>
      <p:sp>
        <p:nvSpPr>
          <p:cNvPr id="573" name="Shape 573"/>
          <p:cNvSpPr txBox="1"/>
          <p:nvPr/>
        </p:nvSpPr>
        <p:spPr>
          <a:xfrm>
            <a:off x="8542050" y="3559025"/>
            <a:ext cx="2904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C</a:t>
            </a:r>
            <a:endParaRPr>
              <a:solidFill>
                <a:srgbClr val="434343"/>
              </a:solidFill>
            </a:endParaRPr>
          </a:p>
        </p:txBody>
      </p:sp>
      <p:sp>
        <p:nvSpPr>
          <p:cNvPr id="574" name="Shape 574"/>
          <p:cNvSpPr txBox="1"/>
          <p:nvPr/>
        </p:nvSpPr>
        <p:spPr>
          <a:xfrm>
            <a:off x="7912700" y="3473375"/>
            <a:ext cx="6132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ru">
                <a:solidFill>
                  <a:srgbClr val="434343"/>
                </a:solidFill>
              </a:rPr>
              <a:t>Nat2</a:t>
            </a:r>
            <a:endParaRPr i="1">
              <a:solidFill>
                <a:srgbClr val="434343"/>
              </a:solidFill>
            </a:endParaRPr>
          </a:p>
        </p:txBody>
      </p:sp>
      <p:sp>
        <p:nvSpPr>
          <p:cNvPr id="575" name="Shape 575"/>
          <p:cNvSpPr/>
          <p:nvPr/>
        </p:nvSpPr>
        <p:spPr>
          <a:xfrm>
            <a:off x="7823400" y="3386825"/>
            <a:ext cx="119100" cy="744900"/>
          </a:xfrm>
          <a:prstGeom prst="down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Shape 576"/>
          <p:cNvSpPr txBox="1"/>
          <p:nvPr/>
        </p:nvSpPr>
        <p:spPr>
          <a:xfrm>
            <a:off x="387400" y="2991925"/>
            <a:ext cx="4650600" cy="185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В ТК разделяют вертикальную и горизонтальную композицию функторов</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горизонтальная композиция  - это композиция функторов “вдоль категорий” </a:t>
            </a:r>
            <a:r>
              <a:rPr b="1" lang="ru">
                <a:solidFill>
                  <a:srgbClr val="434343"/>
                </a:solidFill>
              </a:rPr>
              <a:t>F2</a:t>
            </a:r>
            <a:r>
              <a:rPr lang="ru">
                <a:solidFill>
                  <a:srgbClr val="434343"/>
                </a:solidFill>
              </a:rPr>
              <a:t> </a:t>
            </a:r>
            <a:r>
              <a:rPr b="1" lang="ru">
                <a:solidFill>
                  <a:srgbClr val="434343"/>
                </a:solidFill>
              </a:rPr>
              <a:t>○ F1</a:t>
            </a:r>
            <a:endParaRPr>
              <a:solidFill>
                <a:srgbClr val="434343"/>
              </a:solidFill>
            </a:endParaRPr>
          </a:p>
          <a:p>
            <a:pPr indent="-317500" lvl="0" marL="457200" rtl="0">
              <a:spcBef>
                <a:spcPts val="0"/>
              </a:spcBef>
              <a:spcAft>
                <a:spcPts val="0"/>
              </a:spcAft>
              <a:buClr>
                <a:srgbClr val="434343"/>
              </a:buClr>
              <a:buSzPts val="1400"/>
              <a:buChar char="●"/>
            </a:pPr>
            <a:r>
              <a:rPr lang="ru">
                <a:solidFill>
                  <a:srgbClr val="434343"/>
                </a:solidFill>
              </a:rPr>
              <a:t>вертикальная -  вдоль натуральных трансформаций </a:t>
            </a:r>
            <a:r>
              <a:rPr b="1" i="1" lang="ru">
                <a:solidFill>
                  <a:srgbClr val="434343"/>
                </a:solidFill>
              </a:rPr>
              <a:t>Nat2</a:t>
            </a:r>
            <a:r>
              <a:rPr lang="ru">
                <a:solidFill>
                  <a:srgbClr val="434343"/>
                </a:solidFill>
              </a:rPr>
              <a:t> </a:t>
            </a:r>
            <a:r>
              <a:rPr b="1" lang="ru">
                <a:solidFill>
                  <a:srgbClr val="434343"/>
                </a:solidFill>
              </a:rPr>
              <a:t>○ </a:t>
            </a:r>
            <a:r>
              <a:rPr b="1" i="1" lang="ru">
                <a:solidFill>
                  <a:srgbClr val="434343"/>
                </a:solidFill>
              </a:rPr>
              <a:t>Nat1</a:t>
            </a:r>
            <a:endParaRPr b="1"/>
          </a:p>
        </p:txBody>
      </p:sp>
      <p:cxnSp>
        <p:nvCxnSpPr>
          <p:cNvPr id="577" name="Shape 577"/>
          <p:cNvCxnSpPr>
            <a:stCxn id="562" idx="2"/>
            <a:endCxn id="563" idx="2"/>
          </p:cNvCxnSpPr>
          <p:nvPr/>
        </p:nvCxnSpPr>
        <p:spPr>
          <a:xfrm flipH="1" rot="-5400000">
            <a:off x="6025738" y="3102875"/>
            <a:ext cx="600" cy="1713900"/>
          </a:xfrm>
          <a:prstGeom prst="curvedConnector3">
            <a:avLst>
              <a:gd fmla="val 182429167" name="adj1"/>
            </a:avLst>
          </a:prstGeom>
          <a:noFill/>
          <a:ln cap="flat" cmpd="sng" w="19050">
            <a:solidFill>
              <a:schemeClr val="dk2"/>
            </a:solidFill>
            <a:prstDash val="solid"/>
            <a:round/>
            <a:headEnd len="med" w="med" type="none"/>
            <a:tailEnd len="med" w="med" type="none"/>
          </a:ln>
        </p:spPr>
      </p:cxnSp>
      <p:sp>
        <p:nvSpPr>
          <p:cNvPr id="578" name="Shape 578"/>
          <p:cNvSpPr/>
          <p:nvPr/>
        </p:nvSpPr>
        <p:spPr>
          <a:xfrm>
            <a:off x="5966500" y="4245200"/>
            <a:ext cx="119100" cy="744900"/>
          </a:xfrm>
          <a:prstGeom prst="down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9" name="Shape 579"/>
          <p:cNvSpPr txBox="1"/>
          <p:nvPr/>
        </p:nvSpPr>
        <p:spPr>
          <a:xfrm>
            <a:off x="6478275" y="4744375"/>
            <a:ext cx="4344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G3</a:t>
            </a:r>
            <a:endParaRPr>
              <a:solidFill>
                <a:srgbClr val="434343"/>
              </a:solidFill>
            </a:endParaRPr>
          </a:p>
        </p:txBody>
      </p:sp>
      <p:sp>
        <p:nvSpPr>
          <p:cNvPr id="580" name="Shape 580"/>
          <p:cNvSpPr txBox="1"/>
          <p:nvPr/>
        </p:nvSpPr>
        <p:spPr>
          <a:xfrm>
            <a:off x="7719475" y="4110050"/>
            <a:ext cx="4344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a:solidFill>
                  <a:srgbClr val="434343"/>
                </a:solidFill>
              </a:rPr>
              <a:t>G2</a:t>
            </a:r>
            <a:endParaRPr>
              <a:solidFill>
                <a:srgbClr val="434343"/>
              </a:solidFill>
            </a:endParaRPr>
          </a:p>
        </p:txBody>
      </p:sp>
      <p:sp>
        <p:nvSpPr>
          <p:cNvPr id="581" name="Shape 581"/>
          <p:cNvSpPr txBox="1"/>
          <p:nvPr/>
        </p:nvSpPr>
        <p:spPr>
          <a:xfrm>
            <a:off x="6085625" y="4417400"/>
            <a:ext cx="6132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ru">
                <a:solidFill>
                  <a:srgbClr val="434343"/>
                </a:solidFill>
              </a:rPr>
              <a:t>Nat2</a:t>
            </a:r>
            <a:endParaRPr i="1">
              <a:solidFill>
                <a:srgbClr val="434343"/>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587" name="Shape 587"/>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Монада - это моноид в категории эндофункторов :))</a:t>
            </a:r>
            <a:endParaRPr b="1">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На практике часто оказывается полезно уметь композировать применение одного и того же функторa (эндофунтора). Например, у нас есть функции </a:t>
            </a:r>
            <a:r>
              <a:rPr b="1" lang="ru" sz="1400">
                <a:solidFill>
                  <a:srgbClr val="434343"/>
                </a:solidFill>
              </a:rPr>
              <a:t>A -&gt; Option[C] </a:t>
            </a:r>
            <a:r>
              <a:rPr lang="ru" sz="1400">
                <a:solidFill>
                  <a:srgbClr val="434343"/>
                </a:solidFill>
              </a:rPr>
              <a:t>и </a:t>
            </a:r>
            <a:r>
              <a:rPr b="1" lang="ru" sz="1400">
                <a:solidFill>
                  <a:srgbClr val="434343"/>
                </a:solidFill>
              </a:rPr>
              <a:t>B -&gt; Option[D]</a:t>
            </a:r>
            <a:r>
              <a:rPr lang="ru" sz="1400">
                <a:solidFill>
                  <a:srgbClr val="434343"/>
                </a:solidFill>
              </a:rPr>
              <a:t>,</a:t>
            </a:r>
            <a:r>
              <a:rPr b="1" lang="ru" sz="1400">
                <a:solidFill>
                  <a:srgbClr val="434343"/>
                </a:solidFill>
              </a:rPr>
              <a:t> </a:t>
            </a:r>
            <a:r>
              <a:rPr lang="ru" sz="1400">
                <a:solidFill>
                  <a:srgbClr val="434343"/>
                </a:solidFill>
              </a:rPr>
              <a:t>нам хотелось бы применить какую-нибудь трансформацию к содержимому их результатов. В этом случае функция </a:t>
            </a:r>
            <a:r>
              <a:rPr b="1" lang="ru" sz="1400">
                <a:solidFill>
                  <a:srgbClr val="434343"/>
                </a:solidFill>
              </a:rPr>
              <a:t>map</a:t>
            </a:r>
            <a:r>
              <a:rPr lang="ru" sz="1400">
                <a:solidFill>
                  <a:srgbClr val="434343"/>
                </a:solidFill>
              </a:rPr>
              <a:t> функтора </a:t>
            </a:r>
            <a:r>
              <a:rPr b="1" lang="ru" sz="1400">
                <a:solidFill>
                  <a:srgbClr val="434343"/>
                </a:solidFill>
              </a:rPr>
              <a:t>Option</a:t>
            </a:r>
            <a:r>
              <a:rPr lang="ru" sz="1400">
                <a:solidFill>
                  <a:srgbClr val="434343"/>
                </a:solidFill>
              </a:rPr>
              <a:t> нам не подходит т.к. имеет сигнатуру  </a:t>
            </a:r>
            <a:r>
              <a:rPr b="1" lang="ru" sz="1400">
                <a:solidFill>
                  <a:srgbClr val="434343"/>
                </a:solidFill>
              </a:rPr>
              <a:t>map(F[a])(f: A =&gt; B) , </a:t>
            </a:r>
            <a:r>
              <a:rPr lang="ru" sz="1400">
                <a:solidFill>
                  <a:srgbClr val="434343"/>
                </a:solidFill>
              </a:rPr>
              <a:t>а нам хотелось бы иметь что-то вроде  </a:t>
            </a:r>
            <a:r>
              <a:rPr b="1" lang="ru" sz="1400">
                <a:solidFill>
                  <a:srgbClr val="434343"/>
                </a:solidFill>
              </a:rPr>
              <a:t>flatMap(F[a])(f: A =&gt; F[B]) </a:t>
            </a:r>
            <a:r>
              <a:rPr lang="ru" sz="1400">
                <a:solidFill>
                  <a:srgbClr val="434343"/>
                </a:solidFill>
              </a:rPr>
              <a:t>или</a:t>
            </a:r>
            <a:r>
              <a:rPr b="1" lang="ru" sz="1400">
                <a:solidFill>
                  <a:srgbClr val="434343"/>
                </a:solidFill>
              </a:rPr>
              <a:t> flatMap(F[a])(f: F[A] =&gt; F[B])</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Если немного перефразировать, то нам хотелось бы иметь функторы для которых определены</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естественное преобразование 𝛍 = </a:t>
            </a:r>
            <a:r>
              <a:rPr b="1" lang="ru" sz="1400">
                <a:solidFill>
                  <a:srgbClr val="434343"/>
                </a:solidFill>
              </a:rPr>
              <a:t>F X F -&gt; F; </a:t>
            </a:r>
            <a:r>
              <a:rPr lang="ru" sz="1400">
                <a:solidFill>
                  <a:srgbClr val="434343"/>
                </a:solidFill>
              </a:rPr>
              <a:t>бинарная ассоциативная операция над функторами, которая представляет их композицию</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естественное преобразование 𝜼 = </a:t>
            </a:r>
            <a:r>
              <a:rPr b="1" lang="ru" sz="1400">
                <a:solidFill>
                  <a:srgbClr val="434343"/>
                </a:solidFill>
              </a:rPr>
              <a:t>Id</a:t>
            </a:r>
            <a:r>
              <a:rPr b="1" baseline="-25000" lang="ru" sz="1400">
                <a:solidFill>
                  <a:srgbClr val="434343"/>
                </a:solidFill>
              </a:rPr>
              <a:t>x</a:t>
            </a:r>
            <a:r>
              <a:rPr b="1" lang="ru" sz="1400">
                <a:solidFill>
                  <a:srgbClr val="434343"/>
                </a:solidFill>
              </a:rPr>
              <a:t>-&gt; F; </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ЕП</a:t>
            </a:r>
            <a:r>
              <a:rPr b="1" lang="ru">
                <a:solidFill>
                  <a:srgbClr val="434343"/>
                </a:solidFill>
              </a:rPr>
              <a:t> </a:t>
            </a:r>
            <a:r>
              <a:rPr lang="ru" sz="1400">
                <a:solidFill>
                  <a:srgbClr val="434343"/>
                </a:solidFill>
              </a:rPr>
              <a:t>𝛍 и 𝜼 должны обладать свойствами, выраженными на коммутативных диаграммах  ниже</a:t>
            </a:r>
            <a:endParaRPr b="1" sz="1400">
              <a:solidFill>
                <a:srgbClr val="434343"/>
              </a:solidFill>
            </a:endParaRPr>
          </a:p>
          <a:p>
            <a:pPr indent="0" lvl="0" marL="0" rtl="0">
              <a:lnSpc>
                <a:spcPct val="100000"/>
              </a:lnSpc>
              <a:spcBef>
                <a:spcPts val="0"/>
              </a:spcBef>
              <a:spcAft>
                <a:spcPts val="0"/>
              </a:spcAft>
              <a:buNone/>
            </a:pPr>
            <a:br>
              <a:rPr b="1" lang="ru" sz="1400">
                <a:solidFill>
                  <a:srgbClr val="434343"/>
                </a:solidFill>
              </a:rPr>
            </a:br>
            <a:r>
              <a:rPr lang="ru" sz="1400">
                <a:solidFill>
                  <a:srgbClr val="434343"/>
                </a:solidFill>
              </a:rPr>
              <a:t>Перейдем в категорию </a:t>
            </a:r>
            <a:r>
              <a:rPr b="1" lang="ru" sz="1400">
                <a:solidFill>
                  <a:srgbClr val="434343"/>
                </a:solidFill>
              </a:rPr>
              <a:t>End(C),</a:t>
            </a:r>
            <a:r>
              <a:rPr lang="ru" sz="1400">
                <a:solidFill>
                  <a:srgbClr val="434343"/>
                </a:solidFill>
              </a:rPr>
              <a:t> объектами которой являются эндофункторы </a:t>
            </a:r>
            <a:r>
              <a:rPr b="1" lang="ru" sz="1400">
                <a:solidFill>
                  <a:srgbClr val="434343"/>
                </a:solidFill>
              </a:rPr>
              <a:t>F </a:t>
            </a:r>
            <a:r>
              <a:rPr lang="ru" sz="1400">
                <a:solidFill>
                  <a:srgbClr val="434343"/>
                </a:solidFill>
              </a:rPr>
              <a:t>из категории </a:t>
            </a:r>
            <a:r>
              <a:rPr b="1" lang="ru" sz="1400">
                <a:solidFill>
                  <a:srgbClr val="434343"/>
                </a:solidFill>
              </a:rPr>
              <a:t>C</a:t>
            </a:r>
            <a:r>
              <a:rPr lang="ru" sz="1400">
                <a:solidFill>
                  <a:srgbClr val="434343"/>
                </a:solidFill>
              </a:rPr>
              <a:t>, а морфизмами - натуральные преобразования (в том числе 𝛍 и 𝜼)</a:t>
            </a:r>
            <a:r>
              <a:rPr b="1"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sz="1400">
              <a:solidFill>
                <a:srgbClr val="434343"/>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91" name="Shape 591"/>
        <p:cNvGrpSpPr/>
        <p:nvPr/>
      </p:nvGrpSpPr>
      <p:grpSpPr>
        <a:xfrm>
          <a:off x="0" y="0"/>
          <a:ext cx="0" cy="0"/>
          <a:chOff x="0" y="0"/>
          <a:chExt cx="0" cy="0"/>
        </a:xfrm>
      </p:grpSpPr>
      <p:sp>
        <p:nvSpPr>
          <p:cNvPr id="592" name="Shape 59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593" name="Shape 593"/>
          <p:cNvSpPr txBox="1"/>
          <p:nvPr>
            <p:ph idx="1" type="body"/>
          </p:nvPr>
        </p:nvSpPr>
        <p:spPr>
          <a:xfrm>
            <a:off x="311700" y="1106375"/>
            <a:ext cx="8520600" cy="1589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a:solidFill>
                  <a:srgbClr val="434343"/>
                </a:solidFill>
              </a:rPr>
              <a:t>Свойства </a:t>
            </a:r>
            <a:r>
              <a:rPr b="1" lang="ru">
                <a:solidFill>
                  <a:srgbClr val="434343"/>
                </a:solidFill>
              </a:rPr>
              <a:t>End(C)</a:t>
            </a:r>
            <a:endParaRPr b="1">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существование ассоциатора. Это естесвенное преобразование, такое, что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𝞪: </a:t>
            </a:r>
            <a:r>
              <a:rPr b="1" lang="ru" sz="1400">
                <a:solidFill>
                  <a:srgbClr val="434343"/>
                </a:solidFill>
              </a:rPr>
              <a:t>(F X F) X F </a:t>
            </a:r>
            <a:r>
              <a:rPr b="1" lang="ru">
                <a:solidFill>
                  <a:srgbClr val="434343"/>
                </a:solidFill>
              </a:rPr>
              <a:t>≃ </a:t>
            </a:r>
            <a:r>
              <a:rPr b="1" lang="ru" sz="1400">
                <a:solidFill>
                  <a:srgbClr val="434343"/>
                </a:solidFill>
              </a:rPr>
              <a:t>F X (F X F)</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левая единица  𝛌:  </a:t>
            </a:r>
            <a:r>
              <a:rPr b="1" lang="ru" sz="1400">
                <a:solidFill>
                  <a:srgbClr val="434343"/>
                </a:solidFill>
              </a:rPr>
              <a:t>(Id X F) -&gt; F</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правая единица </a:t>
            </a:r>
            <a:r>
              <a:rPr b="1" lang="ru" sz="1400">
                <a:solidFill>
                  <a:srgbClr val="434343"/>
                </a:solidFill>
              </a:rPr>
              <a:t>ⲣ: </a:t>
            </a:r>
            <a:r>
              <a:rPr lang="ru" sz="1400">
                <a:solidFill>
                  <a:srgbClr val="434343"/>
                </a:solidFill>
              </a:rPr>
              <a:t> </a:t>
            </a:r>
            <a:r>
              <a:rPr b="1" lang="ru" sz="1400">
                <a:solidFill>
                  <a:srgbClr val="434343"/>
                </a:solidFill>
              </a:rPr>
              <a:t>(F Х Id) -&gt; F</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associativity square</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p:txBody>
      </p:sp>
      <p:sp>
        <p:nvSpPr>
          <p:cNvPr id="594" name="Shape 594"/>
          <p:cNvSpPr/>
          <p:nvPr/>
        </p:nvSpPr>
        <p:spPr>
          <a:xfrm>
            <a:off x="1253434" y="3087040"/>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txBox="1"/>
          <p:nvPr/>
        </p:nvSpPr>
        <p:spPr>
          <a:xfrm>
            <a:off x="826975" y="2675275"/>
            <a:ext cx="9213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chemeClr val="dk1"/>
                </a:solidFill>
              </a:rPr>
              <a:t>FXFXF</a:t>
            </a:r>
            <a:endParaRPr b="1"/>
          </a:p>
        </p:txBody>
      </p:sp>
      <p:sp>
        <p:nvSpPr>
          <p:cNvPr id="596" name="Shape 596"/>
          <p:cNvSpPr/>
          <p:nvPr/>
        </p:nvSpPr>
        <p:spPr>
          <a:xfrm>
            <a:off x="4082884" y="4621575"/>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Shape 597"/>
          <p:cNvSpPr/>
          <p:nvPr/>
        </p:nvSpPr>
        <p:spPr>
          <a:xfrm>
            <a:off x="1253421" y="4621575"/>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Shape 598"/>
          <p:cNvSpPr/>
          <p:nvPr/>
        </p:nvSpPr>
        <p:spPr>
          <a:xfrm>
            <a:off x="4082877" y="3094694"/>
            <a:ext cx="162000" cy="162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99" name="Shape 599"/>
          <p:cNvCxnSpPr>
            <a:stCxn id="597" idx="6"/>
            <a:endCxn id="596" idx="2"/>
          </p:cNvCxnSpPr>
          <p:nvPr/>
        </p:nvCxnSpPr>
        <p:spPr>
          <a:xfrm>
            <a:off x="1415421" y="4710225"/>
            <a:ext cx="2667600" cy="0"/>
          </a:xfrm>
          <a:prstGeom prst="straightConnector1">
            <a:avLst/>
          </a:prstGeom>
          <a:noFill/>
          <a:ln cap="flat" cmpd="sng" w="19050">
            <a:solidFill>
              <a:schemeClr val="dk2"/>
            </a:solidFill>
            <a:prstDash val="solid"/>
            <a:round/>
            <a:headEnd len="med" w="med" type="none"/>
            <a:tailEnd len="med" w="med" type="triangle"/>
          </a:ln>
        </p:spPr>
      </p:cxnSp>
      <p:cxnSp>
        <p:nvCxnSpPr>
          <p:cNvPr id="600" name="Shape 600"/>
          <p:cNvCxnSpPr>
            <a:stCxn id="594" idx="6"/>
            <a:endCxn id="598" idx="2"/>
          </p:cNvCxnSpPr>
          <p:nvPr/>
        </p:nvCxnSpPr>
        <p:spPr>
          <a:xfrm>
            <a:off x="1415434" y="3175690"/>
            <a:ext cx="2667300" cy="0"/>
          </a:xfrm>
          <a:prstGeom prst="straightConnector1">
            <a:avLst/>
          </a:prstGeom>
          <a:noFill/>
          <a:ln cap="flat" cmpd="sng" w="19050">
            <a:solidFill>
              <a:schemeClr val="dk2"/>
            </a:solidFill>
            <a:prstDash val="solid"/>
            <a:round/>
            <a:headEnd len="med" w="med" type="none"/>
            <a:tailEnd len="med" w="med" type="triangle"/>
          </a:ln>
        </p:spPr>
      </p:cxnSp>
      <p:cxnSp>
        <p:nvCxnSpPr>
          <p:cNvPr id="601" name="Shape 601"/>
          <p:cNvCxnSpPr>
            <a:stCxn id="594" idx="4"/>
            <a:endCxn id="597" idx="0"/>
          </p:cNvCxnSpPr>
          <p:nvPr/>
        </p:nvCxnSpPr>
        <p:spPr>
          <a:xfrm>
            <a:off x="1334434" y="3264340"/>
            <a:ext cx="0" cy="1357200"/>
          </a:xfrm>
          <a:prstGeom prst="straightConnector1">
            <a:avLst/>
          </a:prstGeom>
          <a:noFill/>
          <a:ln cap="flat" cmpd="sng" w="19050">
            <a:solidFill>
              <a:schemeClr val="dk2"/>
            </a:solidFill>
            <a:prstDash val="solid"/>
            <a:round/>
            <a:headEnd len="med" w="med" type="none"/>
            <a:tailEnd len="med" w="med" type="triangle"/>
          </a:ln>
        </p:spPr>
      </p:cxnSp>
      <p:cxnSp>
        <p:nvCxnSpPr>
          <p:cNvPr id="602" name="Shape 602"/>
          <p:cNvCxnSpPr/>
          <p:nvPr/>
        </p:nvCxnSpPr>
        <p:spPr>
          <a:xfrm>
            <a:off x="4163884" y="3256575"/>
            <a:ext cx="0" cy="1365000"/>
          </a:xfrm>
          <a:prstGeom prst="straightConnector1">
            <a:avLst/>
          </a:prstGeom>
          <a:noFill/>
          <a:ln cap="flat" cmpd="sng" w="19050">
            <a:solidFill>
              <a:schemeClr val="dk2"/>
            </a:solidFill>
            <a:prstDash val="solid"/>
            <a:round/>
            <a:headEnd len="med" w="med" type="none"/>
            <a:tailEnd len="med" w="med" type="triangle"/>
          </a:ln>
        </p:spPr>
      </p:cxnSp>
      <p:sp>
        <p:nvSpPr>
          <p:cNvPr id="603" name="Shape 603"/>
          <p:cNvSpPr txBox="1"/>
          <p:nvPr/>
        </p:nvSpPr>
        <p:spPr>
          <a:xfrm>
            <a:off x="2447800" y="2675275"/>
            <a:ext cx="7902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𝛍</a:t>
            </a:r>
            <a:r>
              <a:rPr lang="ru">
                <a:solidFill>
                  <a:srgbClr val="434343"/>
                </a:solidFill>
              </a:rPr>
              <a:t> </a:t>
            </a:r>
            <a:r>
              <a:rPr b="1" lang="ru">
                <a:solidFill>
                  <a:srgbClr val="434343"/>
                </a:solidFill>
              </a:rPr>
              <a:t>○ F</a:t>
            </a:r>
            <a:endParaRPr/>
          </a:p>
        </p:txBody>
      </p:sp>
      <p:sp>
        <p:nvSpPr>
          <p:cNvPr id="604" name="Shape 604"/>
          <p:cNvSpPr txBox="1"/>
          <p:nvPr/>
        </p:nvSpPr>
        <p:spPr>
          <a:xfrm>
            <a:off x="3937552" y="2675275"/>
            <a:ext cx="6030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chemeClr val="dk1"/>
                </a:solidFill>
              </a:rPr>
              <a:t>FXF</a:t>
            </a:r>
            <a:endParaRPr b="1"/>
          </a:p>
        </p:txBody>
      </p:sp>
      <p:sp>
        <p:nvSpPr>
          <p:cNvPr id="605" name="Shape 605"/>
          <p:cNvSpPr txBox="1"/>
          <p:nvPr/>
        </p:nvSpPr>
        <p:spPr>
          <a:xfrm>
            <a:off x="762225" y="3716463"/>
            <a:ext cx="7902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ru">
                <a:solidFill>
                  <a:srgbClr val="434343"/>
                </a:solidFill>
              </a:rPr>
              <a:t>F ○ </a:t>
            </a:r>
            <a:r>
              <a:rPr lang="ru" sz="1800">
                <a:solidFill>
                  <a:srgbClr val="434343"/>
                </a:solidFill>
              </a:rPr>
              <a:t>𝛍</a:t>
            </a:r>
            <a:r>
              <a:rPr lang="ru">
                <a:solidFill>
                  <a:srgbClr val="434343"/>
                </a:solidFill>
              </a:rPr>
              <a:t> </a:t>
            </a:r>
            <a:endParaRPr/>
          </a:p>
        </p:txBody>
      </p:sp>
      <p:sp>
        <p:nvSpPr>
          <p:cNvPr id="606" name="Shape 606"/>
          <p:cNvSpPr txBox="1"/>
          <p:nvPr/>
        </p:nvSpPr>
        <p:spPr>
          <a:xfrm>
            <a:off x="949427" y="4757625"/>
            <a:ext cx="6030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chemeClr val="dk1"/>
                </a:solidFill>
              </a:rPr>
              <a:t>FXF</a:t>
            </a:r>
            <a:endParaRPr b="1"/>
          </a:p>
        </p:txBody>
      </p:sp>
      <p:sp>
        <p:nvSpPr>
          <p:cNvPr id="607" name="Shape 607"/>
          <p:cNvSpPr txBox="1"/>
          <p:nvPr/>
        </p:nvSpPr>
        <p:spPr>
          <a:xfrm>
            <a:off x="2639000" y="4681975"/>
            <a:ext cx="3573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𝛍</a:t>
            </a:r>
            <a:r>
              <a:rPr lang="ru">
                <a:solidFill>
                  <a:srgbClr val="434343"/>
                </a:solidFill>
              </a:rPr>
              <a:t> </a:t>
            </a:r>
            <a:endParaRPr/>
          </a:p>
        </p:txBody>
      </p:sp>
      <p:sp>
        <p:nvSpPr>
          <p:cNvPr id="608" name="Shape 608"/>
          <p:cNvSpPr txBox="1"/>
          <p:nvPr/>
        </p:nvSpPr>
        <p:spPr>
          <a:xfrm>
            <a:off x="4244875" y="3663875"/>
            <a:ext cx="3573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𝛍</a:t>
            </a:r>
            <a:r>
              <a:rPr lang="ru">
                <a:solidFill>
                  <a:srgbClr val="434343"/>
                </a:solidFill>
              </a:rPr>
              <a:t> </a:t>
            </a:r>
            <a:endParaRPr/>
          </a:p>
        </p:txBody>
      </p:sp>
      <p:sp>
        <p:nvSpPr>
          <p:cNvPr id="609" name="Shape 609"/>
          <p:cNvSpPr txBox="1"/>
          <p:nvPr/>
        </p:nvSpPr>
        <p:spPr>
          <a:xfrm>
            <a:off x="3937552" y="4798875"/>
            <a:ext cx="6030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chemeClr val="dk1"/>
                </a:solidFill>
              </a:rPr>
              <a:t>FXF</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13" name="Shape 613"/>
        <p:cNvGrpSpPr/>
        <p:nvPr/>
      </p:nvGrpSpPr>
      <p:grpSpPr>
        <a:xfrm>
          <a:off x="0" y="0"/>
          <a:ext cx="0" cy="0"/>
          <a:chOff x="0" y="0"/>
          <a:chExt cx="0" cy="0"/>
        </a:xfrm>
      </p:grpSpPr>
      <p:sp>
        <p:nvSpPr>
          <p:cNvPr id="614" name="Shape 61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615" name="Shape 615"/>
          <p:cNvSpPr txBox="1"/>
          <p:nvPr>
            <p:ph idx="1" type="body"/>
          </p:nvPr>
        </p:nvSpPr>
        <p:spPr>
          <a:xfrm>
            <a:off x="311700" y="1106375"/>
            <a:ext cx="8520600" cy="3879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434343"/>
              </a:buClr>
              <a:buSzPts val="1400"/>
              <a:buChar char="●"/>
            </a:pPr>
            <a:r>
              <a:rPr lang="ru" sz="1400">
                <a:solidFill>
                  <a:srgbClr val="434343"/>
                </a:solidFill>
              </a:rPr>
              <a:t>identity triangle</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
        <p:nvSpPr>
          <p:cNvPr id="616" name="Shape 616"/>
          <p:cNvSpPr/>
          <p:nvPr/>
        </p:nvSpPr>
        <p:spPr>
          <a:xfrm>
            <a:off x="2859934" y="3266965"/>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2859921" y="2065475"/>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1443346" y="2068475"/>
            <a:ext cx="162000" cy="177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4182014" y="2076119"/>
            <a:ext cx="162000" cy="162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Shape 620"/>
          <p:cNvSpPr txBox="1"/>
          <p:nvPr/>
        </p:nvSpPr>
        <p:spPr>
          <a:xfrm>
            <a:off x="824925" y="1699225"/>
            <a:ext cx="7197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chemeClr val="dk1"/>
                </a:solidFill>
              </a:rPr>
              <a:t>Id X F</a:t>
            </a:r>
            <a:endParaRPr b="1"/>
          </a:p>
        </p:txBody>
      </p:sp>
      <p:cxnSp>
        <p:nvCxnSpPr>
          <p:cNvPr id="621" name="Shape 621"/>
          <p:cNvCxnSpPr>
            <a:stCxn id="617" idx="2"/>
            <a:endCxn id="618" idx="6"/>
          </p:cNvCxnSpPr>
          <p:nvPr/>
        </p:nvCxnSpPr>
        <p:spPr>
          <a:xfrm flipH="1">
            <a:off x="1605321" y="2154125"/>
            <a:ext cx="1254600" cy="3000"/>
          </a:xfrm>
          <a:prstGeom prst="straightConnector1">
            <a:avLst/>
          </a:prstGeom>
          <a:noFill/>
          <a:ln cap="flat" cmpd="sng" w="19050">
            <a:solidFill>
              <a:schemeClr val="dk2"/>
            </a:solidFill>
            <a:prstDash val="solid"/>
            <a:round/>
            <a:headEnd len="med" w="med" type="none"/>
            <a:tailEnd len="med" w="med" type="triangle"/>
          </a:ln>
        </p:spPr>
      </p:cxnSp>
      <p:cxnSp>
        <p:nvCxnSpPr>
          <p:cNvPr id="622" name="Shape 622"/>
          <p:cNvCxnSpPr>
            <a:stCxn id="616" idx="5"/>
            <a:endCxn id="619" idx="3"/>
          </p:cNvCxnSpPr>
          <p:nvPr/>
        </p:nvCxnSpPr>
        <p:spPr>
          <a:xfrm flipH="1" rot="10800000">
            <a:off x="2998210" y="2214400"/>
            <a:ext cx="1207500" cy="1203900"/>
          </a:xfrm>
          <a:prstGeom prst="straightConnector1">
            <a:avLst/>
          </a:prstGeom>
          <a:noFill/>
          <a:ln cap="flat" cmpd="sng" w="19050">
            <a:solidFill>
              <a:schemeClr val="dk2"/>
            </a:solidFill>
            <a:prstDash val="solid"/>
            <a:round/>
            <a:headEnd len="med" w="med" type="none"/>
            <a:tailEnd len="med" w="med" type="triangle"/>
          </a:ln>
        </p:spPr>
      </p:cxnSp>
      <p:cxnSp>
        <p:nvCxnSpPr>
          <p:cNvPr id="623" name="Shape 623"/>
          <p:cNvCxnSpPr>
            <a:stCxn id="616" idx="3"/>
            <a:endCxn id="618" idx="5"/>
          </p:cNvCxnSpPr>
          <p:nvPr/>
        </p:nvCxnSpPr>
        <p:spPr>
          <a:xfrm rot="10800000">
            <a:off x="1581659" y="2219800"/>
            <a:ext cx="1302000" cy="1198500"/>
          </a:xfrm>
          <a:prstGeom prst="straightConnector1">
            <a:avLst/>
          </a:prstGeom>
          <a:noFill/>
          <a:ln cap="flat" cmpd="sng" w="19050">
            <a:solidFill>
              <a:schemeClr val="dk2"/>
            </a:solidFill>
            <a:prstDash val="solid"/>
            <a:round/>
            <a:headEnd len="med" w="med" type="none"/>
            <a:tailEnd len="med" w="med" type="triangle"/>
          </a:ln>
        </p:spPr>
      </p:cxnSp>
      <p:cxnSp>
        <p:nvCxnSpPr>
          <p:cNvPr id="624" name="Shape 624"/>
          <p:cNvCxnSpPr>
            <a:stCxn id="617" idx="6"/>
            <a:endCxn id="619" idx="2"/>
          </p:cNvCxnSpPr>
          <p:nvPr/>
        </p:nvCxnSpPr>
        <p:spPr>
          <a:xfrm>
            <a:off x="3021921" y="2154125"/>
            <a:ext cx="1160100" cy="3000"/>
          </a:xfrm>
          <a:prstGeom prst="straightConnector1">
            <a:avLst/>
          </a:prstGeom>
          <a:noFill/>
          <a:ln cap="flat" cmpd="sng" w="19050">
            <a:solidFill>
              <a:schemeClr val="dk2"/>
            </a:solidFill>
            <a:prstDash val="solid"/>
            <a:round/>
            <a:headEnd len="med" w="med" type="none"/>
            <a:tailEnd len="med" w="med" type="triangle"/>
          </a:ln>
        </p:spPr>
      </p:cxnSp>
      <p:cxnSp>
        <p:nvCxnSpPr>
          <p:cNvPr id="625" name="Shape 625"/>
          <p:cNvCxnSpPr>
            <a:stCxn id="617" idx="4"/>
            <a:endCxn id="616" idx="0"/>
          </p:cNvCxnSpPr>
          <p:nvPr/>
        </p:nvCxnSpPr>
        <p:spPr>
          <a:xfrm>
            <a:off x="2940921" y="2242775"/>
            <a:ext cx="0" cy="1024200"/>
          </a:xfrm>
          <a:prstGeom prst="straightConnector1">
            <a:avLst/>
          </a:prstGeom>
          <a:noFill/>
          <a:ln cap="flat" cmpd="sng" w="19050">
            <a:solidFill>
              <a:schemeClr val="dk2"/>
            </a:solidFill>
            <a:prstDash val="solid"/>
            <a:round/>
            <a:headEnd len="med" w="med" type="none"/>
            <a:tailEnd len="med" w="med" type="triangle"/>
          </a:ln>
        </p:spPr>
      </p:cxnSp>
      <p:sp>
        <p:nvSpPr>
          <p:cNvPr id="626" name="Shape 626"/>
          <p:cNvSpPr txBox="1"/>
          <p:nvPr/>
        </p:nvSpPr>
        <p:spPr>
          <a:xfrm>
            <a:off x="4276500" y="1699225"/>
            <a:ext cx="7197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chemeClr val="dk1"/>
                </a:solidFill>
              </a:rPr>
              <a:t>F X Id</a:t>
            </a:r>
            <a:endParaRPr b="1"/>
          </a:p>
        </p:txBody>
      </p:sp>
      <p:sp>
        <p:nvSpPr>
          <p:cNvPr id="627" name="Shape 627"/>
          <p:cNvSpPr txBox="1"/>
          <p:nvPr/>
        </p:nvSpPr>
        <p:spPr>
          <a:xfrm>
            <a:off x="2648600" y="1704125"/>
            <a:ext cx="7197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a:solidFill>
                  <a:schemeClr val="dk1"/>
                </a:solidFill>
              </a:rPr>
              <a:t>F</a:t>
            </a:r>
            <a:r>
              <a:rPr b="1" lang="ru">
                <a:solidFill>
                  <a:schemeClr val="dk1"/>
                </a:solidFill>
              </a:rPr>
              <a:t> X F</a:t>
            </a:r>
            <a:endParaRPr b="1"/>
          </a:p>
        </p:txBody>
      </p:sp>
      <p:sp>
        <p:nvSpPr>
          <p:cNvPr id="628" name="Shape 628"/>
          <p:cNvSpPr txBox="1"/>
          <p:nvPr/>
        </p:nvSpPr>
        <p:spPr>
          <a:xfrm>
            <a:off x="1807163" y="1630525"/>
            <a:ext cx="7902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𝛍</a:t>
            </a:r>
            <a:r>
              <a:rPr lang="ru">
                <a:solidFill>
                  <a:srgbClr val="434343"/>
                </a:solidFill>
              </a:rPr>
              <a:t> </a:t>
            </a:r>
            <a:r>
              <a:rPr b="1" lang="ru">
                <a:solidFill>
                  <a:srgbClr val="434343"/>
                </a:solidFill>
              </a:rPr>
              <a:t>○ F</a:t>
            </a:r>
            <a:endParaRPr/>
          </a:p>
        </p:txBody>
      </p:sp>
      <p:sp>
        <p:nvSpPr>
          <p:cNvPr id="629" name="Shape 629"/>
          <p:cNvSpPr txBox="1"/>
          <p:nvPr/>
        </p:nvSpPr>
        <p:spPr>
          <a:xfrm>
            <a:off x="3357475" y="1627838"/>
            <a:ext cx="651000" cy="45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ru" sz="1800">
                <a:solidFill>
                  <a:srgbClr val="434343"/>
                </a:solidFill>
              </a:rPr>
              <a:t>𝛍</a:t>
            </a:r>
            <a:r>
              <a:rPr lang="ru">
                <a:solidFill>
                  <a:srgbClr val="434343"/>
                </a:solidFill>
              </a:rPr>
              <a:t> </a:t>
            </a:r>
            <a:r>
              <a:rPr b="1" lang="ru">
                <a:solidFill>
                  <a:srgbClr val="434343"/>
                </a:solidFill>
              </a:rPr>
              <a:t>○ F</a:t>
            </a:r>
            <a:endParaRPr/>
          </a:p>
        </p:txBody>
      </p:sp>
      <p:sp>
        <p:nvSpPr>
          <p:cNvPr id="630" name="Shape 630"/>
          <p:cNvSpPr txBox="1"/>
          <p:nvPr/>
        </p:nvSpPr>
        <p:spPr>
          <a:xfrm>
            <a:off x="3808575" y="2625100"/>
            <a:ext cx="266100" cy="38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ru" sz="1800">
                <a:solidFill>
                  <a:srgbClr val="434343"/>
                </a:solidFill>
              </a:rPr>
              <a:t>ⲣ</a:t>
            </a:r>
            <a:endParaRPr sz="1800"/>
          </a:p>
        </p:txBody>
      </p:sp>
      <p:sp>
        <p:nvSpPr>
          <p:cNvPr id="631" name="Shape 631"/>
          <p:cNvSpPr txBox="1"/>
          <p:nvPr/>
        </p:nvSpPr>
        <p:spPr>
          <a:xfrm>
            <a:off x="1762150" y="2625100"/>
            <a:ext cx="266100" cy="38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ru" sz="1800">
                <a:solidFill>
                  <a:srgbClr val="434343"/>
                </a:solidFill>
              </a:rPr>
              <a:t>𝛌</a:t>
            </a:r>
            <a:endParaRPr b="1" sz="1800"/>
          </a:p>
        </p:txBody>
      </p:sp>
      <p:sp>
        <p:nvSpPr>
          <p:cNvPr id="632" name="Shape 632"/>
          <p:cNvSpPr txBox="1"/>
          <p:nvPr/>
        </p:nvSpPr>
        <p:spPr>
          <a:xfrm>
            <a:off x="2998200" y="2560925"/>
            <a:ext cx="266100" cy="38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sz="1800">
                <a:solidFill>
                  <a:srgbClr val="434343"/>
                </a:solidFill>
              </a:rPr>
              <a:t>𝛍</a:t>
            </a:r>
            <a:endParaRPr/>
          </a:p>
        </p:txBody>
      </p:sp>
      <p:sp>
        <p:nvSpPr>
          <p:cNvPr id="633" name="Shape 633"/>
          <p:cNvSpPr txBox="1"/>
          <p:nvPr/>
        </p:nvSpPr>
        <p:spPr>
          <a:xfrm>
            <a:off x="2807875" y="3554350"/>
            <a:ext cx="266100" cy="33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ru">
                <a:solidFill>
                  <a:srgbClr val="434343"/>
                </a:solidFill>
              </a:rPr>
              <a:t>F</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37" name="Shape 637"/>
        <p:cNvGrpSpPr/>
        <p:nvPr/>
      </p:nvGrpSpPr>
      <p:grpSpPr>
        <a:xfrm>
          <a:off x="0" y="0"/>
          <a:ext cx="0" cy="0"/>
          <a:chOff x="0" y="0"/>
          <a:chExt cx="0" cy="0"/>
        </a:xfrm>
      </p:grpSpPr>
      <p:sp>
        <p:nvSpPr>
          <p:cNvPr id="638" name="Shape 63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639" name="Shape 639"/>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Выразить монаду на scala можно многими разными способами</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Во-первых монада, это контейнер, как и функтор. В одном подходе значение этого контейнера может храниться в монаде, как это сделано для </a:t>
            </a:r>
            <a:r>
              <a:rPr b="1" lang="ru" sz="1400">
                <a:solidFill>
                  <a:srgbClr val="434343"/>
                </a:solidFill>
              </a:rPr>
              <a:t>Option</a:t>
            </a:r>
            <a:r>
              <a:rPr lang="ru" sz="1400">
                <a:solidFill>
                  <a:srgbClr val="434343"/>
                </a:solidFill>
              </a:rPr>
              <a:t> или </a:t>
            </a:r>
            <a:r>
              <a:rPr b="1" lang="ru" sz="1400">
                <a:solidFill>
                  <a:srgbClr val="434343"/>
                </a:solidFill>
              </a:rPr>
              <a:t>List. </a:t>
            </a:r>
            <a:r>
              <a:rPr lang="ru" sz="1400">
                <a:solidFill>
                  <a:srgbClr val="434343"/>
                </a:solidFill>
              </a:rPr>
              <a:t>В другом, монада может быть представлена отдельным классом, в методы которого передаются значения</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Во-вторых монаду можно строить, реализуя разные базовые методы </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клейсли стрелку</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flatMap[F[_], A, B]</a:t>
            </a:r>
            <a:r>
              <a:rPr lang="ru" sz="1400">
                <a:solidFill>
                  <a:srgbClr val="434343"/>
                </a:solidFill>
              </a:rPr>
              <a:t> и </a:t>
            </a:r>
            <a:r>
              <a:rPr b="1" lang="ru" sz="1400">
                <a:solidFill>
                  <a:srgbClr val="434343"/>
                </a:solidFill>
              </a:rPr>
              <a:t>unit[T]</a:t>
            </a:r>
            <a:r>
              <a:rPr lang="ru" sz="1400">
                <a:solidFill>
                  <a:srgbClr val="434343"/>
                </a:solidFill>
              </a:rPr>
              <a:t> :</a:t>
            </a:r>
            <a:r>
              <a:rPr b="1" lang="ru" sz="1400">
                <a:solidFill>
                  <a:srgbClr val="434343"/>
                </a:solidFill>
              </a:rPr>
              <a:t> F[T]</a:t>
            </a:r>
            <a:r>
              <a:rPr lang="ru" sz="1400">
                <a:solidFill>
                  <a:srgbClr val="434343"/>
                </a:solidFill>
              </a:rPr>
              <a:t> </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flatten</a:t>
            </a:r>
            <a:r>
              <a:rPr lang="ru" sz="1400">
                <a:solidFill>
                  <a:srgbClr val="434343"/>
                </a:solidFill>
              </a:rPr>
              <a:t>[</a:t>
            </a:r>
            <a:r>
              <a:rPr b="1" lang="ru" sz="1400">
                <a:solidFill>
                  <a:srgbClr val="434343"/>
                </a:solidFill>
              </a:rPr>
              <a:t>F[_]</a:t>
            </a:r>
            <a:r>
              <a:rPr lang="ru" sz="1400">
                <a:solidFill>
                  <a:srgbClr val="434343"/>
                </a:solidFill>
              </a:rPr>
              <a:t>] и </a:t>
            </a:r>
            <a:r>
              <a:rPr b="1" lang="ru" sz="1400">
                <a:solidFill>
                  <a:srgbClr val="434343"/>
                </a:solidFill>
              </a:rPr>
              <a:t>unit[T]</a:t>
            </a:r>
            <a:r>
              <a:rPr lang="ru" sz="1400">
                <a:solidFill>
                  <a:srgbClr val="434343"/>
                </a:solidFill>
              </a:rPr>
              <a:t> :</a:t>
            </a:r>
            <a:r>
              <a:rPr b="1" lang="ru" sz="1400">
                <a:solidFill>
                  <a:srgbClr val="434343"/>
                </a:solidFill>
              </a:rPr>
              <a:t> F[T]</a:t>
            </a:r>
            <a:r>
              <a:rPr lang="ru" sz="1400">
                <a:solidFill>
                  <a:srgbClr val="434343"/>
                </a:solidFill>
              </a:rPr>
              <a:t>, потребовав, чтобы </a:t>
            </a:r>
            <a:r>
              <a:rPr b="1" lang="ru" sz="1400">
                <a:solidFill>
                  <a:srgbClr val="434343"/>
                </a:solidFill>
              </a:rPr>
              <a:t>F</a:t>
            </a:r>
            <a:r>
              <a:rPr lang="ru" sz="1400">
                <a:solidFill>
                  <a:srgbClr val="434343"/>
                </a:solidFill>
              </a:rPr>
              <a:t>, являлся функтором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Какой бы подход не был выбран, реализация монады должна следовать категорным законам, определенным для монад.</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Рассмотрим несколько канонических представлений монад в </a:t>
            </a:r>
            <a:r>
              <a:rPr b="1" lang="ru" sz="1400">
                <a:solidFill>
                  <a:srgbClr val="434343"/>
                </a:solidFill>
              </a:rPr>
              <a:t>lectures.cat.Monad.scala</a:t>
            </a:r>
            <a:endParaRPr b="1"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43" name="Shape 643"/>
        <p:cNvGrpSpPr/>
        <p:nvPr/>
      </p:nvGrpSpPr>
      <p:grpSpPr>
        <a:xfrm>
          <a:off x="0" y="0"/>
          <a:ext cx="0" cy="0"/>
          <a:chOff x="0" y="0"/>
          <a:chExt cx="0" cy="0"/>
        </a:xfrm>
      </p:grpSpPr>
      <p:sp>
        <p:nvSpPr>
          <p:cNvPr id="644" name="Shape 64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645" name="Shape 645"/>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sz="1400">
                <a:solidFill>
                  <a:srgbClr val="434343"/>
                </a:solidFill>
              </a:rPr>
              <a:t>задание</a:t>
            </a:r>
            <a:r>
              <a:rPr b="1" lang="ru">
                <a:solidFill>
                  <a:srgbClr val="434343"/>
                </a:solidFill>
              </a:rPr>
              <a:t>: </a:t>
            </a:r>
            <a:r>
              <a:rPr b="1" lang="ru" sz="1400">
                <a:solidFill>
                  <a:srgbClr val="434343"/>
                </a:solidFill>
              </a:rPr>
              <a:t>комментарий к lectures.cat.Monad.scala</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49" name="Shape 649"/>
        <p:cNvGrpSpPr/>
        <p:nvPr/>
      </p:nvGrpSpPr>
      <p:grpSpPr>
        <a:xfrm>
          <a:off x="0" y="0"/>
          <a:ext cx="0" cy="0"/>
          <a:chOff x="0" y="0"/>
          <a:chExt cx="0" cy="0"/>
        </a:xfrm>
      </p:grpSpPr>
      <p:sp>
        <p:nvSpPr>
          <p:cNvPr id="650" name="Shape 65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651" name="Shape 651"/>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ru" sz="1400">
                <a:solidFill>
                  <a:srgbClr val="434343"/>
                </a:solidFill>
              </a:rPr>
              <a:t>Как только монады начали попадать в реальные проекты, стало понятно, что </a:t>
            </a:r>
            <a:r>
              <a:rPr lang="ru" sz="1400">
                <a:solidFill>
                  <a:srgbClr val="434343"/>
                </a:solidFill>
              </a:rPr>
              <a:t>просто </a:t>
            </a:r>
            <a:r>
              <a:rPr lang="ru" sz="1400">
                <a:solidFill>
                  <a:srgbClr val="434343"/>
                </a:solidFill>
              </a:rPr>
              <a:t>композиции функций, отвечающих за логику приложения, не достаточно. Почти всегда, на ряду с композицию, нужно “что-то еще”. То контекст протащить, через приложение, то логирование везде добавить, то результат побочный вернуть. Кроме этого, захотелось и с исключениями и с вводом-выводом в функциональном стиле работать. Одним их первых результатов работы, по решению вышепоставленных задач стала россыпь разнообразных монад. “Что-то еще” вшито в каждую из монад, так, чтобы программист мог сосредоточится на решении своей задачи.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Далее мы познакомимся с наиболее востребованными представителями этого функционального  семейства. Можно считать их функциональными “паттернами”, ответом своим ООП-шным сородичам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55" name="Shape 655"/>
        <p:cNvGrpSpPr/>
        <p:nvPr/>
      </p:nvGrpSpPr>
      <p:grpSpPr>
        <a:xfrm>
          <a:off x="0" y="0"/>
          <a:ext cx="0" cy="0"/>
          <a:chOff x="0" y="0"/>
          <a:chExt cx="0" cy="0"/>
        </a:xfrm>
      </p:grpSpPr>
      <p:sp>
        <p:nvSpPr>
          <p:cNvPr id="656" name="Shape 65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657" name="Shape 657"/>
          <p:cNvSpPr txBox="1"/>
          <p:nvPr>
            <p:ph idx="1" type="body"/>
          </p:nvPr>
        </p:nvSpPr>
        <p:spPr>
          <a:xfrm>
            <a:off x="311700" y="1106375"/>
            <a:ext cx="8520600" cy="165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Reader </a:t>
            </a:r>
            <a:r>
              <a:rPr b="1" lang="ru">
                <a:solidFill>
                  <a:srgbClr val="434343"/>
                </a:solidFill>
              </a:rPr>
              <a:t>монада</a:t>
            </a:r>
            <a:endParaRPr>
              <a:solidFill>
                <a:srgbClr val="434343"/>
              </a:solidFill>
            </a:endParaRPr>
          </a:p>
          <a:p>
            <a:pPr indent="0" lvl="0" marL="0" rtl="0">
              <a:lnSpc>
                <a:spcPct val="100000"/>
              </a:lnSpc>
              <a:spcBef>
                <a:spcPts val="0"/>
              </a:spcBef>
              <a:spcAft>
                <a:spcPts val="0"/>
              </a:spcAft>
              <a:buNone/>
            </a:pPr>
            <a:r>
              <a:rPr lang="ru" sz="1400">
                <a:solidFill>
                  <a:srgbClr val="434343"/>
                </a:solidFill>
              </a:rPr>
              <a:t>С этим зверем мы уже познакомились в </a:t>
            </a:r>
            <a:r>
              <a:rPr b="1" lang="ru" sz="1400">
                <a:solidFill>
                  <a:srgbClr val="434343"/>
                </a:solidFill>
              </a:rPr>
              <a:t>lectures.di.reader.ReaderMonadProgram.scala. </a:t>
            </a:r>
            <a:r>
              <a:rPr lang="ru" sz="1400">
                <a:solidFill>
                  <a:srgbClr val="434343"/>
                </a:solidFill>
              </a:rPr>
              <a:t>Основная задача Reader </a:t>
            </a:r>
            <a:r>
              <a:rPr b="1" lang="ru" sz="1400">
                <a:solidFill>
                  <a:srgbClr val="434343"/>
                </a:solidFill>
              </a:rPr>
              <a:t>- </a:t>
            </a:r>
            <a:r>
              <a:rPr lang="ru" sz="1400">
                <a:solidFill>
                  <a:srgbClr val="434343"/>
                </a:solidFill>
              </a:rPr>
              <a:t>нести композицию функций туда, где ее не было. Вспомним, что функции вида </a:t>
            </a:r>
            <a:r>
              <a:rPr b="1" lang="ru" sz="1400">
                <a:solidFill>
                  <a:srgbClr val="434343"/>
                </a:solidFill>
              </a:rPr>
              <a:t>A</a:t>
            </a:r>
            <a:r>
              <a:rPr lang="ru" sz="1400">
                <a:solidFill>
                  <a:srgbClr val="434343"/>
                </a:solidFill>
              </a:rPr>
              <a:t> </a:t>
            </a:r>
            <a:r>
              <a:rPr b="1" lang="ru" sz="1400">
                <a:solidFill>
                  <a:srgbClr val="434343"/>
                </a:solidFill>
              </a:rPr>
              <a:t>=&gt; B</a:t>
            </a:r>
            <a:r>
              <a:rPr lang="ru" sz="1400">
                <a:solidFill>
                  <a:srgbClr val="434343"/>
                </a:solidFill>
              </a:rPr>
              <a:t> и </a:t>
            </a:r>
            <a:r>
              <a:rPr b="1" lang="ru" sz="1400">
                <a:solidFill>
                  <a:srgbClr val="434343"/>
                </a:solidFill>
              </a:rPr>
              <a:t>B =&gt; C, </a:t>
            </a:r>
            <a:r>
              <a:rPr lang="ru" sz="1400">
                <a:solidFill>
                  <a:srgbClr val="434343"/>
                </a:solidFill>
              </a:rPr>
              <a:t>прекрасно композируются, стандартными методами compose  и andThan из Function1. А вот с композицией вида  </a:t>
            </a:r>
            <a:r>
              <a:rPr lang="ru" sz="1400">
                <a:solidFill>
                  <a:srgbClr val="434343"/>
                </a:solidFill>
              </a:rPr>
              <a:t> </a:t>
            </a:r>
            <a:r>
              <a:rPr b="1" lang="ru" sz="1400">
                <a:solidFill>
                  <a:srgbClr val="434343"/>
                </a:solidFill>
              </a:rPr>
              <a:t>A</a:t>
            </a:r>
            <a:r>
              <a:rPr lang="ru" sz="1400">
                <a:solidFill>
                  <a:srgbClr val="434343"/>
                </a:solidFill>
              </a:rPr>
              <a:t> </a:t>
            </a:r>
            <a:r>
              <a:rPr b="1" lang="ru" sz="1400">
                <a:solidFill>
                  <a:srgbClr val="434343"/>
                </a:solidFill>
              </a:rPr>
              <a:t>=&gt; F[B]</a:t>
            </a:r>
            <a:r>
              <a:rPr lang="ru" sz="1400">
                <a:solidFill>
                  <a:srgbClr val="434343"/>
                </a:solidFill>
              </a:rPr>
              <a:t> и </a:t>
            </a:r>
            <a:r>
              <a:rPr b="1" lang="ru" sz="1400">
                <a:solidFill>
                  <a:srgbClr val="434343"/>
                </a:solidFill>
              </a:rPr>
              <a:t>B =&gt; F[C] </a:t>
            </a:r>
            <a:r>
              <a:rPr lang="ru" sz="1400">
                <a:solidFill>
                  <a:srgbClr val="434343"/>
                </a:solidFill>
              </a:rPr>
              <a:t>уже сложнее. Здесь нам и приходит на помощь Reader. Достаточно, реализовать flatMap, map bind и пару других методов, для Reader[F, A, B] </a:t>
            </a:r>
            <a:r>
              <a:rPr b="1" lang="ru" sz="1400">
                <a:solidFill>
                  <a:srgbClr val="434343"/>
                </a:solidFill>
              </a:rPr>
              <a:t> </a:t>
            </a:r>
            <a:endParaRPr b="1">
              <a:solidFill>
                <a:srgbClr val="434343"/>
              </a:solidFill>
            </a:endParaRPr>
          </a:p>
        </p:txBody>
      </p:sp>
      <p:sp>
        <p:nvSpPr>
          <p:cNvPr id="658" name="Shape 658"/>
          <p:cNvSpPr txBox="1"/>
          <p:nvPr/>
        </p:nvSpPr>
        <p:spPr>
          <a:xfrm>
            <a:off x="311700" y="2827950"/>
            <a:ext cx="8520600" cy="21840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Id</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A</a:t>
            </a:r>
            <a:endParaRPr b="1" sz="11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ReaderT</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 = Kleisli[</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a:t>
            </a:r>
            <a:endParaRPr b="1" sz="11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a:p>
            <a:pPr indent="0" lvl="0" marL="0" rtl="0">
              <a:spcBef>
                <a:spcPts val="0"/>
              </a:spcBef>
              <a:spcAft>
                <a:spcPts val="0"/>
              </a:spcAft>
              <a:buClr>
                <a:srgbClr val="000000"/>
              </a:buClr>
              <a:buSzPts val="1100"/>
              <a:buFont typeface="Arial"/>
              <a:buNone/>
            </a:pPr>
            <a:r>
              <a:rPr b="1" lang="ru" sz="1100">
                <a:solidFill>
                  <a:srgbClr val="000080"/>
                </a:solidFill>
                <a:highlight>
                  <a:srgbClr val="FFFFFF"/>
                </a:highlight>
                <a:latin typeface="Verdana"/>
                <a:ea typeface="Verdana"/>
                <a:cs typeface="Verdana"/>
                <a:sym typeface="Verdana"/>
              </a:rPr>
              <a:t>object </a:t>
            </a:r>
            <a:r>
              <a:rPr lang="ru" sz="1100">
                <a:solidFill>
                  <a:srgbClr val="000000"/>
                </a:solidFill>
                <a:highlight>
                  <a:srgbClr val="FFFFFF"/>
                </a:highlight>
                <a:latin typeface="Verdana"/>
                <a:ea typeface="Verdana"/>
                <a:cs typeface="Verdana"/>
                <a:sym typeface="Verdana"/>
              </a:rPr>
              <a:t>Reader {</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Clr>
                <a:srgbClr val="000000"/>
              </a:buClr>
              <a:buSzPts val="1100"/>
              <a:buFont typeface="Arial"/>
              <a:buNone/>
            </a:pPr>
            <a:r>
              <a:rPr lang="ru" sz="1100">
                <a:solidFill>
                  <a:srgbClr val="00000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rgbClr val="000000"/>
                </a:solidFill>
                <a:highlight>
                  <a:srgbClr val="FFFFFF"/>
                </a:highlight>
                <a:latin typeface="Verdana"/>
                <a:ea typeface="Verdana"/>
                <a:cs typeface="Verdana"/>
                <a:sym typeface="Verdana"/>
              </a:rPr>
              <a:t>apply[</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A </a:t>
            </a:r>
            <a:r>
              <a:rPr lang="ru" sz="1100">
                <a:solidFill>
                  <a:srgbClr val="000000"/>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Reader</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 = </a:t>
            </a:r>
            <a:r>
              <a:rPr i="1" lang="ru" sz="1100">
                <a:solidFill>
                  <a:srgbClr val="660E7A"/>
                </a:solidFill>
                <a:highlight>
                  <a:srgbClr val="FFFFFF"/>
                </a:highlight>
                <a:latin typeface="Verdana"/>
                <a:ea typeface="Verdana"/>
                <a:cs typeface="Verdana"/>
                <a:sym typeface="Verdana"/>
              </a:rPr>
              <a:t>ReaderT</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Id</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](f)</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rgbClr val="000000"/>
                </a:solidFill>
                <a:highlight>
                  <a:srgbClr val="FFFFFF"/>
                </a:highlight>
                <a:latin typeface="Verdana"/>
                <a:ea typeface="Verdana"/>
                <a:cs typeface="Verdana"/>
                <a:sym typeface="Verdana"/>
              </a:rPr>
              <a:t>}</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a:p>
            <a:pPr indent="0" lvl="0" marL="0" rtl="0">
              <a:spcBef>
                <a:spcPts val="0"/>
              </a:spcBef>
              <a:spcAft>
                <a:spcPts val="0"/>
              </a:spcAft>
              <a:buNone/>
            </a:pPr>
            <a:r>
              <a:rPr b="1" lang="ru" sz="1100">
                <a:solidFill>
                  <a:srgbClr val="000080"/>
                </a:solidFill>
                <a:highlight>
                  <a:srgbClr val="FFFFFF"/>
                </a:highlight>
                <a:latin typeface="Verdana"/>
                <a:ea typeface="Verdana"/>
                <a:cs typeface="Verdana"/>
                <a:sym typeface="Verdana"/>
              </a:rPr>
              <a:t>final case class </a:t>
            </a:r>
            <a:r>
              <a:rPr lang="ru" sz="1100">
                <a:solidFill>
                  <a:srgbClr val="000000"/>
                </a:solidFill>
                <a:highlight>
                  <a:srgbClr val="FFFFFF"/>
                </a:highlight>
                <a:latin typeface="Verdana"/>
                <a:ea typeface="Verdana"/>
                <a:cs typeface="Verdana"/>
                <a:sym typeface="Verdana"/>
              </a:rPr>
              <a:t>Kleisli[</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](run: </a:t>
            </a:r>
            <a:r>
              <a:rPr lang="ru" sz="1100">
                <a:solidFill>
                  <a:srgbClr val="20999D"/>
                </a:solidFill>
                <a:highlight>
                  <a:srgbClr val="FFFFFF"/>
                </a:highlight>
                <a:latin typeface="Verdana"/>
                <a:ea typeface="Verdana"/>
                <a:cs typeface="Verdana"/>
                <a:sym typeface="Verdana"/>
              </a:rPr>
              <a:t>A </a:t>
            </a:r>
            <a:r>
              <a:rPr lang="ru" sz="1100">
                <a:solidFill>
                  <a:srgbClr val="000000"/>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 {</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rgbClr val="00000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rgbClr val="000000"/>
                </a:solidFill>
                <a:highlight>
                  <a:srgbClr val="FFFFFF"/>
                </a:highlight>
                <a:latin typeface="Verdana"/>
                <a:ea typeface="Verdana"/>
                <a:cs typeface="Verdana"/>
                <a:sym typeface="Verdana"/>
              </a:rPr>
              <a:t>map[</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B </a:t>
            </a:r>
            <a:r>
              <a:rPr lang="ru" sz="1100">
                <a:solidFill>
                  <a:srgbClr val="000000"/>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rgbClr val="000000"/>
                </a:solidFill>
                <a:highlight>
                  <a:srgbClr val="FFFFFF"/>
                </a:highlight>
                <a:latin typeface="Verdana"/>
                <a:ea typeface="Verdana"/>
                <a:cs typeface="Verdana"/>
                <a:sym typeface="Verdana"/>
              </a:rPr>
              <a:t>F: Functor[</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 = </a:t>
            </a:r>
            <a:r>
              <a:rPr i="1" lang="ru" sz="1100">
                <a:solidFill>
                  <a:srgbClr val="000000"/>
                </a:solidFill>
                <a:highlight>
                  <a:srgbClr val="FFFFFF"/>
                </a:highlight>
                <a:latin typeface="Verdana"/>
                <a:ea typeface="Verdana"/>
                <a:cs typeface="Verdana"/>
                <a:sym typeface="Verdana"/>
              </a:rPr>
              <a:t>???</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rgbClr val="00000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rgbClr val="000000"/>
                </a:solidFill>
                <a:highlight>
                  <a:srgbClr val="FFFFFF"/>
                </a:highlight>
                <a:latin typeface="Verdana"/>
                <a:ea typeface="Verdana"/>
                <a:cs typeface="Verdana"/>
                <a:sym typeface="Verdana"/>
              </a:rPr>
              <a:t>mapF[</a:t>
            </a:r>
            <a:r>
              <a:rPr lang="ru" sz="1100">
                <a:solidFill>
                  <a:srgbClr val="20999D"/>
                </a:solidFill>
                <a:highlight>
                  <a:srgbClr val="FFFFFF"/>
                </a:highlight>
                <a:latin typeface="Verdana"/>
                <a:ea typeface="Verdana"/>
                <a:cs typeface="Verdana"/>
                <a:sym typeface="Verdana"/>
              </a:rPr>
              <a:t>N</a:t>
            </a:r>
            <a:r>
              <a:rPr lang="ru" sz="1100">
                <a:solidFill>
                  <a:srgbClr val="000000"/>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B</a:t>
            </a:r>
            <a:r>
              <a:rPr lang="ru" sz="1100">
                <a:solidFill>
                  <a:srgbClr val="000000"/>
                </a:solidFill>
                <a:highlight>
                  <a:srgbClr val="FFFFFF"/>
                </a:highlight>
                <a:latin typeface="Verdana"/>
                <a:ea typeface="Verdana"/>
                <a:cs typeface="Verdana"/>
                <a:sym typeface="Verdana"/>
              </a:rPr>
              <a:t>] =&gt; </a:t>
            </a:r>
            <a:r>
              <a:rPr lang="ru" sz="1100">
                <a:solidFill>
                  <a:srgbClr val="20999D"/>
                </a:solidFill>
                <a:highlight>
                  <a:srgbClr val="FFFFFF"/>
                </a:highlight>
                <a:latin typeface="Verdana"/>
                <a:ea typeface="Verdana"/>
                <a:cs typeface="Verdana"/>
                <a:sym typeface="Verdana"/>
              </a:rPr>
              <a:t>N</a:t>
            </a:r>
            <a:r>
              <a:rPr lang="ru" sz="1100">
                <a:solidFill>
                  <a:srgbClr val="000000"/>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N</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 = </a:t>
            </a:r>
            <a:r>
              <a:rPr i="1" lang="ru" sz="1100">
                <a:solidFill>
                  <a:srgbClr val="000000"/>
                </a:solidFill>
                <a:highlight>
                  <a:srgbClr val="FFFFFF"/>
                </a:highlight>
                <a:latin typeface="Verdana"/>
                <a:ea typeface="Verdana"/>
                <a:cs typeface="Verdana"/>
                <a:sym typeface="Verdana"/>
              </a:rPr>
              <a:t>???</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rPr lang="ru" sz="1100">
                <a:solidFill>
                  <a:srgbClr val="00000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rgbClr val="000000"/>
                </a:solidFill>
                <a:highlight>
                  <a:srgbClr val="FFFFFF"/>
                </a:highlight>
                <a:latin typeface="Verdana"/>
                <a:ea typeface="Verdana"/>
                <a:cs typeface="Verdana"/>
                <a:sym typeface="Verdana"/>
              </a:rPr>
              <a:t>flatMap[</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](f: </a:t>
            </a:r>
            <a:r>
              <a:rPr lang="ru" sz="1100">
                <a:solidFill>
                  <a:srgbClr val="20999D"/>
                </a:solidFill>
                <a:highlight>
                  <a:srgbClr val="FFFFFF"/>
                </a:highlight>
                <a:latin typeface="Verdana"/>
                <a:ea typeface="Verdana"/>
                <a:cs typeface="Verdana"/>
                <a:sym typeface="Verdana"/>
              </a:rPr>
              <a:t>B </a:t>
            </a:r>
            <a:r>
              <a:rPr lang="ru" sz="1100">
                <a:solidFill>
                  <a:srgbClr val="000000"/>
                </a:solidFill>
                <a:highlight>
                  <a:srgbClr val="FFFFFF"/>
                </a:highlight>
                <a:latin typeface="Verdana"/>
                <a:ea typeface="Verdana"/>
                <a:cs typeface="Verdana"/>
                <a:sym typeface="Verdana"/>
              </a:rPr>
              <a:t>=&gt; Kleisli[</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rgbClr val="000000"/>
                </a:solidFill>
                <a:highlight>
                  <a:srgbClr val="FFFFFF"/>
                </a:highlight>
                <a:latin typeface="Verdana"/>
                <a:ea typeface="Verdana"/>
                <a:cs typeface="Verdana"/>
                <a:sym typeface="Verdana"/>
              </a:rPr>
              <a:t>F: FlatMap[</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Kleisli[</a:t>
            </a:r>
            <a:r>
              <a:rPr lang="ru" sz="1100">
                <a:solidFill>
                  <a:srgbClr val="20999D"/>
                </a:solidFill>
                <a:highlight>
                  <a:srgbClr val="FFFFFF"/>
                </a:highlight>
                <a:latin typeface="Verdana"/>
                <a:ea typeface="Verdana"/>
                <a:cs typeface="Verdana"/>
                <a:sym typeface="Verdana"/>
              </a:rPr>
              <a:t>F</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rgbClr val="000000"/>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C</a:t>
            </a:r>
            <a:r>
              <a:rPr lang="ru" sz="1100">
                <a:solidFill>
                  <a:srgbClr val="000000"/>
                </a:solidFill>
                <a:highlight>
                  <a:srgbClr val="FFFFFF"/>
                </a:highlight>
                <a:latin typeface="Verdana"/>
                <a:ea typeface="Verdana"/>
                <a:cs typeface="Verdana"/>
                <a:sym typeface="Verdana"/>
              </a:rPr>
              <a:t>] = ???</a:t>
            </a:r>
            <a:endParaRPr sz="1100">
              <a:solidFill>
                <a:srgbClr val="000000"/>
              </a:solidFill>
              <a:highlight>
                <a:srgbClr val="FFFFFF"/>
              </a:highlight>
              <a:latin typeface="Verdana"/>
              <a:ea typeface="Verdana"/>
              <a:cs typeface="Verdana"/>
              <a:sym typeface="Verdana"/>
            </a:endParaRPr>
          </a:p>
          <a:p>
            <a:pPr indent="0" lvl="0" marL="0" rtl="0">
              <a:spcBef>
                <a:spcPts val="0"/>
              </a:spcBef>
              <a:spcAft>
                <a:spcPts val="0"/>
              </a:spcAft>
              <a:buClr>
                <a:srgbClr val="000000"/>
              </a:buClr>
              <a:buSzPts val="1100"/>
              <a:buFont typeface="Arial"/>
              <a:buNone/>
            </a:pPr>
            <a:r>
              <a:rPr lang="ru" sz="1100">
                <a:solidFill>
                  <a:srgbClr val="000000"/>
                </a:solidFill>
                <a:highlight>
                  <a:srgbClr val="FFFFFF"/>
                </a:highlight>
                <a:latin typeface="Courier New"/>
                <a:ea typeface="Courier New"/>
                <a:cs typeface="Courier New"/>
                <a:sym typeface="Courier New"/>
              </a:rPr>
              <a:t> ...</a:t>
            </a:r>
            <a:endParaRPr sz="11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80" name="Shape 80"/>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Категория - </a:t>
            </a:r>
            <a:r>
              <a:rPr lang="ru" sz="1400">
                <a:solidFill>
                  <a:srgbClr val="434343"/>
                </a:solidFill>
              </a:rPr>
              <a:t>это любая общность объектов и морфизмов, удовлетворяющая следующим свойствам</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Содержит 0 или более объектов</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Для каждого объекта существует уникальный морфизм в этот же объект </a:t>
            </a:r>
            <a:r>
              <a:rPr b="1" lang="ru" sz="1400">
                <a:solidFill>
                  <a:srgbClr val="434343"/>
                </a:solidFill>
              </a:rPr>
              <a:t>Id</a:t>
            </a:r>
            <a:r>
              <a:rPr b="1" baseline="-25000" lang="ru" sz="1400">
                <a:solidFill>
                  <a:srgbClr val="434343"/>
                </a:solidFill>
              </a:rPr>
              <a:t>A </a:t>
            </a:r>
            <a:r>
              <a:rPr b="1" lang="ru" sz="1400">
                <a:solidFill>
                  <a:srgbClr val="434343"/>
                </a:solidFill>
              </a:rPr>
              <a:t>, </a:t>
            </a:r>
            <a:r>
              <a:rPr lang="ru" sz="1400">
                <a:solidFill>
                  <a:srgbClr val="434343"/>
                </a:solidFill>
              </a:rPr>
              <a:t>который обладает следующим свойством:</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a:t>
            </a:r>
            <a:r>
              <a:rPr b="1" lang="ru" sz="1400">
                <a:solidFill>
                  <a:srgbClr val="434343"/>
                </a:solidFill>
              </a:rPr>
              <a:t>Id</a:t>
            </a:r>
            <a:r>
              <a:rPr b="1" baseline="-25000" lang="ru" sz="1400">
                <a:solidFill>
                  <a:srgbClr val="434343"/>
                </a:solidFill>
              </a:rPr>
              <a:t>B</a:t>
            </a:r>
            <a:r>
              <a:rPr lang="ru" sz="1400">
                <a:solidFill>
                  <a:srgbClr val="434343"/>
                </a:solidFill>
              </a:rPr>
              <a:t> </a:t>
            </a:r>
            <a:r>
              <a:rPr b="1" lang="ru" sz="1400">
                <a:solidFill>
                  <a:srgbClr val="434343"/>
                </a:solidFill>
              </a:rPr>
              <a:t>○ M(A -&gt;B) = M(A -&gt;B) ○ Id</a:t>
            </a:r>
            <a:r>
              <a:rPr b="1" baseline="-25000" lang="ru" sz="1400">
                <a:solidFill>
                  <a:srgbClr val="434343"/>
                </a:solidFill>
              </a:rPr>
              <a:t>A</a:t>
            </a:r>
            <a:r>
              <a:rPr lang="ru" sz="1400">
                <a:solidFill>
                  <a:srgbClr val="434343"/>
                </a:solidFill>
              </a:rPr>
              <a:t> = </a:t>
            </a:r>
            <a:r>
              <a:rPr b="1" lang="ru" sz="1400">
                <a:solidFill>
                  <a:srgbClr val="434343"/>
                </a:solidFill>
              </a:rPr>
              <a:t>M(A -&gt; B)</a:t>
            </a:r>
            <a:r>
              <a:rPr b="1" baseline="-25000" lang="ru" sz="1400">
                <a:solidFill>
                  <a:srgbClr val="434343"/>
                </a:solidFill>
              </a:rPr>
              <a:t>    </a:t>
            </a:r>
            <a:endParaRPr b="1" baseline="-25000"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Между двумя произвольными объектами может существовать произвольное количество морфизмов</a:t>
            </a:r>
            <a:endParaRPr sz="1400">
              <a:solidFill>
                <a:srgbClr val="434343"/>
              </a:solidFill>
            </a:endParaRPr>
          </a:p>
          <a:p>
            <a:pPr indent="-317500" lvl="0" marL="457200" rtl="0">
              <a:lnSpc>
                <a:spcPct val="100000"/>
              </a:lnSpc>
              <a:spcBef>
                <a:spcPts val="0"/>
              </a:spcBef>
              <a:spcAft>
                <a:spcPts val="0"/>
              </a:spcAft>
              <a:buClr>
                <a:srgbClr val="434343"/>
              </a:buClr>
              <a:buSzPts val="1400"/>
              <a:buChar char="●"/>
            </a:pPr>
            <a:r>
              <a:rPr lang="ru" sz="1400">
                <a:solidFill>
                  <a:srgbClr val="434343"/>
                </a:solidFill>
              </a:rPr>
              <a:t>Для 2 -х подходящих морфизмов обязана существовать их композиция, также являющаяся  морфизмом в этой категории</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Из свойств видно, что не бывает категорий, состоящих из одних только морфизмов. Морфизмы задают структуру категории через отношения между объектами, не описывая характер объектов и суть этих взаимоотношений.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a:solidFill>
                <a:srgbClr val="434343"/>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2" name="Shape 662"/>
        <p:cNvGrpSpPr/>
        <p:nvPr/>
      </p:nvGrpSpPr>
      <p:grpSpPr>
        <a:xfrm>
          <a:off x="0" y="0"/>
          <a:ext cx="0" cy="0"/>
          <a:chOff x="0" y="0"/>
          <a:chExt cx="0" cy="0"/>
        </a:xfrm>
      </p:grpSpPr>
      <p:sp>
        <p:nvSpPr>
          <p:cNvPr id="663" name="Shape 66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664" name="Shape 664"/>
          <p:cNvSpPr txBox="1"/>
          <p:nvPr>
            <p:ph idx="1" type="body"/>
          </p:nvPr>
        </p:nvSpPr>
        <p:spPr>
          <a:xfrm>
            <a:off x="311700" y="1106375"/>
            <a:ext cx="8520600" cy="3803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Writer</a:t>
            </a:r>
            <a:r>
              <a:rPr b="1" lang="ru">
                <a:solidFill>
                  <a:srgbClr val="434343"/>
                </a:solidFill>
              </a:rPr>
              <a:t> монада</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Эта монада родилась из необходимости накапливать какой-то контекст по ходу вычисления основной части программы. Часто ее применяют для накопления, например, данных для логирования.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Она оперирует с типом, вида </a:t>
            </a:r>
            <a:r>
              <a:rPr b="1" lang="ru" sz="1400">
                <a:solidFill>
                  <a:srgbClr val="434343"/>
                </a:solidFill>
              </a:rPr>
              <a:t>F(L, V)</a:t>
            </a:r>
            <a:r>
              <a:rPr lang="ru" sz="1400">
                <a:solidFill>
                  <a:srgbClr val="434343"/>
                </a:solidFill>
              </a:rPr>
              <a:t>, где </a:t>
            </a:r>
            <a:r>
              <a:rPr b="1" lang="ru" sz="1400">
                <a:solidFill>
                  <a:srgbClr val="434343"/>
                </a:solidFill>
              </a:rPr>
              <a:t>L</a:t>
            </a:r>
            <a:r>
              <a:rPr lang="ru" sz="1400">
                <a:solidFill>
                  <a:srgbClr val="434343"/>
                </a:solidFill>
              </a:rPr>
              <a:t>, это контекст вычисления, а </a:t>
            </a:r>
            <a:r>
              <a:rPr b="1" lang="ru" sz="1400">
                <a:solidFill>
                  <a:srgbClr val="434343"/>
                </a:solidFill>
              </a:rPr>
              <a:t>V </a:t>
            </a:r>
            <a:r>
              <a:rPr lang="ru" sz="1400">
                <a:solidFill>
                  <a:srgbClr val="434343"/>
                </a:solidFill>
              </a:rPr>
              <a:t>текущий результат. Ключевым методом этой монады, является</a:t>
            </a:r>
            <a:endParaRPr sz="1400">
              <a:solidFill>
                <a:srgbClr val="434343"/>
              </a:solidFill>
            </a:endParaRPr>
          </a:p>
          <a:p>
            <a:pPr indent="0" lvl="0" marL="0" rtl="0">
              <a:lnSpc>
                <a:spcPct val="100000"/>
              </a:lnSpc>
              <a:spcBef>
                <a:spcPts val="0"/>
              </a:spcBef>
              <a:spcAft>
                <a:spcPts val="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flatMap[</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V </a:t>
            </a:r>
            <a:r>
              <a:rPr lang="ru" sz="1000">
                <a:solidFill>
                  <a:schemeClr val="dk1"/>
                </a:solidFill>
                <a:highlight>
                  <a:srgbClr val="FFFFFF"/>
                </a:highlight>
                <a:latin typeface="Verdana"/>
                <a:ea typeface="Verdana"/>
                <a:cs typeface="Verdana"/>
                <a:sym typeface="Verdana"/>
              </a:rPr>
              <a:t>=&gt;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flatMapF: FlatMap[</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semigroupL: </a:t>
            </a:r>
            <a:r>
              <a:rPr lang="ru" sz="1000">
                <a:solidFill>
                  <a:srgbClr val="20999D"/>
                </a:solidFill>
                <a:highlight>
                  <a:srgbClr val="FFFFFF"/>
                </a:highlight>
                <a:latin typeface="Verdana"/>
                <a:ea typeface="Verdana"/>
                <a:cs typeface="Verdana"/>
                <a:sym typeface="Verdana"/>
              </a:rPr>
              <a:t>Semigroup</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Этот метод принимает  </a:t>
            </a:r>
            <a:r>
              <a:rPr b="1" lang="ru" sz="1400">
                <a:solidFill>
                  <a:srgbClr val="434343"/>
                </a:solidFill>
              </a:rPr>
              <a:t>V =&gt; WriterT[F, L, U]</a:t>
            </a:r>
            <a:r>
              <a:rPr lang="ru" sz="1400">
                <a:solidFill>
                  <a:srgbClr val="434343"/>
                </a:solidFill>
              </a:rPr>
              <a:t>, как и осталные монады. Отличительной чертой его является то, что он берет на себя ответственность за композицию контекстов. Для того, чтобы это стало возможным, как видно из сигнатуры функции, контекст должен быть полугруппой. Проще говоря должен обладать бинарной ассоциативной операцией. </a:t>
            </a:r>
            <a:endParaRPr sz="1400">
              <a:solidFill>
                <a:srgbClr val="434343"/>
              </a:solidFill>
            </a:endParaRPr>
          </a:p>
          <a:p>
            <a:pPr indent="0" lvl="0" marL="0" rtl="0">
              <a:lnSpc>
                <a:spcPct val="100000"/>
              </a:lnSpc>
              <a:spcBef>
                <a:spcPts val="0"/>
              </a:spcBef>
              <a:spcAft>
                <a:spcPts val="0"/>
              </a:spcAft>
              <a:buNone/>
            </a:pPr>
            <a:r>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Упрощенный вариант этой монады из библиотеки cats, приведен ниже</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8" name="Shape 668"/>
        <p:cNvGrpSpPr/>
        <p:nvPr/>
      </p:nvGrpSpPr>
      <p:grpSpPr>
        <a:xfrm>
          <a:off x="0" y="0"/>
          <a:ext cx="0" cy="0"/>
          <a:chOff x="0" y="0"/>
          <a:chExt cx="0" cy="0"/>
        </a:xfrm>
      </p:grpSpPr>
      <p:sp>
        <p:nvSpPr>
          <p:cNvPr id="669" name="Shape 66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670" name="Shape 670"/>
          <p:cNvSpPr txBox="1"/>
          <p:nvPr/>
        </p:nvSpPr>
        <p:spPr>
          <a:xfrm>
            <a:off x="311700" y="977750"/>
            <a:ext cx="8520600" cy="41010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final case class </a:t>
            </a:r>
            <a:r>
              <a:rPr lang="ru" sz="1000">
                <a:solidFill>
                  <a:schemeClr val="dk1"/>
                </a:solidFill>
                <a:highlight>
                  <a:srgbClr val="FFFFFF"/>
                </a:highlight>
                <a:latin typeface="Verdana"/>
                <a:ea typeface="Verdana"/>
                <a:cs typeface="Verdana"/>
                <a:sym typeface="Verdana"/>
              </a:rPr>
              <a:t>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[_],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V</a:t>
            </a:r>
            <a:r>
              <a:rPr lang="ru" sz="1000">
                <a:solidFill>
                  <a:schemeClr val="dk1"/>
                </a:solidFill>
                <a:highlight>
                  <a:srgbClr val="FFFFFF"/>
                </a:highlight>
                <a:latin typeface="Verdana"/>
                <a:ea typeface="Verdana"/>
                <a:cs typeface="Verdana"/>
                <a:sym typeface="Verdana"/>
              </a:rPr>
              <a:t>](run: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V</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written(</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functorF: Functor[</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functorF.map(run)(_._1)</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value(</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functorF: Functor[</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V</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functorF.map(run)(_._2)</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a:t>
            </a:r>
            <a:r>
              <a:rPr lang="ru" sz="1000">
                <a:solidFill>
                  <a:srgbClr val="20999D"/>
                </a:solidFill>
                <a:highlight>
                  <a:srgbClr val="FFFFFF"/>
                </a:highlight>
                <a:latin typeface="Verdana"/>
                <a:ea typeface="Verdana"/>
                <a:cs typeface="Verdana"/>
                <a:sym typeface="Verdana"/>
              </a:rPr>
              <a:t>Z</a:t>
            </a:r>
            <a:r>
              <a:rPr lang="ru" sz="1000">
                <a:solidFill>
                  <a:schemeClr val="dk1"/>
                </a:solidFill>
                <a:highlight>
                  <a:srgbClr val="FFFFFF"/>
                </a:highlight>
                <a:latin typeface="Verdana"/>
                <a:ea typeface="Verdana"/>
                <a:cs typeface="Verdana"/>
                <a:sym typeface="Verdana"/>
              </a:rPr>
              <a:t>](f: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V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Z</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Apply[</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L: </a:t>
            </a:r>
            <a:r>
              <a:rPr lang="ru" sz="1000">
                <a:solidFill>
                  <a:srgbClr val="20999D"/>
                </a:solidFill>
                <a:highlight>
                  <a:srgbClr val="FFFFFF"/>
                </a:highlight>
                <a:latin typeface="Verdana"/>
                <a:ea typeface="Verdana"/>
                <a:cs typeface="Verdana"/>
                <a:sym typeface="Verdana"/>
              </a:rPr>
              <a:t>Semigroup</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Z</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WriterT</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F.map2(f.run, run){</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((l1, fvz), (l2, v)) =&gt; (L.combine(l1, l2), fvz(v))</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flatMap[</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V </a:t>
            </a:r>
            <a:r>
              <a:rPr lang="ru" sz="1000">
                <a:solidFill>
                  <a:schemeClr val="dk1"/>
                </a:solidFill>
                <a:highlight>
                  <a:srgbClr val="FFFFFF"/>
                </a:highlight>
                <a:latin typeface="Verdana"/>
                <a:ea typeface="Verdana"/>
                <a:cs typeface="Verdana"/>
                <a:sym typeface="Verdana"/>
              </a:rPr>
              <a:t>=&gt;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flatMapF: FlatMap[</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semigroupL: </a:t>
            </a:r>
            <a:r>
              <a:rPr lang="ru" sz="1000">
                <a:solidFill>
                  <a:srgbClr val="20999D"/>
                </a:solidFill>
                <a:highlight>
                  <a:srgbClr val="FFFFFF"/>
                </a:highlight>
                <a:latin typeface="Verdana"/>
                <a:ea typeface="Verdana"/>
                <a:cs typeface="Verdana"/>
                <a:sym typeface="Verdana"/>
              </a:rPr>
              <a:t>Semigroup</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WriterT </a:t>
            </a: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flatMapF.flatMap(run) { lv =&gt;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flatMapF.map(f(lv._2).run) { lv2 =&gt;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(semigroupL.combine(lv._1, lv2._1), lv2._2)</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mapBoth[</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V</a:t>
            </a:r>
            <a:r>
              <a:rPr lang="ru" sz="1000">
                <a:solidFill>
                  <a:schemeClr val="dk1"/>
                </a:solidFill>
                <a:highlight>
                  <a:srgbClr val="FFFFFF"/>
                </a:highlight>
                <a:latin typeface="Verdana"/>
                <a:ea typeface="Verdana"/>
                <a:cs typeface="Verdana"/>
                <a:sym typeface="Verdana"/>
              </a:rPr>
              <a:t>) =&gt;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functorF: Functor[</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WriterT[</a:t>
            </a:r>
            <a:r>
              <a:rPr lang="ru" sz="1000">
                <a:solidFill>
                  <a:srgbClr val="20999D"/>
                </a:solidFill>
                <a:highlight>
                  <a:srgbClr val="FFFFFF"/>
                </a:highlight>
                <a:latin typeface="Verdana"/>
                <a:ea typeface="Verdana"/>
                <a:cs typeface="Verdana"/>
                <a:sym typeface="Verdana"/>
              </a:rPr>
              <a:t>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WriterT </a:t>
            </a:r>
            <a:r>
              <a:rPr lang="ru" sz="1000">
                <a:solidFill>
                  <a:schemeClr val="dk1"/>
                </a:solidFill>
                <a:highlight>
                  <a:srgbClr val="FFFFFF"/>
                </a:highlight>
                <a:latin typeface="Verdana"/>
                <a:ea typeface="Verdana"/>
                <a:cs typeface="Verdana"/>
                <a:sym typeface="Verdana"/>
              </a:rPr>
              <a:t>{ functorF.map(run)(f.tupled) }</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chemeClr val="dk1"/>
              </a:buClr>
              <a:buSzPts val="1100"/>
              <a:buFont typeface="Arial"/>
              <a:buNone/>
            </a:pPr>
            <a:r>
              <a:rPr lang="ru"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spcBef>
                <a:spcPts val="0"/>
              </a:spcBef>
              <a:spcAft>
                <a:spcPts val="0"/>
              </a:spcAft>
              <a:buClr>
                <a:srgbClr val="000000"/>
              </a:buClr>
              <a:buSzPts val="1100"/>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74" name="Shape 674"/>
        <p:cNvGrpSpPr/>
        <p:nvPr/>
      </p:nvGrpSpPr>
      <p:grpSpPr>
        <a:xfrm>
          <a:off x="0" y="0"/>
          <a:ext cx="0" cy="0"/>
          <a:chOff x="0" y="0"/>
          <a:chExt cx="0" cy="0"/>
        </a:xfrm>
      </p:grpSpPr>
      <p:sp>
        <p:nvSpPr>
          <p:cNvPr id="675" name="Shape 67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676" name="Shape 676"/>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Writer монада</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Рассмотрим пару примеров использования </a:t>
            </a:r>
            <a:r>
              <a:rPr b="1" lang="ru" sz="1400">
                <a:solidFill>
                  <a:srgbClr val="434343"/>
                </a:solidFill>
              </a:rPr>
              <a:t>writer</a:t>
            </a: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rPr b="1" lang="ru" sz="1400">
                <a:solidFill>
                  <a:srgbClr val="434343"/>
                </a:solidFill>
              </a:rPr>
              <a:t>lectures.cat.WriterTOps.scala </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logActions - логирование с применением WriterT</a:t>
            </a:r>
            <a:endParaRPr b="1" sz="1400">
              <a:solidFill>
                <a:srgbClr val="434343"/>
              </a:solidFill>
            </a:endParaRPr>
          </a:p>
          <a:p>
            <a:pPr indent="-317500" lvl="0" marL="457200" rtl="0">
              <a:lnSpc>
                <a:spcPct val="100000"/>
              </a:lnSpc>
              <a:spcBef>
                <a:spcPts val="0"/>
              </a:spcBef>
              <a:spcAft>
                <a:spcPts val="0"/>
              </a:spcAft>
              <a:buClr>
                <a:srgbClr val="434343"/>
              </a:buClr>
              <a:buSzPts val="1400"/>
              <a:buChar char="●"/>
            </a:pPr>
            <a:r>
              <a:rPr b="1" lang="ru" sz="1400">
                <a:solidFill>
                  <a:srgbClr val="434343"/>
                </a:solidFill>
              </a:rPr>
              <a:t>filterW -  чуть более изощренный пример, фильтрация с WriterT</a:t>
            </a:r>
            <a:endParaRPr b="1"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rPr lang="ru" sz="1400">
                <a:solidFill>
                  <a:srgbClr val="434343"/>
                </a:solidFill>
              </a:rPr>
              <a:t>На первый взгляд кажется, что с помощью помощью WriterT, может быть удобно реализовывать методы типа fold или aggregate. Но это не так, из-за того, что бинарная ассоциативная операция “вшита в тип” </a:t>
            </a:r>
            <a:r>
              <a:rPr b="1" lang="ru" sz="1400">
                <a:solidFill>
                  <a:srgbClr val="434343"/>
                </a:solidFill>
              </a:rPr>
              <a:t>L </a:t>
            </a:r>
            <a:r>
              <a:rPr lang="ru" sz="1400">
                <a:solidFill>
                  <a:srgbClr val="434343"/>
                </a:solidFill>
              </a:rPr>
              <a:t>и ее очень трудно переопределить. </a:t>
            </a:r>
            <a:endParaRPr sz="1400">
              <a:solidFill>
                <a:srgbClr val="434343"/>
              </a:solidFill>
            </a:endParaRPr>
          </a:p>
          <a:p>
            <a:pPr indent="0" lvl="0" marL="0" rtl="0">
              <a:lnSpc>
                <a:spcPct val="100000"/>
              </a:lnSpc>
              <a:spcBef>
                <a:spcPts val="0"/>
              </a:spcBef>
              <a:spcAft>
                <a:spcPts val="0"/>
              </a:spcAft>
              <a:buNone/>
            </a:pPr>
            <a:r>
              <a:rPr lang="ru" sz="1400">
                <a:solidFill>
                  <a:srgbClr val="434343"/>
                </a:solidFill>
              </a:rPr>
              <a:t>   </a:t>
            </a:r>
            <a:endParaRPr sz="1400">
              <a:solidFill>
                <a:srgbClr val="434343"/>
              </a:solidFill>
            </a:endParaRPr>
          </a:p>
          <a:p>
            <a:pPr indent="0" lvl="0" marL="0" rtl="0">
              <a:lnSpc>
                <a:spcPct val="100000"/>
              </a:lnSpc>
              <a:spcBef>
                <a:spcPts val="0"/>
              </a:spcBef>
              <a:spcAft>
                <a:spcPts val="0"/>
              </a:spcAft>
              <a:buNone/>
            </a:pPr>
            <a:r>
              <a:rPr b="1" lang="ru" sz="1400">
                <a:solidFill>
                  <a:srgbClr val="434343"/>
                </a:solidFill>
              </a:rPr>
              <a:t>задание lectures.cat.SeqWriterTOpsTest</a:t>
            </a:r>
            <a:endParaRPr b="1" sz="1400">
              <a:solidFill>
                <a:srgbClr val="434343"/>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80" name="Shape 680"/>
        <p:cNvGrpSpPr/>
        <p:nvPr/>
      </p:nvGrpSpPr>
      <p:grpSpPr>
        <a:xfrm>
          <a:off x="0" y="0"/>
          <a:ext cx="0" cy="0"/>
          <a:chOff x="0" y="0"/>
          <a:chExt cx="0" cy="0"/>
        </a:xfrm>
      </p:grpSpPr>
      <p:sp>
        <p:nvSpPr>
          <p:cNvPr id="681" name="Shape 68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682" name="Shape 682"/>
          <p:cNvSpPr txBox="1"/>
          <p:nvPr>
            <p:ph idx="1" type="body"/>
          </p:nvPr>
        </p:nvSpPr>
        <p:spPr>
          <a:xfrm>
            <a:off x="311700" y="1106375"/>
            <a:ext cx="8520600" cy="3751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ru">
                <a:solidFill>
                  <a:srgbClr val="434343"/>
                </a:solidFill>
              </a:rPr>
              <a:t>State монада</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Последняя из “большой тройки” монад. Она обеспечивает композицию функций вида </a:t>
            </a:r>
            <a:r>
              <a:rPr b="1" lang="ru" sz="1400">
                <a:solidFill>
                  <a:srgbClr val="434343"/>
                </a:solidFill>
              </a:rPr>
              <a:t>(S) =&gt; (S, A). </a:t>
            </a:r>
            <a:endParaRPr b="1" sz="1400">
              <a:solidFill>
                <a:srgbClr val="434343"/>
              </a:solidFill>
            </a:endParaRPr>
          </a:p>
          <a:p>
            <a:pPr indent="0" lvl="0" marL="0" rtl="0">
              <a:lnSpc>
                <a:spcPct val="100000"/>
              </a:lnSpc>
              <a:spcBef>
                <a:spcPts val="0"/>
              </a:spcBef>
              <a:spcAft>
                <a:spcPts val="0"/>
              </a:spcAft>
              <a:buNone/>
            </a:pPr>
            <a:r>
              <a:rPr lang="ru" sz="1400">
                <a:solidFill>
                  <a:srgbClr val="434343"/>
                </a:solidFill>
              </a:rPr>
              <a:t>Где, </a:t>
            </a:r>
            <a:r>
              <a:rPr b="1" lang="ru" sz="1400">
                <a:solidFill>
                  <a:srgbClr val="434343"/>
                </a:solidFill>
              </a:rPr>
              <a:t>S - </a:t>
            </a:r>
            <a:r>
              <a:rPr lang="ru" sz="1400">
                <a:solidFill>
                  <a:srgbClr val="434343"/>
                </a:solidFill>
              </a:rPr>
              <a:t>состояние, а </a:t>
            </a:r>
            <a:r>
              <a:rPr b="1" lang="ru" sz="1400">
                <a:solidFill>
                  <a:srgbClr val="434343"/>
                </a:solidFill>
              </a:rPr>
              <a:t>A </a:t>
            </a:r>
            <a:r>
              <a:rPr lang="ru" sz="1400">
                <a:solidFill>
                  <a:srgbClr val="434343"/>
                </a:solidFill>
              </a:rPr>
              <a:t>текущий результат. </a:t>
            </a:r>
            <a:r>
              <a:rPr b="1" lang="ru" sz="1400">
                <a:solidFill>
                  <a:srgbClr val="434343"/>
                </a:solidFill>
              </a:rPr>
              <a:t>State, </a:t>
            </a:r>
            <a:r>
              <a:rPr lang="ru" sz="1400">
                <a:solidFill>
                  <a:srgbClr val="434343"/>
                </a:solidFill>
              </a:rPr>
              <a:t>в отличии, от </a:t>
            </a:r>
            <a:r>
              <a:rPr b="1" lang="ru" sz="1400">
                <a:solidFill>
                  <a:srgbClr val="434343"/>
                </a:solidFill>
              </a:rPr>
              <a:t>writer, </a:t>
            </a:r>
            <a:r>
              <a:rPr lang="ru" sz="1400">
                <a:solidFill>
                  <a:srgbClr val="434343"/>
                </a:solidFill>
              </a:rPr>
              <a:t>композирует функции</a:t>
            </a:r>
            <a:r>
              <a:rPr b="1" lang="ru" sz="1400">
                <a:solidFill>
                  <a:srgbClr val="434343"/>
                </a:solidFill>
              </a:rPr>
              <a:t>, </a:t>
            </a:r>
            <a:r>
              <a:rPr lang="ru" sz="1400">
                <a:solidFill>
                  <a:srgbClr val="434343"/>
                </a:solidFill>
              </a:rPr>
              <a:t>которые на вход принимают состояние. Т.е. если вычисления в приложении полностью задаются своим текущим состоянием, то это сигнал к тому, что в этом  месте можно применить </a:t>
            </a:r>
            <a:r>
              <a:rPr b="1" lang="ru" sz="1400">
                <a:solidFill>
                  <a:srgbClr val="434343"/>
                </a:solidFill>
              </a:rPr>
              <a:t>state</a:t>
            </a:r>
            <a:r>
              <a:rPr lang="ru" sz="1400">
                <a:solidFill>
                  <a:srgbClr val="434343"/>
                </a:solidFill>
              </a:rPr>
              <a:t>.  Иногда state применяют в качестве builder паттерна или в качестве “генераторов” каких-либо последовательностей. Например генератор случайных чисел легко можно реализовать с помощью </a:t>
            </a:r>
            <a:r>
              <a:rPr b="1" lang="ru" sz="1400">
                <a:solidFill>
                  <a:srgbClr val="434343"/>
                </a:solidFill>
              </a:rPr>
              <a:t>State</a:t>
            </a:r>
            <a:r>
              <a:rPr lang="ru" sz="1400">
                <a:solidFill>
                  <a:srgbClr val="434343"/>
                </a:solidFill>
              </a:rPr>
              <a:t> </a:t>
            </a:r>
            <a:r>
              <a:rPr b="1" lang="ru" sz="1400">
                <a:solidFill>
                  <a:srgbClr val="434343"/>
                </a:solidFill>
              </a:rPr>
              <a:t>Monad</a:t>
            </a:r>
            <a:r>
              <a:rPr lang="ru" sz="1400">
                <a:solidFill>
                  <a:srgbClr val="434343"/>
                </a:solidFill>
              </a:rPr>
              <a:t>. </a:t>
            </a:r>
            <a:endParaRPr>
              <a:solidFill>
                <a:srgbClr val="434343"/>
              </a:solidFill>
            </a:endParaRPr>
          </a:p>
          <a:p>
            <a:pPr indent="0" lvl="0" marL="0" rtl="0">
              <a:lnSpc>
                <a:spcPct val="100000"/>
              </a:lnSpc>
              <a:spcBef>
                <a:spcPts val="0"/>
              </a:spcBef>
              <a:spcAft>
                <a:spcPts val="0"/>
              </a:spcAft>
              <a:buNone/>
            </a:pPr>
            <a:r>
              <a:t/>
            </a:r>
            <a:endParaRPr b="1">
              <a:solidFill>
                <a:srgbClr val="434343"/>
              </a:solidFill>
            </a:endParaRPr>
          </a:p>
          <a:p>
            <a:pPr indent="0" lvl="0" marL="0" rtl="0">
              <a:lnSpc>
                <a:spcPct val="100000"/>
              </a:lnSpc>
              <a:spcBef>
                <a:spcPts val="0"/>
              </a:spcBef>
              <a:spcAft>
                <a:spcPts val="0"/>
              </a:spcAft>
              <a:buNone/>
            </a:pPr>
            <a:r>
              <a:rPr lang="ru" sz="1400">
                <a:solidFill>
                  <a:srgbClr val="434343"/>
                </a:solidFill>
              </a:rPr>
              <a:t>Вариант реализации</a:t>
            </a:r>
            <a:r>
              <a:rPr b="1" lang="ru">
                <a:solidFill>
                  <a:srgbClr val="434343"/>
                </a:solidFill>
              </a:rPr>
              <a:t> </a:t>
            </a:r>
            <a:r>
              <a:rPr b="1" lang="ru" sz="1400">
                <a:solidFill>
                  <a:srgbClr val="434343"/>
                </a:solidFill>
              </a:rPr>
              <a:t>cats.data.StateT</a:t>
            </a:r>
            <a:endParaRPr b="1" sz="1400">
              <a:solidFill>
                <a:srgbClr val="434343"/>
              </a:solidFill>
            </a:endParaRPr>
          </a:p>
          <a:p>
            <a:pPr indent="0" lvl="0" marL="0" rtl="0">
              <a:lnSpc>
                <a:spcPct val="100000"/>
              </a:lnSpc>
              <a:spcBef>
                <a:spcPts val="0"/>
              </a:spcBef>
              <a:spcAft>
                <a:spcPts val="0"/>
              </a:spcAft>
              <a:buNone/>
            </a:pPr>
            <a:r>
              <a:t/>
            </a:r>
            <a:endParaRPr b="1" sz="1400">
              <a:solidFill>
                <a:srgbClr val="434343"/>
              </a:solidFill>
            </a:endParaRPr>
          </a:p>
          <a:p>
            <a:pPr indent="0" lvl="0" marL="0" rtl="0">
              <a:lnSpc>
                <a:spcPct val="100000"/>
              </a:lnSpc>
              <a:spcBef>
                <a:spcPts val="0"/>
              </a:spcBef>
              <a:spcAft>
                <a:spcPts val="0"/>
              </a:spcAft>
              <a:buNone/>
            </a:pPr>
            <a:r>
              <a:rPr lang="ru" sz="1400">
                <a:solidFill>
                  <a:srgbClr val="434343"/>
                </a:solidFill>
              </a:rPr>
              <a:t>Примеры применения</a:t>
            </a:r>
            <a:r>
              <a:rPr b="1" lang="ru" sz="1400">
                <a:solidFill>
                  <a:srgbClr val="434343"/>
                </a:solidFill>
              </a:rPr>
              <a:t> в lectures.cat.State.scala</a:t>
            </a:r>
            <a:endParaRPr b="1" sz="14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4" name="Shape 84"/>
        <p:cNvGrpSpPr/>
        <p:nvPr/>
      </p:nvGrpSpPr>
      <p:grpSpPr>
        <a:xfrm>
          <a:off x="0" y="0"/>
          <a:ext cx="0" cy="0"/>
          <a:chOff x="0" y="0"/>
          <a:chExt cx="0" cy="0"/>
        </a:xfrm>
      </p:grpSpPr>
      <p:sp>
        <p:nvSpPr>
          <p:cNvPr id="85" name="Shape 85"/>
          <p:cNvSpPr txBox="1"/>
          <p:nvPr>
            <p:ph idx="1" type="body"/>
          </p:nvPr>
        </p:nvSpPr>
        <p:spPr>
          <a:xfrm>
            <a:off x="311700" y="1034850"/>
            <a:ext cx="8520600" cy="4037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Примеры категорий</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Set </a:t>
            </a:r>
            <a:r>
              <a:rPr lang="ru" sz="1400">
                <a:solidFill>
                  <a:srgbClr val="434343"/>
                </a:solidFill>
              </a:rPr>
              <a:t>-</a:t>
            </a:r>
            <a:r>
              <a:rPr b="1" lang="ru" sz="1400">
                <a:solidFill>
                  <a:srgbClr val="434343"/>
                </a:solidFill>
              </a:rPr>
              <a:t> </a:t>
            </a:r>
            <a:r>
              <a:rPr lang="ru" sz="1400">
                <a:solidFill>
                  <a:srgbClr val="434343"/>
                </a:solidFill>
              </a:rPr>
              <a:t>категория, в которой объектами являются множества, включая пустое множество. Морфизмами являются функции, преобразующие одни множеств в другие, удовлетворяющие свойствам морфизмов.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Hom(a, b) set - </a:t>
            </a:r>
            <a:r>
              <a:rPr lang="ru" sz="1400">
                <a:solidFill>
                  <a:srgbClr val="434343"/>
                </a:solidFill>
              </a:rPr>
              <a:t>это</a:t>
            </a:r>
            <a:r>
              <a:rPr b="1" lang="ru" sz="1400">
                <a:solidFill>
                  <a:srgbClr val="434343"/>
                </a:solidFill>
              </a:rPr>
              <a:t> </a:t>
            </a:r>
            <a:r>
              <a:rPr lang="ru" sz="1400">
                <a:solidFill>
                  <a:srgbClr val="434343"/>
                </a:solidFill>
              </a:rPr>
              <a:t>множество всех морфизмов из объекта </a:t>
            </a:r>
            <a:r>
              <a:rPr b="1" lang="ru" sz="1400">
                <a:solidFill>
                  <a:srgbClr val="434343"/>
                </a:solidFill>
              </a:rPr>
              <a:t>а</a:t>
            </a:r>
            <a:r>
              <a:rPr lang="ru" sz="1400">
                <a:solidFill>
                  <a:srgbClr val="434343"/>
                </a:solidFill>
              </a:rPr>
              <a:t> в объект </a:t>
            </a:r>
            <a:r>
              <a:rPr b="1" lang="ru" sz="1400">
                <a:solidFill>
                  <a:srgbClr val="434343"/>
                </a:solidFill>
              </a:rPr>
              <a:t>b. Hom </a:t>
            </a:r>
            <a:r>
              <a:rPr lang="ru" sz="1400">
                <a:solidFill>
                  <a:srgbClr val="434343"/>
                </a:solidFill>
              </a:rPr>
              <a:t>также являются объектами в категории </a:t>
            </a:r>
            <a:r>
              <a:rPr b="1" lang="ru" sz="1400">
                <a:solidFill>
                  <a:srgbClr val="434343"/>
                </a:solidFill>
              </a:rPr>
              <a:t>Set.</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Сat </a:t>
            </a:r>
            <a:r>
              <a:rPr lang="ru" sz="1400">
                <a:solidFill>
                  <a:srgbClr val="434343"/>
                </a:solidFill>
              </a:rPr>
              <a:t>- категория (или 2-категория) всех категорий</a:t>
            </a:r>
            <a:r>
              <a:rPr b="1" lang="ru" sz="1400">
                <a:solidFill>
                  <a:srgbClr val="434343"/>
                </a:solidFill>
              </a:rPr>
              <a:t>.</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Малая категория</a:t>
            </a:r>
            <a:r>
              <a:rPr lang="ru" sz="1400">
                <a:solidFill>
                  <a:srgbClr val="434343"/>
                </a:solidFill>
              </a:rPr>
              <a:t> - это любая категория в которой стрелки (и соответственно объекты) формируют множество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Локально малая категория</a:t>
            </a:r>
            <a:r>
              <a:rPr lang="ru" sz="1400">
                <a:solidFill>
                  <a:srgbClr val="434343"/>
                </a:solidFill>
              </a:rPr>
              <a:t> - это категория, в которой каждый </a:t>
            </a:r>
            <a:r>
              <a:rPr b="1" lang="ru" sz="1400">
                <a:solidFill>
                  <a:srgbClr val="434343"/>
                </a:solidFill>
              </a:rPr>
              <a:t>Hom</a:t>
            </a:r>
            <a:r>
              <a:rPr lang="ru" sz="1400">
                <a:solidFill>
                  <a:srgbClr val="434343"/>
                </a:solidFill>
              </a:rPr>
              <a:t> представляет собой множество</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Категория типов и функций. </a:t>
            </a:r>
            <a:r>
              <a:rPr lang="ru" sz="1400">
                <a:solidFill>
                  <a:srgbClr val="434343"/>
                </a:solidFill>
              </a:rPr>
              <a:t>Применяя теорию категорий в программировании, в качестве базовой берется категория, объектами которой являются типы, а морфизмами функции над типами.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p:txBody>
      </p:sp>
      <p:sp>
        <p:nvSpPr>
          <p:cNvPr id="86" name="Shape 8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0" name="Shape 90"/>
        <p:cNvGrpSpPr/>
        <p:nvPr/>
      </p:nvGrpSpPr>
      <p:grpSpPr>
        <a:xfrm>
          <a:off x="0" y="0"/>
          <a:ext cx="0" cy="0"/>
          <a:chOff x="0" y="0"/>
          <a:chExt cx="0" cy="0"/>
        </a:xfrm>
      </p:grpSpPr>
      <p:sp>
        <p:nvSpPr>
          <p:cNvPr id="91" name="Shape 9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92" name="Shape 92"/>
          <p:cNvSpPr txBox="1"/>
          <p:nvPr>
            <p:ph idx="1" type="body"/>
          </p:nvPr>
        </p:nvSpPr>
        <p:spPr>
          <a:xfrm>
            <a:off x="311700" y="1106375"/>
            <a:ext cx="8520600" cy="40371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Примеры категорий</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Кокатегория </a:t>
            </a:r>
            <a:r>
              <a:rPr lang="ru" sz="1400">
                <a:solidFill>
                  <a:srgbClr val="434343"/>
                </a:solidFill>
              </a:rPr>
              <a:t>(двойственная категория)</a:t>
            </a:r>
            <a:r>
              <a:rPr b="1" lang="ru" sz="1400">
                <a:solidFill>
                  <a:srgbClr val="434343"/>
                </a:solidFill>
              </a:rPr>
              <a:t>.</a:t>
            </a:r>
            <a:r>
              <a:rPr lang="ru" sz="1400">
                <a:solidFill>
                  <a:srgbClr val="434343"/>
                </a:solidFill>
              </a:rPr>
              <a:t> Категория является кокатегорией к какой-либо категории, когда все объекты в исходной категории сохранены, а все морфизмы изменили свое направление на противоположное</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2-категория</a:t>
            </a:r>
            <a:r>
              <a:rPr lang="ru" sz="1400">
                <a:solidFill>
                  <a:srgbClr val="434343"/>
                </a:solidFill>
              </a:rPr>
              <a:t>,</a:t>
            </a:r>
            <a:r>
              <a:rPr b="1" lang="ru" sz="1400">
                <a:solidFill>
                  <a:srgbClr val="434343"/>
                </a:solidFill>
              </a:rPr>
              <a:t> n-категория</a:t>
            </a:r>
            <a:r>
              <a:rPr lang="ru" sz="1400">
                <a:solidFill>
                  <a:srgbClr val="434343"/>
                </a:solidFill>
              </a:rPr>
              <a:t>,</a:t>
            </a:r>
            <a:r>
              <a:rPr b="1" lang="ru" sz="1400">
                <a:solidFill>
                  <a:srgbClr val="434343"/>
                </a:solidFill>
              </a:rPr>
              <a:t> </a:t>
            </a:r>
            <a:r>
              <a:rPr b="1" lang="ru">
                <a:solidFill>
                  <a:srgbClr val="434343"/>
                </a:solidFill>
              </a:rPr>
              <a:t>∞</a:t>
            </a:r>
            <a:r>
              <a:rPr b="1" lang="ru" sz="1400">
                <a:solidFill>
                  <a:srgbClr val="434343"/>
                </a:solidFill>
              </a:rPr>
              <a:t>-категория</a:t>
            </a:r>
            <a:r>
              <a:rPr lang="ru" sz="1400">
                <a:solidFill>
                  <a:srgbClr val="434343"/>
                </a:solidFill>
              </a:rPr>
              <a:t> - категории высших порядков. 2-категория - это категория, в которой морфизмы существуют не только между объектами но и между морфизмами объектов. </a:t>
            </a:r>
            <a:endParaRPr b="1" sz="14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98" name="Shape 98"/>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Универсальное свойство (УС). </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Как правило, для проведения каких-либо построений в ТК принято рассматривать всю категорию целиком. Чтобы дать определение какой-либо сущности или факту, выбирают некое универсальное свойство. Далее проводят построение, показывающее наличие или отсутствие объектов в категории, удовлетворяющих заданному свойству. Построения проводят для каждой категории в отдельности. Дадим определение начального и конечного объектов категории через УС</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Терминальный объект(ТО)</a:t>
            </a:r>
            <a:r>
              <a:rPr lang="ru" sz="1400">
                <a:solidFill>
                  <a:srgbClr val="434343"/>
                </a:solidFill>
              </a:rPr>
              <a:t> в категории </a:t>
            </a:r>
            <a:r>
              <a:rPr b="1" lang="ru" sz="1400">
                <a:solidFill>
                  <a:srgbClr val="434343"/>
                </a:solidFill>
              </a:rPr>
              <a:t>С</a:t>
            </a:r>
            <a:r>
              <a:rPr lang="ru" sz="1400">
                <a:solidFill>
                  <a:srgbClr val="434343"/>
                </a:solidFill>
              </a:rPr>
              <a:t> - это объект </a:t>
            </a:r>
            <a:r>
              <a:rPr b="1" lang="ru" sz="1400">
                <a:solidFill>
                  <a:srgbClr val="434343"/>
                </a:solidFill>
              </a:rPr>
              <a:t>1</a:t>
            </a:r>
            <a:r>
              <a:rPr lang="ru" sz="1400">
                <a:solidFill>
                  <a:srgbClr val="434343"/>
                </a:solidFill>
              </a:rPr>
              <a:t> в категории, обладающий следующим универсальным свойством:</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для каждого объекта </a:t>
            </a:r>
            <a:r>
              <a:rPr b="1" lang="ru" sz="1400">
                <a:solidFill>
                  <a:srgbClr val="434343"/>
                </a:solidFill>
              </a:rPr>
              <a:t>x</a:t>
            </a:r>
            <a:r>
              <a:rPr lang="ru" sz="1400">
                <a:solidFill>
                  <a:srgbClr val="434343"/>
                </a:solidFill>
              </a:rPr>
              <a:t> в категории </a:t>
            </a:r>
            <a:r>
              <a:rPr b="1" lang="ru" sz="1400">
                <a:solidFill>
                  <a:srgbClr val="434343"/>
                </a:solidFill>
              </a:rPr>
              <a:t>C</a:t>
            </a:r>
            <a:r>
              <a:rPr lang="ru" sz="1400">
                <a:solidFill>
                  <a:srgbClr val="434343"/>
                </a:solidFill>
              </a:rPr>
              <a:t> существует уникальный морфизм </a:t>
            </a:r>
            <a:r>
              <a:rPr b="1" lang="ru" sz="1400">
                <a:solidFill>
                  <a:srgbClr val="434343"/>
                </a:solidFill>
              </a:rPr>
              <a:t>X -&gt; 1</a:t>
            </a:r>
            <a:r>
              <a:rPr lang="ru" sz="1400">
                <a:solidFill>
                  <a:srgbClr val="434343"/>
                </a:solidFill>
              </a:rPr>
              <a:t>. Терминальный объект категории, если существует, он уникален вплоть до изоморфизма.</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Начальный объект(НО) </a:t>
            </a:r>
            <a:r>
              <a:rPr lang="ru" sz="1400">
                <a:solidFill>
                  <a:srgbClr val="434343"/>
                </a:solidFill>
              </a:rPr>
              <a:t>в категории C — это её объект </a:t>
            </a:r>
            <a:r>
              <a:rPr b="1" lang="ru" sz="1400">
                <a:solidFill>
                  <a:srgbClr val="434343"/>
                </a:solidFill>
              </a:rPr>
              <a:t>I</a:t>
            </a:r>
            <a:r>
              <a:rPr lang="ru" sz="1400">
                <a:solidFill>
                  <a:srgbClr val="434343"/>
                </a:solidFill>
              </a:rPr>
              <a:t>, такой что для любого объекта </a:t>
            </a:r>
            <a:r>
              <a:rPr b="1" lang="ru" sz="1400">
                <a:solidFill>
                  <a:srgbClr val="434343"/>
                </a:solidFill>
              </a:rPr>
              <a:t>X</a:t>
            </a:r>
            <a:r>
              <a:rPr lang="ru" sz="1400">
                <a:solidFill>
                  <a:srgbClr val="434343"/>
                </a:solidFill>
              </a:rPr>
              <a:t> в </a:t>
            </a:r>
            <a:r>
              <a:rPr b="1" lang="ru" sz="1400">
                <a:solidFill>
                  <a:srgbClr val="434343"/>
                </a:solidFill>
              </a:rPr>
              <a:t>C</a:t>
            </a:r>
            <a:r>
              <a:rPr lang="ru" sz="1400">
                <a:solidFill>
                  <a:srgbClr val="434343"/>
                </a:solidFill>
              </a:rPr>
              <a:t> существует единственный морфизм </a:t>
            </a:r>
            <a:r>
              <a:rPr b="1" lang="ru" sz="1400">
                <a:solidFill>
                  <a:srgbClr val="434343"/>
                </a:solidFill>
              </a:rPr>
              <a:t>I -&gt; X</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Нулевым объектом</a:t>
            </a:r>
            <a:r>
              <a:rPr lang="ru" sz="1400">
                <a:solidFill>
                  <a:srgbClr val="434343"/>
                </a:solidFill>
              </a:rPr>
              <a:t> называется любой объект, являющийся одновременно начальным и конечным </a:t>
            </a:r>
            <a:endParaRPr b="1" sz="14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ru">
                <a:solidFill>
                  <a:schemeClr val="dk2"/>
                </a:solidFill>
              </a:rPr>
              <a:t>Теория Категорий</a:t>
            </a:r>
            <a:endParaRPr>
              <a:solidFill>
                <a:schemeClr val="dk2"/>
              </a:solidFill>
            </a:endParaRPr>
          </a:p>
        </p:txBody>
      </p:sp>
      <p:sp>
        <p:nvSpPr>
          <p:cNvPr id="104" name="Shape 104"/>
          <p:cNvSpPr txBox="1"/>
          <p:nvPr>
            <p:ph idx="1" type="body"/>
          </p:nvPr>
        </p:nvSpPr>
        <p:spPr>
          <a:xfrm>
            <a:off x="311700" y="1106375"/>
            <a:ext cx="8520600" cy="3399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ru">
                <a:solidFill>
                  <a:srgbClr val="434343"/>
                </a:solidFill>
              </a:rPr>
              <a:t>Примеры </a:t>
            </a:r>
            <a:endParaRPr b="1">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В категории </a:t>
            </a:r>
            <a:r>
              <a:rPr b="1" lang="ru" sz="1400">
                <a:solidFill>
                  <a:srgbClr val="434343"/>
                </a:solidFill>
              </a:rPr>
              <a:t>Set</a:t>
            </a:r>
            <a:r>
              <a:rPr lang="ru" sz="1400">
                <a:solidFill>
                  <a:srgbClr val="434343"/>
                </a:solidFill>
              </a:rPr>
              <a:t>, одноэлементные множества в той же категории являются терминальными объектами. Терминальный объект уникален вплоть до изоморфизма.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Покажем что утверждение верно для терминального объекта.</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Выберем в категории </a:t>
            </a:r>
            <a:r>
              <a:rPr b="1" lang="ru" sz="1400">
                <a:solidFill>
                  <a:srgbClr val="434343"/>
                </a:solidFill>
              </a:rPr>
              <a:t>Set </a:t>
            </a:r>
            <a:r>
              <a:rPr lang="ru" sz="1400">
                <a:solidFill>
                  <a:srgbClr val="434343"/>
                </a:solidFill>
              </a:rPr>
              <a:t>пустое множество и обозначим его </a:t>
            </a:r>
            <a:r>
              <a:rPr b="1" lang="ru" sz="1400">
                <a:solidFill>
                  <a:srgbClr val="434343"/>
                </a:solidFill>
              </a:rPr>
              <a:t>Unit. </a:t>
            </a:r>
            <a:r>
              <a:rPr lang="ru" sz="1400">
                <a:solidFill>
                  <a:srgbClr val="434343"/>
                </a:solidFill>
              </a:rPr>
              <a:t>Как мы знаем, стрелки в категории </a:t>
            </a:r>
            <a:r>
              <a:rPr b="1" lang="ru" sz="1400">
                <a:solidFill>
                  <a:srgbClr val="434343"/>
                </a:solidFill>
              </a:rPr>
              <a:t>Set - </a:t>
            </a:r>
            <a:r>
              <a:rPr lang="ru" sz="1400">
                <a:solidFill>
                  <a:srgbClr val="434343"/>
                </a:solidFill>
              </a:rPr>
              <a:t>это функции. Объявим тогда такую полиморфную функцию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def unit[T](prm: T): Unit</a:t>
            </a:r>
            <a:r>
              <a:rPr lang="ru" sz="1400">
                <a:solidFill>
                  <a:srgbClr val="434343"/>
                </a:solidFill>
              </a:rPr>
              <a:t> = </a:t>
            </a:r>
            <a:r>
              <a:rPr b="1" lang="ru" sz="1400">
                <a:solidFill>
                  <a:srgbClr val="434343"/>
                </a:solidFill>
              </a:rPr>
              <a:t>().</a:t>
            </a:r>
            <a:r>
              <a:rPr lang="ru" sz="1400">
                <a:solidFill>
                  <a:srgbClr val="434343"/>
                </a:solidFill>
              </a:rPr>
              <a:t> Ясно, что эта функция переводит любое множество </a:t>
            </a:r>
            <a:r>
              <a:rPr b="1" lang="ru" sz="1400">
                <a:solidFill>
                  <a:srgbClr val="434343"/>
                </a:solidFill>
              </a:rPr>
              <a:t>T </a:t>
            </a:r>
            <a:r>
              <a:rPr lang="ru" sz="1400">
                <a:solidFill>
                  <a:srgbClr val="434343"/>
                </a:solidFill>
              </a:rPr>
              <a:t>в множество </a:t>
            </a:r>
            <a:r>
              <a:rPr b="1" lang="ru" sz="1400">
                <a:solidFill>
                  <a:srgbClr val="434343"/>
                </a:solidFill>
              </a:rPr>
              <a:t>Unit. </a:t>
            </a:r>
            <a:r>
              <a:rPr lang="ru" sz="1400">
                <a:solidFill>
                  <a:srgbClr val="434343"/>
                </a:solidFill>
              </a:rPr>
              <a:t>Следовательно </a:t>
            </a:r>
            <a:r>
              <a:rPr b="1" lang="ru" sz="1400">
                <a:solidFill>
                  <a:srgbClr val="434343"/>
                </a:solidFill>
              </a:rPr>
              <a:t>Unit</a:t>
            </a:r>
            <a:r>
              <a:rPr lang="ru" sz="1400">
                <a:solidFill>
                  <a:srgbClr val="434343"/>
                </a:solidFill>
              </a:rPr>
              <a:t> является терминальным объектом.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В категории </a:t>
            </a:r>
            <a:r>
              <a:rPr b="1" lang="ru" sz="1400">
                <a:solidFill>
                  <a:srgbClr val="434343"/>
                </a:solidFill>
              </a:rPr>
              <a:t>Set</a:t>
            </a:r>
            <a:r>
              <a:rPr lang="ru" sz="1400">
                <a:solidFill>
                  <a:srgbClr val="434343"/>
                </a:solidFill>
              </a:rPr>
              <a:t>, пустое множество является единственным начальным объектом</a:t>
            </a:r>
            <a:endParaRPr sz="1400">
              <a:solidFill>
                <a:srgbClr val="434343"/>
              </a:solidFill>
            </a:endParaRPr>
          </a:p>
          <a:p>
            <a:pPr indent="0" lvl="0" marL="0" rtl="0">
              <a:lnSpc>
                <a:spcPct val="100000"/>
              </a:lnSpc>
              <a:spcBef>
                <a:spcPts val="0"/>
              </a:spcBef>
              <a:spcAft>
                <a:spcPts val="0"/>
              </a:spcAft>
              <a:buClr>
                <a:schemeClr val="dk1"/>
              </a:buClr>
              <a:buSzPts val="1100"/>
              <a:buFont typeface="Arial"/>
              <a:buNone/>
            </a:pPr>
            <a:r>
              <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b="1" lang="ru" sz="1400">
                <a:solidFill>
                  <a:srgbClr val="434343"/>
                </a:solidFill>
              </a:rPr>
              <a:t>Вопрос:</a:t>
            </a:r>
            <a:endParaRPr b="1" sz="1400">
              <a:solidFill>
                <a:srgbClr val="434343"/>
              </a:solidFill>
            </a:endParaRPr>
          </a:p>
          <a:p>
            <a:pPr indent="0" lvl="0" marL="0" rtl="0">
              <a:lnSpc>
                <a:spcPct val="100000"/>
              </a:lnSpc>
              <a:spcBef>
                <a:spcPts val="0"/>
              </a:spcBef>
              <a:spcAft>
                <a:spcPts val="0"/>
              </a:spcAft>
              <a:buClr>
                <a:schemeClr val="dk1"/>
              </a:buClr>
              <a:buSzPts val="1100"/>
              <a:buFont typeface="Arial"/>
              <a:buNone/>
            </a:pPr>
            <a:r>
              <a:rPr lang="ru" sz="1400">
                <a:solidFill>
                  <a:srgbClr val="434343"/>
                </a:solidFill>
              </a:rPr>
              <a:t>Как вы думаете, как будут выглядеть стрелки (функции) из пустого множества к каждому множеству категории </a:t>
            </a:r>
            <a:r>
              <a:rPr b="1" lang="ru" sz="1400">
                <a:solidFill>
                  <a:srgbClr val="434343"/>
                </a:solidFill>
              </a:rPr>
              <a:t>Set ?</a:t>
            </a:r>
            <a:endParaRPr b="1" sz="14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