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adamw/macwi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55" name="Shape 55"/>
          <p:cNvSpPr txBox="1"/>
          <p:nvPr>
            <p:ph idx="1" type="subTitle"/>
          </p:nvPr>
        </p:nvSpPr>
        <p:spPr>
          <a:xfrm>
            <a:off x="311700" y="2834125"/>
            <a:ext cx="8520600" cy="168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sz="4200"/>
              <a:t>Inversion of Control</a:t>
            </a:r>
            <a:endParaRPr sz="4200"/>
          </a:p>
          <a:p>
            <a:pPr indent="0" lvl="0" marL="0">
              <a:spcBef>
                <a:spcPts val="0"/>
              </a:spcBef>
              <a:spcAft>
                <a:spcPts val="0"/>
              </a:spcAft>
              <a:buNone/>
            </a:pPr>
            <a:r>
              <a:rPr lang="ru" sz="4200"/>
              <a:t>Dependency injection</a:t>
            </a:r>
            <a:endParaRPr sz="4200"/>
          </a:p>
          <a:p>
            <a:pPr indent="0" lvl="0" marL="0">
              <a:spcBef>
                <a:spcPts val="0"/>
              </a:spcBef>
              <a:spcAft>
                <a:spcPts val="0"/>
              </a:spcAft>
              <a:buNone/>
            </a:pPr>
            <a:r>
              <a:t/>
            </a:r>
            <a:endParaRPr sz="4200"/>
          </a:p>
          <a:p>
            <a:pPr indent="0" lvl="0" marL="0" rtl="0">
              <a:spcBef>
                <a:spcPts val="0"/>
              </a:spcBef>
              <a:spcAft>
                <a:spcPts val="0"/>
              </a:spcAft>
              <a:buNone/>
            </a:pPr>
            <a:r>
              <a:t/>
            </a:r>
            <a:endParaRPr sz="4200"/>
          </a:p>
        </p:txBody>
      </p:sp>
      <p:pic>
        <p:nvPicPr>
          <p:cNvPr descr="gerb.png" id="56" name="Shape 56"/>
          <p:cNvPicPr preferRelativeResize="0"/>
          <p:nvPr/>
        </p:nvPicPr>
        <p:blipFill>
          <a:blip r:embed="rId3">
            <a:alphaModFix/>
          </a:blip>
          <a:stretch>
            <a:fillRect/>
          </a:stretch>
        </p:blipFill>
        <p:spPr>
          <a:xfrm>
            <a:off x="3745750" y="1156451"/>
            <a:ext cx="1652499" cy="147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111" name="Shape 111"/>
          <p:cNvSpPr txBox="1"/>
          <p:nvPr>
            <p:ph idx="1" type="body"/>
          </p:nvPr>
        </p:nvSpPr>
        <p:spPr>
          <a:xfrm>
            <a:off x="311700" y="1106375"/>
            <a:ext cx="8520600" cy="1305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По сути, </a:t>
            </a:r>
            <a:r>
              <a:rPr b="1" lang="ru">
                <a:solidFill>
                  <a:srgbClr val="434343"/>
                </a:solidFill>
              </a:rPr>
              <a:t>RM </a:t>
            </a:r>
            <a:r>
              <a:rPr lang="ru">
                <a:solidFill>
                  <a:srgbClr val="434343"/>
                </a:solidFill>
              </a:rPr>
              <a:t>-</a:t>
            </a:r>
            <a:r>
              <a:rPr lang="ru">
                <a:solidFill>
                  <a:srgbClr val="434343"/>
                </a:solidFill>
              </a:rPr>
              <a:t> это контейнер для функции из </a:t>
            </a:r>
            <a:r>
              <a:rPr b="1" lang="ru">
                <a:solidFill>
                  <a:srgbClr val="434343"/>
                </a:solidFill>
              </a:rPr>
              <a:t>A =&gt; B</a:t>
            </a:r>
            <a:r>
              <a:rPr lang="ru">
                <a:solidFill>
                  <a:srgbClr val="434343"/>
                </a:solidFill>
              </a:rPr>
              <a:t>. Метод </a:t>
            </a:r>
            <a:r>
              <a:rPr b="1" lang="ru">
                <a:solidFill>
                  <a:srgbClr val="434343"/>
                </a:solidFill>
              </a:rPr>
              <a:t>map</a:t>
            </a:r>
            <a:r>
              <a:rPr lang="ru">
                <a:solidFill>
                  <a:srgbClr val="434343"/>
                </a:solidFill>
              </a:rPr>
              <a:t> можно рассматривать как аналог </a:t>
            </a:r>
            <a:r>
              <a:rPr b="1" lang="ru">
                <a:solidFill>
                  <a:srgbClr val="434343"/>
                </a:solidFill>
              </a:rPr>
              <a:t>andThen</a:t>
            </a:r>
            <a:r>
              <a:rPr lang="ru">
                <a:solidFill>
                  <a:srgbClr val="434343"/>
                </a:solidFill>
              </a:rPr>
              <a:t> для </a:t>
            </a:r>
            <a:r>
              <a:rPr b="1" lang="ru">
                <a:solidFill>
                  <a:srgbClr val="434343"/>
                </a:solidFill>
              </a:rPr>
              <a:t>A =&gt; B</a:t>
            </a:r>
            <a:r>
              <a:rPr lang="ru">
                <a:solidFill>
                  <a:srgbClr val="434343"/>
                </a:solidFill>
              </a:rPr>
              <a:t>, a </a:t>
            </a:r>
            <a:r>
              <a:rPr b="1" lang="ru">
                <a:solidFill>
                  <a:srgbClr val="434343"/>
                </a:solidFill>
              </a:rPr>
              <a:t>flatMap</a:t>
            </a:r>
            <a:r>
              <a:rPr lang="ru">
                <a:solidFill>
                  <a:srgbClr val="434343"/>
                </a:solidFill>
              </a:rPr>
              <a:t> - это метод композиции функций </a:t>
            </a:r>
            <a:r>
              <a:rPr b="1" lang="ru">
                <a:solidFill>
                  <a:srgbClr val="434343"/>
                </a:solidFill>
              </a:rPr>
              <a:t>A =&gt; B</a:t>
            </a:r>
            <a:r>
              <a:rPr lang="ru">
                <a:solidFill>
                  <a:srgbClr val="434343"/>
                </a:solidFill>
              </a:rPr>
              <a:t> и  </a:t>
            </a:r>
            <a:r>
              <a:rPr b="1" lang="ru">
                <a:solidFill>
                  <a:srgbClr val="434343"/>
                </a:solidFill>
              </a:rPr>
              <a:t>B =&gt; A =&gt; C, </a:t>
            </a:r>
            <a:r>
              <a:rPr lang="ru">
                <a:solidFill>
                  <a:srgbClr val="434343"/>
                </a:solidFill>
              </a:rPr>
              <a:t>который возвращает функцию </a:t>
            </a:r>
            <a:endParaRPr>
              <a:solidFill>
                <a:srgbClr val="434343"/>
              </a:solidFill>
            </a:endParaRPr>
          </a:p>
          <a:p>
            <a:pPr indent="0" lvl="0" marL="0" rtl="0">
              <a:lnSpc>
                <a:spcPct val="100000"/>
              </a:lnSpc>
              <a:spcBef>
                <a:spcPts val="0"/>
              </a:spcBef>
              <a:spcAft>
                <a:spcPts val="0"/>
              </a:spcAft>
              <a:buNone/>
            </a:pPr>
            <a:r>
              <a:rPr b="1" lang="ru">
                <a:solidFill>
                  <a:srgbClr val="434343"/>
                </a:solidFill>
              </a:rPr>
              <a:t>A =&gt; C</a:t>
            </a:r>
            <a:r>
              <a:rPr lang="ru">
                <a:solidFill>
                  <a:srgbClr val="434343"/>
                </a:solidFill>
              </a:rPr>
              <a:t>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rPr lang="ru">
                <a:solidFill>
                  <a:srgbClr val="434343"/>
                </a:solidFill>
              </a:rPr>
              <a:t>Рассмотрим, как </a:t>
            </a:r>
            <a:r>
              <a:rPr b="1" lang="ru">
                <a:solidFill>
                  <a:srgbClr val="434343"/>
                </a:solidFill>
              </a:rPr>
              <a:t>RM </a:t>
            </a:r>
            <a:r>
              <a:rPr lang="ru">
                <a:solidFill>
                  <a:srgbClr val="434343"/>
                </a:solidFill>
              </a:rPr>
              <a:t>может пригодиться для реализации DI на примере </a:t>
            </a:r>
            <a:r>
              <a:rPr b="1" lang="ru">
                <a:solidFill>
                  <a:srgbClr val="434343"/>
                </a:solidFill>
              </a:rPr>
              <a:t> </a:t>
            </a:r>
            <a:endParaRPr>
              <a:solidFill>
                <a:srgbClr val="434343"/>
              </a:solidFill>
            </a:endParaRPr>
          </a:p>
          <a:p>
            <a:pPr indent="0" lvl="0" marL="0" rtl="0">
              <a:lnSpc>
                <a:spcPct val="100000"/>
              </a:lnSpc>
              <a:spcBef>
                <a:spcPts val="0"/>
              </a:spcBef>
              <a:spcAft>
                <a:spcPts val="0"/>
              </a:spcAft>
              <a:buNone/>
            </a:pPr>
            <a:r>
              <a:rPr b="1" lang="ru">
                <a:solidFill>
                  <a:srgbClr val="434343"/>
                </a:solidFill>
              </a:rPr>
              <a:t>lectures.di.reader.ReaderMonadProgram</a:t>
            </a:r>
            <a:endParaRPr b="1">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117" name="Shape 117"/>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Сake Pattern</a:t>
            </a:r>
            <a:r>
              <a:rPr b="1" lang="ru">
                <a:solidFill>
                  <a:srgbClr val="434343"/>
                </a:solidFill>
              </a:rPr>
              <a:t> (CP)</a:t>
            </a:r>
            <a:r>
              <a:rPr lang="ru">
                <a:solidFill>
                  <a:srgbClr val="434343"/>
                </a:solidFill>
              </a:rPr>
              <a:t> Суть метода состоит в том, что приложение разделяется на “слои”. Каждый такой слой представляет собой атомарную часть приложения, реализованный в виде trait-а или композиции трейтов. Каждый слой описывает свою зависимость от других слоев, через наследование от трейтов соответствующих слоев. Таким образом приложение, спроектированное с помощью  </a:t>
            </a:r>
            <a:r>
              <a:rPr b="1" lang="ru">
                <a:solidFill>
                  <a:srgbClr val="434343"/>
                </a:solidFill>
              </a:rPr>
              <a:t>CP</a:t>
            </a:r>
            <a:r>
              <a:rPr lang="ru">
                <a:solidFill>
                  <a:srgbClr val="434343"/>
                </a:solidFill>
              </a:rPr>
              <a:t> представляет собой класс или трейт наследующий от набора слоев, которые в свою очередь могут быть составлены из других слоев. Непосредственно </a:t>
            </a:r>
            <a:r>
              <a:rPr b="1" lang="ru">
                <a:solidFill>
                  <a:srgbClr val="434343"/>
                </a:solidFill>
              </a:rPr>
              <a:t>DI</a:t>
            </a:r>
            <a:r>
              <a:rPr lang="ru">
                <a:solidFill>
                  <a:srgbClr val="434343"/>
                </a:solidFill>
              </a:rPr>
              <a:t> происходит </a:t>
            </a:r>
            <a:r>
              <a:rPr lang="ru">
                <a:solidFill>
                  <a:srgbClr val="434343"/>
                </a:solidFill>
              </a:rPr>
              <a:t> в момент создания инстанса, синглтон класса, наследующего конкретные реализации трейтов-слоев.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rPr lang="ru">
                <a:solidFill>
                  <a:srgbClr val="434343"/>
                </a:solidFill>
              </a:rPr>
              <a:t>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123" name="Shape 123"/>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В </a:t>
            </a:r>
            <a:r>
              <a:rPr b="1" lang="ru">
                <a:solidFill>
                  <a:srgbClr val="434343"/>
                </a:solidFill>
              </a:rPr>
              <a:t>CP </a:t>
            </a:r>
            <a:r>
              <a:rPr lang="ru">
                <a:solidFill>
                  <a:srgbClr val="434343"/>
                </a:solidFill>
              </a:rPr>
              <a:t>для обозначения зависимости одного слоя (trait-а) от другого</a:t>
            </a:r>
            <a:r>
              <a:rPr b="1" lang="ru">
                <a:solidFill>
                  <a:srgbClr val="434343"/>
                </a:solidFill>
              </a:rPr>
              <a:t>,</a:t>
            </a:r>
            <a:r>
              <a:rPr lang="ru">
                <a:solidFill>
                  <a:srgbClr val="434343"/>
                </a:solidFill>
              </a:rPr>
              <a:t> вместо наследования с помощью ключевых слов extends и with используют композицию с помощью </a:t>
            </a:r>
            <a:r>
              <a:rPr b="1" lang="ru">
                <a:solidFill>
                  <a:srgbClr val="434343"/>
                </a:solidFill>
              </a:rPr>
              <a:t>self type annotation</a:t>
            </a:r>
            <a:endParaRPr b="1">
              <a:solidFill>
                <a:srgbClr val="434343"/>
              </a:solidFill>
            </a:endParaRPr>
          </a:p>
          <a:p>
            <a:pPr indent="0" lvl="0" marL="0" rtl="0">
              <a:lnSpc>
                <a:spcPct val="100000"/>
              </a:lnSpc>
              <a:spcBef>
                <a:spcPts val="0"/>
              </a:spcBef>
              <a:spcAft>
                <a:spcPts val="0"/>
              </a:spcAft>
              <a:buNone/>
            </a:pPr>
            <a:r>
              <a:rPr lang="ru">
                <a:solidFill>
                  <a:srgbClr val="434343"/>
                </a:solidFill>
              </a:rPr>
              <a:t>Почему self annotation предпочитают наследованию мы рассмотрим на примере: </a:t>
            </a:r>
            <a:r>
              <a:rPr b="1" lang="ru">
                <a:solidFill>
                  <a:srgbClr val="434343"/>
                </a:solidFill>
              </a:rPr>
              <a:t>lectures.di.cake.SelfAnnotationExplained</a:t>
            </a:r>
            <a:endParaRPr b="1">
              <a:solidFill>
                <a:srgbClr val="434343"/>
              </a:solidFill>
            </a:endParaRPr>
          </a:p>
          <a:p>
            <a:pPr indent="0" lvl="0" marL="0" rtl="0">
              <a:lnSpc>
                <a:spcPct val="100000"/>
              </a:lnSpc>
              <a:spcBef>
                <a:spcPts val="0"/>
              </a:spcBef>
              <a:spcAft>
                <a:spcPts val="0"/>
              </a:spcAft>
              <a:buNone/>
            </a:pPr>
            <a:r>
              <a:rPr b="1" lang="ru">
                <a:solidFill>
                  <a:srgbClr val="434343"/>
                </a:solidFill>
              </a:rPr>
              <a:t>CP</a:t>
            </a:r>
            <a:r>
              <a:rPr lang="ru">
                <a:solidFill>
                  <a:srgbClr val="434343"/>
                </a:solidFill>
              </a:rPr>
              <a:t>, очень гибкий метод, при грамотном использовании, он позволяет создавать приложения практически неограниченной сложности.  Тем не менее, в его применении есть ограничение, связанное с порядком инициализации зависимостей.  Поскольку, вследствии линеизации, члены трейтов инициализируются в определенной порядке, необходимо следить, чтобы ни один член приложения не использовался до своей инициализации. Иначе можно столкнуться с NullPointerException. </a:t>
            </a:r>
            <a:endParaRPr>
              <a:solidFill>
                <a:srgbClr val="434343"/>
              </a:solidFill>
            </a:endParaRPr>
          </a:p>
          <a:p>
            <a:pPr indent="0" lvl="0" marL="0" rtl="0">
              <a:lnSpc>
                <a:spcPct val="100000"/>
              </a:lnSpc>
              <a:spcBef>
                <a:spcPts val="0"/>
              </a:spcBef>
              <a:spcAft>
                <a:spcPts val="0"/>
              </a:spcAft>
              <a:buNone/>
            </a:pPr>
            <a:r>
              <a:rPr lang="ru">
                <a:solidFill>
                  <a:srgbClr val="434343"/>
                </a:solidFill>
              </a:rPr>
              <a:t>Рассмотрим такой случай на примере </a:t>
            </a:r>
            <a:r>
              <a:rPr b="1" lang="ru">
                <a:solidFill>
                  <a:srgbClr val="434343"/>
                </a:solidFill>
              </a:rPr>
              <a:t>lectures.di.cake.CakePatternCaveat</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129" name="Shape 129"/>
          <p:cNvSpPr txBox="1"/>
          <p:nvPr>
            <p:ph idx="1" type="body"/>
          </p:nvPr>
        </p:nvSpPr>
        <p:spPr>
          <a:xfrm>
            <a:off x="311700" y="1106375"/>
            <a:ext cx="8520600" cy="1305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Развернутый пример </a:t>
            </a:r>
            <a:r>
              <a:rPr b="1" lang="ru">
                <a:solidFill>
                  <a:srgbClr val="434343"/>
                </a:solidFill>
              </a:rPr>
              <a:t>CP </a:t>
            </a:r>
            <a:r>
              <a:rPr lang="ru">
                <a:solidFill>
                  <a:srgbClr val="434343"/>
                </a:solidFill>
              </a:rPr>
              <a:t>находиться в </a:t>
            </a:r>
            <a:r>
              <a:rPr b="1" lang="ru">
                <a:solidFill>
                  <a:srgbClr val="434343"/>
                </a:solidFill>
              </a:rPr>
              <a:t>lectures.di.cake.CakeUserProgram. </a:t>
            </a:r>
            <a:r>
              <a:rPr lang="ru">
                <a:solidFill>
                  <a:srgbClr val="434343"/>
                </a:solidFill>
              </a:rPr>
              <a:t>В этом классе мы реализуем уже знакомое нам приложение с помощью cake pattern dependency injection</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135" name="Shape 135"/>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MacWire (MW)- </a:t>
            </a:r>
            <a:r>
              <a:rPr lang="ru">
                <a:solidFill>
                  <a:srgbClr val="434343"/>
                </a:solidFill>
              </a:rPr>
              <a:t>это пример легковесного DI контейнера, реализованного с помощью scala macros. </a:t>
            </a:r>
            <a:endParaRPr>
              <a:solidFill>
                <a:srgbClr val="434343"/>
              </a:solidFill>
            </a:endParaRPr>
          </a:p>
          <a:p>
            <a:pPr indent="0" lvl="0" marL="0" rtl="0">
              <a:lnSpc>
                <a:spcPct val="100000"/>
              </a:lnSpc>
              <a:spcBef>
                <a:spcPts val="0"/>
              </a:spcBef>
              <a:spcAft>
                <a:spcPts val="0"/>
              </a:spcAft>
              <a:buNone/>
            </a:pPr>
            <a:r>
              <a:rPr b="1" lang="ru">
                <a:solidFill>
                  <a:srgbClr val="434343"/>
                </a:solidFill>
              </a:rPr>
              <a:t>MW - </a:t>
            </a:r>
            <a:r>
              <a:rPr lang="ru">
                <a:solidFill>
                  <a:srgbClr val="434343"/>
                </a:solidFill>
              </a:rPr>
              <a:t>это open source проект с развитым community и документацией</a:t>
            </a:r>
            <a:r>
              <a:rPr b="1" lang="ru">
                <a:solidFill>
                  <a:srgbClr val="434343"/>
                </a:solidFill>
              </a:rPr>
              <a:t>.</a:t>
            </a:r>
            <a:r>
              <a:rPr lang="ru">
                <a:solidFill>
                  <a:srgbClr val="434343"/>
                </a:solidFill>
              </a:rPr>
              <a:t> На </a:t>
            </a:r>
            <a:r>
              <a:rPr lang="ru" u="sng">
                <a:solidFill>
                  <a:schemeClr val="hlink"/>
                </a:solidFill>
                <a:hlinkClick r:id="rId3"/>
              </a:rPr>
              <a:t>github проекта </a:t>
            </a:r>
            <a:r>
              <a:rPr lang="ru">
                <a:solidFill>
                  <a:srgbClr val="434343"/>
                </a:solidFill>
              </a:rPr>
              <a:t>можно найти все необходимые подробности о том,  как применять библиотеку и, о DI в общем.</a:t>
            </a:r>
            <a:endParaRPr>
              <a:solidFill>
                <a:srgbClr val="434343"/>
              </a:solidFill>
            </a:endParaRPr>
          </a:p>
          <a:p>
            <a:pPr indent="0" lvl="0" marL="0" rtl="0">
              <a:lnSpc>
                <a:spcPct val="100000"/>
              </a:lnSpc>
              <a:spcBef>
                <a:spcPts val="0"/>
              </a:spcBef>
              <a:spcAft>
                <a:spcPts val="0"/>
              </a:spcAft>
              <a:buNone/>
            </a:pPr>
            <a:r>
              <a:rPr lang="ru">
                <a:solidFill>
                  <a:srgbClr val="434343"/>
                </a:solidFill>
              </a:rPr>
              <a:t>К преимуществам macwire, можно отнести</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отсутствие проблем с инициализацией зависимостей</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простой способ описания зависимостей</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rPr lang="ru">
                <a:solidFill>
                  <a:srgbClr val="434343"/>
                </a:solidFill>
              </a:rPr>
              <a:t>Небольшим недостатком можно считать </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зависимость на стороннюю библиотеку</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чуть большее время компиляции </a:t>
            </a:r>
            <a:endParaRPr>
              <a:solidFill>
                <a:srgbClr val="434343"/>
              </a:solidFill>
            </a:endParaRPr>
          </a:p>
          <a:p>
            <a:pPr indent="0" lvl="0" marL="0" rtl="0">
              <a:lnSpc>
                <a:spcPct val="100000"/>
              </a:lnSpc>
              <a:spcBef>
                <a:spcPts val="0"/>
              </a:spcBef>
              <a:spcAft>
                <a:spcPts val="0"/>
              </a:spcAft>
              <a:buNone/>
            </a:pPr>
            <a:r>
              <a:rPr lang="ru">
                <a:solidFill>
                  <a:srgbClr val="434343"/>
                </a:solidFill>
              </a:rPr>
              <a:t>Пример реализации уже знакомого нам приложения с применением </a:t>
            </a:r>
            <a:r>
              <a:rPr b="1" lang="ru">
                <a:solidFill>
                  <a:srgbClr val="434343"/>
                </a:solidFill>
              </a:rPr>
              <a:t>MacWire</a:t>
            </a:r>
            <a:endParaRPr b="1">
              <a:solidFill>
                <a:srgbClr val="434343"/>
              </a:solidFill>
            </a:endParaRPr>
          </a:p>
          <a:p>
            <a:pPr indent="0" lvl="0" marL="0" rtl="0">
              <a:lnSpc>
                <a:spcPct val="100000"/>
              </a:lnSpc>
              <a:spcBef>
                <a:spcPts val="0"/>
              </a:spcBef>
              <a:spcAft>
                <a:spcPts val="0"/>
              </a:spcAft>
              <a:buNone/>
            </a:pPr>
            <a:r>
              <a:rPr b="1" lang="ru">
                <a:solidFill>
                  <a:srgbClr val="434343"/>
                </a:solidFill>
              </a:rPr>
              <a:t>lectures.di.macwire.MacWireProgram</a:t>
            </a:r>
            <a:endParaRPr b="1">
              <a:solidFill>
                <a:srgbClr val="434343"/>
              </a:solidFill>
            </a:endParaRPr>
          </a:p>
          <a:p>
            <a:pPr indent="0" lvl="0" marL="0" rtl="0">
              <a:lnSpc>
                <a:spcPct val="100000"/>
              </a:lnSpc>
              <a:spcBef>
                <a:spcPts val="0"/>
              </a:spcBef>
              <a:spcAft>
                <a:spcPts val="0"/>
              </a:spcAft>
              <a:buNone/>
            </a:pPr>
            <a:r>
              <a:t/>
            </a:r>
            <a:endParaRPr>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141" name="Shape 141"/>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Домашнее задание находится в </a:t>
            </a:r>
            <a:r>
              <a:rPr b="1" lang="ru">
                <a:solidFill>
                  <a:srgbClr val="434343"/>
                </a:solidFill>
              </a:rPr>
              <a:t>lectures.di.domain.scala</a:t>
            </a:r>
            <a:endParaRPr b="1">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Inversion of control. Dependency Injection</a:t>
            </a:r>
            <a:endParaRPr>
              <a:solidFill>
                <a:schemeClr val="dk2"/>
              </a:solidFill>
            </a:endParaRPr>
          </a:p>
        </p:txBody>
      </p:sp>
      <p:sp>
        <p:nvSpPr>
          <p:cNvPr id="62" name="Shape 62"/>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Inversion of control (IOC)</a:t>
            </a:r>
            <a:r>
              <a:rPr lang="ru">
                <a:solidFill>
                  <a:srgbClr val="434343"/>
                </a:solidFill>
              </a:rPr>
              <a:t> -</a:t>
            </a:r>
            <a:r>
              <a:rPr lang="ru" sz="2800">
                <a:solidFill>
                  <a:srgbClr val="434343"/>
                </a:solidFill>
              </a:rPr>
              <a:t> </a:t>
            </a:r>
            <a:r>
              <a:rPr lang="ru">
                <a:solidFill>
                  <a:srgbClr val="434343"/>
                </a:solidFill>
              </a:rPr>
              <a:t>это подход к написанию программ, при котором приложение не реализует весь поток выполнения приложения. Вместо этого приложение реализует только специфические, для себя, функции. Обязанность по управление потоком выполнения приложения ложиться, обычно, на какой-либо фреймворк. Фреймворк вызывает функции, реализуемого приложения, в соответствии с требованием потока выполнения.</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a:solidFill>
                  <a:srgbClr val="434343"/>
                </a:solidFill>
              </a:rPr>
              <a:t>Dependency injection (DI) </a:t>
            </a:r>
            <a:r>
              <a:rPr lang="ru">
                <a:solidFill>
                  <a:srgbClr val="434343"/>
                </a:solidFill>
              </a:rPr>
              <a:t>- это частный случай </a:t>
            </a:r>
            <a:r>
              <a:rPr b="1" lang="ru">
                <a:solidFill>
                  <a:srgbClr val="434343"/>
                </a:solidFill>
              </a:rPr>
              <a:t>IOC</a:t>
            </a:r>
            <a:r>
              <a:rPr lang="ru">
                <a:solidFill>
                  <a:srgbClr val="434343"/>
                </a:solidFill>
              </a:rPr>
              <a:t>. При </a:t>
            </a:r>
            <a:r>
              <a:rPr b="1" lang="ru">
                <a:solidFill>
                  <a:srgbClr val="434343"/>
                </a:solidFill>
              </a:rPr>
              <a:t>DI</a:t>
            </a:r>
            <a:r>
              <a:rPr lang="ru">
                <a:solidFill>
                  <a:srgbClr val="434343"/>
                </a:solidFill>
              </a:rPr>
              <a:t>, приложение не управляет явно своими зависимостями, а лишь описывает их. Зависимости предоставляются приложению DI фреймворком, в соответствии с описанием, на этапе компиляции или в процессе выполнения приложения           </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68" name="Shape 68"/>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IOC </a:t>
            </a:r>
            <a:r>
              <a:rPr lang="ru">
                <a:solidFill>
                  <a:srgbClr val="434343"/>
                </a:solidFill>
              </a:rPr>
              <a:t>и </a:t>
            </a:r>
            <a:r>
              <a:rPr b="1" lang="ru">
                <a:solidFill>
                  <a:srgbClr val="434343"/>
                </a:solidFill>
              </a:rPr>
              <a:t>DI</a:t>
            </a:r>
            <a:r>
              <a:rPr lang="ru">
                <a:solidFill>
                  <a:srgbClr val="434343"/>
                </a:solidFill>
              </a:rPr>
              <a:t>, в частности,</a:t>
            </a:r>
            <a:r>
              <a:rPr b="1" lang="ru">
                <a:solidFill>
                  <a:srgbClr val="434343"/>
                </a:solidFill>
              </a:rPr>
              <a:t> </a:t>
            </a:r>
            <a:r>
              <a:rPr lang="ru">
                <a:solidFill>
                  <a:srgbClr val="434343"/>
                </a:solidFill>
              </a:rPr>
              <a:t>решают 4 основные задачи</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разделение кода по зонам ответственности  </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отделение выполнения приложения от реализации</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понижение связанности кода. Внесение в код контрактов  </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упрощение модификации и переиспользования кода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lang="ru">
                <a:solidFill>
                  <a:srgbClr val="434343"/>
                </a:solidFill>
              </a:rPr>
              <a:t>Примером</a:t>
            </a:r>
            <a:r>
              <a:rPr b="1" lang="ru">
                <a:solidFill>
                  <a:srgbClr val="434343"/>
                </a:solidFill>
              </a:rPr>
              <a:t> IOC </a:t>
            </a:r>
            <a:r>
              <a:rPr lang="ru">
                <a:solidFill>
                  <a:srgbClr val="434343"/>
                </a:solidFill>
              </a:rPr>
              <a:t>может служить контейнер сервлетов. Реализуя код контроллера для обработки запросов, программист не заботиться о создании соединения, роутинге запросов и сериализации\десериализации данных. Вместо этого, код контроллера будет вызван в нужный момент, в соответствии с потоком обработки запросов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74" name="Shape 74"/>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Способы реализации </a:t>
            </a:r>
            <a:r>
              <a:rPr b="1" lang="ru">
                <a:solidFill>
                  <a:srgbClr val="434343"/>
                </a:solidFill>
              </a:rPr>
              <a:t>DI </a:t>
            </a:r>
            <a:r>
              <a:rPr lang="ru">
                <a:solidFill>
                  <a:srgbClr val="434343"/>
                </a:solidFill>
              </a:rPr>
              <a:t>на scala, можно разделить на 2 большие категории</a:t>
            </a:r>
            <a:r>
              <a:rPr b="1" lang="ru">
                <a:solidFill>
                  <a:srgbClr val="434343"/>
                </a:solidFill>
              </a:rPr>
              <a:t> </a:t>
            </a:r>
            <a:endParaRPr b="1">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с применением DI фреймворка (DI контейнера)</a:t>
            </a:r>
            <a:endParaRPr>
              <a:solidFill>
                <a:srgbClr val="434343"/>
              </a:solidFill>
            </a:endParaRPr>
          </a:p>
          <a:p>
            <a:pPr indent="-342900" lvl="1" marL="914400" rtl="0">
              <a:lnSpc>
                <a:spcPct val="100000"/>
              </a:lnSpc>
              <a:spcBef>
                <a:spcPts val="0"/>
              </a:spcBef>
              <a:spcAft>
                <a:spcPts val="0"/>
              </a:spcAft>
              <a:buClr>
                <a:srgbClr val="434343"/>
              </a:buClr>
              <a:buSzPts val="1800"/>
              <a:buChar char="○"/>
            </a:pPr>
            <a:r>
              <a:rPr lang="ru" sz="1800">
                <a:solidFill>
                  <a:srgbClr val="434343"/>
                </a:solidFill>
              </a:rPr>
              <a:t>MacWire</a:t>
            </a:r>
            <a:endParaRPr sz="1800">
              <a:solidFill>
                <a:srgbClr val="434343"/>
              </a:solidFill>
            </a:endParaRPr>
          </a:p>
          <a:p>
            <a:pPr indent="-342900" lvl="1" marL="914400" rtl="0">
              <a:lnSpc>
                <a:spcPct val="100000"/>
              </a:lnSpc>
              <a:spcBef>
                <a:spcPts val="0"/>
              </a:spcBef>
              <a:spcAft>
                <a:spcPts val="0"/>
              </a:spcAft>
              <a:buClr>
                <a:srgbClr val="434343"/>
              </a:buClr>
              <a:buSzPts val="1800"/>
              <a:buChar char="○"/>
            </a:pPr>
            <a:r>
              <a:rPr lang="ru" sz="1800">
                <a:solidFill>
                  <a:srgbClr val="434343"/>
                </a:solidFill>
              </a:rPr>
              <a:t>AirFrame</a:t>
            </a:r>
            <a:endParaRPr sz="1800">
              <a:solidFill>
                <a:srgbClr val="434343"/>
              </a:solidFill>
            </a:endParaRPr>
          </a:p>
          <a:p>
            <a:pPr indent="-342900" lvl="1" marL="914400" rtl="0">
              <a:lnSpc>
                <a:spcPct val="100000"/>
              </a:lnSpc>
              <a:spcBef>
                <a:spcPts val="0"/>
              </a:spcBef>
              <a:spcAft>
                <a:spcPts val="0"/>
              </a:spcAft>
              <a:buClr>
                <a:srgbClr val="434343"/>
              </a:buClr>
              <a:buSzPts val="1800"/>
              <a:buChar char="○"/>
            </a:pPr>
            <a:r>
              <a:rPr lang="ru" sz="1800">
                <a:solidFill>
                  <a:srgbClr val="434343"/>
                </a:solidFill>
              </a:rPr>
              <a:t>Guice</a:t>
            </a:r>
            <a:endParaRPr sz="1800">
              <a:solidFill>
                <a:srgbClr val="434343"/>
              </a:solidFill>
            </a:endParaRPr>
          </a:p>
          <a:p>
            <a:pPr indent="-342900" lvl="1" marL="914400" rtl="0">
              <a:lnSpc>
                <a:spcPct val="100000"/>
              </a:lnSpc>
              <a:spcBef>
                <a:spcPts val="0"/>
              </a:spcBef>
              <a:spcAft>
                <a:spcPts val="0"/>
              </a:spcAft>
              <a:buClr>
                <a:srgbClr val="434343"/>
              </a:buClr>
              <a:buSzPts val="1800"/>
              <a:buChar char="○"/>
            </a:pPr>
            <a:r>
              <a:rPr lang="ru" sz="1800">
                <a:solidFill>
                  <a:srgbClr val="434343"/>
                </a:solidFill>
              </a:rPr>
              <a:t>ScalaDi</a:t>
            </a:r>
            <a:endParaRPr sz="1800">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реализация </a:t>
            </a:r>
            <a:r>
              <a:rPr b="1" lang="ru">
                <a:solidFill>
                  <a:srgbClr val="434343"/>
                </a:solidFill>
              </a:rPr>
              <a:t>DI</a:t>
            </a:r>
            <a:r>
              <a:rPr lang="ru">
                <a:solidFill>
                  <a:srgbClr val="434343"/>
                </a:solidFill>
              </a:rPr>
              <a:t>, средствами языка </a:t>
            </a:r>
            <a:endParaRPr>
              <a:solidFill>
                <a:srgbClr val="434343"/>
              </a:solidFill>
            </a:endParaRPr>
          </a:p>
          <a:p>
            <a:pPr indent="-342900" lvl="1" marL="914400" rtl="0">
              <a:lnSpc>
                <a:spcPct val="100000"/>
              </a:lnSpc>
              <a:spcBef>
                <a:spcPts val="0"/>
              </a:spcBef>
              <a:spcAft>
                <a:spcPts val="0"/>
              </a:spcAft>
              <a:buClr>
                <a:srgbClr val="434343"/>
              </a:buClr>
              <a:buSzPts val="1800"/>
              <a:buChar char="○"/>
            </a:pPr>
            <a:r>
              <a:rPr lang="ru" sz="1800">
                <a:solidFill>
                  <a:srgbClr val="434343"/>
                </a:solidFill>
              </a:rPr>
              <a:t>Functions and methods</a:t>
            </a:r>
            <a:endParaRPr sz="1800">
              <a:solidFill>
                <a:srgbClr val="434343"/>
              </a:solidFill>
            </a:endParaRPr>
          </a:p>
          <a:p>
            <a:pPr indent="-342900" lvl="1" marL="914400" rtl="0">
              <a:lnSpc>
                <a:spcPct val="100000"/>
              </a:lnSpc>
              <a:spcBef>
                <a:spcPts val="0"/>
              </a:spcBef>
              <a:spcAft>
                <a:spcPts val="0"/>
              </a:spcAft>
              <a:buClr>
                <a:srgbClr val="434343"/>
              </a:buClr>
              <a:buSzPts val="1800"/>
              <a:buChar char="○"/>
            </a:pPr>
            <a:r>
              <a:rPr lang="ru" sz="1800">
                <a:solidFill>
                  <a:srgbClr val="434343"/>
                </a:solidFill>
              </a:rPr>
              <a:t>Reader monad </a:t>
            </a:r>
            <a:endParaRPr sz="1800">
              <a:solidFill>
                <a:srgbClr val="434343"/>
              </a:solidFill>
            </a:endParaRPr>
          </a:p>
          <a:p>
            <a:pPr indent="-342900" lvl="1" marL="914400" rtl="0">
              <a:lnSpc>
                <a:spcPct val="100000"/>
              </a:lnSpc>
              <a:spcBef>
                <a:spcPts val="0"/>
              </a:spcBef>
              <a:spcAft>
                <a:spcPts val="0"/>
              </a:spcAft>
              <a:buClr>
                <a:srgbClr val="434343"/>
              </a:buClr>
              <a:buSzPts val="1800"/>
              <a:buChar char="○"/>
            </a:pPr>
            <a:r>
              <a:rPr lang="ru" sz="1800">
                <a:solidFill>
                  <a:srgbClr val="434343"/>
                </a:solidFill>
              </a:rPr>
              <a:t>Cake pattern </a:t>
            </a:r>
            <a:endParaRPr sz="18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80" name="Shape 80"/>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Зачем нужен </a:t>
            </a:r>
            <a:r>
              <a:rPr b="1" lang="ru">
                <a:solidFill>
                  <a:srgbClr val="434343"/>
                </a:solidFill>
              </a:rPr>
              <a:t>DI</a:t>
            </a:r>
            <a:endParaRPr b="1">
              <a:solidFill>
                <a:srgbClr val="434343"/>
              </a:solidFill>
            </a:endParaRPr>
          </a:p>
          <a:p>
            <a:pPr indent="0" lvl="0" marL="0" rtl="0">
              <a:lnSpc>
                <a:spcPct val="100000"/>
              </a:lnSpc>
              <a:spcBef>
                <a:spcPts val="0"/>
              </a:spcBef>
              <a:spcAft>
                <a:spcPts val="0"/>
              </a:spcAft>
              <a:buNone/>
            </a:pPr>
            <a:r>
              <a:rPr lang="ru">
                <a:solidFill>
                  <a:srgbClr val="434343"/>
                </a:solidFill>
              </a:rPr>
              <a:t>	Основная причина появления DI в проекте -  желание разработчиков избавится от ответственности за зависимости. С ростом количества зависимостей и с усложнением их взаимозависимостей управление ими становится все сложнее. Код загромождается параметрами, которые нужны только для того, чтобы передать их на следующий уровень иерархии приложения. Для решения этих проблем управление зависимостями передают контейнеру зависимостей или применяют техники, снижающие сложность, связанную с зависимостями.</a:t>
            </a:r>
            <a:endParaRPr>
              <a:solidFill>
                <a:srgbClr val="434343"/>
              </a:solidFill>
            </a:endParaRPr>
          </a:p>
          <a:p>
            <a:pPr indent="0" lvl="0" marL="0" rtl="0">
              <a:lnSpc>
                <a:spcPct val="100000"/>
              </a:lnSpc>
              <a:spcBef>
                <a:spcPts val="0"/>
              </a:spcBef>
              <a:spcAft>
                <a:spcPts val="0"/>
              </a:spcAft>
              <a:buNone/>
            </a:pPr>
            <a:r>
              <a:t/>
            </a:r>
            <a:endParaRPr sz="18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86" name="Shape 86"/>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Применение </a:t>
            </a:r>
            <a:r>
              <a:rPr b="1" lang="ru">
                <a:solidFill>
                  <a:srgbClr val="434343"/>
                </a:solidFill>
              </a:rPr>
              <a:t>DI </a:t>
            </a:r>
            <a:r>
              <a:rPr lang="ru">
                <a:solidFill>
                  <a:srgbClr val="434343"/>
                </a:solidFill>
              </a:rPr>
              <a:t>в любом приложении состоит из 3-х шагов</a:t>
            </a:r>
            <a:endParaRPr>
              <a:solidFill>
                <a:srgbClr val="434343"/>
              </a:solidFill>
            </a:endParaRPr>
          </a:p>
          <a:p>
            <a:pPr indent="-342900" lvl="0" marL="914400" rtl="0">
              <a:lnSpc>
                <a:spcPct val="100000"/>
              </a:lnSpc>
              <a:spcBef>
                <a:spcPts val="0"/>
              </a:spcBef>
              <a:spcAft>
                <a:spcPts val="0"/>
              </a:spcAft>
              <a:buClr>
                <a:srgbClr val="434343"/>
              </a:buClr>
              <a:buSzPts val="1800"/>
              <a:buChar char="●"/>
            </a:pPr>
            <a:r>
              <a:rPr lang="ru">
                <a:solidFill>
                  <a:srgbClr val="434343"/>
                </a:solidFill>
              </a:rPr>
              <a:t>Первый шаг - отделение зависимостей от реализации логики приложения. На этом шаге очень полезными оказываются принципы </a:t>
            </a:r>
            <a:r>
              <a:rPr b="1" lang="ru">
                <a:solidFill>
                  <a:srgbClr val="434343"/>
                </a:solidFill>
              </a:rPr>
              <a:t>SOLID </a:t>
            </a:r>
            <a:r>
              <a:rPr lang="ru">
                <a:solidFill>
                  <a:srgbClr val="434343"/>
                </a:solidFill>
              </a:rPr>
              <a:t>и простой здравый смысл.</a:t>
            </a:r>
            <a:endParaRPr>
              <a:solidFill>
                <a:srgbClr val="434343"/>
              </a:solidFill>
            </a:endParaRPr>
          </a:p>
          <a:p>
            <a:pPr indent="-342900" lvl="0" marL="914400" rtl="0">
              <a:lnSpc>
                <a:spcPct val="100000"/>
              </a:lnSpc>
              <a:spcBef>
                <a:spcPts val="0"/>
              </a:spcBef>
              <a:spcAft>
                <a:spcPts val="0"/>
              </a:spcAft>
              <a:buClr>
                <a:srgbClr val="434343"/>
              </a:buClr>
              <a:buSzPts val="1800"/>
              <a:buChar char="●"/>
            </a:pPr>
            <a:r>
              <a:rPr lang="ru">
                <a:solidFill>
                  <a:srgbClr val="434343"/>
                </a:solidFill>
              </a:rPr>
              <a:t>После того, как зависимости определены, наступает время выбрать способ реализации </a:t>
            </a:r>
            <a:r>
              <a:rPr b="1" lang="ru">
                <a:solidFill>
                  <a:srgbClr val="434343"/>
                </a:solidFill>
              </a:rPr>
              <a:t>DI</a:t>
            </a:r>
            <a:r>
              <a:rPr lang="ru">
                <a:solidFill>
                  <a:srgbClr val="434343"/>
                </a:solidFill>
              </a:rPr>
              <a:t>. На этом шаге большую роль играет объем и сложность приложения и, в немалой степени, привычки и опыт конкретного разработчика</a:t>
            </a:r>
            <a:endParaRPr>
              <a:solidFill>
                <a:srgbClr val="434343"/>
              </a:solidFill>
            </a:endParaRPr>
          </a:p>
          <a:p>
            <a:pPr indent="-342900" lvl="0" marL="914400" rtl="0">
              <a:lnSpc>
                <a:spcPct val="100000"/>
              </a:lnSpc>
              <a:spcBef>
                <a:spcPts val="0"/>
              </a:spcBef>
              <a:spcAft>
                <a:spcPts val="0"/>
              </a:spcAft>
              <a:buClr>
                <a:srgbClr val="434343"/>
              </a:buClr>
              <a:buSzPts val="1800"/>
              <a:buChar char="●"/>
            </a:pPr>
            <a:r>
              <a:rPr lang="ru">
                <a:solidFill>
                  <a:srgbClr val="434343"/>
                </a:solidFill>
              </a:rPr>
              <a:t>Последний этап - реализация задуманного )</a:t>
            </a:r>
            <a:endParaRPr>
              <a:solidFill>
                <a:srgbClr val="434343"/>
              </a:solidFill>
            </a:endParaRPr>
          </a:p>
          <a:p>
            <a:pPr indent="0" lvl="0" marL="0" rtl="0">
              <a:lnSpc>
                <a:spcPct val="100000"/>
              </a:lnSpc>
              <a:spcBef>
                <a:spcPts val="0"/>
              </a:spcBef>
              <a:spcAft>
                <a:spcPts val="0"/>
              </a:spcAft>
              <a:buNone/>
            </a:pPr>
            <a:r>
              <a:rPr lang="ru">
                <a:solidFill>
                  <a:srgbClr val="434343"/>
                </a:solidFill>
              </a:rPr>
              <a:t>  </a:t>
            </a:r>
            <a:endParaRPr sz="18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92" name="Shape 92"/>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В пакете классе </a:t>
            </a:r>
            <a:r>
              <a:rPr b="1" lang="ru">
                <a:solidFill>
                  <a:srgbClr val="434343"/>
                </a:solidFill>
              </a:rPr>
              <a:t>lectures.di.naive.NaiveUserServiceProgram </a:t>
            </a:r>
            <a:r>
              <a:rPr lang="ru">
                <a:solidFill>
                  <a:srgbClr val="434343"/>
                </a:solidFill>
              </a:rPr>
              <a:t>реализована маленькая программа которую мы будем препарировать. Мы пройдем все три основные шага внедрения </a:t>
            </a:r>
            <a:r>
              <a:rPr b="1" lang="ru">
                <a:solidFill>
                  <a:srgbClr val="434343"/>
                </a:solidFill>
              </a:rPr>
              <a:t>Di</a:t>
            </a:r>
            <a:r>
              <a:rPr lang="ru">
                <a:solidFill>
                  <a:srgbClr val="434343"/>
                </a:solidFill>
              </a:rPr>
              <a:t>, а именно :</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разделим приложение на компоненты и выделим зависимости</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выберем несколько подходящих </a:t>
            </a:r>
            <a:r>
              <a:rPr b="1" lang="ru">
                <a:solidFill>
                  <a:srgbClr val="434343"/>
                </a:solidFill>
              </a:rPr>
              <a:t>DI </a:t>
            </a:r>
            <a:r>
              <a:rPr lang="ru">
                <a:solidFill>
                  <a:srgbClr val="434343"/>
                </a:solidFill>
              </a:rPr>
              <a:t>методик</a:t>
            </a:r>
            <a:endParaRPr>
              <a:solidFill>
                <a:srgbClr val="434343"/>
              </a:solidFill>
            </a:endParaRPr>
          </a:p>
          <a:p>
            <a:pPr indent="-342900" lvl="0" marL="457200" rtl="0">
              <a:lnSpc>
                <a:spcPct val="100000"/>
              </a:lnSpc>
              <a:spcBef>
                <a:spcPts val="0"/>
              </a:spcBef>
              <a:spcAft>
                <a:spcPts val="0"/>
              </a:spcAft>
              <a:buClr>
                <a:srgbClr val="434343"/>
              </a:buClr>
              <a:buSzPts val="1800"/>
              <a:buChar char="●"/>
            </a:pPr>
            <a:r>
              <a:rPr lang="ru">
                <a:solidFill>
                  <a:srgbClr val="434343"/>
                </a:solidFill>
              </a:rPr>
              <a:t>и по очереди их реализуем </a:t>
            </a:r>
            <a:r>
              <a:rPr b="1" lang="ru">
                <a:solidFill>
                  <a:srgbClr val="434343"/>
                </a:solidFill>
              </a:rPr>
              <a:t> </a:t>
            </a:r>
            <a:r>
              <a:rPr lang="ru">
                <a:solidFill>
                  <a:srgbClr val="434343"/>
                </a:solidFill>
              </a:rPr>
              <a:t>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98" name="Shape 98"/>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Самый простой способ думать о DI - это представлять приложение, как функции, а  DI, как передачу в нее параметров.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rPr lang="ru">
                <a:solidFill>
                  <a:srgbClr val="434343"/>
                </a:solidFill>
              </a:rPr>
              <a:t>Благодаря мощному синтаксису SCALA мы получаем возможность комбинировать компоненты приложения с помощью методов функций </a:t>
            </a:r>
            <a:r>
              <a:rPr b="1" lang="ru">
                <a:solidFill>
                  <a:srgbClr val="434343"/>
                </a:solidFill>
              </a:rPr>
              <a:t>compose</a:t>
            </a:r>
            <a:r>
              <a:rPr lang="ru">
                <a:solidFill>
                  <a:srgbClr val="434343"/>
                </a:solidFill>
              </a:rPr>
              <a:t>, </a:t>
            </a:r>
            <a:r>
              <a:rPr b="1" lang="ru">
                <a:solidFill>
                  <a:srgbClr val="434343"/>
                </a:solidFill>
              </a:rPr>
              <a:t>andThan</a:t>
            </a:r>
            <a:r>
              <a:rPr lang="ru">
                <a:solidFill>
                  <a:srgbClr val="434343"/>
                </a:solidFill>
              </a:rPr>
              <a:t>,</a:t>
            </a:r>
            <a:r>
              <a:rPr b="1" lang="ru">
                <a:solidFill>
                  <a:srgbClr val="434343"/>
                </a:solidFill>
              </a:rPr>
              <a:t> curried</a:t>
            </a:r>
            <a:r>
              <a:rPr lang="ru">
                <a:solidFill>
                  <a:srgbClr val="434343"/>
                </a:solidFill>
              </a:rPr>
              <a:t> и т.д.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rPr lang="ru">
                <a:solidFill>
                  <a:srgbClr val="434343"/>
                </a:solidFill>
              </a:rPr>
              <a:t>К сожалению, эти функции позволяют нам комбинировать только функции, возвращающие значения, но не функции, возвращающие другие функции.</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rPr lang="ru">
                <a:solidFill>
                  <a:srgbClr val="434343"/>
                </a:solidFill>
              </a:rPr>
              <a:t>Для решения задачи композиции функций высших порядков была изобретена </a:t>
            </a:r>
            <a:r>
              <a:rPr b="1" lang="ru">
                <a:solidFill>
                  <a:srgbClr val="434343"/>
                </a:solidFill>
              </a:rPr>
              <a:t>reader monad</a:t>
            </a:r>
            <a:r>
              <a:rPr lang="ru">
                <a:solidFill>
                  <a:srgbClr val="434343"/>
                </a:solidFill>
              </a:rPr>
              <a:t>	</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Dependency Injection</a:t>
            </a:r>
            <a:endParaRPr>
              <a:solidFill>
                <a:schemeClr val="dk2"/>
              </a:solidFill>
            </a:endParaRPr>
          </a:p>
        </p:txBody>
      </p:sp>
      <p:sp>
        <p:nvSpPr>
          <p:cNvPr id="104" name="Shape 104"/>
          <p:cNvSpPr txBox="1"/>
          <p:nvPr>
            <p:ph idx="1" type="body"/>
          </p:nvPr>
        </p:nvSpPr>
        <p:spPr>
          <a:xfrm>
            <a:off x="311700" y="1106375"/>
            <a:ext cx="8520600" cy="1167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sz="1800">
                <a:solidFill>
                  <a:srgbClr val="434343"/>
                </a:solidFill>
              </a:rPr>
              <a:t>Re</a:t>
            </a:r>
            <a:r>
              <a:rPr b="1" lang="ru">
                <a:solidFill>
                  <a:srgbClr val="434343"/>
                </a:solidFill>
              </a:rPr>
              <a:t>ader Monad (RM). </a:t>
            </a:r>
            <a:r>
              <a:rPr lang="ru">
                <a:solidFill>
                  <a:srgbClr val="434343"/>
                </a:solidFill>
              </a:rPr>
              <a:t>В этом разделе мы подробно остановимся на том, как </a:t>
            </a:r>
            <a:r>
              <a:rPr b="1" lang="ru">
                <a:solidFill>
                  <a:srgbClr val="434343"/>
                </a:solidFill>
              </a:rPr>
              <a:t>RM </a:t>
            </a:r>
            <a:r>
              <a:rPr lang="ru">
                <a:solidFill>
                  <a:srgbClr val="434343"/>
                </a:solidFill>
              </a:rPr>
              <a:t>помогает решить задачи </a:t>
            </a:r>
            <a:r>
              <a:rPr b="1" lang="ru">
                <a:solidFill>
                  <a:srgbClr val="434343"/>
                </a:solidFill>
              </a:rPr>
              <a:t>DI</a:t>
            </a:r>
            <a:r>
              <a:rPr lang="ru">
                <a:solidFill>
                  <a:srgbClr val="434343"/>
                </a:solidFill>
              </a:rPr>
              <a:t>. Что такое монада и почему Reader, это тоже монада, мы рассмотрим в дальнейших разделах.</a:t>
            </a:r>
            <a:endParaRPr b="1">
              <a:solidFill>
                <a:srgbClr val="434343"/>
              </a:solidFill>
            </a:endParaRPr>
          </a:p>
          <a:p>
            <a:pPr indent="0" lvl="0" marL="0" rtl="0">
              <a:lnSpc>
                <a:spcPct val="100000"/>
              </a:lnSpc>
              <a:spcBef>
                <a:spcPts val="0"/>
              </a:spcBef>
              <a:spcAft>
                <a:spcPts val="0"/>
              </a:spcAft>
              <a:buNone/>
            </a:pPr>
            <a:r>
              <a:rPr lang="ru">
                <a:solidFill>
                  <a:srgbClr val="434343"/>
                </a:solidFill>
              </a:rPr>
              <a:t>Возьмем упрощенный синтаксис Reader из библиотеки Cats</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
        <p:nvSpPr>
          <p:cNvPr id="105" name="Shape 105"/>
          <p:cNvSpPr txBox="1"/>
          <p:nvPr/>
        </p:nvSpPr>
        <p:spPr>
          <a:xfrm>
            <a:off x="311700" y="2527650"/>
            <a:ext cx="8520600" cy="23592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Id</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A</a:t>
            </a:r>
            <a:endParaRPr b="1" sz="1100">
              <a:solidFill>
                <a:srgbClr val="000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b="1" sz="1100">
              <a:solidFill>
                <a:srgbClr val="000080"/>
              </a:solidFill>
              <a:highlight>
                <a:schemeClr val="lt1"/>
              </a:highlight>
              <a:latin typeface="Verdana"/>
              <a:ea typeface="Verdana"/>
              <a:cs typeface="Verdana"/>
              <a:sym typeface="Verdana"/>
            </a:endParaRPr>
          </a:p>
          <a:p>
            <a:pPr indent="0" lvl="0" marL="0">
              <a:spcBef>
                <a:spcPts val="0"/>
              </a:spcBef>
              <a:spcAft>
                <a:spcPts val="0"/>
              </a:spcAft>
              <a:buNone/>
            </a:pPr>
            <a:r>
              <a:rPr b="1" lang="ru" sz="1100">
                <a:solidFill>
                  <a:srgbClr val="000080"/>
                </a:solidFill>
                <a:highlight>
                  <a:schemeClr val="lt1"/>
                </a:highlight>
                <a:latin typeface="Verdana"/>
                <a:ea typeface="Verdana"/>
                <a:cs typeface="Verdana"/>
                <a:sym typeface="Verdana"/>
              </a:rPr>
              <a:t>type </a:t>
            </a:r>
            <a:r>
              <a:rPr lang="ru" sz="1100">
                <a:solidFill>
                  <a:srgbClr val="20999D"/>
                </a:solidFill>
                <a:highlight>
                  <a:schemeClr val="lt1"/>
                </a:highlight>
                <a:latin typeface="Verdana"/>
                <a:ea typeface="Verdana"/>
                <a:cs typeface="Verdana"/>
                <a:sym typeface="Verdana"/>
              </a:rPr>
              <a:t>ReaderT</a:t>
            </a:r>
            <a:r>
              <a:rPr lang="ru" sz="1100">
                <a:solidFill>
                  <a:schemeClr val="dk1"/>
                </a:solidFill>
                <a:highlight>
                  <a:schemeClr val="lt1"/>
                </a:highlight>
                <a:latin typeface="Verdana"/>
                <a:ea typeface="Verdana"/>
                <a:cs typeface="Verdana"/>
                <a:sym typeface="Verdana"/>
              </a:rPr>
              <a:t>[</a:t>
            </a:r>
            <a:r>
              <a:rPr lang="ru" sz="1100">
                <a:solidFill>
                  <a:srgbClr val="20999D"/>
                </a:solidFill>
                <a:highlight>
                  <a:schemeClr val="lt1"/>
                </a:highlight>
                <a:latin typeface="Verdana"/>
                <a:ea typeface="Verdana"/>
                <a:cs typeface="Verdana"/>
                <a:sym typeface="Verdana"/>
              </a:rPr>
              <a:t>F</a:t>
            </a:r>
            <a:r>
              <a:rPr lang="ru" sz="1100">
                <a:solidFill>
                  <a:schemeClr val="dk1"/>
                </a:solidFill>
                <a:highlight>
                  <a:schemeClr val="lt1"/>
                </a:highlight>
                <a:latin typeface="Verdana"/>
                <a:ea typeface="Verdana"/>
                <a:cs typeface="Verdana"/>
                <a:sym typeface="Verdana"/>
              </a:rPr>
              <a:t>[_], </a:t>
            </a:r>
            <a:r>
              <a:rPr lang="ru" sz="1100">
                <a:solidFill>
                  <a:srgbClr val="20999D"/>
                </a:solidFill>
                <a:highlight>
                  <a:schemeClr val="lt1"/>
                </a:highlight>
                <a:latin typeface="Verdana"/>
                <a:ea typeface="Verdana"/>
                <a:cs typeface="Verdana"/>
                <a:sym typeface="Verdana"/>
              </a:rPr>
              <a:t>A</a:t>
            </a:r>
            <a:r>
              <a:rPr lang="ru" sz="1100">
                <a:solidFill>
                  <a:schemeClr val="dk1"/>
                </a:solidFill>
                <a:highlight>
                  <a:schemeClr val="lt1"/>
                </a:highlight>
                <a:latin typeface="Verdana"/>
                <a:ea typeface="Verdana"/>
                <a:cs typeface="Verdana"/>
                <a:sym typeface="Verdana"/>
              </a:rPr>
              <a:t>, </a:t>
            </a:r>
            <a:r>
              <a:rPr lang="ru" sz="1100">
                <a:solidFill>
                  <a:srgbClr val="20999D"/>
                </a:solidFill>
                <a:highlight>
                  <a:schemeClr val="lt1"/>
                </a:highlight>
                <a:latin typeface="Verdana"/>
                <a:ea typeface="Verdana"/>
                <a:cs typeface="Verdana"/>
                <a:sym typeface="Verdana"/>
              </a:rPr>
              <a:t>B</a:t>
            </a:r>
            <a:r>
              <a:rPr lang="ru" sz="1100">
                <a:solidFill>
                  <a:schemeClr val="dk1"/>
                </a:solidFill>
                <a:highlight>
                  <a:schemeClr val="lt1"/>
                </a:highlight>
                <a:latin typeface="Verdana"/>
                <a:ea typeface="Verdana"/>
                <a:cs typeface="Verdana"/>
                <a:sym typeface="Verdana"/>
              </a:rPr>
              <a:t>] = Kleisli[</a:t>
            </a:r>
            <a:r>
              <a:rPr lang="ru" sz="1100">
                <a:solidFill>
                  <a:srgbClr val="20999D"/>
                </a:solidFill>
                <a:highlight>
                  <a:schemeClr val="lt1"/>
                </a:highlight>
                <a:latin typeface="Verdana"/>
                <a:ea typeface="Verdana"/>
                <a:cs typeface="Verdana"/>
                <a:sym typeface="Verdana"/>
              </a:rPr>
              <a:t>F</a:t>
            </a:r>
            <a:r>
              <a:rPr lang="ru" sz="1100">
                <a:solidFill>
                  <a:schemeClr val="dk1"/>
                </a:solidFill>
                <a:highlight>
                  <a:schemeClr val="lt1"/>
                </a:highlight>
                <a:latin typeface="Verdana"/>
                <a:ea typeface="Verdana"/>
                <a:cs typeface="Verdana"/>
                <a:sym typeface="Verdana"/>
              </a:rPr>
              <a:t>, </a:t>
            </a:r>
            <a:r>
              <a:rPr lang="ru" sz="1100">
                <a:solidFill>
                  <a:srgbClr val="20999D"/>
                </a:solidFill>
                <a:highlight>
                  <a:schemeClr val="lt1"/>
                </a:highlight>
                <a:latin typeface="Verdana"/>
                <a:ea typeface="Verdana"/>
                <a:cs typeface="Verdana"/>
                <a:sym typeface="Verdana"/>
              </a:rPr>
              <a:t>A</a:t>
            </a:r>
            <a:r>
              <a:rPr lang="ru" sz="1100">
                <a:solidFill>
                  <a:schemeClr val="dk1"/>
                </a:solidFill>
                <a:highlight>
                  <a:schemeClr val="lt1"/>
                </a:highlight>
                <a:latin typeface="Verdana"/>
                <a:ea typeface="Verdana"/>
                <a:cs typeface="Verdana"/>
                <a:sym typeface="Verdana"/>
              </a:rPr>
              <a:t>, </a:t>
            </a:r>
            <a:r>
              <a:rPr lang="ru" sz="1100">
                <a:solidFill>
                  <a:srgbClr val="20999D"/>
                </a:solidFill>
                <a:highlight>
                  <a:schemeClr val="lt1"/>
                </a:highlight>
                <a:latin typeface="Verdana"/>
                <a:ea typeface="Verdana"/>
                <a:cs typeface="Verdana"/>
                <a:sym typeface="Verdana"/>
              </a:rPr>
              <a:t>B</a:t>
            </a:r>
            <a:r>
              <a:rPr lang="ru" sz="1100">
                <a:solidFill>
                  <a:schemeClr val="dk1"/>
                </a:solidFill>
                <a:highlight>
                  <a:schemeClr val="lt1"/>
                </a:highlight>
                <a:latin typeface="Verdana"/>
                <a:ea typeface="Verdana"/>
                <a:cs typeface="Verdana"/>
                <a:sym typeface="Verdana"/>
              </a:rPr>
              <a:t>]</a:t>
            </a:r>
            <a:endParaRPr b="1" sz="1100">
              <a:solidFill>
                <a:srgbClr val="000080"/>
              </a:solidFill>
              <a:highlight>
                <a:srgbClr val="FFFFFF"/>
              </a:highlight>
              <a:latin typeface="Verdana"/>
              <a:ea typeface="Verdana"/>
              <a:cs typeface="Verdana"/>
              <a:sym typeface="Verdana"/>
            </a:endParaRPr>
          </a:p>
          <a:p>
            <a:pPr indent="0" lvl="0" marL="0">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object </a:t>
            </a:r>
            <a:r>
              <a:rPr lang="ru" sz="1100">
                <a:solidFill>
                  <a:schemeClr val="dk1"/>
                </a:solidFill>
                <a:highlight>
                  <a:srgbClr val="FFFFFF"/>
                </a:highlight>
                <a:latin typeface="Verdana"/>
                <a:ea typeface="Verdana"/>
                <a:cs typeface="Verdana"/>
                <a:sym typeface="Verdana"/>
              </a:rPr>
              <a:t>Reader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apply[</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Reader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 </a:t>
            </a:r>
            <a:r>
              <a:rPr i="1" lang="ru" sz="1100">
                <a:solidFill>
                  <a:srgbClr val="660E7A"/>
                </a:solidFill>
                <a:highlight>
                  <a:srgbClr val="FFFFFF"/>
                </a:highlight>
                <a:latin typeface="Verdana"/>
                <a:ea typeface="Verdana"/>
                <a:cs typeface="Verdana"/>
                <a:sym typeface="Verdana"/>
              </a:rPr>
              <a:t>ReaderT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Id</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](f)</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a:spcBef>
                <a:spcPts val="0"/>
              </a:spcBef>
              <a:spcAft>
                <a:spcPts val="0"/>
              </a:spcAft>
              <a:buNone/>
            </a:pPr>
            <a:r>
              <a:rPr b="1" lang="ru" sz="1100">
                <a:solidFill>
                  <a:srgbClr val="000080"/>
                </a:solidFill>
                <a:highlight>
                  <a:srgbClr val="FFFFFF"/>
                </a:highlight>
                <a:latin typeface="Verdana"/>
                <a:ea typeface="Verdana"/>
                <a:cs typeface="Verdana"/>
                <a:sym typeface="Verdana"/>
              </a:rPr>
              <a:t>final case class </a:t>
            </a:r>
            <a:r>
              <a:rPr lang="ru" sz="1100">
                <a:solidFill>
                  <a:schemeClr val="dk1"/>
                </a:solidFill>
                <a:highlight>
                  <a:srgbClr val="FFFFFF"/>
                </a:highlight>
                <a:latin typeface="Verdana"/>
                <a:ea typeface="Verdana"/>
                <a:cs typeface="Verdana"/>
                <a:sym typeface="Verdana"/>
              </a:rPr>
              <a:t>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](run: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map[</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chemeClr val="dk1"/>
                </a:solidFill>
                <a:highlight>
                  <a:srgbClr val="FFFFFF"/>
                </a:highlight>
                <a:latin typeface="Verdana"/>
                <a:ea typeface="Verdana"/>
                <a:cs typeface="Verdana"/>
                <a:sym typeface="Verdana"/>
              </a:rPr>
              <a:t>F: Functor[</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 </a:t>
            </a:r>
            <a:r>
              <a:rPr i="1"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mapF[</a:t>
            </a:r>
            <a:r>
              <a:rPr lang="ru" sz="1100">
                <a:solidFill>
                  <a:srgbClr val="20999D"/>
                </a:solidFill>
                <a:highlight>
                  <a:srgbClr val="FFFFFF"/>
                </a:highlight>
                <a:latin typeface="Verdana"/>
                <a:ea typeface="Verdana"/>
                <a:cs typeface="Verdana"/>
                <a:sym typeface="Verdana"/>
              </a:rPr>
              <a:t>N</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=&gt; </a:t>
            </a:r>
            <a:r>
              <a:rPr lang="ru" sz="1100">
                <a:solidFill>
                  <a:srgbClr val="20999D"/>
                </a:solidFill>
                <a:highlight>
                  <a:srgbClr val="FFFFFF"/>
                </a:highlight>
                <a:latin typeface="Verdana"/>
                <a:ea typeface="Verdana"/>
                <a:cs typeface="Verdana"/>
                <a:sym typeface="Verdana"/>
              </a:rPr>
              <a:t>N</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N</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 </a:t>
            </a:r>
            <a:r>
              <a:rPr i="1"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flatMap[</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chemeClr val="dk1"/>
                </a:solidFill>
                <a:highlight>
                  <a:srgbClr val="FFFFFF"/>
                </a:highlight>
                <a:latin typeface="Verdana"/>
                <a:ea typeface="Verdana"/>
                <a:cs typeface="Verdana"/>
                <a:sym typeface="Verdana"/>
              </a:rPr>
              <a:t>=&gt;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chemeClr val="dk1"/>
                </a:solidFill>
                <a:highlight>
                  <a:srgbClr val="FFFFFF"/>
                </a:highlight>
                <a:latin typeface="Verdana"/>
                <a:ea typeface="Verdana"/>
                <a:cs typeface="Verdana"/>
                <a:sym typeface="Verdana"/>
              </a:rPr>
              <a:t>F: FlatMap[</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