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2" r:id="rId211"/>
    <p:sldId id="463"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6" r:id="rId225"/>
    <p:sldId id="477" r:id="rId226"/>
    <p:sldId id="478" r:id="rId227"/>
    <p:sldId id="479" r:id="rId228"/>
    <p:sldId id="480" r:id="rId229"/>
    <p:sldId id="481" r:id="rId230"/>
    <p:sldId id="482"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 id="495" r:id="rId244"/>
    <p:sldId id="496" r:id="rId245"/>
    <p:sldId id="497" r:id="rId246"/>
    <p:sldId id="498" r:id="rId247"/>
    <p:sldId id="499" r:id="rId248"/>
    <p:sldId id="500" r:id="rId249"/>
    <p:sldId id="501" r:id="rId250"/>
    <p:sldId id="502" r:id="rId251"/>
    <p:sldId id="503" r:id="rId252"/>
    <p:sldId id="504" r:id="rId253"/>
    <p:sldId id="505" r:id="rId254"/>
    <p:sldId id="506" r:id="rId2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98" Type="http://schemas.openxmlformats.org/officeDocument/2006/relationships/slide" Target="slides/slide194.xml"/><Relationship Id="rId14" Type="http://schemas.openxmlformats.org/officeDocument/2006/relationships/slide" Target="slides/slide10.xml"/><Relationship Id="rId197" Type="http://schemas.openxmlformats.org/officeDocument/2006/relationships/slide" Target="slides/slide193.xml"/><Relationship Id="rId17" Type="http://schemas.openxmlformats.org/officeDocument/2006/relationships/slide" Target="slides/slide13.xml"/><Relationship Id="rId196" Type="http://schemas.openxmlformats.org/officeDocument/2006/relationships/slide" Target="slides/slide192.xml"/><Relationship Id="rId16" Type="http://schemas.openxmlformats.org/officeDocument/2006/relationships/slide" Target="slides/slide12.xml"/><Relationship Id="rId195" Type="http://schemas.openxmlformats.org/officeDocument/2006/relationships/slide" Target="slides/slide191.xml"/><Relationship Id="rId19" Type="http://schemas.openxmlformats.org/officeDocument/2006/relationships/slide" Target="slides/slide15.xml"/><Relationship Id="rId18" Type="http://schemas.openxmlformats.org/officeDocument/2006/relationships/slide" Target="slides/slide14.xml"/><Relationship Id="rId199" Type="http://schemas.openxmlformats.org/officeDocument/2006/relationships/slide" Target="slides/slide195.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253" Type="http://schemas.openxmlformats.org/officeDocument/2006/relationships/slide" Target="slides/slide249.xml"/><Relationship Id="rId131" Type="http://schemas.openxmlformats.org/officeDocument/2006/relationships/slide" Target="slides/slide127.xml"/><Relationship Id="rId252" Type="http://schemas.openxmlformats.org/officeDocument/2006/relationships/slide" Target="slides/slide248.xml"/><Relationship Id="rId130" Type="http://schemas.openxmlformats.org/officeDocument/2006/relationships/slide" Target="slides/slide126.xml"/><Relationship Id="rId251" Type="http://schemas.openxmlformats.org/officeDocument/2006/relationships/slide" Target="slides/slide247.xml"/><Relationship Id="rId250" Type="http://schemas.openxmlformats.org/officeDocument/2006/relationships/slide" Target="slides/slide24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255" Type="http://schemas.openxmlformats.org/officeDocument/2006/relationships/slide" Target="slides/slide251.xml"/><Relationship Id="rId133" Type="http://schemas.openxmlformats.org/officeDocument/2006/relationships/slide" Target="slides/slide129.xml"/><Relationship Id="rId254" Type="http://schemas.openxmlformats.org/officeDocument/2006/relationships/slide" Target="slides/slide250.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228" Type="http://schemas.openxmlformats.org/officeDocument/2006/relationships/slide" Target="slides/slide224.xml"/><Relationship Id="rId106" Type="http://schemas.openxmlformats.org/officeDocument/2006/relationships/slide" Target="slides/slide102.xml"/><Relationship Id="rId227" Type="http://schemas.openxmlformats.org/officeDocument/2006/relationships/slide" Target="slides/slide223.xml"/><Relationship Id="rId105" Type="http://schemas.openxmlformats.org/officeDocument/2006/relationships/slide" Target="slides/slide101.xml"/><Relationship Id="rId226" Type="http://schemas.openxmlformats.org/officeDocument/2006/relationships/slide" Target="slides/slide222.xml"/><Relationship Id="rId104" Type="http://schemas.openxmlformats.org/officeDocument/2006/relationships/slide" Target="slides/slide100.xml"/><Relationship Id="rId225" Type="http://schemas.openxmlformats.org/officeDocument/2006/relationships/slide" Target="slides/slide221.xml"/><Relationship Id="rId109" Type="http://schemas.openxmlformats.org/officeDocument/2006/relationships/slide" Target="slides/slide105.xml"/><Relationship Id="rId108" Type="http://schemas.openxmlformats.org/officeDocument/2006/relationships/slide" Target="slides/slide104.xml"/><Relationship Id="rId229" Type="http://schemas.openxmlformats.org/officeDocument/2006/relationships/slide" Target="slides/slide225.xml"/><Relationship Id="rId220" Type="http://schemas.openxmlformats.org/officeDocument/2006/relationships/slide" Target="slides/slide216.xml"/><Relationship Id="rId103" Type="http://schemas.openxmlformats.org/officeDocument/2006/relationships/slide" Target="slides/slide99.xml"/><Relationship Id="rId224" Type="http://schemas.openxmlformats.org/officeDocument/2006/relationships/slide" Target="slides/slide220.xml"/><Relationship Id="rId102" Type="http://schemas.openxmlformats.org/officeDocument/2006/relationships/slide" Target="slides/slide98.xml"/><Relationship Id="rId223" Type="http://schemas.openxmlformats.org/officeDocument/2006/relationships/slide" Target="slides/slide219.xml"/><Relationship Id="rId101" Type="http://schemas.openxmlformats.org/officeDocument/2006/relationships/slide" Target="slides/slide97.xml"/><Relationship Id="rId222" Type="http://schemas.openxmlformats.org/officeDocument/2006/relationships/slide" Target="slides/slide218.xml"/><Relationship Id="rId100" Type="http://schemas.openxmlformats.org/officeDocument/2006/relationships/slide" Target="slides/slide96.xml"/><Relationship Id="rId221" Type="http://schemas.openxmlformats.org/officeDocument/2006/relationships/slide" Target="slides/slide217.xml"/><Relationship Id="rId217" Type="http://schemas.openxmlformats.org/officeDocument/2006/relationships/slide" Target="slides/slide213.xml"/><Relationship Id="rId216" Type="http://schemas.openxmlformats.org/officeDocument/2006/relationships/slide" Target="slides/slide212.xml"/><Relationship Id="rId215" Type="http://schemas.openxmlformats.org/officeDocument/2006/relationships/slide" Target="slides/slide211.xml"/><Relationship Id="rId214" Type="http://schemas.openxmlformats.org/officeDocument/2006/relationships/slide" Target="slides/slide210.xml"/><Relationship Id="rId219" Type="http://schemas.openxmlformats.org/officeDocument/2006/relationships/slide" Target="slides/slide215.xml"/><Relationship Id="rId218" Type="http://schemas.openxmlformats.org/officeDocument/2006/relationships/slide" Target="slides/slide214.xml"/><Relationship Id="rId213" Type="http://schemas.openxmlformats.org/officeDocument/2006/relationships/slide" Target="slides/slide209.xml"/><Relationship Id="rId212" Type="http://schemas.openxmlformats.org/officeDocument/2006/relationships/slide" Target="slides/slide208.xml"/><Relationship Id="rId211" Type="http://schemas.openxmlformats.org/officeDocument/2006/relationships/slide" Target="slides/slide207.xml"/><Relationship Id="rId210" Type="http://schemas.openxmlformats.org/officeDocument/2006/relationships/slide" Target="slides/slide206.xml"/><Relationship Id="rId129" Type="http://schemas.openxmlformats.org/officeDocument/2006/relationships/slide" Target="slides/slide125.xml"/><Relationship Id="rId128" Type="http://schemas.openxmlformats.org/officeDocument/2006/relationships/slide" Target="slides/slide124.xml"/><Relationship Id="rId249" Type="http://schemas.openxmlformats.org/officeDocument/2006/relationships/slide" Target="slides/slide245.xml"/><Relationship Id="rId127" Type="http://schemas.openxmlformats.org/officeDocument/2006/relationships/slide" Target="slides/slide123.xml"/><Relationship Id="rId248" Type="http://schemas.openxmlformats.org/officeDocument/2006/relationships/slide" Target="slides/slide244.xml"/><Relationship Id="rId126" Type="http://schemas.openxmlformats.org/officeDocument/2006/relationships/slide" Target="slides/slide122.xml"/><Relationship Id="rId247" Type="http://schemas.openxmlformats.org/officeDocument/2006/relationships/slide" Target="slides/slide243.xml"/><Relationship Id="rId121" Type="http://schemas.openxmlformats.org/officeDocument/2006/relationships/slide" Target="slides/slide117.xml"/><Relationship Id="rId242" Type="http://schemas.openxmlformats.org/officeDocument/2006/relationships/slide" Target="slides/slide238.xml"/><Relationship Id="rId120" Type="http://schemas.openxmlformats.org/officeDocument/2006/relationships/slide" Target="slides/slide116.xml"/><Relationship Id="rId241" Type="http://schemas.openxmlformats.org/officeDocument/2006/relationships/slide" Target="slides/slide237.xml"/><Relationship Id="rId240" Type="http://schemas.openxmlformats.org/officeDocument/2006/relationships/slide" Target="slides/slide236.xml"/><Relationship Id="rId125" Type="http://schemas.openxmlformats.org/officeDocument/2006/relationships/slide" Target="slides/slide121.xml"/><Relationship Id="rId246" Type="http://schemas.openxmlformats.org/officeDocument/2006/relationships/slide" Target="slides/slide242.xml"/><Relationship Id="rId124" Type="http://schemas.openxmlformats.org/officeDocument/2006/relationships/slide" Target="slides/slide120.xml"/><Relationship Id="rId245" Type="http://schemas.openxmlformats.org/officeDocument/2006/relationships/slide" Target="slides/slide241.xml"/><Relationship Id="rId123" Type="http://schemas.openxmlformats.org/officeDocument/2006/relationships/slide" Target="slides/slide119.xml"/><Relationship Id="rId244" Type="http://schemas.openxmlformats.org/officeDocument/2006/relationships/slide" Target="slides/slide240.xml"/><Relationship Id="rId122" Type="http://schemas.openxmlformats.org/officeDocument/2006/relationships/slide" Target="slides/slide118.xml"/><Relationship Id="rId243" Type="http://schemas.openxmlformats.org/officeDocument/2006/relationships/slide" Target="slides/slide239.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239" Type="http://schemas.openxmlformats.org/officeDocument/2006/relationships/slide" Target="slides/slide235.xml"/><Relationship Id="rId117" Type="http://schemas.openxmlformats.org/officeDocument/2006/relationships/slide" Target="slides/slide113.xml"/><Relationship Id="rId238" Type="http://schemas.openxmlformats.org/officeDocument/2006/relationships/slide" Target="slides/slide234.xml"/><Relationship Id="rId116" Type="http://schemas.openxmlformats.org/officeDocument/2006/relationships/slide" Target="slides/slide112.xml"/><Relationship Id="rId237" Type="http://schemas.openxmlformats.org/officeDocument/2006/relationships/slide" Target="slides/slide233.xml"/><Relationship Id="rId115" Type="http://schemas.openxmlformats.org/officeDocument/2006/relationships/slide" Target="slides/slide111.xml"/><Relationship Id="rId236" Type="http://schemas.openxmlformats.org/officeDocument/2006/relationships/slide" Target="slides/slide232.xml"/><Relationship Id="rId119" Type="http://schemas.openxmlformats.org/officeDocument/2006/relationships/slide" Target="slides/slide115.xml"/><Relationship Id="rId110" Type="http://schemas.openxmlformats.org/officeDocument/2006/relationships/slide" Target="slides/slide106.xml"/><Relationship Id="rId231" Type="http://schemas.openxmlformats.org/officeDocument/2006/relationships/slide" Target="slides/slide227.xml"/><Relationship Id="rId230" Type="http://schemas.openxmlformats.org/officeDocument/2006/relationships/slide" Target="slides/slide226.xml"/><Relationship Id="rId114" Type="http://schemas.openxmlformats.org/officeDocument/2006/relationships/slide" Target="slides/slide110.xml"/><Relationship Id="rId235" Type="http://schemas.openxmlformats.org/officeDocument/2006/relationships/slide" Target="slides/slide231.xml"/><Relationship Id="rId113" Type="http://schemas.openxmlformats.org/officeDocument/2006/relationships/slide" Target="slides/slide109.xml"/><Relationship Id="rId234" Type="http://schemas.openxmlformats.org/officeDocument/2006/relationships/slide" Target="slides/slide230.xml"/><Relationship Id="rId112" Type="http://schemas.openxmlformats.org/officeDocument/2006/relationships/slide" Target="slides/slide108.xml"/><Relationship Id="rId233" Type="http://schemas.openxmlformats.org/officeDocument/2006/relationships/slide" Target="slides/slide229.xml"/><Relationship Id="rId111" Type="http://schemas.openxmlformats.org/officeDocument/2006/relationships/slide" Target="slides/slide107.xml"/><Relationship Id="rId232" Type="http://schemas.openxmlformats.org/officeDocument/2006/relationships/slide" Target="slides/slide228.xml"/><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9" Type="http://schemas.openxmlformats.org/officeDocument/2006/relationships/slide" Target="slides/slide205.xml"/><Relationship Id="rId208" Type="http://schemas.openxmlformats.org/officeDocument/2006/relationships/slide" Target="slides/slide204.xml"/><Relationship Id="rId207" Type="http://schemas.openxmlformats.org/officeDocument/2006/relationships/slide" Target="slides/slide203.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akka.io/docs/akka/2.5/actors.html#become-unbecome" TargetMode="Externa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Shape 9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1" name="Shape 9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4" name="Shape 9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1" name="Shape 9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2" name="Shape 9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Shape 9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6" name="Shape 9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3" name="Shape 9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9" name="Shape 9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Shape 10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0" name="Shape 10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Shape 10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3" name="Shape 10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0" name="Shape 10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Shape 10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6" name="Shape 10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Shape 1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1" name="Shape 1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2" name="Shape 1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Shape 1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5" name="Shape 1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Shape 1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3" name="Shape 1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Shape 1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6" name="Shape 1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Shape 1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3" name="Shape 1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2" name="Shape 1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5" name="Shape 1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3" name="Shape 1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9" name="Shape 1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5" name="Shape 1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1" name="Shape 1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Shape 1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3" name="Shape 1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8" name="Shape 1248"/>
        <p:cNvGrpSpPr/>
        <p:nvPr/>
      </p:nvGrpSpPr>
      <p:grpSpPr>
        <a:xfrm>
          <a:off x="0" y="0"/>
          <a:ext cx="0" cy="0"/>
          <a:chOff x="0" y="0"/>
          <a:chExt cx="0" cy="0"/>
        </a:xfrm>
      </p:grpSpPr>
      <p:sp>
        <p:nvSpPr>
          <p:cNvPr id="1249" name="Shape 1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0" name="Shape 1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5" name="Shape 1255"/>
        <p:cNvGrpSpPr/>
        <p:nvPr/>
      </p:nvGrpSpPr>
      <p:grpSpPr>
        <a:xfrm>
          <a:off x="0" y="0"/>
          <a:ext cx="0" cy="0"/>
          <a:chOff x="0" y="0"/>
          <a:chExt cx="0" cy="0"/>
        </a:xfrm>
      </p:grpSpPr>
      <p:sp>
        <p:nvSpPr>
          <p:cNvPr id="1256" name="Shape 1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7" name="Shape 1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https://doc.akka.io/docs/akka/2.5/general/addressing.html</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1" name="Shape 1261"/>
        <p:cNvGrpSpPr/>
        <p:nvPr/>
      </p:nvGrpSpPr>
      <p:grpSpPr>
        <a:xfrm>
          <a:off x="0" y="0"/>
          <a:ext cx="0" cy="0"/>
          <a:chOff x="0" y="0"/>
          <a:chExt cx="0" cy="0"/>
        </a:xfrm>
      </p:grpSpPr>
      <p:sp>
        <p:nvSpPr>
          <p:cNvPr id="1262" name="Shape 1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3" name="Shape 1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https://doc.akka.io/docs/akka/2.5/general/addressing.html</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Shape 1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9" name="Shape 1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https://doc.akka.io/docs/akka/2.5/general/addressing.html</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3" name="Shape 1273"/>
        <p:cNvGrpSpPr/>
        <p:nvPr/>
      </p:nvGrpSpPr>
      <p:grpSpPr>
        <a:xfrm>
          <a:off x="0" y="0"/>
          <a:ext cx="0" cy="0"/>
          <a:chOff x="0" y="0"/>
          <a:chExt cx="0" cy="0"/>
        </a:xfrm>
      </p:grpSpPr>
      <p:sp>
        <p:nvSpPr>
          <p:cNvPr id="1274" name="Shape 1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5" name="Shape 1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https://doc.akka.io/docs/akka/2.5/general/addressing.html</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Shape 1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1" name="Shape 1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8" name="Shape 1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https://doc.akka.io/docs/akka/2.5/dispatchers.html</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Shape 1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4" name="Shape 1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https://doc.akka.io/docs/akka/2.5/dispatchers.html</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Shape 1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2" name="Shape 1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https://doc.akka.io/docs/akka/2.5/dispatchers.html</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6" name="Shape 1306"/>
        <p:cNvGrpSpPr/>
        <p:nvPr/>
      </p:nvGrpSpPr>
      <p:grpSpPr>
        <a:xfrm>
          <a:off x="0" y="0"/>
          <a:ext cx="0" cy="0"/>
          <a:chOff x="0" y="0"/>
          <a:chExt cx="0" cy="0"/>
        </a:xfrm>
      </p:grpSpPr>
      <p:sp>
        <p:nvSpPr>
          <p:cNvPr id="1307" name="Shape 1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8" name="Shape 1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Пример необходимости выделенного диспетчера.</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Shape 1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4" name="Shape 1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Пример необходимости выделенного диспетчера.</a:t>
            </a:r>
            <a:endParaRPr/>
          </a:p>
          <a:p>
            <a:pPr indent="0" lvl="0" marL="0" rtl="0">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Shape 1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0" name="Shape 1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https://doc.akka.io/docs/akka/2.5/mailboxes.html</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Shape 1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6" name="Shape 1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https://doc.akka.io/docs/akka/2.5/mailboxes.html</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Shape 1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4" name="Shape 1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https://doc.akka.io/docs/akka/2.5/routing.html</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Shape 1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2" name="Shape 1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https://doc.akka.io/docs/akka/2.5/routing.html</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6" name="Shape 1346"/>
        <p:cNvGrpSpPr/>
        <p:nvPr/>
      </p:nvGrpSpPr>
      <p:grpSpPr>
        <a:xfrm>
          <a:off x="0" y="0"/>
          <a:ext cx="0" cy="0"/>
          <a:chOff x="0" y="0"/>
          <a:chExt cx="0" cy="0"/>
        </a:xfrm>
      </p:grpSpPr>
      <p:sp>
        <p:nvSpPr>
          <p:cNvPr id="1347" name="Shape 1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8" name="Shape 1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https://doc.akka.io/docs/akka/2.5/routing.html</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2" name="Shape 1352"/>
        <p:cNvGrpSpPr/>
        <p:nvPr/>
      </p:nvGrpSpPr>
      <p:grpSpPr>
        <a:xfrm>
          <a:off x="0" y="0"/>
          <a:ext cx="0" cy="0"/>
          <a:chOff x="0" y="0"/>
          <a:chExt cx="0" cy="0"/>
        </a:xfrm>
      </p:grpSpPr>
      <p:sp>
        <p:nvSpPr>
          <p:cNvPr id="1353" name="Shape 1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4" name="Shape 1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https://doc.akka.io/docs/akka/2.5/routing.html</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8" name="Shape 1358"/>
        <p:cNvGrpSpPr/>
        <p:nvPr/>
      </p:nvGrpSpPr>
      <p:grpSpPr>
        <a:xfrm>
          <a:off x="0" y="0"/>
          <a:ext cx="0" cy="0"/>
          <a:chOff x="0" y="0"/>
          <a:chExt cx="0" cy="0"/>
        </a:xfrm>
      </p:grpSpPr>
      <p:sp>
        <p:nvSpPr>
          <p:cNvPr id="1359" name="Shape 1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0" name="Shape 1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https://doc.akka.io/docs/akka/2.5/routing.html</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Shape 1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6" name="Shape 1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u="sng">
                <a:solidFill>
                  <a:schemeClr val="hlink"/>
                </a:solidFill>
                <a:hlinkClick r:id="rId2"/>
              </a:rPr>
              <a:t>https://doc.akka.io/docs/akka/2.5/actors.html#become-unbecome</a:t>
            </a:r>
            <a:endParaRPr/>
          </a:p>
          <a:p>
            <a:pPr indent="0" lvl="0" marL="0">
              <a:spcBef>
                <a:spcPts val="0"/>
              </a:spcBef>
              <a:spcAft>
                <a:spcPts val="0"/>
              </a:spcAft>
              <a:buNone/>
            </a:pPr>
            <a:r>
              <a:t/>
            </a:r>
            <a:endParaRPr/>
          </a:p>
          <a:p>
            <a:pPr indent="0" lvl="0" marL="0">
              <a:spcBef>
                <a:spcPts val="0"/>
              </a:spcBef>
              <a:spcAft>
                <a:spcPts val="0"/>
              </a:spcAft>
              <a:buNone/>
            </a:pPr>
            <a:r>
              <a:rPr lang="ru"/>
              <a:t>Unbecome возвращает в предыдущее состояние, но необходимо следить за тем, чтобы оно там было.</a:t>
            </a:r>
            <a:endParaRPr/>
          </a:p>
          <a:p>
            <a:pPr indent="0" lvl="0" marL="0">
              <a:spcBef>
                <a:spcPts val="0"/>
              </a:spcBef>
              <a:spcAft>
                <a:spcPts val="0"/>
              </a:spcAft>
              <a:buNone/>
            </a:pPr>
            <a:r>
              <a:rPr lang="ru"/>
              <a:t>После рестарта актора receive-метод возвращается в исходное состояние.</a:t>
            </a:r>
            <a:endParaRPr/>
          </a:p>
          <a:p>
            <a:pPr indent="0" lvl="0" marL="0" rtl="0">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1" name="Shape 1371"/>
        <p:cNvGrpSpPr/>
        <p:nvPr/>
      </p:nvGrpSpPr>
      <p:grpSpPr>
        <a:xfrm>
          <a:off x="0" y="0"/>
          <a:ext cx="0" cy="0"/>
          <a:chOff x="0" y="0"/>
          <a:chExt cx="0" cy="0"/>
        </a:xfrm>
      </p:grpSpPr>
      <p:sp>
        <p:nvSpPr>
          <p:cNvPr id="1372" name="Shape 1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3" name="Shape 1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https://doc.akka.io/docs/akka/2.5/fsm.html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Shape 1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9" name="Shape 1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https://doc.akka.io/docs/akka/2.5/fsm.html</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4" name="Shape 1384"/>
        <p:cNvGrpSpPr/>
        <p:nvPr/>
      </p:nvGrpSpPr>
      <p:grpSpPr>
        <a:xfrm>
          <a:off x="0" y="0"/>
          <a:ext cx="0" cy="0"/>
          <a:chOff x="0" y="0"/>
          <a:chExt cx="0" cy="0"/>
        </a:xfrm>
      </p:grpSpPr>
      <p:sp>
        <p:nvSpPr>
          <p:cNvPr id="1385" name="Shape 1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6" name="Shape 1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https://doc.akka.io/docs/akka/2.5/fsm.html</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Shape 1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3" name="Shape 1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7" name="Shape 1397"/>
        <p:cNvGrpSpPr/>
        <p:nvPr/>
      </p:nvGrpSpPr>
      <p:grpSpPr>
        <a:xfrm>
          <a:off x="0" y="0"/>
          <a:ext cx="0" cy="0"/>
          <a:chOff x="0" y="0"/>
          <a:chExt cx="0" cy="0"/>
        </a:xfrm>
      </p:grpSpPr>
      <p:sp>
        <p:nvSpPr>
          <p:cNvPr id="1398" name="Shape 1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9" name="Shape 1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Shape 1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6" name="Shape 1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1" name="Shape 1411"/>
        <p:cNvGrpSpPr/>
        <p:nvPr/>
      </p:nvGrpSpPr>
      <p:grpSpPr>
        <a:xfrm>
          <a:off x="0" y="0"/>
          <a:ext cx="0" cy="0"/>
          <a:chOff x="0" y="0"/>
          <a:chExt cx="0" cy="0"/>
        </a:xfrm>
      </p:grpSpPr>
      <p:sp>
        <p:nvSpPr>
          <p:cNvPr id="1412" name="Shape 1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3" name="Shape 1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8" name="Shape 1418"/>
        <p:cNvGrpSpPr/>
        <p:nvPr/>
      </p:nvGrpSpPr>
      <p:grpSpPr>
        <a:xfrm>
          <a:off x="0" y="0"/>
          <a:ext cx="0" cy="0"/>
          <a:chOff x="0" y="0"/>
          <a:chExt cx="0" cy="0"/>
        </a:xfrm>
      </p:grpSpPr>
      <p:sp>
        <p:nvSpPr>
          <p:cNvPr id="1419" name="Shape 1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0" name="Shape 1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Shape 1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7" name="Shape 1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2" name="Shape 1432"/>
        <p:cNvGrpSpPr/>
        <p:nvPr/>
      </p:nvGrpSpPr>
      <p:grpSpPr>
        <a:xfrm>
          <a:off x="0" y="0"/>
          <a:ext cx="0" cy="0"/>
          <a:chOff x="0" y="0"/>
          <a:chExt cx="0" cy="0"/>
        </a:xfrm>
      </p:grpSpPr>
      <p:sp>
        <p:nvSpPr>
          <p:cNvPr id="1433" name="Shape 1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4" name="Shape 1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9" name="Shape 1439"/>
        <p:cNvGrpSpPr/>
        <p:nvPr/>
      </p:nvGrpSpPr>
      <p:grpSpPr>
        <a:xfrm>
          <a:off x="0" y="0"/>
          <a:ext cx="0" cy="0"/>
          <a:chOff x="0" y="0"/>
          <a:chExt cx="0" cy="0"/>
        </a:xfrm>
      </p:grpSpPr>
      <p:sp>
        <p:nvSpPr>
          <p:cNvPr id="1440" name="Shape 1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1" name="Shape 1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https://doc.akka.io/docs/akka/2.5/stream/stream-introduction.html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Shape 1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7" name="Shape 1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https://doc.akka.io/docs/akka/2.5/stream/stream-introduction.html</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1" name="Shape 1451"/>
        <p:cNvGrpSpPr/>
        <p:nvPr/>
      </p:nvGrpSpPr>
      <p:grpSpPr>
        <a:xfrm>
          <a:off x="0" y="0"/>
          <a:ext cx="0" cy="0"/>
          <a:chOff x="0" y="0"/>
          <a:chExt cx="0" cy="0"/>
        </a:xfrm>
      </p:grpSpPr>
      <p:sp>
        <p:nvSpPr>
          <p:cNvPr id="1452" name="Shape 1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3" name="Shape 1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Shape 1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9" name="Shape 1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https://doc.akka.io/docs/akka/2.5/general/stream/stream-design.html</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3" name="Shape 1463"/>
        <p:cNvGrpSpPr/>
        <p:nvPr/>
      </p:nvGrpSpPr>
      <p:grpSpPr>
        <a:xfrm>
          <a:off x="0" y="0"/>
          <a:ext cx="0" cy="0"/>
          <a:chOff x="0" y="0"/>
          <a:chExt cx="0" cy="0"/>
        </a:xfrm>
      </p:grpSpPr>
      <p:sp>
        <p:nvSpPr>
          <p:cNvPr id="1464" name="Shape 1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5" name="Shape 14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Shape 1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2" name="Shape 1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7" name="Shape 1477"/>
        <p:cNvGrpSpPr/>
        <p:nvPr/>
      </p:nvGrpSpPr>
      <p:grpSpPr>
        <a:xfrm>
          <a:off x="0" y="0"/>
          <a:ext cx="0" cy="0"/>
          <a:chOff x="0" y="0"/>
          <a:chExt cx="0" cy="0"/>
        </a:xfrm>
      </p:grpSpPr>
      <p:sp>
        <p:nvSpPr>
          <p:cNvPr id="1478" name="Shape 1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9" name="Shape 1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4" name="Shape 1484"/>
        <p:cNvGrpSpPr/>
        <p:nvPr/>
      </p:nvGrpSpPr>
      <p:grpSpPr>
        <a:xfrm>
          <a:off x="0" y="0"/>
          <a:ext cx="0" cy="0"/>
          <a:chOff x="0" y="0"/>
          <a:chExt cx="0" cy="0"/>
        </a:xfrm>
      </p:grpSpPr>
      <p:sp>
        <p:nvSpPr>
          <p:cNvPr id="1485" name="Shape 1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6" name="Shape 14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https://doc.akka.io/docs/akka/2.5/stream/stream-flows-and-basics.html#back-pressure-explained</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0" name="Shape 1490"/>
        <p:cNvGrpSpPr/>
        <p:nvPr/>
      </p:nvGrpSpPr>
      <p:grpSpPr>
        <a:xfrm>
          <a:off x="0" y="0"/>
          <a:ext cx="0" cy="0"/>
          <a:chOff x="0" y="0"/>
          <a:chExt cx="0" cy="0"/>
        </a:xfrm>
      </p:grpSpPr>
      <p:sp>
        <p:nvSpPr>
          <p:cNvPr id="1491" name="Shape 1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2" name="Shape 1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https://doc.akka.io/docs/akka/2.5/stream/stream-flows-and-basics.html#back-pressure-explained</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Shape 1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8" name="Shape 14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https://doc.akka.io/docs/akka/2.5/stream/stream-flows-and-basics.html#back-pressure-explained</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2" name="Shape 1502"/>
        <p:cNvGrpSpPr/>
        <p:nvPr/>
      </p:nvGrpSpPr>
      <p:grpSpPr>
        <a:xfrm>
          <a:off x="0" y="0"/>
          <a:ext cx="0" cy="0"/>
          <a:chOff x="0" y="0"/>
          <a:chExt cx="0" cy="0"/>
        </a:xfrm>
      </p:grpSpPr>
      <p:sp>
        <p:nvSpPr>
          <p:cNvPr id="1503" name="Shape 1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4" name="Shape 1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https://doc.akka.io/docs/akka/2.5/stream/stream-flows-and-basics.html#stream-materialization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8" name="Shape 1508"/>
        <p:cNvGrpSpPr/>
        <p:nvPr/>
      </p:nvGrpSpPr>
      <p:grpSpPr>
        <a:xfrm>
          <a:off x="0" y="0"/>
          <a:ext cx="0" cy="0"/>
          <a:chOff x="0" y="0"/>
          <a:chExt cx="0" cy="0"/>
        </a:xfrm>
      </p:grpSpPr>
      <p:sp>
        <p:nvSpPr>
          <p:cNvPr id="1509" name="Shape 1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0" name="Shape 1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4" name="Shape 1514"/>
        <p:cNvGrpSpPr/>
        <p:nvPr/>
      </p:nvGrpSpPr>
      <p:grpSpPr>
        <a:xfrm>
          <a:off x="0" y="0"/>
          <a:ext cx="0" cy="0"/>
          <a:chOff x="0" y="0"/>
          <a:chExt cx="0" cy="0"/>
        </a:xfrm>
      </p:grpSpPr>
      <p:sp>
        <p:nvSpPr>
          <p:cNvPr id="1515" name="Shape 1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6" name="Shape 1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0" name="Shape 1520"/>
        <p:cNvGrpSpPr/>
        <p:nvPr/>
      </p:nvGrpSpPr>
      <p:grpSpPr>
        <a:xfrm>
          <a:off x="0" y="0"/>
          <a:ext cx="0" cy="0"/>
          <a:chOff x="0" y="0"/>
          <a:chExt cx="0" cy="0"/>
        </a:xfrm>
      </p:grpSpPr>
      <p:sp>
        <p:nvSpPr>
          <p:cNvPr id="1521" name="Shape 1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2" name="Shape 15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https://doc.akka.io/docs/akka/2.5/stream/stream-flows-and-basics.html#stream-materialization</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7" name="Shape 1527"/>
        <p:cNvGrpSpPr/>
        <p:nvPr/>
      </p:nvGrpSpPr>
      <p:grpSpPr>
        <a:xfrm>
          <a:off x="0" y="0"/>
          <a:ext cx="0" cy="0"/>
          <a:chOff x="0" y="0"/>
          <a:chExt cx="0" cy="0"/>
        </a:xfrm>
      </p:grpSpPr>
      <p:sp>
        <p:nvSpPr>
          <p:cNvPr id="1528" name="Shape 1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9" name="Shape 1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https://doc.akka.io/docs/akka/2.5/stream/stream-flows-and-basics.html#stream-materialization</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Shape 1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6" name="Shape 1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Здесь Materializer жестко привязан к жизненному циклу конкретного актора. При завершении актора Materializer так же завершается и убивает созданный стрим.</a:t>
            </a:r>
            <a:endParaRPr/>
          </a:p>
          <a:p>
            <a:pPr indent="0" lvl="0" marL="0">
              <a:spcBef>
                <a:spcPts val="0"/>
              </a:spcBef>
              <a:spcAft>
                <a:spcPts val="0"/>
              </a:spcAft>
              <a:buNone/>
            </a:pPr>
            <a:r>
              <a:rPr lang="ru"/>
              <a:t>Такой подход полезен, если существование стрима целиком зависит от существования актора и не имеет смысла без него.</a:t>
            </a:r>
            <a:endParaRPr/>
          </a:p>
          <a:p>
            <a:pPr indent="0" lvl="0" marL="0" rtl="0">
              <a:spcBef>
                <a:spcPts val="0"/>
              </a:spcBef>
              <a:spcAft>
                <a:spcPts val="0"/>
              </a:spcAft>
              <a:buNone/>
            </a:pPr>
            <a:r>
              <a:rPr lang="ru"/>
              <a:t>В противном случае Materializer имеет смысл создавать от ActorSystem и передавать снаружи в актор.</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0" name="Shape 1540"/>
        <p:cNvGrpSpPr/>
        <p:nvPr/>
      </p:nvGrpSpPr>
      <p:grpSpPr>
        <a:xfrm>
          <a:off x="0" y="0"/>
          <a:ext cx="0" cy="0"/>
          <a:chOff x="0" y="0"/>
          <a:chExt cx="0" cy="0"/>
        </a:xfrm>
      </p:grpSpPr>
      <p:sp>
        <p:nvSpPr>
          <p:cNvPr id="1541" name="Shape 1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2" name="Shape 1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https://doc.akka.io/docs/akka/2.5/stream/stream-graphs.html</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7" name="Shape 1547"/>
        <p:cNvGrpSpPr/>
        <p:nvPr/>
      </p:nvGrpSpPr>
      <p:grpSpPr>
        <a:xfrm>
          <a:off x="0" y="0"/>
          <a:ext cx="0" cy="0"/>
          <a:chOff x="0" y="0"/>
          <a:chExt cx="0" cy="0"/>
        </a:xfrm>
      </p:grpSpPr>
      <p:sp>
        <p:nvSpPr>
          <p:cNvPr id="1548" name="Shape 1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9" name="Shape 15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https://doc.akka.io/docs/akka/2.5/stream/stream-graphs.html</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Shape 1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5" name="Shape 15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Пример создания простого графа</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9" name="Shape 1559"/>
        <p:cNvGrpSpPr/>
        <p:nvPr/>
      </p:nvGrpSpPr>
      <p:grpSpPr>
        <a:xfrm>
          <a:off x="0" y="0"/>
          <a:ext cx="0" cy="0"/>
          <a:chOff x="0" y="0"/>
          <a:chExt cx="0" cy="0"/>
        </a:xfrm>
      </p:grpSpPr>
      <p:sp>
        <p:nvSpPr>
          <p:cNvPr id="1560" name="Shape 1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1" name="Shape 1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Пример создания и использования незакрытого графа</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5" name="Shape 1565"/>
        <p:cNvGrpSpPr/>
        <p:nvPr/>
      </p:nvGrpSpPr>
      <p:grpSpPr>
        <a:xfrm>
          <a:off x="0" y="0"/>
          <a:ext cx="0" cy="0"/>
          <a:chOff x="0" y="0"/>
          <a:chExt cx="0" cy="0"/>
        </a:xfrm>
      </p:grpSpPr>
      <p:sp>
        <p:nvSpPr>
          <p:cNvPr id="1566" name="Shape 1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7" name="Shape 1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Пример создания графа-Source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1" name="Shape 1571"/>
        <p:cNvGrpSpPr/>
        <p:nvPr/>
      </p:nvGrpSpPr>
      <p:grpSpPr>
        <a:xfrm>
          <a:off x="0" y="0"/>
          <a:ext cx="0" cy="0"/>
          <a:chOff x="0" y="0"/>
          <a:chExt cx="0" cy="0"/>
        </a:xfrm>
      </p:grpSpPr>
      <p:sp>
        <p:nvSpPr>
          <p:cNvPr id="1572" name="Shape 1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3" name="Shape 1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https://doc.akka.io/docs/akka/2.5/stream/stream-composition.html</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8" name="Shape 1578"/>
        <p:cNvGrpSpPr/>
        <p:nvPr/>
      </p:nvGrpSpPr>
      <p:grpSpPr>
        <a:xfrm>
          <a:off x="0" y="0"/>
          <a:ext cx="0" cy="0"/>
          <a:chOff x="0" y="0"/>
          <a:chExt cx="0" cy="0"/>
        </a:xfrm>
      </p:grpSpPr>
      <p:sp>
        <p:nvSpPr>
          <p:cNvPr id="1579" name="Shape 1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0" name="Shape 1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https://doc.akka.io/docs/akka/2.5/stream/stream-composition.html</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5" name="Shape 1585"/>
        <p:cNvGrpSpPr/>
        <p:nvPr/>
      </p:nvGrpSpPr>
      <p:grpSpPr>
        <a:xfrm>
          <a:off x="0" y="0"/>
          <a:ext cx="0" cy="0"/>
          <a:chOff x="0" y="0"/>
          <a:chExt cx="0" cy="0"/>
        </a:xfrm>
      </p:grpSpPr>
      <p:sp>
        <p:nvSpPr>
          <p:cNvPr id="1586" name="Shape 1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7" name="Shape 1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https://doc.akka.io/docs/akka/2.5/stream/stream-composition.html</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2" name="Shape 1592"/>
        <p:cNvGrpSpPr/>
        <p:nvPr/>
      </p:nvGrpSpPr>
      <p:grpSpPr>
        <a:xfrm>
          <a:off x="0" y="0"/>
          <a:ext cx="0" cy="0"/>
          <a:chOff x="0" y="0"/>
          <a:chExt cx="0" cy="0"/>
        </a:xfrm>
      </p:grpSpPr>
      <p:sp>
        <p:nvSpPr>
          <p:cNvPr id="1593" name="Shape 1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4" name="Shape 1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Иллюстрация возврата материализованного значения</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8" name="Shape 1598"/>
        <p:cNvGrpSpPr/>
        <p:nvPr/>
      </p:nvGrpSpPr>
      <p:grpSpPr>
        <a:xfrm>
          <a:off x="0" y="0"/>
          <a:ext cx="0" cy="0"/>
          <a:chOff x="0" y="0"/>
          <a:chExt cx="0" cy="0"/>
        </a:xfrm>
      </p:grpSpPr>
      <p:sp>
        <p:nvSpPr>
          <p:cNvPr id="1599" name="Shape 1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0" name="Shape 16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4" name="Shape 1604"/>
        <p:cNvGrpSpPr/>
        <p:nvPr/>
      </p:nvGrpSpPr>
      <p:grpSpPr>
        <a:xfrm>
          <a:off x="0" y="0"/>
          <a:ext cx="0" cy="0"/>
          <a:chOff x="0" y="0"/>
          <a:chExt cx="0" cy="0"/>
        </a:xfrm>
      </p:grpSpPr>
      <p:sp>
        <p:nvSpPr>
          <p:cNvPr id="1605" name="Shape 1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6" name="Shape 16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0" name="Shape 1610"/>
        <p:cNvGrpSpPr/>
        <p:nvPr/>
      </p:nvGrpSpPr>
      <p:grpSpPr>
        <a:xfrm>
          <a:off x="0" y="0"/>
          <a:ext cx="0" cy="0"/>
          <a:chOff x="0" y="0"/>
          <a:chExt cx="0" cy="0"/>
        </a:xfrm>
      </p:grpSpPr>
      <p:sp>
        <p:nvSpPr>
          <p:cNvPr id="1611" name="Shape 1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2" name="Shape 16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6" name="Shape 1616"/>
        <p:cNvGrpSpPr/>
        <p:nvPr/>
      </p:nvGrpSpPr>
      <p:grpSpPr>
        <a:xfrm>
          <a:off x="0" y="0"/>
          <a:ext cx="0" cy="0"/>
          <a:chOff x="0" y="0"/>
          <a:chExt cx="0" cy="0"/>
        </a:xfrm>
      </p:grpSpPr>
      <p:sp>
        <p:nvSpPr>
          <p:cNvPr id="1617" name="Shape 1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8" name="Shape 16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Shape 1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4" name="Shape 1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Shape 1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1" name="Shape 1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Shape 1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7" name="Shape 16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1" name="Shape 1641"/>
        <p:cNvGrpSpPr/>
        <p:nvPr/>
      </p:nvGrpSpPr>
      <p:grpSpPr>
        <a:xfrm>
          <a:off x="0" y="0"/>
          <a:ext cx="0" cy="0"/>
          <a:chOff x="0" y="0"/>
          <a:chExt cx="0" cy="0"/>
        </a:xfrm>
      </p:grpSpPr>
      <p:sp>
        <p:nvSpPr>
          <p:cNvPr id="1642" name="Shape 1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3" name="Shape 1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8" name="Shape 1648"/>
        <p:cNvGrpSpPr/>
        <p:nvPr/>
      </p:nvGrpSpPr>
      <p:grpSpPr>
        <a:xfrm>
          <a:off x="0" y="0"/>
          <a:ext cx="0" cy="0"/>
          <a:chOff x="0" y="0"/>
          <a:chExt cx="0" cy="0"/>
        </a:xfrm>
      </p:grpSpPr>
      <p:sp>
        <p:nvSpPr>
          <p:cNvPr id="1649" name="Shape 1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0" name="Shape 1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Shape 16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6" name="Shape 16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Shape 1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3" name="Shape 16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8" name="Shape 1668"/>
        <p:cNvGrpSpPr/>
        <p:nvPr/>
      </p:nvGrpSpPr>
      <p:grpSpPr>
        <a:xfrm>
          <a:off x="0" y="0"/>
          <a:ext cx="0" cy="0"/>
          <a:chOff x="0" y="0"/>
          <a:chExt cx="0" cy="0"/>
        </a:xfrm>
      </p:grpSpPr>
      <p:sp>
        <p:nvSpPr>
          <p:cNvPr id="1669" name="Shape 1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0" name="Shape 1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4" name="Shape 1674"/>
        <p:cNvGrpSpPr/>
        <p:nvPr/>
      </p:nvGrpSpPr>
      <p:grpSpPr>
        <a:xfrm>
          <a:off x="0" y="0"/>
          <a:ext cx="0" cy="0"/>
          <a:chOff x="0" y="0"/>
          <a:chExt cx="0" cy="0"/>
        </a:xfrm>
      </p:grpSpPr>
      <p:sp>
        <p:nvSpPr>
          <p:cNvPr id="1675" name="Shape 1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6" name="Shape 16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0" name="Shape 1680"/>
        <p:cNvGrpSpPr/>
        <p:nvPr/>
      </p:nvGrpSpPr>
      <p:grpSpPr>
        <a:xfrm>
          <a:off x="0" y="0"/>
          <a:ext cx="0" cy="0"/>
          <a:chOff x="0" y="0"/>
          <a:chExt cx="0" cy="0"/>
        </a:xfrm>
      </p:grpSpPr>
      <p:sp>
        <p:nvSpPr>
          <p:cNvPr id="1681" name="Shape 1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2" name="Shape 16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7" name="Shape 1687"/>
        <p:cNvGrpSpPr/>
        <p:nvPr/>
      </p:nvGrpSpPr>
      <p:grpSpPr>
        <a:xfrm>
          <a:off x="0" y="0"/>
          <a:ext cx="0" cy="0"/>
          <a:chOff x="0" y="0"/>
          <a:chExt cx="0" cy="0"/>
        </a:xfrm>
      </p:grpSpPr>
      <p:sp>
        <p:nvSpPr>
          <p:cNvPr id="1688" name="Shape 1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9" name="Shape 16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Shape 1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6" name="Shape 16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Элементы - ByteString-и определенной длины (задается при создании).</a:t>
            </a:r>
            <a:endParaRPr/>
          </a:p>
          <a:p>
            <a:pPr indent="0" lvl="0" marL="0" rtl="0">
              <a:spcBef>
                <a:spcPts val="0"/>
              </a:spcBef>
              <a:spcAft>
                <a:spcPts val="0"/>
              </a:spcAft>
              <a:buNone/>
            </a:pPr>
            <a:r>
              <a:rPr lang="ru"/>
              <a:t>Результат отдается в виде IOResult - число операций/байт, а так же итог (успех - Done или ошибка).</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Shape 17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3" name="Shape 17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Вопрос на засыпку: зачем создавать шаренную переменную внутри функции? (подсказка: материализация)</a:t>
            </a:r>
            <a:endParaRPr/>
          </a:p>
          <a:p>
            <a:pPr indent="0" lvl="0" marL="0" rtl="0">
              <a:spcBef>
                <a:spcPts val="0"/>
              </a:spcBef>
              <a:spcAft>
                <a:spcPts val="0"/>
              </a:spcAft>
              <a:buNone/>
            </a:pPr>
            <a:r>
              <a:rPr lang="ru"/>
              <a:t>Вопрос на 300: безопасно ли использовать non-thread-safe состояние?</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8" name="Shape 1708"/>
        <p:cNvGrpSpPr/>
        <p:nvPr/>
      </p:nvGrpSpPr>
      <p:grpSpPr>
        <a:xfrm>
          <a:off x="0" y="0"/>
          <a:ext cx="0" cy="0"/>
          <a:chOff x="0" y="0"/>
          <a:chExt cx="0" cy="0"/>
        </a:xfrm>
      </p:grpSpPr>
      <p:sp>
        <p:nvSpPr>
          <p:cNvPr id="1709" name="Shape 1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0" name="Shape 17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https://doc.akka.io/docs/akka/2.5/stream/stream-introduction.html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7" name="Shape 5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hyperlink" Target="https://en.wikipedia.org/wiki/SOLID_(object-oriented_design)"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4.gif"/><Relationship Id="rId4" Type="http://schemas.openxmlformats.org/officeDocument/2006/relationships/image" Target="../media/image5.gi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7.gif"/><Relationship Id="rId4" Type="http://schemas.openxmlformats.org/officeDocument/2006/relationships/image" Target="../media/image5.gif"/><Relationship Id="rId5" Type="http://schemas.openxmlformats.org/officeDocument/2006/relationships/image" Target="../media/image6.gi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tackoverflow.com/questions/10603982/why-is-function-a1-b-not-about-allowing-any-supertypes-as-parameters" TargetMode="External"/><Relationship Id="rId4" Type="http://schemas.openxmlformats.org/officeDocument/2006/relationships/image" Target="../media/image7.gi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hyperlink" Target="http://www.artima.com/weblogs/viewpost.jsp?thread=270195"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hyperlink" Target="https://en.wikipedia.org/wiki/Duck_typing"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hyperlink" Target="http://akka.io/"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hyperlink" Target="http://docs.scala-lang.org/overviews/parallel-collections/concrete-parallel-collection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hyperlink" Target="https://docs.oracle.com/javase/7/docs/api/java/util/concurrent/ForkJoinPool.html"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hyperlink" Target="http://akka.io/docs/"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8.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8.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9.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 Id="rId4" Type="http://schemas.openxmlformats.org/officeDocument/2006/relationships/hyperlink" Target="https://t.me/joinchat/EscdIQzviMCQjkUOEZMr6w" TargetMode="External"/><Relationship Id="rId5" Type="http://schemas.openxmlformats.org/officeDocument/2006/relationships/hyperlink" Target="https://github.com/sergeypopov83/Scala-complete-cour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hyperlink" Target="http://www.reactivemanifesto.org/" TargetMode="External"/><Relationship Id="rId4" Type="http://schemas.openxmlformats.org/officeDocument/2006/relationships/image" Target="../media/image10.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hyperlink" Target="http://www.reactivemanifesto.org/"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hyperlink" Target="http://www.reactivemanifesto.org/"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hyperlink" Target="http://www.reactivemanifesto.org/"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hyperlink" Target="http://www.reactivemanifesto.org/"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hyperlink" Target="http://doc.akka.io/docs/akka/2.5/scala/stream/index.html" TargetMode="External"/><Relationship Id="rId4" Type="http://schemas.openxmlformats.org/officeDocument/2006/relationships/hyperlink" Target="http://reactivex.io/intro.html" TargetMode="External"/><Relationship Id="rId5" Type="http://schemas.openxmlformats.org/officeDocument/2006/relationships/hyperlink" Target="https://monix.io/" TargetMode="External"/><Relationship Id="rId6" Type="http://schemas.openxmlformats.org/officeDocument/2006/relationships/hyperlink" Target="http://www.reactivemanifesto.org/"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2.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3.png"/><Relationship Id="rId4" Type="http://schemas.openxmlformats.org/officeDocument/2006/relationships/image" Target="../media/image14.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5.png"/><Relationship Id="rId4" Type="http://schemas.openxmlformats.org/officeDocument/2006/relationships/image" Target="../media/image17.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 Id="rId3" Type="http://schemas.openxmlformats.org/officeDocument/2006/relationships/image" Target="../media/image16.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hyperlink" Target="https://doc.akka.io/docs/akka/2.5/stream/stages-overview.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en.wikipedia.org/wiki/Merge_sor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scalatest.or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www.scalatest.org/user_guide/property_based_testing"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docs.oracle.com/javase/tutorial/essential/exception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sz="4200"/>
              <a:t>Введение в Scala</a:t>
            </a:r>
            <a:endParaRPr sz="4200"/>
          </a:p>
        </p:txBody>
      </p:sp>
      <p:pic>
        <p:nvPicPr>
          <p:cNvPr descr="gerb.png" id="56" name="Shape 56"/>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4200"/>
              <a:t>Основы Scala  </a:t>
            </a:r>
            <a:endParaRPr sz="4200"/>
          </a:p>
        </p:txBody>
      </p:sp>
      <p:pic>
        <p:nvPicPr>
          <p:cNvPr descr="gerb.png" id="123" name="Shape 123"/>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p:txBody>
      </p:sp>
      <p:sp>
        <p:nvSpPr>
          <p:cNvPr id="728" name="Shape 728"/>
          <p:cNvSpPr txBox="1"/>
          <p:nvPr/>
        </p:nvSpPr>
        <p:spPr>
          <a:xfrm>
            <a:off x="311700" y="1108600"/>
            <a:ext cx="8520600" cy="359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Обработка исключений	</a:t>
            </a:r>
            <a:endParaRPr>
              <a:solidFill>
                <a:srgbClr val="434343"/>
              </a:solidFill>
            </a:endParaRPr>
          </a:p>
          <a:p>
            <a:pPr indent="457200" lvl="0" marL="0" rtl="0">
              <a:spcBef>
                <a:spcPts val="0"/>
              </a:spcBef>
              <a:spcAft>
                <a:spcPts val="0"/>
              </a:spcAft>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отличие от </a:t>
            </a:r>
            <a:r>
              <a:rPr b="1" lang="ru">
                <a:solidFill>
                  <a:srgbClr val="434343"/>
                </a:solidFill>
              </a:rPr>
              <a:t>try{}, Try[T]</a:t>
            </a:r>
            <a:r>
              <a:rPr lang="ru">
                <a:solidFill>
                  <a:srgbClr val="434343"/>
                </a:solidFill>
              </a:rPr>
              <a:t> - это объект, а не ключевое слово</a:t>
            </a:r>
            <a:endParaRPr>
              <a:solidFill>
                <a:srgbClr val="434343"/>
              </a:solidFill>
            </a:endParaRPr>
          </a:p>
          <a:p>
            <a:pPr indent="-317500" lvl="0" marL="914400" rtl="0">
              <a:spcBef>
                <a:spcPts val="0"/>
              </a:spcBef>
              <a:spcAft>
                <a:spcPts val="0"/>
              </a:spcAft>
              <a:buSzPts val="1400"/>
              <a:buChar char="●"/>
            </a:pPr>
            <a:r>
              <a:rPr lang="ru"/>
              <a:t>потенциально опасная часть кода размещается в фигурных скобках после Try[T]</a:t>
            </a:r>
            <a:endParaRPr/>
          </a:p>
          <a:p>
            <a:pPr indent="-317500" lvl="0" marL="914400" rtl="0">
              <a:spcBef>
                <a:spcPts val="0"/>
              </a:spcBef>
              <a:spcAft>
                <a:spcPts val="0"/>
              </a:spcAft>
              <a:buClr>
                <a:srgbClr val="434343"/>
              </a:buClr>
              <a:buSzPts val="1400"/>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b="1" lang="ru">
                <a:solidFill>
                  <a:srgbClr val="434343"/>
                </a:solidFill>
              </a:rPr>
              <a:t>Try[T]</a:t>
            </a:r>
            <a:r>
              <a:rPr lang="ru">
                <a:solidFill>
                  <a:srgbClr val="434343"/>
                </a:solidFill>
              </a:rPr>
              <a:t> имеет </a:t>
            </a:r>
            <a:r>
              <a:rPr lang="ru">
                <a:solidFill>
                  <a:srgbClr val="434343"/>
                </a:solidFill>
              </a:rPr>
              <a:t>двух</a:t>
            </a:r>
            <a:r>
              <a:rPr lang="ru">
                <a:solidFill>
                  <a:srgbClr val="434343"/>
                </a:solidFill>
              </a:rPr>
              <a:t> наследников</a:t>
            </a:r>
            <a:endParaRPr>
              <a:solidFill>
                <a:srgbClr val="434343"/>
              </a:solidFill>
            </a:endParaRPr>
          </a:p>
          <a:p>
            <a:pPr indent="-317500" lvl="0" marL="1371600" marR="0" rtl="0" algn="l">
              <a:lnSpc>
                <a:spcPct val="100000"/>
              </a:lnSpc>
              <a:spcBef>
                <a:spcPts val="0"/>
              </a:spcBef>
              <a:spcAft>
                <a:spcPts val="0"/>
              </a:spcAft>
              <a:buClr>
                <a:srgbClr val="434343"/>
              </a:buClr>
              <a:buSzPts val="1400"/>
              <a:buChar char="●"/>
            </a:pPr>
            <a:r>
              <a:rPr b="1" lang="ru">
                <a:solidFill>
                  <a:srgbClr val="434343"/>
                </a:solidFill>
              </a:rPr>
              <a:t>Success[T]</a:t>
            </a:r>
            <a:r>
              <a:rPr lang="ru">
                <a:solidFill>
                  <a:srgbClr val="434343"/>
                </a:solidFill>
              </a:rPr>
              <a:t>. Объек</a:t>
            </a:r>
            <a:r>
              <a:rPr lang="ru">
                <a:solidFill>
                  <a:srgbClr val="434343"/>
                </a:solidFill>
              </a:rPr>
              <a:t>т этого типа будет создан, если код завершился без  ошибок</a:t>
            </a:r>
            <a:endParaRPr>
              <a:solidFill>
                <a:srgbClr val="434343"/>
              </a:solidFill>
            </a:endParaRPr>
          </a:p>
          <a:p>
            <a:pPr indent="-317500" lvl="0" marL="1371600" marR="0" rtl="0" algn="l">
              <a:lnSpc>
                <a:spcPct val="100000"/>
              </a:lnSpc>
              <a:spcBef>
                <a:spcPts val="0"/>
              </a:spcBef>
              <a:spcAft>
                <a:spcPts val="0"/>
              </a:spcAft>
              <a:buClr>
                <a:srgbClr val="434343"/>
              </a:buClr>
              <a:buSzPts val="1400"/>
              <a:buChar char="●"/>
            </a:pPr>
            <a:r>
              <a:rPr b="1" lang="ru">
                <a:solidFill>
                  <a:srgbClr val="434343"/>
                </a:solidFill>
              </a:rPr>
              <a:t>Failure[Throwable]</a:t>
            </a:r>
            <a:r>
              <a:rPr lang="ru">
                <a:solidFill>
                  <a:srgbClr val="434343"/>
                </a:solidFill>
              </a:rPr>
              <a:t>. Объ</a:t>
            </a:r>
            <a:r>
              <a:rPr lang="ru">
                <a:solidFill>
                  <a:srgbClr val="434343"/>
                </a:solidFill>
              </a:rPr>
              <a:t>ект этого типа будет создан, если было выброшено исключение  </a:t>
            </a:r>
            <a:endParaRPr>
              <a:solidFill>
                <a:srgbClr val="434343"/>
              </a:solidFill>
            </a:endParaRPr>
          </a:p>
          <a:p>
            <a:pPr indent="0" lvl="0" marL="0" marR="0" rtl="0" algn="l">
              <a:lnSpc>
                <a:spcPct val="100000"/>
              </a:lnSpc>
              <a:spcBef>
                <a:spcPts val="0"/>
              </a:spcBef>
              <a:spcAft>
                <a:spcPts val="0"/>
              </a:spcAft>
              <a:buNone/>
            </a:pPr>
            <a:r>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endParaRPr>
              <a:solidFill>
                <a:srgbClr val="434343"/>
              </a:solidFill>
            </a:endParaRPr>
          </a:p>
          <a:p>
            <a:pPr indent="0" lvl="0" marL="0" rtl="0">
              <a:spcBef>
                <a:spcPts val="0"/>
              </a:spcBef>
              <a:spcAft>
                <a:spcPts val="0"/>
              </a:spcAft>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endParaRPr b="1">
              <a:solidFill>
                <a:srgbClr val="434343"/>
              </a:solidFill>
            </a:endParaRPr>
          </a:p>
          <a:p>
            <a:pPr indent="457200" lvl="0" marL="0" rtl="0">
              <a:spcBef>
                <a:spcPts val="0"/>
              </a:spcBef>
              <a:spcAft>
                <a:spcPts val="0"/>
              </a:spcAft>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endParaRPr>
              <a:solidFill>
                <a:srgbClr val="434343"/>
              </a:solidFill>
            </a:endParaRPr>
          </a:p>
          <a:p>
            <a:pPr indent="457200" lvl="0" marL="0" rtl="0">
              <a:spcBef>
                <a:spcPts val="0"/>
              </a:spcBef>
              <a:spcAft>
                <a:spcPts val="0"/>
              </a:spcAft>
              <a:buNone/>
            </a:pPr>
            <a:r>
              <a:t/>
            </a:r>
            <a:endParaRPr>
              <a:solidFill>
                <a:srgbClr val="666666"/>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p:txBody>
      </p:sp>
      <p:sp>
        <p:nvSpPr>
          <p:cNvPr id="734" name="Shape 734"/>
          <p:cNvSpPr txBox="1"/>
          <p:nvPr/>
        </p:nvSpPr>
        <p:spPr>
          <a:xfrm>
            <a:off x="311700" y="1253850"/>
            <a:ext cx="5202600" cy="3346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}.recover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}.map{</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i="1" sz="1000">
              <a:latin typeface="Verdana"/>
              <a:ea typeface="Verdana"/>
              <a:cs typeface="Verdana"/>
              <a:sym typeface="Verdana"/>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endParaRPr>
              <a:solidFill>
                <a:schemeClr val="dk2"/>
              </a:solidFill>
            </a:endParaRPr>
          </a:p>
        </p:txBody>
      </p:sp>
      <p:sp>
        <p:nvSpPr>
          <p:cNvPr id="740" name="Shape 740"/>
          <p:cNvSpPr txBox="1"/>
          <p:nvPr/>
        </p:nvSpPr>
        <p:spPr>
          <a:xfrm>
            <a:off x="311700" y="2170950"/>
            <a:ext cx="5067600" cy="2898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Clr>
                <a:schemeClr val="dk1"/>
              </a:buClr>
              <a:buSzPts val="11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p:txBody>
      </p:sp>
      <p:sp>
        <p:nvSpPr>
          <p:cNvPr id="741" name="Shape 741"/>
          <p:cNvSpPr txBox="1"/>
          <p:nvPr/>
        </p:nvSpPr>
        <p:spPr>
          <a:xfrm>
            <a:off x="311700" y="917525"/>
            <a:ext cx="8478900" cy="118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Обработать исключения </a:t>
            </a:r>
            <a:endParaRPr>
              <a:solidFill>
                <a:srgbClr val="434343"/>
              </a:solidFill>
            </a:endParaRPr>
          </a:p>
          <a:p>
            <a:pPr indent="0" lvl="0" marL="0" rtl="0">
              <a:spcBef>
                <a:spcPts val="0"/>
              </a:spcBef>
              <a:spcAft>
                <a:spcPts val="0"/>
              </a:spcAft>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endParaRPr>
              <a:solidFill>
                <a:srgbClr val="434343"/>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47" name="Shape 747"/>
          <p:cNvSpPr txBox="1"/>
          <p:nvPr/>
        </p:nvSpPr>
        <p:spPr>
          <a:xfrm>
            <a:off x="311700" y="1108600"/>
            <a:ext cx="8520600" cy="25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Полиморфизм -</a:t>
            </a:r>
            <a:r>
              <a:rPr lang="ru">
                <a:solidFill>
                  <a:srgbClr val="434343"/>
                </a:solidFill>
              </a:rPr>
              <a:t>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a:t>
            </a:r>
            <a:r>
              <a:rPr lang="ru">
                <a:solidFill>
                  <a:srgbClr val="434343"/>
                </a:solidFill>
              </a:rPr>
              <a:t>polymorphism</a:t>
            </a:r>
            <a:r>
              <a:rPr lang="ru">
                <a:solidFill>
                  <a:srgbClr val="434343"/>
                </a:solidFill>
              </a:rPr>
              <a:t>) или менять набор и типы обрабатываемых параметров (ad-hoc, pаrametriс </a:t>
            </a:r>
            <a:r>
              <a:rPr lang="ru">
                <a:solidFill>
                  <a:srgbClr val="434343"/>
                </a:solidFill>
              </a:rPr>
              <a:t>polymorphism</a:t>
            </a:r>
            <a:r>
              <a:rPr lang="ru">
                <a:solidFill>
                  <a:srgbClr val="434343"/>
                </a:solidFill>
              </a:rPr>
              <a:t>)</a:t>
            </a:r>
            <a:endParaRPr>
              <a:solidFill>
                <a:srgbClr val="434343"/>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53" name="Shape 753"/>
          <p:cNvSpPr txBox="1"/>
          <p:nvPr/>
        </p:nvSpPr>
        <p:spPr>
          <a:xfrm>
            <a:off x="311700" y="1108600"/>
            <a:ext cx="8520600" cy="291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SOLID (</a:t>
            </a:r>
            <a:r>
              <a:rPr lang="ru" sz="1800" u="sng">
                <a:solidFill>
                  <a:schemeClr val="hlink"/>
                </a:solidFill>
                <a:hlinkClick r:id="rId3"/>
              </a:rPr>
              <a:t>wiki</a:t>
            </a:r>
            <a:r>
              <a:rPr lang="ru" sz="1800">
                <a:solidFill>
                  <a:srgbClr val="434343"/>
                </a:solidFill>
              </a:rPr>
              <a:t>):</a:t>
            </a:r>
            <a:endParaRPr sz="1800">
              <a:solidFill>
                <a:srgbClr val="434343"/>
              </a:solidFill>
            </a:endParaRPr>
          </a:p>
          <a:p>
            <a:pPr indent="-317500" lvl="0" marL="457200" rtl="0">
              <a:lnSpc>
                <a:spcPct val="100000"/>
              </a:lnSpc>
              <a:spcBef>
                <a:spcPts val="1000"/>
              </a:spcBef>
              <a:spcAft>
                <a:spcPts val="0"/>
              </a:spcAft>
              <a:buClr>
                <a:srgbClr val="434343"/>
              </a:buClr>
              <a:buSzPts val="1400"/>
              <a:buChar char="●"/>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endParaRPr>
              <a:solidFill>
                <a:srgbClr val="434343"/>
              </a:solidFill>
            </a:endParaRPr>
          </a:p>
          <a:p>
            <a:pPr indent="-317500" lvl="0" marL="457200" rtl="0">
              <a:lnSpc>
                <a:spcPct val="100000"/>
              </a:lnSpc>
              <a:spcBef>
                <a:spcPts val="1000"/>
              </a:spcBef>
              <a:spcAft>
                <a:spcPts val="0"/>
              </a:spcAft>
              <a:buClr>
                <a:srgbClr val="434343"/>
              </a:buClr>
              <a:buSzPts val="1400"/>
              <a:buChar char="●"/>
            </a:pPr>
            <a:r>
              <a:rPr lang="ru" sz="1800">
                <a:solidFill>
                  <a:srgbClr val="434343"/>
                </a:solidFill>
              </a:rPr>
              <a:t>Open/closed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endParaRPr sz="1800">
              <a:solidFill>
                <a:srgbClr val="434343"/>
              </a:solidFill>
            </a:endParaRPr>
          </a:p>
          <a:p>
            <a:pPr indent="-317500" lvl="0" marL="457200" rtl="0">
              <a:lnSpc>
                <a:spcPct val="100000"/>
              </a:lnSpc>
              <a:spcBef>
                <a:spcPts val="1000"/>
              </a:spcBef>
              <a:spcAft>
                <a:spcPts val="0"/>
              </a:spcAft>
              <a:buClr>
                <a:srgbClr val="434343"/>
              </a:buClr>
              <a:buSzPts val="1400"/>
              <a:buChar char="●"/>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класс-наследник</a:t>
            </a:r>
            <a:r>
              <a:rPr lang="ru" sz="1800">
                <a:solidFill>
                  <a:srgbClr val="434343"/>
                </a:solidFill>
              </a:rPr>
              <a:t> </a:t>
            </a:r>
            <a:endParaRPr sz="1800">
              <a:solidFill>
                <a:srgbClr val="434343"/>
              </a:solidFill>
            </a:endParaRPr>
          </a:p>
          <a:p>
            <a:pPr indent="-317500" lvl="0" marL="457200" rtl="0">
              <a:lnSpc>
                <a:spcPct val="100000"/>
              </a:lnSpc>
              <a:spcBef>
                <a:spcPts val="1000"/>
              </a:spcBef>
              <a:spcAft>
                <a:spcPts val="0"/>
              </a:spcAft>
              <a:buClr>
                <a:srgbClr val="434343"/>
              </a:buClr>
              <a:buSzPts val="1400"/>
              <a:buChar char="●"/>
            </a:pPr>
            <a:r>
              <a:rPr lang="ru" sz="1800">
                <a:solidFill>
                  <a:srgbClr val="434343"/>
                </a:solidFill>
              </a:rPr>
              <a:t>Interface segregation - </a:t>
            </a:r>
            <a:r>
              <a:rPr lang="ru">
                <a:solidFill>
                  <a:srgbClr val="434343"/>
                </a:solidFill>
              </a:rPr>
              <a:t>много маленьких специфичных интерфейсов лучше чем один большой и “универсальный”</a:t>
            </a:r>
            <a:endParaRPr>
              <a:solidFill>
                <a:srgbClr val="434343"/>
              </a:solidFill>
            </a:endParaRPr>
          </a:p>
          <a:p>
            <a:pPr indent="-317500" lvl="0" marL="457200" rtl="0">
              <a:lnSpc>
                <a:spcPct val="100000"/>
              </a:lnSpc>
              <a:spcBef>
                <a:spcPts val="1000"/>
              </a:spcBef>
              <a:spcAft>
                <a:spcPts val="0"/>
              </a:spcAft>
              <a:buClr>
                <a:srgbClr val="434343"/>
              </a:buClr>
              <a:buSzPts val="1400"/>
              <a:buChar char="●"/>
            </a:pPr>
            <a:r>
              <a:rPr lang="ru" sz="1800">
                <a:solidFill>
                  <a:srgbClr val="434343"/>
                </a:solidFill>
              </a:rPr>
              <a:t>Dependency inversion - </a:t>
            </a:r>
            <a:r>
              <a:rPr lang="ru">
                <a:solidFill>
                  <a:srgbClr val="434343"/>
                </a:solidFill>
              </a:rPr>
              <a:t>любая реализация должна зависеть от абстракции</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endParaRPr sz="1800">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59" name="Shape 759"/>
          <p:cNvSpPr txBox="1"/>
          <p:nvPr/>
        </p:nvSpPr>
        <p:spPr>
          <a:xfrm>
            <a:off x="311700" y="1108600"/>
            <a:ext cx="8520600" cy="348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в скала</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Для того, чтобы сделать класс (объект или трейт) наследником другого класса, нужно использовать ключевое слово </a:t>
            </a:r>
            <a:r>
              <a:rPr b="1" lang="ru">
                <a:solidFill>
                  <a:srgbClr val="434343"/>
                </a:solidFill>
              </a:rPr>
              <a:t>extends.</a:t>
            </a:r>
            <a:endParaRPr b="1">
              <a:solidFill>
                <a:srgbClr val="434343"/>
              </a:solidFill>
            </a:endParaRPr>
          </a:p>
          <a:p>
            <a:pPr indent="0" lvl="0" marL="0" rtl="0">
              <a:spcBef>
                <a:spcPts val="0"/>
              </a:spcBef>
              <a:spcAft>
                <a:spcPts val="0"/>
              </a:spcAft>
              <a:buNone/>
            </a:pPr>
            <a:r>
              <a:rPr b="1" lang="ru">
                <a:solidFill>
                  <a:srgbClr val="434343"/>
                </a:solidFill>
              </a:rPr>
              <a:t>	</a:t>
            </a:r>
            <a:r>
              <a:rPr lang="ru">
                <a:solidFill>
                  <a:srgbClr val="434343"/>
                </a:solidFill>
              </a:rPr>
              <a:t>Можно наследоваться от:</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lang="ru">
                <a:solidFill>
                  <a:srgbClr val="434343"/>
                </a:solidFill>
              </a:rPr>
              <a:t>т</a:t>
            </a:r>
            <a:r>
              <a:rPr lang="ru">
                <a:solidFill>
                  <a:srgbClr val="434343"/>
                </a:solidFill>
              </a:rPr>
              <a:t>рейтов</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lang="ru">
                <a:solidFill>
                  <a:srgbClr val="434343"/>
                </a:solidFill>
              </a:rPr>
              <a:t>классов</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lang="ru">
                <a:solidFill>
                  <a:srgbClr val="434343"/>
                </a:solidFill>
              </a:rPr>
              <a:t>абстрактных классов</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lang="ru">
                <a:solidFill>
                  <a:srgbClr val="434343"/>
                </a:solidFill>
              </a:rPr>
              <a:t>кейс </a:t>
            </a:r>
            <a:r>
              <a:rPr lang="ru">
                <a:solidFill>
                  <a:srgbClr val="434343"/>
                </a:solidFill>
              </a:rPr>
              <a:t>классов. </a:t>
            </a:r>
            <a:endParaRPr>
              <a:solidFill>
                <a:srgbClr val="434343"/>
              </a:solidFill>
            </a:endParaRPr>
          </a:p>
          <a:p>
            <a:pPr indent="457200" lvl="0" marL="0" rtl="0">
              <a:spcBef>
                <a:spcPts val="0"/>
              </a:spcBef>
              <a:spcAft>
                <a:spcPts val="0"/>
              </a:spcAft>
              <a:buNone/>
            </a:pPr>
            <a:r>
              <a:rPr lang="ru">
                <a:solidFill>
                  <a:srgbClr val="434343"/>
                </a:solidFill>
              </a:rPr>
              <a:t>Нельзя: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от объектов</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наследовать кейс класс от кейс класса</a:t>
            </a:r>
            <a:r>
              <a:rPr b="1" lang="ru">
                <a:solidFill>
                  <a:srgbClr val="434343"/>
                </a:solidFill>
              </a:rPr>
              <a:t> </a:t>
            </a:r>
            <a:endParaRPr b="1">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endParaRPr>
              <a:solidFill>
                <a:srgbClr val="434343"/>
              </a:solidFill>
            </a:endParaRPr>
          </a:p>
          <a:p>
            <a:pPr indent="457200" lvl="0" marL="0" rtl="0">
              <a:spcBef>
                <a:spcPts val="0"/>
              </a:spcBef>
              <a:spcAft>
                <a:spcPts val="0"/>
              </a:spcAft>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endParaRPr>
              <a:solidFill>
                <a:srgbClr val="434343"/>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65" name="Shape 765"/>
          <p:cNvSpPr txBox="1"/>
          <p:nvPr/>
        </p:nvSpPr>
        <p:spPr>
          <a:xfrm>
            <a:off x="311700" y="1108600"/>
            <a:ext cx="8520600" cy="48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в скала</a:t>
            </a:r>
            <a:endParaRPr sz="1800">
              <a:solidFill>
                <a:srgbClr val="434343"/>
              </a:solidFill>
            </a:endParaRPr>
          </a:p>
          <a:p>
            <a:pPr indent="0" lvl="0" marL="0" rtl="0">
              <a:spcBef>
                <a:spcPts val="0"/>
              </a:spcBef>
              <a:spcAft>
                <a:spcPts val="0"/>
              </a:spcAft>
              <a:buNone/>
            </a:pPr>
            <a:r>
              <a:rPr lang="ru" sz="1800">
                <a:solidFill>
                  <a:srgbClr val="434343"/>
                </a:solidFill>
              </a:rPr>
              <a:t>	</a:t>
            </a:r>
            <a:endParaRPr>
              <a:solidFill>
                <a:srgbClr val="434343"/>
              </a:solidFill>
            </a:endParaRPr>
          </a:p>
        </p:txBody>
      </p:sp>
      <p:sp>
        <p:nvSpPr>
          <p:cNvPr id="766" name="Shape 766"/>
          <p:cNvSpPr txBox="1"/>
          <p:nvPr/>
        </p:nvSpPr>
        <p:spPr>
          <a:xfrm>
            <a:off x="311700" y="1609900"/>
            <a:ext cx="5425800" cy="32841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endParaRPr i="1" sz="1000">
              <a:solidFill>
                <a:srgbClr val="660E7A"/>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//you can't extend object</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endParaRPr i="1" sz="1000">
              <a:solidFill>
                <a:srgbClr val="660E7A"/>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72" name="Shape 772"/>
          <p:cNvSpPr txBox="1"/>
          <p:nvPr/>
        </p:nvSpPr>
        <p:spPr>
          <a:xfrm>
            <a:off x="311700" y="1108600"/>
            <a:ext cx="8520600" cy="348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в скала</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Ключевые слова: </a:t>
            </a:r>
            <a:endParaRPr>
              <a:solidFill>
                <a:srgbClr val="434343"/>
              </a:solidFill>
            </a:endParaRPr>
          </a:p>
          <a:p>
            <a:pPr indent="-317500" lvl="0" marL="914400" marR="0" rtl="0" algn="l">
              <a:lnSpc>
                <a:spcPct val="100000"/>
              </a:lnSpc>
              <a:spcBef>
                <a:spcPts val="0"/>
              </a:spcBef>
              <a:spcAft>
                <a:spcPts val="0"/>
              </a:spcAft>
              <a:buClr>
                <a:srgbClr val="434343"/>
              </a:buClr>
              <a:buSzPts val="1400"/>
              <a:buChar char="●"/>
            </a:pPr>
            <a:r>
              <a:rPr b="1" lang="ru"/>
              <a:t>super</a:t>
            </a:r>
            <a:r>
              <a:rPr lang="ru"/>
              <a:t> можно использовать для доступа к членам супер класса, которые не объявлены приватными</a:t>
            </a:r>
            <a:endParaRPr/>
          </a:p>
          <a:p>
            <a:pPr indent="-317500" lvl="0" marL="914400" marR="0" rtl="0" algn="l">
              <a:lnSpc>
                <a:spcPct val="100000"/>
              </a:lnSpc>
              <a:spcBef>
                <a:spcPts val="0"/>
              </a:spcBef>
              <a:spcAft>
                <a:spcPts val="0"/>
              </a:spcAft>
              <a:buClr>
                <a:srgbClr val="434343"/>
              </a:buClr>
              <a:buSzPts val="1400"/>
              <a:buChar char="●"/>
            </a:pPr>
            <a:r>
              <a:rPr b="1" lang="ru"/>
              <a:t>final</a:t>
            </a:r>
            <a:r>
              <a:rPr lang="ru"/>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endParaRPr/>
          </a:p>
          <a:p>
            <a:pPr indent="-317500" lvl="0" marL="914400" marR="0" rtl="0" algn="l">
              <a:lnSpc>
                <a:spcPct val="100000"/>
              </a:lnSpc>
              <a:spcBef>
                <a:spcPts val="0"/>
              </a:spcBef>
              <a:spcAft>
                <a:spcPts val="0"/>
              </a:spcAft>
              <a:buClr>
                <a:srgbClr val="434343"/>
              </a:buClr>
              <a:buSzPts val="1400"/>
              <a:buChar char="●"/>
            </a:pPr>
            <a:r>
              <a:rPr b="1" lang="ru"/>
              <a:t>sealed</a:t>
            </a:r>
            <a:r>
              <a:rPr lang="ru"/>
              <a:t> перед определением компонента обозначает, что наследники этого компонента должны быть определены только в этом классе.</a:t>
            </a:r>
            <a:endParaRPr>
              <a:solidFill>
                <a:srgbClr val="434343"/>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6" name="Shape 776"/>
        <p:cNvGrpSpPr/>
        <p:nvPr/>
      </p:nvGrpSpPr>
      <p:grpSpPr>
        <a:xfrm>
          <a:off x="0" y="0"/>
          <a:ext cx="0" cy="0"/>
          <a:chOff x="0" y="0"/>
          <a:chExt cx="0" cy="0"/>
        </a:xfrm>
      </p:grpSpPr>
      <p:sp>
        <p:nvSpPr>
          <p:cNvPr id="777" name="Shape 77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78" name="Shape 778"/>
          <p:cNvSpPr txBox="1"/>
          <p:nvPr/>
        </p:nvSpPr>
        <p:spPr>
          <a:xfrm>
            <a:off x="311700" y="1108600"/>
            <a:ext cx="8520600" cy="48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в скала</a:t>
            </a:r>
            <a:endParaRPr sz="1800">
              <a:solidFill>
                <a:srgbClr val="434343"/>
              </a:solidFill>
            </a:endParaRPr>
          </a:p>
          <a:p>
            <a:pPr indent="0" lvl="0" marL="0" rtl="0">
              <a:spcBef>
                <a:spcPts val="0"/>
              </a:spcBef>
              <a:spcAft>
                <a:spcPts val="0"/>
              </a:spcAft>
              <a:buNone/>
            </a:pPr>
            <a:r>
              <a:rPr lang="ru" sz="1800">
                <a:solidFill>
                  <a:srgbClr val="434343"/>
                </a:solidFill>
              </a:rPr>
              <a:t>	</a:t>
            </a:r>
            <a:endParaRPr>
              <a:solidFill>
                <a:srgbClr val="434343"/>
              </a:solidFill>
            </a:endParaRPr>
          </a:p>
        </p:txBody>
      </p:sp>
      <p:sp>
        <p:nvSpPr>
          <p:cNvPr id="779" name="Shape 779"/>
          <p:cNvSpPr txBox="1"/>
          <p:nvPr/>
        </p:nvSpPr>
        <p:spPr>
          <a:xfrm>
            <a:off x="311700" y="1609900"/>
            <a:ext cx="5425800" cy="24981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endParaRPr i="1" sz="1000">
              <a:solidFill>
                <a:srgbClr val="660E7A"/>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endParaRPr i="1" sz="1000">
              <a:solidFill>
                <a:srgbClr val="660E7A"/>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3" name="Shape 783"/>
        <p:cNvGrpSpPr/>
        <p:nvPr/>
      </p:nvGrpSpPr>
      <p:grpSpPr>
        <a:xfrm>
          <a:off x="0" y="0"/>
          <a:ext cx="0" cy="0"/>
          <a:chOff x="0" y="0"/>
          <a:chExt cx="0" cy="0"/>
        </a:xfrm>
      </p:grpSpPr>
      <p:sp>
        <p:nvSpPr>
          <p:cNvPr id="784" name="Shape 78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85" name="Shape 785"/>
          <p:cNvSpPr txBox="1"/>
          <p:nvPr/>
        </p:nvSpPr>
        <p:spPr>
          <a:xfrm>
            <a:off x="311700" y="1108600"/>
            <a:ext cx="8520600" cy="25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Множественное наследование </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 (или)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endParaRPr>
              <a:solidFill>
                <a:srgbClr val="434343"/>
              </a:solidFill>
            </a:endParaRPr>
          </a:p>
          <a:p>
            <a:pPr indent="0" lvl="0" marL="0" rtl="0">
              <a:spcBef>
                <a:spcPts val="0"/>
              </a:spcBef>
              <a:spcAft>
                <a:spcPts val="0"/>
              </a:spcAft>
              <a:buNone/>
            </a:pPr>
            <a:r>
              <a:rPr lang="ru">
                <a:solidFill>
                  <a:srgbClr val="434343"/>
                </a:solidFill>
              </a:rPr>
              <a:t>	Трейты можно примешивать с помощью:</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extends, </a:t>
            </a:r>
            <a:r>
              <a:rPr lang="ru">
                <a:solidFill>
                  <a:srgbClr val="434343"/>
                </a:solidFill>
              </a:rPr>
              <a:t>если это первый предок в цепочке наследования</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with, </a:t>
            </a:r>
            <a:r>
              <a:rPr lang="ru">
                <a:solidFill>
                  <a:srgbClr val="434343"/>
                </a:solidFill>
              </a:rPr>
              <a:t>если это второй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endParaRPr>
              <a:solidFill>
                <a:schemeClr val="dk2"/>
              </a:solidFill>
            </a:endParaRPr>
          </a:p>
        </p:txBody>
      </p:sp>
      <p:pic>
        <p:nvPicPr>
          <p:cNvPr id="129" name="Shape 129"/>
          <p:cNvPicPr preferRelativeResize="0"/>
          <p:nvPr/>
        </p:nvPicPr>
        <p:blipFill rotWithShape="1">
          <a:blip r:embed="rId3">
            <a:alphaModFix/>
          </a:blip>
          <a:srcRect b="0" l="0" r="0" t="0"/>
          <a:stretch/>
        </p:blipFill>
        <p:spPr>
          <a:xfrm>
            <a:off x="1381075" y="849700"/>
            <a:ext cx="5629726"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9" name="Shape 789"/>
        <p:cNvGrpSpPr/>
        <p:nvPr/>
      </p:nvGrpSpPr>
      <p:grpSpPr>
        <a:xfrm>
          <a:off x="0" y="0"/>
          <a:ext cx="0" cy="0"/>
          <a:chOff x="0" y="0"/>
          <a:chExt cx="0" cy="0"/>
        </a:xfrm>
      </p:grpSpPr>
      <p:sp>
        <p:nvSpPr>
          <p:cNvPr id="790" name="Shape 79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91" name="Shape 791"/>
          <p:cNvSpPr txBox="1"/>
          <p:nvPr/>
        </p:nvSpPr>
        <p:spPr>
          <a:xfrm>
            <a:off x="311700" y="1108600"/>
            <a:ext cx="8520600" cy="48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Наследование в скала</a:t>
            </a:r>
            <a:endParaRPr sz="1800">
              <a:solidFill>
                <a:srgbClr val="434343"/>
              </a:solidFill>
            </a:endParaRPr>
          </a:p>
          <a:p>
            <a:pPr indent="0" lvl="0" marL="0" rtl="0">
              <a:spcBef>
                <a:spcPts val="0"/>
              </a:spcBef>
              <a:spcAft>
                <a:spcPts val="0"/>
              </a:spcAft>
              <a:buNone/>
            </a:pPr>
            <a:r>
              <a:rPr lang="ru" sz="1800">
                <a:solidFill>
                  <a:srgbClr val="434343"/>
                </a:solidFill>
              </a:rPr>
              <a:t>	</a:t>
            </a:r>
            <a:endParaRPr>
              <a:solidFill>
                <a:srgbClr val="434343"/>
              </a:solidFill>
            </a:endParaRPr>
          </a:p>
        </p:txBody>
      </p:sp>
      <p:sp>
        <p:nvSpPr>
          <p:cNvPr id="792" name="Shape 792"/>
          <p:cNvSpPr txBox="1"/>
          <p:nvPr/>
        </p:nvSpPr>
        <p:spPr>
          <a:xfrm>
            <a:off x="311700" y="1609900"/>
            <a:ext cx="6347100" cy="2662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endParaRPr b="1" sz="1000">
              <a:solidFill>
                <a:srgbClr val="00800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chemeClr val="lt1"/>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798" name="Shape 798"/>
          <p:cNvSpPr txBox="1"/>
          <p:nvPr/>
        </p:nvSpPr>
        <p:spPr>
          <a:xfrm>
            <a:off x="311700" y="1108600"/>
            <a:ext cx="8520600" cy="329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Множественное наследование, diamond problem</a:t>
            </a:r>
            <a:endParaRPr sz="1800">
              <a:solidFill>
                <a:srgbClr val="434343"/>
              </a:solidFill>
            </a:endParaRPr>
          </a:p>
          <a:p>
            <a:pPr indent="0" lvl="0" marL="0" rtl="0">
              <a:spcBef>
                <a:spcPts val="0"/>
              </a:spcBef>
              <a:spcAft>
                <a:spcPts val="0"/>
              </a:spcAft>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endParaRPr>
              <a:solidFill>
                <a:srgbClr val="434343"/>
              </a:solidFill>
            </a:endParaRPr>
          </a:p>
        </p:txBody>
      </p:sp>
      <p:pic>
        <p:nvPicPr>
          <p:cNvPr id="799" name="Shape 799"/>
          <p:cNvPicPr preferRelativeResize="0"/>
          <p:nvPr/>
        </p:nvPicPr>
        <p:blipFill>
          <a:blip r:embed="rId3">
            <a:alphaModFix/>
          </a:blip>
          <a:stretch>
            <a:fillRect/>
          </a:stretch>
        </p:blipFill>
        <p:spPr>
          <a:xfrm>
            <a:off x="311700" y="2230100"/>
            <a:ext cx="3330149" cy="19572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05" name="Shape 805"/>
          <p:cNvSpPr txBox="1"/>
          <p:nvPr/>
        </p:nvSpPr>
        <p:spPr>
          <a:xfrm>
            <a:off x="311700" y="1108600"/>
            <a:ext cx="8520600" cy="329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Множественное наследование, </a:t>
            </a:r>
            <a:r>
              <a:rPr lang="ru" sz="1800">
                <a:solidFill>
                  <a:srgbClr val="434343"/>
                </a:solidFill>
              </a:rPr>
              <a:t>lineization</a:t>
            </a:r>
            <a:endParaRPr sz="1800">
              <a:solidFill>
                <a:srgbClr val="434343"/>
              </a:solidFill>
            </a:endParaRPr>
          </a:p>
          <a:p>
            <a:pPr indent="0" lvl="0" marL="0" rtl="0">
              <a:spcBef>
                <a:spcPts val="0"/>
              </a:spcBef>
              <a:spcAft>
                <a:spcPts val="0"/>
              </a:spcAft>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endParaRPr>
              <a:solidFill>
                <a:srgbClr val="434343"/>
              </a:solidFill>
            </a:endParaRPr>
          </a:p>
        </p:txBody>
      </p:sp>
      <p:pic>
        <p:nvPicPr>
          <p:cNvPr id="806" name="Shape 806"/>
          <p:cNvPicPr preferRelativeResize="0"/>
          <p:nvPr/>
        </p:nvPicPr>
        <p:blipFill>
          <a:blip r:embed="rId3">
            <a:alphaModFix/>
          </a:blip>
          <a:stretch>
            <a:fillRect/>
          </a:stretch>
        </p:blipFill>
        <p:spPr>
          <a:xfrm>
            <a:off x="422050" y="1974800"/>
            <a:ext cx="2396600" cy="29381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12" name="Shape 812"/>
          <p:cNvSpPr txBox="1"/>
          <p:nvPr/>
        </p:nvSpPr>
        <p:spPr>
          <a:xfrm>
            <a:off x="311700" y="1108600"/>
            <a:ext cx="8520600" cy="329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Множественное наследование, линеизация</a:t>
            </a:r>
            <a:endParaRPr sz="1800">
              <a:solidFill>
                <a:srgbClr val="434343"/>
              </a:solidFill>
            </a:endParaRPr>
          </a:p>
          <a:p>
            <a:pPr indent="0" lvl="0" marL="0">
              <a:spcBef>
                <a:spcPts val="0"/>
              </a:spcBef>
              <a:spcAft>
                <a:spcPts val="0"/>
              </a:spcAft>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endParaRPr>
              <a:solidFill>
                <a:srgbClr val="434343"/>
              </a:solidFill>
            </a:endParaRPr>
          </a:p>
          <a:p>
            <a:pPr indent="0" lvl="0" marL="0">
              <a:spcBef>
                <a:spcPts val="0"/>
              </a:spcBef>
              <a:spcAft>
                <a:spcPts val="0"/>
              </a:spcAft>
              <a:buNone/>
            </a:pPr>
            <a:r>
              <a:rPr lang="ru">
                <a:solidFill>
                  <a:srgbClr val="434343"/>
                </a:solidFill>
              </a:rPr>
              <a:t>	Следствия линеизации: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endParaRPr>
              <a:solidFill>
                <a:srgbClr val="434343"/>
              </a:solidFill>
            </a:endParaRPr>
          </a:p>
          <a:p>
            <a:pPr indent="-317500" lvl="0" marL="914400">
              <a:spcBef>
                <a:spcPts val="0"/>
              </a:spcBef>
              <a:spcAft>
                <a:spcPts val="0"/>
              </a:spcAft>
              <a:buClr>
                <a:srgbClr val="434343"/>
              </a:buClr>
              <a:buSzPts val="1400"/>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18" name="Shape 818"/>
          <p:cNvSpPr txBox="1"/>
          <p:nvPr/>
        </p:nvSpPr>
        <p:spPr>
          <a:xfrm>
            <a:off x="311700" y="1108600"/>
            <a:ext cx="8520600" cy="94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Множественное наследование, линеизация</a:t>
            </a:r>
            <a:endParaRPr sz="1800">
              <a:solidFill>
                <a:srgbClr val="434343"/>
              </a:solidFill>
            </a:endParaRPr>
          </a:p>
          <a:p>
            <a:pPr indent="0" lvl="0" marL="0" rtl="0">
              <a:spcBef>
                <a:spcPts val="0"/>
              </a:spcBef>
              <a:spcAft>
                <a:spcPts val="0"/>
              </a:spcAft>
              <a:buNone/>
            </a:pPr>
            <a:r>
              <a:rPr lang="ru" sz="1800">
                <a:solidFill>
                  <a:srgbClr val="434343"/>
                </a:solidFill>
              </a:rPr>
              <a:t>	Пример линеизации: </a:t>
            </a:r>
            <a:r>
              <a:rPr b="1" lang="ru" sz="1800">
                <a:solidFill>
                  <a:srgbClr val="434343"/>
                </a:solidFill>
              </a:rPr>
              <a:t>lectures.oop.lineization.scala</a:t>
            </a:r>
            <a:endParaRPr b="1">
              <a:solidFill>
                <a:srgbClr val="434343"/>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24" name="Shape 824"/>
          <p:cNvSpPr txBox="1"/>
          <p:nvPr/>
        </p:nvSpPr>
        <p:spPr>
          <a:xfrm>
            <a:off x="311700" y="1108600"/>
            <a:ext cx="8520600" cy="307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Анонимные классы</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endParaRPr>
              <a:solidFill>
                <a:srgbClr val="434343"/>
              </a:solidFill>
            </a:endParaRPr>
          </a:p>
          <a:p>
            <a:pPr indent="0" lvl="0" marL="0">
              <a:spcBef>
                <a:spcPts val="0"/>
              </a:spcBef>
              <a:spcAft>
                <a:spcPts val="0"/>
              </a:spcAft>
              <a:buNone/>
            </a:pPr>
            <a:r>
              <a:rPr lang="ru">
                <a:solidFill>
                  <a:srgbClr val="434343"/>
                </a:solidFill>
              </a:rPr>
              <a:t>	Анонимные классы могут быть созданы 2-я разными путями</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endParaRPr>
              <a:solidFill>
                <a:srgbClr val="434343"/>
              </a:solidFill>
            </a:endParaRPr>
          </a:p>
          <a:p>
            <a:pPr indent="-317500" lvl="0" marL="457200">
              <a:spcBef>
                <a:spcPts val="0"/>
              </a:spcBef>
              <a:spcAft>
                <a:spcPts val="0"/>
              </a:spcAft>
              <a:buClr>
                <a:srgbClr val="434343"/>
              </a:buClr>
              <a:buSzPts val="1400"/>
              <a:buChar char="●"/>
            </a:pPr>
            <a:r>
              <a:rPr lang="ru">
                <a:solidFill>
                  <a:srgbClr val="434343"/>
                </a:solidFill>
              </a:rPr>
              <a:t>post initialized - более привычный способ определения, когда тело класса идет за выражением extends и with</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lang="ru" sz="1800">
                <a:solidFill>
                  <a:srgbClr val="434343"/>
                </a:solidFill>
              </a:rPr>
              <a:t>	</a:t>
            </a:r>
            <a:endParaRPr b="1">
              <a:solidFill>
                <a:srgbClr val="434343"/>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30" name="Shape 830"/>
          <p:cNvSpPr txBox="1"/>
          <p:nvPr/>
        </p:nvSpPr>
        <p:spPr>
          <a:xfrm>
            <a:off x="311700" y="1108600"/>
            <a:ext cx="8520600" cy="43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Анонимные классы	</a:t>
            </a:r>
            <a:endParaRPr b="1">
              <a:solidFill>
                <a:srgbClr val="434343"/>
              </a:solidFill>
            </a:endParaRPr>
          </a:p>
        </p:txBody>
      </p:sp>
      <p:sp>
        <p:nvSpPr>
          <p:cNvPr id="831" name="Shape 831"/>
          <p:cNvSpPr txBox="1"/>
          <p:nvPr/>
        </p:nvSpPr>
        <p:spPr>
          <a:xfrm>
            <a:off x="311700" y="1609900"/>
            <a:ext cx="5425800" cy="26001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endParaRPr sz="1000">
              <a:solidFill>
                <a:srgbClr val="20999D"/>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endParaRPr sz="1000">
              <a:solidFill>
                <a:srgbClr val="0000FF"/>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37" name="Shape 837"/>
          <p:cNvSpPr txBox="1"/>
          <p:nvPr/>
        </p:nvSpPr>
        <p:spPr>
          <a:xfrm>
            <a:off x="311700" y="1108600"/>
            <a:ext cx="8520600" cy="379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Self type annotation</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 (или класс), так же должны быть наследниками всех типов, перечисленных в аннотации. Благодаря аннотации, внутри аннотированного трейта (или класса) становятся доступны все публичные и protected члены тех типов, которые входят в аннотацию.</a:t>
            </a:r>
            <a:endParaRPr>
              <a:solidFill>
                <a:srgbClr val="434343"/>
              </a:solidFill>
            </a:endParaRPr>
          </a:p>
          <a:p>
            <a:pPr indent="457200" lvl="0" marL="0" rtl="0">
              <a:spcBef>
                <a:spcPts val="0"/>
              </a:spcBef>
              <a:spcAft>
                <a:spcPts val="0"/>
              </a:spcAft>
              <a:buNone/>
            </a:pPr>
            <a:r>
              <a:rPr lang="ru">
                <a:solidFill>
                  <a:srgbClr val="434343"/>
                </a:solidFill>
              </a:rPr>
              <a:t>Что бы проаннотировать, например, класс, внутри тела класса первым выражением должно стоять выражения вида </a:t>
            </a:r>
            <a:endParaRPr>
              <a:solidFill>
                <a:srgbClr val="434343"/>
              </a:solidFill>
            </a:endParaRPr>
          </a:p>
          <a:p>
            <a:pPr indent="457200" lvl="0" marL="0" rtl="0">
              <a:spcBef>
                <a:spcPts val="0"/>
              </a:spcBef>
              <a:spcAft>
                <a:spcPts val="0"/>
              </a:spcAft>
              <a:buNone/>
            </a:pPr>
            <a:r>
              <a:rPr b="1" lang="ru">
                <a:solidFill>
                  <a:srgbClr val="434343"/>
                </a:solidFill>
              </a:rPr>
              <a:t>self : TypeOne [ with Type2 …] =&gt;</a:t>
            </a:r>
            <a:r>
              <a:rPr lang="ru">
                <a:solidFill>
                  <a:srgbClr val="434343"/>
                </a:solidFill>
              </a:rPr>
              <a:t> , где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self </a:t>
            </a:r>
            <a:r>
              <a:rPr lang="ru">
                <a:solidFill>
                  <a:srgbClr val="434343"/>
                </a:solidFill>
              </a:rPr>
              <a:t>идентификатор, обозначающий текущий класс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43" name="Shape 843"/>
          <p:cNvSpPr txBox="1"/>
          <p:nvPr/>
        </p:nvSpPr>
        <p:spPr>
          <a:xfrm>
            <a:off x="311700" y="1108600"/>
            <a:ext cx="8520600" cy="48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Self type annotation</a:t>
            </a:r>
            <a:endParaRPr sz="1800">
              <a:solidFill>
                <a:srgbClr val="434343"/>
              </a:solidFill>
            </a:endParaRPr>
          </a:p>
          <a:p>
            <a:pPr indent="0" lvl="0" marL="0" rtl="0">
              <a:spcBef>
                <a:spcPts val="0"/>
              </a:spcBef>
              <a:spcAft>
                <a:spcPts val="0"/>
              </a:spcAft>
              <a:buNone/>
            </a:pPr>
            <a:r>
              <a:rPr lang="ru" sz="1800">
                <a:solidFill>
                  <a:srgbClr val="434343"/>
                </a:solidFill>
              </a:rPr>
              <a:t>	</a:t>
            </a:r>
            <a:endParaRPr>
              <a:solidFill>
                <a:srgbClr val="434343"/>
              </a:solidFill>
            </a:endParaRPr>
          </a:p>
        </p:txBody>
      </p:sp>
      <p:sp>
        <p:nvSpPr>
          <p:cNvPr id="844" name="Shape 844"/>
          <p:cNvSpPr txBox="1"/>
          <p:nvPr/>
        </p:nvSpPr>
        <p:spPr>
          <a:xfrm>
            <a:off x="311700" y="1609900"/>
            <a:ext cx="5425800" cy="23679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endParaRPr b="1" sz="1000">
              <a:solidFill>
                <a:srgbClr val="00800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self: RealService  =&gt;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serviceImpl.service()</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850" name="Shape 850"/>
          <p:cNvSpPr txBox="1"/>
          <p:nvPr/>
        </p:nvSpPr>
        <p:spPr>
          <a:xfrm>
            <a:off x="311700" y="1108600"/>
            <a:ext cx="8520600" cy="195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Задания.</a:t>
            </a:r>
            <a:endParaRPr sz="1800">
              <a:solidFill>
                <a:srgbClr val="434343"/>
              </a:solidFill>
            </a:endParaRPr>
          </a:p>
          <a:p>
            <a:pPr indent="0" lvl="0" marL="0" rtl="0">
              <a:spcBef>
                <a:spcPts val="0"/>
              </a:spcBef>
              <a:spcAft>
                <a:spcPts val="0"/>
              </a:spcAft>
              <a:buNone/>
            </a:pPr>
            <a:r>
              <a:rPr lang="ru" sz="1800">
                <a:solidFill>
                  <a:srgbClr val="434343"/>
                </a:solidFill>
              </a:rPr>
              <a:t>	Помогите рыбаку </a:t>
            </a:r>
            <a:endParaRPr sz="1800">
              <a:solidFill>
                <a:srgbClr val="434343"/>
              </a:solidFill>
            </a:endParaRPr>
          </a:p>
          <a:p>
            <a:pPr indent="457200" lvl="0" marL="457200" rtl="0">
              <a:spcBef>
                <a:spcPts val="0"/>
              </a:spcBef>
              <a:spcAft>
                <a:spcPts val="0"/>
              </a:spcAft>
              <a:buNone/>
            </a:pPr>
            <a:r>
              <a:rPr b="1" lang="ru" sz="1800">
                <a:solidFill>
                  <a:srgbClr val="434343"/>
                </a:solidFill>
              </a:rPr>
              <a:t>lectures.oop.Fisherman.scala</a:t>
            </a:r>
            <a:endParaRPr b="1" sz="1800">
              <a:solidFill>
                <a:srgbClr val="434343"/>
              </a:solidFill>
            </a:endParaRPr>
          </a:p>
          <a:p>
            <a:pPr indent="0" lvl="0" marL="0" rtl="0">
              <a:spcBef>
                <a:spcPts val="0"/>
              </a:spcBef>
              <a:spcAft>
                <a:spcPts val="0"/>
              </a:spcAft>
              <a:buNone/>
            </a:pPr>
            <a:r>
              <a:rPr b="1" lang="ru" sz="1800">
                <a:solidFill>
                  <a:srgbClr val="434343"/>
                </a:solidFill>
              </a:rPr>
              <a:t>	</a:t>
            </a:r>
            <a:r>
              <a:rPr lang="ru" sz="1800">
                <a:solidFill>
                  <a:srgbClr val="434343"/>
                </a:solidFill>
              </a:rPr>
              <a:t>Пример простого DI в скала. Решите задачу и допишите тесты</a:t>
            </a:r>
            <a:endParaRPr sz="1800">
              <a:solidFill>
                <a:srgbClr val="434343"/>
              </a:solidFill>
            </a:endParaRPr>
          </a:p>
          <a:p>
            <a:pPr indent="0" lvl="0" marL="0" rtl="0">
              <a:spcBef>
                <a:spcPts val="0"/>
              </a:spcBef>
              <a:spcAft>
                <a:spcPts val="0"/>
              </a:spcAft>
              <a:buNone/>
            </a:pPr>
            <a:r>
              <a:rPr lang="ru" sz="1800">
                <a:solidFill>
                  <a:srgbClr val="434343"/>
                </a:solidFill>
              </a:rPr>
              <a:t>		</a:t>
            </a:r>
            <a:r>
              <a:rPr b="1" lang="ru" sz="1800">
                <a:solidFill>
                  <a:srgbClr val="434343"/>
                </a:solidFill>
              </a:rPr>
              <a:t>lectures.oop.Application.scala</a:t>
            </a:r>
            <a:endParaRPr b="1" sz="1800">
              <a:solidFill>
                <a:srgbClr val="434343"/>
              </a:solidFill>
            </a:endParaRPr>
          </a:p>
          <a:p>
            <a:pPr indent="0" lvl="0" marL="0" rtl="0">
              <a:spcBef>
                <a:spcPts val="0"/>
              </a:spcBef>
              <a:spcAft>
                <a:spcPts val="0"/>
              </a:spcAft>
              <a:buClr>
                <a:schemeClr val="dk1"/>
              </a:buClr>
              <a:buSzPts val="1100"/>
              <a:buFont typeface="Arial"/>
              <a:buNone/>
            </a:pPr>
            <a:r>
              <a:rPr lang="ru" sz="1800">
                <a:solidFill>
                  <a:srgbClr val="434343"/>
                </a:solidFill>
              </a:rPr>
              <a:t>		</a:t>
            </a:r>
            <a:r>
              <a:rPr b="1" lang="ru" sz="1800">
                <a:solidFill>
                  <a:srgbClr val="434343"/>
                </a:solidFill>
              </a:rPr>
              <a:t>lectures.oop.ApplicationTest.scala</a:t>
            </a:r>
            <a:endParaRPr b="1" sz="1800">
              <a:solidFill>
                <a:srgbClr val="434343"/>
              </a:solidFill>
            </a:endParaRPr>
          </a:p>
          <a:p>
            <a:pPr indent="457200" lvl="0" marL="457200" rtl="0">
              <a:spcBef>
                <a:spcPts val="0"/>
              </a:spcBef>
              <a:spcAft>
                <a:spcPts val="0"/>
              </a:spcAft>
              <a:buNone/>
            </a:pPr>
            <a:r>
              <a:rPr lang="ru" sz="1800">
                <a:solidFill>
                  <a:srgbClr val="434343"/>
                </a:solidFill>
              </a:rPr>
              <a:t> </a:t>
            </a:r>
            <a:endParaRPr sz="1800">
              <a:solidFill>
                <a:srgbClr val="434343"/>
              </a:solidFill>
            </a:endParaRPr>
          </a:p>
          <a:p>
            <a:pPr indent="0" lvl="0" marL="0" rtl="0">
              <a:spcBef>
                <a:spcPts val="0"/>
              </a:spcBef>
              <a:spcAft>
                <a:spcPts val="0"/>
              </a:spcAft>
              <a:buNone/>
            </a:pPr>
            <a:r>
              <a:rPr lang="ru" sz="1800">
                <a:solidFill>
                  <a:srgbClr val="434343"/>
                </a:solidFill>
              </a:rPr>
              <a:t>		</a:t>
            </a:r>
            <a:endParaRPr sz="18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Часть 1. Типы</a:t>
            </a:r>
            <a:endParaRPr sz="1000">
              <a:solidFill>
                <a:schemeClr val="dk2"/>
              </a:solidFill>
              <a:latin typeface="Verdana"/>
              <a:ea typeface="Verdana"/>
              <a:cs typeface="Verdana"/>
              <a:sym typeface="Verdana"/>
            </a:endParaRP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endParaRPr b="1" sz="1000">
              <a:solidFill>
                <a:srgbClr val="008000"/>
              </a:solidFill>
              <a:highlight>
                <a:srgbClr val="E4E4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endParaRPr b="1" sz="1000">
              <a:solidFill>
                <a:srgbClr val="00800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endParaRPr b="1" sz="1000">
              <a:solidFill>
                <a:srgbClr val="00800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endParaRPr b="1" sz="1000">
              <a:solidFill>
                <a:srgbClr val="00800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endParaRPr sz="1000">
              <a:solidFill>
                <a:srgbClr val="0000FF"/>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endParaRPr b="1" sz="1000">
              <a:solidFill>
                <a:srgbClr val="00800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Won't compile</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cD2: Char = 100.0</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Won't compile</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cN: Nothing = 'd'</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SET FLOAT</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SET AnyVal</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Set Any</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//Wont't compile </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10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set4: AnyVal = Set(1, 'c', 20f, true, "foo")</a:t>
            </a:r>
            <a:endParaRPr b="1" sz="1000">
              <a:solidFill>
                <a:srgbClr val="000080"/>
              </a:solidFill>
              <a:latin typeface="Verdana"/>
              <a:ea typeface="Verdana"/>
              <a:cs typeface="Verdana"/>
              <a:sym typeface="Verdana"/>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56" name="Shape 856"/>
          <p:cNvSpPr txBox="1"/>
          <p:nvPr/>
        </p:nvSpPr>
        <p:spPr>
          <a:xfrm>
            <a:off x="311700" y="1108600"/>
            <a:ext cx="8520600" cy="365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a:t>
            </a:r>
            <a:r>
              <a:rPr lang="ru" sz="1800">
                <a:solidFill>
                  <a:srgbClr val="434343"/>
                </a:solidFill>
              </a:rPr>
              <a:t>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a:solidFill>
                  <a:srgbClr val="434343"/>
                </a:solidFill>
              </a:rPr>
              <a:t>Type parameters (TP)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создать более строго типизированные приложения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сконструировать полиморфные типы, чье поведение варьируется в зависимости от TP</a:t>
            </a:r>
            <a:endParaRPr>
              <a:solidFill>
                <a:srgbClr val="434343"/>
              </a:solidFill>
            </a:endParaRPr>
          </a:p>
          <a:p>
            <a:pPr indent="457200" lvl="0" marL="0" rtl="0">
              <a:spcBef>
                <a:spcPts val="0"/>
              </a:spcBef>
              <a:spcAft>
                <a:spcPts val="0"/>
              </a:spcAft>
              <a:buNone/>
            </a:pPr>
            <a:r>
              <a:rPr lang="ru">
                <a:solidFill>
                  <a:srgbClr val="434343"/>
                </a:solidFill>
              </a:rPr>
              <a:t>В скале для того, чтобы показать, что тот или иной тип принимает TP, после имени типа в квадратных скобках указывают список параметров и (или) выражения над ними.</a:t>
            </a:r>
            <a:endParaRPr>
              <a:solidFill>
                <a:srgbClr val="434343"/>
              </a:solidFill>
            </a:endParaRPr>
          </a:p>
          <a:p>
            <a:pPr indent="0" lvl="0" marL="0" rtl="0">
              <a:spcBef>
                <a:spcPts val="0"/>
              </a:spcBef>
              <a:spcAft>
                <a:spcPts val="0"/>
              </a:spcAft>
              <a:buNone/>
            </a:pPr>
            <a:r>
              <a:rPr lang="ru">
                <a:solidFill>
                  <a:srgbClr val="434343"/>
                </a:solidFill>
              </a:rPr>
              <a:t>Полиморфными могут быть не только типы, но также методы и даже переменные и константы</a:t>
            </a:r>
            <a:r>
              <a:rPr lang="ru" sz="1800">
                <a:solidFill>
                  <a:srgbClr val="434343"/>
                </a:solidFill>
              </a:rPr>
              <a:t>. </a:t>
            </a:r>
            <a:endParaRPr sz="1800">
              <a:solidFill>
                <a:srgbClr val="434343"/>
              </a:solidFill>
            </a:endParaRPr>
          </a:p>
          <a:p>
            <a:pPr indent="0" lvl="0" marL="0" rtl="0">
              <a:spcBef>
                <a:spcPts val="0"/>
              </a:spcBef>
              <a:spcAft>
                <a:spcPts val="0"/>
              </a:spcAft>
              <a:buNone/>
            </a:pPr>
            <a:r>
              <a:rPr lang="ru">
                <a:solidFill>
                  <a:srgbClr val="434343"/>
                </a:solidFill>
              </a:rPr>
              <a:t>Передать ТP в тип можно несколькими способами:</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на этапе создания наследника типа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на этапе создания инстанса типа</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передав параметр определенного типа в метод, если TP определен на уровне метода</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		</a:t>
            </a:r>
            <a:endParaRPr sz="1800">
              <a:solidFill>
                <a:srgbClr val="434343"/>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62" name="Shape 862"/>
          <p:cNvSpPr txBox="1"/>
          <p:nvPr/>
        </p:nvSpPr>
        <p:spPr>
          <a:xfrm>
            <a:off x="311700" y="1108600"/>
            <a:ext cx="8520600" cy="4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
        <p:nvSpPr>
          <p:cNvPr id="863" name="Shape 863"/>
          <p:cNvSpPr txBox="1"/>
          <p:nvPr/>
        </p:nvSpPr>
        <p:spPr>
          <a:xfrm>
            <a:off x="311700" y="1595800"/>
            <a:ext cx="5425800" cy="27894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endParaRPr b="1"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69" name="Shape 869"/>
          <p:cNvSpPr txBox="1"/>
          <p:nvPr/>
        </p:nvSpPr>
        <p:spPr>
          <a:xfrm>
            <a:off x="311700" y="1108600"/>
            <a:ext cx="8520600" cy="4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
        <p:nvSpPr>
          <p:cNvPr id="870" name="Shape 870"/>
          <p:cNvSpPr txBox="1"/>
          <p:nvPr/>
        </p:nvSpPr>
        <p:spPr>
          <a:xfrm>
            <a:off x="311700" y="1595800"/>
            <a:ext cx="6206700" cy="28461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чтобы тип создаваемого             </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76" name="Shape 876"/>
          <p:cNvSpPr txBox="1"/>
          <p:nvPr/>
        </p:nvSpPr>
        <p:spPr>
          <a:xfrm>
            <a:off x="311700" y="1108600"/>
            <a:ext cx="8520600" cy="34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457200" lvl="0" marL="0" rtl="0">
              <a:spcBef>
                <a:spcPts val="0"/>
              </a:spcBef>
              <a:spcAft>
                <a:spcPts val="0"/>
              </a:spcAft>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чтобы была возможность создавать не только списки, но и вообще любой контейнер элементов.</a:t>
            </a:r>
            <a:endParaRPr>
              <a:solidFill>
                <a:srgbClr val="434343"/>
              </a:solidFill>
            </a:endParaRPr>
          </a:p>
          <a:p>
            <a:pPr indent="457200" lvl="0" marL="0" rtl="0">
              <a:spcBef>
                <a:spcPts val="0"/>
              </a:spcBef>
              <a:spcAft>
                <a:spcPts val="0"/>
              </a:spcAft>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endParaRPr>
              <a:solidFill>
                <a:srgbClr val="434343"/>
              </a:solidFill>
            </a:endParaRPr>
          </a:p>
          <a:p>
            <a:pPr indent="457200" lvl="0" marL="0" rtl="0">
              <a:spcBef>
                <a:spcPts val="0"/>
              </a:spcBef>
              <a:spcAft>
                <a:spcPts val="0"/>
              </a:spcAft>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endParaRPr>
              <a:solidFill>
                <a:srgbClr val="434343"/>
              </a:solidFill>
            </a:endParaRPr>
          </a:p>
          <a:p>
            <a:pPr indent="457200" lvl="0" marL="0" rtl="0">
              <a:spcBef>
                <a:spcPts val="0"/>
              </a:spcBef>
              <a:spcAft>
                <a:spcPts val="0"/>
              </a:spcAft>
              <a:buNone/>
            </a:pPr>
            <a:r>
              <a:rPr lang="ru">
                <a:solidFill>
                  <a:srgbClr val="434343"/>
                </a:solidFill>
              </a:rPr>
              <a:t>ETP можно воспринимать как placeholder для TP. Он означает, что существует такой тип (или типы), который будет подставлен на место этого плейсхолдера. При этом в текущем определении (метода, класса, трейта и т.д.) значение TP несущественно. Подставить TP на место ETP можно в процессе создания наследника в момент создания инстанса или вызова метода с ETP.</a:t>
            </a:r>
            <a:endParaRPr>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82" name="Shape 882"/>
          <p:cNvSpPr txBox="1"/>
          <p:nvPr/>
        </p:nvSpPr>
        <p:spPr>
          <a:xfrm>
            <a:off x="311700" y="1108600"/>
            <a:ext cx="8520600" cy="34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размера, заполненные значениями по умолчанию.</a:t>
            </a:r>
            <a:endParaRPr>
              <a:solidFill>
                <a:srgbClr val="434343"/>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88" name="Shape 888"/>
          <p:cNvSpPr txBox="1"/>
          <p:nvPr/>
        </p:nvSpPr>
        <p:spPr>
          <a:xfrm>
            <a:off x="311700" y="1108600"/>
            <a:ext cx="8520600" cy="4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
        <p:nvSpPr>
          <p:cNvPr id="889" name="Shape 889"/>
          <p:cNvSpPr txBox="1"/>
          <p:nvPr/>
        </p:nvSpPr>
        <p:spPr>
          <a:xfrm>
            <a:off x="311700" y="1554225"/>
            <a:ext cx="5425800" cy="34233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endParaRPr i="1" sz="1000">
              <a:solidFill>
                <a:srgbClr val="808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895" name="Shape 895"/>
          <p:cNvSpPr txBox="1"/>
          <p:nvPr/>
        </p:nvSpPr>
        <p:spPr>
          <a:xfrm>
            <a:off x="311700" y="1108600"/>
            <a:ext cx="8520600" cy="4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
        <p:nvSpPr>
          <p:cNvPr id="896" name="Shape 896"/>
          <p:cNvSpPr txBox="1"/>
          <p:nvPr/>
        </p:nvSpPr>
        <p:spPr>
          <a:xfrm>
            <a:off x="311700" y="1595800"/>
            <a:ext cx="5425800" cy="22632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t/>
            </a:r>
            <a:endParaRPr i="1" sz="1100">
              <a:solidFill>
                <a:srgbClr val="808080"/>
              </a:solidFill>
              <a:highlight>
                <a:srgbClr val="FFFFFF"/>
              </a:highlight>
              <a:latin typeface="Courier New"/>
              <a:ea typeface="Courier New"/>
              <a:cs typeface="Courier New"/>
              <a:sym typeface="Courier New"/>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Binder3[Set]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strBinder</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Courier New"/>
              <a:ea typeface="Courier New"/>
              <a:cs typeface="Courier New"/>
              <a:sym typeface="Courier New"/>
            </a:endParaRPr>
          </a:p>
          <a:p>
            <a:pPr indent="0" lvl="0" marL="45720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02" name="Shape 902"/>
          <p:cNvSpPr txBox="1"/>
          <p:nvPr/>
        </p:nvSpPr>
        <p:spPr>
          <a:xfrm>
            <a:off x="311700" y="1108600"/>
            <a:ext cx="8520600" cy="37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457200" lvl="0" marL="0" rtl="0">
              <a:spcBef>
                <a:spcPts val="0"/>
              </a:spcBef>
              <a:spcAft>
                <a:spcPts val="0"/>
              </a:spcAft>
              <a:buNone/>
            </a:pPr>
            <a:r>
              <a:rPr lang="ru">
                <a:solidFill>
                  <a:srgbClr val="434343"/>
                </a:solidFill>
              </a:rPr>
              <a:t>Binder3 - это так называемый higher kinded type (HKT) . </a:t>
            </a:r>
            <a:endParaRPr>
              <a:solidFill>
                <a:srgbClr val="434343"/>
              </a:solidFill>
            </a:endParaRPr>
          </a:p>
          <a:p>
            <a:pPr indent="457200" lvl="0" marL="0" rtl="0">
              <a:spcBef>
                <a:spcPts val="0"/>
              </a:spcBef>
              <a:spcAft>
                <a:spcPts val="0"/>
              </a:spcAft>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endParaRPr>
              <a:solidFill>
                <a:srgbClr val="434343"/>
              </a:solidFill>
            </a:endParaRPr>
          </a:p>
          <a:p>
            <a:pPr indent="457200" lvl="0" marL="0" rtl="0">
              <a:spcBef>
                <a:spcPts val="0"/>
              </a:spcBef>
              <a:spcAft>
                <a:spcPts val="0"/>
              </a:spcAft>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endParaRPr>
              <a:solidFill>
                <a:srgbClr val="434343"/>
              </a:solidFill>
            </a:endParaRPr>
          </a:p>
          <a:p>
            <a:pPr indent="0" lvl="0" marL="0" rtl="0">
              <a:spcBef>
                <a:spcPts val="0"/>
              </a:spcBef>
              <a:spcAft>
                <a:spcPts val="0"/>
              </a:spcAft>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endParaRPr>
              <a:solidFill>
                <a:srgbClr val="434343"/>
              </a:solidFill>
            </a:endParaRPr>
          </a:p>
          <a:p>
            <a:pPr indent="0" lvl="0" marL="0" rtl="0">
              <a:spcBef>
                <a:spcPts val="0"/>
              </a:spcBef>
              <a:spcAft>
                <a:spcPts val="0"/>
              </a:spcAft>
              <a:buNone/>
            </a:pPr>
            <a:r>
              <a:t/>
            </a:r>
            <a:endParaRPr>
              <a:solidFill>
                <a:srgbClr val="434343"/>
              </a:solidFill>
            </a:endParaRPr>
          </a:p>
          <a:p>
            <a:pPr indent="457200" lvl="0" marL="0" rtl="0">
              <a:spcBef>
                <a:spcPts val="0"/>
              </a:spcBef>
              <a:spcAft>
                <a:spcPts val="0"/>
              </a:spcAft>
              <a:buNone/>
            </a:pPr>
            <a:r>
              <a:rPr lang="ru">
                <a:solidFill>
                  <a:srgbClr val="434343"/>
                </a:solidFill>
              </a:rPr>
              <a:t>Если добавить еще немного магии имплиситов, мы сможем добиться вот такой записи: </a:t>
            </a:r>
            <a:endParaRPr>
              <a:solidFill>
                <a:srgbClr val="434343"/>
              </a:solidFill>
            </a:endParaRPr>
          </a:p>
          <a:p>
            <a:pPr indent="0" lvl="0" marL="914400" rtl="0">
              <a:spcBef>
                <a:spcPts val="0"/>
              </a:spcBef>
              <a:spcAft>
                <a:spcPts val="0"/>
              </a:spcAft>
              <a:buClr>
                <a:schemeClr val="dk1"/>
              </a:buClr>
              <a:buSzPts val="11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endParaRPr sz="1100">
              <a:solidFill>
                <a:schemeClr val="dk1"/>
              </a:solidFill>
              <a:highlight>
                <a:srgbClr val="F3F3F3"/>
              </a:highlight>
              <a:latin typeface="Verdana"/>
              <a:ea typeface="Verdana"/>
              <a:cs typeface="Verdana"/>
              <a:sym typeface="Verdana"/>
            </a:endParaRPr>
          </a:p>
          <a:p>
            <a:pPr indent="0" lvl="0" marL="914400" rtl="0">
              <a:spcBef>
                <a:spcPts val="0"/>
              </a:spcBef>
              <a:spcAft>
                <a:spcPts val="0"/>
              </a:spcAft>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endParaRPr sz="1100">
              <a:solidFill>
                <a:schemeClr val="dk1"/>
              </a:solidFill>
              <a:highlight>
                <a:srgbClr val="F3F3F3"/>
              </a:highlight>
              <a:latin typeface="Verdana"/>
              <a:ea typeface="Verdana"/>
              <a:cs typeface="Verdana"/>
              <a:sym typeface="Verdana"/>
            </a:endParaRPr>
          </a:p>
          <a:p>
            <a:pPr indent="0" lvl="0" marL="914400" rtl="0">
              <a:spcBef>
                <a:spcPts val="0"/>
              </a:spcBef>
              <a:spcAft>
                <a:spcPts val="0"/>
              </a:spcAft>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endParaRPr sz="1100">
              <a:solidFill>
                <a:schemeClr val="dk1"/>
              </a:solidFill>
              <a:highlight>
                <a:srgbClr val="F3F3F3"/>
              </a:highlight>
              <a:latin typeface="Verdana"/>
              <a:ea typeface="Verdana"/>
              <a:cs typeface="Verdana"/>
              <a:sym typeface="Verdana"/>
            </a:endParaRPr>
          </a:p>
          <a:p>
            <a:pPr indent="457200" lvl="0" marL="0" rtl="0">
              <a:spcBef>
                <a:spcPts val="0"/>
              </a:spcBef>
              <a:spcAft>
                <a:spcPts val="0"/>
              </a:spcAft>
              <a:buNone/>
            </a:pPr>
            <a:r>
              <a:rPr lang="ru">
                <a:solidFill>
                  <a:srgbClr val="434343"/>
                </a:solidFill>
              </a:rPr>
              <a:t>Разобраться с имплиситами нам еще предстоит, а сейчас разберемся с type bounds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908" name="Shape 908"/>
          <p:cNvSpPr txBox="1"/>
          <p:nvPr/>
        </p:nvSpPr>
        <p:spPr>
          <a:xfrm>
            <a:off x="311700" y="1108600"/>
            <a:ext cx="8520600" cy="37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457200" lvl="0" marL="0" rtl="0">
              <a:spcBef>
                <a:spcPts val="0"/>
              </a:spcBef>
              <a:spcAft>
                <a:spcPts val="0"/>
              </a:spcAft>
              <a:buNone/>
            </a:pPr>
            <a:r>
              <a:rPr lang="ru">
                <a:solidFill>
                  <a:srgbClr val="434343"/>
                </a:solidFill>
              </a:rPr>
              <a:t>Ограничение TP (type parameter bound, TPB) - это способ передать дополнительную информацию о TP. TPB можно также воспринимать, как ограничение на тип, который мы можем передать в качестве TP</a:t>
            </a:r>
            <a:endParaRPr>
              <a:solidFill>
                <a:srgbClr val="434343"/>
              </a:solidFill>
            </a:endParaRPr>
          </a:p>
          <a:p>
            <a:pPr indent="457200" lvl="0" marL="0" rtl="0">
              <a:spcBef>
                <a:spcPts val="0"/>
              </a:spcBef>
              <a:spcAft>
                <a:spcPts val="0"/>
              </a:spcAft>
              <a:buNone/>
            </a:pPr>
            <a:r>
              <a:rPr lang="ru">
                <a:solidFill>
                  <a:srgbClr val="434343"/>
                </a:solidFill>
              </a:rPr>
              <a:t>TPB бывают 2-х видов:</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endParaRPr>
              <a:solidFill>
                <a:srgbClr val="434343"/>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2" name="Shape 912"/>
        <p:cNvGrpSpPr/>
        <p:nvPr/>
      </p:nvGrpSpPr>
      <p:grpSpPr>
        <a:xfrm>
          <a:off x="0" y="0"/>
          <a:ext cx="0" cy="0"/>
          <a:chOff x="0" y="0"/>
          <a:chExt cx="0" cy="0"/>
        </a:xfrm>
      </p:grpSpPr>
      <p:sp>
        <p:nvSpPr>
          <p:cNvPr id="913" name="Shape 91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14" name="Shape 914"/>
          <p:cNvSpPr txBox="1"/>
          <p:nvPr/>
        </p:nvSpPr>
        <p:spPr>
          <a:xfrm>
            <a:off x="311700" y="1108600"/>
            <a:ext cx="8520600" cy="46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a:t>
            </a:r>
            <a:r>
              <a:rPr lang="ru" sz="1800">
                <a:solidFill>
                  <a:srgbClr val="434343"/>
                </a:solidFill>
              </a:rPr>
              <a:t>		</a:t>
            </a:r>
            <a:endParaRPr sz="1800">
              <a:solidFill>
                <a:srgbClr val="434343"/>
              </a:solidFill>
            </a:endParaRPr>
          </a:p>
        </p:txBody>
      </p:sp>
      <p:sp>
        <p:nvSpPr>
          <p:cNvPr id="915" name="Shape 915"/>
          <p:cNvSpPr txBox="1"/>
          <p:nvPr/>
        </p:nvSpPr>
        <p:spPr>
          <a:xfrm>
            <a:off x="311700" y="1595800"/>
            <a:ext cx="5425800" cy="33270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m.isInstanceOf[MyInt] &amp;&amp;</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m.asInstanceOf[MyInt].x == x</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endParaRPr b="1" sz="1000">
              <a:solidFill>
                <a:srgbClr val="000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endParaRPr b="1" sz="1000">
              <a:solidFill>
                <a:srgbClr val="000080"/>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endParaRPr>
              <a:solidFill>
                <a:schemeClr val="dk2"/>
              </a:solidFill>
            </a:endParaRPr>
          </a:p>
        </p:txBody>
      </p:sp>
      <p:sp>
        <p:nvSpPr>
          <p:cNvPr id="141" name="Shape 141"/>
          <p:cNvSpPr txBox="1"/>
          <p:nvPr/>
        </p:nvSpPr>
        <p:spPr>
          <a:xfrm>
            <a:off x="311700" y="1118425"/>
            <a:ext cx="8520600" cy="380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Вывод типов</a:t>
            </a:r>
            <a:endParaRPr sz="1800">
              <a:solidFill>
                <a:srgbClr val="434343"/>
              </a:solidFill>
            </a:endParaRPr>
          </a:p>
          <a:p>
            <a:pPr indent="457200" lvl="0" marL="0" marR="0" rtl="0">
              <a:lnSpc>
                <a:spcPct val="115000"/>
              </a:lnSpc>
              <a:spcBef>
                <a:spcPts val="0"/>
              </a:spcBef>
              <a:spcAft>
                <a:spcPts val="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предок (см. схему выше) операндов, участвующих в выражении.</a:t>
            </a:r>
            <a:endParaRPr>
              <a:solidFill>
                <a:srgbClr val="434343"/>
              </a:solidFill>
            </a:endParaRPr>
          </a:p>
          <a:p>
            <a:pPr indent="457200" lvl="0" marL="0" marR="0" rtl="0">
              <a:lnSpc>
                <a:spcPct val="115000"/>
              </a:lnSpc>
              <a:spcBef>
                <a:spcPts val="100"/>
              </a:spcBef>
              <a:spcAft>
                <a:spcPts val="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endParaRPr>
              <a:solidFill>
                <a:srgbClr val="434343"/>
              </a:solidFill>
            </a:endParaRPr>
          </a:p>
          <a:p>
            <a:pPr indent="457200" lvl="0" marL="0" marR="0" rtl="0">
              <a:lnSpc>
                <a:spcPct val="115000"/>
              </a:lnSpc>
              <a:spcBef>
                <a:spcPts val="100"/>
              </a:spcBef>
              <a:spcAft>
                <a:spcPts val="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endParaRPr>
              <a:solidFill>
                <a:srgbClr val="434343"/>
              </a:solidFill>
            </a:endParaRPr>
          </a:p>
          <a:p>
            <a:pPr indent="0" lvl="0" marL="0" marR="0" rtl="0">
              <a:lnSpc>
                <a:spcPct val="115000"/>
              </a:lnSpc>
              <a:spcBef>
                <a:spcPts val="100"/>
              </a:spcBef>
              <a:spcAft>
                <a:spcPts val="0"/>
              </a:spcAft>
              <a:buNone/>
            </a:pPr>
            <a:r>
              <a:rPr lang="ru">
                <a:solidFill>
                  <a:srgbClr val="434343"/>
                </a:solidFill>
              </a:rPr>
              <a:t>	</a:t>
            </a:r>
            <a:endParaRPr>
              <a:solidFill>
                <a:srgbClr val="434343"/>
              </a:solidFill>
            </a:endParaRPr>
          </a:p>
          <a:p>
            <a:pPr indent="0" lvl="0" marL="457200" marR="0" rtl="0" algn="l">
              <a:lnSpc>
                <a:spcPct val="115000"/>
              </a:lnSpc>
              <a:spcBef>
                <a:spcPts val="100"/>
              </a:spcBef>
              <a:spcAft>
                <a:spcPts val="0"/>
              </a:spcAft>
              <a:buNone/>
            </a:pPr>
            <a:r>
              <a:t/>
            </a:r>
            <a:endParaRPr>
              <a:solidFill>
                <a:srgbClr val="434343"/>
              </a:solidFill>
            </a:endParaRPr>
          </a:p>
          <a:p>
            <a:pPr indent="0" lvl="0" marL="45720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0"/>
              </a:spcAft>
              <a:buNone/>
            </a:pPr>
            <a:r>
              <a:t/>
            </a:r>
            <a:endParaRPr>
              <a:solidFill>
                <a:srgbClr val="434343"/>
              </a:solidFill>
            </a:endParaRPr>
          </a:p>
          <a:p>
            <a:pPr indent="0" lvl="0" marL="457200" marR="0" rtl="0" algn="l">
              <a:lnSpc>
                <a:spcPct val="115000"/>
              </a:lnSpc>
              <a:spcBef>
                <a:spcPts val="100"/>
              </a:spcBef>
              <a:spcAft>
                <a:spcPts val="0"/>
              </a:spcAft>
              <a:buNone/>
            </a:pPr>
            <a:r>
              <a:t/>
            </a:r>
            <a:endParaRPr>
              <a:solidFill>
                <a:srgbClr val="666666"/>
              </a:solidFill>
            </a:endParaRPr>
          </a:p>
          <a:p>
            <a:pPr indent="0" lvl="0" marL="457200" marR="0" rtl="0" algn="l">
              <a:lnSpc>
                <a:spcPct val="115000"/>
              </a:lnSpc>
              <a:spcBef>
                <a:spcPts val="100"/>
              </a:spcBef>
              <a:spcAft>
                <a:spcPts val="0"/>
              </a:spcAft>
              <a:buNone/>
            </a:pPr>
            <a:r>
              <a:t/>
            </a:r>
            <a:endParaRPr>
              <a:solidFill>
                <a:srgbClr val="666666"/>
              </a:solidFill>
            </a:endParaRPr>
          </a:p>
          <a:p>
            <a:pPr indent="0" lvl="0" marL="457200" marR="0" rtl="0" algn="l">
              <a:lnSpc>
                <a:spcPct val="115000"/>
              </a:lnSpc>
              <a:spcBef>
                <a:spcPts val="10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9" name="Shape 919"/>
        <p:cNvGrpSpPr/>
        <p:nvPr/>
      </p:nvGrpSpPr>
      <p:grpSpPr>
        <a:xfrm>
          <a:off x="0" y="0"/>
          <a:ext cx="0" cy="0"/>
          <a:chOff x="0" y="0"/>
          <a:chExt cx="0" cy="0"/>
        </a:xfrm>
      </p:grpSpPr>
      <p:sp>
        <p:nvSpPr>
          <p:cNvPr id="920" name="Shape 92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21" name="Shape 921"/>
          <p:cNvSpPr txBox="1"/>
          <p:nvPr/>
        </p:nvSpPr>
        <p:spPr>
          <a:xfrm>
            <a:off x="311700" y="1108600"/>
            <a:ext cx="8520600" cy="385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parameters (AKA generics)</a:t>
            </a:r>
            <a:endParaRPr sz="1800">
              <a:solidFill>
                <a:srgbClr val="434343"/>
              </a:solidFill>
            </a:endParaRPr>
          </a:p>
          <a:p>
            <a:pPr indent="0" lvl="0" marL="0" rtl="0">
              <a:spcBef>
                <a:spcPts val="0"/>
              </a:spcBef>
              <a:spcAft>
                <a:spcPts val="0"/>
              </a:spcAft>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contravariance. Обозначается символом ‘-’, перед TP. Для контравариантных типов выполняются условия, если  B &lt;: A  и N &gt;: T,  B[N] &lt;: A[T].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endParaRPr>
              <a:solidFill>
                <a:srgbClr val="434343"/>
              </a:solidFill>
            </a:endParaRPr>
          </a:p>
          <a:p>
            <a:pPr indent="0" lvl="0" marL="0" rtl="0">
              <a:spcBef>
                <a:spcPts val="0"/>
              </a:spcBef>
              <a:spcAft>
                <a:spcPts val="0"/>
              </a:spcAft>
              <a:buNone/>
            </a:pPr>
            <a:r>
              <a:rPr lang="ru">
                <a:solidFill>
                  <a:srgbClr val="434343"/>
                </a:solidFill>
              </a:rPr>
              <a:t>	Простое мнемоническое правило для понимания вариативности: обратите внимание на стрелки:</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если они направлены в одну сторону - это ковариантность</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если они направлены в разные стороны - это контравариантность</a:t>
            </a:r>
            <a:endParaRPr>
              <a:solidFill>
                <a:srgbClr val="434343"/>
              </a:solidFill>
            </a:endParaRPr>
          </a:p>
          <a:p>
            <a:pPr indent="0" lvl="0" mar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25" name="Shape 925"/>
        <p:cNvGrpSpPr/>
        <p:nvPr/>
      </p:nvGrpSpPr>
      <p:grpSpPr>
        <a:xfrm>
          <a:off x="0" y="0"/>
          <a:ext cx="0" cy="0"/>
          <a:chOff x="0" y="0"/>
          <a:chExt cx="0" cy="0"/>
        </a:xfrm>
      </p:grpSpPr>
      <p:sp>
        <p:nvSpPr>
          <p:cNvPr id="926" name="Shape 92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27" name="Shape 927"/>
          <p:cNvSpPr txBox="1"/>
          <p:nvPr/>
        </p:nvSpPr>
        <p:spPr>
          <a:xfrm>
            <a:off x="311700" y="1108600"/>
            <a:ext cx="8520600" cy="11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Инвариантность </a:t>
            </a:r>
            <a:endParaRPr sz="1800">
              <a:solidFill>
                <a:srgbClr val="434343"/>
              </a:solidFill>
            </a:endParaRPr>
          </a:p>
          <a:p>
            <a:pPr indent="0" lvl="0" marL="0" rtl="0">
              <a:spcBef>
                <a:spcPts val="0"/>
              </a:spcBef>
              <a:spcAft>
                <a:spcPts val="0"/>
              </a:spcAft>
              <a:buNone/>
            </a:pPr>
            <a:r>
              <a:rPr lang="ru">
                <a:solidFill>
                  <a:srgbClr val="434343"/>
                </a:solidFill>
              </a:rPr>
              <a:t>	В примере ниже мы не сможем сложить 2 массива, т.к. TP нашего листа инвариантен. Мы не сможем этого сделать, даже если сделаем параметр ковариантным, но уже совершенно по другой причине.</a:t>
            </a:r>
            <a:endParaRPr>
              <a:solidFill>
                <a:srgbClr val="434343"/>
              </a:solidFill>
            </a:endParaRPr>
          </a:p>
        </p:txBody>
      </p:sp>
      <p:sp>
        <p:nvSpPr>
          <p:cNvPr id="928" name="Shape 928"/>
          <p:cNvSpPr txBox="1"/>
          <p:nvPr/>
        </p:nvSpPr>
        <p:spPr>
          <a:xfrm>
            <a:off x="311700" y="2223700"/>
            <a:ext cx="5425800" cy="2116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endParaRPr i="1"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chemeClr val="lt1"/>
                </a:highlight>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NOP ((</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node1.concat(node2)</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32" name="Shape 932"/>
        <p:cNvGrpSpPr/>
        <p:nvPr/>
      </p:nvGrpSpPr>
      <p:grpSpPr>
        <a:xfrm>
          <a:off x="0" y="0"/>
          <a:ext cx="0" cy="0"/>
          <a:chOff x="0" y="0"/>
          <a:chExt cx="0" cy="0"/>
        </a:xfrm>
      </p:grpSpPr>
      <p:sp>
        <p:nvSpPr>
          <p:cNvPr id="933" name="Shape 93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34" name="Shape 934"/>
          <p:cNvSpPr txBox="1"/>
          <p:nvPr/>
        </p:nvSpPr>
        <p:spPr>
          <a:xfrm>
            <a:off x="311700" y="1108600"/>
            <a:ext cx="8520600" cy="185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Ковариантность </a:t>
            </a:r>
            <a:endParaRPr sz="1800">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Seq[+A] </a:t>
            </a:r>
            <a:r>
              <a:rPr lang="ru">
                <a:solidFill>
                  <a:srgbClr val="434343"/>
                </a:solidFill>
              </a:rPr>
              <a:t>- ковариантен по параметру A. Ответим на вопрос, является ли </a:t>
            </a:r>
            <a:r>
              <a:rPr b="1" lang="ru">
                <a:solidFill>
                  <a:srgbClr val="434343"/>
                </a:solidFill>
              </a:rPr>
              <a:t>List[String]</a:t>
            </a:r>
            <a:r>
              <a:rPr lang="ru">
                <a:solidFill>
                  <a:srgbClr val="434343"/>
                </a:solidFill>
              </a:rPr>
              <a:t> наследником </a:t>
            </a:r>
            <a:r>
              <a:rPr b="1" lang="ru">
                <a:solidFill>
                  <a:srgbClr val="434343"/>
                </a:solidFill>
              </a:rPr>
              <a:t>Seq[AnyRef]</a:t>
            </a:r>
            <a:r>
              <a:rPr lang="ru">
                <a:solidFill>
                  <a:srgbClr val="434343"/>
                </a:solidFill>
              </a:rPr>
              <a:t>. </a:t>
            </a:r>
            <a:r>
              <a:rPr lang="ru">
                <a:solidFill>
                  <a:srgbClr val="434343"/>
                </a:solidFill>
              </a:rPr>
              <a:t>Т.к.</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Seq</a:t>
            </a:r>
            <a:r>
              <a:rPr lang="ru">
                <a:solidFill>
                  <a:srgbClr val="434343"/>
                </a:solidFill>
              </a:rPr>
              <a:t>        </a:t>
            </a:r>
            <a:r>
              <a:rPr b="1" lang="ru">
                <a:solidFill>
                  <a:srgbClr val="434343"/>
                </a:solidFill>
              </a:rPr>
              <a:t>List</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и </a:t>
            </a:r>
            <a:r>
              <a:rPr b="1" lang="ru">
                <a:solidFill>
                  <a:srgbClr val="434343"/>
                </a:solidFill>
              </a:rPr>
              <a:t>AnyRef</a:t>
            </a:r>
            <a:r>
              <a:rPr lang="ru">
                <a:solidFill>
                  <a:srgbClr val="434343"/>
                </a:solidFill>
              </a:rPr>
              <a:t>       </a:t>
            </a:r>
            <a:r>
              <a:rPr b="1" lang="ru">
                <a:solidFill>
                  <a:srgbClr val="434343"/>
                </a:solidFill>
              </a:rPr>
              <a:t>String</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то выполняется </a:t>
            </a:r>
            <a:r>
              <a:rPr b="1" lang="ru">
                <a:solidFill>
                  <a:srgbClr val="434343"/>
                </a:solidFill>
              </a:rPr>
              <a:t>Seq[AnyRef]</a:t>
            </a:r>
            <a:r>
              <a:rPr lang="ru">
                <a:solidFill>
                  <a:srgbClr val="434343"/>
                </a:solidFill>
              </a:rPr>
              <a:t> </a:t>
            </a:r>
            <a:r>
              <a:rPr lang="ru">
                <a:solidFill>
                  <a:srgbClr val="434343"/>
                </a:solidFill>
              </a:rPr>
              <a:t>       </a:t>
            </a:r>
            <a:r>
              <a:rPr b="1" lang="ru">
                <a:solidFill>
                  <a:srgbClr val="434343"/>
                </a:solidFill>
              </a:rPr>
              <a:t>List[String]</a:t>
            </a:r>
            <a:endParaRPr b="1">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lang="ru">
                <a:solidFill>
                  <a:srgbClr val="434343"/>
                </a:solidFill>
              </a:rPr>
              <a:t>Если Seq не был бы ковариантным, мы не смогли бы передать список строк в метода, который принимает AnyRef.</a:t>
            </a:r>
            <a:endParaRPr sz="1800">
              <a:solidFill>
                <a:srgbClr val="434343"/>
              </a:solidFill>
            </a:endParaRPr>
          </a:p>
        </p:txBody>
      </p:sp>
      <p:sp>
        <p:nvSpPr>
          <p:cNvPr id="935" name="Shape 935"/>
          <p:cNvSpPr txBox="1"/>
          <p:nvPr/>
        </p:nvSpPr>
        <p:spPr>
          <a:xfrm>
            <a:off x="311700" y="3337100"/>
            <a:ext cx="5425800" cy="14145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printSeq(toPrint)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printSeq(wontPrint)</a:t>
            </a:r>
            <a:endParaRPr b="1" sz="1000">
              <a:solidFill>
                <a:srgbClr val="000080"/>
              </a:solidFill>
              <a:highlight>
                <a:srgbClr val="FFFFFF"/>
              </a:highlight>
              <a:latin typeface="Verdana"/>
              <a:ea typeface="Verdana"/>
              <a:cs typeface="Verdana"/>
              <a:sym typeface="Verdana"/>
            </a:endParaRPr>
          </a:p>
        </p:txBody>
      </p:sp>
      <p:pic>
        <p:nvPicPr>
          <p:cNvPr descr="twoArrows.gif" id="936" name="Shape 936"/>
          <p:cNvPicPr preferRelativeResize="0"/>
          <p:nvPr/>
        </p:nvPicPr>
        <p:blipFill>
          <a:blip r:embed="rId3">
            <a:alphaModFix/>
          </a:blip>
          <a:stretch>
            <a:fillRect/>
          </a:stretch>
        </p:blipFill>
        <p:spPr>
          <a:xfrm>
            <a:off x="2183450" y="1186850"/>
            <a:ext cx="247050" cy="300000"/>
          </a:xfrm>
          <a:prstGeom prst="rect">
            <a:avLst/>
          </a:prstGeom>
          <a:noFill/>
          <a:ln>
            <a:noFill/>
          </a:ln>
        </p:spPr>
      </p:pic>
      <p:pic>
        <p:nvPicPr>
          <p:cNvPr descr="arrow.gif" id="937" name="Shape 937"/>
          <p:cNvPicPr preferRelativeResize="0"/>
          <p:nvPr/>
        </p:nvPicPr>
        <p:blipFill>
          <a:blip r:embed="rId4">
            <a:alphaModFix/>
          </a:blip>
          <a:stretch>
            <a:fillRect/>
          </a:stretch>
        </p:blipFill>
        <p:spPr>
          <a:xfrm>
            <a:off x="1713925" y="1960075"/>
            <a:ext cx="247050" cy="148050"/>
          </a:xfrm>
          <a:prstGeom prst="rect">
            <a:avLst/>
          </a:prstGeom>
          <a:noFill/>
          <a:ln>
            <a:noFill/>
          </a:ln>
        </p:spPr>
      </p:pic>
      <p:pic>
        <p:nvPicPr>
          <p:cNvPr descr="arrow.gif" id="938" name="Shape 938"/>
          <p:cNvPicPr preferRelativeResize="0"/>
          <p:nvPr/>
        </p:nvPicPr>
        <p:blipFill>
          <a:blip r:embed="rId4">
            <a:alphaModFix/>
          </a:blip>
          <a:stretch>
            <a:fillRect/>
          </a:stretch>
        </p:blipFill>
        <p:spPr>
          <a:xfrm>
            <a:off x="2140775" y="2147425"/>
            <a:ext cx="247050" cy="148050"/>
          </a:xfrm>
          <a:prstGeom prst="rect">
            <a:avLst/>
          </a:prstGeom>
          <a:noFill/>
          <a:ln>
            <a:noFill/>
          </a:ln>
        </p:spPr>
      </p:pic>
      <p:pic>
        <p:nvPicPr>
          <p:cNvPr descr="arrow.gif" id="939" name="Shape 939"/>
          <p:cNvPicPr preferRelativeResize="0"/>
          <p:nvPr/>
        </p:nvPicPr>
        <p:blipFill>
          <a:blip r:embed="rId4">
            <a:alphaModFix/>
          </a:blip>
          <a:stretch>
            <a:fillRect/>
          </a:stretch>
        </p:blipFill>
        <p:spPr>
          <a:xfrm>
            <a:off x="3804375" y="2356725"/>
            <a:ext cx="247050" cy="148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3" name="Shape 943"/>
        <p:cNvGrpSpPr/>
        <p:nvPr/>
      </p:nvGrpSpPr>
      <p:grpSpPr>
        <a:xfrm>
          <a:off x="0" y="0"/>
          <a:ext cx="0" cy="0"/>
          <a:chOff x="0" y="0"/>
          <a:chExt cx="0" cy="0"/>
        </a:xfrm>
      </p:grpSpPr>
      <p:sp>
        <p:nvSpPr>
          <p:cNvPr id="944" name="Shape 94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945" name="Shape 945"/>
          <p:cNvSpPr txBox="1"/>
          <p:nvPr/>
        </p:nvSpPr>
        <p:spPr>
          <a:xfrm>
            <a:off x="311700" y="1108600"/>
            <a:ext cx="8520600" cy="288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Контравариантность</a:t>
            </a:r>
            <a:endParaRPr sz="1800">
              <a:solidFill>
                <a:srgbClr val="434343"/>
              </a:solidFill>
            </a:endParaRPr>
          </a:p>
          <a:p>
            <a:pPr indent="457200" lvl="0" marL="0" rtl="0">
              <a:spcBef>
                <a:spcPts val="0"/>
              </a:spcBef>
              <a:spcAft>
                <a:spcPts val="0"/>
              </a:spcAft>
              <a:buNone/>
            </a:pPr>
            <a:r>
              <a:rPr lang="ru">
                <a:solidFill>
                  <a:srgbClr val="434343"/>
                </a:solidFill>
              </a:rPr>
              <a:t>Пусть есть классы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TheContravariant[-T] </a:t>
            </a:r>
            <a:endParaRPr b="1">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class OtherContravariant[-T] extends TheContravariant[T]</a:t>
            </a:r>
            <a:r>
              <a:rPr lang="ru">
                <a:solidFill>
                  <a:srgbClr val="434343"/>
                </a:solidFill>
              </a:rPr>
              <a:t>.</a:t>
            </a:r>
            <a:r>
              <a:rPr b="1" lang="ru">
                <a:solidFill>
                  <a:srgbClr val="434343"/>
                </a:solidFill>
              </a:rPr>
              <a:t> </a:t>
            </a:r>
            <a:endParaRPr b="1">
              <a:solidFill>
                <a:srgbClr val="434343"/>
              </a:solidFill>
            </a:endParaRPr>
          </a:p>
          <a:p>
            <a:pPr indent="457200" lvl="0" marL="0" rtl="0">
              <a:spcBef>
                <a:spcPts val="0"/>
              </a:spcBef>
              <a:spcAft>
                <a:spcPts val="0"/>
              </a:spcAft>
              <a:buNone/>
            </a:pPr>
            <a:r>
              <a:rPr lang="ru">
                <a:solidFill>
                  <a:srgbClr val="434343"/>
                </a:solidFill>
              </a:rPr>
              <a:t>Ответим на вопрос, будет ли </a:t>
            </a:r>
            <a:r>
              <a:rPr b="1" lang="ru">
                <a:solidFill>
                  <a:srgbClr val="434343"/>
                </a:solidFill>
              </a:rPr>
              <a:t>OtherContravariant[Any] </a:t>
            </a:r>
            <a:r>
              <a:rPr lang="ru">
                <a:solidFill>
                  <a:srgbClr val="434343"/>
                </a:solidFill>
              </a:rPr>
              <a:t>наследником </a:t>
            </a:r>
            <a:r>
              <a:rPr b="1" lang="ru">
                <a:solidFill>
                  <a:srgbClr val="434343"/>
                </a:solidFill>
              </a:rPr>
              <a:t>TheContravariant[String]</a:t>
            </a:r>
            <a:endParaRPr b="1">
              <a:solidFill>
                <a:srgbClr val="434343"/>
              </a:solidFill>
            </a:endParaRPr>
          </a:p>
          <a:p>
            <a:pPr indent="0" lvl="0" marL="0" rtl="0">
              <a:spcBef>
                <a:spcPts val="0"/>
              </a:spcBef>
              <a:spcAft>
                <a:spcPts val="0"/>
              </a:spcAft>
              <a:buClr>
                <a:schemeClr val="dk1"/>
              </a:buClr>
              <a:buSzPts val="1100"/>
              <a:buFont typeface="Arial"/>
              <a:buNone/>
            </a:pPr>
            <a:r>
              <a:rPr lang="ru">
                <a:solidFill>
                  <a:srgbClr val="434343"/>
                </a:solidFill>
              </a:rPr>
              <a:t>Т.к.</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TheContravariant </a:t>
            </a:r>
            <a:r>
              <a:rPr lang="ru">
                <a:solidFill>
                  <a:srgbClr val="434343"/>
                </a:solidFill>
              </a:rPr>
              <a:t>       </a:t>
            </a:r>
            <a:r>
              <a:rPr b="1" lang="ru">
                <a:solidFill>
                  <a:srgbClr val="434343"/>
                </a:solidFill>
              </a:rPr>
              <a:t>OtherContravariant</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 и </a:t>
            </a:r>
            <a:r>
              <a:rPr b="1" lang="ru">
                <a:solidFill>
                  <a:srgbClr val="434343"/>
                </a:solidFill>
              </a:rPr>
              <a:t>String       Any</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то выполняется </a:t>
            </a:r>
            <a:r>
              <a:rPr b="1" lang="ru">
                <a:solidFill>
                  <a:srgbClr val="434343"/>
                </a:solidFill>
              </a:rPr>
              <a:t>TheContravariant[String]       OtherContravariant[Any]</a:t>
            </a:r>
            <a:endParaRPr b="1">
              <a:solidFill>
                <a:srgbClr val="434343"/>
              </a:solidFill>
            </a:endParaRPr>
          </a:p>
          <a:p>
            <a:pPr indent="457200" lvl="0" marL="0" rtl="0">
              <a:spcBef>
                <a:spcPts val="0"/>
              </a:spcBef>
              <a:spcAft>
                <a:spcPts val="0"/>
              </a:spcAft>
              <a:buNone/>
            </a:pPr>
            <a:r>
              <a:t/>
            </a:r>
            <a:endParaRPr b="1">
              <a:solidFill>
                <a:srgbClr val="434343"/>
              </a:solidFill>
            </a:endParaRPr>
          </a:p>
          <a:p>
            <a:pPr indent="0" lvl="0" marL="0" rtl="0">
              <a:spcBef>
                <a:spcPts val="0"/>
              </a:spcBef>
              <a:spcAft>
                <a:spcPts val="0"/>
              </a:spcAft>
              <a:buNone/>
            </a:pPr>
            <a:r>
              <a:t/>
            </a:r>
            <a:endParaRPr>
              <a:solidFill>
                <a:srgbClr val="434343"/>
              </a:solidFill>
            </a:endParaRPr>
          </a:p>
        </p:txBody>
      </p:sp>
      <p:pic>
        <p:nvPicPr>
          <p:cNvPr descr="contraArrows.gif" id="946" name="Shape 946"/>
          <p:cNvPicPr preferRelativeResize="0"/>
          <p:nvPr/>
        </p:nvPicPr>
        <p:blipFill>
          <a:blip r:embed="rId3">
            <a:alphaModFix/>
          </a:blip>
          <a:stretch>
            <a:fillRect/>
          </a:stretch>
        </p:blipFill>
        <p:spPr>
          <a:xfrm>
            <a:off x="2631625" y="1195175"/>
            <a:ext cx="240200" cy="291675"/>
          </a:xfrm>
          <a:prstGeom prst="rect">
            <a:avLst/>
          </a:prstGeom>
          <a:noFill/>
          <a:ln>
            <a:noFill/>
          </a:ln>
        </p:spPr>
      </p:pic>
      <p:pic>
        <p:nvPicPr>
          <p:cNvPr descr="arrow.gif" id="947" name="Shape 947"/>
          <p:cNvPicPr preferRelativeResize="0"/>
          <p:nvPr/>
        </p:nvPicPr>
        <p:blipFill>
          <a:blip r:embed="rId4">
            <a:alphaModFix/>
          </a:blip>
          <a:stretch>
            <a:fillRect/>
          </a:stretch>
        </p:blipFill>
        <p:spPr>
          <a:xfrm>
            <a:off x="2871825" y="2581375"/>
            <a:ext cx="247050" cy="148050"/>
          </a:xfrm>
          <a:prstGeom prst="rect">
            <a:avLst/>
          </a:prstGeom>
          <a:noFill/>
          <a:ln>
            <a:noFill/>
          </a:ln>
        </p:spPr>
      </p:pic>
      <p:pic>
        <p:nvPicPr>
          <p:cNvPr descr="contra.gif" id="948" name="Shape 948"/>
          <p:cNvPicPr preferRelativeResize="0"/>
          <p:nvPr/>
        </p:nvPicPr>
        <p:blipFill>
          <a:blip r:embed="rId5">
            <a:alphaModFix/>
          </a:blip>
          <a:stretch>
            <a:fillRect/>
          </a:stretch>
        </p:blipFill>
        <p:spPr>
          <a:xfrm>
            <a:off x="2060275" y="2789336"/>
            <a:ext cx="247050" cy="148415"/>
          </a:xfrm>
          <a:prstGeom prst="rect">
            <a:avLst/>
          </a:prstGeom>
          <a:noFill/>
          <a:ln>
            <a:noFill/>
          </a:ln>
        </p:spPr>
      </p:pic>
      <p:pic>
        <p:nvPicPr>
          <p:cNvPr descr="arrow.gif" id="949" name="Shape 949"/>
          <p:cNvPicPr preferRelativeResize="0"/>
          <p:nvPr/>
        </p:nvPicPr>
        <p:blipFill>
          <a:blip r:embed="rId4">
            <a:alphaModFix/>
          </a:blip>
          <a:stretch>
            <a:fillRect/>
          </a:stretch>
        </p:blipFill>
        <p:spPr>
          <a:xfrm>
            <a:off x="4824100" y="2989900"/>
            <a:ext cx="247050" cy="14805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955" name="Shape 955"/>
          <p:cNvSpPr txBox="1"/>
          <p:nvPr/>
        </p:nvSpPr>
        <p:spPr>
          <a:xfrm>
            <a:off x="311700" y="1108600"/>
            <a:ext cx="8520600" cy="146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Контравариантность</a:t>
            </a:r>
            <a:endParaRPr sz="1800">
              <a:solidFill>
                <a:srgbClr val="434343"/>
              </a:solidFill>
            </a:endParaRPr>
          </a:p>
          <a:p>
            <a:pPr indent="457200" lvl="0" marL="0" rtl="0">
              <a:spcBef>
                <a:spcPts val="0"/>
              </a:spcBef>
              <a:spcAft>
                <a:spcPts val="0"/>
              </a:spcAft>
              <a:buNone/>
            </a:pPr>
            <a:r>
              <a:rPr lang="ru">
                <a:solidFill>
                  <a:srgbClr val="434343"/>
                </a:solidFill>
              </a:rPr>
              <a:t>Oбещанный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endParaRPr>
              <a:solidFill>
                <a:srgbClr val="434343"/>
              </a:solidFill>
            </a:endParaRPr>
          </a:p>
          <a:p>
            <a:pPr indent="0" lvl="0" marL="0" rtl="0">
              <a:spcBef>
                <a:spcPts val="0"/>
              </a:spcBef>
              <a:spcAft>
                <a:spcPts val="0"/>
              </a:spcAft>
              <a:buNone/>
            </a:pPr>
            <a:r>
              <a:rPr lang="ru">
                <a:solidFill>
                  <a:srgbClr val="434343"/>
                </a:solidFill>
              </a:rPr>
              <a:t>Довольно доходчивое объяснение, почему параметры функций контравариантны можно найти на </a:t>
            </a:r>
            <a:endParaRPr>
              <a:solidFill>
                <a:srgbClr val="434343"/>
              </a:solidFill>
            </a:endParaRPr>
          </a:p>
          <a:p>
            <a:pPr indent="0" lvl="0" marL="0" rtl="0">
              <a:spcBef>
                <a:spcPts val="0"/>
              </a:spcBef>
              <a:spcAft>
                <a:spcPts val="0"/>
              </a:spcAft>
              <a:buNone/>
            </a:pPr>
            <a:r>
              <a:rPr lang="ru" u="sng">
                <a:solidFill>
                  <a:schemeClr val="hlink"/>
                </a:solidFill>
                <a:hlinkClick r:id="rId3"/>
              </a:rPr>
              <a:t>stack overflow</a:t>
            </a:r>
            <a:endParaRPr>
              <a:solidFill>
                <a:srgbClr val="434343"/>
              </a:solidFill>
            </a:endParaRPr>
          </a:p>
        </p:txBody>
      </p:sp>
      <p:sp>
        <p:nvSpPr>
          <p:cNvPr id="956" name="Shape 956"/>
          <p:cNvSpPr txBox="1"/>
          <p:nvPr/>
        </p:nvSpPr>
        <p:spPr>
          <a:xfrm>
            <a:off x="311700" y="2719775"/>
            <a:ext cx="5425800" cy="22407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endParaRPr i="1"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YES</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node1.concat(node2)</a:t>
            </a:r>
            <a:endParaRPr b="1" sz="1000">
              <a:solidFill>
                <a:srgbClr val="000080"/>
              </a:solidFill>
              <a:highlight>
                <a:srgbClr val="FFFFFF"/>
              </a:highlight>
              <a:latin typeface="Verdana"/>
              <a:ea typeface="Verdana"/>
              <a:cs typeface="Verdana"/>
              <a:sym typeface="Verdana"/>
            </a:endParaRPr>
          </a:p>
        </p:txBody>
      </p:sp>
      <p:pic>
        <p:nvPicPr>
          <p:cNvPr descr="contraArrows.gif" id="957" name="Shape 957"/>
          <p:cNvPicPr preferRelativeResize="0"/>
          <p:nvPr/>
        </p:nvPicPr>
        <p:blipFill>
          <a:blip r:embed="rId4">
            <a:alphaModFix/>
          </a:blip>
          <a:stretch>
            <a:fillRect/>
          </a:stretch>
        </p:blipFill>
        <p:spPr>
          <a:xfrm>
            <a:off x="2631625" y="1195175"/>
            <a:ext cx="240200" cy="29167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63" name="Shape 963"/>
          <p:cNvSpPr txBox="1"/>
          <p:nvPr/>
        </p:nvSpPr>
        <p:spPr>
          <a:xfrm>
            <a:off x="311700" y="1108600"/>
            <a:ext cx="8520600" cy="33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Абстрактные типы (abstract type, AT)</a:t>
            </a:r>
            <a:endParaRPr sz="1800">
              <a:solidFill>
                <a:srgbClr val="434343"/>
              </a:solidFill>
            </a:endParaRPr>
          </a:p>
          <a:p>
            <a:pPr indent="0" lvl="0" marL="0">
              <a:spcBef>
                <a:spcPts val="0"/>
              </a:spcBef>
              <a:spcAft>
                <a:spcPts val="0"/>
              </a:spcAft>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endParaRPr>
              <a:solidFill>
                <a:srgbClr val="434343"/>
              </a:solidFill>
            </a:endParaRPr>
          </a:p>
          <a:p>
            <a:pPr indent="0" lvl="0" marL="0">
              <a:spcBef>
                <a:spcPts val="0"/>
              </a:spcBef>
              <a:spcAft>
                <a:spcPts val="0"/>
              </a:spcAft>
              <a:buNone/>
            </a:pPr>
            <a:r>
              <a:rPr lang="ru">
                <a:solidFill>
                  <a:srgbClr val="434343"/>
                </a:solidFill>
              </a:rPr>
              <a:t>	AT применяются в следующих случаях:</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когда принципиально важно убрать </a:t>
            </a:r>
            <a:r>
              <a:rPr lang="ru">
                <a:solidFill>
                  <a:srgbClr val="434343"/>
                </a:solidFill>
              </a:rPr>
              <a:t>TP из сигнатуры методов или типов.</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если TP имеют крайне сложный вид или их стало очень много и они делают код сложным для восприятия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что бы подчеркнуть, что AT по смыслу является частью типа в котором описан(отношение is-a).  </a:t>
            </a:r>
            <a:endParaRPr>
              <a:solidFill>
                <a:srgbClr val="434343"/>
              </a:solidFill>
            </a:endParaRPr>
          </a:p>
          <a:p>
            <a:pPr indent="457200" lvl="0" marL="0" rtl="0">
              <a:spcBef>
                <a:spcPts val="0"/>
              </a:spcBef>
              <a:spcAft>
                <a:spcPts val="0"/>
              </a:spcAft>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endParaRPr>
              <a:solidFill>
                <a:srgbClr val="434343"/>
              </a:solidFill>
            </a:endParaRPr>
          </a:p>
          <a:p>
            <a:pPr indent="457200" lvl="0" marL="0" rtl="0">
              <a:spcBef>
                <a:spcPts val="0"/>
              </a:spcBef>
              <a:spcAft>
                <a:spcPts val="0"/>
              </a:spcAft>
              <a:buNone/>
            </a:pPr>
            <a:r>
              <a:rPr lang="ru">
                <a:solidFill>
                  <a:srgbClr val="434343"/>
                </a:solidFill>
              </a:rPr>
              <a:t>Интервью Одерского на тему AT vs TP  </a:t>
            </a:r>
            <a:r>
              <a:rPr lang="ru" u="sng">
                <a:solidFill>
                  <a:schemeClr val="hlink"/>
                </a:solidFill>
                <a:hlinkClick r:id="rId3"/>
              </a:rPr>
              <a:t>на artima</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7" name="Shape 967"/>
        <p:cNvGrpSpPr/>
        <p:nvPr/>
      </p:nvGrpSpPr>
      <p:grpSpPr>
        <a:xfrm>
          <a:off x="0" y="0"/>
          <a:ext cx="0" cy="0"/>
          <a:chOff x="0" y="0"/>
          <a:chExt cx="0" cy="0"/>
        </a:xfrm>
      </p:grpSpPr>
      <p:sp>
        <p:nvSpPr>
          <p:cNvPr id="968" name="Shape 96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69" name="Shape 969"/>
          <p:cNvSpPr txBox="1"/>
          <p:nvPr/>
        </p:nvSpPr>
        <p:spPr>
          <a:xfrm>
            <a:off x="311700" y="1063450"/>
            <a:ext cx="85206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Абстрактные типы (abstract type, AT)</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970" name="Shape 970"/>
          <p:cNvSpPr txBox="1"/>
          <p:nvPr/>
        </p:nvSpPr>
        <p:spPr>
          <a:xfrm>
            <a:off x="311700" y="1561725"/>
            <a:ext cx="5425800" cy="3508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a:t>
            </a:r>
            <a:r>
              <a:rPr b="1" lang="ru" sz="1000">
                <a:solidFill>
                  <a:srgbClr val="000080"/>
                </a:solidFill>
                <a:highlight>
                  <a:srgbClr val="FFFFFF"/>
                </a:highlight>
                <a:latin typeface="Verdana"/>
                <a:ea typeface="Verdana"/>
                <a:cs typeface="Verdana"/>
                <a:sym typeface="Verdana"/>
              </a:rPr>
              <a:t>ype </a:t>
            </a:r>
            <a:r>
              <a:rPr lang="ru" sz="1000">
                <a:solidFill>
                  <a:srgbClr val="20999D"/>
                </a:solidFill>
                <a:highlight>
                  <a:srgbClr val="FFFFFF"/>
                </a:highlight>
                <a:latin typeface="Verdana"/>
                <a:ea typeface="Verdana"/>
                <a:cs typeface="Verdana"/>
                <a:sym typeface="Verdana"/>
              </a:rPr>
              <a:t>ITEM</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endParaRPr i="1"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endParaRPr i="1"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YES</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node1.concat(node2)</a:t>
            </a:r>
            <a:endParaRPr b="1" sz="11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74" name="Shape 974"/>
        <p:cNvGrpSpPr/>
        <p:nvPr/>
      </p:nvGrpSpPr>
      <p:grpSpPr>
        <a:xfrm>
          <a:off x="0" y="0"/>
          <a:ext cx="0" cy="0"/>
          <a:chOff x="0" y="0"/>
          <a:chExt cx="0" cy="0"/>
        </a:xfrm>
      </p:grpSpPr>
      <p:sp>
        <p:nvSpPr>
          <p:cNvPr id="975" name="Shape 97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76" name="Shape 976"/>
          <p:cNvSpPr txBox="1"/>
          <p:nvPr/>
        </p:nvSpPr>
        <p:spPr>
          <a:xfrm>
            <a:off x="284225" y="1142925"/>
            <a:ext cx="8520600" cy="331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Type erasure (TE)</a:t>
            </a:r>
            <a:endParaRPr sz="1800">
              <a:solidFill>
                <a:srgbClr val="434343"/>
              </a:solidFill>
            </a:endParaRPr>
          </a:p>
          <a:p>
            <a:pPr indent="0" lvl="0" marL="0">
              <a:spcBef>
                <a:spcPts val="0"/>
              </a:spcBef>
              <a:spcAft>
                <a:spcPts val="0"/>
              </a:spcAft>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endParaRPr>
              <a:solidFill>
                <a:srgbClr val="434343"/>
              </a:solidFill>
            </a:endParaRPr>
          </a:p>
          <a:p>
            <a:pPr indent="0" lvl="0" marL="0">
              <a:spcBef>
                <a:spcPts val="0"/>
              </a:spcBef>
              <a:spcAft>
                <a:spcPts val="0"/>
              </a:spcAft>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endParaRPr>
              <a:solidFill>
                <a:srgbClr val="434343"/>
              </a:solidFill>
            </a:endParaRPr>
          </a:p>
          <a:p>
            <a:pPr indent="0" lvl="0" mar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0" name="Shape 980"/>
        <p:cNvGrpSpPr/>
        <p:nvPr/>
      </p:nvGrpSpPr>
      <p:grpSpPr>
        <a:xfrm>
          <a:off x="0" y="0"/>
          <a:ext cx="0" cy="0"/>
          <a:chOff x="0" y="0"/>
          <a:chExt cx="0" cy="0"/>
        </a:xfrm>
      </p:grpSpPr>
      <p:sp>
        <p:nvSpPr>
          <p:cNvPr id="981" name="Shape 98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82" name="Shape 982"/>
          <p:cNvSpPr txBox="1"/>
          <p:nvPr/>
        </p:nvSpPr>
        <p:spPr>
          <a:xfrm>
            <a:off x="311700" y="1063450"/>
            <a:ext cx="85206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erasure (TE)</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983" name="Shape 983"/>
          <p:cNvSpPr txBox="1"/>
          <p:nvPr/>
        </p:nvSpPr>
        <p:spPr>
          <a:xfrm>
            <a:off x="311700" y="1454225"/>
            <a:ext cx="5425800" cy="36384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endParaRPr b="1" sz="1000">
              <a:solidFill>
                <a:srgbClr val="00800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maybePrepend(str)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stringListPrepend(strList)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stringListPrepend(valList)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stringListPrepend(str)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generalListPrepend(strList)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generalListPrepend(valList)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generalListPrepend(str)</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7" name="Shape 987"/>
        <p:cNvGrpSpPr/>
        <p:nvPr/>
      </p:nvGrpSpPr>
      <p:grpSpPr>
        <a:xfrm>
          <a:off x="0" y="0"/>
          <a:ext cx="0" cy="0"/>
          <a:chOff x="0" y="0"/>
          <a:chExt cx="0" cy="0"/>
        </a:xfrm>
      </p:grpSpPr>
      <p:sp>
        <p:nvSpPr>
          <p:cNvPr id="988" name="Shape 98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endParaRPr>
              <a:solidFill>
                <a:schemeClr val="dk2"/>
              </a:solidFill>
            </a:endParaRPr>
          </a:p>
        </p:txBody>
      </p:sp>
      <p:sp>
        <p:nvSpPr>
          <p:cNvPr id="989" name="Shape 989"/>
          <p:cNvSpPr txBox="1"/>
          <p:nvPr/>
        </p:nvSpPr>
        <p:spPr>
          <a:xfrm>
            <a:off x="311700" y="1108600"/>
            <a:ext cx="8520600" cy="262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Задания</a:t>
            </a:r>
            <a:endParaRPr sz="1800">
              <a:solidFill>
                <a:srgbClr val="434343"/>
              </a:solidFill>
            </a:endParaRPr>
          </a:p>
          <a:p>
            <a:pPr indent="0" lvl="0" marL="0">
              <a:spcBef>
                <a:spcPts val="0"/>
              </a:spcBef>
              <a:spcAft>
                <a:spcPts val="0"/>
              </a:spcAft>
              <a:buNone/>
            </a:pPr>
            <a:r>
              <a:rPr lang="ru">
                <a:solidFill>
                  <a:srgbClr val="434343"/>
                </a:solidFill>
              </a:rPr>
              <a:t>	Измените lectures.collections.MyList, применив TP. Создайте тест в который поместите выражения, перечисленные ниже. Все выражения должны выполняться без ошибок</a:t>
            </a:r>
            <a:endParaRPr>
              <a:solidFill>
                <a:srgbClr val="434343"/>
              </a:solidFill>
            </a:endParaRPr>
          </a:p>
          <a:p>
            <a:pPr indent="0" lvl="0" marL="0">
              <a:spcBef>
                <a:spcPts val="0"/>
              </a:spcBef>
              <a:spcAft>
                <a:spcPts val="0"/>
              </a:spcAft>
              <a:buNone/>
            </a:pPr>
            <a:r>
              <a:rPr b="1" lang="ru" sz="1000">
                <a:solidFill>
                  <a:srgbClr val="434343"/>
                </a:solidFill>
                <a:latin typeface="Verdana"/>
                <a:ea typeface="Verdana"/>
                <a:cs typeface="Verdana"/>
                <a:sym typeface="Verdana"/>
              </a:rPr>
              <a:t>  </a:t>
            </a:r>
            <a:endParaRPr b="1" sz="1000">
              <a:solidFill>
                <a:srgbClr val="434343"/>
              </a:solidFill>
              <a:latin typeface="Verdana"/>
              <a:ea typeface="Verdana"/>
              <a:cs typeface="Verdana"/>
              <a:sym typeface="Verdana"/>
            </a:endParaRPr>
          </a:p>
          <a:p>
            <a:pPr indent="0" lvl="0" marL="0">
              <a:spcBef>
                <a:spcPts val="0"/>
              </a:spcBef>
              <a:spcAft>
                <a:spcPts val="0"/>
              </a:spcAft>
              <a:buNone/>
            </a:pP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endParaRPr>
              <a:solidFill>
                <a:srgbClr val="434343"/>
              </a:solidFill>
            </a:endParaRPr>
          </a:p>
          <a:p>
            <a:pPr indent="0" lvl="0" marL="0">
              <a:spcBef>
                <a:spcPts val="0"/>
              </a:spcBef>
              <a:spcAft>
                <a:spcPts val="0"/>
              </a:spcAft>
              <a:buNone/>
            </a:pPr>
            <a:r>
              <a:rPr lang="ru">
                <a:solidFill>
                  <a:srgbClr val="434343"/>
                </a:solidFill>
              </a:rPr>
              <a:t>	Затем на основе первоначального MyList создайте 2 наследника MyListBuffer и MyIndexedList так, чтобы выполнялись</a:t>
            </a:r>
            <a:endParaRPr b="1" sz="1000">
              <a:solidFill>
                <a:srgbClr val="434343"/>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endParaRPr>
              <a:solidFill>
                <a:schemeClr val="dk2"/>
              </a:solidFill>
            </a:endParaRP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endParaRPr b="1" sz="1000">
              <a:solidFill>
                <a:srgbClr val="008000"/>
              </a:solidFill>
              <a:highlight>
                <a:srgbClr val="E4E4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t/>
            </a:r>
            <a:endParaRPr b="1" sz="1000">
              <a:solidFill>
                <a:srgbClr val="008000"/>
              </a:solidFill>
              <a:highlight>
                <a:srgbClr val="E4E4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endParaRPr sz="1000">
              <a:solidFill>
                <a:srgbClr val="0000FF"/>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t/>
            </a:r>
            <a:endParaRPr sz="1000">
              <a:solidFill>
                <a:srgbClr val="0000FF"/>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for each operation individually</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type conversion is left associative</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endParaRPr sz="1000">
              <a:latin typeface="Verdana"/>
              <a:ea typeface="Verdana"/>
              <a:cs typeface="Verdana"/>
              <a:sym typeface="Verdana"/>
            </a:endParaRPr>
          </a:p>
        </p:txBody>
      </p:sp>
      <p:sp>
        <p:nvSpPr>
          <p:cNvPr id="148" name="Shape 148"/>
          <p:cNvSpPr txBox="1"/>
          <p:nvPr/>
        </p:nvSpPr>
        <p:spPr>
          <a:xfrm>
            <a:off x="311700" y="943475"/>
            <a:ext cx="18882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sz="1800">
                <a:solidFill>
                  <a:srgbClr val="434343"/>
                </a:solidFill>
              </a:rPr>
              <a:t>Вывод типов</a:t>
            </a:r>
            <a:endParaRPr sz="1800">
              <a:solidFill>
                <a:srgbClr val="434343"/>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3" name="Shape 993"/>
        <p:cNvGrpSpPr/>
        <p:nvPr/>
      </p:nvGrpSpPr>
      <p:grpSpPr>
        <a:xfrm>
          <a:off x="0" y="0"/>
          <a:ext cx="0" cy="0"/>
          <a:chOff x="0" y="0"/>
          <a:chExt cx="0" cy="0"/>
        </a:xfrm>
      </p:grpSpPr>
      <p:sp>
        <p:nvSpPr>
          <p:cNvPr id="994" name="Shape 99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995" name="Shape 995"/>
          <p:cNvSpPr txBox="1"/>
          <p:nvPr/>
        </p:nvSpPr>
        <p:spPr>
          <a:xfrm>
            <a:off x="311700" y="1032400"/>
            <a:ext cx="8520600" cy="394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endParaRPr>
              <a:solidFill>
                <a:srgbClr val="434343"/>
              </a:solidFill>
            </a:endParaRPr>
          </a:p>
          <a:p>
            <a:pPr indent="0" lvl="0" marL="0" rtl="0">
              <a:spcBef>
                <a:spcPts val="0"/>
              </a:spcBef>
              <a:spcAft>
                <a:spcPts val="0"/>
              </a:spcAft>
              <a:buNone/>
            </a:pPr>
            <a:r>
              <a:rPr lang="ru">
                <a:solidFill>
                  <a:srgbClr val="434343"/>
                </a:solidFill>
              </a:rPr>
              <a:t>Имплиситы имеют 3 основные сферы применения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неявные параметры (implicit parameters, ImP).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неявная конвертация (implicit convertions, ImC)</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неявный контекст (implicit context, IC)</a:t>
            </a:r>
            <a:endParaRPr>
              <a:solidFill>
                <a:srgbClr val="434343"/>
              </a:solidFill>
            </a:endParaRPr>
          </a:p>
          <a:p>
            <a:pPr indent="0" lvl="0" marL="0" rtl="0">
              <a:spcBef>
                <a:spcPts val="0"/>
              </a:spcBef>
              <a:spcAft>
                <a:spcPts val="0"/>
              </a:spcAft>
              <a:buNone/>
            </a:pPr>
            <a:r>
              <a:rPr lang="ru">
                <a:solidFill>
                  <a:srgbClr val="434343"/>
                </a:solidFill>
              </a:rPr>
              <a:t>В определенном смысле имплиситы можно воспринимать как еще один способ создания полиморфных типов.</a:t>
            </a:r>
            <a:endParaRPr>
              <a:solidFill>
                <a:srgbClr val="434343"/>
              </a:solidFill>
            </a:endParaRPr>
          </a:p>
          <a:p>
            <a:pPr indent="0" lvl="0" marL="0" rtl="0">
              <a:spcBef>
                <a:spcPts val="0"/>
              </a:spcBef>
              <a:spcAft>
                <a:spcPts val="0"/>
              </a:spcAft>
              <a:buNone/>
            </a:pPr>
            <a:r>
              <a:rPr lang="ru">
                <a:solidFill>
                  <a:srgbClr val="434343"/>
                </a:solidFill>
              </a:rPr>
              <a:t>Имлиситными могут быть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переменные и константы. В пример ниже определена имплиситная константа</a:t>
            </a:r>
            <a:endParaRPr>
              <a:solidFill>
                <a:srgbClr val="434343"/>
              </a:solidFill>
            </a:endParaRPr>
          </a:p>
          <a:p>
            <a:pPr indent="0" lvl="0" marL="0" rtl="0">
              <a:spcBef>
                <a:spcPts val="0"/>
              </a:spcBef>
              <a:spcAft>
                <a:spcPts val="0"/>
              </a:spcAft>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457200" lvl="0" marL="0" rt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endParaRPr sz="1000">
              <a:solidFill>
                <a:schemeClr val="dk1"/>
              </a:solidFill>
              <a:highlight>
                <a:srgbClr val="FFFFFF"/>
              </a:highlight>
              <a:latin typeface="Verdana"/>
              <a:ea typeface="Verdana"/>
              <a:cs typeface="Verdana"/>
              <a:sym typeface="Verdana"/>
            </a:endParaRPr>
          </a:p>
          <a:p>
            <a:pPr indent="457200" lvl="0" marL="0" rtl="0">
              <a:spcBef>
                <a:spcPts val="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2"/>
              </a:solidFill>
              <a:latin typeface="Verdana"/>
              <a:ea typeface="Verdana"/>
              <a:cs typeface="Verdana"/>
              <a:sym typeface="Verdana"/>
            </a:endParaRPr>
          </a:p>
          <a:p>
            <a:pPr indent="-317500" lvl="0" marL="457200" rtl="0">
              <a:spcBef>
                <a:spcPts val="0"/>
              </a:spcBef>
              <a:spcAft>
                <a:spcPts val="0"/>
              </a:spcAft>
              <a:buClr>
                <a:srgbClr val="434343"/>
              </a:buClr>
              <a:buSzPts val="1400"/>
              <a:buChar char="●"/>
            </a:pPr>
            <a:r>
              <a:rPr lang="ru">
                <a:solidFill>
                  <a:srgbClr val="434343"/>
                </a:solidFill>
              </a:rPr>
              <a:t>методы</a:t>
            </a:r>
            <a:endParaRPr>
              <a:solidFill>
                <a:srgbClr val="434343"/>
              </a:solidFill>
            </a:endParaRPr>
          </a:p>
          <a:p>
            <a:pPr indent="0" lvl="0" marL="0" rtl="0">
              <a:spcBef>
                <a:spcPts val="0"/>
              </a:spcBef>
              <a:spcAft>
                <a:spcPts val="0"/>
              </a:spcAft>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endParaRPr sz="1000">
              <a:solidFill>
                <a:schemeClr val="dk1"/>
              </a:solidFill>
              <a:highlight>
                <a:srgbClr val="FFFFFF"/>
              </a:highlight>
              <a:latin typeface="Verdana"/>
              <a:ea typeface="Verdana"/>
              <a:cs typeface="Verdana"/>
              <a:sym typeface="Verdana"/>
            </a:endParaRPr>
          </a:p>
          <a:p>
            <a:pPr indent="-317500" lvl="0" marL="457200" rtl="0">
              <a:spcBef>
                <a:spcPts val="0"/>
              </a:spcBef>
              <a:spcAft>
                <a:spcPts val="0"/>
              </a:spcAft>
              <a:buClr>
                <a:srgbClr val="434343"/>
              </a:buClr>
              <a:buSzPts val="1400"/>
              <a:buChar char="●"/>
            </a:pPr>
            <a:r>
              <a:rPr lang="ru">
                <a:solidFill>
                  <a:srgbClr val="434343"/>
                </a:solidFill>
              </a:rPr>
              <a:t>классы (начиная с scala 2.10 )</a:t>
            </a:r>
            <a:endParaRPr>
              <a:solidFill>
                <a:srgbClr val="434343"/>
              </a:solidFill>
            </a:endParaRPr>
          </a:p>
          <a:p>
            <a:pPr indent="0" lvl="0" marL="0" rtl="0">
              <a:spcBef>
                <a:spcPts val="0"/>
              </a:spcBef>
              <a:spcAft>
                <a:spcPts val="0"/>
              </a:spcAft>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a:solidFill>
                <a:schemeClr val="dk2"/>
              </a:solidFill>
            </a:endParaRPr>
          </a:p>
          <a:p>
            <a:pPr indent="0" lvl="0" marL="0" rtl="0">
              <a:spcBef>
                <a:spcPts val="0"/>
              </a:spcBef>
              <a:spcAft>
                <a:spcPts val="0"/>
              </a:spcAft>
              <a:buNone/>
            </a:pPr>
            <a:r>
              <a:t/>
            </a:r>
            <a:endParaRPr>
              <a:solidFill>
                <a:schemeClr val="dk2"/>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9" name="Shape 999"/>
        <p:cNvGrpSpPr/>
        <p:nvPr/>
      </p:nvGrpSpPr>
      <p:grpSpPr>
        <a:xfrm>
          <a:off x="0" y="0"/>
          <a:ext cx="0" cy="0"/>
          <a:chOff x="0" y="0"/>
          <a:chExt cx="0" cy="0"/>
        </a:xfrm>
      </p:grpSpPr>
      <p:sp>
        <p:nvSpPr>
          <p:cNvPr id="1000" name="Shape 100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01" name="Shape 1001"/>
          <p:cNvSpPr txBox="1"/>
          <p:nvPr/>
        </p:nvSpPr>
        <p:spPr>
          <a:xfrm>
            <a:off x="311700" y="1032400"/>
            <a:ext cx="8520600" cy="394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Свойства имплиситов</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определив его внутри класса, в котором он будет использован</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импортировав с помощью ключевого слова import</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определив в объекте-компаньоне</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однозначность - в скоупе не должно быть нескольких имплиситов с одной сигнатурой</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endParaRPr>
              <a:solidFill>
                <a:srgbClr val="434343"/>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07" name="Shape 1007"/>
          <p:cNvSpPr txBox="1"/>
          <p:nvPr/>
        </p:nvSpPr>
        <p:spPr>
          <a:xfrm>
            <a:off x="311700" y="1063350"/>
            <a:ext cx="8520600" cy="374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Implicit convertions (ImC)</a:t>
            </a:r>
            <a:endParaRPr sz="1800">
              <a:solidFill>
                <a:srgbClr val="434343"/>
              </a:solidFill>
            </a:endParaRPr>
          </a:p>
          <a:p>
            <a:pPr indent="0" lvl="0" marL="0" rtl="0">
              <a:spcBef>
                <a:spcPts val="0"/>
              </a:spcBef>
              <a:spcAft>
                <a:spcPts val="0"/>
              </a:spcAft>
              <a:buNone/>
            </a:pPr>
            <a:r>
              <a:rPr lang="ru">
                <a:solidFill>
                  <a:srgbClr val="434343"/>
                </a:solidFill>
              </a:rPr>
              <a:t>	ImC  - это способ превратить объект одного типа в объект другого типа, без явной конвертации. Для того, чтобы ImC имело место необходимо 2 условия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В текущем скоупе есть доступный способ превратить объект в новый объект подходящего типа</a:t>
            </a:r>
            <a:endParaRPr>
              <a:solidFill>
                <a:srgbClr val="434343"/>
              </a:solidFill>
            </a:endParaRPr>
          </a:p>
          <a:p>
            <a:pPr indent="0" lvl="0" marL="0" rtl="0">
              <a:spcBef>
                <a:spcPts val="0"/>
              </a:spcBef>
              <a:spcAft>
                <a:spcPts val="0"/>
              </a:spcAft>
              <a:buNone/>
            </a:pPr>
            <a:r>
              <a:rPr lang="ru">
                <a:solidFill>
                  <a:srgbClr val="434343"/>
                </a:solidFill>
              </a:rPr>
              <a:t>	ImC обычно реализуют через implicit функции или implicit классы</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библиотечных объектов появились новые методы и свойства.</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13" name="Shape 1013"/>
          <p:cNvSpPr txBox="1"/>
          <p:nvPr/>
        </p:nvSpPr>
        <p:spPr>
          <a:xfrm>
            <a:off x="311700" y="1108600"/>
            <a:ext cx="8520600" cy="262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Implicit convertions (ImC)</a:t>
            </a:r>
            <a:endParaRPr sz="1800">
              <a:solidFill>
                <a:srgbClr val="434343"/>
              </a:solidFill>
            </a:endParaRPr>
          </a:p>
          <a:p>
            <a:pPr indent="0" lvl="0" marL="0" rtl="0">
              <a:spcBef>
                <a:spcPts val="0"/>
              </a:spcBef>
              <a:spcAft>
                <a:spcPts val="0"/>
              </a:spcAft>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В примере выше строка неявно конвертирована в тип StringOps, который имеет метод r(), превращающий строку в Regexp</a:t>
            </a:r>
            <a:endParaRPr>
              <a:solidFill>
                <a:srgbClr val="434343"/>
              </a:solidFill>
            </a:endParaRPr>
          </a:p>
        </p:txBody>
      </p:sp>
      <p:sp>
        <p:nvSpPr>
          <p:cNvPr id="1014" name="Shape 1014"/>
          <p:cNvSpPr txBox="1"/>
          <p:nvPr/>
        </p:nvSpPr>
        <p:spPr>
          <a:xfrm>
            <a:off x="311700" y="1963600"/>
            <a:ext cx="6919800" cy="1459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and Predef.scala in general</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endParaRPr sz="1000">
              <a:solidFill>
                <a:schemeClr val="dk1"/>
              </a:solidFill>
              <a:highlight>
                <a:srgbClr val="E4E4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8" name="Shape 1018"/>
        <p:cNvGrpSpPr/>
        <p:nvPr/>
      </p:nvGrpSpPr>
      <p:grpSpPr>
        <a:xfrm>
          <a:off x="0" y="0"/>
          <a:ext cx="0" cy="0"/>
          <a:chOff x="0" y="0"/>
          <a:chExt cx="0" cy="0"/>
        </a:xfrm>
      </p:grpSpPr>
      <p:sp>
        <p:nvSpPr>
          <p:cNvPr id="1019" name="Shape 101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20" name="Shape 1020"/>
          <p:cNvSpPr txBox="1"/>
          <p:nvPr/>
        </p:nvSpPr>
        <p:spPr>
          <a:xfrm>
            <a:off x="311700" y="1108600"/>
            <a:ext cx="8520600" cy="262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Implicit parameters (ImP)</a:t>
            </a:r>
            <a:endParaRPr sz="1800">
              <a:solidFill>
                <a:srgbClr val="434343"/>
              </a:solidFill>
            </a:endParaRPr>
          </a:p>
          <a:p>
            <a:pPr indent="0" lvl="0" marL="0" rtl="0">
              <a:spcBef>
                <a:spcPts val="0"/>
              </a:spcBef>
              <a:spcAft>
                <a:spcPts val="0"/>
              </a:spcAft>
              <a:buNone/>
            </a:pPr>
            <a:r>
              <a:rPr lang="ru">
                <a:solidFill>
                  <a:srgbClr val="434343"/>
                </a:solidFill>
              </a:rPr>
              <a:t>	Методы (но не функции) могут иметь один или более параметров, подставляемых неявно. </a:t>
            </a:r>
            <a:endParaRPr>
              <a:solidFill>
                <a:srgbClr val="434343"/>
              </a:solidFill>
            </a:endParaRPr>
          </a:p>
          <a:p>
            <a:pPr indent="0" lvl="0" marL="0" rtl="0">
              <a:spcBef>
                <a:spcPts val="0"/>
              </a:spcBef>
              <a:spcAft>
                <a:spcPts val="0"/>
              </a:spcAft>
              <a:buNone/>
            </a:pPr>
            <a:r>
              <a:rPr lang="ru">
                <a:solidFill>
                  <a:srgbClr val="434343"/>
                </a:solidFill>
              </a:rPr>
              <a:t>Для этого</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 функции с одним набором параметров, весь набор должен быть помечен implicit </a:t>
            </a:r>
            <a:endParaRPr>
              <a:solidFill>
                <a:srgbClr val="434343"/>
              </a:solidFill>
            </a:endParaRPr>
          </a:p>
          <a:p>
            <a:pPr indent="0" lvl="0" marL="0">
              <a:spcBef>
                <a:spcPts val="0"/>
              </a:spcBef>
              <a:spcAft>
                <a:spcPts val="0"/>
              </a:spcAft>
              <a:buNone/>
            </a:pPr>
            <a:r>
              <a:rPr lang="ru">
                <a:solidFill>
                  <a:srgbClr val="434343"/>
                </a:solidFill>
              </a:rPr>
              <a:t>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 функциях с несколькими наборами параметров, последний набор должен быть помечен implicit.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endParaRPr b="1">
              <a:solidFill>
                <a:srgbClr val="434343"/>
              </a:solidFill>
            </a:endParaRPr>
          </a:p>
          <a:p>
            <a:pPr indent="0" lvl="0" marL="0" rtl="0">
              <a:spcBef>
                <a:spcPts val="0"/>
              </a:spcBef>
              <a:spcAft>
                <a:spcPts val="0"/>
              </a:spcAft>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1021" name="Shape 1021"/>
          <p:cNvSpPr txBox="1"/>
          <p:nvPr/>
        </p:nvSpPr>
        <p:spPr>
          <a:xfrm>
            <a:off x="311700" y="2139025"/>
            <a:ext cx="6919800" cy="1369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doImplicitly</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25" name="Shape 1025"/>
        <p:cNvGrpSpPr/>
        <p:nvPr/>
      </p:nvGrpSpPr>
      <p:grpSpPr>
        <a:xfrm>
          <a:off x="0" y="0"/>
          <a:ext cx="0" cy="0"/>
          <a:chOff x="0" y="0"/>
          <a:chExt cx="0" cy="0"/>
        </a:xfrm>
      </p:grpSpPr>
      <p:sp>
        <p:nvSpPr>
          <p:cNvPr id="1026" name="Shape 102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27" name="Shape 1027"/>
          <p:cNvSpPr txBox="1"/>
          <p:nvPr/>
        </p:nvSpPr>
        <p:spPr>
          <a:xfrm>
            <a:off x="311700" y="1108600"/>
            <a:ext cx="8520600" cy="346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Implicit context boun</a:t>
            </a:r>
            <a:r>
              <a:rPr lang="ru" sz="1800">
                <a:solidFill>
                  <a:srgbClr val="434343"/>
                </a:solidFill>
              </a:rPr>
              <a:t>ds (IC) </a:t>
            </a:r>
            <a:r>
              <a:rPr lang="ru">
                <a:solidFill>
                  <a:srgbClr val="434343"/>
                </a:solidFill>
              </a:rPr>
              <a:t>-  это сравнительно новый механизм, пришедший в скалу с версии 2.8. Он может быть применен только в методах или классах. Предназначен для того, чтобы с помощью TP описать контекст в котором может выполняться данный метод или создан инстанс данного класса. Под контекстом понимается набор имплиситов доступных в данном скоупе. </a:t>
            </a:r>
            <a:endParaRPr>
              <a:solidFill>
                <a:srgbClr val="434343"/>
              </a:solidFill>
            </a:endParaRPr>
          </a:p>
          <a:p>
            <a:pPr indent="0" lvl="0" marL="0" rtl="0">
              <a:spcBef>
                <a:spcPts val="0"/>
              </a:spcBef>
              <a:spcAft>
                <a:spcPts val="0"/>
              </a:spcAft>
              <a:buNone/>
            </a:pPr>
            <a:r>
              <a:rPr lang="ru">
                <a:solidFill>
                  <a:srgbClr val="434343"/>
                </a:solidFill>
              </a:rPr>
              <a:t>Для того, чтобы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endParaRPr>
              <a:solidFill>
                <a:srgbClr val="434343"/>
              </a:solidFill>
            </a:endParaRPr>
          </a:p>
          <a:p>
            <a:pPr indent="457200" lvl="0" marL="0" rtl="0">
              <a:spcBef>
                <a:spcPts val="0"/>
              </a:spcBef>
              <a:spcAft>
                <a:spcPts val="0"/>
              </a:spcAft>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endParaRPr>
              <a:solidFill>
                <a:srgbClr val="434343"/>
              </a:solidFill>
            </a:endParaRPr>
          </a:p>
          <a:p>
            <a:pPr indent="0" lvl="0" marL="0" rtl="0">
              <a:spcBef>
                <a:spcPts val="0"/>
              </a:spcBef>
              <a:spcAft>
                <a:spcPts val="0"/>
              </a:spcAft>
              <a:buNone/>
            </a:pPr>
            <a:r>
              <a:rPr b="1" lang="ru">
                <a:solidFill>
                  <a:srgbClr val="434343"/>
                </a:solidFill>
              </a:rPr>
              <a:t>def add</a:t>
            </a:r>
            <a:r>
              <a:rPr b="1" lang="ru">
                <a:solidFill>
                  <a:srgbClr val="434343"/>
                </a:solidFill>
              </a:rPr>
              <a:t>[T : Numeric](one: T, other: T) = ???</a:t>
            </a:r>
            <a:endParaRPr b="1">
              <a:solidFill>
                <a:srgbClr val="434343"/>
              </a:solidFill>
            </a:endParaRPr>
          </a:p>
          <a:p>
            <a:pPr indent="0" lvl="0" marL="0" rtl="0">
              <a:spcBef>
                <a:spcPts val="0"/>
              </a:spcBef>
              <a:spcAft>
                <a:spcPts val="0"/>
              </a:spcAft>
              <a:buNone/>
            </a:pPr>
            <a:r>
              <a:rPr b="1" lang="ru">
                <a:solidFill>
                  <a:srgbClr val="434343"/>
                </a:solidFill>
              </a:rPr>
              <a:t>def add[T](one: T, other: T)(implicit evidence: Numeric[T]) = ???</a:t>
            </a:r>
            <a:endParaRPr b="1">
              <a:solidFill>
                <a:srgbClr val="434343"/>
              </a:solidFill>
            </a:endParaRPr>
          </a:p>
          <a:p>
            <a:pPr indent="0" lvl="0" marL="0" rtl="0">
              <a:spcBef>
                <a:spcPts val="0"/>
              </a:spcBef>
              <a:spcAft>
                <a:spcPts val="0"/>
              </a:spcAft>
              <a:buNone/>
            </a:pPr>
            <a:r>
              <a:rPr lang="ru">
                <a:solidFill>
                  <a:srgbClr val="434343"/>
                </a:solidFill>
              </a:rPr>
              <a:t>Разница заключается в том, что в первом случае имплисит параметр недоступен явно в теле функции. Для того, чтобы получить к нему доступ, используется метод </a:t>
            </a:r>
            <a:r>
              <a:rPr b="1" lang="ru">
                <a:solidFill>
                  <a:srgbClr val="434343"/>
                </a:solidFill>
              </a:rPr>
              <a:t>implicitly[T](implicit e: T)</a:t>
            </a:r>
            <a:endParaRPr b="1">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1" name="Shape 1031"/>
        <p:cNvGrpSpPr/>
        <p:nvPr/>
      </p:nvGrpSpPr>
      <p:grpSpPr>
        <a:xfrm>
          <a:off x="0" y="0"/>
          <a:ext cx="0" cy="0"/>
          <a:chOff x="0" y="0"/>
          <a:chExt cx="0" cy="0"/>
        </a:xfrm>
      </p:grpSpPr>
      <p:sp>
        <p:nvSpPr>
          <p:cNvPr id="1032" name="Shape 103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33" name="Shape 1033"/>
          <p:cNvSpPr txBox="1"/>
          <p:nvPr/>
        </p:nvSpPr>
        <p:spPr>
          <a:xfrm>
            <a:off x="311700" y="1108600"/>
            <a:ext cx="8520600" cy="50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Implicit context bounds (IC)</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1034" name="Shape 1034"/>
          <p:cNvSpPr txBox="1"/>
          <p:nvPr/>
        </p:nvSpPr>
        <p:spPr>
          <a:xfrm>
            <a:off x="311700" y="1618300"/>
            <a:ext cx="6919800" cy="30555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8" name="Shape 1038"/>
        <p:cNvGrpSpPr/>
        <p:nvPr/>
      </p:nvGrpSpPr>
      <p:grpSpPr>
        <a:xfrm>
          <a:off x="0" y="0"/>
          <a:ext cx="0" cy="0"/>
          <a:chOff x="0" y="0"/>
          <a:chExt cx="0" cy="0"/>
        </a:xfrm>
      </p:grpSpPr>
      <p:sp>
        <p:nvSpPr>
          <p:cNvPr id="1039" name="Shape 103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40" name="Shape 1040"/>
          <p:cNvSpPr txBox="1"/>
          <p:nvPr/>
        </p:nvSpPr>
        <p:spPr>
          <a:xfrm>
            <a:off x="311700" y="1023725"/>
            <a:ext cx="8520600" cy="346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classes (TC) - </a:t>
            </a:r>
            <a:r>
              <a:rPr lang="ru">
                <a:solidFill>
                  <a:srgbClr val="434343"/>
                </a:solidFill>
              </a:rPr>
              <a:t>это паттерн, позволяющий приводить инстансы разных типов к общему классу типов (type class). Реализуется этот паттерн с помощью механизма имплиситов.</a:t>
            </a:r>
            <a:endParaRPr>
              <a:solidFill>
                <a:srgbClr val="434343"/>
              </a:solidFill>
            </a:endParaRPr>
          </a:p>
          <a:p>
            <a:pPr indent="0" lvl="0" marL="0" rtl="0">
              <a:spcBef>
                <a:spcPts val="0"/>
              </a:spcBef>
              <a:spcAft>
                <a:spcPts val="0"/>
              </a:spcAft>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 (add). В примере к этому типу классов приводится тип Int. Таким же образом можно поступить с любым типом для которого может быть определена операция сложения.</a:t>
            </a:r>
            <a:endParaRPr>
              <a:solidFill>
                <a:srgbClr val="434343"/>
              </a:solidFill>
            </a:endParaRPr>
          </a:p>
          <a:p>
            <a:pPr indent="0" lvl="0" marL="0" rtl="0">
              <a:spcBef>
                <a:spcPts val="0"/>
              </a:spcBef>
              <a:spcAft>
                <a:spcPts val="0"/>
              </a:spcAft>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endParaRPr>
              <a:solidFill>
                <a:srgbClr val="434343"/>
              </a:solidFill>
            </a:endParaRPr>
          </a:p>
          <a:p>
            <a:pPr indent="0" lvl="0" marL="0" rtl="0">
              <a:spcBef>
                <a:spcPts val="0"/>
              </a:spcBef>
              <a:spcAft>
                <a:spcPts val="0"/>
              </a:spcAft>
              <a:buNone/>
            </a:pPr>
            <a:r>
              <a:rPr lang="ru">
                <a:solidFill>
                  <a:srgbClr val="434343"/>
                </a:solidFill>
              </a:rPr>
              <a:t>Хороший пример -  тип </a:t>
            </a:r>
            <a:r>
              <a:rPr b="1" lang="ru">
                <a:solidFill>
                  <a:srgbClr val="434343"/>
                </a:solidFill>
              </a:rPr>
              <a:t>scala.math.Numeric[T] </a:t>
            </a:r>
            <a:endParaRPr b="1">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44" name="Shape 1044"/>
        <p:cNvGrpSpPr/>
        <p:nvPr/>
      </p:nvGrpSpPr>
      <p:grpSpPr>
        <a:xfrm>
          <a:off x="0" y="0"/>
          <a:ext cx="0" cy="0"/>
          <a:chOff x="0" y="0"/>
          <a:chExt cx="0" cy="0"/>
        </a:xfrm>
      </p:grpSpPr>
      <p:sp>
        <p:nvSpPr>
          <p:cNvPr id="1045" name="Shape 104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46" name="Shape 1046"/>
          <p:cNvSpPr txBox="1"/>
          <p:nvPr/>
        </p:nvSpPr>
        <p:spPr>
          <a:xfrm>
            <a:off x="311700" y="1108600"/>
            <a:ext cx="8520600" cy="50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Type classes</a:t>
            </a:r>
            <a:r>
              <a:rPr lang="ru">
                <a:solidFill>
                  <a:srgbClr val="434343"/>
                </a:solidFill>
              </a:rPr>
              <a:t>	</a:t>
            </a:r>
            <a:endParaRPr>
              <a:solidFill>
                <a:srgbClr val="434343"/>
              </a:solidFill>
            </a:endParaRPr>
          </a:p>
        </p:txBody>
      </p:sp>
      <p:sp>
        <p:nvSpPr>
          <p:cNvPr id="1047" name="Shape 1047"/>
          <p:cNvSpPr txBox="1"/>
          <p:nvPr/>
        </p:nvSpPr>
        <p:spPr>
          <a:xfrm>
            <a:off x="311700" y="1618300"/>
            <a:ext cx="6919800" cy="28914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1" name="Shape 1051"/>
        <p:cNvGrpSpPr/>
        <p:nvPr/>
      </p:nvGrpSpPr>
      <p:grpSpPr>
        <a:xfrm>
          <a:off x="0" y="0"/>
          <a:ext cx="0" cy="0"/>
          <a:chOff x="0" y="0"/>
          <a:chExt cx="0" cy="0"/>
        </a:xfrm>
      </p:grpSpPr>
      <p:sp>
        <p:nvSpPr>
          <p:cNvPr id="1052" name="Shape 105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53" name="Shape 1053"/>
          <p:cNvSpPr txBox="1"/>
          <p:nvPr/>
        </p:nvSpPr>
        <p:spPr>
          <a:xfrm>
            <a:off x="311700" y="1108600"/>
            <a:ext cx="8520600" cy="354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Цепочки имплиситов</a:t>
            </a:r>
            <a:endParaRPr sz="1800">
              <a:solidFill>
                <a:srgbClr val="434343"/>
              </a:solidFill>
            </a:endParaRPr>
          </a:p>
          <a:p>
            <a:pPr indent="0" lvl="0" marL="0" rtl="0">
              <a:spcBef>
                <a:spcPts val="0"/>
              </a:spcBef>
              <a:spcAft>
                <a:spcPts val="0"/>
              </a:spcAft>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endParaRPr>
              <a:solidFill>
                <a:schemeClr val="dk2"/>
              </a:solidFill>
            </a:endParaRP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marR="0" rtl="0" algn="l">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shortNotion</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endParaRPr b="1" sz="1000">
              <a:solidFill>
                <a:srgbClr val="000080"/>
              </a:solidFill>
              <a:highlight>
                <a:srgbClr val="E4E4FF"/>
              </a:highlight>
              <a:latin typeface="Verdana"/>
              <a:ea typeface="Verdana"/>
              <a:cs typeface="Verdana"/>
              <a:sym typeface="Verdana"/>
            </a:endParaRPr>
          </a:p>
        </p:txBody>
      </p:sp>
      <p:sp>
        <p:nvSpPr>
          <p:cNvPr id="155" name="Shape 155"/>
          <p:cNvSpPr txBox="1"/>
          <p:nvPr/>
        </p:nvSpPr>
        <p:spPr>
          <a:xfrm>
            <a:off x="311700" y="943475"/>
            <a:ext cx="8520600" cy="83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sz="1800">
                <a:solidFill>
                  <a:srgbClr val="434343"/>
                </a:solidFill>
              </a:rPr>
              <a:t>Вывод типов</a:t>
            </a:r>
            <a:endParaRPr sz="1800">
              <a:solidFill>
                <a:srgbClr val="434343"/>
              </a:solidFill>
            </a:endParaRP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endParaRPr sz="1800">
              <a:solidFill>
                <a:srgbClr val="434343"/>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7" name="Shape 1057"/>
        <p:cNvGrpSpPr/>
        <p:nvPr/>
      </p:nvGrpSpPr>
      <p:grpSpPr>
        <a:xfrm>
          <a:off x="0" y="0"/>
          <a:ext cx="0" cy="0"/>
          <a:chOff x="0" y="0"/>
          <a:chExt cx="0" cy="0"/>
        </a:xfrm>
      </p:grpSpPr>
      <p:sp>
        <p:nvSpPr>
          <p:cNvPr id="1058" name="Shape 105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endParaRPr>
              <a:solidFill>
                <a:schemeClr val="dk2"/>
              </a:solidFill>
            </a:endParaRPr>
          </a:p>
        </p:txBody>
      </p:sp>
      <p:sp>
        <p:nvSpPr>
          <p:cNvPr id="1059" name="Shape 1059"/>
          <p:cNvSpPr txBox="1"/>
          <p:nvPr/>
        </p:nvSpPr>
        <p:spPr>
          <a:xfrm>
            <a:off x="311700" y="1108600"/>
            <a:ext cx="8520600" cy="50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Цепочки имплиситов, пример из scala FAQ</a:t>
            </a:r>
            <a:endParaRPr>
              <a:solidFill>
                <a:srgbClr val="434343"/>
              </a:solidFill>
            </a:endParaRPr>
          </a:p>
        </p:txBody>
      </p:sp>
      <p:sp>
        <p:nvSpPr>
          <p:cNvPr id="1060" name="Shape 1060"/>
          <p:cNvSpPr txBox="1"/>
          <p:nvPr/>
        </p:nvSpPr>
        <p:spPr>
          <a:xfrm>
            <a:off x="311700" y="1618300"/>
            <a:ext cx="6919800" cy="28350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works</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endParaRPr>
              <a:solidFill>
                <a:schemeClr val="dk2"/>
              </a:solidFill>
            </a:endParaRPr>
          </a:p>
        </p:txBody>
      </p:sp>
      <p:sp>
        <p:nvSpPr>
          <p:cNvPr id="1066" name="Shape 1066"/>
          <p:cNvSpPr txBox="1"/>
          <p:nvPr/>
        </p:nvSpPr>
        <p:spPr>
          <a:xfrm>
            <a:off x="311700" y="1108600"/>
            <a:ext cx="8520600" cy="8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Задания</a:t>
            </a:r>
            <a:endParaRPr sz="1800">
              <a:solidFill>
                <a:srgbClr val="434343"/>
              </a:solidFill>
            </a:endParaRPr>
          </a:p>
          <a:p>
            <a:pPr indent="0" lvl="0" marL="0" rtl="0">
              <a:spcBef>
                <a:spcPts val="0"/>
              </a:spcBef>
              <a:spcAft>
                <a:spcPts val="0"/>
              </a:spcAft>
              <a:buNone/>
            </a:pPr>
            <a:r>
              <a:rPr b="1" lang="ru" sz="1800">
                <a:solidFill>
                  <a:srgbClr val="434343"/>
                </a:solidFill>
              </a:rPr>
              <a:t>lectures.oop.types.GeneralBST.scala</a:t>
            </a:r>
            <a:endParaRPr b="1" sz="1800">
              <a:solidFill>
                <a:srgbClr val="434343"/>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p:txBody>
      </p:sp>
      <p:sp>
        <p:nvSpPr>
          <p:cNvPr id="1072" name="Shape 1072"/>
          <p:cNvSpPr txBox="1"/>
          <p:nvPr/>
        </p:nvSpPr>
        <p:spPr>
          <a:xfrm>
            <a:off x="311700" y="1055025"/>
            <a:ext cx="8520600" cy="367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Для начала дадим определение, что такое строгое вычисление (strict evaluation, eager evaluation) </a:t>
            </a:r>
            <a:endParaRPr>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endParaRPr>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Нестрогость в скале:</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базовые механизмы:</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endParaRPr>
              <a:solidFill>
                <a:srgbClr val="434343"/>
              </a:solidFill>
            </a:endParaRPr>
          </a:p>
          <a:p>
            <a:pPr indent="-317500" lvl="1" marL="914400" rtl="0">
              <a:spcBef>
                <a:spcPts val="0"/>
              </a:spcBef>
              <a:spcAft>
                <a:spcPts val="0"/>
              </a:spcAft>
              <a:buClr>
                <a:srgbClr val="434343"/>
              </a:buClr>
              <a:buSzPts val="1400"/>
              <a:buChar char="○"/>
            </a:pPr>
            <a:r>
              <a:rPr b="1" lang="ru">
                <a:solidFill>
                  <a:srgbClr val="434343"/>
                </a:solidFill>
              </a:rPr>
              <a:t>lazy val - </a:t>
            </a:r>
            <a:r>
              <a:rPr lang="ru">
                <a:solidFill>
                  <a:srgbClr val="434343"/>
                </a:solidFill>
              </a:rPr>
              <a:t>вычисление по необходимости</a:t>
            </a:r>
            <a:endParaRPr>
              <a:solidFill>
                <a:srgbClr val="434343"/>
              </a:solidFill>
            </a:endParaRPr>
          </a:p>
          <a:p>
            <a:pPr indent="-317500" lvl="1" marL="914400" rtl="0">
              <a:spcBef>
                <a:spcPts val="0"/>
              </a:spcBef>
              <a:spcAft>
                <a:spcPts val="0"/>
              </a:spcAft>
              <a:buClr>
                <a:srgbClr val="434343"/>
              </a:buClr>
              <a:buSzPts val="1400"/>
              <a:buChar char="○"/>
            </a:pPr>
            <a:r>
              <a:rPr b="1" lang="ru">
                <a:solidFill>
                  <a:srgbClr val="434343"/>
                </a:solidFill>
              </a:rPr>
              <a:t>prm: =&gt; {...} - </a:t>
            </a:r>
            <a:r>
              <a:rPr lang="ru">
                <a:solidFill>
                  <a:srgbClr val="434343"/>
                </a:solidFill>
              </a:rPr>
              <a:t>передача по имени</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производные механизмы:</a:t>
            </a:r>
            <a:endParaRPr>
              <a:solidFill>
                <a:srgbClr val="434343"/>
              </a:solidFill>
            </a:endParaRPr>
          </a:p>
          <a:p>
            <a:pPr indent="-317500" lvl="1" marL="914400" rtl="0">
              <a:spcBef>
                <a:spcPts val="0"/>
              </a:spcBef>
              <a:spcAft>
                <a:spcPts val="0"/>
              </a:spcAft>
              <a:buClr>
                <a:srgbClr val="434343"/>
              </a:buClr>
              <a:buSzPts val="1400"/>
              <a:buChar char="○"/>
            </a:pPr>
            <a:r>
              <a:rPr b="1" lang="ru">
                <a:solidFill>
                  <a:srgbClr val="434343"/>
                </a:solidFill>
              </a:rPr>
              <a:t>Stream</a:t>
            </a:r>
            <a:r>
              <a:rPr lang="ru">
                <a:solidFill>
                  <a:srgbClr val="434343"/>
                </a:solidFill>
              </a:rPr>
              <a:t> - потенциально бесконечные последовательности значений</a:t>
            </a:r>
            <a:endParaRPr>
              <a:solidFill>
                <a:srgbClr val="434343"/>
              </a:solidFill>
            </a:endParaRPr>
          </a:p>
          <a:p>
            <a:pPr indent="-317500" lvl="1" marL="914400" rtl="0">
              <a:spcBef>
                <a:spcPts val="0"/>
              </a:spcBef>
              <a:spcAft>
                <a:spcPts val="0"/>
              </a:spcAft>
              <a:buClr>
                <a:srgbClr val="434343"/>
              </a:buClr>
              <a:buSzPts val="1400"/>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возвращают новый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endParaRPr>
              <a:solidFill>
                <a:srgbClr val="434343"/>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6" name="Shape 1076"/>
        <p:cNvGrpSpPr/>
        <p:nvPr/>
      </p:nvGrpSpPr>
      <p:grpSpPr>
        <a:xfrm>
          <a:off x="0" y="0"/>
          <a:ext cx="0" cy="0"/>
          <a:chOff x="0" y="0"/>
          <a:chExt cx="0" cy="0"/>
        </a:xfrm>
      </p:grpSpPr>
      <p:sp>
        <p:nvSpPr>
          <p:cNvPr id="1077" name="Shape 107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p:txBody>
      </p:sp>
      <p:sp>
        <p:nvSpPr>
          <p:cNvPr id="1078" name="Shape 1078"/>
          <p:cNvSpPr txBox="1"/>
          <p:nvPr/>
        </p:nvSpPr>
        <p:spPr>
          <a:xfrm>
            <a:off x="311700" y="1108600"/>
            <a:ext cx="8520600" cy="14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View</a:t>
            </a:r>
            <a:endParaRPr sz="1800">
              <a:solidFill>
                <a:srgbClr val="434343"/>
              </a:solidFill>
            </a:endParaRPr>
          </a:p>
          <a:p>
            <a:pPr indent="457200" lvl="0" marL="0" rtl="0">
              <a:spcBef>
                <a:spcPts val="0"/>
              </a:spcBef>
              <a:spcAft>
                <a:spcPts val="0"/>
              </a:spcAft>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endParaRPr>
              <a:solidFill>
                <a:srgbClr val="434343"/>
              </a:solidFill>
            </a:endParaRPr>
          </a:p>
          <a:p>
            <a:pPr indent="457200" lvl="0" marL="0" rtl="0">
              <a:spcBef>
                <a:spcPts val="0"/>
              </a:spcBef>
              <a:spcAft>
                <a:spcPts val="0"/>
              </a:spcAft>
              <a:buNone/>
            </a:pPr>
            <a:r>
              <a:rPr lang="ru">
                <a:solidFill>
                  <a:srgbClr val="434343"/>
                </a:solidFill>
              </a:rPr>
              <a:t>View существуют для всех Traversable коллекций.</a:t>
            </a:r>
            <a:endParaRPr>
              <a:solidFill>
                <a:srgbClr val="434343"/>
              </a:solidFill>
            </a:endParaRPr>
          </a:p>
          <a:p>
            <a:pPr indent="457200" lvl="0" marL="0" rtl="0">
              <a:spcBef>
                <a:spcPts val="0"/>
              </a:spcBef>
              <a:spcAft>
                <a:spcPts val="0"/>
              </a:spcAft>
              <a:buNone/>
            </a:pPr>
            <a:r>
              <a:rPr lang="ru">
                <a:solidFill>
                  <a:srgbClr val="434343"/>
                </a:solidFill>
              </a:rPr>
              <a:t>Для того, чтобы получить view, у объекта достаточно вызвать метод view:</a:t>
            </a:r>
            <a:endParaRPr>
              <a:solidFill>
                <a:srgbClr val="434343"/>
              </a:solidFill>
            </a:endParaRPr>
          </a:p>
          <a:p>
            <a:pPr indent="45720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sz="1800">
                <a:solidFill>
                  <a:srgbClr val="434343"/>
                </a:solidFill>
              </a:rPr>
              <a:t>	</a:t>
            </a:r>
            <a:endParaRPr>
              <a:solidFill>
                <a:srgbClr val="434343"/>
              </a:solidFill>
            </a:endParaRPr>
          </a:p>
        </p:txBody>
      </p:sp>
      <p:sp>
        <p:nvSpPr>
          <p:cNvPr id="1079" name="Shape 1079"/>
          <p:cNvSpPr txBox="1"/>
          <p:nvPr/>
        </p:nvSpPr>
        <p:spPr>
          <a:xfrm>
            <a:off x="311700" y="2542075"/>
            <a:ext cx="6919800" cy="25035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f.view</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t.view</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83" name="Shape 1083"/>
        <p:cNvGrpSpPr/>
        <p:nvPr/>
      </p:nvGrpSpPr>
      <p:grpSpPr>
        <a:xfrm>
          <a:off x="0" y="0"/>
          <a:ext cx="0" cy="0"/>
          <a:chOff x="0" y="0"/>
          <a:chExt cx="0" cy="0"/>
        </a:xfrm>
      </p:grpSpPr>
      <p:sp>
        <p:nvSpPr>
          <p:cNvPr id="1084" name="Shape 108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p:txBody>
      </p:sp>
      <p:sp>
        <p:nvSpPr>
          <p:cNvPr id="1085" name="Shape 1085"/>
          <p:cNvSpPr txBox="1"/>
          <p:nvPr/>
        </p:nvSpPr>
        <p:spPr>
          <a:xfrm>
            <a:off x="311700" y="1108600"/>
            <a:ext cx="8520600" cy="110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View</a:t>
            </a:r>
            <a:endParaRPr sz="1800">
              <a:solidFill>
                <a:srgbClr val="434343"/>
              </a:solidFill>
            </a:endParaRPr>
          </a:p>
          <a:p>
            <a:pPr indent="0" lvl="0" marL="0" rtl="0">
              <a:spcBef>
                <a:spcPts val="0"/>
              </a:spcBef>
              <a:spcAft>
                <a:spcPts val="0"/>
              </a:spcAft>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endParaRPr>
              <a:solidFill>
                <a:srgbClr val="434343"/>
              </a:solidFill>
            </a:endParaRPr>
          </a:p>
          <a:p>
            <a:pPr indent="0" lvl="0" marL="0" rtl="0">
              <a:spcBef>
                <a:spcPts val="0"/>
              </a:spcBef>
              <a:spcAft>
                <a:spcPts val="0"/>
              </a:spcAft>
              <a:buNone/>
            </a:pPr>
            <a:r>
              <a:rPr lang="ru">
                <a:solidFill>
                  <a:srgbClr val="434343"/>
                </a:solidFill>
              </a:rPr>
              <a:t>	Рассмотрим особенности реализации конкретного view - Mapped</a:t>
            </a:r>
            <a:endParaRPr>
              <a:solidFill>
                <a:srgbClr val="434343"/>
              </a:solidFill>
            </a:endParaRPr>
          </a:p>
        </p:txBody>
      </p:sp>
      <p:sp>
        <p:nvSpPr>
          <p:cNvPr id="1086" name="Shape 1086"/>
          <p:cNvSpPr txBox="1"/>
          <p:nvPr/>
        </p:nvSpPr>
        <p:spPr>
          <a:xfrm>
            <a:off x="311700" y="2262800"/>
            <a:ext cx="6919800" cy="2761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in SeqViewLike</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//in TraversableViewLike</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endParaRPr sz="1000">
              <a:solidFill>
                <a:srgbClr val="20999D"/>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f(mapping(x))</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endParaRPr b="1" sz="1000">
              <a:solidFill>
                <a:srgbClr val="00800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p:txBody>
      </p:sp>
      <p:sp>
        <p:nvSpPr>
          <p:cNvPr id="1092" name="Shape 1092"/>
          <p:cNvSpPr txBox="1"/>
          <p:nvPr/>
        </p:nvSpPr>
        <p:spPr>
          <a:xfrm>
            <a:off x="311700" y="1108600"/>
            <a:ext cx="8520600" cy="8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Задания</a:t>
            </a:r>
            <a:endParaRPr sz="1800">
              <a:solidFill>
                <a:srgbClr val="434343"/>
              </a:solidFill>
            </a:endParaRPr>
          </a:p>
          <a:p>
            <a:pPr indent="0" lvl="0" marL="0" rtl="0">
              <a:spcBef>
                <a:spcPts val="0"/>
              </a:spcBef>
              <a:spcAft>
                <a:spcPts val="0"/>
              </a:spcAft>
              <a:buNone/>
            </a:pPr>
            <a:r>
              <a:rPr b="1" lang="ru" sz="1800">
                <a:solidFill>
                  <a:srgbClr val="434343"/>
                </a:solidFill>
              </a:rPr>
              <a:t>	</a:t>
            </a:r>
            <a:r>
              <a:rPr b="1" lang="ru">
                <a:solidFill>
                  <a:srgbClr val="434343"/>
                </a:solidFill>
              </a:rPr>
              <a:t>lectures.eval.LazySchedulerView</a:t>
            </a:r>
            <a:endParaRPr b="1">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a:p>
            <a:pPr indent="0" lvl="0" marL="0" marR="0" rtl="0" algn="l">
              <a:lnSpc>
                <a:spcPct val="100000"/>
              </a:lnSpc>
              <a:spcBef>
                <a:spcPts val="0"/>
              </a:spcBef>
              <a:spcAft>
                <a:spcPts val="0"/>
              </a:spcAft>
              <a:buNone/>
            </a:pPr>
            <a:r>
              <a:rPr lang="ru">
                <a:solidFill>
                  <a:schemeClr val="dk2"/>
                </a:solidFill>
              </a:rPr>
              <a:t> </a:t>
            </a:r>
            <a:endParaRPr>
              <a:solidFill>
                <a:schemeClr val="dk2"/>
              </a:solidFill>
            </a:endParaRPr>
          </a:p>
        </p:txBody>
      </p:sp>
      <p:sp>
        <p:nvSpPr>
          <p:cNvPr id="1098" name="Shape 1098"/>
          <p:cNvSpPr txBox="1"/>
          <p:nvPr/>
        </p:nvSpPr>
        <p:spPr>
          <a:xfrm>
            <a:off x="311700" y="1108600"/>
            <a:ext cx="8520600" cy="367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Streams</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отличие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endParaRPr>
              <a:solidFill>
                <a:srgbClr val="434343"/>
              </a:solidFill>
            </a:endParaRPr>
          </a:p>
          <a:p>
            <a:pPr indent="0" lvl="0" marL="0" rtl="0">
              <a:spcBef>
                <a:spcPts val="0"/>
              </a:spcBef>
              <a:spcAft>
                <a:spcPts val="0"/>
              </a:spcAft>
              <a:buNone/>
            </a:pPr>
            <a:r>
              <a:rPr lang="ru">
                <a:solidFill>
                  <a:srgbClr val="434343"/>
                </a:solidFill>
              </a:rPr>
              <a:t>	Наиболее востребованные методы</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head</a:t>
            </a:r>
            <a:r>
              <a:rPr lang="ru">
                <a:solidFill>
                  <a:srgbClr val="434343"/>
                </a:solidFill>
              </a:rPr>
              <a:t> - первый элемент стрима</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tail</a:t>
            </a:r>
            <a:r>
              <a:rPr lang="ru">
                <a:solidFill>
                  <a:srgbClr val="434343"/>
                </a:solidFill>
              </a:rPr>
              <a:t> - стрим представляющий собой оставшиеся члены стрима</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append(rest:  =&gt; ...)</a:t>
            </a:r>
            <a:r>
              <a:rPr lang="ru">
                <a:solidFill>
                  <a:srgbClr val="434343"/>
                </a:solidFill>
              </a:rPr>
              <a:t>  - ленивая реализация конкатинации стрима со значениями, содержащимися в переданном TraversableOnce[A]</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map, flatMap</a:t>
            </a:r>
            <a:r>
              <a:rPr lang="ru">
                <a:solidFill>
                  <a:srgbClr val="434343"/>
                </a:solidFill>
              </a:rPr>
              <a:t> - ленивые реализации привычных map и flatMap</a:t>
            </a:r>
            <a:endParaRPr>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02" name="Shape 1102"/>
        <p:cNvGrpSpPr/>
        <p:nvPr/>
      </p:nvGrpSpPr>
      <p:grpSpPr>
        <a:xfrm>
          <a:off x="0" y="0"/>
          <a:ext cx="0" cy="0"/>
          <a:chOff x="0" y="0"/>
          <a:chExt cx="0" cy="0"/>
        </a:xfrm>
      </p:grpSpPr>
      <p:sp>
        <p:nvSpPr>
          <p:cNvPr id="1103" name="Shape 110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p:txBody>
      </p:sp>
      <p:sp>
        <p:nvSpPr>
          <p:cNvPr id="1104" name="Shape 1104"/>
          <p:cNvSpPr txBox="1"/>
          <p:nvPr/>
        </p:nvSpPr>
        <p:spPr>
          <a:xfrm>
            <a:off x="311700" y="1108600"/>
            <a:ext cx="8520600" cy="50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Streams</a:t>
            </a:r>
            <a:endParaRPr>
              <a:solidFill>
                <a:srgbClr val="434343"/>
              </a:solidFill>
            </a:endParaRPr>
          </a:p>
        </p:txBody>
      </p:sp>
      <p:sp>
        <p:nvSpPr>
          <p:cNvPr id="1105" name="Shape 1105"/>
          <p:cNvSpPr txBox="1"/>
          <p:nvPr/>
        </p:nvSpPr>
        <p:spPr>
          <a:xfrm>
            <a:off x="311700" y="1618300"/>
            <a:ext cx="6919800" cy="26187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endParaRPr sz="1000">
              <a:solidFill>
                <a:schemeClr val="dk1"/>
              </a:solidFill>
              <a:highlight>
                <a:srgbClr val="E4E4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p:txBody>
      </p:sp>
      <p:sp>
        <p:nvSpPr>
          <p:cNvPr id="1111" name="Shape 1111"/>
          <p:cNvSpPr txBox="1"/>
          <p:nvPr/>
        </p:nvSpPr>
        <p:spPr>
          <a:xfrm>
            <a:off x="311700" y="1108600"/>
            <a:ext cx="8520600" cy="126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Structured types (ST)</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endParaRPr>
              <a:solidFill>
                <a:srgbClr val="434343"/>
              </a:solidFill>
            </a:endParaRPr>
          </a:p>
          <a:p>
            <a:pPr indent="0" lvl="0" marL="0" rtl="0">
              <a:lnSpc>
                <a:spcPct val="150000"/>
              </a:lnSpc>
              <a:spcBef>
                <a:spcPts val="0"/>
              </a:spcBef>
              <a:spcAft>
                <a:spcPts val="0"/>
              </a:spcAft>
              <a:buClr>
                <a:schemeClr val="dk1"/>
              </a:buClr>
              <a:buSzPts val="1100"/>
              <a:buFont typeface="Arial"/>
              <a:buNone/>
            </a:pPr>
            <a:r>
              <a:t/>
            </a:r>
            <a:endParaRPr sz="900">
              <a:solidFill>
                <a:schemeClr val="dk1"/>
              </a:solidFill>
              <a:highlight>
                <a:srgbClr val="F5F5F5"/>
              </a:highlight>
              <a:latin typeface="Courier New"/>
              <a:ea typeface="Courier New"/>
              <a:cs typeface="Courier New"/>
              <a:sym typeface="Courier New"/>
            </a:endParaRPr>
          </a:p>
          <a:p>
            <a:pPr indent="0" lvl="0" marL="0" rtl="0">
              <a:spcBef>
                <a:spcPts val="140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1112" name="Shape 1112"/>
          <p:cNvSpPr txBox="1"/>
          <p:nvPr/>
        </p:nvSpPr>
        <p:spPr>
          <a:xfrm>
            <a:off x="311700" y="2485000"/>
            <a:ext cx="6919800" cy="15021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endParaRPr sz="1000">
              <a:solidFill>
                <a:schemeClr val="dk1"/>
              </a:solidFill>
              <a:highlight>
                <a:srgbClr val="E4E4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E4E4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latin typeface="Courier New"/>
                <a:ea typeface="Courier New"/>
                <a:cs typeface="Courier New"/>
                <a:sym typeface="Courier New"/>
              </a:rPr>
              <a:t>}</a:t>
            </a:r>
            <a:endParaRPr b="1" sz="1000">
              <a:solidFill>
                <a:srgbClr val="000080"/>
              </a:solidFill>
              <a:highlight>
                <a:srgbClr val="FFFFFF"/>
              </a:highlight>
              <a:latin typeface="Verdana"/>
              <a:ea typeface="Verdana"/>
              <a:cs typeface="Verdana"/>
              <a:sym typeface="Verdana"/>
            </a:endParaRPr>
          </a:p>
        </p:txBody>
      </p:sp>
      <p:sp>
        <p:nvSpPr>
          <p:cNvPr id="1113" name="Shape 1113"/>
          <p:cNvSpPr txBox="1"/>
          <p:nvPr/>
        </p:nvSpPr>
        <p:spPr>
          <a:xfrm>
            <a:off x="311700" y="4027450"/>
            <a:ext cx="8520600" cy="10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17" name="Shape 1117"/>
        <p:cNvGrpSpPr/>
        <p:nvPr/>
      </p:nvGrpSpPr>
      <p:grpSpPr>
        <a:xfrm>
          <a:off x="0" y="0"/>
          <a:ext cx="0" cy="0"/>
          <a:chOff x="0" y="0"/>
          <a:chExt cx="0" cy="0"/>
        </a:xfrm>
      </p:grpSpPr>
      <p:sp>
        <p:nvSpPr>
          <p:cNvPr id="1118" name="Shape 111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endParaRPr>
              <a:solidFill>
                <a:schemeClr val="dk2"/>
              </a:solidFill>
            </a:endParaRPr>
          </a:p>
        </p:txBody>
      </p:sp>
      <p:sp>
        <p:nvSpPr>
          <p:cNvPr id="1119" name="Shape 1119"/>
          <p:cNvSpPr txBox="1"/>
          <p:nvPr/>
        </p:nvSpPr>
        <p:spPr>
          <a:xfrm>
            <a:off x="311700" y="1108600"/>
            <a:ext cx="8487600" cy="232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Path dependent types</a:t>
            </a:r>
            <a:r>
              <a:rPr lang="ru" sz="1800">
                <a:solidFill>
                  <a:srgbClr val="434343"/>
                </a:solidFill>
              </a:rPr>
              <a:t> (PDT)</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endParaRPr>
              <a:solidFill>
                <a:schemeClr val="dk2"/>
              </a:solidFill>
            </a:endParaRPr>
          </a:p>
        </p:txBody>
      </p:sp>
      <p:sp>
        <p:nvSpPr>
          <p:cNvPr id="161" name="Shape 161"/>
          <p:cNvSpPr txBox="1"/>
          <p:nvPr/>
        </p:nvSpPr>
        <p:spPr>
          <a:xfrm>
            <a:off x="311700" y="1118425"/>
            <a:ext cx="8520600" cy="14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Вывод типов</a:t>
            </a:r>
            <a:endParaRPr>
              <a:solidFill>
                <a:srgbClr val="434343"/>
              </a:solidFill>
            </a:endParaRPr>
          </a:p>
          <a:p>
            <a:pPr indent="0" lvl="0" marL="457200" marR="0" rtl="0" algn="l">
              <a:lnSpc>
                <a:spcPct val="115000"/>
              </a:lnSpc>
              <a:spcBef>
                <a:spcPts val="0"/>
              </a:spcBef>
              <a:spcAft>
                <a:spcPts val="0"/>
              </a:spcAft>
              <a:buNone/>
            </a:pPr>
            <a:r>
              <a:rPr lang="ru">
                <a:solidFill>
                  <a:srgbClr val="434343"/>
                </a:solidFill>
              </a:rPr>
              <a:t>Когда вывод типов не работает</a:t>
            </a:r>
            <a:endParaRPr>
              <a:solidFill>
                <a:srgbClr val="434343"/>
              </a:solidFill>
            </a:endParaRPr>
          </a:p>
          <a:p>
            <a:pPr indent="-317500" lvl="0" marL="914400" marR="0" rtl="0" algn="l">
              <a:lnSpc>
                <a:spcPct val="115000"/>
              </a:lnSpc>
              <a:spcBef>
                <a:spcPts val="100"/>
              </a:spcBef>
              <a:spcAft>
                <a:spcPts val="0"/>
              </a:spcAft>
              <a:buClr>
                <a:srgbClr val="434343"/>
              </a:buClr>
              <a:buSzPts val="1400"/>
              <a:buChar char="●"/>
            </a:pPr>
            <a:r>
              <a:rPr lang="ru">
                <a:solidFill>
                  <a:srgbClr val="434343"/>
                </a:solidFill>
              </a:rPr>
              <a:t>когда неизвестен как минимум один из типов участвующий в операции. Т.е. вот так, например, </a:t>
            </a:r>
            <a:endParaRPr>
              <a:solidFill>
                <a:srgbClr val="434343"/>
              </a:solidFill>
            </a:endParaRPr>
          </a:p>
          <a:p>
            <a:pPr indent="0" lvl="0" marL="0" marR="0" rtl="0" algn="l">
              <a:lnSpc>
                <a:spcPct val="115000"/>
              </a:lnSpc>
              <a:spcBef>
                <a:spcPts val="100"/>
              </a:spcBef>
              <a:spcAft>
                <a:spcPts val="0"/>
              </a:spcAft>
              <a:buNone/>
            </a:pPr>
            <a:r>
              <a:rPr lang="ru">
                <a:solidFill>
                  <a:srgbClr val="434343"/>
                </a:solidFill>
              </a:rPr>
              <a:t> </a:t>
            </a:r>
            <a:endParaRPr>
              <a:solidFill>
                <a:srgbClr val="434343"/>
              </a:solidFill>
            </a:endParaRPr>
          </a:p>
          <a:p>
            <a:pPr indent="0" lvl="0" marL="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0"/>
              </a:spcAft>
              <a:buNone/>
            </a:pPr>
            <a:r>
              <a:t/>
            </a:r>
            <a:endParaRPr>
              <a:solidFill>
                <a:srgbClr val="434343"/>
              </a:solidFill>
            </a:endParaRPr>
          </a:p>
          <a:p>
            <a:pPr indent="-317500" lvl="0" marL="914400" marR="0" rtl="0" algn="l">
              <a:lnSpc>
                <a:spcPct val="115000"/>
              </a:lnSpc>
              <a:spcBef>
                <a:spcPts val="100"/>
              </a:spcBef>
              <a:spcAft>
                <a:spcPts val="0"/>
              </a:spcAft>
              <a:buClr>
                <a:srgbClr val="434343"/>
              </a:buClr>
              <a:buSzPts val="1400"/>
              <a:buChar char="●"/>
            </a:pPr>
            <a:r>
              <a:rPr lang="ru">
                <a:solidFill>
                  <a:srgbClr val="434343"/>
                </a:solidFill>
              </a:rPr>
              <a:t>когда у рекурсивных функции, не указан явно возвращаемый тип</a:t>
            </a:r>
            <a:endParaRPr>
              <a:solidFill>
                <a:srgbClr val="434343"/>
              </a:solidFill>
            </a:endParaRPr>
          </a:p>
          <a:p>
            <a:pPr indent="-317500" lvl="0" marL="914400" marR="0" rtl="0" algn="l">
              <a:lnSpc>
                <a:spcPct val="115000"/>
              </a:lnSpc>
              <a:spcBef>
                <a:spcPts val="0"/>
              </a:spcBef>
              <a:spcAft>
                <a:spcPts val="0"/>
              </a:spcAft>
              <a:buClr>
                <a:srgbClr val="434343"/>
              </a:buClr>
              <a:buSzPts val="1400"/>
              <a:buChar char="●"/>
            </a:pPr>
            <a:r>
              <a:rPr lang="ru">
                <a:solidFill>
                  <a:srgbClr val="434343"/>
                </a:solidFill>
              </a:rPr>
              <a:t>для входных атрибутов функций</a:t>
            </a:r>
            <a:endParaRPr>
              <a:solidFill>
                <a:srgbClr val="434343"/>
              </a:solidFill>
            </a:endParaRP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x =&gt; x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endParaRPr i="1" sz="1000">
              <a:solidFill>
                <a:srgbClr val="808080"/>
              </a:solidFill>
              <a:highlight>
                <a:srgbClr val="FFFFFF"/>
              </a:highlight>
              <a:latin typeface="Verdana"/>
              <a:ea typeface="Verdana"/>
              <a:cs typeface="Verdana"/>
              <a:sym typeface="Verdana"/>
            </a:endParaRPr>
          </a:p>
          <a:p>
            <a:pPr indent="0" lvl="0" marL="0" marR="0" rtl="0" algn="l">
              <a:lnSpc>
                <a:spcPct val="115000"/>
              </a:lnSpc>
              <a:spcBef>
                <a:spcPts val="100"/>
              </a:spcBef>
              <a:spcAft>
                <a:spcPts val="10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x:Int =&gt; x}</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3" name="Shape 1123"/>
        <p:cNvGrpSpPr/>
        <p:nvPr/>
      </p:nvGrpSpPr>
      <p:grpSpPr>
        <a:xfrm>
          <a:off x="0" y="0"/>
          <a:ext cx="0" cy="0"/>
          <a:chOff x="0" y="0"/>
          <a:chExt cx="0" cy="0"/>
        </a:xfrm>
      </p:grpSpPr>
      <p:sp>
        <p:nvSpPr>
          <p:cNvPr id="1124" name="Shape 112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endParaRPr>
              <a:solidFill>
                <a:schemeClr val="dk2"/>
              </a:solidFill>
            </a:endParaRPr>
          </a:p>
        </p:txBody>
      </p:sp>
      <p:sp>
        <p:nvSpPr>
          <p:cNvPr id="1125" name="Shape 1125"/>
          <p:cNvSpPr txBox="1"/>
          <p:nvPr/>
        </p:nvSpPr>
        <p:spPr>
          <a:xfrm>
            <a:off x="311700" y="1021425"/>
            <a:ext cx="8520600" cy="50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Path dependent types</a:t>
            </a:r>
            <a:endParaRPr>
              <a:solidFill>
                <a:srgbClr val="434343"/>
              </a:solidFill>
            </a:endParaRPr>
          </a:p>
        </p:txBody>
      </p:sp>
      <p:sp>
        <p:nvSpPr>
          <p:cNvPr id="1126" name="Shape 1126"/>
          <p:cNvSpPr txBox="1"/>
          <p:nvPr/>
        </p:nvSpPr>
        <p:spPr>
          <a:xfrm>
            <a:off x="311700" y="1396450"/>
            <a:ext cx="6919800" cy="3640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cnt.doPathIndependent(in)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cnt.doPathIndependent(in2)</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cnt.doPathDependent(in)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//cnt.doPathDependent(in2) won't compile due to  path dependency</a:t>
            </a:r>
            <a:endParaRPr i="1" sz="1000">
              <a:solidFill>
                <a:srgbClr val="808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32" name="Shape 1132"/>
          <p:cNvSpPr txBox="1"/>
          <p:nvPr/>
        </p:nvSpPr>
        <p:spPr>
          <a:xfrm>
            <a:off x="311700" y="1085350"/>
            <a:ext cx="8520600" cy="35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использовать конкурентные коллекции из Java и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endParaRPr b="1">
              <a:solidFill>
                <a:srgbClr val="434343"/>
              </a:solidFill>
            </a:endParaRPr>
          </a:p>
          <a:p>
            <a:pPr indent="0" lvl="0" marL="0" rtl="0">
              <a:spcBef>
                <a:spcPts val="0"/>
              </a:spcBef>
              <a:spcAft>
                <a:spcPts val="0"/>
              </a:spcAft>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endParaRPr>
              <a:solidFill>
                <a:srgbClr val="434343"/>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6" name="Shape 1136"/>
        <p:cNvGrpSpPr/>
        <p:nvPr/>
      </p:nvGrpSpPr>
      <p:grpSpPr>
        <a:xfrm>
          <a:off x="0" y="0"/>
          <a:ext cx="0" cy="0"/>
          <a:chOff x="0" y="0"/>
          <a:chExt cx="0" cy="0"/>
        </a:xfrm>
      </p:grpSpPr>
      <p:sp>
        <p:nvSpPr>
          <p:cNvPr id="1137" name="Shape 113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38" name="Shape 1138"/>
          <p:cNvSpPr txBox="1"/>
          <p:nvPr/>
        </p:nvSpPr>
        <p:spPr>
          <a:xfrm>
            <a:off x="311700" y="1085350"/>
            <a:ext cx="8520600" cy="147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Параллельные коллекции</a:t>
            </a:r>
            <a:endParaRPr sz="1800">
              <a:solidFill>
                <a:srgbClr val="434343"/>
              </a:solidFill>
            </a:endParaRPr>
          </a:p>
          <a:p>
            <a:pPr indent="0" lvl="0" marL="0">
              <a:spcBef>
                <a:spcPts val="0"/>
              </a:spcBef>
              <a:spcAft>
                <a:spcPts val="0"/>
              </a:spcAft>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endParaRPr>
              <a:solidFill>
                <a:srgbClr val="434343"/>
              </a:solidFill>
            </a:endParaRPr>
          </a:p>
          <a:p>
            <a:pPr indent="0" lvl="0" marL="0">
              <a:spcBef>
                <a:spcPts val="0"/>
              </a:spcBef>
              <a:spcAft>
                <a:spcPts val="0"/>
              </a:spcAft>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endParaRPr>
              <a:solidFill>
                <a:srgbClr val="434343"/>
              </a:solidFill>
            </a:endParaRPr>
          </a:p>
          <a:p>
            <a:pPr indent="0" lvl="0" marL="0">
              <a:spcBef>
                <a:spcPts val="0"/>
              </a:spcBef>
              <a:spcAft>
                <a:spcPts val="0"/>
              </a:spcAft>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endParaRPr b="1">
              <a:solidFill>
                <a:srgbClr val="434343"/>
              </a:solidFill>
            </a:endParaRPr>
          </a:p>
          <a:p>
            <a:pPr indent="0" lvl="0" marL="0">
              <a:spcBef>
                <a:spcPts val="0"/>
              </a:spcBef>
              <a:spcAft>
                <a:spcPts val="0"/>
              </a:spcAft>
              <a:buNone/>
            </a:pPr>
            <a:r>
              <a:t/>
            </a:r>
            <a:endParaRPr b="1">
              <a:solidFill>
                <a:srgbClr val="434343"/>
              </a:solidFill>
            </a:endParaRPr>
          </a:p>
          <a:p>
            <a:pPr indent="0" lvl="0" marL="0" rtl="0">
              <a:spcBef>
                <a:spcPts val="0"/>
              </a:spcBef>
              <a:spcAft>
                <a:spcPts val="0"/>
              </a:spcAft>
              <a:buNone/>
            </a:pPr>
            <a:r>
              <a:t/>
            </a:r>
            <a:endParaRPr>
              <a:solidFill>
                <a:srgbClr val="434343"/>
              </a:solidFill>
            </a:endParaRPr>
          </a:p>
        </p:txBody>
      </p:sp>
      <p:sp>
        <p:nvSpPr>
          <p:cNvPr id="1139" name="Shape 1139"/>
          <p:cNvSpPr txBox="1"/>
          <p:nvPr/>
        </p:nvSpPr>
        <p:spPr>
          <a:xfrm>
            <a:off x="311700" y="2562200"/>
            <a:ext cx="6919800" cy="13281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endParaRPr sz="1000">
              <a:solidFill>
                <a:schemeClr val="dk1"/>
              </a:solidFill>
              <a:highlight>
                <a:srgbClr val="FFFFFF"/>
              </a:highlight>
              <a:latin typeface="Verdana"/>
              <a:ea typeface="Verdana"/>
              <a:cs typeface="Verdana"/>
              <a:sym typeface="Verdana"/>
            </a:endParaRPr>
          </a:p>
        </p:txBody>
      </p:sp>
      <p:sp>
        <p:nvSpPr>
          <p:cNvPr id="1140" name="Shape 1140"/>
          <p:cNvSpPr txBox="1"/>
          <p:nvPr/>
        </p:nvSpPr>
        <p:spPr>
          <a:xfrm>
            <a:off x="311700" y="3890300"/>
            <a:ext cx="8520600" cy="39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endParaRPr b="1">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44" name="Shape 1144"/>
        <p:cNvGrpSpPr/>
        <p:nvPr/>
      </p:nvGrpSpPr>
      <p:grpSpPr>
        <a:xfrm>
          <a:off x="0" y="0"/>
          <a:ext cx="0" cy="0"/>
          <a:chOff x="0" y="0"/>
          <a:chExt cx="0" cy="0"/>
        </a:xfrm>
      </p:grpSpPr>
      <p:sp>
        <p:nvSpPr>
          <p:cNvPr id="1145" name="Shape 114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46" name="Shape 1146"/>
          <p:cNvSpPr txBox="1"/>
          <p:nvPr/>
        </p:nvSpPr>
        <p:spPr>
          <a:xfrm>
            <a:off x="311700" y="1085350"/>
            <a:ext cx="8520600" cy="35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Ограничения параллельных коллекций</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Прирост производительности заметен для коллекций с количеством элементов &gt;&gt; 10k</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Параллельные коллекции сложно контролировать и отлаживать</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Операция должна быть ассоциативной</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1147" name="Shape 1147"/>
          <p:cNvSpPr txBox="1"/>
          <p:nvPr/>
        </p:nvSpPr>
        <p:spPr>
          <a:xfrm>
            <a:off x="311700" y="2111775"/>
            <a:ext cx="6120600" cy="17628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endParaRPr sz="1000">
              <a:solidFill>
                <a:schemeClr val="dk1"/>
              </a:solidFill>
              <a:highlight>
                <a:srgbClr val="E4E4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1" name="Shape 1151"/>
        <p:cNvGrpSpPr/>
        <p:nvPr/>
      </p:nvGrpSpPr>
      <p:grpSpPr>
        <a:xfrm>
          <a:off x="0" y="0"/>
          <a:ext cx="0" cy="0"/>
          <a:chOff x="0" y="0"/>
          <a:chExt cx="0" cy="0"/>
        </a:xfrm>
      </p:grpSpPr>
      <p:sp>
        <p:nvSpPr>
          <p:cNvPr id="1152" name="Shape 115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53" name="Shape 1153"/>
          <p:cNvSpPr txBox="1"/>
          <p:nvPr/>
        </p:nvSpPr>
        <p:spPr>
          <a:xfrm>
            <a:off x="311700" y="1085350"/>
            <a:ext cx="8520600" cy="35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Параллельные коллекции</a:t>
            </a:r>
            <a:endParaRPr sz="1800">
              <a:solidFill>
                <a:srgbClr val="434343"/>
              </a:solidFill>
            </a:endParaRPr>
          </a:p>
          <a:p>
            <a:pPr indent="0" lvl="0" marL="0">
              <a:spcBef>
                <a:spcPts val="0"/>
              </a:spcBef>
              <a:spcAft>
                <a:spcPts val="0"/>
              </a:spcAft>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endParaRPr b="1">
              <a:solidFill>
                <a:srgbClr val="434343"/>
              </a:solidFill>
            </a:endParaRPr>
          </a:p>
          <a:p>
            <a:pPr indent="-317500" lvl="0" marL="914400">
              <a:spcBef>
                <a:spcPts val="0"/>
              </a:spcBef>
              <a:spcAft>
                <a:spcPts val="0"/>
              </a:spcAft>
              <a:buClr>
                <a:srgbClr val="434343"/>
              </a:buClr>
              <a:buSzPts val="1400"/>
              <a:buChar char="●"/>
            </a:pPr>
            <a:r>
              <a:rPr b="1" lang="ru">
                <a:solidFill>
                  <a:srgbClr val="434343"/>
                </a:solidFill>
              </a:rPr>
              <a:t>mutable.ParTrieMap - </a:t>
            </a:r>
            <a:r>
              <a:rPr lang="ru">
                <a:solidFill>
                  <a:srgbClr val="434343"/>
                </a:solidFill>
              </a:rPr>
              <a:t>Параллельная версия concurrent.TrieMap </a:t>
            </a:r>
            <a:endParaRPr>
              <a:solidFill>
                <a:srgbClr val="434343"/>
              </a:solidFill>
            </a:endParaRPr>
          </a:p>
          <a:p>
            <a:pPr indent="0" lvl="0" marL="0" rtl="0">
              <a:spcBef>
                <a:spcPts val="0"/>
              </a:spcBef>
              <a:spcAft>
                <a:spcPts val="0"/>
              </a:spcAft>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endParaRPr>
              <a:solidFill>
                <a:srgbClr val="434343"/>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7" name="Shape 1157"/>
        <p:cNvGrpSpPr/>
        <p:nvPr/>
      </p:nvGrpSpPr>
      <p:grpSpPr>
        <a:xfrm>
          <a:off x="0" y="0"/>
          <a:ext cx="0" cy="0"/>
          <a:chOff x="0" y="0"/>
          <a:chExt cx="0" cy="0"/>
        </a:xfrm>
      </p:grpSpPr>
      <p:sp>
        <p:nvSpPr>
          <p:cNvPr id="1158" name="Shape 115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59" name="Shape 1159"/>
          <p:cNvSpPr txBox="1"/>
          <p:nvPr/>
        </p:nvSpPr>
        <p:spPr>
          <a:xfrm>
            <a:off x="311700" y="1085350"/>
            <a:ext cx="8520600" cy="35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Ограничения параллельных коллекций</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Легко столкнуться с race condition, dead lock и т.д.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1160" name="Shape 1160"/>
          <p:cNvSpPr txBox="1"/>
          <p:nvPr/>
        </p:nvSpPr>
        <p:spPr>
          <a:xfrm>
            <a:off x="311700" y="1803175"/>
            <a:ext cx="6120600" cy="2627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list.foreach(sum += _)</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sum</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list.foreach(sum += _)</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sum</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endParaRPr sz="1000">
              <a:solidFill>
                <a:srgbClr val="0000FF"/>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list.foreach(sum += _)</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sum</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endParaRPr sz="1000">
              <a:solidFill>
                <a:srgbClr val="0000FF"/>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64" name="Shape 1164"/>
        <p:cNvGrpSpPr/>
        <p:nvPr/>
      </p:nvGrpSpPr>
      <p:grpSpPr>
        <a:xfrm>
          <a:off x="0" y="0"/>
          <a:ext cx="0" cy="0"/>
          <a:chOff x="0" y="0"/>
          <a:chExt cx="0" cy="0"/>
        </a:xfrm>
      </p:grpSpPr>
      <p:sp>
        <p:nvSpPr>
          <p:cNvPr id="1165" name="Shape 116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66" name="Shape 1166"/>
          <p:cNvSpPr txBox="1"/>
          <p:nvPr/>
        </p:nvSpPr>
        <p:spPr>
          <a:xfrm>
            <a:off x="311700" y="1108600"/>
            <a:ext cx="8520600" cy="218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endParaRPr>
              <a:solidFill>
                <a:srgbClr val="434343"/>
              </a:solidFill>
            </a:endParaRPr>
          </a:p>
          <a:p>
            <a:pPr indent="0" lvl="0" marL="0" rtl="0">
              <a:spcBef>
                <a:spcPts val="0"/>
              </a:spcBef>
              <a:spcAft>
                <a:spcPts val="0"/>
              </a:spcAft>
              <a:buNone/>
            </a:pPr>
            <a:r>
              <a:rPr lang="ru">
                <a:solidFill>
                  <a:srgbClr val="434343"/>
                </a:solidFill>
              </a:rPr>
              <a:t>	Для того, чтобы создать асинхронную задачу, необходимо</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1167" name="Shape 1167"/>
          <p:cNvSpPr txBox="1"/>
          <p:nvPr/>
        </p:nvSpPr>
        <p:spPr>
          <a:xfrm>
            <a:off x="311700" y="3293200"/>
            <a:ext cx="6919800" cy="10320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endParaRPr i="1" sz="1000">
              <a:solidFill>
                <a:srgbClr val="660E7A"/>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1" name="Shape 1171"/>
        <p:cNvGrpSpPr/>
        <p:nvPr/>
      </p:nvGrpSpPr>
      <p:grpSpPr>
        <a:xfrm>
          <a:off x="0" y="0"/>
          <a:ext cx="0" cy="0"/>
          <a:chOff x="0" y="0"/>
          <a:chExt cx="0" cy="0"/>
        </a:xfrm>
      </p:grpSpPr>
      <p:sp>
        <p:nvSpPr>
          <p:cNvPr id="1172" name="Shape 117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endParaRPr>
              <a:solidFill>
                <a:schemeClr val="dk2"/>
              </a:solidFill>
            </a:endParaRPr>
          </a:p>
        </p:txBody>
      </p:sp>
      <p:sp>
        <p:nvSpPr>
          <p:cNvPr id="1173" name="Shape 1173"/>
          <p:cNvSpPr txBox="1"/>
          <p:nvPr/>
        </p:nvSpPr>
        <p:spPr>
          <a:xfrm>
            <a:off x="311700" y="1108600"/>
            <a:ext cx="8520600" cy="245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endParaRPr>
              <a:solidFill>
                <a:srgbClr val="434343"/>
              </a:solidFill>
            </a:endParaRPr>
          </a:p>
          <a:p>
            <a:pPr indent="0" lvl="0" marL="0" rtl="0">
              <a:spcBef>
                <a:spcPts val="0"/>
              </a:spcBef>
              <a:spcAft>
                <a:spcPts val="0"/>
              </a:spcAft>
              <a:buNone/>
            </a:pPr>
            <a:r>
              <a:rPr lang="ru">
                <a:solidFill>
                  <a:srgbClr val="434343"/>
                </a:solidFill>
              </a:rPr>
              <a:t>	Исключительные ситуации (кроме фатальных), случившиеся внутри Future, не распространяются на код снаружи. Вместо этого они влияют на тип возвращаемого значения. Таким образом, удобно думать о </a:t>
            </a:r>
            <a:r>
              <a:rPr lang="ru">
                <a:solidFill>
                  <a:srgbClr val="434343"/>
                </a:solidFill>
              </a:rPr>
              <a:t>Future</a:t>
            </a:r>
            <a:r>
              <a:rPr lang="ru">
                <a:solidFill>
                  <a:srgbClr val="434343"/>
                </a:solidFill>
              </a:rPr>
              <a:t> как об асинхронных Try[T]</a:t>
            </a:r>
            <a:endParaRPr>
              <a:solidFill>
                <a:srgbClr val="434343"/>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7" name="Shape 1177"/>
        <p:cNvGrpSpPr/>
        <p:nvPr/>
      </p:nvGrpSpPr>
      <p:grpSpPr>
        <a:xfrm>
          <a:off x="0" y="0"/>
          <a:ext cx="0" cy="0"/>
          <a:chOff x="0" y="0"/>
          <a:chExt cx="0" cy="0"/>
        </a:xfrm>
      </p:grpSpPr>
      <p:sp>
        <p:nvSpPr>
          <p:cNvPr id="1178" name="Shape 117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179" name="Shape 1179"/>
          <p:cNvSpPr txBox="1"/>
          <p:nvPr/>
        </p:nvSpPr>
        <p:spPr>
          <a:xfrm>
            <a:off x="311700" y="1102950"/>
            <a:ext cx="8520600" cy="218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Статические функции для работы c Future:</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Future.sequence -</a:t>
            </a:r>
            <a:r>
              <a:rPr lang="ru"/>
              <a:t> </a:t>
            </a:r>
            <a:r>
              <a:rPr lang="ru">
                <a:solidFill>
                  <a:srgbClr val="434343"/>
                </a:solidFill>
              </a:rPr>
              <a:t>превращает последовательность </a:t>
            </a:r>
            <a:r>
              <a:rPr lang="ru">
                <a:solidFill>
                  <a:srgbClr val="434343"/>
                </a:solidFill>
              </a:rPr>
              <a:t>Future</a:t>
            </a:r>
            <a:r>
              <a:rPr lang="ru">
                <a:solidFill>
                  <a:srgbClr val="434343"/>
                </a:solidFill>
              </a:rPr>
              <a:t> в </a:t>
            </a:r>
            <a:r>
              <a:rPr lang="ru">
                <a:solidFill>
                  <a:srgbClr val="434343"/>
                </a:solidFill>
              </a:rPr>
              <a:t>Future</a:t>
            </a:r>
            <a:r>
              <a:rPr lang="ru">
                <a:solidFill>
                  <a:srgbClr val="434343"/>
                </a:solidFill>
              </a:rPr>
              <a:t> от последовательности результатов.</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Future.fromTry - </a:t>
            </a:r>
            <a:r>
              <a:rPr lang="ru">
                <a:solidFill>
                  <a:srgbClr val="434343"/>
                </a:solidFill>
              </a:rPr>
              <a:t>синхронно создаст завершенную </a:t>
            </a:r>
            <a:r>
              <a:rPr lang="ru">
                <a:solidFill>
                  <a:srgbClr val="434343"/>
                </a:solidFill>
              </a:rPr>
              <a:t>Future</a:t>
            </a:r>
            <a:r>
              <a:rPr lang="ru">
                <a:solidFill>
                  <a:srgbClr val="434343"/>
                </a:solidFill>
              </a:rPr>
              <a:t> из Try[]</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Future.successful - </a:t>
            </a:r>
            <a:r>
              <a:rPr lang="ru">
                <a:solidFill>
                  <a:srgbClr val="434343"/>
                </a:solidFill>
              </a:rPr>
              <a:t>так же синхронно создаст успешно завершенную </a:t>
            </a:r>
            <a:r>
              <a:rPr lang="ru">
                <a:solidFill>
                  <a:srgbClr val="434343"/>
                </a:solidFill>
              </a:rPr>
              <a:t>Future</a:t>
            </a:r>
            <a:r>
              <a:rPr lang="ru">
                <a:solidFill>
                  <a:srgbClr val="434343"/>
                </a:solidFill>
              </a:rPr>
              <a:t>, содержащую значение, переданное в этот метод</a:t>
            </a:r>
            <a:endParaRPr>
              <a:solidFill>
                <a:srgbClr val="434343"/>
              </a:solidFill>
            </a:endParaRPr>
          </a:p>
          <a:p>
            <a:pPr indent="-317500" lvl="0" marL="914400" rtl="0" algn="just">
              <a:spcBef>
                <a:spcPts val="0"/>
              </a:spcBef>
              <a:spcAft>
                <a:spcPts val="0"/>
              </a:spcAft>
              <a:buClr>
                <a:srgbClr val="434343"/>
              </a:buClr>
              <a:buSzPts val="1400"/>
              <a:buChar char="●"/>
            </a:pPr>
            <a:r>
              <a:rPr b="1" lang="ru">
                <a:solidFill>
                  <a:srgbClr val="434343"/>
                </a:solidFill>
              </a:rPr>
              <a:t>Future.traverse - </a:t>
            </a:r>
            <a:r>
              <a:rPr lang="ru">
                <a:solidFill>
                  <a:srgbClr val="434343"/>
                </a:solidFill>
              </a:rPr>
              <a:t>применит к каждому элементу из</a:t>
            </a:r>
            <a:r>
              <a:rPr lang="ru">
                <a:solidFill>
                  <a:srgbClr val="434343"/>
                </a:solidFill>
              </a:rPr>
              <a:t> TraversableOnce функцию, возвращающую </a:t>
            </a:r>
            <a:r>
              <a:rPr lang="ru">
                <a:solidFill>
                  <a:srgbClr val="434343"/>
                </a:solidFill>
              </a:rPr>
              <a:t>Future, и вернет Future от последовательности результатов</a:t>
            </a:r>
            <a:endParaRPr>
              <a:solidFill>
                <a:srgbClr val="434343"/>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83" name="Shape 1183"/>
        <p:cNvGrpSpPr/>
        <p:nvPr/>
      </p:nvGrpSpPr>
      <p:grpSpPr>
        <a:xfrm>
          <a:off x="0" y="0"/>
          <a:ext cx="0" cy="0"/>
          <a:chOff x="0" y="0"/>
          <a:chExt cx="0" cy="0"/>
        </a:xfrm>
      </p:grpSpPr>
      <p:sp>
        <p:nvSpPr>
          <p:cNvPr id="1184" name="Shape 118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185" name="Shape 1185"/>
          <p:cNvSpPr txBox="1"/>
          <p:nvPr/>
        </p:nvSpPr>
        <p:spPr>
          <a:xfrm>
            <a:off x="311700" y="1102950"/>
            <a:ext cx="8520600" cy="218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Callback функции</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1186" name="Shape 1186"/>
          <p:cNvSpPr txBox="1"/>
          <p:nvPr/>
        </p:nvSpPr>
        <p:spPr>
          <a:xfrm>
            <a:off x="311700" y="3259250"/>
            <a:ext cx="6919800" cy="17595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endParaRPr i="1" sz="1000">
              <a:solidFill>
                <a:srgbClr val="660E7A"/>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f andThen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andThen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endParaRPr>
              <a:solidFill>
                <a:schemeClr val="dk2"/>
              </a:solidFill>
            </a:endParaRPr>
          </a:p>
        </p:txBody>
      </p:sp>
      <p:sp>
        <p:nvSpPr>
          <p:cNvPr id="168" name="Shape 168"/>
          <p:cNvSpPr txBox="1"/>
          <p:nvPr/>
        </p:nvSpPr>
        <p:spPr>
          <a:xfrm>
            <a:off x="311700" y="1118425"/>
            <a:ext cx="8520600" cy="20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a:solidFill>
                  <a:srgbClr val="434343"/>
                </a:solidFill>
              </a:rPr>
              <a:t>Объяснить вывод типов</a:t>
            </a:r>
            <a:endParaRPr>
              <a:solidFill>
                <a:srgbClr val="434343"/>
              </a:solidFill>
            </a:endParaRPr>
          </a:p>
          <a:p>
            <a:pPr indent="457200" lvl="0" marL="0" marR="0" rtl="0" algn="l">
              <a:lnSpc>
                <a:spcPct val="115000"/>
              </a:lnSpc>
              <a:spcBef>
                <a:spcPts val="100"/>
              </a:spcBef>
              <a:spcAft>
                <a:spcPts val="0"/>
              </a:spcAft>
              <a:buNone/>
            </a:pPr>
            <a:r>
              <a:rPr b="1" lang="ru" sz="1100">
                <a:solidFill>
                  <a:srgbClr val="434343"/>
                </a:solidFill>
                <a:latin typeface="Verdana"/>
                <a:ea typeface="Verdana"/>
                <a:cs typeface="Verdana"/>
                <a:sym typeface="Verdana"/>
              </a:rPr>
              <a:t>lectures.types.TypeInference</a:t>
            </a:r>
            <a:endParaRPr b="1" sz="1100">
              <a:solidFill>
                <a:srgbClr val="434343"/>
              </a:solidFill>
              <a:latin typeface="Verdana"/>
              <a:ea typeface="Verdana"/>
              <a:cs typeface="Verdana"/>
              <a:sym typeface="Verdana"/>
            </a:endParaRPr>
          </a:p>
          <a:p>
            <a:pPr indent="0" lvl="0" marL="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0"/>
              </a:spcAft>
              <a:buClr>
                <a:schemeClr val="dk1"/>
              </a:buClr>
              <a:buSzPts val="1100"/>
              <a:buFont typeface="Arial"/>
              <a:buNone/>
            </a:pPr>
            <a:r>
              <a:rPr lang="ru">
                <a:solidFill>
                  <a:srgbClr val="434343"/>
                </a:solidFill>
              </a:rPr>
              <a:t>Исправить компиляцию</a:t>
            </a:r>
            <a:endParaRPr>
              <a:solidFill>
                <a:srgbClr val="434343"/>
              </a:solidFill>
            </a:endParaRPr>
          </a:p>
          <a:p>
            <a:pPr indent="0" lvl="0" marL="0" marR="0" rtl="0" algn="l">
              <a:lnSpc>
                <a:spcPct val="115000"/>
              </a:lnSpc>
              <a:spcBef>
                <a:spcPts val="100"/>
              </a:spcBef>
              <a:spcAft>
                <a:spcPts val="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endParaRPr b="1" sz="1100">
              <a:solidFill>
                <a:srgbClr val="434343"/>
              </a:solidFill>
              <a:latin typeface="Verdana"/>
              <a:ea typeface="Verdana"/>
              <a:cs typeface="Verdana"/>
              <a:sym typeface="Verdana"/>
            </a:endParaRPr>
          </a:p>
          <a:p>
            <a:pPr indent="0" lvl="0" marL="0" marR="0" rtl="0" algn="l">
              <a:lnSpc>
                <a:spcPct val="115000"/>
              </a:lnSpc>
              <a:spcBef>
                <a:spcPts val="10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a:solidFill>
                  <a:srgbClr val="434343"/>
                </a:solidFill>
              </a:rPr>
              <a:t>В скале есть выражение  - ???. Объясните, что делает метод и почему выражение ниже компилируется.</a:t>
            </a:r>
            <a:endParaRPr>
              <a:solidFill>
                <a:srgbClr val="434343"/>
              </a:solidFill>
            </a:endParaRPr>
          </a:p>
          <a:p>
            <a:pPr indent="0" lvl="0" marL="0" marR="0" rtl="0" algn="l">
              <a:lnSpc>
                <a:spcPct val="115000"/>
              </a:lnSpc>
              <a:spcBef>
                <a:spcPts val="100"/>
              </a:spcBef>
              <a:spcAft>
                <a:spcPts val="0"/>
              </a:spcAft>
              <a:buNone/>
            </a:pPr>
            <a:r>
              <a:t/>
            </a:r>
            <a:endParaRPr i="1"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0"/>
              </a:spcAft>
              <a:buNone/>
            </a:pPr>
            <a:r>
              <a:t/>
            </a:r>
            <a:endParaRPr>
              <a:solidFill>
                <a:srgbClr val="434343"/>
              </a:solidFill>
            </a:endParaRPr>
          </a:p>
          <a:p>
            <a:pPr indent="0" lvl="0" marL="0" marR="0" rtl="0" algn="l">
              <a:lnSpc>
                <a:spcPct val="115000"/>
              </a:lnSpc>
              <a:spcBef>
                <a:spcPts val="10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61371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100"/>
              </a:spcAft>
              <a:buClr>
                <a:schemeClr val="dk1"/>
              </a:buClr>
              <a:buSzPts val="1100"/>
              <a:buFont typeface="Arial"/>
              <a:buNone/>
            </a:pPr>
            <a:r>
              <a:rPr b="1" lang="ru" sz="1000">
                <a:solidFill>
                  <a:srgbClr val="000080"/>
                </a:solidFill>
                <a:highlight>
                  <a:schemeClr val="lt1"/>
                </a:highlight>
                <a:latin typeface="Verdana"/>
                <a:ea typeface="Verdana"/>
                <a:cs typeface="Verdana"/>
                <a:sym typeface="Verdana"/>
              </a:rPr>
              <a:t>def </a:t>
            </a:r>
            <a:r>
              <a:rPr lang="ru" sz="1000">
                <a:solidFill>
                  <a:schemeClr val="dk1"/>
                </a:solidFill>
                <a:highlight>
                  <a:schemeClr val="lt1"/>
                </a:highlight>
                <a:latin typeface="Verdana"/>
                <a:ea typeface="Verdana"/>
                <a:cs typeface="Verdana"/>
                <a:sym typeface="Verdana"/>
              </a:rPr>
              <a:t>someFunction(prm1: Int, prm2:</a:t>
            </a:r>
            <a:r>
              <a:rPr lang="ru" sz="1000">
                <a:solidFill>
                  <a:srgbClr val="20999D"/>
                </a:solidFill>
                <a:highlight>
                  <a:schemeClr val="lt1"/>
                </a:highlight>
                <a:latin typeface="Verdana"/>
                <a:ea typeface="Verdana"/>
                <a:cs typeface="Verdana"/>
                <a:sym typeface="Verdana"/>
              </a:rPr>
              <a:t>String</a:t>
            </a:r>
            <a:r>
              <a:rPr lang="ru" sz="1000">
                <a:solidFill>
                  <a:schemeClr val="dk1"/>
                </a:solidFill>
                <a:highlight>
                  <a:schemeClr val="lt1"/>
                </a:highlight>
                <a:latin typeface="Verdana"/>
                <a:ea typeface="Verdana"/>
                <a:cs typeface="Verdana"/>
                <a:sym typeface="Verdana"/>
              </a:rPr>
              <a:t>): Option[Int] = </a:t>
            </a:r>
            <a:r>
              <a:rPr i="1" lang="ru" sz="1000">
                <a:solidFill>
                  <a:schemeClr val="dk1"/>
                </a:solidFill>
                <a:highlight>
                  <a:schemeClr val="lt1"/>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0" name="Shape 1190"/>
        <p:cNvGrpSpPr/>
        <p:nvPr/>
      </p:nvGrpSpPr>
      <p:grpSpPr>
        <a:xfrm>
          <a:off x="0" y="0"/>
          <a:ext cx="0" cy="0"/>
          <a:chOff x="0" y="0"/>
          <a:chExt cx="0" cy="0"/>
        </a:xfrm>
      </p:grpSpPr>
      <p:sp>
        <p:nvSpPr>
          <p:cNvPr id="1191" name="Shape 119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192" name="Shape 1192"/>
          <p:cNvSpPr txBox="1"/>
          <p:nvPr/>
        </p:nvSpPr>
        <p:spPr>
          <a:xfrm>
            <a:off x="311700" y="1102950"/>
            <a:ext cx="8520600" cy="327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Методы-комбинаторы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endParaRPr>
              <a:solidFill>
                <a:srgbClr val="434343"/>
              </a:solidFill>
            </a:endParaRPr>
          </a:p>
          <a:p>
            <a:pPr indent="0" lvl="0" marL="0" rtl="0">
              <a:spcBef>
                <a:spcPts val="0"/>
              </a:spcBef>
              <a:spcAft>
                <a:spcPts val="0"/>
              </a:spcAft>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endParaRPr>
              <a:solidFill>
                <a:srgbClr val="434343"/>
              </a:solidFill>
            </a:endParaRPr>
          </a:p>
          <a:p>
            <a:pPr indent="0" lvl="0" marL="0" rtl="0">
              <a:spcBef>
                <a:spcPts val="0"/>
              </a:spcBef>
              <a:spcAft>
                <a:spcPts val="0"/>
              </a:spcAft>
              <a:buNone/>
            </a:pPr>
            <a:r>
              <a:rPr lang="ru">
                <a:solidFill>
                  <a:srgbClr val="434343"/>
                </a:solidFill>
              </a:rPr>
              <a:t>	Значение </a:t>
            </a:r>
            <a:r>
              <a:rPr lang="ru">
                <a:solidFill>
                  <a:srgbClr val="434343"/>
                </a:solidFill>
              </a:rPr>
              <a:t>Future</a:t>
            </a:r>
            <a:r>
              <a:rPr lang="ru">
                <a:solidFill>
                  <a:srgbClr val="434343"/>
                </a:solidFill>
              </a:rPr>
              <a:t> можно получить несколькими способами. Методы из Await сопряжены с риском возникновения ошибок в приложении и должны быть использованы с осторожностью.</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Await.result </a:t>
            </a:r>
            <a:r>
              <a:rPr lang="ru">
                <a:solidFill>
                  <a:srgbClr val="434343"/>
                </a:solidFill>
              </a:rPr>
              <a:t>- блокирует текущий поток и ждет в течение duration результат. Если </a:t>
            </a:r>
            <a:r>
              <a:rPr lang="ru">
                <a:solidFill>
                  <a:srgbClr val="434343"/>
                </a:solidFill>
              </a:rPr>
              <a:t>Future</a:t>
            </a:r>
            <a:r>
              <a:rPr lang="ru">
                <a:solidFill>
                  <a:srgbClr val="434343"/>
                </a:solidFill>
              </a:rPr>
              <a:t> не завершается в отведенное время, будет брошен TimeoutException</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Await.ready</a:t>
            </a:r>
            <a:r>
              <a:rPr lang="ru">
                <a:solidFill>
                  <a:srgbClr val="434343"/>
                </a:solidFill>
              </a:rPr>
              <a:t> - блокирует текущий поток и ждет завершения фьючи.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endParaRPr>
              <a:solidFill>
                <a:srgbClr val="434343"/>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6" name="Shape 1196"/>
        <p:cNvGrpSpPr/>
        <p:nvPr/>
      </p:nvGrpSpPr>
      <p:grpSpPr>
        <a:xfrm>
          <a:off x="0" y="0"/>
          <a:ext cx="0" cy="0"/>
          <a:chOff x="0" y="0"/>
          <a:chExt cx="0" cy="0"/>
        </a:xfrm>
      </p:grpSpPr>
      <p:sp>
        <p:nvSpPr>
          <p:cNvPr id="1197" name="Shape 119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198" name="Shape 1198"/>
          <p:cNvSpPr txBox="1"/>
          <p:nvPr/>
        </p:nvSpPr>
        <p:spPr>
          <a:xfrm>
            <a:off x="311700" y="1102950"/>
            <a:ext cx="8520600" cy="37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Promise - это трейт, объекты которого могут иметь одно из трех состояний:</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незавершенное</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завершенное</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связанное с другим P</a:t>
            </a:r>
            <a:endParaRPr>
              <a:solidFill>
                <a:srgbClr val="434343"/>
              </a:solidFill>
            </a:endParaRPr>
          </a:p>
          <a:p>
            <a:pPr indent="0" lvl="0" marL="0" rtl="0">
              <a:spcBef>
                <a:spcPts val="0"/>
              </a:spcBef>
              <a:spcAft>
                <a:spcPts val="0"/>
              </a:spcAft>
              <a:buNone/>
            </a:pPr>
            <a:r>
              <a:rPr lang="ru">
                <a:solidFill>
                  <a:srgbClr val="434343"/>
                </a:solidFill>
              </a:rPr>
              <a:t>	Promise чаще всего используется, для того, чтобы получить объект Future, условие  завершения которого находиться за пределами этого Future.</a:t>
            </a:r>
            <a:endParaRPr>
              <a:solidFill>
                <a:srgbClr val="434343"/>
              </a:solidFill>
            </a:endParaRPr>
          </a:p>
          <a:p>
            <a:pPr indent="0" lvl="0" marL="0">
              <a:spcBef>
                <a:spcPts val="0"/>
              </a:spcBef>
              <a:spcAft>
                <a:spcPts val="0"/>
              </a:spcAft>
              <a:buNone/>
            </a:pPr>
            <a:r>
              <a:rPr lang="ru">
                <a:solidFill>
                  <a:srgbClr val="434343"/>
                </a:solidFill>
              </a:rPr>
              <a:t>	Методы P:</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Promise.apply</a:t>
            </a:r>
            <a:r>
              <a:rPr lang="ru">
                <a:solidFill>
                  <a:srgbClr val="434343"/>
                </a:solidFill>
              </a:rPr>
              <a:t> - создает новый инстанс P</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Promise.failed</a:t>
            </a:r>
            <a:r>
              <a:rPr lang="ru">
                <a:solidFill>
                  <a:srgbClr val="434343"/>
                </a:solidFill>
              </a:rPr>
              <a:t> - создает P, завершенный неудачно</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Promise.successful</a:t>
            </a:r>
            <a:r>
              <a:rPr lang="ru">
                <a:solidFill>
                  <a:srgbClr val="434343"/>
                </a:solidFill>
              </a:rPr>
              <a:t> - создаст P, завершенный удачно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p.future</a:t>
            </a:r>
            <a:r>
              <a:rPr lang="ru">
                <a:solidFill>
                  <a:srgbClr val="434343"/>
                </a:solidFill>
              </a:rPr>
              <a:t> - возвращает объект future, связанный с состоянием текущего P</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p.complete(Try[T]) </a:t>
            </a:r>
            <a:r>
              <a:rPr lang="ru">
                <a:solidFill>
                  <a:srgbClr val="434343"/>
                </a:solidFill>
              </a:rPr>
              <a:t>-  завершает P. Если Try завершится удачно, то P тоже будет завершен удачно, иначе P завершится с ошибкой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tryComplete, completeWith, tryCompleteWith, success</a:t>
            </a:r>
            <a:r>
              <a:rPr lang="ru">
                <a:solidFill>
                  <a:srgbClr val="434343"/>
                </a:solidFill>
              </a:rPr>
              <a:t> и т.д. - способы так или иначе завершить P</a:t>
            </a:r>
            <a:endParaRPr>
              <a:solidFill>
                <a:srgbClr val="434343"/>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2" name="Shape 1202"/>
        <p:cNvGrpSpPr/>
        <p:nvPr/>
      </p:nvGrpSpPr>
      <p:grpSpPr>
        <a:xfrm>
          <a:off x="0" y="0"/>
          <a:ext cx="0" cy="0"/>
          <a:chOff x="0" y="0"/>
          <a:chExt cx="0" cy="0"/>
        </a:xfrm>
      </p:grpSpPr>
      <p:sp>
        <p:nvSpPr>
          <p:cNvPr id="1203" name="Shape 120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204" name="Shape 1204"/>
          <p:cNvSpPr txBox="1"/>
          <p:nvPr/>
        </p:nvSpPr>
        <p:spPr>
          <a:xfrm>
            <a:off x="311700" y="1102950"/>
            <a:ext cx="8520600" cy="320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Правила написания надежного кода с Future и Promise</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Если метод возвращает Future[T], он никогда не должен кидать ошибок</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Старайтесь избегать методов из Await и вообще старайтесь не смешивать синхронный и асинхронный код</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чтобы исчерпание потоков в этом контексте не влияло на функционирование приложения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Будьте аккуратны с комбинаторами. Помните, что каждый map, filter и т.д. - это новая таска в контексте</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а не Future {}, т.к. последний создаст ненужный таск.</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8" name="Shape 1208"/>
        <p:cNvGrpSpPr/>
        <p:nvPr/>
      </p:nvGrpSpPr>
      <p:grpSpPr>
        <a:xfrm>
          <a:off x="0" y="0"/>
          <a:ext cx="0" cy="0"/>
          <a:chOff x="0" y="0"/>
          <a:chExt cx="0" cy="0"/>
        </a:xfrm>
      </p:grpSpPr>
      <p:sp>
        <p:nvSpPr>
          <p:cNvPr id="1209" name="Shape 120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210" name="Shape 1210"/>
          <p:cNvSpPr txBox="1"/>
          <p:nvPr/>
        </p:nvSpPr>
        <p:spPr>
          <a:xfrm>
            <a:off x="311700" y="1102950"/>
            <a:ext cx="8520600" cy="70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0" lvl="0" marL="0" rtl="0">
              <a:spcBef>
                <a:spcPts val="0"/>
              </a:spcBef>
              <a:spcAft>
                <a:spcPts val="0"/>
              </a:spcAft>
              <a:buNone/>
            </a:pPr>
            <a:r>
              <a:rPr lang="ru">
                <a:solidFill>
                  <a:srgbClr val="434343"/>
                </a:solidFill>
              </a:rPr>
              <a:t>	Пример </a:t>
            </a:r>
            <a:r>
              <a:rPr b="1" lang="ru">
                <a:solidFill>
                  <a:srgbClr val="434343"/>
                </a:solidFill>
              </a:rPr>
              <a:t>lectures.concurrent.PromiseExample</a:t>
            </a:r>
            <a:endParaRPr b="1">
              <a:solidFill>
                <a:srgbClr val="434343"/>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14" name="Shape 1214"/>
        <p:cNvGrpSpPr/>
        <p:nvPr/>
      </p:nvGrpSpPr>
      <p:grpSpPr>
        <a:xfrm>
          <a:off x="0" y="0"/>
          <a:ext cx="0" cy="0"/>
          <a:chOff x="0" y="0"/>
          <a:chExt cx="0" cy="0"/>
        </a:xfrm>
      </p:grpSpPr>
      <p:sp>
        <p:nvSpPr>
          <p:cNvPr id="1215" name="Shape 121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endParaRPr>
              <a:solidFill>
                <a:schemeClr val="dk2"/>
              </a:solidFill>
            </a:endParaRPr>
          </a:p>
        </p:txBody>
      </p:sp>
      <p:sp>
        <p:nvSpPr>
          <p:cNvPr id="1216" name="Shape 1216"/>
          <p:cNvSpPr txBox="1"/>
          <p:nvPr/>
        </p:nvSpPr>
        <p:spPr>
          <a:xfrm>
            <a:off x="311700" y="1102950"/>
            <a:ext cx="8520600" cy="218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 Futures (F) and Promises (P)</a:t>
            </a:r>
            <a:endParaRPr sz="1800">
              <a:solidFill>
                <a:srgbClr val="434343"/>
              </a:solidFill>
            </a:endParaRPr>
          </a:p>
          <a:p>
            <a:pPr indent="457200" lvl="0" marL="0" rtl="0">
              <a:spcBef>
                <a:spcPts val="0"/>
              </a:spcBef>
              <a:spcAft>
                <a:spcPts val="0"/>
              </a:spcAft>
              <a:buNone/>
            </a:pPr>
            <a:r>
              <a:rPr lang="ru">
                <a:solidFill>
                  <a:srgbClr val="434343"/>
                </a:solidFill>
              </a:rPr>
              <a:t>Задание:  </a:t>
            </a:r>
            <a:r>
              <a:rPr b="1" lang="ru">
                <a:solidFill>
                  <a:srgbClr val="434343"/>
                </a:solidFill>
              </a:rPr>
              <a:t>lectures.concurrent.Smooth.scala</a:t>
            </a:r>
            <a:endParaRPr b="1">
              <a:solidFill>
                <a:srgbClr val="434343"/>
              </a:solidFill>
            </a:endParaRPr>
          </a:p>
          <a:p>
            <a:pPr indent="45720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0" name="Shape 1220"/>
        <p:cNvGrpSpPr/>
        <p:nvPr/>
      </p:nvGrpSpPr>
      <p:grpSpPr>
        <a:xfrm>
          <a:off x="0" y="0"/>
          <a:ext cx="0" cy="0"/>
          <a:chOff x="0" y="0"/>
          <a:chExt cx="0" cy="0"/>
        </a:xfrm>
      </p:grpSpPr>
      <p:sp>
        <p:nvSpPr>
          <p:cNvPr id="1221" name="Shape 122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a:t>
            </a:r>
            <a:endParaRPr>
              <a:solidFill>
                <a:schemeClr val="dk2"/>
              </a:solidFill>
            </a:endParaRPr>
          </a:p>
        </p:txBody>
      </p:sp>
      <p:sp>
        <p:nvSpPr>
          <p:cNvPr id="1222" name="Shape 1222"/>
          <p:cNvSpPr txBox="1"/>
          <p:nvPr/>
        </p:nvSpPr>
        <p:spPr>
          <a:xfrm>
            <a:off x="311700" y="1108600"/>
            <a:ext cx="8520600" cy="24885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800">
                <a:solidFill>
                  <a:srgbClr val="434343"/>
                </a:solidFill>
              </a:rPr>
              <a:t>Akka представляет семейство фреймворков для создания приложений, удовлетворяющих требованиям:</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параллельности вычисления</a:t>
            </a:r>
            <a:endParaRPr sz="1800">
              <a:solidFill>
                <a:srgbClr val="434343"/>
              </a:solidFill>
            </a:endParaRPr>
          </a:p>
          <a:p>
            <a:pPr indent="-342900" lvl="0" marL="457200" rtl="0">
              <a:spcBef>
                <a:spcPts val="0"/>
              </a:spcBef>
              <a:spcAft>
                <a:spcPts val="0"/>
              </a:spcAft>
              <a:buClr>
                <a:srgbClr val="434343"/>
              </a:buClr>
              <a:buSzPts val="1800"/>
              <a:buChar char="●"/>
            </a:pPr>
            <a:r>
              <a:rPr lang="ru" sz="1800">
                <a:solidFill>
                  <a:srgbClr val="434343"/>
                </a:solidFill>
              </a:rPr>
              <a:t>устойчивости к ошибкам и падениям</a:t>
            </a:r>
            <a:endParaRPr sz="1800">
              <a:solidFill>
                <a:srgbClr val="434343"/>
              </a:solidFill>
            </a:endParaRPr>
          </a:p>
          <a:p>
            <a:pPr indent="-342900" lvl="0" marL="457200" rtl="0">
              <a:spcBef>
                <a:spcPts val="0"/>
              </a:spcBef>
              <a:spcAft>
                <a:spcPts val="0"/>
              </a:spcAft>
              <a:buClr>
                <a:srgbClr val="434343"/>
              </a:buClr>
              <a:buSzPts val="1800"/>
              <a:buChar char="●"/>
            </a:pPr>
            <a:r>
              <a:rPr lang="ru" sz="1800">
                <a:solidFill>
                  <a:srgbClr val="434343"/>
                </a:solidFill>
              </a:rPr>
              <a:t>масштабируемости</a:t>
            </a:r>
            <a:endParaRPr sz="1800">
              <a:solidFill>
                <a:srgbClr val="434343"/>
              </a:solidFill>
            </a:endParaRPr>
          </a:p>
          <a:p>
            <a:pPr indent="-342900" lvl="0" marL="457200" rtl="0">
              <a:spcBef>
                <a:spcPts val="0"/>
              </a:spcBef>
              <a:spcAft>
                <a:spcPts val="0"/>
              </a:spcAft>
              <a:buClr>
                <a:srgbClr val="434343"/>
              </a:buClr>
              <a:buSzPts val="1800"/>
              <a:buChar char="●"/>
            </a:pPr>
            <a:r>
              <a:rPr lang="ru" sz="1800">
                <a:solidFill>
                  <a:srgbClr val="434343"/>
                </a:solidFill>
              </a:rPr>
              <a:t>высокой производительности</a:t>
            </a:r>
            <a:endParaRPr sz="1800">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u="sng">
                <a:solidFill>
                  <a:schemeClr val="accent5"/>
                </a:solidFill>
                <a:hlinkClick r:id="rId3"/>
              </a:rPr>
              <a:t>Официальная документация</a:t>
            </a:r>
            <a:endParaRPr sz="1800">
              <a:solidFill>
                <a:srgbClr val="434343"/>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6" name="Shape 1226"/>
        <p:cNvGrpSpPr/>
        <p:nvPr/>
      </p:nvGrpSpPr>
      <p:grpSpPr>
        <a:xfrm>
          <a:off x="0" y="0"/>
          <a:ext cx="0" cy="0"/>
          <a:chOff x="0" y="0"/>
          <a:chExt cx="0" cy="0"/>
        </a:xfrm>
      </p:grpSpPr>
      <p:sp>
        <p:nvSpPr>
          <p:cNvPr id="1227" name="Shape 12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endParaRPr>
              <a:solidFill>
                <a:schemeClr val="dk2"/>
              </a:solidFill>
            </a:endParaRPr>
          </a:p>
        </p:txBody>
      </p:sp>
      <p:sp>
        <p:nvSpPr>
          <p:cNvPr id="1228" name="Shape 1228"/>
          <p:cNvSpPr txBox="1"/>
          <p:nvPr/>
        </p:nvSpPr>
        <p:spPr>
          <a:xfrm>
            <a:off x="311700" y="1108600"/>
            <a:ext cx="8520600" cy="152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Задачи актора:</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Получение, обработка и отправка сообщений</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Определение поведения для следующих сообщений</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Управление другими акторами</a:t>
            </a:r>
            <a:endParaRPr sz="1800">
              <a:solidFill>
                <a:srgbClr val="434343"/>
              </a:solidFill>
            </a:endParaRPr>
          </a:p>
          <a:p>
            <a:pPr indent="0" lvl="0" marL="0" rtl="0">
              <a:spcBef>
                <a:spcPts val="1000"/>
              </a:spcBef>
              <a:spcAft>
                <a:spcPts val="0"/>
              </a:spcAft>
              <a:buNone/>
            </a:pPr>
            <a:r>
              <a:t/>
            </a:r>
            <a:endParaRPr sz="1800">
              <a:solidFill>
                <a:srgbClr val="434343"/>
              </a:solidFill>
            </a:endParaRPr>
          </a:p>
          <a:p>
            <a:pPr indent="0" lvl="0" marL="0" rtl="0">
              <a:spcBef>
                <a:spcPts val="1000"/>
              </a:spcBef>
              <a:spcAft>
                <a:spcPts val="0"/>
              </a:spcAft>
              <a:buNone/>
            </a:pPr>
            <a:r>
              <a:rPr lang="ru" sz="1800">
                <a:solidFill>
                  <a:srgbClr val="434343"/>
                </a:solidFill>
              </a:rPr>
              <a:t>Модель актора:</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Обработка данных - поведение актора</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Хранение данных - состояние актора</a:t>
            </a:r>
            <a:endParaRPr sz="1800">
              <a:solidFill>
                <a:srgbClr val="434343"/>
              </a:solidFill>
            </a:endParaRPr>
          </a:p>
          <a:p>
            <a:pPr indent="-342900" lvl="0" marL="457200" rtl="0">
              <a:spcBef>
                <a:spcPts val="1000"/>
              </a:spcBef>
              <a:spcAft>
                <a:spcPts val="1000"/>
              </a:spcAft>
              <a:buClr>
                <a:srgbClr val="434343"/>
              </a:buClr>
              <a:buSzPts val="1800"/>
              <a:buChar char="●"/>
            </a:pPr>
            <a:r>
              <a:rPr lang="ru" sz="1800">
                <a:solidFill>
                  <a:srgbClr val="434343"/>
                </a:solidFill>
              </a:rPr>
              <a:t>Ввод-вывод - обмен сообщениями</a:t>
            </a:r>
            <a:endParaRPr sz="1800">
              <a:solidFill>
                <a:srgbClr val="434343"/>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2" name="Shape 1232"/>
        <p:cNvGrpSpPr/>
        <p:nvPr/>
      </p:nvGrpSpPr>
      <p:grpSpPr>
        <a:xfrm>
          <a:off x="0" y="0"/>
          <a:ext cx="0" cy="0"/>
          <a:chOff x="0" y="0"/>
          <a:chExt cx="0" cy="0"/>
        </a:xfrm>
      </p:grpSpPr>
      <p:sp>
        <p:nvSpPr>
          <p:cNvPr id="1233" name="Shape 123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endParaRPr>
              <a:solidFill>
                <a:schemeClr val="dk2"/>
              </a:solidFill>
            </a:endParaRPr>
          </a:p>
        </p:txBody>
      </p:sp>
      <p:sp>
        <p:nvSpPr>
          <p:cNvPr id="1234" name="Shape 1234"/>
          <p:cNvSpPr txBox="1"/>
          <p:nvPr/>
        </p:nvSpPr>
        <p:spPr>
          <a:xfrm>
            <a:off x="311700" y="1108600"/>
            <a:ext cx="8520600" cy="34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Ключевые особенности:</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Сообщения обрабатываются последовательно</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Все акторы работают одновременно</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Актор - это НЕ поток</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Актор может блокироваться (но нельзя злоупотреблять)</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Нет общего состояния</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Гарантия доставки сообщения: не более одного раза</a:t>
            </a:r>
            <a:endParaRPr sz="1800">
              <a:solidFill>
                <a:srgbClr val="434343"/>
              </a:solidFill>
            </a:endParaRPr>
          </a:p>
          <a:p>
            <a:pPr indent="-342900" lvl="0" marL="457200" rtl="0">
              <a:spcBef>
                <a:spcPts val="1000"/>
              </a:spcBef>
              <a:spcAft>
                <a:spcPts val="1000"/>
              </a:spcAft>
              <a:buClr>
                <a:srgbClr val="434343"/>
              </a:buClr>
              <a:buSzPts val="1800"/>
              <a:buChar char="●"/>
            </a:pPr>
            <a:r>
              <a:rPr lang="ru" sz="1800">
                <a:solidFill>
                  <a:srgbClr val="434343"/>
                </a:solidFill>
              </a:rPr>
              <a:t>Сообщения упорядочены для каждого отправителя</a:t>
            </a:r>
            <a:endParaRPr sz="1800">
              <a:solidFill>
                <a:srgbClr val="434343"/>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8" name="Shape 1238"/>
        <p:cNvGrpSpPr/>
        <p:nvPr/>
      </p:nvGrpSpPr>
      <p:grpSpPr>
        <a:xfrm>
          <a:off x="0" y="0"/>
          <a:ext cx="0" cy="0"/>
          <a:chOff x="0" y="0"/>
          <a:chExt cx="0" cy="0"/>
        </a:xfrm>
      </p:grpSpPr>
      <p:sp>
        <p:nvSpPr>
          <p:cNvPr id="1239" name="Shape 123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 example</a:t>
            </a:r>
            <a:endParaRPr>
              <a:solidFill>
                <a:schemeClr val="dk2"/>
              </a:solidFill>
            </a:endParaRPr>
          </a:p>
        </p:txBody>
      </p:sp>
      <p:sp>
        <p:nvSpPr>
          <p:cNvPr id="1240" name="Shape 1240"/>
          <p:cNvSpPr txBox="1"/>
          <p:nvPr/>
        </p:nvSpPr>
        <p:spPr>
          <a:xfrm>
            <a:off x="311700" y="1011950"/>
            <a:ext cx="3897600" cy="3916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akka.actor.ActorSystem</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akka.actor.Props</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b="1" lang="ru" sz="1100">
                <a:solidFill>
                  <a:srgbClr val="000080"/>
                </a:solidFill>
                <a:highlight>
                  <a:srgbClr val="FFFFFF"/>
                </a:highlight>
              </a:rPr>
              <a:t>import </a:t>
            </a:r>
            <a:r>
              <a:rPr lang="ru" sz="1100">
                <a:solidFill>
                  <a:schemeClr val="dk1"/>
                </a:solidFill>
                <a:highlight>
                  <a:srgbClr val="FFFFFF"/>
                </a:highlight>
              </a:rPr>
              <a:t>akka.event.Logging</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b="1" lang="ru" sz="1100">
                <a:solidFill>
                  <a:srgbClr val="000080"/>
                </a:solidFill>
                <a:highlight>
                  <a:srgbClr val="FFFFFF"/>
                </a:highlight>
              </a:rPr>
              <a:t>class </a:t>
            </a:r>
            <a:r>
              <a:rPr lang="ru" sz="1100">
                <a:solidFill>
                  <a:schemeClr val="dk1"/>
                </a:solidFill>
                <a:highlight>
                  <a:srgbClr val="FFFFFF"/>
                </a:highlight>
              </a:rPr>
              <a:t>MyActor </a:t>
            </a:r>
            <a:r>
              <a:rPr b="1" lang="ru" sz="1100">
                <a:solidFill>
                  <a:srgbClr val="000080"/>
                </a:solidFill>
                <a:highlight>
                  <a:srgbClr val="FFFFFF"/>
                </a:highlight>
              </a:rPr>
              <a:t>extends </a:t>
            </a:r>
            <a:r>
              <a:rPr lang="ru" sz="1100">
                <a:solidFill>
                  <a:schemeClr val="dk1"/>
                </a:solidFill>
                <a:highlight>
                  <a:srgbClr val="FFFFFF"/>
                </a:highlight>
              </a:rPr>
              <a:t>Actor {</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log </a:t>
            </a:r>
            <a:r>
              <a:rPr lang="ru" sz="1100">
                <a:solidFill>
                  <a:schemeClr val="dk1"/>
                </a:solidFill>
                <a:highlight>
                  <a:srgbClr val="FFFFFF"/>
                </a:highlight>
              </a:rPr>
              <a:t>= </a:t>
            </a:r>
            <a:r>
              <a:rPr i="1" lang="ru" sz="1100">
                <a:solidFill>
                  <a:schemeClr val="dk1"/>
                </a:solidFill>
                <a:highlight>
                  <a:srgbClr val="FFFFFF"/>
                </a:highlight>
              </a:rPr>
              <a:t>Logging</a:t>
            </a:r>
            <a:r>
              <a:rPr lang="ru" sz="1100">
                <a:solidFill>
                  <a:schemeClr val="dk1"/>
                </a:solidFill>
                <a:highlight>
                  <a:srgbClr val="FFFFFF"/>
                </a:highlight>
              </a:rPr>
              <a:t>(</a:t>
            </a:r>
            <a:r>
              <a:rPr i="1" lang="ru" sz="1100">
                <a:solidFill>
                  <a:srgbClr val="660E7A"/>
                </a:solidFill>
                <a:highlight>
                  <a:srgbClr val="FFFFFF"/>
                </a:highlight>
              </a:rPr>
              <a:t>context</a:t>
            </a:r>
            <a:r>
              <a:rPr lang="ru" sz="1100">
                <a:solidFill>
                  <a:schemeClr val="dk1"/>
                </a:solidFill>
                <a:highlight>
                  <a:srgbClr val="FFFFFF"/>
                </a:highlight>
              </a:rPr>
              <a:t>.system, </a:t>
            </a:r>
            <a:r>
              <a:rPr b="1" lang="ru" sz="1100">
                <a:solidFill>
                  <a:srgbClr val="000080"/>
                </a:solidFill>
                <a:highlight>
                  <a:srgbClr val="FFFFFF"/>
                </a:highlight>
              </a:rPr>
              <a:t>this</a:t>
            </a: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  </a:t>
            </a:r>
            <a:r>
              <a:rPr b="1" lang="ru" sz="1100">
                <a:solidFill>
                  <a:srgbClr val="000080"/>
                </a:solidFill>
                <a:highlight>
                  <a:srgbClr val="FFFFFF"/>
                </a:highlight>
              </a:rPr>
              <a:t>def </a:t>
            </a:r>
            <a:r>
              <a:rPr lang="ru" sz="1100">
                <a:solidFill>
                  <a:schemeClr val="dk1"/>
                </a:solidFill>
                <a:highlight>
                  <a:srgbClr val="FFFFFF"/>
                </a:highlight>
              </a:rPr>
              <a:t>receive = {</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b="1" lang="ru" sz="1100">
                <a:solidFill>
                  <a:srgbClr val="008000"/>
                </a:solidFill>
                <a:highlight>
                  <a:srgbClr val="FFFFFF"/>
                </a:highlight>
              </a:rPr>
              <a:t>"test" </a:t>
            </a:r>
            <a:r>
              <a:rPr lang="ru" sz="1100">
                <a:solidFill>
                  <a:schemeClr val="dk1"/>
                </a:solidFill>
                <a:highlight>
                  <a:srgbClr val="FFFFFF"/>
                </a:highlight>
              </a:rPr>
              <a:t>=&gt;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test"</a:t>
            </a: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lang="ru" sz="1100">
                <a:solidFill>
                  <a:schemeClr val="dk1"/>
                </a:solidFill>
                <a:highlight>
                  <a:srgbClr val="FFFFFF"/>
                </a:highlight>
              </a:rPr>
              <a:t>_      =&gt;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unknown message"</a:t>
            </a: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  }</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None/>
            </a:pPr>
            <a:r>
              <a:t/>
            </a:r>
            <a:endParaRPr sz="1100">
              <a:solidFill>
                <a:schemeClr val="dk1"/>
              </a:solidFill>
              <a:highlight>
                <a:srgbClr val="FFFFFF"/>
              </a:highlight>
            </a:endParaRPr>
          </a:p>
          <a:p>
            <a:pPr indent="0" lvl="0" marL="0" rtl="0">
              <a:spcBef>
                <a:spcPts val="0"/>
              </a:spcBef>
              <a:spcAft>
                <a:spcPts val="0"/>
              </a:spcAft>
              <a:buNone/>
            </a:pPr>
            <a:r>
              <a:rPr b="1" lang="ru" sz="1100">
                <a:solidFill>
                  <a:srgbClr val="000080"/>
                </a:solidFill>
                <a:highlight>
                  <a:srgbClr val="FFFFFF"/>
                </a:highlight>
              </a:rPr>
              <a:t>object </a:t>
            </a:r>
            <a:r>
              <a:rPr lang="ru" sz="1100">
                <a:solidFill>
                  <a:schemeClr val="dk1"/>
                </a:solidFill>
                <a:highlight>
                  <a:srgbClr val="FFFFFF"/>
                </a:highlight>
              </a:rPr>
              <a:t>AkkaExample </a:t>
            </a:r>
            <a:r>
              <a:rPr b="1" lang="ru" sz="1100">
                <a:solidFill>
                  <a:srgbClr val="000080"/>
                </a:solidFill>
                <a:highlight>
                  <a:srgbClr val="FFFFFF"/>
                </a:highlight>
              </a:rPr>
              <a:t>extends </a:t>
            </a:r>
            <a:r>
              <a:rPr lang="ru" sz="1100">
                <a:solidFill>
                  <a:schemeClr val="dk1"/>
                </a:solidFill>
                <a:highlight>
                  <a:srgbClr val="FFFFFF"/>
                </a:highlight>
              </a:rPr>
              <a:t>App {</a:t>
            </a:r>
            <a:endParaRPr sz="1100">
              <a:solidFill>
                <a:schemeClr val="dk1"/>
              </a:solidFill>
              <a:highlight>
                <a:srgbClr val="FFFFFF"/>
              </a:highlight>
            </a:endParaRPr>
          </a:p>
          <a:p>
            <a:pPr indent="0" lvl="0" marL="0" rtl="0">
              <a:spcBef>
                <a:spcPts val="0"/>
              </a:spcBef>
              <a:spcAft>
                <a:spcPts val="0"/>
              </a:spcAft>
              <a:buNone/>
            </a:pPr>
            <a:r>
              <a:rPr lang="ru" sz="1100">
                <a:solidFill>
                  <a:schemeClr val="dk1"/>
                </a:solidFill>
                <a:highlight>
                  <a:srgbClr val="FFFFFF"/>
                </a:highlight>
              </a:rPr>
              <a:t> </a:t>
            </a:r>
            <a:r>
              <a:rPr i="1" lang="ru" sz="1100">
                <a:solidFill>
                  <a:srgbClr val="808080"/>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system </a:t>
            </a:r>
            <a:r>
              <a:rPr lang="ru" sz="1100">
                <a:solidFill>
                  <a:schemeClr val="dk1"/>
                </a:solidFill>
                <a:highlight>
                  <a:srgbClr val="FFFFFF"/>
                </a:highlight>
              </a:rPr>
              <a:t>= </a:t>
            </a:r>
            <a:r>
              <a:rPr i="1" lang="ru" sz="1100">
                <a:solidFill>
                  <a:schemeClr val="dk1"/>
                </a:solidFill>
                <a:highlight>
                  <a:srgbClr val="FFFFFF"/>
                </a:highlight>
              </a:rPr>
              <a:t>ActorSystem</a:t>
            </a:r>
            <a:r>
              <a:rPr lang="ru" sz="1100">
                <a:solidFill>
                  <a:schemeClr val="dk1"/>
                </a:solidFill>
                <a:highlight>
                  <a:srgbClr val="FFFFFF"/>
                </a:highlight>
              </a:rPr>
              <a:t>(</a:t>
            </a:r>
            <a:r>
              <a:rPr b="1" lang="ru" sz="1100">
                <a:solidFill>
                  <a:srgbClr val="008000"/>
                </a:solidFill>
                <a:highlight>
                  <a:srgbClr val="FFFFFF"/>
                </a:highlight>
              </a:rPr>
              <a:t>"mySystem"</a:t>
            </a: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myActor </a:t>
            </a:r>
            <a:r>
              <a:rPr lang="ru" sz="1100">
                <a:solidFill>
                  <a:schemeClr val="dk1"/>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.actorOf(</a:t>
            </a:r>
            <a:r>
              <a:rPr i="1" lang="ru" sz="1100">
                <a:solidFill>
                  <a:schemeClr val="dk1"/>
                </a:solidFill>
                <a:highlight>
                  <a:srgbClr val="FFFFFF"/>
                </a:highlight>
              </a:rPr>
              <a:t>Props</a:t>
            </a:r>
            <a:r>
              <a:rPr lang="ru" sz="1100">
                <a:solidFill>
                  <a:schemeClr val="dk1"/>
                </a:solidFill>
                <a:highlight>
                  <a:srgbClr val="FFFFFF"/>
                </a:highlight>
              </a:rPr>
              <a:t>[MyActor], </a:t>
            </a:r>
            <a:r>
              <a:rPr b="1" lang="ru" sz="1100">
                <a:solidFill>
                  <a:srgbClr val="008000"/>
                </a:solidFill>
                <a:highlight>
                  <a:srgbClr val="FFFFFF"/>
                </a:highlight>
              </a:rPr>
              <a:t>"alias"</a:t>
            </a: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None/>
            </a:pP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endParaRPr b="1" sz="1100">
              <a:solidFill>
                <a:srgbClr val="008000"/>
              </a:solidFill>
              <a:highlight>
                <a:srgbClr val="FFFFFF"/>
              </a:highlight>
            </a:endParaRPr>
          </a:p>
          <a:p>
            <a:pPr indent="0" lvl="0" marL="0" rtl="0">
              <a:spcBef>
                <a:spcPts val="0"/>
              </a:spcBef>
              <a:spcAft>
                <a:spcPts val="0"/>
              </a:spcAft>
              <a:buNone/>
            </a:pPr>
            <a:r>
              <a:rPr b="1" lang="ru" sz="1100">
                <a:solidFill>
                  <a:srgbClr val="008000"/>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"another test"</a:t>
            </a:r>
            <a:endParaRPr b="1" sz="1100">
              <a:solidFill>
                <a:srgbClr val="008000"/>
              </a:solidFill>
              <a:highlight>
                <a:srgbClr val="FFFFFF"/>
              </a:highlight>
            </a:endParaRPr>
          </a:p>
          <a:p>
            <a:pPr indent="0" lvl="0" marL="0" rtl="0">
              <a:spcBef>
                <a:spcPts val="0"/>
              </a:spcBef>
              <a:spcAft>
                <a:spcPts val="0"/>
              </a:spcAft>
              <a:buNone/>
            </a:pPr>
            <a:r>
              <a:rPr b="1" lang="ru" sz="1100">
                <a:solidFill>
                  <a:srgbClr val="008000"/>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.shutdown()</a:t>
            </a:r>
            <a:endParaRPr sz="11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ru" sz="1100">
                <a:solidFill>
                  <a:schemeClr val="dk1"/>
                </a:solidFill>
                <a:highlight>
                  <a:srgbClr val="FFFFFF"/>
                </a:highlight>
              </a:rPr>
              <a:t>}</a:t>
            </a:r>
            <a:endParaRPr sz="1100">
              <a:solidFill>
                <a:schemeClr val="dk1"/>
              </a:solidFill>
              <a:highlight>
                <a:srgbClr val="FFFFFF"/>
              </a:highlight>
            </a:endParaRPr>
          </a:p>
          <a:p>
            <a:pPr indent="0" lvl="0" marL="0" rtl="0">
              <a:spcBef>
                <a:spcPts val="0"/>
              </a:spcBef>
              <a:spcAft>
                <a:spcPts val="0"/>
              </a:spcAft>
              <a:buNone/>
            </a:pPr>
            <a:r>
              <a:t/>
            </a:r>
            <a:endParaRPr b="1" sz="1100">
              <a:solidFill>
                <a:srgbClr val="000080"/>
              </a:solidFill>
              <a:highlight>
                <a:srgbClr val="FFFFFF"/>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44" name="Shape 1244"/>
        <p:cNvGrpSpPr/>
        <p:nvPr/>
      </p:nvGrpSpPr>
      <p:grpSpPr>
        <a:xfrm>
          <a:off x="0" y="0"/>
          <a:ext cx="0" cy="0"/>
          <a:chOff x="0" y="0"/>
          <a:chExt cx="0" cy="0"/>
        </a:xfrm>
      </p:grpSpPr>
      <p:sp>
        <p:nvSpPr>
          <p:cNvPr id="1245" name="Shape 124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Messages</a:t>
            </a:r>
            <a:endParaRPr>
              <a:solidFill>
                <a:schemeClr val="dk2"/>
              </a:solidFill>
            </a:endParaRPr>
          </a:p>
        </p:txBody>
      </p:sp>
      <p:sp>
        <p:nvSpPr>
          <p:cNvPr id="1246" name="Shape 1246"/>
          <p:cNvSpPr txBox="1"/>
          <p:nvPr/>
        </p:nvSpPr>
        <p:spPr>
          <a:xfrm>
            <a:off x="311700" y="1108600"/>
            <a:ext cx="8520600" cy="2982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434343"/>
              </a:buClr>
              <a:buSzPts val="1800"/>
              <a:buChar char="●"/>
            </a:pPr>
            <a:r>
              <a:rPr lang="ru" sz="1800">
                <a:solidFill>
                  <a:srgbClr val="434343"/>
                </a:solidFill>
              </a:rPr>
              <a:t>Любой объект (Any)</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Immutable</a:t>
            </a:r>
            <a:endParaRPr sz="1800">
              <a:solidFill>
                <a:srgbClr val="434343"/>
              </a:solidFill>
            </a:endParaRPr>
          </a:p>
          <a:p>
            <a:pPr indent="-342900" lvl="0" marL="457200" rtl="0">
              <a:spcBef>
                <a:spcPts val="1000"/>
              </a:spcBef>
              <a:spcAft>
                <a:spcPts val="0"/>
              </a:spcAft>
              <a:buClr>
                <a:srgbClr val="434343"/>
              </a:buClr>
              <a:buSzPts val="1800"/>
              <a:buChar char="●"/>
            </a:pPr>
            <a:r>
              <a:rPr lang="ru" sz="1800">
                <a:solidFill>
                  <a:srgbClr val="434343"/>
                </a:solidFill>
              </a:rPr>
              <a:t>Serializable</a:t>
            </a:r>
            <a:endParaRPr sz="1800">
              <a:solidFill>
                <a:srgbClr val="434343"/>
              </a:solidFill>
            </a:endParaRPr>
          </a:p>
          <a:p>
            <a:pPr indent="-342900" lvl="0" marL="457200" rtl="0">
              <a:spcBef>
                <a:spcPts val="1000"/>
              </a:spcBef>
              <a:spcAft>
                <a:spcPts val="1000"/>
              </a:spcAft>
              <a:buClr>
                <a:srgbClr val="434343"/>
              </a:buClr>
              <a:buSzPts val="1800"/>
              <a:buChar char="●"/>
            </a:pPr>
            <a:r>
              <a:rPr lang="ru" sz="1800">
                <a:solidFill>
                  <a:srgbClr val="434343"/>
                </a:solidFill>
              </a:rPr>
              <a:t>Суть - протокол взаимодействия</a:t>
            </a:r>
            <a:endParaRPr sz="1800">
              <a:solidFill>
                <a:srgbClr val="434343"/>
              </a:solidFill>
            </a:endParaRPr>
          </a:p>
        </p:txBody>
      </p:sp>
      <p:sp>
        <p:nvSpPr>
          <p:cNvPr id="1247" name="Shape 1247"/>
          <p:cNvSpPr txBox="1"/>
          <p:nvPr/>
        </p:nvSpPr>
        <p:spPr>
          <a:xfrm>
            <a:off x="816400" y="2931400"/>
            <a:ext cx="3833100" cy="1159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ru" sz="1100">
                <a:solidFill>
                  <a:srgbClr val="000080"/>
                </a:solidFill>
                <a:highlight>
                  <a:srgbClr val="FFFFFF"/>
                </a:highlight>
              </a:rPr>
              <a:t>object </a:t>
            </a:r>
            <a:r>
              <a:rPr lang="ru" sz="1100">
                <a:solidFill>
                  <a:schemeClr val="dk1"/>
                </a:solidFill>
                <a:highlight>
                  <a:srgbClr val="FFFFFF"/>
                </a:highlight>
              </a:rPr>
              <a:t>ExampleProtocol {</a:t>
            </a:r>
            <a:endParaRPr sz="1100">
              <a:solidFill>
                <a:schemeClr val="dk1"/>
              </a:solidFill>
              <a:highlight>
                <a:srgbClr val="FFFFFF"/>
              </a:highlight>
            </a:endParaRPr>
          </a:p>
          <a:p>
            <a:pPr indent="0" lvl="0" marL="0">
              <a:spcBef>
                <a:spcPts val="0"/>
              </a:spcBef>
              <a:spcAft>
                <a:spcPts val="0"/>
              </a:spcAft>
              <a:buNone/>
            </a:pPr>
            <a:r>
              <a:rPr lang="ru" sz="1100">
                <a:solidFill>
                  <a:schemeClr val="dk1"/>
                </a:solidFill>
                <a:highlight>
                  <a:srgbClr val="FFFFFF"/>
                </a:highlight>
              </a:rPr>
              <a:t>  </a:t>
            </a:r>
            <a:r>
              <a:rPr b="1" lang="ru" sz="1100">
                <a:solidFill>
                  <a:srgbClr val="000080"/>
                </a:solidFill>
                <a:highlight>
                  <a:srgbClr val="FFFFFF"/>
                </a:highlight>
              </a:rPr>
              <a:t>trait </a:t>
            </a:r>
            <a:r>
              <a:rPr lang="ru" sz="1100">
                <a:solidFill>
                  <a:schemeClr val="dk1"/>
                </a:solidFill>
                <a:highlight>
                  <a:srgbClr val="FFFFFF"/>
                </a:highlight>
              </a:rPr>
              <a:t>Response</a:t>
            </a:r>
            <a:endParaRPr sz="1100">
              <a:solidFill>
                <a:schemeClr val="dk1"/>
              </a:solidFill>
              <a:highlight>
                <a:srgbClr val="FFFFFF"/>
              </a:highlight>
            </a:endParaRPr>
          </a:p>
          <a:p>
            <a:pPr indent="0" lvl="0" marL="0">
              <a:spcBef>
                <a:spcPts val="0"/>
              </a:spcBef>
              <a:spcAft>
                <a:spcPts val="0"/>
              </a:spcAft>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Success(data: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endParaRPr sz="1100">
              <a:solidFill>
                <a:schemeClr val="dk1"/>
              </a:solidFill>
              <a:highlight>
                <a:srgbClr val="FFFFFF"/>
              </a:highlight>
            </a:endParaRPr>
          </a:p>
          <a:p>
            <a:pPr indent="0" lvl="0" marL="0">
              <a:spcBef>
                <a:spcPts val="0"/>
              </a:spcBef>
              <a:spcAft>
                <a:spcPts val="0"/>
              </a:spcAft>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Failure(error: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endParaRPr sz="1100">
              <a:solidFill>
                <a:schemeClr val="dk1"/>
              </a:solidFill>
              <a:highlight>
                <a:srgbClr val="FFFFFF"/>
              </a:highlight>
            </a:endParaRPr>
          </a:p>
          <a:p>
            <a:pPr indent="0" lvl="0" marL="0" rtl="0">
              <a:spcBef>
                <a:spcPts val="0"/>
              </a:spcBef>
              <a:spcAft>
                <a:spcPts val="0"/>
              </a:spcAft>
              <a:buNone/>
            </a:pPr>
            <a:r>
              <a:rPr lang="ru" sz="1100">
                <a:solidFill>
                  <a:schemeClr val="dk1"/>
                </a:solidFill>
                <a:highlight>
                  <a:srgbClr val="FFFFFF"/>
                </a:highlight>
              </a:rPr>
              <a:t>}</a:t>
            </a:r>
            <a:endParaRPr b="1" sz="1100">
              <a:solidFill>
                <a:srgbClr val="000080"/>
              </a:solidFill>
              <a:highlight>
                <a:srgbClr val="E4E4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endParaRPr>
              <a:solidFill>
                <a:schemeClr val="dk2"/>
              </a:solidFill>
            </a:endParaRP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endParaRPr sz="1000">
              <a:solidFill>
                <a:schemeClr val="dk1"/>
              </a:solidFill>
              <a:latin typeface="Verdana"/>
              <a:ea typeface="Verdana"/>
              <a:cs typeface="Verdana"/>
              <a:sym typeface="Verdana"/>
            </a:endParaRPr>
          </a:p>
          <a:p>
            <a:pPr indent="0" lvl="0" marL="0" marR="0" rtl="0" algn="l">
              <a:lnSpc>
                <a:spcPct val="115000"/>
              </a:lnSpc>
              <a:spcBef>
                <a:spcPts val="100"/>
              </a:spcBef>
              <a:spcAft>
                <a:spcPts val="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endParaRPr sz="1000">
              <a:solidFill>
                <a:schemeClr val="dk1"/>
              </a:solidFill>
              <a:latin typeface="Verdana"/>
              <a:ea typeface="Verdana"/>
              <a:cs typeface="Verdana"/>
              <a:sym typeface="Verdana"/>
            </a:endParaRPr>
          </a:p>
          <a:p>
            <a:pPr indent="0" lvl="0" marL="0" marR="0" rtl="0" algn="l">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endParaRPr sz="1000">
              <a:solidFill>
                <a:schemeClr val="dk1"/>
              </a:solidFill>
              <a:latin typeface="Verdana"/>
              <a:ea typeface="Verdana"/>
              <a:cs typeface="Verdana"/>
              <a:sym typeface="Verdana"/>
            </a:endParaRPr>
          </a:p>
          <a:p>
            <a:pPr indent="0" lvl="0" marL="0" marR="0" rtl="0" algn="l">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endParaRPr b="1" sz="1000">
              <a:solidFill>
                <a:srgbClr val="008000"/>
              </a:solidFill>
              <a:latin typeface="Verdana"/>
              <a:ea typeface="Verdana"/>
              <a:cs typeface="Verdana"/>
              <a:sym typeface="Verdana"/>
            </a:endParaRPr>
          </a:p>
          <a:p>
            <a:pPr indent="0" lvl="0" marL="0" marR="0" rtl="0" algn="l">
              <a:lnSpc>
                <a:spcPct val="115000"/>
              </a:lnSpc>
              <a:spcBef>
                <a:spcPts val="100"/>
              </a:spcBef>
              <a:spcAft>
                <a:spcPts val="100"/>
              </a:spcAft>
              <a:buClr>
                <a:schemeClr val="dk1"/>
              </a:buClr>
              <a:buSzPts val="11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endParaRPr b="1" sz="1000">
              <a:solidFill>
                <a:srgbClr val="000080"/>
              </a:solidFill>
              <a:latin typeface="Verdana"/>
              <a:ea typeface="Verdana"/>
              <a:cs typeface="Verdana"/>
              <a:sym typeface="Verdana"/>
            </a:endParaRPr>
          </a:p>
        </p:txBody>
      </p:sp>
      <p:sp>
        <p:nvSpPr>
          <p:cNvPr id="177" name="Shape 177"/>
          <p:cNvSpPr txBox="1"/>
          <p:nvPr/>
        </p:nvSpPr>
        <p:spPr>
          <a:xfrm>
            <a:off x="311700" y="1118425"/>
            <a:ext cx="5940900" cy="2749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sz="1800">
                <a:solidFill>
                  <a:srgbClr val="434343"/>
                </a:solidFill>
              </a:rPr>
              <a:t>Пакет</a:t>
            </a:r>
            <a:endParaRPr sz="1800">
              <a:solidFill>
                <a:srgbClr val="434343"/>
              </a:solidFill>
            </a:endParaRPr>
          </a:p>
          <a:p>
            <a:pPr indent="-317500" lvl="0" marL="457200" rtl="0">
              <a:lnSpc>
                <a:spcPct val="115000"/>
              </a:lnSpc>
              <a:spcBef>
                <a:spcPts val="100"/>
              </a:spcBef>
              <a:spcAft>
                <a:spcPts val="0"/>
              </a:spcAft>
              <a:buClr>
                <a:srgbClr val="434343"/>
              </a:buClr>
              <a:buSzPts val="1400"/>
              <a:buChar char="●"/>
            </a:pPr>
            <a:r>
              <a:rPr lang="ru">
                <a:solidFill>
                  <a:srgbClr val="434343"/>
                </a:solidFill>
              </a:rPr>
              <a:t>Задается инструкцией </a:t>
            </a:r>
            <a:r>
              <a:rPr b="1" lang="ru">
                <a:solidFill>
                  <a:srgbClr val="434343"/>
                </a:solidFill>
              </a:rPr>
              <a:t>package</a:t>
            </a:r>
            <a:endParaRPr b="1">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Если присутствует, инструкция должна быть первой в файле</a:t>
            </a:r>
            <a:endParaRPr>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Может быть указана только один раз</a:t>
            </a:r>
            <a:endParaRPr>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Прeдназначен для </a:t>
            </a:r>
            <a:endParaRPr>
              <a:solidFill>
                <a:srgbClr val="434343"/>
              </a:solidFill>
            </a:endParaRPr>
          </a:p>
          <a:p>
            <a:pPr indent="-317500" lvl="1" marL="914400" rtl="0">
              <a:lnSpc>
                <a:spcPct val="115000"/>
              </a:lnSpc>
              <a:spcBef>
                <a:spcPts val="0"/>
              </a:spcBef>
              <a:spcAft>
                <a:spcPts val="0"/>
              </a:spcAft>
              <a:buClr>
                <a:srgbClr val="434343"/>
              </a:buClr>
              <a:buSzPts val="1400"/>
              <a:buChar char="○"/>
            </a:pPr>
            <a:r>
              <a:rPr lang="ru">
                <a:solidFill>
                  <a:srgbClr val="434343"/>
                </a:solidFill>
              </a:rPr>
              <a:t>разделения приложения на компоненты</a:t>
            </a:r>
            <a:endParaRPr>
              <a:solidFill>
                <a:srgbClr val="434343"/>
              </a:solidFill>
            </a:endParaRPr>
          </a:p>
          <a:p>
            <a:pPr indent="-317500" lvl="1" marL="914400" marR="0" rtl="0" algn="l">
              <a:lnSpc>
                <a:spcPct val="115000"/>
              </a:lnSpc>
              <a:spcBef>
                <a:spcPts val="0"/>
              </a:spcBef>
              <a:spcAft>
                <a:spcPts val="0"/>
              </a:spcAft>
              <a:buClr>
                <a:srgbClr val="434343"/>
              </a:buClr>
              <a:buSzPts val="1400"/>
              <a:buFont typeface="Arial"/>
              <a:buChar char="○"/>
            </a:pPr>
            <a:r>
              <a:rPr lang="ru">
                <a:solidFill>
                  <a:srgbClr val="434343"/>
                </a:solidFill>
              </a:rPr>
              <a:t>контроля за доступом к компонентам</a:t>
            </a:r>
            <a:endParaRPr>
              <a:solidFill>
                <a:srgbClr val="434343"/>
              </a:solidFill>
            </a:endParaRPr>
          </a:p>
          <a:p>
            <a:pPr indent="-317500" lvl="1" marL="914400" marR="0" rtl="0" algn="l">
              <a:lnSpc>
                <a:spcPct val="115000"/>
              </a:lnSpc>
              <a:spcBef>
                <a:spcPts val="0"/>
              </a:spcBef>
              <a:spcAft>
                <a:spcPts val="0"/>
              </a:spcAft>
              <a:buClr>
                <a:srgbClr val="434343"/>
              </a:buClr>
              <a:buSzPts val="1400"/>
              <a:buChar char="○"/>
            </a:pPr>
            <a:r>
              <a:rPr lang="ru">
                <a:solidFill>
                  <a:srgbClr val="434343"/>
                </a:solidFill>
              </a:rPr>
              <a:t>уникальной идентификации приложения среди других приложений</a:t>
            </a:r>
            <a:endParaRPr>
              <a:solidFill>
                <a:srgbClr val="434343"/>
              </a:solidFill>
            </a:endParaRPr>
          </a:p>
          <a:p>
            <a:pPr indent="-317500" lvl="0" marL="457200" rtl="0">
              <a:lnSpc>
                <a:spcPct val="115000"/>
              </a:lnSpc>
              <a:spcBef>
                <a:spcPts val="0"/>
              </a:spcBef>
              <a:spcAft>
                <a:spcPts val="0"/>
              </a:spcAft>
              <a:buClr>
                <a:srgbClr val="434343"/>
              </a:buClr>
              <a:buSzPts val="1400"/>
              <a:buChar char="●"/>
            </a:pPr>
            <a:r>
              <a:rPr b="1" lang="ru">
                <a:solidFill>
                  <a:srgbClr val="434343"/>
                </a:solidFill>
              </a:rPr>
              <a:t>package object </a:t>
            </a:r>
            <a:r>
              <a:rPr lang="ru">
                <a:solidFill>
                  <a:srgbClr val="434343"/>
                </a:solidFill>
              </a:rPr>
              <a:t>- альтернативный способ создания пакетов</a:t>
            </a:r>
            <a:endParaRPr>
              <a:solidFill>
                <a:srgbClr val="434343"/>
              </a:solidFill>
            </a:endParaRPr>
          </a:p>
          <a:p>
            <a:pPr indent="0" lvl="0" marL="457200" marR="0" rtl="0" algn="l">
              <a:lnSpc>
                <a:spcPct val="115000"/>
              </a:lnSpc>
              <a:spcBef>
                <a:spcPts val="100"/>
              </a:spcBef>
              <a:spcAft>
                <a:spcPts val="100"/>
              </a:spcAft>
              <a:buNone/>
            </a:pPr>
            <a:r>
              <a:t/>
            </a:r>
            <a:endParaRPr>
              <a:solidFill>
                <a:srgbClr val="666666"/>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1" name="Shape 1251"/>
        <p:cNvGrpSpPr/>
        <p:nvPr/>
      </p:nvGrpSpPr>
      <p:grpSpPr>
        <a:xfrm>
          <a:off x="0" y="0"/>
          <a:ext cx="0" cy="0"/>
          <a:chOff x="0" y="0"/>
          <a:chExt cx="0" cy="0"/>
        </a:xfrm>
      </p:grpSpPr>
      <p:sp>
        <p:nvSpPr>
          <p:cNvPr id="1252" name="Shape 125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Nesting actors</a:t>
            </a:r>
            <a:endParaRPr>
              <a:solidFill>
                <a:schemeClr val="dk2"/>
              </a:solidFill>
            </a:endParaRPr>
          </a:p>
        </p:txBody>
      </p:sp>
      <p:pic>
        <p:nvPicPr>
          <p:cNvPr id="1253" name="Shape 1253"/>
          <p:cNvPicPr preferRelativeResize="0"/>
          <p:nvPr/>
        </p:nvPicPr>
        <p:blipFill>
          <a:blip r:embed="rId3">
            <a:alphaModFix/>
          </a:blip>
          <a:stretch>
            <a:fillRect/>
          </a:stretch>
        </p:blipFill>
        <p:spPr>
          <a:xfrm>
            <a:off x="3712275" y="1108600"/>
            <a:ext cx="5048250" cy="2533650"/>
          </a:xfrm>
          <a:prstGeom prst="rect">
            <a:avLst/>
          </a:prstGeom>
          <a:noFill/>
          <a:ln>
            <a:noFill/>
          </a:ln>
        </p:spPr>
      </p:pic>
      <p:sp>
        <p:nvSpPr>
          <p:cNvPr id="1254" name="Shape 1254"/>
          <p:cNvSpPr txBox="1"/>
          <p:nvPr/>
        </p:nvSpPr>
        <p:spPr>
          <a:xfrm>
            <a:off x="311700" y="1108600"/>
            <a:ext cx="3317700" cy="371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434343"/>
              </a:buClr>
              <a:buSzPts val="1800"/>
              <a:buChar char="●"/>
            </a:pPr>
            <a:r>
              <a:rPr lang="ru" sz="1800">
                <a:solidFill>
                  <a:srgbClr val="434343"/>
                </a:solidFill>
              </a:rPr>
              <a:t>Supervisor strategy</a:t>
            </a:r>
            <a:endParaRPr sz="1800">
              <a:solidFill>
                <a:srgbClr val="434343"/>
              </a:solidFill>
            </a:endParaRPr>
          </a:p>
          <a:p>
            <a:pPr indent="-342900" lvl="1" marL="914400" rtl="0">
              <a:spcBef>
                <a:spcPts val="1000"/>
              </a:spcBef>
              <a:spcAft>
                <a:spcPts val="0"/>
              </a:spcAft>
              <a:buClr>
                <a:srgbClr val="434343"/>
              </a:buClr>
              <a:buSzPts val="1800"/>
              <a:buChar char="○"/>
            </a:pPr>
            <a:r>
              <a:rPr lang="ru" sz="1800">
                <a:solidFill>
                  <a:srgbClr val="434343"/>
                </a:solidFill>
              </a:rPr>
              <a:t>Resume, keep state</a:t>
            </a:r>
            <a:endParaRPr sz="1800">
              <a:solidFill>
                <a:srgbClr val="434343"/>
              </a:solidFill>
            </a:endParaRPr>
          </a:p>
          <a:p>
            <a:pPr indent="-342900" lvl="1" marL="914400" rtl="0">
              <a:spcBef>
                <a:spcPts val="1000"/>
              </a:spcBef>
              <a:spcAft>
                <a:spcPts val="0"/>
              </a:spcAft>
              <a:buClr>
                <a:srgbClr val="434343"/>
              </a:buClr>
              <a:buSzPts val="1800"/>
              <a:buChar char="○"/>
            </a:pPr>
            <a:r>
              <a:rPr lang="ru" sz="1800">
                <a:solidFill>
                  <a:srgbClr val="434343"/>
                </a:solidFill>
              </a:rPr>
              <a:t>Restart</a:t>
            </a:r>
            <a:endParaRPr sz="1800">
              <a:solidFill>
                <a:srgbClr val="434343"/>
              </a:solidFill>
            </a:endParaRPr>
          </a:p>
          <a:p>
            <a:pPr indent="-342900" lvl="1" marL="914400" rtl="0">
              <a:spcBef>
                <a:spcPts val="1000"/>
              </a:spcBef>
              <a:spcAft>
                <a:spcPts val="0"/>
              </a:spcAft>
              <a:buClr>
                <a:srgbClr val="434343"/>
              </a:buClr>
              <a:buSzPts val="1800"/>
              <a:buChar char="○"/>
            </a:pPr>
            <a:r>
              <a:rPr lang="ru" sz="1800">
                <a:solidFill>
                  <a:srgbClr val="434343"/>
                </a:solidFill>
              </a:rPr>
              <a:t>Stop permanently</a:t>
            </a:r>
            <a:endParaRPr sz="1800">
              <a:solidFill>
                <a:srgbClr val="434343"/>
              </a:solidFill>
            </a:endParaRPr>
          </a:p>
          <a:p>
            <a:pPr indent="-342900" lvl="1" marL="914400" rtl="0">
              <a:spcBef>
                <a:spcPts val="1000"/>
              </a:spcBef>
              <a:spcAft>
                <a:spcPts val="1000"/>
              </a:spcAft>
              <a:buClr>
                <a:srgbClr val="434343"/>
              </a:buClr>
              <a:buSzPts val="1800"/>
              <a:buChar char="○"/>
            </a:pPr>
            <a:r>
              <a:rPr lang="ru" sz="1800">
                <a:solidFill>
                  <a:srgbClr val="434343"/>
                </a:solidFill>
              </a:rPr>
              <a:t>Escalate failure</a:t>
            </a:r>
            <a:endParaRPr sz="1800">
              <a:solidFill>
                <a:srgbClr val="434343"/>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8" name="Shape 1258"/>
        <p:cNvGrpSpPr/>
        <p:nvPr/>
      </p:nvGrpSpPr>
      <p:grpSpPr>
        <a:xfrm>
          <a:off x="0" y="0"/>
          <a:ext cx="0" cy="0"/>
          <a:chOff x="0" y="0"/>
          <a:chExt cx="0" cy="0"/>
        </a:xfrm>
      </p:grpSpPr>
      <p:sp>
        <p:nvSpPr>
          <p:cNvPr id="1259" name="Shape 125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Выбор акторов</a:t>
            </a:r>
            <a:endParaRPr>
              <a:solidFill>
                <a:schemeClr val="dk2"/>
              </a:solidFill>
            </a:endParaRPr>
          </a:p>
        </p:txBody>
      </p:sp>
      <p:sp>
        <p:nvSpPr>
          <p:cNvPr id="1260" name="Shape 1260"/>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Actor reference (ActorRef) - сущность, основная задача которого - это способствовать отправке сообщений актору.</a:t>
            </a:r>
            <a:endParaRPr sz="1800"/>
          </a:p>
          <a:p>
            <a:pPr indent="0" lvl="0" marL="0" rtl="0">
              <a:spcBef>
                <a:spcPts val="1000"/>
              </a:spcBef>
              <a:spcAft>
                <a:spcPts val="0"/>
              </a:spcAft>
              <a:buNone/>
            </a:pPr>
            <a:r>
              <a:rPr lang="ru" sz="1800"/>
              <a:t>Основные виды actor reference:</a:t>
            </a:r>
            <a:endParaRPr sz="1800"/>
          </a:p>
          <a:p>
            <a:pPr indent="-342900" lvl="0" marL="457200" rtl="0">
              <a:spcBef>
                <a:spcPts val="1000"/>
              </a:spcBef>
              <a:spcAft>
                <a:spcPts val="0"/>
              </a:spcAft>
              <a:buSzPts val="1800"/>
              <a:buChar char="-"/>
            </a:pPr>
            <a:r>
              <a:rPr lang="ru" sz="1800"/>
              <a:t>Purely local - локальная ссылка без поддержки удаленной отправки</a:t>
            </a:r>
            <a:endParaRPr sz="1800"/>
          </a:p>
          <a:p>
            <a:pPr indent="-342900" lvl="0" marL="457200" rtl="0">
              <a:spcBef>
                <a:spcPts val="0"/>
              </a:spcBef>
              <a:spcAft>
                <a:spcPts val="0"/>
              </a:spcAft>
              <a:buSzPts val="1800"/>
              <a:buChar char="-"/>
            </a:pPr>
            <a:r>
              <a:rPr lang="ru" sz="1800"/>
              <a:t>Local - локальная ссылка с поддержкой удаленной отправки</a:t>
            </a:r>
            <a:endParaRPr sz="1800"/>
          </a:p>
          <a:p>
            <a:pPr indent="-342900" lvl="0" marL="457200" rtl="0">
              <a:spcBef>
                <a:spcPts val="0"/>
              </a:spcBef>
              <a:spcAft>
                <a:spcPts val="0"/>
              </a:spcAft>
              <a:buSzPts val="1800"/>
              <a:buChar char="-"/>
            </a:pPr>
            <a:r>
              <a:rPr lang="ru" sz="1800"/>
              <a:t>Local (router) - локальная ссылка для актора-роутера (с поддержкой прямой отправки минуя актора-роутера)</a:t>
            </a:r>
            <a:endParaRPr sz="1800"/>
          </a:p>
          <a:p>
            <a:pPr indent="-342900" lvl="0" marL="457200" rtl="0">
              <a:spcBef>
                <a:spcPts val="0"/>
              </a:spcBef>
              <a:spcAft>
                <a:spcPts val="0"/>
              </a:spcAft>
              <a:buSzPts val="1800"/>
              <a:buChar char="-"/>
            </a:pPr>
            <a:r>
              <a:rPr lang="ru" sz="1800"/>
              <a:t>Remote - ссылка на удаленного актора (в другой актор-системе)</a:t>
            </a:r>
            <a:endParaRPr sz="1800"/>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64" name="Shape 1264"/>
        <p:cNvGrpSpPr/>
        <p:nvPr/>
      </p:nvGrpSpPr>
      <p:grpSpPr>
        <a:xfrm>
          <a:off x="0" y="0"/>
          <a:ext cx="0" cy="0"/>
          <a:chOff x="0" y="0"/>
          <a:chExt cx="0" cy="0"/>
        </a:xfrm>
      </p:grpSpPr>
      <p:sp>
        <p:nvSpPr>
          <p:cNvPr id="1265" name="Shape 126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Выбор акторов</a:t>
            </a:r>
            <a:endParaRPr>
              <a:solidFill>
                <a:schemeClr val="dk2"/>
              </a:solidFill>
            </a:endParaRPr>
          </a:p>
        </p:txBody>
      </p:sp>
      <p:sp>
        <p:nvSpPr>
          <p:cNvPr id="1266" name="Shape 126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Actor path - способ именования акторов в соответствии с их иерархией наследования (наподобие директориям в файловой системе):</a:t>
            </a:r>
            <a:endParaRPr sz="1800"/>
          </a:p>
          <a:p>
            <a:pPr indent="0" lvl="0" marL="0" rtl="0">
              <a:spcBef>
                <a:spcPts val="1000"/>
              </a:spcBef>
              <a:spcAft>
                <a:spcPts val="0"/>
              </a:spcAft>
              <a:buNone/>
            </a:pPr>
            <a:r>
              <a:rPr lang="ru" sz="1800">
                <a:latin typeface="Consolas"/>
                <a:ea typeface="Consolas"/>
                <a:cs typeface="Consolas"/>
                <a:sym typeface="Consolas"/>
              </a:rPr>
              <a:t>"akka://my-sys/user/service-a/worker1"  // purely local</a:t>
            </a:r>
            <a:br>
              <a:rPr lang="ru" sz="1800">
                <a:latin typeface="Consolas"/>
                <a:ea typeface="Consolas"/>
                <a:cs typeface="Consolas"/>
                <a:sym typeface="Consolas"/>
              </a:rPr>
            </a:br>
            <a:r>
              <a:rPr lang="ru" sz="1800">
                <a:latin typeface="Consolas"/>
                <a:ea typeface="Consolas"/>
                <a:cs typeface="Consolas"/>
                <a:sym typeface="Consolas"/>
              </a:rPr>
              <a:t>"akka.tcp://my-sys@host.example.com:5678/user/service-b" // remote</a:t>
            </a:r>
            <a:endParaRPr sz="1800">
              <a:latin typeface="Consolas"/>
              <a:ea typeface="Consolas"/>
              <a:cs typeface="Consolas"/>
              <a:sym typeface="Consolas"/>
            </a:endParaRPr>
          </a:p>
          <a:p>
            <a:pPr indent="0" lvl="0" marL="0" rtl="0">
              <a:spcBef>
                <a:spcPts val="1000"/>
              </a:spcBef>
              <a:spcAft>
                <a:spcPts val="0"/>
              </a:spcAft>
              <a:buNone/>
            </a:pPr>
            <a:r>
              <a:rPr lang="ru" sz="1800"/>
              <a:t>В отличие от ActorRef, ActorPath не привязан к конкретному актору, он привязан только к логическому пути в иерархии имен акторов.</a:t>
            </a:r>
            <a:endParaRPr sz="1800"/>
          </a:p>
          <a:p>
            <a:pPr indent="0" lvl="0" marL="0" rtl="0">
              <a:spcBef>
                <a:spcPts val="1000"/>
              </a:spcBef>
              <a:spcAft>
                <a:spcPts val="0"/>
              </a:spcAft>
              <a:buNone/>
            </a:pPr>
            <a:r>
              <a:rPr lang="ru" sz="1800"/>
              <a:t>Следовательно, одному ActorPath в разные моменты времени могут соответствовать разные ActorRef.</a:t>
            </a:r>
            <a:endParaRPr sz="1800"/>
          </a:p>
          <a:p>
            <a:pPr indent="0" lvl="0" marL="0" rtl="0">
              <a:spcBef>
                <a:spcPts val="1000"/>
              </a:spcBef>
              <a:spcAft>
                <a:spcPts val="1000"/>
              </a:spcAft>
              <a:buNone/>
            </a:pPr>
            <a:r>
              <a:t/>
            </a:r>
            <a:endParaRPr sz="1800"/>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0" name="Shape 1270"/>
        <p:cNvGrpSpPr/>
        <p:nvPr/>
      </p:nvGrpSpPr>
      <p:grpSpPr>
        <a:xfrm>
          <a:off x="0" y="0"/>
          <a:ext cx="0" cy="0"/>
          <a:chOff x="0" y="0"/>
          <a:chExt cx="0" cy="0"/>
        </a:xfrm>
      </p:grpSpPr>
      <p:sp>
        <p:nvSpPr>
          <p:cNvPr id="1271" name="Shape 127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Выбор акторов</a:t>
            </a:r>
            <a:endParaRPr>
              <a:solidFill>
                <a:schemeClr val="dk2"/>
              </a:solidFill>
            </a:endParaRPr>
          </a:p>
        </p:txBody>
      </p:sp>
      <p:sp>
        <p:nvSpPr>
          <p:cNvPr id="1272" name="Shape 127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Как получить ActorRef:</a:t>
            </a:r>
            <a:endParaRPr sz="1800"/>
          </a:p>
          <a:p>
            <a:pPr indent="-342900" lvl="0" marL="457200" rtl="0">
              <a:spcBef>
                <a:spcPts val="1000"/>
              </a:spcBef>
              <a:spcAft>
                <a:spcPts val="0"/>
              </a:spcAft>
              <a:buSzPts val="1800"/>
              <a:buChar char="-"/>
            </a:pPr>
            <a:r>
              <a:rPr lang="ru" sz="1800"/>
              <a:t>свой собственный: </a:t>
            </a:r>
            <a:r>
              <a:rPr lang="ru" sz="1800">
                <a:latin typeface="Consolas"/>
                <a:ea typeface="Consolas"/>
                <a:cs typeface="Consolas"/>
                <a:sym typeface="Consolas"/>
              </a:rPr>
              <a:t>self()</a:t>
            </a:r>
            <a:endParaRPr sz="1800">
              <a:latin typeface="Consolas"/>
              <a:ea typeface="Consolas"/>
              <a:cs typeface="Consolas"/>
              <a:sym typeface="Consolas"/>
            </a:endParaRPr>
          </a:p>
          <a:p>
            <a:pPr indent="-342900" lvl="0" marL="457200" rtl="0">
              <a:spcBef>
                <a:spcPts val="0"/>
              </a:spcBef>
              <a:spcAft>
                <a:spcPts val="0"/>
              </a:spcAft>
              <a:buSzPts val="1800"/>
              <a:buChar char="-"/>
            </a:pPr>
            <a:r>
              <a:rPr lang="ru" sz="1800"/>
              <a:t>родительский: </a:t>
            </a:r>
            <a:r>
              <a:rPr lang="ru" sz="1800">
                <a:latin typeface="Consolas"/>
                <a:ea typeface="Consolas"/>
                <a:cs typeface="Consolas"/>
                <a:sym typeface="Consolas"/>
              </a:rPr>
              <a:t>parent()</a:t>
            </a:r>
            <a:endParaRPr sz="1800">
              <a:latin typeface="Consolas"/>
              <a:ea typeface="Consolas"/>
              <a:cs typeface="Consolas"/>
              <a:sym typeface="Consolas"/>
            </a:endParaRPr>
          </a:p>
          <a:p>
            <a:pPr indent="-342900" lvl="0" marL="457200" rtl="0">
              <a:spcBef>
                <a:spcPts val="0"/>
              </a:spcBef>
              <a:spcAft>
                <a:spcPts val="0"/>
              </a:spcAft>
              <a:buSzPts val="1800"/>
              <a:buChar char="-"/>
            </a:pPr>
            <a:r>
              <a:rPr lang="ru" sz="1800"/>
              <a:t>во время создания актора: </a:t>
            </a:r>
            <a:br>
              <a:rPr lang="ru" sz="1800"/>
            </a:br>
            <a:r>
              <a:rPr lang="ru" sz="1800">
                <a:latin typeface="Consolas"/>
                <a:ea typeface="Consolas"/>
                <a:cs typeface="Consolas"/>
                <a:sym typeface="Consolas"/>
              </a:rPr>
              <a:t>ActorSystem.actorOf</a:t>
            </a:r>
            <a:r>
              <a:rPr lang="ru" sz="1800"/>
              <a:t> / </a:t>
            </a:r>
            <a:r>
              <a:rPr lang="ru" sz="1800">
                <a:latin typeface="Consolas"/>
                <a:ea typeface="Consolas"/>
                <a:cs typeface="Consolas"/>
                <a:sym typeface="Consolas"/>
              </a:rPr>
              <a:t>ActorContext.actorOf</a:t>
            </a:r>
            <a:endParaRPr sz="1800">
              <a:latin typeface="Consolas"/>
              <a:ea typeface="Consolas"/>
              <a:cs typeface="Consolas"/>
              <a:sym typeface="Consolas"/>
            </a:endParaRPr>
          </a:p>
          <a:p>
            <a:pPr indent="-342900" lvl="0" marL="457200" rtl="0">
              <a:spcBef>
                <a:spcPts val="0"/>
              </a:spcBef>
              <a:spcAft>
                <a:spcPts val="0"/>
              </a:spcAft>
              <a:buSzPts val="1800"/>
              <a:buChar char="-"/>
            </a:pPr>
            <a:r>
              <a:rPr lang="ru" sz="1800"/>
              <a:t>поискать по ActorPath: </a:t>
            </a:r>
            <a:br>
              <a:rPr lang="ru" sz="1800"/>
            </a:br>
            <a:r>
              <a:rPr lang="ru" sz="1800">
                <a:latin typeface="Consolas"/>
                <a:ea typeface="Consolas"/>
                <a:cs typeface="Consolas"/>
                <a:sym typeface="Consolas"/>
              </a:rPr>
              <a:t>ActorSystem.actorSelection</a:t>
            </a:r>
            <a:r>
              <a:rPr lang="ru" sz="1800"/>
              <a:t> / </a:t>
            </a:r>
            <a:r>
              <a:rPr lang="ru" sz="1800">
                <a:latin typeface="Consolas"/>
                <a:ea typeface="Consolas"/>
                <a:cs typeface="Consolas"/>
                <a:sym typeface="Consolas"/>
              </a:rPr>
              <a:t>ActorContext.actorSelection</a:t>
            </a:r>
            <a:r>
              <a:rPr lang="ru" sz="1800"/>
              <a:t> </a:t>
            </a:r>
            <a:endParaRPr sz="1800"/>
          </a:p>
          <a:p>
            <a:pPr indent="-342900" lvl="1" marL="914400" rtl="0">
              <a:spcBef>
                <a:spcPts val="0"/>
              </a:spcBef>
              <a:spcAft>
                <a:spcPts val="0"/>
              </a:spcAft>
              <a:buSzPts val="1800"/>
              <a:buChar char="-"/>
            </a:pPr>
            <a:r>
              <a:rPr lang="ru" sz="1800"/>
              <a:t>в том числе и вверх по иерархии: </a:t>
            </a:r>
            <a:br>
              <a:rPr lang="ru" sz="1800"/>
            </a:br>
            <a:r>
              <a:rPr lang="ru" sz="1800"/>
              <a:t>“</a:t>
            </a:r>
            <a:r>
              <a:rPr lang="ru" sz="1800">
                <a:latin typeface="Consolas"/>
                <a:ea typeface="Consolas"/>
                <a:cs typeface="Consolas"/>
                <a:sym typeface="Consolas"/>
              </a:rPr>
              <a:t>../brother</a:t>
            </a:r>
            <a:r>
              <a:rPr lang="ru" sz="1800"/>
              <a:t>” или с применением масок: “</a:t>
            </a:r>
            <a:r>
              <a:rPr lang="ru" sz="1800">
                <a:latin typeface="Consolas"/>
                <a:ea typeface="Consolas"/>
                <a:cs typeface="Consolas"/>
                <a:sym typeface="Consolas"/>
              </a:rPr>
              <a:t>../*</a:t>
            </a:r>
            <a:r>
              <a:rPr lang="ru" sz="1800"/>
              <a:t>”</a:t>
            </a:r>
            <a:endParaRPr sz="1800"/>
          </a:p>
          <a:p>
            <a:pPr indent="-342900" lvl="0" marL="457200" rtl="0">
              <a:spcBef>
                <a:spcPts val="0"/>
              </a:spcBef>
              <a:spcAft>
                <a:spcPts val="0"/>
              </a:spcAft>
              <a:buSzPts val="1800"/>
              <a:buChar char="-"/>
            </a:pPr>
            <a:r>
              <a:rPr lang="ru" sz="1800"/>
              <a:t>найти отправителя сообщения: </a:t>
            </a:r>
            <a:r>
              <a:rPr lang="ru" sz="1800">
                <a:latin typeface="Consolas"/>
                <a:ea typeface="Consolas"/>
                <a:cs typeface="Consolas"/>
                <a:sym typeface="Consolas"/>
              </a:rPr>
              <a:t>sender()</a:t>
            </a:r>
            <a:endParaRPr sz="1800">
              <a:latin typeface="Consolas"/>
              <a:ea typeface="Consolas"/>
              <a:cs typeface="Consolas"/>
              <a:sym typeface="Consolas"/>
            </a:endParaRPr>
          </a:p>
          <a:p>
            <a:pPr indent="0" lvl="0" marL="0" rtl="0">
              <a:spcBef>
                <a:spcPts val="1000"/>
              </a:spcBef>
              <a:spcAft>
                <a:spcPts val="1000"/>
              </a:spcAft>
              <a:buNone/>
            </a:pPr>
            <a:r>
              <a:t/>
            </a:r>
            <a:endParaRPr sz="1800"/>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6" name="Shape 1276"/>
        <p:cNvGrpSpPr/>
        <p:nvPr/>
      </p:nvGrpSpPr>
      <p:grpSpPr>
        <a:xfrm>
          <a:off x="0" y="0"/>
          <a:ext cx="0" cy="0"/>
          <a:chOff x="0" y="0"/>
          <a:chExt cx="0" cy="0"/>
        </a:xfrm>
      </p:grpSpPr>
      <p:sp>
        <p:nvSpPr>
          <p:cNvPr id="1277" name="Shape 127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Выбор акторов</a:t>
            </a:r>
            <a:endParaRPr>
              <a:solidFill>
                <a:schemeClr val="dk2"/>
              </a:solidFill>
            </a:endParaRPr>
          </a:p>
        </p:txBody>
      </p:sp>
      <p:sp>
        <p:nvSpPr>
          <p:cNvPr id="1278" name="Shape 1278"/>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Акторы на вершине иерархии:</a:t>
            </a:r>
            <a:endParaRPr sz="1800"/>
          </a:p>
          <a:p>
            <a:pPr indent="-342900" lvl="0" marL="457200" rtl="0">
              <a:spcBef>
                <a:spcPts val="1000"/>
              </a:spcBef>
              <a:spcAft>
                <a:spcPts val="0"/>
              </a:spcAft>
              <a:buSzPts val="1800"/>
              <a:buChar char="-"/>
            </a:pPr>
            <a:r>
              <a:rPr lang="ru" sz="1800">
                <a:latin typeface="Consolas"/>
                <a:ea typeface="Consolas"/>
                <a:cs typeface="Consolas"/>
                <a:sym typeface="Consolas"/>
              </a:rPr>
              <a:t>/user</a:t>
            </a:r>
            <a:r>
              <a:rPr lang="ru" sz="1800"/>
              <a:t> - guardian actor для всех пользовательских акторов</a:t>
            </a:r>
            <a:endParaRPr sz="1800"/>
          </a:p>
          <a:p>
            <a:pPr indent="-342900" lvl="0" marL="457200" rtl="0">
              <a:spcBef>
                <a:spcPts val="0"/>
              </a:spcBef>
              <a:spcAft>
                <a:spcPts val="0"/>
              </a:spcAft>
              <a:buSzPts val="1800"/>
              <a:buChar char="-"/>
            </a:pPr>
            <a:r>
              <a:rPr lang="ru" sz="1800">
                <a:latin typeface="Consolas"/>
                <a:ea typeface="Consolas"/>
                <a:cs typeface="Consolas"/>
                <a:sym typeface="Consolas"/>
              </a:rPr>
              <a:t>/system</a:t>
            </a:r>
            <a:r>
              <a:rPr lang="ru" sz="1800"/>
              <a:t> - guardian actor для всех системных акторов (логирование и пр.)</a:t>
            </a:r>
            <a:endParaRPr sz="1800"/>
          </a:p>
          <a:p>
            <a:pPr indent="-342900" lvl="0" marL="457200" rtl="0">
              <a:spcBef>
                <a:spcPts val="0"/>
              </a:spcBef>
              <a:spcAft>
                <a:spcPts val="0"/>
              </a:spcAft>
              <a:buSzPts val="1800"/>
              <a:buChar char="-"/>
            </a:pPr>
            <a:r>
              <a:rPr lang="ru" sz="1800">
                <a:latin typeface="Consolas"/>
                <a:ea typeface="Consolas"/>
                <a:cs typeface="Consolas"/>
                <a:sym typeface="Consolas"/>
              </a:rPr>
              <a:t>/deadLetters</a:t>
            </a:r>
            <a:r>
              <a:rPr lang="ru" sz="1800"/>
              <a:t> - актор, получающий все сообщения к остановленным или несуществующим акторам (однако есть вероятность потери таких сообщений даже в одной JVM)</a:t>
            </a:r>
            <a:endParaRPr sz="1800"/>
          </a:p>
          <a:p>
            <a:pPr indent="-342900" lvl="0" marL="457200" rtl="0">
              <a:spcBef>
                <a:spcPts val="0"/>
              </a:spcBef>
              <a:spcAft>
                <a:spcPts val="0"/>
              </a:spcAft>
              <a:buSzPts val="1800"/>
              <a:buChar char="-"/>
            </a:pPr>
            <a:r>
              <a:rPr lang="ru" sz="1800">
                <a:latin typeface="Consolas"/>
                <a:ea typeface="Consolas"/>
                <a:cs typeface="Consolas"/>
                <a:sym typeface="Consolas"/>
              </a:rPr>
              <a:t>/temp</a:t>
            </a:r>
            <a:r>
              <a:rPr lang="ru" sz="1800"/>
              <a:t> - guardian actor для всех короткоживущих акторов (например, для шаблона ask)</a:t>
            </a:r>
            <a:endParaRPr sz="1800"/>
          </a:p>
          <a:p>
            <a:pPr indent="-342900" lvl="0" marL="457200" rtl="0">
              <a:spcBef>
                <a:spcPts val="0"/>
              </a:spcBef>
              <a:spcAft>
                <a:spcPts val="0"/>
              </a:spcAft>
              <a:buSzPts val="1800"/>
              <a:buChar char="-"/>
            </a:pPr>
            <a:r>
              <a:rPr lang="ru" sz="1800">
                <a:latin typeface="Consolas"/>
                <a:ea typeface="Consolas"/>
                <a:cs typeface="Consolas"/>
                <a:sym typeface="Consolas"/>
              </a:rPr>
              <a:t>/remote</a:t>
            </a:r>
            <a:r>
              <a:rPr lang="ru" sz="1800"/>
              <a:t> - условный логический путь для удаленных акторов, чьи супервизоры находятся через Remote-ссылки</a:t>
            </a:r>
            <a:endParaRPr sz="1800"/>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82" name="Shape 1282"/>
        <p:cNvGrpSpPr/>
        <p:nvPr/>
      </p:nvGrpSpPr>
      <p:grpSpPr>
        <a:xfrm>
          <a:off x="0" y="0"/>
          <a:ext cx="0" cy="0"/>
          <a:chOff x="0" y="0"/>
          <a:chExt cx="0" cy="0"/>
        </a:xfrm>
      </p:grpSpPr>
      <p:sp>
        <p:nvSpPr>
          <p:cNvPr id="1283" name="Shape 1283"/>
          <p:cNvSpPr/>
          <p:nvPr/>
        </p:nvSpPr>
        <p:spPr>
          <a:xfrm>
            <a:off x="2405300" y="912725"/>
            <a:ext cx="4649700" cy="41127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Shape 128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Lifecycle</a:t>
            </a:r>
            <a:endParaRPr>
              <a:solidFill>
                <a:schemeClr val="dk2"/>
              </a:solidFill>
            </a:endParaRPr>
          </a:p>
        </p:txBody>
      </p:sp>
      <p:pic>
        <p:nvPicPr>
          <p:cNvPr id="1285" name="Shape 1285"/>
          <p:cNvPicPr preferRelativeResize="0"/>
          <p:nvPr/>
        </p:nvPicPr>
        <p:blipFill>
          <a:blip r:embed="rId3">
            <a:alphaModFix/>
          </a:blip>
          <a:stretch>
            <a:fillRect/>
          </a:stretch>
        </p:blipFill>
        <p:spPr>
          <a:xfrm>
            <a:off x="2485450" y="806500"/>
            <a:ext cx="4537179" cy="433700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89" name="Shape 1289"/>
        <p:cNvGrpSpPr/>
        <p:nvPr/>
      </p:nvGrpSpPr>
      <p:grpSpPr>
        <a:xfrm>
          <a:off x="0" y="0"/>
          <a:ext cx="0" cy="0"/>
          <a:chOff x="0" y="0"/>
          <a:chExt cx="0" cy="0"/>
        </a:xfrm>
      </p:grpSpPr>
      <p:sp>
        <p:nvSpPr>
          <p:cNvPr id="1290" name="Shape 129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Диспетчеры</a:t>
            </a:r>
            <a:endParaRPr>
              <a:solidFill>
                <a:schemeClr val="dk2"/>
              </a:solidFill>
            </a:endParaRPr>
          </a:p>
        </p:txBody>
      </p:sp>
      <p:sp>
        <p:nvSpPr>
          <p:cNvPr id="1291" name="Shape 1291"/>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Все акторы выполняются в выделенных тред пулах, за назначение которых отвечают диспетчеры (которые сами по себе являются ExecutionContext-ами).</a:t>
            </a:r>
            <a:endParaRPr sz="1800"/>
          </a:p>
          <a:p>
            <a:pPr indent="0" lvl="0" marL="0" rtl="0">
              <a:spcBef>
                <a:spcPts val="1000"/>
              </a:spcBef>
              <a:spcAft>
                <a:spcPts val="0"/>
              </a:spcAft>
              <a:buNone/>
            </a:pPr>
            <a:r>
              <a:rPr lang="ru" sz="1800"/>
              <a:t>Зачем вообще нужны диспетчеры: когда возникает борьба за треды (из-за блокировок/долгого вычисления) или за ресурсы CPU, диспетчеры помогают расставить приоритеты и ограничить особо прожорливые потоки.</a:t>
            </a:r>
            <a:endParaRPr sz="1800"/>
          </a:p>
          <a:p>
            <a:pPr indent="0" lvl="0" marL="0" rtl="0">
              <a:spcBef>
                <a:spcPts val="1000"/>
              </a:spcBef>
              <a:spcAft>
                <a:spcPts val="1000"/>
              </a:spcAft>
              <a:buNone/>
            </a:pPr>
            <a:r>
              <a:rPr lang="ru" sz="1800"/>
              <a:t>ActorSystem имеет дефолтного диспетчера, который используется по умолчанию. Обычно это ForkJoinExecutor.</a:t>
            </a:r>
            <a:endParaRPr sz="1800"/>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95" name="Shape 1295"/>
        <p:cNvGrpSpPr/>
        <p:nvPr/>
      </p:nvGrpSpPr>
      <p:grpSpPr>
        <a:xfrm>
          <a:off x="0" y="0"/>
          <a:ext cx="0" cy="0"/>
          <a:chOff x="0" y="0"/>
          <a:chExt cx="0" cy="0"/>
        </a:xfrm>
      </p:grpSpPr>
      <p:sp>
        <p:nvSpPr>
          <p:cNvPr id="1296" name="Shape 129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Диспетчеры</a:t>
            </a:r>
            <a:endParaRPr>
              <a:solidFill>
                <a:schemeClr val="dk2"/>
              </a:solidFill>
            </a:endParaRPr>
          </a:p>
        </p:txBody>
      </p:sp>
      <p:sp>
        <p:nvSpPr>
          <p:cNvPr id="1297" name="Shape 1297"/>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Можно гибко настраивать присвоение диспетчеров всей ActorSystem или конкретному Actor-у, через конфиги:</a:t>
            </a:r>
            <a:endParaRPr sz="1800"/>
          </a:p>
          <a:p>
            <a:pPr indent="0" lvl="0" marL="0" rtl="0">
              <a:spcBef>
                <a:spcPts val="1000"/>
              </a:spcBef>
              <a:spcAft>
                <a:spcPts val="0"/>
              </a:spcAft>
              <a:buNone/>
            </a:pPr>
            <a:r>
              <a:t/>
            </a:r>
            <a:endParaRPr>
              <a:latin typeface="Consolas"/>
              <a:ea typeface="Consolas"/>
              <a:cs typeface="Consolas"/>
              <a:sym typeface="Consolas"/>
            </a:endParaRPr>
          </a:p>
          <a:p>
            <a:pPr indent="0" lvl="0" marL="0" rtl="0">
              <a:spcBef>
                <a:spcPts val="1000"/>
              </a:spcBef>
              <a:spcAft>
                <a:spcPts val="0"/>
              </a:spcAft>
              <a:buNone/>
            </a:pPr>
            <a:r>
              <a:t/>
            </a:r>
            <a:endParaRPr>
              <a:latin typeface="Consolas"/>
              <a:ea typeface="Consolas"/>
              <a:cs typeface="Consolas"/>
              <a:sym typeface="Consolas"/>
            </a:endParaRPr>
          </a:p>
          <a:p>
            <a:pPr indent="0" lvl="0" marL="0" rtl="0">
              <a:spcBef>
                <a:spcPts val="1000"/>
              </a:spcBef>
              <a:spcAft>
                <a:spcPts val="0"/>
              </a:spcAft>
              <a:buNone/>
            </a:pPr>
            <a:r>
              <a:t/>
            </a:r>
            <a:endParaRPr>
              <a:latin typeface="Consolas"/>
              <a:ea typeface="Consolas"/>
              <a:cs typeface="Consolas"/>
              <a:sym typeface="Consolas"/>
            </a:endParaRPr>
          </a:p>
          <a:p>
            <a:pPr indent="0" lvl="0" marL="0" rtl="0">
              <a:spcBef>
                <a:spcPts val="1000"/>
              </a:spcBef>
              <a:spcAft>
                <a:spcPts val="0"/>
              </a:spcAft>
              <a:buNone/>
            </a:pPr>
            <a:r>
              <a:t/>
            </a:r>
            <a:endParaRPr>
              <a:latin typeface="Consolas"/>
              <a:ea typeface="Consolas"/>
              <a:cs typeface="Consolas"/>
              <a:sym typeface="Consolas"/>
            </a:endParaRPr>
          </a:p>
          <a:p>
            <a:pPr indent="0" lvl="0" marL="0" rtl="0">
              <a:spcBef>
                <a:spcPts val="1000"/>
              </a:spcBef>
              <a:spcAft>
                <a:spcPts val="0"/>
              </a:spcAft>
              <a:buNone/>
            </a:pPr>
            <a:r>
              <a:rPr lang="ru" sz="1800"/>
              <a:t>Или прямо в коде при создании:</a:t>
            </a:r>
            <a:endParaRPr sz="1800"/>
          </a:p>
          <a:p>
            <a:pPr indent="0" lvl="0" marL="0" rtl="0">
              <a:lnSpc>
                <a:spcPct val="110795"/>
              </a:lnSpc>
              <a:spcBef>
                <a:spcPts val="1000"/>
              </a:spcBef>
              <a:spcAft>
                <a:spcPts val="0"/>
              </a:spcAft>
              <a:buNone/>
            </a:pPr>
            <a:r>
              <a:t/>
            </a:r>
            <a:endParaRPr>
              <a:solidFill>
                <a:srgbClr val="333333"/>
              </a:solidFill>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
        <p:nvSpPr>
          <p:cNvPr id="1298" name="Shape 1298"/>
          <p:cNvSpPr txBox="1"/>
          <p:nvPr/>
        </p:nvSpPr>
        <p:spPr>
          <a:xfrm>
            <a:off x="1978650" y="3487550"/>
            <a:ext cx="5186700" cy="15159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000080"/>
                </a:solidFill>
                <a:latin typeface="Consolas"/>
                <a:ea typeface="Consolas"/>
                <a:cs typeface="Consolas"/>
                <a:sym typeface="Consolas"/>
              </a:rPr>
              <a:t>import</a:t>
            </a:r>
            <a:r>
              <a:rPr lang="ru">
                <a:solidFill>
                  <a:srgbClr val="333333"/>
                </a:solidFill>
                <a:latin typeface="Consolas"/>
                <a:ea typeface="Consolas"/>
                <a:cs typeface="Consolas"/>
                <a:sym typeface="Consolas"/>
              </a:rPr>
              <a:t> akka.actor.Props</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myActor </a:t>
            </a:r>
            <a:r>
              <a:rPr b="1" lang="ru">
                <a:solidFill>
                  <a:srgbClr val="000080"/>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context.actorOf(</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Props[</a:t>
            </a:r>
            <a:r>
              <a:rPr b="1" lang="ru">
                <a:solidFill>
                  <a:srgbClr val="000080"/>
                </a:solidFill>
                <a:latin typeface="Consolas"/>
                <a:ea typeface="Consolas"/>
                <a:cs typeface="Consolas"/>
                <a:sym typeface="Consolas"/>
              </a:rPr>
              <a:t>MyActor</a:t>
            </a:r>
            <a:r>
              <a:rPr lang="ru">
                <a:solidFill>
                  <a:srgbClr val="333333"/>
                </a:solidFill>
                <a:latin typeface="Consolas"/>
                <a:ea typeface="Consolas"/>
                <a:cs typeface="Consolas"/>
                <a:sym typeface="Consolas"/>
              </a:rPr>
              <a:t>].withDispatcher(</a:t>
            </a:r>
            <a:r>
              <a:rPr lang="ru">
                <a:solidFill>
                  <a:srgbClr val="0000FF"/>
                </a:solidFill>
                <a:latin typeface="Consolas"/>
                <a:ea typeface="Consolas"/>
                <a:cs typeface="Consolas"/>
                <a:sym typeface="Consolas"/>
              </a:rPr>
              <a:t>"my-dispatcher"</a:t>
            </a:r>
            <a:r>
              <a:rPr lang="ru">
                <a:solidFill>
                  <a:srgbClr val="333333"/>
                </a:solidFill>
                <a:latin typeface="Consolas"/>
                <a:ea typeface="Consolas"/>
                <a:cs typeface="Consolas"/>
                <a:sym typeface="Consolas"/>
              </a:rPr>
              <a:t>), </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lang="ru">
                <a:solidFill>
                  <a:srgbClr val="0000FF"/>
                </a:solidFill>
                <a:latin typeface="Consolas"/>
                <a:ea typeface="Consolas"/>
                <a:cs typeface="Consolas"/>
                <a:sym typeface="Consolas"/>
              </a:rPr>
              <a:t>"myactor"</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endParaRPr>
              <a:latin typeface="Consolas"/>
              <a:ea typeface="Consolas"/>
              <a:cs typeface="Consolas"/>
              <a:sym typeface="Consolas"/>
            </a:endParaRPr>
          </a:p>
        </p:txBody>
      </p:sp>
      <p:sp>
        <p:nvSpPr>
          <p:cNvPr id="1299" name="Shape 1299"/>
          <p:cNvSpPr txBox="1"/>
          <p:nvPr/>
        </p:nvSpPr>
        <p:spPr>
          <a:xfrm>
            <a:off x="2561850" y="1700050"/>
            <a:ext cx="4020300" cy="1234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latin typeface="Consolas"/>
                <a:ea typeface="Consolas"/>
                <a:cs typeface="Consolas"/>
                <a:sym typeface="Consolas"/>
              </a:rPr>
              <a:t>akka.actor.deployment {</a:t>
            </a:r>
            <a:endParaRPr>
              <a:solidFill>
                <a:schemeClr val="dk1"/>
              </a:solidFill>
              <a:latin typeface="Consolas"/>
              <a:ea typeface="Consolas"/>
              <a:cs typeface="Consolas"/>
              <a:sym typeface="Consolas"/>
            </a:endParaRPr>
          </a:p>
          <a:p>
            <a:pPr indent="0" lvl="0" marL="0" rtl="0">
              <a:spcBef>
                <a:spcPts val="0"/>
              </a:spcBef>
              <a:spcAft>
                <a:spcPts val="0"/>
              </a:spcAft>
              <a:buNone/>
            </a:pPr>
            <a:r>
              <a:rPr lang="ru">
                <a:solidFill>
                  <a:schemeClr val="dk1"/>
                </a:solidFill>
                <a:latin typeface="Consolas"/>
                <a:ea typeface="Consolas"/>
                <a:cs typeface="Consolas"/>
                <a:sym typeface="Consolas"/>
              </a:rPr>
              <a:t>  /myactor {</a:t>
            </a:r>
            <a:endParaRPr>
              <a:solidFill>
                <a:schemeClr val="dk1"/>
              </a:solidFill>
              <a:latin typeface="Consolas"/>
              <a:ea typeface="Consolas"/>
              <a:cs typeface="Consolas"/>
              <a:sym typeface="Consolas"/>
            </a:endParaRPr>
          </a:p>
          <a:p>
            <a:pPr indent="0" lvl="0" marL="0" rtl="0">
              <a:spcBef>
                <a:spcPts val="0"/>
              </a:spcBef>
              <a:spcAft>
                <a:spcPts val="0"/>
              </a:spcAft>
              <a:buNone/>
            </a:pPr>
            <a:r>
              <a:rPr lang="ru">
                <a:solidFill>
                  <a:schemeClr val="dk1"/>
                </a:solidFill>
                <a:latin typeface="Consolas"/>
                <a:ea typeface="Consolas"/>
                <a:cs typeface="Consolas"/>
                <a:sym typeface="Consolas"/>
              </a:rPr>
              <a:t>    dispatcher = my-dispatcher</a:t>
            </a:r>
            <a:endParaRPr>
              <a:solidFill>
                <a:schemeClr val="dk1"/>
              </a:solidFill>
              <a:latin typeface="Consolas"/>
              <a:ea typeface="Consolas"/>
              <a:cs typeface="Consolas"/>
              <a:sym typeface="Consolas"/>
            </a:endParaRPr>
          </a:p>
          <a:p>
            <a:pPr indent="0" lvl="0" marL="0" rtl="0">
              <a:spcBef>
                <a:spcPts val="0"/>
              </a:spcBef>
              <a:spcAft>
                <a:spcPts val="0"/>
              </a:spcAft>
              <a:buNone/>
            </a:pPr>
            <a:r>
              <a:rPr lang="ru">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spcBef>
                <a:spcPts val="0"/>
              </a:spcBef>
              <a:spcAft>
                <a:spcPts val="1000"/>
              </a:spcAft>
              <a:buNone/>
            </a:pPr>
            <a:r>
              <a:rPr lang="ru">
                <a:solidFill>
                  <a:schemeClr val="dk1"/>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03" name="Shape 1303"/>
        <p:cNvGrpSpPr/>
        <p:nvPr/>
      </p:nvGrpSpPr>
      <p:grpSpPr>
        <a:xfrm>
          <a:off x="0" y="0"/>
          <a:ext cx="0" cy="0"/>
          <a:chOff x="0" y="0"/>
          <a:chExt cx="0" cy="0"/>
        </a:xfrm>
      </p:grpSpPr>
      <p:sp>
        <p:nvSpPr>
          <p:cNvPr id="1304" name="Shape 130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Диспетчеры</a:t>
            </a:r>
            <a:endParaRPr>
              <a:solidFill>
                <a:schemeClr val="dk2"/>
              </a:solidFill>
            </a:endParaRPr>
          </a:p>
        </p:txBody>
      </p:sp>
      <p:sp>
        <p:nvSpPr>
          <p:cNvPr id="1305" name="Shape 130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Основные виды диспетчеров:</a:t>
            </a:r>
            <a:endParaRPr sz="1800"/>
          </a:p>
          <a:p>
            <a:pPr indent="-342900" lvl="0" marL="457200" rtl="0">
              <a:spcBef>
                <a:spcPts val="1000"/>
              </a:spcBef>
              <a:spcAft>
                <a:spcPts val="0"/>
              </a:spcAft>
              <a:buSzPts val="1800"/>
              <a:buChar char="-"/>
            </a:pPr>
            <a:r>
              <a:rPr lang="ru" sz="1800"/>
              <a:t>Dispatcher - обычный диспетчер с кастомизируемым видом тред-пулов (ForkJoinExecutor, ThreadPoolExecutor etc.)</a:t>
            </a:r>
            <a:endParaRPr sz="1800"/>
          </a:p>
          <a:p>
            <a:pPr indent="-342900" lvl="0" marL="457200" rtl="0">
              <a:spcBef>
                <a:spcPts val="1000"/>
              </a:spcBef>
              <a:spcAft>
                <a:spcPts val="0"/>
              </a:spcAft>
              <a:buSzPts val="1800"/>
              <a:buChar char="-"/>
            </a:pPr>
            <a:r>
              <a:rPr lang="ru" sz="1800"/>
              <a:t>PinnedDispatcher - на каждого актора создается собственный тред пул из одного потока</a:t>
            </a:r>
            <a:endParaRPr sz="1800"/>
          </a:p>
          <a:p>
            <a:pPr indent="-342900" lvl="0" marL="457200" rtl="0">
              <a:spcBef>
                <a:spcPts val="1000"/>
              </a:spcBef>
              <a:spcAft>
                <a:spcPts val="0"/>
              </a:spcAft>
              <a:buSzPts val="1800"/>
              <a:buChar char="-"/>
            </a:pPr>
            <a:r>
              <a:rPr lang="ru" sz="1800"/>
              <a:t>CallingThreadDispatcher - актор выполняется в вызывающем его потоке (для тестирования)</a:t>
            </a:r>
            <a:endParaRPr sz="1800"/>
          </a:p>
          <a:p>
            <a:pPr indent="0" lvl="0" marL="0" rtl="0">
              <a:spcBef>
                <a:spcPts val="1000"/>
              </a:spcBef>
              <a:spcAft>
                <a:spcPts val="1000"/>
              </a:spcAft>
              <a:buNone/>
            </a:pPr>
            <a:r>
              <a:t/>
            </a:r>
            <a:endParaRPr sz="1800"/>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09" name="Shape 1309"/>
        <p:cNvGrpSpPr/>
        <p:nvPr/>
      </p:nvGrpSpPr>
      <p:grpSpPr>
        <a:xfrm>
          <a:off x="0" y="0"/>
          <a:ext cx="0" cy="0"/>
          <a:chOff x="0" y="0"/>
          <a:chExt cx="0" cy="0"/>
        </a:xfrm>
      </p:grpSpPr>
      <p:sp>
        <p:nvSpPr>
          <p:cNvPr id="1310" name="Shape 131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Диспетчеры</a:t>
            </a:r>
            <a:endParaRPr>
              <a:solidFill>
                <a:schemeClr val="dk2"/>
              </a:solidFill>
            </a:endParaRPr>
          </a:p>
        </p:txBody>
      </p:sp>
      <p:sp>
        <p:nvSpPr>
          <p:cNvPr id="1311" name="Shape 1311"/>
          <p:cNvSpPr txBox="1"/>
          <p:nvPr/>
        </p:nvSpPr>
        <p:spPr>
          <a:xfrm>
            <a:off x="311700" y="931000"/>
            <a:ext cx="8520600" cy="40824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100">
                <a:solidFill>
                  <a:srgbClr val="000080"/>
                </a:solidFill>
                <a:latin typeface="Consolas"/>
                <a:ea typeface="Consolas"/>
                <a:cs typeface="Consolas"/>
                <a:sym typeface="Consolas"/>
              </a:rPr>
              <a:t>class</a:t>
            </a:r>
            <a:r>
              <a:rPr lang="ru" sz="1100">
                <a:solidFill>
                  <a:srgbClr val="333333"/>
                </a:solidFill>
                <a:latin typeface="Consolas"/>
                <a:ea typeface="Consolas"/>
                <a:cs typeface="Consolas"/>
                <a:sym typeface="Consolas"/>
              </a:rPr>
              <a:t> SlowActor </a:t>
            </a:r>
            <a:r>
              <a:rPr b="1" lang="ru" sz="1100">
                <a:solidFill>
                  <a:srgbClr val="000080"/>
                </a:solidFill>
                <a:latin typeface="Consolas"/>
                <a:ea typeface="Consolas"/>
                <a:cs typeface="Consolas"/>
                <a:sym typeface="Consolas"/>
              </a:rPr>
              <a:t>extends</a:t>
            </a:r>
            <a:r>
              <a:rPr lang="ru" sz="1100">
                <a:solidFill>
                  <a:srgbClr val="333333"/>
                </a:solidFill>
                <a:latin typeface="Consolas"/>
                <a:ea typeface="Consolas"/>
                <a:cs typeface="Consolas"/>
                <a:sym typeface="Consolas"/>
              </a:rPr>
              <a:t> Actor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implicit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executionContext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context.dispatcher</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override</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def</a:t>
            </a:r>
            <a:r>
              <a:rPr lang="ru" sz="1100">
                <a:solidFill>
                  <a:srgbClr val="333333"/>
                </a:solidFill>
                <a:latin typeface="Consolas"/>
                <a:ea typeface="Consolas"/>
                <a:cs typeface="Consolas"/>
                <a:sym typeface="Consolas"/>
              </a:rPr>
              <a:t> receive</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Receive</a:t>
            </a:r>
            <a:r>
              <a:rPr lang="ru" sz="1100">
                <a:solidFill>
                  <a:srgbClr val="333333"/>
                </a:solidFill>
                <a:latin typeface="Consolas"/>
                <a:ea typeface="Consolas"/>
                <a:cs typeface="Consolas"/>
                <a:sym typeface="Consolas"/>
              </a:rPr>
              <a:t> =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case</a:t>
            </a:r>
            <a:r>
              <a:rPr lang="ru" sz="1100">
                <a:solidFill>
                  <a:srgbClr val="333333"/>
                </a:solidFill>
                <a:latin typeface="Consolas"/>
                <a:ea typeface="Consolas"/>
                <a:cs typeface="Consolas"/>
                <a:sym typeface="Consolas"/>
              </a:rPr>
              <a:t> i </a:t>
            </a:r>
            <a:r>
              <a:rPr b="1" lang="ru" sz="1100">
                <a:solidFill>
                  <a:srgbClr val="000080"/>
                </a:solidFill>
                <a:latin typeface="Consolas"/>
                <a:ea typeface="Consolas"/>
                <a:cs typeface="Consolas"/>
                <a:sym typeface="Consolas"/>
              </a:rPr>
              <a:t>=&gt;</a:t>
            </a:r>
            <a:r>
              <a:rPr lang="ru" sz="1100">
                <a:solidFill>
                  <a:srgbClr val="333333"/>
                </a:solidFill>
                <a:latin typeface="Consolas"/>
                <a:ea typeface="Consolas"/>
                <a:cs typeface="Consolas"/>
                <a:sym typeface="Consolas"/>
              </a:rPr>
              <a:t> Future { Thread.sleep(</a:t>
            </a:r>
            <a:r>
              <a:rPr lang="ru" sz="1100">
                <a:solidFill>
                  <a:srgbClr val="0000FF"/>
                </a:solidFill>
                <a:latin typeface="Consolas"/>
                <a:ea typeface="Consolas"/>
                <a:cs typeface="Consolas"/>
                <a:sym typeface="Consolas"/>
              </a:rPr>
              <a:t>5000</a:t>
            </a:r>
            <a:r>
              <a:rPr lang="ru" sz="1100">
                <a:solidFill>
                  <a:srgbClr val="333333"/>
                </a:solidFill>
                <a:latin typeface="Consolas"/>
                <a:ea typeface="Consolas"/>
                <a:cs typeface="Consolas"/>
                <a:sym typeface="Consolas"/>
              </a:rPr>
              <a:t>); println(s</a:t>
            </a:r>
            <a:r>
              <a:rPr lang="ru" sz="1100">
                <a:solidFill>
                  <a:srgbClr val="0000FF"/>
                </a:solidFill>
                <a:latin typeface="Consolas"/>
                <a:ea typeface="Consolas"/>
                <a:cs typeface="Consolas"/>
                <a:sym typeface="Consolas"/>
              </a:rPr>
              <a:t>"Slow actor finally finished message $i"</a:t>
            </a: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class</a:t>
            </a:r>
            <a:r>
              <a:rPr lang="ru" sz="1100">
                <a:solidFill>
                  <a:srgbClr val="333333"/>
                </a:solidFill>
                <a:latin typeface="Consolas"/>
                <a:ea typeface="Consolas"/>
                <a:cs typeface="Consolas"/>
                <a:sym typeface="Consolas"/>
              </a:rPr>
              <a:t> FastActor </a:t>
            </a:r>
            <a:r>
              <a:rPr b="1" lang="ru" sz="1100">
                <a:solidFill>
                  <a:srgbClr val="000080"/>
                </a:solidFill>
                <a:latin typeface="Consolas"/>
                <a:ea typeface="Consolas"/>
                <a:cs typeface="Consolas"/>
                <a:sym typeface="Consolas"/>
              </a:rPr>
              <a:t>extends</a:t>
            </a:r>
            <a:r>
              <a:rPr lang="ru" sz="1100">
                <a:solidFill>
                  <a:srgbClr val="333333"/>
                </a:solidFill>
                <a:latin typeface="Consolas"/>
                <a:ea typeface="Consolas"/>
                <a:cs typeface="Consolas"/>
                <a:sym typeface="Consolas"/>
              </a:rPr>
              <a:t> Actor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override</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def</a:t>
            </a:r>
            <a:r>
              <a:rPr lang="ru" sz="1100">
                <a:solidFill>
                  <a:srgbClr val="333333"/>
                </a:solidFill>
                <a:latin typeface="Consolas"/>
                <a:ea typeface="Consolas"/>
                <a:cs typeface="Consolas"/>
                <a:sym typeface="Consolas"/>
              </a:rPr>
              <a:t> receive</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Receive</a:t>
            </a:r>
            <a:r>
              <a:rPr lang="ru" sz="1100">
                <a:solidFill>
                  <a:srgbClr val="333333"/>
                </a:solidFill>
                <a:latin typeface="Consolas"/>
                <a:ea typeface="Consolas"/>
                <a:cs typeface="Consolas"/>
                <a:sym typeface="Consolas"/>
              </a:rPr>
              <a:t> =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case</a:t>
            </a:r>
            <a:r>
              <a:rPr lang="ru" sz="1100">
                <a:solidFill>
                  <a:srgbClr val="333333"/>
                </a:solidFill>
                <a:latin typeface="Consolas"/>
                <a:ea typeface="Consolas"/>
                <a:cs typeface="Consolas"/>
                <a:sym typeface="Consolas"/>
              </a:rPr>
              <a:t> i </a:t>
            </a:r>
            <a:r>
              <a:rPr b="1" lang="ru" sz="1100">
                <a:solidFill>
                  <a:srgbClr val="000080"/>
                </a:solidFill>
                <a:latin typeface="Consolas"/>
                <a:ea typeface="Consolas"/>
                <a:cs typeface="Consolas"/>
                <a:sym typeface="Consolas"/>
              </a:rPr>
              <a:t>=&gt;</a:t>
            </a:r>
            <a:r>
              <a:rPr lang="ru" sz="1100">
                <a:solidFill>
                  <a:srgbClr val="333333"/>
                </a:solidFill>
                <a:latin typeface="Consolas"/>
                <a:ea typeface="Consolas"/>
                <a:cs typeface="Consolas"/>
                <a:sym typeface="Consolas"/>
              </a:rPr>
              <a:t> println(s</a:t>
            </a:r>
            <a:r>
              <a:rPr lang="ru" sz="1100">
                <a:solidFill>
                  <a:srgbClr val="0000FF"/>
                </a:solidFill>
                <a:latin typeface="Consolas"/>
                <a:ea typeface="Consolas"/>
                <a:cs typeface="Consolas"/>
                <a:sym typeface="Consolas"/>
              </a:rPr>
              <a:t>"Fast actor got message $i"</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object</a:t>
            </a:r>
            <a:r>
              <a:rPr lang="ru" sz="1100">
                <a:solidFill>
                  <a:srgbClr val="333333"/>
                </a:solidFill>
                <a:latin typeface="Consolas"/>
                <a:ea typeface="Consolas"/>
                <a:cs typeface="Consolas"/>
                <a:sym typeface="Consolas"/>
              </a:rPr>
              <a:t> TestApp </a:t>
            </a:r>
            <a:r>
              <a:rPr b="1" lang="ru" sz="1100">
                <a:solidFill>
                  <a:srgbClr val="000080"/>
                </a:solidFill>
                <a:latin typeface="Consolas"/>
                <a:ea typeface="Consolas"/>
                <a:cs typeface="Consolas"/>
                <a:sym typeface="Consolas"/>
              </a:rPr>
              <a:t>extends</a:t>
            </a:r>
            <a:r>
              <a:rPr lang="ru" sz="1100">
                <a:solidFill>
                  <a:srgbClr val="333333"/>
                </a:solidFill>
                <a:latin typeface="Consolas"/>
                <a:ea typeface="Consolas"/>
                <a:cs typeface="Consolas"/>
                <a:sym typeface="Consolas"/>
              </a:rPr>
              <a:t> App{</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system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ActorSystem()</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fastActor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system.actorOf(Props[</a:t>
            </a:r>
            <a:r>
              <a:rPr b="1" lang="ru" sz="1100">
                <a:solidFill>
                  <a:srgbClr val="000080"/>
                </a:solidFill>
                <a:latin typeface="Consolas"/>
                <a:ea typeface="Consolas"/>
                <a:cs typeface="Consolas"/>
                <a:sym typeface="Consolas"/>
              </a:rPr>
              <a:t>FastActor</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slowActor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system.actorOf(Props[</a:t>
            </a:r>
            <a:r>
              <a:rPr b="1" lang="ru" sz="1100">
                <a:solidFill>
                  <a:srgbClr val="000080"/>
                </a:solidFill>
                <a:latin typeface="Consolas"/>
                <a:ea typeface="Consolas"/>
                <a:cs typeface="Consolas"/>
                <a:sym typeface="Consolas"/>
              </a:rPr>
              <a:t>SlowActor</a:t>
            </a:r>
            <a:r>
              <a:rPr lang="ru" sz="1100">
                <a:solidFill>
                  <a:srgbClr val="333333"/>
                </a:solidFill>
                <a:latin typeface="Consolas"/>
                <a:ea typeface="Consolas"/>
                <a:cs typeface="Consolas"/>
                <a:sym typeface="Consolas"/>
              </a:rPr>
              <a:t>].withDispatcher(</a:t>
            </a:r>
            <a:r>
              <a:rPr lang="ru" sz="1100">
                <a:solidFill>
                  <a:srgbClr val="0000FF"/>
                </a:solidFill>
                <a:latin typeface="Consolas"/>
                <a:ea typeface="Consolas"/>
                <a:cs typeface="Consolas"/>
                <a:sym typeface="Consolas"/>
              </a:rPr>
              <a:t>"slow-dispatcher"</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for</a:t>
            </a:r>
            <a:r>
              <a:rPr lang="ru" sz="1100">
                <a:solidFill>
                  <a:srgbClr val="333333"/>
                </a:solidFill>
                <a:latin typeface="Consolas"/>
                <a:ea typeface="Consolas"/>
                <a:cs typeface="Consolas"/>
                <a:sym typeface="Consolas"/>
              </a:rPr>
              <a:t> (i </a:t>
            </a:r>
            <a:r>
              <a:rPr b="1" lang="ru" sz="1100">
                <a:solidFill>
                  <a:srgbClr val="000080"/>
                </a:solidFill>
                <a:latin typeface="Consolas"/>
                <a:ea typeface="Consolas"/>
                <a:cs typeface="Consolas"/>
                <a:sym typeface="Consolas"/>
              </a:rPr>
              <a:t>&lt;-</a:t>
            </a:r>
            <a:r>
              <a:rPr lang="ru" sz="1100">
                <a:solidFill>
                  <a:srgbClr val="333333"/>
                </a:solidFill>
                <a:latin typeface="Consolas"/>
                <a:ea typeface="Consolas"/>
                <a:cs typeface="Consolas"/>
                <a:sym typeface="Consolas"/>
              </a:rPr>
              <a:t> </a:t>
            </a:r>
            <a:r>
              <a:rPr lang="ru" sz="1100">
                <a:solidFill>
                  <a:srgbClr val="0000FF"/>
                </a:solidFill>
                <a:latin typeface="Consolas"/>
                <a:ea typeface="Consolas"/>
                <a:cs typeface="Consolas"/>
                <a:sym typeface="Consolas"/>
              </a:rPr>
              <a:t>1</a:t>
            </a:r>
            <a:r>
              <a:rPr lang="ru" sz="1100">
                <a:solidFill>
                  <a:srgbClr val="333333"/>
                </a:solidFill>
                <a:latin typeface="Consolas"/>
                <a:ea typeface="Consolas"/>
                <a:cs typeface="Consolas"/>
                <a:sym typeface="Consolas"/>
              </a:rPr>
              <a:t> to </a:t>
            </a:r>
            <a:r>
              <a:rPr lang="ru" sz="1100">
                <a:solidFill>
                  <a:srgbClr val="0000FF"/>
                </a:solidFill>
                <a:latin typeface="Consolas"/>
                <a:ea typeface="Consolas"/>
                <a:cs typeface="Consolas"/>
                <a:sym typeface="Consolas"/>
              </a:rPr>
              <a:t>100</a:t>
            </a: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fastActor ! i</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slowActor ! i</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sz="1800">
                <a:solidFill>
                  <a:srgbClr val="434343"/>
                </a:solidFill>
              </a:rPr>
              <a:t>Импорт</a:t>
            </a:r>
            <a:endParaRPr sz="1800">
              <a:solidFill>
                <a:srgbClr val="434343"/>
              </a:solidFill>
            </a:endParaRPr>
          </a:p>
          <a:p>
            <a:pPr indent="-317500" lvl="0" marL="457200" rtl="0">
              <a:lnSpc>
                <a:spcPct val="115000"/>
              </a:lnSpc>
              <a:spcBef>
                <a:spcPts val="100"/>
              </a:spcBef>
              <a:spcAft>
                <a:spcPts val="0"/>
              </a:spcAft>
              <a:buClr>
                <a:srgbClr val="434343"/>
              </a:buClr>
              <a:buSzPts val="1400"/>
              <a:buChar char="●"/>
            </a:pPr>
            <a:r>
              <a:rPr lang="ru">
                <a:solidFill>
                  <a:srgbClr val="434343"/>
                </a:solidFill>
              </a:rPr>
              <a:t>Задается инструкцией </a:t>
            </a:r>
            <a:r>
              <a:rPr b="1" lang="ru">
                <a:solidFill>
                  <a:srgbClr val="434343"/>
                </a:solidFill>
              </a:rPr>
              <a:t>import</a:t>
            </a:r>
            <a:endParaRPr b="1">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Делает возможным использование других компонентов  в текущем скоупе</a:t>
            </a:r>
            <a:endParaRPr>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Может быть указана в произвольном месте </a:t>
            </a:r>
            <a:endParaRPr>
              <a:solidFill>
                <a:srgbClr val="434343"/>
              </a:solidFill>
            </a:endParaRPr>
          </a:p>
          <a:p>
            <a:pPr indent="-317500" lvl="0" marL="457200" rtl="0">
              <a:lnSpc>
                <a:spcPct val="115000"/>
              </a:lnSpc>
              <a:spcBef>
                <a:spcPts val="0"/>
              </a:spcBef>
              <a:spcAft>
                <a:spcPts val="0"/>
              </a:spcAft>
              <a:buClr>
                <a:srgbClr val="434343"/>
              </a:buClr>
              <a:buSzPts val="1400"/>
              <a:buChar char="●"/>
            </a:pPr>
            <a:r>
              <a:rPr lang="ru">
                <a:solidFill>
                  <a:srgbClr val="434343"/>
                </a:solidFill>
              </a:rPr>
              <a:t>Инструкция для импорта</a:t>
            </a:r>
            <a:endParaRPr>
              <a:solidFill>
                <a:srgbClr val="434343"/>
              </a:solidFill>
            </a:endParaRPr>
          </a:p>
          <a:p>
            <a:pPr indent="-317500" lvl="1" marL="914400" rtl="0">
              <a:lnSpc>
                <a:spcPct val="115000"/>
              </a:lnSpc>
              <a:spcBef>
                <a:spcPts val="0"/>
              </a:spcBef>
              <a:spcAft>
                <a:spcPts val="0"/>
              </a:spcAft>
              <a:buClr>
                <a:srgbClr val="434343"/>
              </a:buClr>
              <a:buSzPts val="1400"/>
              <a:buChar char="○"/>
            </a:pPr>
            <a:r>
              <a:rPr lang="ru">
                <a:solidFill>
                  <a:srgbClr val="434343"/>
                </a:solidFill>
              </a:rPr>
              <a:t>конкретного класса, объекта или типа и другого пакета</a:t>
            </a:r>
            <a:endParaRPr>
              <a:solidFill>
                <a:srgbClr val="434343"/>
              </a:solidFill>
            </a:endParaRPr>
          </a:p>
          <a:p>
            <a:pPr indent="0" lvl="0" marL="457200" rtl="0">
              <a:lnSpc>
                <a:spcPct val="115000"/>
              </a:lnSpc>
              <a:spcBef>
                <a:spcPts val="100"/>
              </a:spcBef>
              <a:spcAft>
                <a:spcPts val="0"/>
              </a:spcAft>
              <a:buNone/>
            </a:pPr>
            <a:r>
              <a:rPr lang="ru">
                <a:solidFill>
                  <a:srgbClr val="434343"/>
                </a:solidFill>
              </a:rPr>
              <a:t>         </a:t>
            </a:r>
            <a:endParaRPr>
              <a:solidFill>
                <a:srgbClr val="434343"/>
              </a:solidFill>
            </a:endParaRPr>
          </a:p>
          <a:p>
            <a:pPr indent="-317500" lvl="1" marL="914400" rtl="0">
              <a:lnSpc>
                <a:spcPct val="115000"/>
              </a:lnSpc>
              <a:spcBef>
                <a:spcPts val="100"/>
              </a:spcBef>
              <a:spcAft>
                <a:spcPts val="0"/>
              </a:spcAft>
              <a:buClr>
                <a:srgbClr val="434343"/>
              </a:buClr>
              <a:buSzPts val="1400"/>
              <a:buChar char="○"/>
            </a:pPr>
            <a:r>
              <a:rPr lang="ru">
                <a:solidFill>
                  <a:srgbClr val="434343"/>
                </a:solidFill>
              </a:rPr>
              <a:t>списка компонентов</a:t>
            </a:r>
            <a:endParaRPr>
              <a:solidFill>
                <a:srgbClr val="434343"/>
              </a:solidFill>
            </a:endParaRPr>
          </a:p>
          <a:p>
            <a:pPr indent="0" lvl="0" marL="457200" rtl="0">
              <a:lnSpc>
                <a:spcPct val="115000"/>
              </a:lnSpc>
              <a:spcBef>
                <a:spcPts val="100"/>
              </a:spcBef>
              <a:spcAft>
                <a:spcPts val="0"/>
              </a:spcAft>
              <a:buNone/>
            </a:pPr>
            <a:r>
              <a:t/>
            </a:r>
            <a:endParaRPr>
              <a:solidFill>
                <a:srgbClr val="434343"/>
              </a:solidFill>
            </a:endParaRPr>
          </a:p>
          <a:p>
            <a:pPr indent="-317500" lvl="1" marL="914400" rtl="0">
              <a:lnSpc>
                <a:spcPct val="115000"/>
              </a:lnSpc>
              <a:spcBef>
                <a:spcPts val="100"/>
              </a:spcBef>
              <a:spcAft>
                <a:spcPts val="0"/>
              </a:spcAft>
              <a:buClr>
                <a:srgbClr val="434343"/>
              </a:buClr>
              <a:buSzPts val="1400"/>
              <a:buChar char="○"/>
            </a:pPr>
            <a:r>
              <a:rPr lang="ru">
                <a:solidFill>
                  <a:srgbClr val="434343"/>
                </a:solidFill>
              </a:rPr>
              <a:t>или всего содержимого пакета</a:t>
            </a:r>
            <a:endParaRPr>
              <a:solidFill>
                <a:srgbClr val="434343"/>
              </a:solidFill>
            </a:endParaRPr>
          </a:p>
          <a:p>
            <a:pPr indent="0" lvl="0" marL="0" rtl="0">
              <a:lnSpc>
                <a:spcPct val="115000"/>
              </a:lnSpc>
              <a:spcBef>
                <a:spcPts val="100"/>
              </a:spcBef>
              <a:spcAft>
                <a:spcPts val="0"/>
              </a:spcAft>
              <a:buNone/>
            </a:pPr>
            <a:r>
              <a:t/>
            </a:r>
            <a:endParaRPr>
              <a:solidFill>
                <a:srgbClr val="434343"/>
              </a:solidFill>
            </a:endParaRPr>
          </a:p>
          <a:p>
            <a:pPr indent="-317500" lvl="1" marL="914400" rtl="0">
              <a:lnSpc>
                <a:spcPct val="115000"/>
              </a:lnSpc>
              <a:spcBef>
                <a:spcPts val="100"/>
              </a:spcBef>
              <a:spcAft>
                <a:spcPts val="0"/>
              </a:spcAft>
              <a:buClr>
                <a:srgbClr val="434343"/>
              </a:buClr>
              <a:buSzPts val="1400"/>
              <a:buChar char="○"/>
            </a:pPr>
            <a:r>
              <a:rPr lang="ru">
                <a:solidFill>
                  <a:srgbClr val="434343"/>
                </a:solidFill>
              </a:rPr>
              <a:t>внутренних компонент из объектов и пакетов</a:t>
            </a:r>
            <a:endParaRPr>
              <a:solidFill>
                <a:srgbClr val="434343"/>
              </a:solidFill>
            </a:endParaRPr>
          </a:p>
          <a:p>
            <a:pPr indent="0" lvl="0" marL="457200" rtl="0">
              <a:lnSpc>
                <a:spcPct val="115000"/>
              </a:lnSpc>
              <a:spcBef>
                <a:spcPts val="100"/>
              </a:spcBef>
              <a:spcAft>
                <a:spcPts val="0"/>
              </a:spcAft>
              <a:buNone/>
            </a:pPr>
            <a:r>
              <a:t/>
            </a:r>
            <a:endParaRPr>
              <a:solidFill>
                <a:srgbClr val="434343"/>
              </a:solidFill>
            </a:endParaRPr>
          </a:p>
          <a:p>
            <a:pPr indent="-317500" lvl="1" marL="914400" rtl="0">
              <a:lnSpc>
                <a:spcPct val="115000"/>
              </a:lnSpc>
              <a:spcBef>
                <a:spcPts val="100"/>
              </a:spcBef>
              <a:spcAft>
                <a:spcPts val="0"/>
              </a:spcAft>
              <a:buClr>
                <a:srgbClr val="434343"/>
              </a:buClr>
              <a:buSzPts val="1400"/>
              <a:buChar char="○"/>
            </a:pPr>
            <a:r>
              <a:rPr lang="ru">
                <a:solidFill>
                  <a:srgbClr val="434343"/>
                </a:solidFill>
              </a:rPr>
              <a:t>синонима пакета</a:t>
            </a:r>
            <a:endParaRPr>
              <a:solidFill>
                <a:srgbClr val="434343"/>
              </a:solidFill>
            </a:endParaRPr>
          </a:p>
          <a:p>
            <a:pPr indent="0" lvl="0" marL="457200" marR="0" rtl="0" algn="l">
              <a:lnSpc>
                <a:spcPct val="115000"/>
              </a:lnSpc>
              <a:spcBef>
                <a:spcPts val="100"/>
              </a:spcBef>
              <a:spcAft>
                <a:spcPts val="0"/>
              </a:spcAft>
              <a:buNone/>
            </a:pPr>
            <a:r>
              <a:t/>
            </a:r>
            <a:endParaRPr>
              <a:solidFill>
                <a:srgbClr val="434343"/>
              </a:solidFill>
            </a:endParaRPr>
          </a:p>
          <a:p>
            <a:pPr indent="0" lvl="0" marL="457200" marR="0" rtl="0" algn="l">
              <a:lnSpc>
                <a:spcPct val="115000"/>
              </a:lnSpc>
              <a:spcBef>
                <a:spcPts val="10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endParaRPr>
              <a:solidFill>
                <a:schemeClr val="dk2"/>
              </a:solidFill>
            </a:endParaRP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100"/>
              </a:spcBef>
              <a:spcAft>
                <a:spcPts val="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endParaRPr b="1" sz="900">
              <a:solidFill>
                <a:srgbClr val="000080"/>
              </a:solidFill>
              <a:latin typeface="Verdana"/>
              <a:ea typeface="Verdana"/>
              <a:cs typeface="Verdana"/>
              <a:sym typeface="Verdana"/>
            </a:endParaRPr>
          </a:p>
          <a:p>
            <a:pPr indent="0" lvl="0" marL="0" marR="0" rtl="0" algn="l">
              <a:lnSpc>
                <a:spcPct val="115000"/>
              </a:lnSpc>
              <a:spcBef>
                <a:spcPts val="10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100"/>
              </a:spcBef>
              <a:spcAft>
                <a:spcPts val="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endParaRPr b="1" sz="900">
              <a:solidFill>
                <a:srgbClr val="000080"/>
              </a:solidFill>
              <a:latin typeface="Verdana"/>
              <a:ea typeface="Verdana"/>
              <a:cs typeface="Verdana"/>
              <a:sym typeface="Verdana"/>
            </a:endParaRPr>
          </a:p>
          <a:p>
            <a:pPr indent="0" lvl="0" marL="0" marR="0" rtl="0" algn="l">
              <a:lnSpc>
                <a:spcPct val="115000"/>
              </a:lnSpc>
              <a:spcBef>
                <a:spcPts val="10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4"/>
            <a:ext cx="3876000" cy="21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100"/>
              </a:spcBef>
              <a:spcAft>
                <a:spcPts val="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endParaRPr b="1" sz="900">
              <a:solidFill>
                <a:srgbClr val="000080"/>
              </a:solidFill>
              <a:latin typeface="Verdana"/>
              <a:ea typeface="Verdana"/>
              <a:cs typeface="Verdana"/>
              <a:sym typeface="Verdana"/>
            </a:endParaRPr>
          </a:p>
          <a:p>
            <a:pPr indent="0" lvl="0" marL="0" marR="0" rtl="0" algn="l">
              <a:lnSpc>
                <a:spcPct val="115000"/>
              </a:lnSpc>
              <a:spcBef>
                <a:spcPts val="10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endParaRPr b="1" sz="900">
              <a:solidFill>
                <a:srgbClr val="000080"/>
              </a:solidFill>
              <a:latin typeface="Verdana"/>
              <a:ea typeface="Verdana"/>
              <a:cs typeface="Verdana"/>
              <a:sym typeface="Verdana"/>
            </a:endParaRP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endParaRPr b="1" sz="900">
              <a:solidFill>
                <a:srgbClr val="000080"/>
              </a:solidFill>
              <a:latin typeface="Verdana"/>
              <a:ea typeface="Verdana"/>
              <a:cs typeface="Verdana"/>
              <a:sym typeface="Verdana"/>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15" name="Shape 1315"/>
        <p:cNvGrpSpPr/>
        <p:nvPr/>
      </p:nvGrpSpPr>
      <p:grpSpPr>
        <a:xfrm>
          <a:off x="0" y="0"/>
          <a:ext cx="0" cy="0"/>
          <a:chOff x="0" y="0"/>
          <a:chExt cx="0" cy="0"/>
        </a:xfrm>
      </p:grpSpPr>
      <p:sp>
        <p:nvSpPr>
          <p:cNvPr id="1316" name="Shape 131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Диспетчеры</a:t>
            </a:r>
            <a:endParaRPr>
              <a:solidFill>
                <a:schemeClr val="dk2"/>
              </a:solidFill>
            </a:endParaRPr>
          </a:p>
        </p:txBody>
      </p:sp>
      <p:sp>
        <p:nvSpPr>
          <p:cNvPr id="1317" name="Shape 1317"/>
          <p:cNvSpPr txBox="1"/>
          <p:nvPr/>
        </p:nvSpPr>
        <p:spPr>
          <a:xfrm>
            <a:off x="311700" y="1039350"/>
            <a:ext cx="3662400" cy="19170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slow-dispatcher {</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type = Dispatcher</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executor = "thread-pool-executor"</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thread-pool-executor {</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fixed-pool-size = 16</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  throughput = 1</a:t>
            </a:r>
            <a:endParaRPr>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ru">
                <a:latin typeface="Consolas"/>
                <a:ea typeface="Consolas"/>
                <a:cs typeface="Consolas"/>
                <a:sym typeface="Consolas"/>
              </a:rPr>
              <a:t>}</a:t>
            </a:r>
            <a:endParaRPr>
              <a:latin typeface="Consolas"/>
              <a:ea typeface="Consolas"/>
              <a:cs typeface="Consolas"/>
              <a:sym typeface="Consolas"/>
            </a:endParaRPr>
          </a:p>
          <a:p>
            <a:pPr indent="0" lvl="0" marL="0" rtl="0">
              <a:lnSpc>
                <a:spcPct val="100000"/>
              </a:lnSpc>
              <a:spcBef>
                <a:spcPts val="0"/>
              </a:spcBef>
              <a:spcAft>
                <a:spcPts val="0"/>
              </a:spcAft>
              <a:buNone/>
            </a:pPr>
            <a:r>
              <a:t/>
            </a:r>
            <a:endParaRPr sz="1100">
              <a:latin typeface="Consolas"/>
              <a:ea typeface="Consolas"/>
              <a:cs typeface="Consolas"/>
              <a:sym typeface="Consolas"/>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21" name="Shape 1321"/>
        <p:cNvGrpSpPr/>
        <p:nvPr/>
      </p:nvGrpSpPr>
      <p:grpSpPr>
        <a:xfrm>
          <a:off x="0" y="0"/>
          <a:ext cx="0" cy="0"/>
          <a:chOff x="0" y="0"/>
          <a:chExt cx="0" cy="0"/>
        </a:xfrm>
      </p:grpSpPr>
      <p:sp>
        <p:nvSpPr>
          <p:cNvPr id="1322" name="Shape 132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Мейлбоксы</a:t>
            </a:r>
            <a:endParaRPr>
              <a:solidFill>
                <a:schemeClr val="dk2"/>
              </a:solidFill>
            </a:endParaRPr>
          </a:p>
        </p:txBody>
      </p:sp>
      <p:sp>
        <p:nvSpPr>
          <p:cNvPr id="1323" name="Shape 1323"/>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t>Mailbox хранит все входящие сообщения актора (как системные, так и пользовательские).</a:t>
            </a:r>
            <a:endParaRPr sz="1800"/>
          </a:p>
          <a:p>
            <a:pPr indent="0" lvl="0" marL="0" rtl="0">
              <a:spcBef>
                <a:spcPts val="1000"/>
              </a:spcBef>
              <a:spcAft>
                <a:spcPts val="0"/>
              </a:spcAft>
              <a:buClr>
                <a:schemeClr val="dk1"/>
              </a:buClr>
              <a:buSzPts val="1100"/>
              <a:buFont typeface="Arial"/>
              <a:buNone/>
            </a:pPr>
            <a:r>
              <a:rPr lang="ru" sz="1800"/>
              <a:t>Виды мейлбоксов:</a:t>
            </a:r>
            <a:endParaRPr sz="1800"/>
          </a:p>
          <a:p>
            <a:pPr indent="-317500" lvl="0" marL="457200" rtl="0">
              <a:spcBef>
                <a:spcPts val="1000"/>
              </a:spcBef>
              <a:spcAft>
                <a:spcPts val="0"/>
              </a:spcAft>
              <a:buSzPts val="1400"/>
              <a:buChar char="-"/>
            </a:pPr>
            <a:r>
              <a:rPr b="1" lang="ru">
                <a:latin typeface="Consolas"/>
                <a:ea typeface="Consolas"/>
                <a:cs typeface="Consolas"/>
                <a:sym typeface="Consolas"/>
              </a:rPr>
              <a:t>UnboundedMailbox</a:t>
            </a:r>
            <a:r>
              <a:rPr lang="ru"/>
              <a:t> (дефолтный) - </a:t>
            </a:r>
            <a:r>
              <a:rPr lang="ru">
                <a:latin typeface="Consolas"/>
                <a:ea typeface="Consolas"/>
                <a:cs typeface="Consolas"/>
                <a:sym typeface="Consolas"/>
              </a:rPr>
              <a:t>ConcurrentLinkedQueue</a:t>
            </a:r>
            <a:endParaRPr>
              <a:latin typeface="Consolas"/>
              <a:ea typeface="Consolas"/>
              <a:cs typeface="Consolas"/>
              <a:sym typeface="Consolas"/>
            </a:endParaRPr>
          </a:p>
          <a:p>
            <a:pPr indent="-317500" lvl="0" marL="457200" marR="0" rtl="0" algn="l">
              <a:lnSpc>
                <a:spcPct val="100000"/>
              </a:lnSpc>
              <a:spcBef>
                <a:spcPts val="1000"/>
              </a:spcBef>
              <a:spcAft>
                <a:spcPts val="0"/>
              </a:spcAft>
              <a:buSzPts val="1400"/>
              <a:buChar char="-"/>
            </a:pPr>
            <a:r>
              <a:rPr b="1" lang="ru">
                <a:latin typeface="Consolas"/>
                <a:ea typeface="Consolas"/>
                <a:cs typeface="Consolas"/>
                <a:sym typeface="Consolas"/>
              </a:rPr>
              <a:t>SingleConsumerOnlyUnboundedMailbox</a:t>
            </a:r>
            <a:r>
              <a:rPr lang="ru"/>
              <a:t> - еще быстрее, но нельзя использовать в </a:t>
            </a:r>
            <a:r>
              <a:rPr lang="ru">
                <a:latin typeface="Consolas"/>
                <a:ea typeface="Consolas"/>
                <a:cs typeface="Consolas"/>
                <a:sym typeface="Consolas"/>
              </a:rPr>
              <a:t>BalancingPool</a:t>
            </a:r>
            <a:endParaRPr/>
          </a:p>
          <a:p>
            <a:pPr indent="-317500" lvl="0" marL="457200" marR="0" rtl="0" algn="l">
              <a:lnSpc>
                <a:spcPct val="100000"/>
              </a:lnSpc>
              <a:spcBef>
                <a:spcPts val="1000"/>
              </a:spcBef>
              <a:spcAft>
                <a:spcPts val="0"/>
              </a:spcAft>
              <a:buSzPts val="1400"/>
              <a:buChar char="-"/>
            </a:pPr>
            <a:r>
              <a:rPr b="1" lang="ru">
                <a:latin typeface="Consolas"/>
                <a:ea typeface="Consolas"/>
                <a:cs typeface="Consolas"/>
                <a:sym typeface="Consolas"/>
              </a:rPr>
              <a:t>NonBlockingBoundedMailbox</a:t>
            </a:r>
            <a:r>
              <a:rPr lang="ru"/>
              <a:t> - выбрасывает сообщения сверх лимита в </a:t>
            </a:r>
            <a:r>
              <a:rPr lang="ru">
                <a:latin typeface="Consolas"/>
                <a:ea typeface="Consolas"/>
                <a:cs typeface="Consolas"/>
                <a:sym typeface="Consolas"/>
              </a:rPr>
              <a:t>DeadLetter</a:t>
            </a:r>
            <a:endParaRPr/>
          </a:p>
          <a:p>
            <a:pPr indent="-317500" lvl="0" marL="457200" marR="0" rtl="0" algn="l">
              <a:lnSpc>
                <a:spcPct val="100000"/>
              </a:lnSpc>
              <a:spcBef>
                <a:spcPts val="1000"/>
              </a:spcBef>
              <a:spcAft>
                <a:spcPts val="0"/>
              </a:spcAft>
              <a:buSzPts val="1400"/>
              <a:buChar char="-"/>
            </a:pPr>
            <a:r>
              <a:rPr b="1" lang="ru">
                <a:latin typeface="Consolas"/>
                <a:ea typeface="Consolas"/>
                <a:cs typeface="Consolas"/>
                <a:sym typeface="Consolas"/>
              </a:rPr>
              <a:t>UnboundedControlAwareMailbox</a:t>
            </a:r>
            <a:r>
              <a:rPr lang="ru"/>
              <a:t> - </a:t>
            </a:r>
            <a:r>
              <a:rPr lang="ru">
                <a:latin typeface="Consolas"/>
                <a:ea typeface="Consolas"/>
                <a:cs typeface="Consolas"/>
                <a:sym typeface="Consolas"/>
              </a:rPr>
              <a:t>ConcurrentLinkedQueue</a:t>
            </a:r>
            <a:r>
              <a:rPr lang="ru"/>
              <a:t>, отдает приоритет системным сообщениям</a:t>
            </a:r>
            <a:endParaRPr/>
          </a:p>
          <a:p>
            <a:pPr indent="-317500" lvl="0" marL="457200" marR="0" rtl="0" algn="l">
              <a:lnSpc>
                <a:spcPct val="100000"/>
              </a:lnSpc>
              <a:spcBef>
                <a:spcPts val="1000"/>
              </a:spcBef>
              <a:spcAft>
                <a:spcPts val="0"/>
              </a:spcAft>
              <a:buSzPts val="1400"/>
              <a:buChar char="-"/>
            </a:pPr>
            <a:r>
              <a:rPr b="1" lang="ru">
                <a:latin typeface="Consolas"/>
                <a:ea typeface="Consolas"/>
                <a:cs typeface="Consolas"/>
                <a:sym typeface="Consolas"/>
              </a:rPr>
              <a:t>UnboundedPriorityMailbox</a:t>
            </a:r>
            <a:r>
              <a:rPr lang="ru"/>
              <a:t> - </a:t>
            </a:r>
            <a:r>
              <a:rPr lang="ru">
                <a:latin typeface="Consolas"/>
                <a:ea typeface="Consolas"/>
                <a:cs typeface="Consolas"/>
                <a:sym typeface="Consolas"/>
              </a:rPr>
              <a:t>PriorityBlockingQueue</a:t>
            </a:r>
            <a:r>
              <a:rPr lang="ru"/>
              <a:t>, упорядочивает в порядке приоритета (для равного приоритета порядок не определен)</a:t>
            </a:r>
            <a:endParaRPr/>
          </a:p>
          <a:p>
            <a:pPr indent="-317500" lvl="0" marL="457200" marR="0" rtl="0" algn="l">
              <a:lnSpc>
                <a:spcPct val="100000"/>
              </a:lnSpc>
              <a:spcBef>
                <a:spcPts val="1000"/>
              </a:spcBef>
              <a:spcAft>
                <a:spcPts val="1000"/>
              </a:spcAft>
              <a:buSzPts val="1400"/>
              <a:buChar char="-"/>
            </a:pPr>
            <a:r>
              <a:rPr b="1" lang="ru">
                <a:latin typeface="Consolas"/>
                <a:ea typeface="Consolas"/>
                <a:cs typeface="Consolas"/>
                <a:sym typeface="Consolas"/>
              </a:rPr>
              <a:t>UnboundedStablePriorityMailbox</a:t>
            </a:r>
            <a:r>
              <a:rPr lang="ru"/>
              <a:t> - как предыдущий, но для равного приоритета порядок сохраняется</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27" name="Shape 1327"/>
        <p:cNvGrpSpPr/>
        <p:nvPr/>
      </p:nvGrpSpPr>
      <p:grpSpPr>
        <a:xfrm>
          <a:off x="0" y="0"/>
          <a:ext cx="0" cy="0"/>
          <a:chOff x="0" y="0"/>
          <a:chExt cx="0" cy="0"/>
        </a:xfrm>
      </p:grpSpPr>
      <p:sp>
        <p:nvSpPr>
          <p:cNvPr id="1328" name="Shape 132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Мейлбоксы</a:t>
            </a:r>
            <a:endParaRPr>
              <a:solidFill>
                <a:schemeClr val="dk2"/>
              </a:solidFill>
            </a:endParaRPr>
          </a:p>
        </p:txBody>
      </p:sp>
      <p:sp>
        <p:nvSpPr>
          <p:cNvPr id="1329" name="Shape 1329"/>
          <p:cNvSpPr txBox="1"/>
          <p:nvPr/>
        </p:nvSpPr>
        <p:spPr>
          <a:xfrm>
            <a:off x="1648350" y="1594700"/>
            <a:ext cx="5847300" cy="22932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lnSpc>
                <a:spcPct val="115000"/>
              </a:lnSpc>
              <a:spcBef>
                <a:spcPts val="0"/>
              </a:spcBef>
              <a:spcAft>
                <a:spcPts val="0"/>
              </a:spcAft>
              <a:buNone/>
            </a:pPr>
            <a:r>
              <a:rPr lang="ru" sz="1200">
                <a:solidFill>
                  <a:schemeClr val="dk1"/>
                </a:solidFill>
                <a:highlight>
                  <a:srgbClr val="FFFFFF"/>
                </a:highlight>
                <a:latin typeface="Consolas"/>
                <a:ea typeface="Consolas"/>
                <a:cs typeface="Consolas"/>
                <a:sym typeface="Consolas"/>
              </a:rPr>
              <a:t>bounded</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mailbox </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 </a:t>
            </a:r>
            <a:r>
              <a:rPr lang="ru" sz="1200">
                <a:solidFill>
                  <a:schemeClr val="dk1"/>
                </a:solidFill>
                <a:highlight>
                  <a:srgbClr val="FFFFFF"/>
                </a:highlight>
                <a:latin typeface="Consolas"/>
                <a:ea typeface="Consolas"/>
                <a:cs typeface="Consolas"/>
                <a:sym typeface="Consolas"/>
              </a:rPr>
              <a:t> mailbox</a:t>
            </a:r>
            <a:r>
              <a:rPr lang="ru" sz="1200">
                <a:solidFill>
                  <a:srgbClr val="666600"/>
                </a:solidFill>
                <a:highlight>
                  <a:srgbClr val="FFFFFF"/>
                </a:highlight>
                <a:latin typeface="Consolas"/>
                <a:ea typeface="Consolas"/>
                <a:cs typeface="Consolas"/>
                <a:sym typeface="Consolas"/>
              </a:rPr>
              <a:t>-</a:t>
            </a:r>
            <a:r>
              <a:rPr lang="ru" sz="1200">
                <a:solidFill>
                  <a:srgbClr val="000088"/>
                </a:solidFill>
                <a:highlight>
                  <a:srgbClr val="FFFFFF"/>
                </a:highlight>
                <a:latin typeface="Consolas"/>
                <a:ea typeface="Consolas"/>
                <a:cs typeface="Consolas"/>
                <a:sym typeface="Consolas"/>
              </a:rPr>
              <a:t>type</a:t>
            </a:r>
            <a:r>
              <a:rPr lang="ru" sz="1200">
                <a:solidFill>
                  <a:schemeClr val="dk1"/>
                </a:solidFill>
                <a:highlight>
                  <a:srgbClr val="FFFFFF"/>
                </a:highlight>
                <a:latin typeface="Consolas"/>
                <a:ea typeface="Consolas"/>
                <a:cs typeface="Consolas"/>
                <a:sym typeface="Consolas"/>
              </a:rPr>
              <a:t> </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008800"/>
                </a:solidFill>
                <a:highlight>
                  <a:srgbClr val="FFFFFF"/>
                </a:highlight>
                <a:latin typeface="Consolas"/>
                <a:ea typeface="Consolas"/>
                <a:cs typeface="Consolas"/>
                <a:sym typeface="Consolas"/>
              </a:rPr>
              <a:t>"akka.dispatch.NonBlockingBoundedMailbox"</a:t>
            </a: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  mailbox</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capacity </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006666"/>
                </a:solidFill>
                <a:highlight>
                  <a:srgbClr val="FFFFFF"/>
                </a:highlight>
                <a:latin typeface="Consolas"/>
                <a:ea typeface="Consolas"/>
                <a:cs typeface="Consolas"/>
                <a:sym typeface="Consolas"/>
              </a:rPr>
              <a:t>1000</a:t>
            </a:r>
            <a:endParaRPr sz="1200">
              <a:solidFill>
                <a:srgbClr val="006666"/>
              </a:solidFill>
              <a:highlight>
                <a:srgbClr val="FFFFFF"/>
              </a:highlight>
              <a:latin typeface="Consolas"/>
              <a:ea typeface="Consolas"/>
              <a:cs typeface="Consolas"/>
              <a:sym typeface="Consolas"/>
            </a:endParaRPr>
          </a:p>
          <a:p>
            <a:pPr indent="0" lvl="0" marL="25400" marR="25400" rtl="0">
              <a:lnSpc>
                <a:spcPct val="115000"/>
              </a:lnSpc>
              <a:spcBef>
                <a:spcPts val="0"/>
              </a:spcBef>
              <a:spcAft>
                <a:spcPts val="0"/>
              </a:spcAft>
              <a:buNone/>
            </a:pP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akka</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actor</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deployment </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  </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my-actor</a:t>
            </a:r>
            <a:r>
              <a:rPr lang="ru" sz="1200">
                <a:solidFill>
                  <a:schemeClr val="dk1"/>
                </a:solidFill>
                <a:highlight>
                  <a:srgbClr val="FFFFFF"/>
                </a:highlight>
                <a:latin typeface="Consolas"/>
                <a:ea typeface="Consolas"/>
                <a:cs typeface="Consolas"/>
                <a:sym typeface="Consolas"/>
              </a:rPr>
              <a:t> </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    mailbox </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bounded</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mailbox</a:t>
            </a:r>
            <a:br>
              <a:rPr lang="ru" sz="1200">
                <a:solidFill>
                  <a:schemeClr val="dk1"/>
                </a:solidFill>
                <a:highlight>
                  <a:srgbClr val="FFFFFF"/>
                </a:highlight>
                <a:latin typeface="Consolas"/>
                <a:ea typeface="Consolas"/>
                <a:cs typeface="Consolas"/>
                <a:sym typeface="Consolas"/>
              </a:rPr>
            </a:br>
            <a:r>
              <a:rPr lang="ru" sz="1200">
                <a:solidFill>
                  <a:schemeClr val="dk1"/>
                </a:solidFill>
                <a:highlight>
                  <a:srgbClr val="FFFFFF"/>
                </a:highlight>
                <a:latin typeface="Consolas"/>
                <a:ea typeface="Consolas"/>
                <a:cs typeface="Consolas"/>
                <a:sym typeface="Consolas"/>
              </a:rPr>
              <a:t>  </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rgbClr val="666600"/>
                </a:solidFill>
                <a:highlight>
                  <a:srgbClr val="FFFFFF"/>
                </a:highlight>
                <a:latin typeface="Consolas"/>
                <a:ea typeface="Consolas"/>
                <a:cs typeface="Consolas"/>
                <a:sym typeface="Consolas"/>
              </a:rPr>
              <a:t>}</a:t>
            </a:r>
            <a:endParaRPr sz="1200">
              <a:solidFill>
                <a:srgbClr val="666600"/>
              </a:solidFill>
              <a:highlight>
                <a:srgbClr val="FFFFFF"/>
              </a:highlight>
              <a:latin typeface="Consolas"/>
              <a:ea typeface="Consolas"/>
              <a:cs typeface="Consolas"/>
              <a:sym typeface="Consolas"/>
            </a:endParaRPr>
          </a:p>
        </p:txBody>
      </p:sp>
      <p:sp>
        <p:nvSpPr>
          <p:cNvPr id="1330" name="Shape 1330"/>
          <p:cNvSpPr txBox="1"/>
          <p:nvPr/>
        </p:nvSpPr>
        <p:spPr>
          <a:xfrm>
            <a:off x="691800" y="4137650"/>
            <a:ext cx="7760400" cy="63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10795"/>
              </a:lnSpc>
              <a:spcBef>
                <a:spcPts val="0"/>
              </a:spcBef>
              <a:spcAft>
                <a:spcPts val="0"/>
              </a:spcAft>
              <a:buNone/>
            </a:pP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myActor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context.actorOf(Props[</a:t>
            </a:r>
            <a:r>
              <a:rPr b="1" lang="ru">
                <a:solidFill>
                  <a:srgbClr val="000080"/>
                </a:solidFill>
                <a:latin typeface="Consolas"/>
                <a:ea typeface="Consolas"/>
                <a:cs typeface="Consolas"/>
                <a:sym typeface="Consolas"/>
              </a:rPr>
              <a:t>MyActor</a:t>
            </a:r>
            <a:r>
              <a:rPr lang="ru">
                <a:solidFill>
                  <a:srgbClr val="333333"/>
                </a:solidFill>
                <a:latin typeface="Consolas"/>
                <a:ea typeface="Consolas"/>
                <a:cs typeface="Consolas"/>
                <a:sym typeface="Consolas"/>
              </a:rPr>
              <a:t>].withMailbox(</a:t>
            </a:r>
            <a:r>
              <a:rPr lang="ru">
                <a:solidFill>
                  <a:srgbClr val="0000FF"/>
                </a:solidFill>
                <a:latin typeface="Consolas"/>
                <a:ea typeface="Consolas"/>
                <a:cs typeface="Consolas"/>
                <a:sym typeface="Consolas"/>
              </a:rPr>
              <a:t>"bounded-mailbox"</a:t>
            </a:r>
            <a:r>
              <a:rPr lang="ru">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331" name="Shape 1331"/>
          <p:cNvSpPr txBox="1"/>
          <p:nvPr/>
        </p:nvSpPr>
        <p:spPr>
          <a:xfrm>
            <a:off x="311700" y="1050350"/>
            <a:ext cx="85206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Аналогично диспетчерам, мейлбоксы можно настраивать как в конфиге, так и в коде напрямую:</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5" name="Shape 1335"/>
        <p:cNvGrpSpPr/>
        <p:nvPr/>
      </p:nvGrpSpPr>
      <p:grpSpPr>
        <a:xfrm>
          <a:off x="0" y="0"/>
          <a:ext cx="0" cy="0"/>
          <a:chOff x="0" y="0"/>
          <a:chExt cx="0" cy="0"/>
        </a:xfrm>
      </p:grpSpPr>
      <p:sp>
        <p:nvSpPr>
          <p:cNvPr id="1336" name="Shape 133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Роутинг</a:t>
            </a:r>
            <a:endParaRPr>
              <a:solidFill>
                <a:schemeClr val="dk2"/>
              </a:solidFill>
            </a:endParaRPr>
          </a:p>
        </p:txBody>
      </p:sp>
      <p:sp>
        <p:nvSpPr>
          <p:cNvPr id="1337" name="Shape 1337"/>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t>Роутинг используется в случае, когда у нас есть несколько воркеров, между которыми надо распределять входящие сообщения.</a:t>
            </a:r>
            <a:endParaRPr sz="1800"/>
          </a:p>
          <a:p>
            <a:pPr indent="0" lvl="0" marL="0" rtl="0">
              <a:spcBef>
                <a:spcPts val="1000"/>
              </a:spcBef>
              <a:spcAft>
                <a:spcPts val="0"/>
              </a:spcAft>
              <a:buClr>
                <a:schemeClr val="dk1"/>
              </a:buClr>
              <a:buSzPts val="1100"/>
              <a:buFont typeface="Arial"/>
              <a:buNone/>
            </a:pPr>
            <a:r>
              <a:rPr lang="ru" sz="1800"/>
              <a:t>Выделяют два вида роутеров: </a:t>
            </a:r>
            <a:endParaRPr sz="1800"/>
          </a:p>
          <a:p>
            <a:pPr indent="-342900" lvl="0" marL="457200" rtl="0">
              <a:spcBef>
                <a:spcPts val="1000"/>
              </a:spcBef>
              <a:spcAft>
                <a:spcPts val="0"/>
              </a:spcAft>
              <a:buSzPts val="1800"/>
              <a:buChar char="-"/>
            </a:pPr>
            <a:r>
              <a:rPr lang="ru" sz="1800"/>
              <a:t>Pool - встроенное управление жизненным циклом исполнителей</a:t>
            </a:r>
            <a:endParaRPr sz="1800"/>
          </a:p>
          <a:p>
            <a:pPr indent="-342900" lvl="0" marL="457200" rtl="0">
              <a:spcBef>
                <a:spcPts val="0"/>
              </a:spcBef>
              <a:spcAft>
                <a:spcPts val="0"/>
              </a:spcAft>
              <a:buSzPts val="1800"/>
              <a:buChar char="-"/>
            </a:pPr>
            <a:r>
              <a:rPr lang="ru" sz="1800"/>
              <a:t>Group - внешнее управление жизненным циклом исполнителей</a:t>
            </a:r>
            <a:endParaRPr sz="1800"/>
          </a:p>
        </p:txBody>
      </p:sp>
      <p:pic>
        <p:nvPicPr>
          <p:cNvPr id="1338" name="Shape 1338"/>
          <p:cNvPicPr preferRelativeResize="0"/>
          <p:nvPr/>
        </p:nvPicPr>
        <p:blipFill rotWithShape="1">
          <a:blip r:embed="rId3">
            <a:alphaModFix/>
          </a:blip>
          <a:srcRect b="21235" l="0" r="0" t="0"/>
          <a:stretch/>
        </p:blipFill>
        <p:spPr>
          <a:xfrm>
            <a:off x="4893850" y="2957763"/>
            <a:ext cx="3938450" cy="1772675"/>
          </a:xfrm>
          <a:prstGeom prst="rect">
            <a:avLst/>
          </a:prstGeom>
          <a:noFill/>
          <a:ln>
            <a:noFill/>
          </a:ln>
        </p:spPr>
      </p:pic>
      <p:sp>
        <p:nvSpPr>
          <p:cNvPr id="1339" name="Shape 1339"/>
          <p:cNvSpPr txBox="1"/>
          <p:nvPr/>
        </p:nvSpPr>
        <p:spPr>
          <a:xfrm>
            <a:off x="311700" y="2780900"/>
            <a:ext cx="4106400" cy="22542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a:t>
            </a:r>
            <a:r>
              <a:rPr lang="ru" sz="1000">
                <a:solidFill>
                  <a:srgbClr val="333333"/>
                </a:solidFill>
                <a:latin typeface="Consolas"/>
                <a:ea typeface="Consolas"/>
                <a:cs typeface="Consolas"/>
                <a:sym typeface="Consolas"/>
              </a:rPr>
              <a:t>poolRouter</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ActorRef</a:t>
            </a: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context.actorOf(</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RoundRobinPool(</a:t>
            </a:r>
            <a:r>
              <a:rPr lang="ru" sz="1000">
                <a:solidFill>
                  <a:srgbClr val="0000FF"/>
                </a:solidFill>
                <a:latin typeface="Consolas"/>
                <a:ea typeface="Consolas"/>
                <a:cs typeface="Consolas"/>
                <a:sym typeface="Consolas"/>
              </a:rPr>
              <a:t>5</a:t>
            </a:r>
            <a:r>
              <a:rPr lang="ru" sz="1000">
                <a:solidFill>
                  <a:srgbClr val="333333"/>
                </a:solidFill>
                <a:latin typeface="Consolas"/>
                <a:ea typeface="Consolas"/>
                <a:cs typeface="Consolas"/>
                <a:sym typeface="Consolas"/>
              </a:rPr>
              <a:t>).props(Props[</a:t>
            </a:r>
            <a:r>
              <a:rPr b="1" lang="ru" sz="1000">
                <a:solidFill>
                  <a:srgbClr val="000080"/>
                </a:solidFill>
                <a:latin typeface="Consolas"/>
                <a:ea typeface="Consolas"/>
                <a:cs typeface="Consolas"/>
                <a:sym typeface="Consolas"/>
              </a:rPr>
              <a:t>Worker</a:t>
            </a: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lang="ru" sz="1000">
                <a:solidFill>
                  <a:srgbClr val="0000FF"/>
                </a:solidFill>
                <a:latin typeface="Consolas"/>
                <a:ea typeface="Consolas"/>
                <a:cs typeface="Consolas"/>
                <a:sym typeface="Consolas"/>
              </a:rPr>
              <a:t>"</a:t>
            </a:r>
            <a:r>
              <a:rPr lang="ru" sz="1000">
                <a:solidFill>
                  <a:srgbClr val="0000FF"/>
                </a:solidFill>
                <a:latin typeface="Consolas"/>
                <a:ea typeface="Consolas"/>
                <a:cs typeface="Consolas"/>
                <a:sym typeface="Consolas"/>
              </a:rPr>
              <a:t>pool-router</a:t>
            </a:r>
            <a:r>
              <a:rPr lang="ru" sz="1000">
                <a:solidFill>
                  <a:srgbClr val="0000FF"/>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nSpc>
                <a:spcPct val="100000"/>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nSpc>
                <a:spcPct val="100000"/>
              </a:lnSpc>
              <a:spcBef>
                <a:spcPts val="0"/>
              </a:spcBef>
              <a:spcAft>
                <a:spcPts val="0"/>
              </a:spcAft>
              <a:buNone/>
            </a:pP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groupRouter</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ActorRef</a:t>
            </a: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system.actorOf(</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RoundRobinGroup(</a:t>
            </a:r>
            <a:endParaRPr sz="1000">
              <a:solidFill>
                <a:srgbClr val="333333"/>
              </a:solidFill>
              <a:latin typeface="Consolas"/>
              <a:ea typeface="Consolas"/>
              <a:cs typeface="Consolas"/>
              <a:sym typeface="Consolas"/>
            </a:endParaRPr>
          </a:p>
          <a:p>
            <a:pPr indent="0" lvl="0" marL="0" rtl="0">
              <a:lnSpc>
                <a:spcPct val="100000"/>
              </a:lnSpc>
              <a:spcBef>
                <a:spcPts val="0"/>
              </a:spcBef>
              <a:spcAft>
                <a:spcPts val="0"/>
              </a:spcAft>
              <a:buNone/>
            </a:pPr>
            <a:r>
              <a:rPr lang="ru" sz="1000">
                <a:solidFill>
                  <a:srgbClr val="333333"/>
                </a:solidFill>
                <a:latin typeface="Consolas"/>
                <a:ea typeface="Consolas"/>
                <a:cs typeface="Consolas"/>
                <a:sym typeface="Consolas"/>
              </a:rPr>
              <a:t>      collection.immutable.Seq(</a:t>
            </a:r>
            <a:r>
              <a:rPr lang="ru" sz="1000">
                <a:solidFill>
                  <a:srgbClr val="0000FF"/>
                </a:solidFill>
                <a:latin typeface="Consolas"/>
                <a:ea typeface="Consolas"/>
                <a:cs typeface="Consolas"/>
                <a:sym typeface="Consolas"/>
              </a:rPr>
              <a:t>"/user/w1"</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nSpc>
                <a:spcPct val="100000"/>
              </a:lnSpc>
              <a:spcBef>
                <a:spcPts val="0"/>
              </a:spcBef>
              <a:spcAft>
                <a:spcPts val="0"/>
              </a:spcAft>
              <a:buNone/>
            </a:pPr>
            <a:r>
              <a:rPr lang="ru" sz="1000">
                <a:solidFill>
                  <a:srgbClr val="333333"/>
                </a:solidFill>
                <a:latin typeface="Consolas"/>
                <a:ea typeface="Consolas"/>
                <a:cs typeface="Consolas"/>
                <a:sym typeface="Consolas"/>
              </a:rPr>
              <a:t>    ).props(),</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lang="ru" sz="1000">
                <a:solidFill>
                  <a:srgbClr val="0000FF"/>
                </a:solidFill>
                <a:latin typeface="Consolas"/>
                <a:ea typeface="Consolas"/>
                <a:cs typeface="Consolas"/>
                <a:sym typeface="Consolas"/>
              </a:rPr>
              <a:t>"group-router"</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43" name="Shape 1343"/>
        <p:cNvGrpSpPr/>
        <p:nvPr/>
      </p:nvGrpSpPr>
      <p:grpSpPr>
        <a:xfrm>
          <a:off x="0" y="0"/>
          <a:ext cx="0" cy="0"/>
          <a:chOff x="0" y="0"/>
          <a:chExt cx="0" cy="0"/>
        </a:xfrm>
      </p:grpSpPr>
      <p:sp>
        <p:nvSpPr>
          <p:cNvPr id="1344" name="Shape 134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Роутинг</a:t>
            </a:r>
            <a:endParaRPr>
              <a:solidFill>
                <a:schemeClr val="dk2"/>
              </a:solidFill>
            </a:endParaRPr>
          </a:p>
        </p:txBody>
      </p:sp>
      <p:sp>
        <p:nvSpPr>
          <p:cNvPr id="1345" name="Shape 134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Управление жизненным циклом воркеров включает в себя:</a:t>
            </a:r>
            <a:endParaRPr sz="1800"/>
          </a:p>
          <a:p>
            <a:pPr indent="-342900" lvl="0" marL="457200" rtl="0">
              <a:spcBef>
                <a:spcPts val="1000"/>
              </a:spcBef>
              <a:spcAft>
                <a:spcPts val="0"/>
              </a:spcAft>
              <a:buSzPts val="1800"/>
              <a:buChar char="-"/>
            </a:pPr>
            <a:r>
              <a:rPr lang="ru" sz="1800"/>
              <a:t>воркеры являются child-ами роутера</a:t>
            </a:r>
            <a:endParaRPr sz="1800"/>
          </a:p>
          <a:p>
            <a:pPr indent="-342900" lvl="0" marL="457200" rtl="0">
              <a:spcBef>
                <a:spcPts val="1000"/>
              </a:spcBef>
              <a:spcAft>
                <a:spcPts val="0"/>
              </a:spcAft>
              <a:buSzPts val="1800"/>
              <a:buChar char="-"/>
            </a:pPr>
            <a:r>
              <a:rPr lang="ru" sz="1800"/>
              <a:t>воркеры полностью подчиняются supervision strategy роутера</a:t>
            </a:r>
            <a:br>
              <a:rPr lang="ru" sz="1800"/>
            </a:br>
            <a:r>
              <a:rPr lang="ru" sz="1800"/>
              <a:t>(по умолчанию - всегда эскалировать наверх, отцу роутера)</a:t>
            </a:r>
            <a:endParaRPr sz="1800"/>
          </a:p>
          <a:p>
            <a:pPr indent="-342900" lvl="0" marL="457200" rtl="0">
              <a:spcBef>
                <a:spcPts val="1000"/>
              </a:spcBef>
              <a:spcAft>
                <a:spcPts val="0"/>
              </a:spcAft>
              <a:buSzPts val="1800"/>
              <a:buChar char="-"/>
            </a:pPr>
            <a:r>
              <a:rPr lang="ru" sz="1800"/>
              <a:t>рестарт роутера рестартует всех воркеров</a:t>
            </a:r>
            <a:endParaRPr sz="1800"/>
          </a:p>
          <a:p>
            <a:pPr indent="-342900" lvl="0" marL="457200" rtl="0">
              <a:spcBef>
                <a:spcPts val="1000"/>
              </a:spcBef>
              <a:spcAft>
                <a:spcPts val="1000"/>
              </a:spcAft>
              <a:buSzPts val="1800"/>
              <a:buChar char="-"/>
            </a:pPr>
            <a:r>
              <a:rPr lang="ru" sz="1800"/>
              <a:t>если останавливаются все воркеры, роутер так же останавливается</a:t>
            </a:r>
            <a:endParaRPr sz="1800"/>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49" name="Shape 1349"/>
        <p:cNvGrpSpPr/>
        <p:nvPr/>
      </p:nvGrpSpPr>
      <p:grpSpPr>
        <a:xfrm>
          <a:off x="0" y="0"/>
          <a:ext cx="0" cy="0"/>
          <a:chOff x="0" y="0"/>
          <a:chExt cx="0" cy="0"/>
        </a:xfrm>
      </p:grpSpPr>
      <p:sp>
        <p:nvSpPr>
          <p:cNvPr id="1350" name="Shape 135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Роутинг</a:t>
            </a:r>
            <a:endParaRPr>
              <a:solidFill>
                <a:schemeClr val="dk2"/>
              </a:solidFill>
            </a:endParaRPr>
          </a:p>
        </p:txBody>
      </p:sp>
      <p:sp>
        <p:nvSpPr>
          <p:cNvPr id="1351" name="Shape 1351"/>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600"/>
              <a:t>Основные виды роутеров:</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RoundRobinPool</a:t>
            </a:r>
            <a:r>
              <a:rPr lang="ru" sz="1600"/>
              <a:t> и </a:t>
            </a:r>
            <a:r>
              <a:rPr lang="ru" sz="1600">
                <a:latin typeface="Consolas"/>
                <a:ea typeface="Consolas"/>
                <a:cs typeface="Consolas"/>
                <a:sym typeface="Consolas"/>
              </a:rPr>
              <a:t>RoundRobinGroup</a:t>
            </a:r>
            <a:r>
              <a:rPr lang="ru" sz="1600"/>
              <a:t> - отправлять всем по очереди</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RandomPool</a:t>
            </a:r>
            <a:r>
              <a:rPr lang="ru" sz="1600"/>
              <a:t> и </a:t>
            </a:r>
            <a:r>
              <a:rPr lang="ru" sz="1600">
                <a:latin typeface="Consolas"/>
                <a:ea typeface="Consolas"/>
                <a:cs typeface="Consolas"/>
                <a:sym typeface="Consolas"/>
              </a:rPr>
              <a:t>RandomGroup</a:t>
            </a:r>
            <a:r>
              <a:rPr lang="ru" sz="1600"/>
              <a:t> - отправлять случайно</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BalancingPool</a:t>
            </a:r>
            <a:r>
              <a:rPr lang="ru" sz="1600"/>
              <a:t> - единый мейлбокс на всех воркеров</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SmallestMailboxPool</a:t>
            </a:r>
            <a:r>
              <a:rPr lang="ru" sz="1600"/>
              <a:t> - отправлять самому свободному воркеру</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BroadcastPool</a:t>
            </a:r>
            <a:r>
              <a:rPr lang="ru" sz="1600"/>
              <a:t> и </a:t>
            </a:r>
            <a:r>
              <a:rPr lang="ru" sz="1600">
                <a:latin typeface="Consolas"/>
                <a:ea typeface="Consolas"/>
                <a:cs typeface="Consolas"/>
                <a:sym typeface="Consolas"/>
              </a:rPr>
              <a:t>BroadcastGroup</a:t>
            </a:r>
            <a:r>
              <a:rPr lang="ru" sz="1600"/>
              <a:t> - отправлять сразу всем</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ScatterGatherFirstCompletedPool</a:t>
            </a:r>
            <a:r>
              <a:rPr lang="ru" sz="1600"/>
              <a:t> и </a:t>
            </a:r>
            <a:r>
              <a:rPr lang="ru" sz="1600">
                <a:latin typeface="Consolas"/>
                <a:ea typeface="Consolas"/>
                <a:cs typeface="Consolas"/>
                <a:sym typeface="Consolas"/>
              </a:rPr>
              <a:t>ScatterGatherFirstCompletedGroup</a:t>
            </a:r>
            <a:r>
              <a:rPr lang="ru" sz="1600"/>
              <a:t> - отправлять сразу всем, возвращать первый ответ</a:t>
            </a:r>
            <a:endParaRPr sz="1600"/>
          </a:p>
          <a:p>
            <a:pPr indent="-330200" lvl="0" marL="457200" marR="0" rtl="0" algn="l">
              <a:lnSpc>
                <a:spcPct val="100000"/>
              </a:lnSpc>
              <a:spcBef>
                <a:spcPts val="1000"/>
              </a:spcBef>
              <a:spcAft>
                <a:spcPts val="0"/>
              </a:spcAft>
              <a:buSzPts val="1600"/>
              <a:buChar char="-"/>
            </a:pPr>
            <a:r>
              <a:rPr lang="ru" sz="1600">
                <a:latin typeface="Consolas"/>
                <a:ea typeface="Consolas"/>
                <a:cs typeface="Consolas"/>
                <a:sym typeface="Consolas"/>
              </a:rPr>
              <a:t>TailChoppingPool</a:t>
            </a:r>
            <a:r>
              <a:rPr lang="ru" sz="1600"/>
              <a:t> и </a:t>
            </a:r>
            <a:r>
              <a:rPr lang="ru" sz="1600">
                <a:latin typeface="Consolas"/>
                <a:ea typeface="Consolas"/>
                <a:cs typeface="Consolas"/>
                <a:sym typeface="Consolas"/>
              </a:rPr>
              <a:t>TailChoppingGroup</a:t>
            </a:r>
            <a:r>
              <a:rPr lang="ru" sz="1600"/>
              <a:t> - рандомная отправка с переотправками, если ответ не пришел за некий таймаут</a:t>
            </a:r>
            <a:endParaRPr sz="1600"/>
          </a:p>
          <a:p>
            <a:pPr indent="-330200" lvl="0" marL="457200" marR="0" rtl="0" algn="l">
              <a:lnSpc>
                <a:spcPct val="100000"/>
              </a:lnSpc>
              <a:spcBef>
                <a:spcPts val="1000"/>
              </a:spcBef>
              <a:spcAft>
                <a:spcPts val="1000"/>
              </a:spcAft>
              <a:buSzPts val="1600"/>
              <a:buChar char="-"/>
            </a:pPr>
            <a:r>
              <a:rPr lang="ru" sz="1600">
                <a:latin typeface="Consolas"/>
                <a:ea typeface="Consolas"/>
                <a:cs typeface="Consolas"/>
                <a:sym typeface="Consolas"/>
              </a:rPr>
              <a:t>ConsistentHashingPool</a:t>
            </a:r>
            <a:r>
              <a:rPr lang="ru" sz="1600"/>
              <a:t> и </a:t>
            </a:r>
            <a:r>
              <a:rPr lang="ru" sz="1600">
                <a:latin typeface="Consolas"/>
                <a:ea typeface="Consolas"/>
                <a:cs typeface="Consolas"/>
                <a:sym typeface="Consolas"/>
              </a:rPr>
              <a:t>ConsistentHashingGroup</a:t>
            </a:r>
            <a:r>
              <a:rPr lang="ru" sz="1600"/>
              <a:t> - отправлять по </a:t>
            </a:r>
            <a:r>
              <a:rPr b="1" lang="ru" sz="1600"/>
              <a:t>консистентному</a:t>
            </a:r>
            <a:r>
              <a:rPr lang="ru" sz="1600"/>
              <a:t> хешу</a:t>
            </a:r>
            <a:endParaRPr sz="1600"/>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55" name="Shape 1355"/>
        <p:cNvGrpSpPr/>
        <p:nvPr/>
      </p:nvGrpSpPr>
      <p:grpSpPr>
        <a:xfrm>
          <a:off x="0" y="0"/>
          <a:ext cx="0" cy="0"/>
          <a:chOff x="0" y="0"/>
          <a:chExt cx="0" cy="0"/>
        </a:xfrm>
      </p:grpSpPr>
      <p:sp>
        <p:nvSpPr>
          <p:cNvPr id="1356" name="Shape 135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Роутинг</a:t>
            </a:r>
            <a:endParaRPr>
              <a:solidFill>
                <a:schemeClr val="dk2"/>
              </a:solidFill>
            </a:endParaRPr>
          </a:p>
        </p:txBody>
      </p:sp>
      <p:sp>
        <p:nvSpPr>
          <p:cNvPr id="1357" name="Shape 1357"/>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Специальные виды сообщений:</a:t>
            </a:r>
            <a:endParaRPr sz="1800"/>
          </a:p>
          <a:p>
            <a:pPr indent="-342900" lvl="0" marL="457200" rtl="0">
              <a:spcBef>
                <a:spcPts val="1000"/>
              </a:spcBef>
              <a:spcAft>
                <a:spcPts val="0"/>
              </a:spcAft>
              <a:buSzPts val="1800"/>
              <a:buChar char="-"/>
            </a:pPr>
            <a:r>
              <a:rPr lang="ru" sz="1800">
                <a:latin typeface="Consolas"/>
                <a:ea typeface="Consolas"/>
                <a:cs typeface="Consolas"/>
                <a:sym typeface="Consolas"/>
              </a:rPr>
              <a:t>Broadcast</a:t>
            </a:r>
            <a:r>
              <a:rPr lang="ru" sz="1800"/>
              <a:t> - переслать вложенное сообщение всем воркерам</a:t>
            </a:r>
            <a:endParaRPr sz="1800"/>
          </a:p>
          <a:p>
            <a:pPr indent="-342900" lvl="0" marL="457200" marR="0" rtl="0" algn="l">
              <a:lnSpc>
                <a:spcPct val="100000"/>
              </a:lnSpc>
              <a:spcBef>
                <a:spcPts val="1000"/>
              </a:spcBef>
              <a:spcAft>
                <a:spcPts val="0"/>
              </a:spcAft>
              <a:buSzPts val="1800"/>
              <a:buChar char="-"/>
            </a:pPr>
            <a:r>
              <a:rPr lang="ru" sz="1800">
                <a:latin typeface="Consolas"/>
                <a:ea typeface="Consolas"/>
                <a:cs typeface="Consolas"/>
                <a:sym typeface="Consolas"/>
              </a:rPr>
              <a:t>PoisonPill</a:t>
            </a:r>
            <a:r>
              <a:rPr lang="ru" sz="1800"/>
              <a:t> - завершить работу роутера (и всех его воркеров) и выбросить оставшиеся сообщения в </a:t>
            </a:r>
            <a:r>
              <a:rPr lang="ru" sz="1800">
                <a:latin typeface="Consolas"/>
                <a:ea typeface="Consolas"/>
                <a:cs typeface="Consolas"/>
                <a:sym typeface="Consolas"/>
              </a:rPr>
              <a:t>deadLetters</a:t>
            </a:r>
            <a:endParaRPr sz="1800"/>
          </a:p>
          <a:p>
            <a:pPr indent="-342900" lvl="0" marL="457200" marR="0" rtl="0" algn="l">
              <a:lnSpc>
                <a:spcPct val="100000"/>
              </a:lnSpc>
              <a:spcBef>
                <a:spcPts val="1000"/>
              </a:spcBef>
              <a:spcAft>
                <a:spcPts val="0"/>
              </a:spcAft>
              <a:buSzPts val="1800"/>
              <a:buChar char="-"/>
            </a:pPr>
            <a:r>
              <a:rPr lang="ru" sz="1800">
                <a:latin typeface="Consolas"/>
                <a:ea typeface="Consolas"/>
                <a:cs typeface="Consolas"/>
                <a:sym typeface="Consolas"/>
              </a:rPr>
              <a:t>Kill</a:t>
            </a:r>
            <a:r>
              <a:rPr lang="ru" sz="1800"/>
              <a:t> - убить роутер, т.е. остановить, перезапустить или просто продолжить работу, в зависимости от стратегии родителя роутера</a:t>
            </a:r>
            <a:endParaRPr sz="1800"/>
          </a:p>
          <a:p>
            <a:pPr indent="-342900" lvl="0" marL="457200" marR="0" rtl="0" algn="l">
              <a:lnSpc>
                <a:spcPct val="100000"/>
              </a:lnSpc>
              <a:spcBef>
                <a:spcPts val="1000"/>
              </a:spcBef>
              <a:spcAft>
                <a:spcPts val="0"/>
              </a:spcAft>
              <a:buSzPts val="1800"/>
              <a:buChar char="-"/>
            </a:pPr>
            <a:r>
              <a:rPr lang="ru" sz="1800">
                <a:latin typeface="Consolas"/>
                <a:ea typeface="Consolas"/>
                <a:cs typeface="Consolas"/>
                <a:sym typeface="Consolas"/>
              </a:rPr>
              <a:t>GetRoutees</a:t>
            </a:r>
            <a:r>
              <a:rPr lang="ru" sz="1800"/>
              <a:t> - вернуть список воркеров</a:t>
            </a:r>
            <a:endParaRPr sz="1800"/>
          </a:p>
          <a:p>
            <a:pPr indent="-342900" lvl="0" marL="457200" marR="0" rtl="0" algn="l">
              <a:lnSpc>
                <a:spcPct val="100000"/>
              </a:lnSpc>
              <a:spcBef>
                <a:spcPts val="1000"/>
              </a:spcBef>
              <a:spcAft>
                <a:spcPts val="0"/>
              </a:spcAft>
              <a:buSzPts val="1800"/>
              <a:buChar char="-"/>
            </a:pPr>
            <a:r>
              <a:rPr lang="ru" sz="1800">
                <a:latin typeface="Consolas"/>
                <a:ea typeface="Consolas"/>
                <a:cs typeface="Consolas"/>
                <a:sym typeface="Consolas"/>
              </a:rPr>
              <a:t>AddRoutee</a:t>
            </a:r>
            <a:r>
              <a:rPr lang="ru" sz="1800"/>
              <a:t> - добавить нового воркера</a:t>
            </a:r>
            <a:endParaRPr sz="1800"/>
          </a:p>
          <a:p>
            <a:pPr indent="-342900" lvl="0" marL="457200" marR="0" rtl="0" algn="l">
              <a:lnSpc>
                <a:spcPct val="100000"/>
              </a:lnSpc>
              <a:spcBef>
                <a:spcPts val="1000"/>
              </a:spcBef>
              <a:spcAft>
                <a:spcPts val="0"/>
              </a:spcAft>
              <a:buSzPts val="1800"/>
              <a:buChar char="-"/>
            </a:pPr>
            <a:r>
              <a:rPr lang="ru" sz="1800">
                <a:latin typeface="Consolas"/>
                <a:ea typeface="Consolas"/>
                <a:cs typeface="Consolas"/>
                <a:sym typeface="Consolas"/>
              </a:rPr>
              <a:t>RemoveRoutee</a:t>
            </a:r>
            <a:r>
              <a:rPr lang="ru" sz="1800"/>
              <a:t> - удалить переданного воркера (Pool его останавливает)</a:t>
            </a:r>
            <a:endParaRPr sz="1800"/>
          </a:p>
          <a:p>
            <a:pPr indent="-342900" lvl="0" marL="457200" marR="0" rtl="0" algn="l">
              <a:lnSpc>
                <a:spcPct val="100000"/>
              </a:lnSpc>
              <a:spcBef>
                <a:spcPts val="1000"/>
              </a:spcBef>
              <a:spcAft>
                <a:spcPts val="1000"/>
              </a:spcAft>
              <a:buSzPts val="1800"/>
              <a:buChar char="-"/>
            </a:pPr>
            <a:r>
              <a:rPr lang="ru" sz="1800">
                <a:latin typeface="Consolas"/>
                <a:ea typeface="Consolas"/>
                <a:cs typeface="Consolas"/>
                <a:sym typeface="Consolas"/>
              </a:rPr>
              <a:t>AdjustPoolSize</a:t>
            </a:r>
            <a:r>
              <a:rPr lang="ru" sz="1800"/>
              <a:t> - изменить количество воркеров у Pool-а</a:t>
            </a:r>
            <a:endParaRPr sz="1800"/>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61" name="Shape 1361"/>
        <p:cNvGrpSpPr/>
        <p:nvPr/>
      </p:nvGrpSpPr>
      <p:grpSpPr>
        <a:xfrm>
          <a:off x="0" y="0"/>
          <a:ext cx="0" cy="0"/>
          <a:chOff x="0" y="0"/>
          <a:chExt cx="0" cy="0"/>
        </a:xfrm>
      </p:grpSpPr>
      <p:sp>
        <p:nvSpPr>
          <p:cNvPr id="1362" name="Shape 136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Роутинг</a:t>
            </a:r>
            <a:endParaRPr>
              <a:solidFill>
                <a:schemeClr val="dk2"/>
              </a:solidFill>
            </a:endParaRPr>
          </a:p>
        </p:txBody>
      </p:sp>
      <p:sp>
        <p:nvSpPr>
          <p:cNvPr id="1363" name="Shape 1363"/>
          <p:cNvSpPr txBox="1"/>
          <p:nvPr/>
        </p:nvSpPr>
        <p:spPr>
          <a:xfrm>
            <a:off x="311700" y="931250"/>
            <a:ext cx="8520600" cy="3909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b="1" lang="ru" sz="1000">
                <a:solidFill>
                  <a:srgbClr val="000080"/>
                </a:solidFill>
                <a:latin typeface="Consolas"/>
                <a:ea typeface="Consolas"/>
                <a:cs typeface="Consolas"/>
                <a:sym typeface="Consolas"/>
              </a:rPr>
              <a:t>class</a:t>
            </a:r>
            <a:r>
              <a:rPr lang="ru" sz="1000">
                <a:solidFill>
                  <a:srgbClr val="333333"/>
                </a:solidFill>
                <a:latin typeface="Consolas"/>
                <a:ea typeface="Consolas"/>
                <a:cs typeface="Consolas"/>
                <a:sym typeface="Consolas"/>
              </a:rPr>
              <a:t> Worker </a:t>
            </a:r>
            <a:r>
              <a:rPr b="1" lang="ru" sz="1000">
                <a:solidFill>
                  <a:srgbClr val="000080"/>
                </a:solidFill>
                <a:latin typeface="Consolas"/>
                <a:ea typeface="Consolas"/>
                <a:cs typeface="Consolas"/>
                <a:sym typeface="Consolas"/>
              </a:rPr>
              <a:t>extends</a:t>
            </a:r>
            <a:r>
              <a:rPr lang="ru" sz="1000">
                <a:solidFill>
                  <a:srgbClr val="333333"/>
                </a:solidFill>
                <a:latin typeface="Consolas"/>
                <a:ea typeface="Consolas"/>
                <a:cs typeface="Consolas"/>
                <a:sym typeface="Consolas"/>
              </a:rPr>
              <a:t> Actor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override</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def</a:t>
            </a:r>
            <a:r>
              <a:rPr lang="ru" sz="1000">
                <a:solidFill>
                  <a:srgbClr val="333333"/>
                </a:solidFill>
                <a:latin typeface="Consolas"/>
                <a:ea typeface="Consolas"/>
                <a:cs typeface="Consolas"/>
                <a:sym typeface="Consolas"/>
              </a:rPr>
              <a:t> receive</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Receive</a:t>
            </a:r>
            <a:r>
              <a:rPr lang="ru" sz="1000">
                <a:solidFill>
                  <a:srgbClr val="333333"/>
                </a:solidFill>
                <a:latin typeface="Consolas"/>
                <a:ea typeface="Consolas"/>
                <a:cs typeface="Consolas"/>
                <a:sym typeface="Consolas"/>
              </a:rPr>
              <a:t> =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case</a:t>
            </a:r>
            <a:r>
              <a:rPr lang="ru" sz="1000">
                <a:solidFill>
                  <a:srgbClr val="333333"/>
                </a:solidFill>
                <a:latin typeface="Consolas"/>
                <a:ea typeface="Consolas"/>
                <a:cs typeface="Consolas"/>
                <a:sym typeface="Consolas"/>
              </a:rPr>
              <a:t> m </a:t>
            </a:r>
            <a:r>
              <a:rPr b="1" lang="ru" sz="1000">
                <a:solidFill>
                  <a:srgbClr val="000080"/>
                </a:solidFill>
                <a:latin typeface="Consolas"/>
                <a:ea typeface="Consolas"/>
                <a:cs typeface="Consolas"/>
                <a:sym typeface="Consolas"/>
              </a:rPr>
              <a:t>=&gt;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println(s</a:t>
            </a:r>
            <a:r>
              <a:rPr lang="ru" sz="1000">
                <a:solidFill>
                  <a:srgbClr val="0000FF"/>
                </a:solidFill>
                <a:latin typeface="Consolas"/>
                <a:ea typeface="Consolas"/>
                <a:cs typeface="Consolas"/>
                <a:sym typeface="Consolas"/>
              </a:rPr>
              <a:t>"Worker ${this} started processing $m"</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Thread.sleep((Math.random() * </a:t>
            </a:r>
            <a:r>
              <a:rPr lang="ru" sz="1000">
                <a:solidFill>
                  <a:srgbClr val="0000FF"/>
                </a:solidFill>
                <a:latin typeface="Consolas"/>
                <a:ea typeface="Consolas"/>
                <a:cs typeface="Consolas"/>
                <a:sym typeface="Consolas"/>
              </a:rPr>
              <a:t>5000</a:t>
            </a:r>
            <a:r>
              <a:rPr lang="ru" sz="1000">
                <a:solidFill>
                  <a:srgbClr val="333333"/>
                </a:solidFill>
                <a:latin typeface="Consolas"/>
                <a:ea typeface="Consolas"/>
                <a:cs typeface="Consolas"/>
                <a:sym typeface="Consolas"/>
              </a:rPr>
              <a:t>).toInt)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sender() ! m</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println(s</a:t>
            </a:r>
            <a:r>
              <a:rPr lang="ru" sz="1000">
                <a:solidFill>
                  <a:srgbClr val="0000FF"/>
                </a:solidFill>
                <a:latin typeface="Consolas"/>
                <a:ea typeface="Consolas"/>
                <a:cs typeface="Consolas"/>
                <a:sym typeface="Consolas"/>
              </a:rPr>
              <a:t>"Worker ${this} finished processing $m"</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br>
              <a:rPr lang="ru" sz="1000">
                <a:solidFill>
                  <a:srgbClr val="333333"/>
                </a:solidFill>
                <a:latin typeface="Consolas"/>
                <a:ea typeface="Consolas"/>
                <a:cs typeface="Consolas"/>
                <a:sym typeface="Consolas"/>
              </a:rPr>
            </a:br>
            <a:r>
              <a:rPr b="1" lang="ru" sz="1000">
                <a:solidFill>
                  <a:srgbClr val="000080"/>
                </a:solidFill>
                <a:latin typeface="Consolas"/>
                <a:ea typeface="Consolas"/>
                <a:cs typeface="Consolas"/>
                <a:sym typeface="Consolas"/>
              </a:rPr>
              <a:t>object</a:t>
            </a:r>
            <a:r>
              <a:rPr lang="ru" sz="1000">
                <a:solidFill>
                  <a:srgbClr val="333333"/>
                </a:solidFill>
                <a:latin typeface="Consolas"/>
                <a:ea typeface="Consolas"/>
                <a:cs typeface="Consolas"/>
                <a:sym typeface="Consolas"/>
              </a:rPr>
              <a:t> TestRouterApp </a:t>
            </a:r>
            <a:r>
              <a:rPr b="1" lang="ru" sz="1000">
                <a:solidFill>
                  <a:srgbClr val="000080"/>
                </a:solidFill>
                <a:latin typeface="Consolas"/>
                <a:ea typeface="Consolas"/>
                <a:cs typeface="Consolas"/>
                <a:sym typeface="Consolas"/>
              </a:rPr>
              <a:t>extends</a:t>
            </a:r>
            <a:r>
              <a:rPr lang="ru" sz="1000">
                <a:solidFill>
                  <a:srgbClr val="333333"/>
                </a:solidFill>
                <a:latin typeface="Consolas"/>
                <a:ea typeface="Consolas"/>
                <a:cs typeface="Consolas"/>
                <a:sym typeface="Consolas"/>
              </a:rPr>
              <a:t> App{</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system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ActorSystem()</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implicit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ec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system.dispatcher</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router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system.actorOf(RoundRobinPool(</a:t>
            </a:r>
            <a:r>
              <a:rPr lang="ru" sz="1000">
                <a:solidFill>
                  <a:srgbClr val="0000FF"/>
                </a:solidFill>
                <a:latin typeface="Consolas"/>
                <a:ea typeface="Consolas"/>
                <a:cs typeface="Consolas"/>
                <a:sym typeface="Consolas"/>
              </a:rPr>
              <a:t>3</a:t>
            </a:r>
            <a:r>
              <a:rPr lang="ru" sz="1000">
                <a:solidFill>
                  <a:srgbClr val="333333"/>
                </a:solidFill>
                <a:latin typeface="Consolas"/>
                <a:ea typeface="Consolas"/>
                <a:cs typeface="Consolas"/>
                <a:sym typeface="Consolas"/>
              </a:rPr>
              <a:t>).props(Props[</a:t>
            </a:r>
            <a:r>
              <a:rPr b="1" lang="ru" sz="1000">
                <a:solidFill>
                  <a:srgbClr val="000080"/>
                </a:solidFill>
                <a:latin typeface="Consolas"/>
                <a:ea typeface="Consolas"/>
                <a:cs typeface="Consolas"/>
                <a:sym typeface="Consolas"/>
              </a:rPr>
              <a:t>Worker</a:t>
            </a:r>
            <a:r>
              <a:rPr lang="ru" sz="1000">
                <a:solidFill>
                  <a:srgbClr val="333333"/>
                </a:solidFill>
                <a:latin typeface="Consolas"/>
                <a:ea typeface="Consolas"/>
                <a:cs typeface="Consolas"/>
                <a:sym typeface="Consolas"/>
              </a:rPr>
              <a:t>]), </a:t>
            </a:r>
            <a:r>
              <a:rPr lang="ru" sz="1000">
                <a:solidFill>
                  <a:srgbClr val="0000FF"/>
                </a:solidFill>
                <a:latin typeface="Consolas"/>
                <a:ea typeface="Consolas"/>
                <a:cs typeface="Consolas"/>
                <a:sym typeface="Consolas"/>
              </a:rPr>
              <a:t>"router"</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i="1" lang="ru" sz="1000">
                <a:solidFill>
                  <a:srgbClr val="008800"/>
                </a:solidFill>
                <a:latin typeface="Consolas"/>
                <a:ea typeface="Consolas"/>
                <a:cs typeface="Consolas"/>
                <a:sym typeface="Consolas"/>
              </a:rPr>
              <a:t>//  val router = system.actorOf(ScatterGatherFirstCompletedPool(3, within = 6.seconds).props(Props[Worker]), "router")</a:t>
            </a:r>
            <a:br>
              <a:rPr lang="ru" sz="1000">
                <a:solidFill>
                  <a:srgbClr val="333333"/>
                </a:solidFill>
                <a:latin typeface="Consolas"/>
                <a:ea typeface="Consolas"/>
                <a:cs typeface="Consolas"/>
                <a:sym typeface="Consolas"/>
              </a:rPr>
            </a:br>
            <a:r>
              <a:rPr i="1" lang="ru" sz="1000">
                <a:solidFill>
                  <a:srgbClr val="008800"/>
                </a:solidFill>
                <a:latin typeface="Consolas"/>
                <a:ea typeface="Consolas"/>
                <a:cs typeface="Consolas"/>
                <a:sym typeface="Consolas"/>
              </a:rPr>
              <a:t>//  val router = system.actorOf(TailChoppingPool(3, within = 6.seconds, interval = 2.seconds).props(Props[Worker]), "router")</a:t>
            </a:r>
            <a:br>
              <a:rPr lang="ru" sz="1000">
                <a:solidFill>
                  <a:srgbClr val="333333"/>
                </a:solidFill>
                <a:latin typeface="Consolas"/>
                <a:ea typeface="Consolas"/>
                <a:cs typeface="Consolas"/>
                <a:sym typeface="Consolas"/>
              </a:rPr>
            </a:b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for</a:t>
            </a:r>
            <a:r>
              <a:rPr lang="ru" sz="1000">
                <a:solidFill>
                  <a:srgbClr val="333333"/>
                </a:solidFill>
                <a:latin typeface="Consolas"/>
                <a:ea typeface="Consolas"/>
                <a:cs typeface="Consolas"/>
                <a:sym typeface="Consolas"/>
              </a:rPr>
              <a:t> (i </a:t>
            </a:r>
            <a:r>
              <a:rPr b="1" lang="ru" sz="1000">
                <a:solidFill>
                  <a:srgbClr val="000080"/>
                </a:solidFill>
                <a:latin typeface="Consolas"/>
                <a:ea typeface="Consolas"/>
                <a:cs typeface="Consolas"/>
                <a:sym typeface="Consolas"/>
              </a:rPr>
              <a:t>&lt;-</a:t>
            </a:r>
            <a:r>
              <a:rPr lang="ru" sz="1000">
                <a:solidFill>
                  <a:srgbClr val="333333"/>
                </a:solidFill>
                <a:latin typeface="Consolas"/>
                <a:ea typeface="Consolas"/>
                <a:cs typeface="Consolas"/>
                <a:sym typeface="Consolas"/>
              </a:rPr>
              <a:t> </a:t>
            </a:r>
            <a:r>
              <a:rPr lang="ru" sz="1000">
                <a:solidFill>
                  <a:srgbClr val="0000FF"/>
                </a:solidFill>
                <a:latin typeface="Consolas"/>
                <a:ea typeface="Consolas"/>
                <a:cs typeface="Consolas"/>
                <a:sym typeface="Consolas"/>
              </a:rPr>
              <a:t>1</a:t>
            </a:r>
            <a:r>
              <a:rPr lang="ru" sz="1000">
                <a:solidFill>
                  <a:srgbClr val="333333"/>
                </a:solidFill>
                <a:latin typeface="Consolas"/>
                <a:ea typeface="Consolas"/>
                <a:cs typeface="Consolas"/>
                <a:sym typeface="Consolas"/>
              </a:rPr>
              <a:t> to </a:t>
            </a:r>
            <a:r>
              <a:rPr lang="ru" sz="1000">
                <a:solidFill>
                  <a:srgbClr val="0000FF"/>
                </a:solidFill>
                <a:latin typeface="Consolas"/>
                <a:ea typeface="Consolas"/>
                <a:cs typeface="Consolas"/>
                <a:sym typeface="Consolas"/>
              </a:rPr>
              <a:t>10</a:t>
            </a: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router.ask(i)(Timeout(</a:t>
            </a:r>
            <a:r>
              <a:rPr lang="ru" sz="1000">
                <a:solidFill>
                  <a:srgbClr val="0000FF"/>
                </a:solidFill>
                <a:latin typeface="Consolas"/>
                <a:ea typeface="Consolas"/>
                <a:cs typeface="Consolas"/>
                <a:sym typeface="Consolas"/>
              </a:rPr>
              <a:t>10.</a:t>
            </a:r>
            <a:r>
              <a:rPr lang="ru" sz="1000">
                <a:solidFill>
                  <a:srgbClr val="333333"/>
                </a:solidFill>
                <a:latin typeface="Consolas"/>
                <a:ea typeface="Consolas"/>
                <a:cs typeface="Consolas"/>
                <a:sym typeface="Consolas"/>
              </a:rPr>
              <a:t>seconds)).andThen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case</a:t>
            </a:r>
            <a:r>
              <a:rPr lang="ru" sz="1000">
                <a:solidFill>
                  <a:srgbClr val="333333"/>
                </a:solidFill>
                <a:latin typeface="Consolas"/>
                <a:ea typeface="Consolas"/>
                <a:cs typeface="Consolas"/>
                <a:sym typeface="Consolas"/>
              </a:rPr>
              <a:t> Success(response) </a:t>
            </a:r>
            <a:r>
              <a:rPr b="1" lang="ru" sz="1000">
                <a:solidFill>
                  <a:srgbClr val="000080"/>
                </a:solidFill>
                <a:latin typeface="Consolas"/>
                <a:ea typeface="Consolas"/>
                <a:cs typeface="Consolas"/>
                <a:sym typeface="Consolas"/>
              </a:rPr>
              <a:t>=&gt;</a:t>
            </a:r>
            <a:r>
              <a:rPr lang="ru" sz="1000">
                <a:solidFill>
                  <a:srgbClr val="333333"/>
                </a:solidFill>
                <a:latin typeface="Consolas"/>
                <a:ea typeface="Consolas"/>
                <a:cs typeface="Consolas"/>
                <a:sym typeface="Consolas"/>
              </a:rPr>
              <a:t> println(s</a:t>
            </a:r>
            <a:r>
              <a:rPr lang="ru" sz="1000">
                <a:solidFill>
                  <a:srgbClr val="0000FF"/>
                </a:solidFill>
                <a:latin typeface="Consolas"/>
                <a:ea typeface="Consolas"/>
                <a:cs typeface="Consolas"/>
                <a:sym typeface="Consolas"/>
              </a:rPr>
              <a:t>"Got response from worker: $response"</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case</a:t>
            </a:r>
            <a:r>
              <a:rPr lang="ru" sz="1000">
                <a:solidFill>
                  <a:srgbClr val="333333"/>
                </a:solidFill>
                <a:latin typeface="Consolas"/>
                <a:ea typeface="Consolas"/>
                <a:cs typeface="Consolas"/>
                <a:sym typeface="Consolas"/>
              </a:rPr>
              <a:t> Failure(e) </a:t>
            </a:r>
            <a:r>
              <a:rPr b="1" lang="ru" sz="1000">
                <a:solidFill>
                  <a:srgbClr val="000080"/>
                </a:solidFill>
                <a:latin typeface="Consolas"/>
                <a:ea typeface="Consolas"/>
                <a:cs typeface="Consolas"/>
                <a:sym typeface="Consolas"/>
              </a:rPr>
              <a:t>=&gt;</a:t>
            </a:r>
            <a:r>
              <a:rPr lang="ru" sz="1000">
                <a:solidFill>
                  <a:srgbClr val="333333"/>
                </a:solidFill>
                <a:latin typeface="Consolas"/>
                <a:ea typeface="Consolas"/>
                <a:cs typeface="Consolas"/>
                <a:sym typeface="Consolas"/>
              </a:rPr>
              <a:t> println(s</a:t>
            </a:r>
            <a:r>
              <a:rPr lang="ru" sz="1000">
                <a:solidFill>
                  <a:srgbClr val="0000FF"/>
                </a:solidFill>
                <a:latin typeface="Consolas"/>
                <a:ea typeface="Consolas"/>
                <a:cs typeface="Consolas"/>
                <a:sym typeface="Consolas"/>
              </a:rPr>
              <a:t>"Got failure from worker: $e"</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67" name="Shape 1367"/>
        <p:cNvGrpSpPr/>
        <p:nvPr/>
      </p:nvGrpSpPr>
      <p:grpSpPr>
        <a:xfrm>
          <a:off x="0" y="0"/>
          <a:ext cx="0" cy="0"/>
          <a:chOff x="0" y="0"/>
          <a:chExt cx="0" cy="0"/>
        </a:xfrm>
      </p:grpSpPr>
      <p:sp>
        <p:nvSpPr>
          <p:cNvPr id="1368" name="Shape 136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become/unbecome</a:t>
            </a:r>
            <a:endParaRPr>
              <a:solidFill>
                <a:schemeClr val="dk2"/>
              </a:solidFill>
            </a:endParaRPr>
          </a:p>
        </p:txBody>
      </p:sp>
      <p:sp>
        <p:nvSpPr>
          <p:cNvPr id="1369" name="Shape 1369"/>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000"/>
              </a:spcAft>
              <a:buNone/>
            </a:pPr>
            <a:r>
              <a:rPr lang="ru" sz="1800"/>
              <a:t>Акторы позволяют на лету менять receive-метод в случае необходимости:</a:t>
            </a:r>
            <a:endParaRPr sz="1800"/>
          </a:p>
        </p:txBody>
      </p:sp>
      <p:sp>
        <p:nvSpPr>
          <p:cNvPr id="1370" name="Shape 1370"/>
          <p:cNvSpPr txBox="1"/>
          <p:nvPr/>
        </p:nvSpPr>
        <p:spPr>
          <a:xfrm>
            <a:off x="1869150" y="1469500"/>
            <a:ext cx="5405700" cy="3513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0795"/>
              </a:lnSpc>
              <a:spcBef>
                <a:spcPts val="0"/>
              </a:spcBef>
              <a:spcAft>
                <a:spcPts val="0"/>
              </a:spcAft>
              <a:buNone/>
            </a:pPr>
            <a:r>
              <a:rPr b="1" lang="ru" sz="1200">
                <a:solidFill>
                  <a:srgbClr val="000080"/>
                </a:solidFill>
                <a:latin typeface="Consolas"/>
                <a:ea typeface="Consolas"/>
                <a:cs typeface="Consolas"/>
                <a:sym typeface="Consolas"/>
              </a:rPr>
              <a:t>class</a:t>
            </a:r>
            <a:r>
              <a:rPr lang="ru" sz="1200">
                <a:solidFill>
                  <a:srgbClr val="333333"/>
                </a:solidFill>
                <a:latin typeface="Consolas"/>
                <a:ea typeface="Consolas"/>
                <a:cs typeface="Consolas"/>
                <a:sym typeface="Consolas"/>
              </a:rPr>
              <a:t> SensitiveActor </a:t>
            </a:r>
            <a:r>
              <a:rPr b="1" lang="ru" sz="1200">
                <a:solidFill>
                  <a:srgbClr val="000080"/>
                </a:solidFill>
                <a:latin typeface="Consolas"/>
                <a:ea typeface="Consolas"/>
                <a:cs typeface="Consolas"/>
                <a:sym typeface="Consolas"/>
              </a:rPr>
              <a:t>extends</a:t>
            </a:r>
            <a:r>
              <a:rPr lang="ru" sz="1200">
                <a:solidFill>
                  <a:srgbClr val="333333"/>
                </a:solidFill>
                <a:latin typeface="Consolas"/>
                <a:ea typeface="Consolas"/>
                <a:cs typeface="Consolas"/>
                <a:sym typeface="Consolas"/>
              </a:rPr>
              <a:t> Actor {</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def</a:t>
            </a:r>
            <a:r>
              <a:rPr lang="ru" sz="1200">
                <a:solidFill>
                  <a:srgbClr val="333333"/>
                </a:solidFill>
                <a:latin typeface="Consolas"/>
                <a:ea typeface="Consolas"/>
                <a:cs typeface="Consolas"/>
                <a:sym typeface="Consolas"/>
              </a:rPr>
              <a:t> happy</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Receive</a:t>
            </a:r>
            <a:r>
              <a:rPr lang="ru" sz="1200">
                <a:solidFill>
                  <a:srgbClr val="333333"/>
                </a:solidFill>
                <a:latin typeface="Consolas"/>
                <a:ea typeface="Consolas"/>
                <a:cs typeface="Consolas"/>
                <a:sym typeface="Consolas"/>
              </a:rPr>
              <a:t> =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good"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sender() ! </a:t>
            </a:r>
            <a:r>
              <a:rPr lang="ru" sz="1200">
                <a:solidFill>
                  <a:srgbClr val="0000FF"/>
                </a:solidFill>
                <a:latin typeface="Consolas"/>
                <a:ea typeface="Consolas"/>
                <a:cs typeface="Consolas"/>
                <a:sym typeface="Consolas"/>
              </a:rPr>
              <a:t>"Hooray! Life is great!"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bad"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context.become(disappointed)</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def</a:t>
            </a:r>
            <a:r>
              <a:rPr lang="ru" sz="1200">
                <a:solidFill>
                  <a:srgbClr val="333333"/>
                </a:solidFill>
                <a:latin typeface="Consolas"/>
                <a:ea typeface="Consolas"/>
                <a:cs typeface="Consolas"/>
                <a:sym typeface="Consolas"/>
              </a:rPr>
              <a:t> disappointed</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Receive</a:t>
            </a:r>
            <a:r>
              <a:rPr lang="ru" sz="1200">
                <a:solidFill>
                  <a:srgbClr val="333333"/>
                </a:solidFill>
                <a:latin typeface="Consolas"/>
                <a:ea typeface="Consolas"/>
                <a:cs typeface="Consolas"/>
                <a:sym typeface="Consolas"/>
              </a:rPr>
              <a:t> =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good"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context.become(happy)</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bad"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sender() ! </a:t>
            </a:r>
            <a:r>
              <a:rPr lang="ru" sz="1200">
                <a:solidFill>
                  <a:srgbClr val="0000FF"/>
                </a:solidFill>
                <a:latin typeface="Consolas"/>
                <a:ea typeface="Consolas"/>
                <a:cs typeface="Consolas"/>
                <a:sym typeface="Consolas"/>
              </a:rPr>
              <a:t>"Life sucks!"</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def</a:t>
            </a:r>
            <a:r>
              <a:rPr lang="ru" sz="1200">
                <a:solidFill>
                  <a:srgbClr val="333333"/>
                </a:solidFill>
                <a:latin typeface="Consolas"/>
                <a:ea typeface="Consolas"/>
                <a:cs typeface="Consolas"/>
                <a:sym typeface="Consolas"/>
              </a:rPr>
              <a:t> receive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good"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context.become(happy)</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"You are bad"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context.become(disappointed)</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74" name="Shape 1374"/>
        <p:cNvGrpSpPr/>
        <p:nvPr/>
      </p:nvGrpSpPr>
      <p:grpSpPr>
        <a:xfrm>
          <a:off x="0" y="0"/>
          <a:ext cx="0" cy="0"/>
          <a:chOff x="0" y="0"/>
          <a:chExt cx="0" cy="0"/>
        </a:xfrm>
      </p:grpSpPr>
      <p:sp>
        <p:nvSpPr>
          <p:cNvPr id="1375" name="Shape 137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FSM</a:t>
            </a:r>
            <a:endParaRPr>
              <a:solidFill>
                <a:schemeClr val="dk2"/>
              </a:solidFill>
            </a:endParaRPr>
          </a:p>
        </p:txBody>
      </p:sp>
      <p:sp>
        <p:nvSpPr>
          <p:cNvPr id="1376" name="Shape 137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Finite State Machine (FSM) - конечный автомат, а именно - процесс, моделируемый через множество отношений вида:</a:t>
            </a:r>
            <a:endParaRPr sz="1800"/>
          </a:p>
          <a:p>
            <a:pPr indent="0" lvl="0" marL="0" rtl="0">
              <a:spcBef>
                <a:spcPts val="1000"/>
              </a:spcBef>
              <a:spcAft>
                <a:spcPts val="0"/>
              </a:spcAft>
              <a:buNone/>
            </a:pPr>
            <a:r>
              <a:rPr lang="ru" sz="1800"/>
              <a:t>State(S) x Event(E) =&gt; Actions (A), State(S’)</a:t>
            </a:r>
            <a:endParaRPr sz="1800"/>
          </a:p>
          <a:p>
            <a:pPr indent="0" lvl="0" marL="0" rtl="0">
              <a:spcBef>
                <a:spcPts val="1000"/>
              </a:spcBef>
              <a:spcAft>
                <a:spcPts val="0"/>
              </a:spcAft>
              <a:buNone/>
            </a:pPr>
            <a:r>
              <a:rPr lang="ru" sz="1800"/>
              <a:t>То есть, если автомат находится в состоянии S и получает на вход событие E, то он выполняет действие A и переходит в состояние S’.</a:t>
            </a:r>
            <a:endParaRPr sz="1800"/>
          </a:p>
          <a:p>
            <a:pPr indent="0" lvl="0" marL="0" rtl="0">
              <a:spcBef>
                <a:spcPts val="1000"/>
              </a:spcBef>
              <a:spcAft>
                <a:spcPts val="1000"/>
              </a:spcAft>
              <a:buNone/>
            </a:pPr>
            <a:r>
              <a:rPr lang="ru" sz="1800"/>
              <a:t>Таким образом можно моделировать многие процессы и Акка предоставляет любопытный инструмент для этого.</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601"/>
            <a:ext cx="8591400" cy="3836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434343"/>
                </a:solidFill>
              </a:rPr>
              <a:t>Лекторы</a:t>
            </a:r>
            <a:endParaRPr>
              <a:solidFill>
                <a:srgbClr val="434343"/>
              </a:solidFill>
            </a:endParaRPr>
          </a:p>
          <a:p>
            <a:pPr indent="-317500" lvl="0" marL="914400" marR="0" rtl="0" algn="l">
              <a:lnSpc>
                <a:spcPct val="115000"/>
              </a:lnSpc>
              <a:spcBef>
                <a:spcPts val="1600"/>
              </a:spcBef>
              <a:spcAft>
                <a:spcPts val="0"/>
              </a:spcAft>
              <a:buClr>
                <a:srgbClr val="434343"/>
              </a:buClr>
              <a:buSzPts val="1400"/>
              <a:buChar char="●"/>
            </a:pPr>
            <a:r>
              <a:rPr lang="ru" sz="1400">
                <a:solidFill>
                  <a:srgbClr val="434343"/>
                </a:solidFill>
              </a:rPr>
              <a:t>Попов Сергей; </a:t>
            </a:r>
            <a:r>
              <a:rPr b="1" lang="ru" sz="1400">
                <a:solidFill>
                  <a:srgbClr val="434343"/>
                </a:solidFill>
                <a:uFill>
                  <a:noFill/>
                </a:uFill>
                <a:hlinkClick r:id="rId3"/>
              </a:rPr>
              <a:t>s.popov2@tinkoff.ru</a:t>
            </a:r>
            <a:endParaRPr b="1" sz="1400">
              <a:solidFill>
                <a:srgbClr val="434343"/>
              </a:solidFill>
            </a:endParaRPr>
          </a:p>
          <a:p>
            <a:pPr indent="-317500" lvl="0" marL="914400" marR="0" rtl="0" algn="l">
              <a:lnSpc>
                <a:spcPct val="115000"/>
              </a:lnSpc>
              <a:spcBef>
                <a:spcPts val="0"/>
              </a:spcBef>
              <a:spcAft>
                <a:spcPts val="0"/>
              </a:spcAft>
              <a:buClr>
                <a:srgbClr val="434343"/>
              </a:buClr>
              <a:buSzPts val="1400"/>
              <a:buChar char="●"/>
            </a:pPr>
            <a:r>
              <a:rPr lang="ru" sz="1400">
                <a:solidFill>
                  <a:srgbClr val="434343"/>
                </a:solidFill>
              </a:rPr>
              <a:t>Титаренко Артем; </a:t>
            </a:r>
            <a:r>
              <a:rPr b="1" lang="ru" sz="1400">
                <a:solidFill>
                  <a:srgbClr val="434343"/>
                </a:solidFill>
              </a:rPr>
              <a:t>a.titarenko@tinkoff.ru </a:t>
            </a:r>
            <a:endParaRPr b="1" sz="1400">
              <a:solidFill>
                <a:srgbClr val="434343"/>
              </a:solidFill>
            </a:endParaRPr>
          </a:p>
          <a:p>
            <a:pPr indent="0" lvl="0" marL="0" marR="0" rtl="0" algn="l">
              <a:lnSpc>
                <a:spcPct val="100000"/>
              </a:lnSpc>
              <a:spcBef>
                <a:spcPts val="1600"/>
              </a:spcBef>
              <a:spcAft>
                <a:spcPts val="0"/>
              </a:spcAft>
              <a:buNone/>
            </a:pPr>
            <a:r>
              <a:rPr lang="ru">
                <a:solidFill>
                  <a:srgbClr val="434343"/>
                </a:solidFill>
              </a:rPr>
              <a:t>Группа в telegram </a:t>
            </a:r>
            <a:endParaRPr>
              <a:solidFill>
                <a:srgbClr val="434343"/>
              </a:solidFill>
            </a:endParaRPr>
          </a:p>
          <a:p>
            <a:pPr indent="-317500" lvl="0" marL="914400" marR="0" rtl="0" algn="l">
              <a:lnSpc>
                <a:spcPct val="115000"/>
              </a:lnSpc>
              <a:spcBef>
                <a:spcPts val="1600"/>
              </a:spcBef>
              <a:spcAft>
                <a:spcPts val="0"/>
              </a:spcAft>
              <a:buClr>
                <a:srgbClr val="434343"/>
              </a:buClr>
              <a:buSzPts val="1400"/>
              <a:buChar char="●"/>
            </a:pPr>
            <a:r>
              <a:rPr lang="ru" sz="1400" u="sng">
                <a:solidFill>
                  <a:schemeClr val="hlink"/>
                </a:solidFill>
                <a:hlinkClick r:id="rId4"/>
              </a:rPr>
              <a:t>https://t.me/joinchat/EscdIQzviMCQjkUOEZMr6w</a:t>
            </a:r>
            <a:r>
              <a:rPr lang="ru" sz="1400">
                <a:solidFill>
                  <a:srgbClr val="434343"/>
                </a:solidFill>
              </a:rPr>
              <a:t> </a:t>
            </a:r>
            <a:endParaRPr sz="1400">
              <a:solidFill>
                <a:srgbClr val="434343"/>
              </a:solidFill>
            </a:endParaRPr>
          </a:p>
          <a:p>
            <a:pPr indent="0" lvl="0" marL="0" marR="0" rtl="0" algn="l">
              <a:lnSpc>
                <a:spcPct val="100000"/>
              </a:lnSpc>
              <a:spcBef>
                <a:spcPts val="1600"/>
              </a:spcBef>
              <a:spcAft>
                <a:spcPts val="0"/>
              </a:spcAft>
              <a:buNone/>
            </a:pPr>
            <a:r>
              <a:rPr lang="ru">
                <a:solidFill>
                  <a:srgbClr val="434343"/>
                </a:solidFill>
              </a:rPr>
              <a:t>Github</a:t>
            </a:r>
            <a:endParaRPr>
              <a:solidFill>
                <a:srgbClr val="434343"/>
              </a:solidFill>
            </a:endParaRPr>
          </a:p>
          <a:p>
            <a:pPr indent="-317500" lvl="0" marL="914400" rtl="0">
              <a:spcBef>
                <a:spcPts val="1600"/>
              </a:spcBef>
              <a:spcAft>
                <a:spcPts val="0"/>
              </a:spcAft>
              <a:buClr>
                <a:srgbClr val="434343"/>
              </a:buClr>
              <a:buSzPts val="1400"/>
              <a:buChar char="●"/>
            </a:pPr>
            <a:r>
              <a:rPr lang="ru" sz="1400" u="sng">
                <a:solidFill>
                  <a:schemeClr val="hlink"/>
                </a:solidFill>
                <a:hlinkClick r:id="rId5"/>
              </a:rPr>
              <a:t>https://github.com/sergeypopov83/Scala-complete-course</a:t>
            </a:r>
            <a:r>
              <a:rPr lang="ru" sz="1400">
                <a:solidFill>
                  <a:srgbClr val="434343"/>
                </a:solidFill>
              </a:rPr>
              <a:t> </a:t>
            </a:r>
            <a:endParaRPr sz="1400">
              <a:solidFill>
                <a:srgbClr val="434343"/>
              </a:solidFill>
            </a:endParaRPr>
          </a:p>
          <a:p>
            <a:pPr indent="0" lvl="0" marL="0" rtl="0">
              <a:lnSpc>
                <a:spcPct val="100000"/>
              </a:lnSpc>
              <a:spcBef>
                <a:spcPts val="1600"/>
              </a:spcBef>
              <a:spcAft>
                <a:spcPts val="0"/>
              </a:spcAft>
              <a:buNone/>
            </a:pPr>
            <a:r>
              <a:t/>
            </a:r>
            <a:endParaRPr sz="1400">
              <a:solidFill>
                <a:srgbClr val="434343"/>
              </a:solidFill>
            </a:endParaRPr>
          </a:p>
          <a:p>
            <a:pPr indent="0" lvl="0" marL="0" marR="0" rtl="0" algn="l">
              <a:lnSpc>
                <a:spcPct val="115000"/>
              </a:lnSpc>
              <a:spcBef>
                <a:spcPts val="160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Контакты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endParaRPr>
              <a:solidFill>
                <a:schemeClr val="dk2"/>
              </a:solidFill>
            </a:endParaRP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endParaRPr sz="1000">
              <a:latin typeface="Verdana"/>
              <a:ea typeface="Verdana"/>
              <a:cs typeface="Verdana"/>
              <a:sym typeface="Verdana"/>
            </a:endParaRP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endParaRPr b="1" sz="1000">
              <a:solidFill>
                <a:srgbClr val="008000"/>
              </a:solidFill>
              <a:latin typeface="Verdana"/>
              <a:ea typeface="Verdana"/>
              <a:cs typeface="Verdana"/>
              <a:sym typeface="Verdana"/>
            </a:endParaRPr>
          </a:p>
        </p:txBody>
      </p:sp>
      <p:sp>
        <p:nvSpPr>
          <p:cNvPr id="196" name="Shape 196"/>
          <p:cNvSpPr txBox="1"/>
          <p:nvPr/>
        </p:nvSpPr>
        <p:spPr>
          <a:xfrm>
            <a:off x="311700" y="1194625"/>
            <a:ext cx="3722100" cy="38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a:solidFill>
                  <a:srgbClr val="434343"/>
                </a:solidFill>
              </a:rPr>
              <a:t>Переменные</a:t>
            </a:r>
            <a:endParaRPr sz="900">
              <a:solidFill>
                <a:srgbClr val="434343"/>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nSpc>
                <a:spcPct val="115000"/>
              </a:lnSpc>
              <a:spcBef>
                <a:spcPts val="100"/>
              </a:spcBef>
              <a:spcAft>
                <a:spcPts val="0"/>
              </a:spcAft>
              <a:buNone/>
            </a:pPr>
            <a:r>
              <a:t/>
            </a:r>
            <a:endParaRPr b="1">
              <a:solidFill>
                <a:srgbClr val="666666"/>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spcBef>
                <a:spcPts val="100"/>
              </a:spcBef>
              <a:spcAft>
                <a:spcPts val="0"/>
              </a:spcAft>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a:solidFill>
                  <a:srgbClr val="434343"/>
                </a:solidFill>
              </a:rPr>
              <a:t>Константы</a:t>
            </a:r>
            <a:endParaRPr sz="900">
              <a:solidFill>
                <a:srgbClr val="434343"/>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a:solidFill>
                <a:srgbClr val="666666"/>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spcBef>
                <a:spcPts val="100"/>
              </a:spcBef>
              <a:spcAft>
                <a:spcPts val="0"/>
              </a:spcAft>
              <a:buNone/>
            </a:pPr>
            <a:r>
              <a:t/>
            </a:r>
            <a:endParaRPr/>
          </a:p>
        </p:txBody>
      </p:sp>
      <p:sp>
        <p:nvSpPr>
          <p:cNvPr id="198" name="Shape 198"/>
          <p:cNvSpPr txBox="1"/>
          <p:nvPr/>
        </p:nvSpPr>
        <p:spPr>
          <a:xfrm>
            <a:off x="311700" y="3188485"/>
            <a:ext cx="3722100" cy="434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a:solidFill>
                  <a:srgbClr val="434343"/>
                </a:solidFill>
              </a:rPr>
              <a:t>Ленивая инициализация</a:t>
            </a:r>
            <a:endParaRPr sz="900">
              <a:solidFill>
                <a:srgbClr val="434343"/>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a:solidFill>
                <a:srgbClr val="666666"/>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spcBef>
                <a:spcPts val="100"/>
              </a:spcBef>
              <a:spcAft>
                <a:spcPts val="0"/>
              </a:spcAft>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endParaRPr b="1" sz="1000">
              <a:solidFill>
                <a:srgbClr val="008000"/>
              </a:solidFill>
              <a:latin typeface="Verdana"/>
              <a:ea typeface="Verdana"/>
              <a:cs typeface="Verdana"/>
              <a:sym typeface="Verdana"/>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80" name="Shape 1380"/>
        <p:cNvGrpSpPr/>
        <p:nvPr/>
      </p:nvGrpSpPr>
      <p:grpSpPr>
        <a:xfrm>
          <a:off x="0" y="0"/>
          <a:ext cx="0" cy="0"/>
          <a:chOff x="0" y="0"/>
          <a:chExt cx="0" cy="0"/>
        </a:xfrm>
      </p:grpSpPr>
      <p:sp>
        <p:nvSpPr>
          <p:cNvPr id="1381" name="Shape 138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FSM</a:t>
            </a:r>
            <a:endParaRPr>
              <a:solidFill>
                <a:schemeClr val="dk2"/>
              </a:solidFill>
            </a:endParaRPr>
          </a:p>
        </p:txBody>
      </p:sp>
      <p:sp>
        <p:nvSpPr>
          <p:cNvPr id="1382" name="Shape 138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Рассмотрим пример - актор, который накапливает события и отправляет их получателю пачками. Вот его модель состояний и данных:</a:t>
            </a:r>
            <a:endParaRPr sz="1800"/>
          </a:p>
          <a:p>
            <a:pPr indent="0" lvl="0" marL="0" rtl="0">
              <a:spcBef>
                <a:spcPts val="1000"/>
              </a:spcBef>
              <a:spcAft>
                <a:spcPts val="1000"/>
              </a:spcAft>
              <a:buNone/>
            </a:pPr>
            <a:r>
              <a:t/>
            </a:r>
            <a:endParaRPr sz="1800"/>
          </a:p>
        </p:txBody>
      </p:sp>
      <p:sp>
        <p:nvSpPr>
          <p:cNvPr id="1383" name="Shape 1383"/>
          <p:cNvSpPr txBox="1"/>
          <p:nvPr/>
        </p:nvSpPr>
        <p:spPr>
          <a:xfrm>
            <a:off x="837800" y="1743775"/>
            <a:ext cx="7547400" cy="33147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lnSpc>
                <a:spcPct val="100000"/>
              </a:lnSpc>
              <a:spcBef>
                <a:spcPts val="0"/>
              </a:spcBef>
              <a:spcAft>
                <a:spcPts val="0"/>
              </a:spcAft>
              <a:buNone/>
            </a:pPr>
            <a:r>
              <a:rPr lang="ru" sz="1200">
                <a:solidFill>
                  <a:srgbClr val="880000"/>
                </a:solidFill>
                <a:highlight>
                  <a:srgbClr val="FFFFFF"/>
                </a:highlight>
                <a:latin typeface="Consolas"/>
                <a:ea typeface="Consolas"/>
                <a:cs typeface="Consolas"/>
                <a:sym typeface="Consolas"/>
              </a:rPr>
              <a:t>// received events</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final</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class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SetTarget</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ref</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ActorRef</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final</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class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Queue</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obj</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Any</a:t>
            </a:r>
            <a:r>
              <a:rPr lang="ru" sz="1200">
                <a:solidFill>
                  <a:srgbClr val="666600"/>
                </a:solidFill>
                <a:highlight>
                  <a:srgbClr val="FFFFFF"/>
                </a:highlight>
                <a:latin typeface="Consolas"/>
                <a:ea typeface="Consolas"/>
                <a:cs typeface="Consolas"/>
                <a:sym typeface="Consolas"/>
              </a:rPr>
              <a:t>)</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object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Flush</a:t>
            </a:r>
            <a:br>
              <a:rPr lang="ru" sz="1200">
                <a:solidFill>
                  <a:schemeClr val="dk1"/>
                </a:solidFill>
                <a:highlight>
                  <a:srgbClr val="FFFFFF"/>
                </a:highlight>
                <a:latin typeface="Consolas"/>
                <a:ea typeface="Consolas"/>
                <a:cs typeface="Consolas"/>
                <a:sym typeface="Consolas"/>
              </a:rPr>
            </a:br>
            <a:br>
              <a:rPr lang="ru" sz="1200">
                <a:solidFill>
                  <a:schemeClr val="dk1"/>
                </a:solidFill>
                <a:highlight>
                  <a:srgbClr val="FFFFFF"/>
                </a:highlight>
                <a:latin typeface="Consolas"/>
                <a:ea typeface="Consolas"/>
                <a:cs typeface="Consolas"/>
                <a:sym typeface="Consolas"/>
              </a:rPr>
            </a:br>
            <a:r>
              <a:rPr lang="ru" sz="1200">
                <a:solidFill>
                  <a:srgbClr val="880000"/>
                </a:solidFill>
                <a:highlight>
                  <a:srgbClr val="FFFFFF"/>
                </a:highlight>
                <a:latin typeface="Consolas"/>
                <a:ea typeface="Consolas"/>
                <a:cs typeface="Consolas"/>
                <a:sym typeface="Consolas"/>
              </a:rPr>
              <a:t>// sent events</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final</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class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Batch</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obj</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immutable</a:t>
            </a:r>
            <a:r>
              <a:rPr lang="ru" sz="1200">
                <a:solidFill>
                  <a:srgbClr val="666600"/>
                </a:solidFill>
                <a:highlight>
                  <a:srgbClr val="FFFFFF"/>
                </a:highlight>
                <a:latin typeface="Consolas"/>
                <a:ea typeface="Consolas"/>
                <a:cs typeface="Consolas"/>
                <a:sym typeface="Consolas"/>
              </a:rPr>
              <a:t>.</a:t>
            </a:r>
            <a:r>
              <a:rPr lang="ru" sz="1200">
                <a:solidFill>
                  <a:srgbClr val="660066"/>
                </a:solidFill>
                <a:highlight>
                  <a:srgbClr val="FFFFFF"/>
                </a:highlight>
                <a:latin typeface="Consolas"/>
                <a:ea typeface="Consolas"/>
                <a:cs typeface="Consolas"/>
                <a:sym typeface="Consolas"/>
              </a:rPr>
              <a:t>Seq</a:t>
            </a:r>
            <a:r>
              <a:rPr lang="ru" sz="1200">
                <a:solidFill>
                  <a:srgbClr val="666600"/>
                </a:solidFill>
                <a:highlight>
                  <a:srgbClr val="FFFFFF"/>
                </a:highlight>
                <a:latin typeface="Consolas"/>
                <a:ea typeface="Consolas"/>
                <a:cs typeface="Consolas"/>
                <a:sym typeface="Consolas"/>
              </a:rPr>
              <a:t>[</a:t>
            </a:r>
            <a:r>
              <a:rPr lang="ru" sz="1200">
                <a:solidFill>
                  <a:srgbClr val="660066"/>
                </a:solidFill>
                <a:highlight>
                  <a:srgbClr val="FFFFFF"/>
                </a:highlight>
                <a:latin typeface="Consolas"/>
                <a:ea typeface="Consolas"/>
                <a:cs typeface="Consolas"/>
                <a:sym typeface="Consolas"/>
              </a:rPr>
              <a:t>Any</a:t>
            </a:r>
            <a:r>
              <a:rPr lang="ru" sz="1200">
                <a:solidFill>
                  <a:srgbClr val="666600"/>
                </a:solidFill>
                <a:highlight>
                  <a:srgbClr val="FFFFFF"/>
                </a:highlight>
                <a:latin typeface="Consolas"/>
                <a:ea typeface="Consolas"/>
                <a:cs typeface="Consolas"/>
                <a:sym typeface="Consolas"/>
              </a:rPr>
              <a:t>])</a:t>
            </a:r>
            <a:endParaRPr sz="1200">
              <a:solidFill>
                <a:srgbClr val="666600"/>
              </a:solidFill>
              <a:highlight>
                <a:srgbClr val="FFFFFF"/>
              </a:highlight>
              <a:latin typeface="Consolas"/>
              <a:ea typeface="Consolas"/>
              <a:cs typeface="Consolas"/>
              <a:sym typeface="Consolas"/>
            </a:endParaRPr>
          </a:p>
          <a:p>
            <a:pPr indent="0" lvl="0" marL="25400" marR="25400" rtl="0">
              <a:lnSpc>
                <a:spcPct val="100000"/>
              </a:lnSpc>
              <a:spcBef>
                <a:spcPts val="0"/>
              </a:spcBef>
              <a:spcAft>
                <a:spcPts val="0"/>
              </a:spcAft>
              <a:buNone/>
            </a:pPr>
            <a:r>
              <a:t/>
            </a:r>
            <a:endParaRPr sz="1200">
              <a:solidFill>
                <a:srgbClr val="666600"/>
              </a:solidFill>
              <a:highlight>
                <a:srgbClr val="FFFFFF"/>
              </a:highlight>
              <a:latin typeface="Consolas"/>
              <a:ea typeface="Consolas"/>
              <a:cs typeface="Consolas"/>
              <a:sym typeface="Consolas"/>
            </a:endParaRPr>
          </a:p>
          <a:p>
            <a:pPr indent="0" lvl="0" marL="25400" marR="25400" rtl="0">
              <a:lnSpc>
                <a:spcPct val="100000"/>
              </a:lnSpc>
              <a:spcBef>
                <a:spcPts val="0"/>
              </a:spcBef>
              <a:spcAft>
                <a:spcPts val="0"/>
              </a:spcAft>
              <a:buNone/>
            </a:pPr>
            <a:r>
              <a:rPr lang="ru" sz="1200">
                <a:solidFill>
                  <a:srgbClr val="880000"/>
                </a:solidFill>
                <a:highlight>
                  <a:srgbClr val="FFFFFF"/>
                </a:highlight>
                <a:latin typeface="Consolas"/>
                <a:ea typeface="Consolas"/>
                <a:cs typeface="Consolas"/>
                <a:sym typeface="Consolas"/>
              </a:rPr>
              <a:t>// states</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sealed</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trait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State</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object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Idle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extends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State</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object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Active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extends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State</a:t>
            </a:r>
            <a:br>
              <a:rPr lang="ru" sz="1200">
                <a:solidFill>
                  <a:schemeClr val="dk1"/>
                </a:solidFill>
                <a:highlight>
                  <a:srgbClr val="FFFFFF"/>
                </a:highlight>
                <a:latin typeface="Consolas"/>
                <a:ea typeface="Consolas"/>
                <a:cs typeface="Consolas"/>
                <a:sym typeface="Consolas"/>
              </a:rPr>
            </a:br>
            <a:endParaRPr sz="1200">
              <a:solidFill>
                <a:schemeClr val="dk1"/>
              </a:solidFill>
              <a:highlight>
                <a:srgbClr val="FFFFFF"/>
              </a:highlight>
              <a:latin typeface="Consolas"/>
              <a:ea typeface="Consolas"/>
              <a:cs typeface="Consolas"/>
              <a:sym typeface="Consolas"/>
            </a:endParaRPr>
          </a:p>
          <a:p>
            <a:pPr indent="0" lvl="0" marL="25400" marR="25400" rtl="0">
              <a:lnSpc>
                <a:spcPct val="100000"/>
              </a:lnSpc>
              <a:spcBef>
                <a:spcPts val="0"/>
              </a:spcBef>
              <a:spcAft>
                <a:spcPts val="0"/>
              </a:spcAft>
              <a:buNone/>
            </a:pPr>
            <a:r>
              <a:rPr lang="ru" sz="1200">
                <a:solidFill>
                  <a:srgbClr val="880000"/>
                </a:solidFill>
                <a:highlight>
                  <a:srgbClr val="FFFFFF"/>
                </a:highlight>
                <a:latin typeface="Consolas"/>
                <a:ea typeface="Consolas"/>
                <a:cs typeface="Consolas"/>
                <a:sym typeface="Consolas"/>
              </a:rPr>
              <a:t>// internal data for states</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sealed</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trait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Data</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object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Uninitialized</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extends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Data</a:t>
            </a:r>
            <a:br>
              <a:rPr lang="ru" sz="1200">
                <a:solidFill>
                  <a:schemeClr val="dk1"/>
                </a:solidFill>
                <a:highlight>
                  <a:srgbClr val="FFFFFF"/>
                </a:highlight>
                <a:latin typeface="Consolas"/>
                <a:ea typeface="Consolas"/>
                <a:cs typeface="Consolas"/>
                <a:sym typeface="Consolas"/>
              </a:rPr>
            </a:br>
            <a:r>
              <a:rPr lang="ru" sz="1200">
                <a:solidFill>
                  <a:srgbClr val="000088"/>
                </a:solidFill>
                <a:highlight>
                  <a:srgbClr val="FFFFFF"/>
                </a:highlight>
                <a:latin typeface="Consolas"/>
                <a:ea typeface="Consolas"/>
                <a:cs typeface="Consolas"/>
                <a:sym typeface="Consolas"/>
              </a:rPr>
              <a:t>final</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case</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class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Todo</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target</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ActorRef</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queue</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immutable</a:t>
            </a:r>
            <a:r>
              <a:rPr lang="ru" sz="1200">
                <a:solidFill>
                  <a:srgbClr val="666600"/>
                </a:solidFill>
                <a:highlight>
                  <a:srgbClr val="FFFFFF"/>
                </a:highlight>
                <a:latin typeface="Consolas"/>
                <a:ea typeface="Consolas"/>
                <a:cs typeface="Consolas"/>
                <a:sym typeface="Consolas"/>
              </a:rPr>
              <a:t>.</a:t>
            </a:r>
            <a:r>
              <a:rPr lang="ru" sz="1200">
                <a:solidFill>
                  <a:srgbClr val="660066"/>
                </a:solidFill>
                <a:highlight>
                  <a:srgbClr val="FFFFFF"/>
                </a:highlight>
                <a:latin typeface="Consolas"/>
                <a:ea typeface="Consolas"/>
                <a:cs typeface="Consolas"/>
                <a:sym typeface="Consolas"/>
              </a:rPr>
              <a:t>Seq</a:t>
            </a:r>
            <a:r>
              <a:rPr lang="ru" sz="1200">
                <a:solidFill>
                  <a:srgbClr val="666600"/>
                </a:solidFill>
                <a:highlight>
                  <a:srgbClr val="FFFFFF"/>
                </a:highlight>
                <a:latin typeface="Consolas"/>
                <a:ea typeface="Consolas"/>
                <a:cs typeface="Consolas"/>
                <a:sym typeface="Consolas"/>
              </a:rPr>
              <a:t>[</a:t>
            </a:r>
            <a:r>
              <a:rPr lang="ru" sz="1200">
                <a:solidFill>
                  <a:srgbClr val="660066"/>
                </a:solidFill>
                <a:highlight>
                  <a:srgbClr val="FFFFFF"/>
                </a:highlight>
                <a:latin typeface="Consolas"/>
                <a:ea typeface="Consolas"/>
                <a:cs typeface="Consolas"/>
                <a:sym typeface="Consolas"/>
              </a:rPr>
              <a:t>Any</a:t>
            </a:r>
            <a:r>
              <a:rPr lang="ru" sz="1200">
                <a:solidFill>
                  <a:srgbClr val="666600"/>
                </a:solidFill>
                <a:highlight>
                  <a:srgbClr val="FFFFFF"/>
                </a:highlight>
                <a:latin typeface="Consolas"/>
                <a:ea typeface="Consolas"/>
                <a:cs typeface="Consolas"/>
                <a:sym typeface="Consolas"/>
              </a:rPr>
              <a:t>])</a:t>
            </a:r>
            <a:r>
              <a:rPr lang="ru" sz="1200">
                <a:solidFill>
                  <a:schemeClr val="dk1"/>
                </a:solidFill>
                <a:highlight>
                  <a:srgbClr val="FFFFFF"/>
                </a:highlight>
                <a:latin typeface="Consolas"/>
                <a:ea typeface="Consolas"/>
                <a:cs typeface="Consolas"/>
                <a:sym typeface="Consolas"/>
              </a:rPr>
              <a:t> </a:t>
            </a:r>
            <a:r>
              <a:rPr lang="ru" sz="1200">
                <a:solidFill>
                  <a:srgbClr val="000088"/>
                </a:solidFill>
                <a:highlight>
                  <a:srgbClr val="FFFFFF"/>
                </a:highlight>
                <a:latin typeface="Consolas"/>
                <a:ea typeface="Consolas"/>
                <a:cs typeface="Consolas"/>
                <a:sym typeface="Consolas"/>
              </a:rPr>
              <a:t>extends</a:t>
            </a:r>
            <a:r>
              <a:rPr lang="ru" sz="1200">
                <a:solidFill>
                  <a:schemeClr val="dk1"/>
                </a:solidFill>
                <a:highlight>
                  <a:srgbClr val="FFFFFF"/>
                </a:highlight>
                <a:latin typeface="Consolas"/>
                <a:ea typeface="Consolas"/>
                <a:cs typeface="Consolas"/>
                <a:sym typeface="Consolas"/>
              </a:rPr>
              <a:t> </a:t>
            </a:r>
            <a:r>
              <a:rPr lang="ru" sz="1200">
                <a:solidFill>
                  <a:srgbClr val="660066"/>
                </a:solidFill>
                <a:highlight>
                  <a:srgbClr val="FFFFFF"/>
                </a:highlight>
                <a:latin typeface="Consolas"/>
                <a:ea typeface="Consolas"/>
                <a:cs typeface="Consolas"/>
                <a:sym typeface="Consolas"/>
              </a:rPr>
              <a:t>Data</a:t>
            </a:r>
            <a:endParaRPr sz="1200">
              <a:solidFill>
                <a:srgbClr val="660066"/>
              </a:solidFill>
              <a:highlight>
                <a:srgbClr val="FFFFFF"/>
              </a:highlight>
              <a:latin typeface="Consolas"/>
              <a:ea typeface="Consolas"/>
              <a:cs typeface="Consolas"/>
              <a:sym typeface="Consolas"/>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87" name="Shape 1387"/>
        <p:cNvGrpSpPr/>
        <p:nvPr/>
      </p:nvGrpSpPr>
      <p:grpSpPr>
        <a:xfrm>
          <a:off x="0" y="0"/>
          <a:ext cx="0" cy="0"/>
          <a:chOff x="0" y="0"/>
          <a:chExt cx="0" cy="0"/>
        </a:xfrm>
      </p:grpSpPr>
      <p:sp>
        <p:nvSpPr>
          <p:cNvPr id="1388" name="Shape 138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FSM</a:t>
            </a:r>
            <a:endParaRPr>
              <a:solidFill>
                <a:schemeClr val="dk2"/>
              </a:solidFill>
            </a:endParaRPr>
          </a:p>
        </p:txBody>
      </p:sp>
      <p:sp>
        <p:nvSpPr>
          <p:cNvPr id="1389" name="Shape 1389"/>
          <p:cNvSpPr txBox="1"/>
          <p:nvPr/>
        </p:nvSpPr>
        <p:spPr>
          <a:xfrm>
            <a:off x="311700" y="974550"/>
            <a:ext cx="4171200" cy="39306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lnSpc>
                <a:spcPct val="100000"/>
              </a:lnSpc>
              <a:spcBef>
                <a:spcPts val="0"/>
              </a:spcBef>
              <a:spcAft>
                <a:spcPts val="0"/>
              </a:spcAft>
              <a:buNone/>
            </a:pPr>
            <a:r>
              <a:rPr lang="ru" sz="1100">
                <a:solidFill>
                  <a:srgbClr val="000088"/>
                </a:solidFill>
                <a:highlight>
                  <a:srgbClr val="FFFFFF"/>
                </a:highlight>
                <a:latin typeface="Consolas"/>
                <a:ea typeface="Consolas"/>
                <a:cs typeface="Consolas"/>
                <a:sym typeface="Consolas"/>
              </a:rPr>
              <a:t>class</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Buncher</a:t>
            </a: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extends</a:t>
            </a:r>
            <a:r>
              <a:rPr lang="ru" sz="1100">
                <a:solidFill>
                  <a:schemeClr val="dk1"/>
                </a:solidFill>
                <a:highlight>
                  <a:srgbClr val="FFFFFF"/>
                </a:highlight>
                <a:latin typeface="Consolas"/>
                <a:ea typeface="Consolas"/>
                <a:cs typeface="Consolas"/>
                <a:sym typeface="Consolas"/>
              </a:rPr>
              <a:t> FSM</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State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Data</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startWith</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Idle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Uninitialized</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when</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Idle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Event</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SetTarget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ref</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Uninitialized</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stay using </a:t>
            </a:r>
            <a:r>
              <a:rPr lang="ru" sz="1100">
                <a:solidFill>
                  <a:srgbClr val="660066"/>
                </a:solidFill>
                <a:highlight>
                  <a:srgbClr val="FFFFFF"/>
                </a:highlight>
                <a:latin typeface="Consolas"/>
                <a:ea typeface="Consolas"/>
                <a:cs typeface="Consolas"/>
                <a:sym typeface="Consolas"/>
              </a:rPr>
              <a:t>Todo</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ref</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Vector</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empty</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onTransition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Active</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-&gt;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Idle</a:t>
            </a:r>
            <a:r>
              <a:rPr lang="ru" sz="1100">
                <a:solidFill>
                  <a:schemeClr val="dk1"/>
                </a:solidFill>
                <a:highlight>
                  <a:srgbClr val="FFFFFF"/>
                </a:highlight>
                <a:latin typeface="Consolas"/>
                <a:ea typeface="Consolas"/>
                <a:cs typeface="Consolas"/>
                <a:sym typeface="Consolas"/>
              </a:rPr>
              <a:t> ⇒</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stateData </a:t>
            </a:r>
            <a:r>
              <a:rPr lang="ru" sz="1100">
                <a:solidFill>
                  <a:srgbClr val="000088"/>
                </a:solidFill>
                <a:highlight>
                  <a:srgbClr val="FFFFFF"/>
                </a:highlight>
                <a:latin typeface="Consolas"/>
                <a:ea typeface="Consolas"/>
                <a:cs typeface="Consolas"/>
                <a:sym typeface="Consolas"/>
              </a:rPr>
              <a:t>match</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Todo</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ref</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queue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 ref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Batch</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queue</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_                ⇒ </a:t>
            </a:r>
            <a:r>
              <a:rPr lang="ru" sz="1100">
                <a:solidFill>
                  <a:srgbClr val="880000"/>
                </a:solidFill>
                <a:highlight>
                  <a:srgbClr val="FFFFFF"/>
                </a:highlight>
                <a:latin typeface="Consolas"/>
                <a:ea typeface="Consolas"/>
                <a:cs typeface="Consolas"/>
                <a:sym typeface="Consolas"/>
              </a:rPr>
              <a:t>// nothing to do</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when</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Active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stateTimeout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006666"/>
                </a:solidFill>
                <a:highlight>
                  <a:srgbClr val="FFFFFF"/>
                </a:highlight>
                <a:latin typeface="Consolas"/>
                <a:ea typeface="Consolas"/>
                <a:cs typeface="Consolas"/>
                <a:sym typeface="Consolas"/>
              </a:rPr>
              <a:t>1</a:t>
            </a:r>
            <a:r>
              <a:rPr lang="ru" sz="1100">
                <a:solidFill>
                  <a:schemeClr val="dk1"/>
                </a:solidFill>
                <a:highlight>
                  <a:srgbClr val="FFFFFF"/>
                </a:highlight>
                <a:latin typeface="Consolas"/>
                <a:ea typeface="Consolas"/>
                <a:cs typeface="Consolas"/>
                <a:sym typeface="Consolas"/>
              </a:rPr>
              <a:t> second</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Event</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Flush</a:t>
            </a: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StateTimeout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Todo</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goto</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Idle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using 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copy</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queue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Vector</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empty</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rgbClr val="880000"/>
                </a:solidFill>
                <a:highlight>
                  <a:srgbClr val="FFFFFF"/>
                </a:highlight>
                <a:latin typeface="Consolas"/>
                <a:ea typeface="Consolas"/>
                <a:cs typeface="Consolas"/>
                <a:sym typeface="Consolas"/>
              </a:rPr>
              <a:t>// ...</a:t>
            </a:r>
            <a:endParaRPr sz="1100">
              <a:solidFill>
                <a:srgbClr val="666600"/>
              </a:solidFill>
              <a:highlight>
                <a:srgbClr val="FFFFFF"/>
              </a:highlight>
              <a:latin typeface="Consolas"/>
              <a:ea typeface="Consolas"/>
              <a:cs typeface="Consolas"/>
              <a:sym typeface="Consolas"/>
            </a:endParaRPr>
          </a:p>
        </p:txBody>
      </p:sp>
      <p:sp>
        <p:nvSpPr>
          <p:cNvPr id="1390" name="Shape 1390"/>
          <p:cNvSpPr txBox="1"/>
          <p:nvPr/>
        </p:nvSpPr>
        <p:spPr>
          <a:xfrm>
            <a:off x="4661100" y="974550"/>
            <a:ext cx="4171200" cy="39306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spcBef>
                <a:spcPts val="0"/>
              </a:spcBef>
              <a:spcAft>
                <a:spcPts val="0"/>
              </a:spcAft>
              <a:buNone/>
            </a:pPr>
            <a:r>
              <a:rPr lang="ru" sz="1100">
                <a:solidFill>
                  <a:srgbClr val="880000"/>
                </a:solidFill>
                <a:highlight>
                  <a:srgbClr val="FFFFFF"/>
                </a:highlight>
                <a:latin typeface="Consolas"/>
                <a:ea typeface="Consolas"/>
                <a:cs typeface="Consolas"/>
                <a:sym typeface="Consolas"/>
              </a:rPr>
              <a:t>// ...</a:t>
            </a:r>
            <a:endParaRPr sz="1100">
              <a:solidFill>
                <a:srgbClr val="880000"/>
              </a:solidFill>
              <a:highlight>
                <a:srgbClr val="FFFFFF"/>
              </a:highlight>
              <a:latin typeface="Consolas"/>
              <a:ea typeface="Consolas"/>
              <a:cs typeface="Consolas"/>
              <a:sym typeface="Consolas"/>
            </a:endParaRPr>
          </a:p>
          <a:p>
            <a:pPr indent="0" lvl="0" marL="25400" marR="25400" rtl="0">
              <a:spcBef>
                <a:spcPts val="0"/>
              </a:spcBef>
              <a:spcAft>
                <a:spcPts val="0"/>
              </a:spcAft>
              <a:buNone/>
            </a:pPr>
            <a:r>
              <a:t/>
            </a:r>
            <a:endParaRPr sz="1100">
              <a:solidFill>
                <a:srgbClr val="880000"/>
              </a:solidFill>
              <a:highlight>
                <a:srgbClr val="FFFFFF"/>
              </a:highlight>
              <a:latin typeface="Consolas"/>
              <a:ea typeface="Consolas"/>
              <a:cs typeface="Consolas"/>
              <a:sym typeface="Consolas"/>
            </a:endParaRPr>
          </a:p>
          <a:p>
            <a:pPr indent="0" lvl="0" marL="25400" marR="25400" rtl="0">
              <a:lnSpc>
                <a:spcPct val="100000"/>
              </a:lnSpc>
              <a:spcBef>
                <a:spcPts val="0"/>
              </a:spcBef>
              <a:spcAft>
                <a:spcPts val="0"/>
              </a:spcAft>
              <a:buNone/>
            </a:pPr>
            <a:r>
              <a:rPr lang="ru" sz="1100">
                <a:solidFill>
                  <a:schemeClr val="dk1"/>
                </a:solidFill>
                <a:highlight>
                  <a:srgbClr val="FFFFFF"/>
                </a:highlight>
                <a:latin typeface="Consolas"/>
                <a:ea typeface="Consolas"/>
                <a:cs typeface="Consolas"/>
                <a:sym typeface="Consolas"/>
              </a:rPr>
              <a:t>  whenUnhandled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880000"/>
                </a:solidFill>
                <a:highlight>
                  <a:srgbClr val="FFFFFF"/>
                </a:highlight>
                <a:latin typeface="Consolas"/>
                <a:ea typeface="Consolas"/>
                <a:cs typeface="Consolas"/>
                <a:sym typeface="Consolas"/>
              </a:rPr>
              <a:t>// common code for both states</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Event</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Queue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obj</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t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Todo</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_</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v</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goto</a:t>
            </a:r>
            <a:r>
              <a:rPr lang="ru" sz="1100">
                <a:solidFill>
                  <a:srgbClr val="666600"/>
                </a:solidFill>
                <a:highlight>
                  <a:srgbClr val="FFFFFF"/>
                </a:highlight>
                <a:latin typeface="Consolas"/>
                <a:ea typeface="Consolas"/>
                <a:cs typeface="Consolas"/>
                <a:sym typeface="Consolas"/>
              </a:rPr>
              <a:t>(</a:t>
            </a:r>
            <a:r>
              <a:rPr lang="ru" sz="1100">
                <a:solidFill>
                  <a:srgbClr val="660066"/>
                </a:solidFill>
                <a:highlight>
                  <a:srgbClr val="FFFFFF"/>
                </a:highlight>
                <a:latin typeface="Consolas"/>
                <a:ea typeface="Consolas"/>
                <a:cs typeface="Consolas"/>
                <a:sym typeface="Consolas"/>
              </a:rPr>
              <a:t>Active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using 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copy</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queue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v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obj</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000088"/>
                </a:solidFill>
                <a:highlight>
                  <a:srgbClr val="FFFFFF"/>
                </a:highlight>
                <a:latin typeface="Consolas"/>
                <a:ea typeface="Consolas"/>
                <a:cs typeface="Consolas"/>
                <a:sym typeface="Consolas"/>
              </a:rPr>
              <a:t>case</a:t>
            </a:r>
            <a:r>
              <a:rPr lang="ru" sz="1100">
                <a:solidFill>
                  <a:schemeClr val="dk1"/>
                </a:solidFill>
                <a:highlight>
                  <a:srgbClr val="FFFFFF"/>
                </a:highlight>
                <a:latin typeface="Consolas"/>
                <a:ea typeface="Consolas"/>
                <a:cs typeface="Consolas"/>
                <a:sym typeface="Consolas"/>
              </a:rPr>
              <a:t> </a:t>
            </a:r>
            <a:r>
              <a:rPr lang="ru" sz="1100">
                <a:solidFill>
                  <a:srgbClr val="660066"/>
                </a:solidFill>
                <a:highlight>
                  <a:srgbClr val="FFFFFF"/>
                </a:highlight>
                <a:latin typeface="Consolas"/>
                <a:ea typeface="Consolas"/>
                <a:cs typeface="Consolas"/>
                <a:sym typeface="Consolas"/>
              </a:rPr>
              <a:t>Event</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s</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log</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warning</a:t>
            </a:r>
            <a:r>
              <a:rPr lang="ru" sz="1100">
                <a:solidFill>
                  <a:srgbClr val="666600"/>
                </a:solidFill>
                <a:highlight>
                  <a:srgbClr val="FFFFFF"/>
                </a:highlight>
                <a:latin typeface="Consolas"/>
                <a:ea typeface="Consolas"/>
                <a:cs typeface="Consolas"/>
                <a:sym typeface="Consolas"/>
              </a:rPr>
              <a:t>(</a:t>
            </a:r>
            <a:r>
              <a:rPr lang="ru" sz="1100">
                <a:solidFill>
                  <a:srgbClr val="008800"/>
                </a:solidFill>
                <a:highlight>
                  <a:srgbClr val="FFFFFF"/>
                </a:highlight>
                <a:latin typeface="Consolas"/>
                <a:ea typeface="Consolas"/>
                <a:cs typeface="Consolas"/>
                <a:sym typeface="Consolas"/>
              </a:rPr>
              <a:t>"received unhandled request {} in state {}/{}"</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stateName</a:t>
            </a:r>
            <a:r>
              <a:rPr lang="ru" sz="1100">
                <a:solidFill>
                  <a:srgbClr val="666600"/>
                </a:solidFill>
                <a:highlight>
                  <a:srgbClr val="FFFFFF"/>
                </a:highlight>
                <a:latin typeface="Consolas"/>
                <a:ea typeface="Consolas"/>
                <a:cs typeface="Consolas"/>
                <a:sym typeface="Consolas"/>
              </a:rPr>
              <a:t>,</a:t>
            </a:r>
            <a:r>
              <a:rPr lang="ru" sz="1100">
                <a:solidFill>
                  <a:schemeClr val="dk1"/>
                </a:solidFill>
                <a:highlight>
                  <a:srgbClr val="FFFFFF"/>
                </a:highlight>
                <a:latin typeface="Consolas"/>
                <a:ea typeface="Consolas"/>
                <a:cs typeface="Consolas"/>
                <a:sym typeface="Consolas"/>
              </a:rPr>
              <a:t> s</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stay</a:t>
            </a: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br>
              <a:rPr lang="ru" sz="1100">
                <a:solidFill>
                  <a:schemeClr val="dk1"/>
                </a:solidFill>
                <a:highlight>
                  <a:srgbClr val="FFFFFF"/>
                </a:highlight>
                <a:latin typeface="Consolas"/>
                <a:ea typeface="Consolas"/>
                <a:cs typeface="Consolas"/>
                <a:sym typeface="Consolas"/>
              </a:rPr>
            </a:br>
            <a:r>
              <a:rPr lang="ru" sz="1100">
                <a:solidFill>
                  <a:schemeClr val="dk1"/>
                </a:solidFill>
                <a:highlight>
                  <a:srgbClr val="FFFFFF"/>
                </a:highlight>
                <a:latin typeface="Consolas"/>
                <a:ea typeface="Consolas"/>
                <a:cs typeface="Consolas"/>
                <a:sym typeface="Consolas"/>
              </a:rPr>
              <a:t>  initialize</a:t>
            </a:r>
            <a:r>
              <a:rPr lang="ru" sz="1100">
                <a:solidFill>
                  <a:srgbClr val="666600"/>
                </a:solidFill>
                <a:highlight>
                  <a:srgbClr val="FFFFFF"/>
                </a:highlight>
                <a:latin typeface="Consolas"/>
                <a:ea typeface="Consolas"/>
                <a:cs typeface="Consolas"/>
                <a:sym typeface="Consolas"/>
              </a:rPr>
              <a:t>()</a:t>
            </a:r>
            <a:br>
              <a:rPr lang="ru" sz="1100">
                <a:solidFill>
                  <a:schemeClr val="dk1"/>
                </a:solidFill>
                <a:highlight>
                  <a:srgbClr val="FFFFFF"/>
                </a:highlight>
                <a:latin typeface="Consolas"/>
                <a:ea typeface="Consolas"/>
                <a:cs typeface="Consolas"/>
                <a:sym typeface="Consolas"/>
              </a:rPr>
            </a:br>
            <a:r>
              <a:rPr lang="ru" sz="1100">
                <a:solidFill>
                  <a:srgbClr val="666600"/>
                </a:solidFill>
                <a:highlight>
                  <a:srgbClr val="FFFFFF"/>
                </a:highlight>
                <a:latin typeface="Consolas"/>
                <a:ea typeface="Consolas"/>
                <a:cs typeface="Consolas"/>
                <a:sym typeface="Consolas"/>
              </a:rPr>
              <a:t>}</a:t>
            </a:r>
            <a:endParaRPr sz="1100">
              <a:solidFill>
                <a:srgbClr val="666600"/>
              </a:solidFill>
              <a:highlight>
                <a:srgbClr val="FFFFFF"/>
              </a:highlight>
              <a:latin typeface="Consolas"/>
              <a:ea typeface="Consolas"/>
              <a:cs typeface="Consolas"/>
              <a:sym typeface="Consolas"/>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94" name="Shape 1394"/>
        <p:cNvGrpSpPr/>
        <p:nvPr/>
      </p:nvGrpSpPr>
      <p:grpSpPr>
        <a:xfrm>
          <a:off x="0" y="0"/>
          <a:ext cx="0" cy="0"/>
          <a:chOff x="0" y="0"/>
          <a:chExt cx="0" cy="0"/>
        </a:xfrm>
      </p:grpSpPr>
      <p:sp>
        <p:nvSpPr>
          <p:cNvPr id="1395" name="Shape 139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example</a:t>
            </a:r>
            <a:endParaRPr>
              <a:solidFill>
                <a:schemeClr val="dk2"/>
              </a:solidFill>
            </a:endParaRPr>
          </a:p>
        </p:txBody>
      </p:sp>
      <p:sp>
        <p:nvSpPr>
          <p:cNvPr id="1396" name="Shape 1396"/>
          <p:cNvSpPr txBox="1"/>
          <p:nvPr/>
        </p:nvSpPr>
        <p:spPr>
          <a:xfrm>
            <a:off x="311700" y="1108600"/>
            <a:ext cx="8520600" cy="152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Пример реализации задачи про пинг-понг:</a:t>
            </a:r>
            <a:endParaRPr sz="1800">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b="1" lang="ru">
                <a:solidFill>
                  <a:srgbClr val="434343"/>
                </a:solidFill>
              </a:rPr>
              <a:t>lectures.concurrent.akka.AkkaPinPongExample</a:t>
            </a:r>
            <a:endParaRPr>
              <a:solidFill>
                <a:srgbClr val="434343"/>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00" name="Shape 1400"/>
        <p:cNvGrpSpPr/>
        <p:nvPr/>
      </p:nvGrpSpPr>
      <p:grpSpPr>
        <a:xfrm>
          <a:off x="0" y="0"/>
          <a:ext cx="0" cy="0"/>
          <a:chOff x="0" y="0"/>
          <a:chExt cx="0" cy="0"/>
        </a:xfrm>
      </p:grpSpPr>
      <p:sp>
        <p:nvSpPr>
          <p:cNvPr id="1401" name="Shape 140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02" name="Shape 1402"/>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algn="r">
              <a:spcBef>
                <a:spcPts val="0"/>
              </a:spcBef>
              <a:spcAft>
                <a:spcPts val="0"/>
              </a:spcAft>
              <a:buNone/>
            </a:pPr>
            <a:r>
              <a:rPr lang="ru" u="sng">
                <a:solidFill>
                  <a:schemeClr val="hlink"/>
                </a:solidFill>
                <a:hlinkClick r:id="rId3"/>
              </a:rPr>
              <a:t>http://www.reactivemanifesto.org/</a:t>
            </a:r>
            <a:r>
              <a:rPr lang="ru"/>
              <a:t> </a:t>
            </a:r>
            <a:endParaRPr/>
          </a:p>
        </p:txBody>
      </p:sp>
      <p:pic>
        <p:nvPicPr>
          <p:cNvPr id="1403" name="Shape 1403"/>
          <p:cNvPicPr preferRelativeResize="0"/>
          <p:nvPr/>
        </p:nvPicPr>
        <p:blipFill>
          <a:blip r:embed="rId4">
            <a:alphaModFix/>
          </a:blip>
          <a:stretch>
            <a:fillRect/>
          </a:stretch>
        </p:blipFill>
        <p:spPr>
          <a:xfrm>
            <a:off x="885825" y="1571225"/>
            <a:ext cx="7372350" cy="2933700"/>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07" name="Shape 1407"/>
        <p:cNvGrpSpPr/>
        <p:nvPr/>
      </p:nvGrpSpPr>
      <p:grpSpPr>
        <a:xfrm>
          <a:off x="0" y="0"/>
          <a:ext cx="0" cy="0"/>
          <a:chOff x="0" y="0"/>
          <a:chExt cx="0" cy="0"/>
        </a:xfrm>
      </p:grpSpPr>
      <p:sp>
        <p:nvSpPr>
          <p:cNvPr id="1408" name="Shape 140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09" name="Shape 1409"/>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434343"/>
                </a:solidFill>
              </a:rPr>
              <a:t>Responsive</a:t>
            </a:r>
            <a:endParaRPr sz="1800">
              <a:solidFill>
                <a:srgbClr val="434343"/>
              </a:solidFill>
            </a:endParaRPr>
          </a:p>
          <a:p>
            <a:pPr indent="-342900" lvl="0" marL="457200" marR="0" rtl="0" algn="l">
              <a:lnSpc>
                <a:spcPct val="100000"/>
              </a:lnSpc>
              <a:spcBef>
                <a:spcPts val="1000"/>
              </a:spcBef>
              <a:spcAft>
                <a:spcPts val="0"/>
              </a:spcAft>
              <a:buClr>
                <a:srgbClr val="434343"/>
              </a:buClr>
              <a:buSzPts val="1800"/>
              <a:buChar char="●"/>
            </a:pPr>
            <a:r>
              <a:rPr lang="ru" sz="1800">
                <a:solidFill>
                  <a:srgbClr val="434343"/>
                </a:solidFill>
              </a:rPr>
              <a:t>Ответ за разумное время, есть верхний предел длительности</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Баланс между юзабилити и сложностью</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Проблемы быстро обнаруживаются и эффективно устраняются</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Упрощение обработки ошибок (таймауты, меньше дублей запросов)</a:t>
            </a:r>
            <a:endParaRPr sz="1800">
              <a:solidFill>
                <a:srgbClr val="434343"/>
              </a:solidFill>
            </a:endParaRPr>
          </a:p>
        </p:txBody>
      </p:sp>
      <p:sp>
        <p:nvSpPr>
          <p:cNvPr id="1410" name="Shape 1410"/>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u="sng">
                <a:solidFill>
                  <a:schemeClr val="hlink"/>
                </a:solidFill>
                <a:hlinkClick r:id="rId3"/>
              </a:rPr>
              <a:t>http://www.reactivemanifesto.org/</a:t>
            </a:r>
            <a:r>
              <a:rPr lang="ru"/>
              <a:t>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14" name="Shape 1414"/>
        <p:cNvGrpSpPr/>
        <p:nvPr/>
      </p:nvGrpSpPr>
      <p:grpSpPr>
        <a:xfrm>
          <a:off x="0" y="0"/>
          <a:ext cx="0" cy="0"/>
          <a:chOff x="0" y="0"/>
          <a:chExt cx="0" cy="0"/>
        </a:xfrm>
      </p:grpSpPr>
      <p:sp>
        <p:nvSpPr>
          <p:cNvPr id="1415" name="Shape 141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16" name="Shape 141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434343"/>
                </a:solidFill>
              </a:rPr>
              <a:t>Resilient</a:t>
            </a:r>
            <a:endParaRPr sz="1800">
              <a:solidFill>
                <a:srgbClr val="434343"/>
              </a:solidFill>
            </a:endParaRPr>
          </a:p>
          <a:p>
            <a:pPr indent="-342900" lvl="0" marL="457200" marR="0" rtl="0" algn="l">
              <a:lnSpc>
                <a:spcPct val="100000"/>
              </a:lnSpc>
              <a:spcBef>
                <a:spcPts val="1000"/>
              </a:spcBef>
              <a:spcAft>
                <a:spcPts val="0"/>
              </a:spcAft>
              <a:buClr>
                <a:srgbClr val="434343"/>
              </a:buClr>
              <a:buSzPts val="1800"/>
              <a:buChar char="●"/>
            </a:pPr>
            <a:r>
              <a:rPr lang="ru" sz="1800">
                <a:solidFill>
                  <a:srgbClr val="434343"/>
                </a:solidFill>
              </a:rPr>
              <a:t>Работоспособность при падениях (responsive)</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Достигается при помощи: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Репликации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Изоляции сбоев</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Делегирования</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Отдельные компоненты падают и восстанавливаются без влияния на систему в целом</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Есть супервизор, следящий за работой компонента и рестартующий его при необходимости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Иерархия супервизоров (Akka-like)</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Выбор супервизора в зависимости от серьезности ошибки</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Клиенты компонента об этом не заботятся</a:t>
            </a:r>
            <a:endParaRPr sz="1800">
              <a:solidFill>
                <a:srgbClr val="434343"/>
              </a:solidFill>
            </a:endParaRPr>
          </a:p>
        </p:txBody>
      </p:sp>
      <p:sp>
        <p:nvSpPr>
          <p:cNvPr id="1417" name="Shape 1417"/>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u="sng">
                <a:solidFill>
                  <a:schemeClr val="hlink"/>
                </a:solidFill>
                <a:hlinkClick r:id="rId3"/>
              </a:rPr>
              <a:t>http://www.reactivemanifesto.org/</a:t>
            </a:r>
            <a:r>
              <a:rPr lang="ru"/>
              <a:t> </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21" name="Shape 1421"/>
        <p:cNvGrpSpPr/>
        <p:nvPr/>
      </p:nvGrpSpPr>
      <p:grpSpPr>
        <a:xfrm>
          <a:off x="0" y="0"/>
          <a:ext cx="0" cy="0"/>
          <a:chOff x="0" y="0"/>
          <a:chExt cx="0" cy="0"/>
        </a:xfrm>
      </p:grpSpPr>
      <p:sp>
        <p:nvSpPr>
          <p:cNvPr id="1422" name="Shape 142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23" name="Shape 1423"/>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434343"/>
                </a:solidFill>
              </a:rPr>
              <a:t>Elastic</a:t>
            </a:r>
            <a:endParaRPr sz="1800">
              <a:solidFill>
                <a:srgbClr val="434343"/>
              </a:solidFill>
            </a:endParaRPr>
          </a:p>
          <a:p>
            <a:pPr indent="-342900" lvl="0" marL="457200" marR="0" rtl="0" algn="l">
              <a:lnSpc>
                <a:spcPct val="100000"/>
              </a:lnSpc>
              <a:spcBef>
                <a:spcPts val="1000"/>
              </a:spcBef>
              <a:spcAft>
                <a:spcPts val="0"/>
              </a:spcAft>
              <a:buClr>
                <a:srgbClr val="434343"/>
              </a:buClr>
              <a:buSzPts val="1800"/>
              <a:buChar char="●"/>
            </a:pPr>
            <a:r>
              <a:rPr lang="ru" sz="1800">
                <a:solidFill>
                  <a:srgbClr val="434343"/>
                </a:solidFill>
              </a:rPr>
              <a:t>Система стабильно реагирует под изменяющейся нагрузкой</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Адаптирование используемых ресурсов под нагрузку</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Достигается за счет:</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Отсутствия единого узкого места</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Возможность шардирования/репликации и распределения нагрузки между отдельными частями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Мониторинг/предсказание нагрузки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Адекватный запас прочности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Автоматизация развертывания/свертывания ресурсов на основе текущих данных</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Эффективное использование большого числа недорогого железа/софта</a:t>
            </a:r>
            <a:endParaRPr sz="1800">
              <a:solidFill>
                <a:srgbClr val="434343"/>
              </a:solidFill>
            </a:endParaRPr>
          </a:p>
          <a:p>
            <a:pPr indent="0" lvl="0" marL="0" marR="0" rtl="0" algn="l">
              <a:lnSpc>
                <a:spcPct val="100000"/>
              </a:lnSpc>
              <a:spcBef>
                <a:spcPts val="1000"/>
              </a:spcBef>
              <a:spcAft>
                <a:spcPts val="1000"/>
              </a:spcAft>
              <a:buNone/>
            </a:pPr>
            <a:r>
              <a:t/>
            </a:r>
            <a:endParaRPr sz="1800">
              <a:solidFill>
                <a:srgbClr val="434343"/>
              </a:solidFill>
            </a:endParaRPr>
          </a:p>
        </p:txBody>
      </p:sp>
      <p:sp>
        <p:nvSpPr>
          <p:cNvPr id="1424" name="Shape 1424"/>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u="sng">
                <a:solidFill>
                  <a:schemeClr val="hlink"/>
                </a:solidFill>
                <a:hlinkClick r:id="rId3"/>
              </a:rPr>
              <a:t>http://www.reactivemanifesto.org/</a:t>
            </a:r>
            <a:r>
              <a:rPr lang="ru"/>
              <a:t>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28" name="Shape 1428"/>
        <p:cNvGrpSpPr/>
        <p:nvPr/>
      </p:nvGrpSpPr>
      <p:grpSpPr>
        <a:xfrm>
          <a:off x="0" y="0"/>
          <a:ext cx="0" cy="0"/>
          <a:chOff x="0" y="0"/>
          <a:chExt cx="0" cy="0"/>
        </a:xfrm>
      </p:grpSpPr>
      <p:sp>
        <p:nvSpPr>
          <p:cNvPr id="1429" name="Shape 142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30" name="Shape 1430"/>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434343"/>
                </a:solidFill>
              </a:rPr>
              <a:t>Message-driven</a:t>
            </a:r>
            <a:endParaRPr sz="1800">
              <a:solidFill>
                <a:srgbClr val="434343"/>
              </a:solidFill>
            </a:endParaRPr>
          </a:p>
          <a:p>
            <a:pPr indent="-342900" lvl="0" marL="457200" marR="0" rtl="0" algn="l">
              <a:lnSpc>
                <a:spcPct val="100000"/>
              </a:lnSpc>
              <a:spcBef>
                <a:spcPts val="1000"/>
              </a:spcBef>
              <a:spcAft>
                <a:spcPts val="0"/>
              </a:spcAft>
              <a:buClr>
                <a:srgbClr val="434343"/>
              </a:buClr>
              <a:buSzPts val="1800"/>
              <a:buChar char="●"/>
            </a:pPr>
            <a:r>
              <a:rPr lang="ru" sz="1800">
                <a:solidFill>
                  <a:srgbClr val="434343"/>
                </a:solidFill>
              </a:rPr>
              <a:t>Асинхронная обработка сообщений</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Разграничение компонентов:</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Слабая связанность</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Изолирование</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Location Transparency (один хост, целый кластер, несколько ДЦ)</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Ошибки - так же сообщения</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Плюшки работы с сообщениями: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Единый мониторинг производительности</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Управление нагрузкой и потоком сообщений</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Back pressure</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ru" sz="1800">
                <a:solidFill>
                  <a:srgbClr val="434343"/>
                </a:solidFill>
              </a:rPr>
              <a:t>Неблокирующая обработка, экономия ресурсов</a:t>
            </a:r>
            <a:endParaRPr sz="1800">
              <a:solidFill>
                <a:srgbClr val="434343"/>
              </a:solidFill>
            </a:endParaRPr>
          </a:p>
        </p:txBody>
      </p:sp>
      <p:sp>
        <p:nvSpPr>
          <p:cNvPr id="1431" name="Shape 1431"/>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u="sng">
                <a:solidFill>
                  <a:schemeClr val="hlink"/>
                </a:solidFill>
                <a:hlinkClick r:id="rId3"/>
              </a:rPr>
              <a:t>http://www.reactivemanifesto.org/</a:t>
            </a:r>
            <a:r>
              <a:rPr lang="ru"/>
              <a:t>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35" name="Shape 1435"/>
        <p:cNvGrpSpPr/>
        <p:nvPr/>
      </p:nvGrpSpPr>
      <p:grpSpPr>
        <a:xfrm>
          <a:off x="0" y="0"/>
          <a:ext cx="0" cy="0"/>
          <a:chOff x="0" y="0"/>
          <a:chExt cx="0" cy="0"/>
        </a:xfrm>
      </p:grpSpPr>
      <p:sp>
        <p:nvSpPr>
          <p:cNvPr id="1436" name="Shape 143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endParaRPr>
              <a:solidFill>
                <a:schemeClr val="dk2"/>
              </a:solidFill>
            </a:endParaRPr>
          </a:p>
        </p:txBody>
      </p:sp>
      <p:sp>
        <p:nvSpPr>
          <p:cNvPr id="1437" name="Shape 1437"/>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434343"/>
                </a:solidFill>
              </a:rPr>
              <a:t>Это всё понятно, а что же делать-то?</a:t>
            </a:r>
            <a:endParaRPr sz="1800">
              <a:solidFill>
                <a:srgbClr val="434343"/>
              </a:solidFill>
            </a:endParaRPr>
          </a:p>
          <a:p>
            <a:pPr indent="-342900" lvl="0" marL="457200" marR="0" rtl="0" algn="l">
              <a:lnSpc>
                <a:spcPct val="100000"/>
              </a:lnSpc>
              <a:spcBef>
                <a:spcPts val="1000"/>
              </a:spcBef>
              <a:spcAft>
                <a:spcPts val="0"/>
              </a:spcAft>
              <a:buClr>
                <a:srgbClr val="434343"/>
              </a:buClr>
              <a:buSzPts val="1800"/>
              <a:buChar char="●"/>
            </a:pPr>
            <a:r>
              <a:rPr lang="ru" sz="1800">
                <a:solidFill>
                  <a:srgbClr val="434343"/>
                </a:solidFill>
              </a:rPr>
              <a:t>Reactive programming = Programming with </a:t>
            </a:r>
            <a:r>
              <a:rPr lang="ru" sz="1800">
                <a:solidFill>
                  <a:srgbClr val="434343"/>
                </a:solidFill>
              </a:rPr>
              <a:t>asynchronous</a:t>
            </a:r>
            <a:r>
              <a:rPr lang="ru" sz="1800">
                <a:solidFill>
                  <a:srgbClr val="434343"/>
                </a:solidFill>
              </a:rPr>
              <a:t> data streams</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Akka Streams (</a:t>
            </a:r>
            <a:r>
              <a:rPr lang="ru" sz="1800" u="sng">
                <a:solidFill>
                  <a:schemeClr val="hlink"/>
                </a:solidFill>
                <a:hlinkClick r:id="rId3"/>
              </a:rPr>
              <a:t>link</a:t>
            </a:r>
            <a:r>
              <a:rPr lang="ru" sz="1800">
                <a:solidFill>
                  <a:srgbClr val="434343"/>
                </a:solidFill>
              </a:rPr>
              <a:t>)</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ReactiveX (</a:t>
            </a:r>
            <a:r>
              <a:rPr lang="ru" sz="1800" u="sng">
                <a:solidFill>
                  <a:schemeClr val="hlink"/>
                </a:solidFill>
                <a:hlinkClick r:id="rId4"/>
              </a:rPr>
              <a:t>link</a:t>
            </a:r>
            <a:r>
              <a:rPr lang="ru" sz="1800">
                <a:solidFill>
                  <a:srgbClr val="434343"/>
                </a:solidFill>
              </a:rPr>
              <a:t>)</a:t>
            </a:r>
            <a:endParaRPr sz="1800">
              <a:solidFill>
                <a:srgbClr val="434343"/>
              </a:solidFill>
            </a:endParaRPr>
          </a:p>
          <a:p>
            <a:pPr indent="-342900" lvl="1" marL="914400" marR="0" rtl="0" algn="l">
              <a:lnSpc>
                <a:spcPct val="100000"/>
              </a:lnSpc>
              <a:spcBef>
                <a:spcPts val="0"/>
              </a:spcBef>
              <a:spcAft>
                <a:spcPts val="0"/>
              </a:spcAft>
              <a:buClr>
                <a:srgbClr val="434343"/>
              </a:buClr>
              <a:buSzPts val="1800"/>
              <a:buChar char="○"/>
            </a:pPr>
            <a:r>
              <a:rPr lang="ru" sz="1800">
                <a:solidFill>
                  <a:srgbClr val="434343"/>
                </a:solidFill>
              </a:rPr>
              <a:t>Monix (</a:t>
            </a:r>
            <a:r>
              <a:rPr lang="ru" sz="1800" u="sng">
                <a:solidFill>
                  <a:schemeClr val="hlink"/>
                </a:solidFill>
                <a:hlinkClick r:id="rId5"/>
              </a:rPr>
              <a:t>link</a:t>
            </a:r>
            <a:r>
              <a:rPr lang="ru" sz="1800">
                <a:solidFill>
                  <a:srgbClr val="434343"/>
                </a:solidFill>
              </a:rPr>
              <a:t>)</a:t>
            </a:r>
            <a:endParaRPr sz="1800">
              <a:solidFill>
                <a:srgbClr val="434343"/>
              </a:solidFill>
            </a:endParaRPr>
          </a:p>
        </p:txBody>
      </p:sp>
      <p:sp>
        <p:nvSpPr>
          <p:cNvPr id="1438" name="Shape 1438"/>
          <p:cNvSpPr txBox="1"/>
          <p:nvPr/>
        </p:nvSpPr>
        <p:spPr>
          <a:xfrm>
            <a:off x="4284450" y="275600"/>
            <a:ext cx="45528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ru" u="sng">
                <a:solidFill>
                  <a:schemeClr val="hlink"/>
                </a:solidFill>
                <a:hlinkClick r:id="rId6"/>
              </a:rPr>
              <a:t>http://www.reactivemanifesto.org/</a:t>
            </a:r>
            <a:r>
              <a:rPr lang="ru"/>
              <a:t> </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42" name="Shape 1442"/>
        <p:cNvGrpSpPr/>
        <p:nvPr/>
      </p:nvGrpSpPr>
      <p:grpSpPr>
        <a:xfrm>
          <a:off x="0" y="0"/>
          <a:ext cx="0" cy="0"/>
          <a:chOff x="0" y="0"/>
          <a:chExt cx="0" cy="0"/>
        </a:xfrm>
      </p:grpSpPr>
      <p:sp>
        <p:nvSpPr>
          <p:cNvPr id="1443" name="Shape 144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Actors Hometask </a:t>
            </a:r>
            <a:endParaRPr>
              <a:solidFill>
                <a:schemeClr val="dk2"/>
              </a:solidFill>
            </a:endParaRPr>
          </a:p>
        </p:txBody>
      </p:sp>
      <p:sp>
        <p:nvSpPr>
          <p:cNvPr id="1444" name="Shape 1444"/>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solidFill>
                  <a:srgbClr val="FF0000"/>
                </a:solidFill>
              </a:rPr>
              <a:t>1. </a:t>
            </a:r>
            <a:r>
              <a:rPr lang="ru" sz="1800">
                <a:solidFill>
                  <a:srgbClr val="FF0000"/>
                </a:solidFill>
              </a:rPr>
              <a:t>Candlestick chart on actors</a:t>
            </a:r>
            <a:endParaRPr sz="1800">
              <a:solidFill>
                <a:srgbClr val="FF0000"/>
              </a:solidFill>
            </a:endParaRPr>
          </a:p>
          <a:p>
            <a:pPr indent="0" lvl="0" marL="0" marR="0" rtl="0" algn="l">
              <a:lnSpc>
                <a:spcPct val="100000"/>
              </a:lnSpc>
              <a:spcBef>
                <a:spcPts val="1000"/>
              </a:spcBef>
              <a:spcAft>
                <a:spcPts val="0"/>
              </a:spcAft>
              <a:buNone/>
            </a:pPr>
            <a:r>
              <a:t/>
            </a:r>
            <a:endParaRPr sz="1800">
              <a:solidFill>
                <a:srgbClr val="FF0000"/>
              </a:solidFill>
            </a:endParaRPr>
          </a:p>
          <a:p>
            <a:pPr indent="0" lvl="0" marL="0" marR="0" rtl="0" algn="l">
              <a:lnSpc>
                <a:spcPct val="100000"/>
              </a:lnSpc>
              <a:spcBef>
                <a:spcPts val="1000"/>
              </a:spcBef>
              <a:spcAft>
                <a:spcPts val="1000"/>
              </a:spcAft>
              <a:buNone/>
            </a:pPr>
            <a:r>
              <a:rPr lang="ru" sz="1800">
                <a:solidFill>
                  <a:srgbClr val="FF0000"/>
                </a:solidFill>
              </a:rPr>
              <a:t>2. Implement work pulling pattern</a:t>
            </a:r>
            <a:endParaRPr sz="18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900">
              <a:solidFill>
                <a:srgbClr val="000080"/>
              </a:solidFill>
              <a:latin typeface="Courier New"/>
              <a:ea typeface="Courier New"/>
              <a:cs typeface="Courier New"/>
              <a:sym typeface="Courier New"/>
            </a:endParaRPr>
          </a:p>
          <a:p>
            <a:pPr indent="0" lvl="0" marL="0" rtl="0">
              <a:lnSpc>
                <a:spcPct val="115000"/>
              </a:lnSpc>
              <a:spcBef>
                <a:spcPts val="100"/>
              </a:spcBef>
              <a:spcAft>
                <a:spcPts val="0"/>
              </a:spcAft>
              <a:buNone/>
            </a:pPr>
            <a:r>
              <a:t/>
            </a:r>
            <a:endParaRPr b="1" sz="1000">
              <a:solidFill>
                <a:srgbClr val="000080"/>
              </a:solidFill>
              <a:latin typeface="Courier New"/>
              <a:ea typeface="Courier New"/>
              <a:cs typeface="Courier New"/>
              <a:sym typeface="Courier New"/>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 inputPrm</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WITH DEFAULT VALUE</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OMMIT RETURN TYPE</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OMMIT RETURN TYPE AND BODY BRACES</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t/>
            </a:r>
            <a:endParaRPr sz="900">
              <a:solidFill>
                <a:srgbClr val="0000FF"/>
              </a:solidFill>
              <a:latin typeface="Courier New"/>
              <a:ea typeface="Courier New"/>
              <a:cs typeface="Courier New"/>
              <a:sym typeface="Courier New"/>
            </a:endParaRPr>
          </a:p>
          <a:p>
            <a:pPr indent="0" lvl="0" marL="0" rtl="0">
              <a:lnSpc>
                <a:spcPct val="115000"/>
              </a:lnSpc>
              <a:spcBef>
                <a:spcPts val="10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sz="1800">
                <a:solidFill>
                  <a:srgbClr val="434343"/>
                </a:solidFill>
              </a:rPr>
              <a:t>Функции и методы</a:t>
            </a:r>
            <a:endParaRPr sz="1800">
              <a:solidFill>
                <a:srgbClr val="434343"/>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spcBef>
                <a:spcPts val="100"/>
              </a:spcBef>
              <a:spcAft>
                <a:spcPts val="0"/>
              </a:spcAft>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a:solidFill>
                  <a:srgbClr val="434343"/>
                </a:solidFill>
              </a:rPr>
              <a:t>Значением функции, является значение последнего в ней выражения </a:t>
            </a:r>
            <a:endParaRPr>
              <a:solidFill>
                <a:srgbClr val="434343"/>
              </a:solidFill>
            </a:endParaRPr>
          </a:p>
          <a:p>
            <a:pPr indent="0" lvl="0" marL="0" rtl="0">
              <a:lnSpc>
                <a:spcPct val="115000"/>
              </a:lnSpc>
              <a:spcBef>
                <a:spcPts val="100"/>
              </a:spcBef>
              <a:spcAft>
                <a:spcPts val="0"/>
              </a:spcAft>
              <a:buNone/>
            </a:pPr>
            <a:r>
              <a:t/>
            </a:r>
            <a:endParaRPr b="1" sz="900">
              <a:solidFill>
                <a:srgbClr val="008000"/>
              </a:solidFill>
            </a:endParaRPr>
          </a:p>
          <a:p>
            <a:pPr indent="0" lvl="0" marL="0" rtl="0">
              <a:spcBef>
                <a:spcPts val="100"/>
              </a:spcBef>
              <a:spcAft>
                <a:spcPts val="0"/>
              </a:spcAft>
              <a:buNone/>
            </a:pPr>
            <a:r>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48" name="Shape 1448"/>
        <p:cNvGrpSpPr/>
        <p:nvPr/>
      </p:nvGrpSpPr>
      <p:grpSpPr>
        <a:xfrm>
          <a:off x="0" y="0"/>
          <a:ext cx="0" cy="0"/>
          <a:chOff x="0" y="0"/>
          <a:chExt cx="0" cy="0"/>
        </a:xfrm>
      </p:grpSpPr>
      <p:sp>
        <p:nvSpPr>
          <p:cNvPr id="1449" name="Shape 144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50" name="Shape 1450"/>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Зачем:</a:t>
            </a:r>
            <a:endParaRPr sz="1800"/>
          </a:p>
          <a:p>
            <a:pPr indent="-342900" lvl="0" marL="457200" marR="0" rtl="0" algn="l">
              <a:lnSpc>
                <a:spcPct val="100000"/>
              </a:lnSpc>
              <a:spcBef>
                <a:spcPts val="1000"/>
              </a:spcBef>
              <a:spcAft>
                <a:spcPts val="0"/>
              </a:spcAft>
              <a:buSzPts val="1800"/>
              <a:buChar char="-"/>
            </a:pPr>
            <a:r>
              <a:rPr lang="ru" sz="1800"/>
              <a:t>В реальной жизни передача данных редко бывает цельной, атомарной. Чаще это потоки большого числа маленьких кусков.</a:t>
            </a:r>
            <a:endParaRPr sz="1800"/>
          </a:p>
          <a:p>
            <a:pPr indent="-342900" lvl="0" marL="457200" marR="0" rtl="0" algn="l">
              <a:lnSpc>
                <a:spcPct val="100000"/>
              </a:lnSpc>
              <a:spcBef>
                <a:spcPts val="0"/>
              </a:spcBef>
              <a:spcAft>
                <a:spcPts val="0"/>
              </a:spcAft>
              <a:buSzPts val="1800"/>
              <a:buChar char="-"/>
            </a:pPr>
            <a:r>
              <a:rPr lang="ru" sz="1800"/>
              <a:t>Регулярно возникают задачи по потоковой обработке массивов данных, которые не помещаются в память целиком.</a:t>
            </a:r>
            <a:endParaRPr sz="1800"/>
          </a:p>
          <a:p>
            <a:pPr indent="-342900" lvl="0" marL="457200" marR="0" rtl="0" algn="l">
              <a:lnSpc>
                <a:spcPct val="100000"/>
              </a:lnSpc>
              <a:spcBef>
                <a:spcPts val="0"/>
              </a:spcBef>
              <a:spcAft>
                <a:spcPts val="0"/>
              </a:spcAft>
              <a:buSzPts val="1800"/>
              <a:buChar char="-"/>
            </a:pPr>
            <a:r>
              <a:rPr lang="ru" sz="1800"/>
              <a:t>Модель Акторов неплохо моделирует потоки, но в ней нет встроенной защиты от потерь и перегрузок, а так же нет строгой типизации.</a:t>
            </a:r>
            <a:endParaRPr sz="1800"/>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54" name="Shape 1454"/>
        <p:cNvGrpSpPr/>
        <p:nvPr/>
      </p:nvGrpSpPr>
      <p:grpSpPr>
        <a:xfrm>
          <a:off x="0" y="0"/>
          <a:ext cx="0" cy="0"/>
          <a:chOff x="0" y="0"/>
          <a:chExt cx="0" cy="0"/>
        </a:xfrm>
      </p:grpSpPr>
      <p:sp>
        <p:nvSpPr>
          <p:cNvPr id="1455" name="Shape 145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56" name="Shape 145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t>Основные понятия:</a:t>
            </a:r>
            <a:endParaRPr/>
          </a:p>
          <a:p>
            <a:pPr indent="-317500" lvl="0" marL="457200" marR="0" rtl="0" algn="l">
              <a:lnSpc>
                <a:spcPct val="100000"/>
              </a:lnSpc>
              <a:spcBef>
                <a:spcPts val="1000"/>
              </a:spcBef>
              <a:spcAft>
                <a:spcPts val="0"/>
              </a:spcAft>
              <a:buSzPts val="1400"/>
              <a:buChar char="-"/>
            </a:pPr>
            <a:r>
              <a:rPr b="1" lang="ru"/>
              <a:t>Stream</a:t>
            </a:r>
            <a:r>
              <a:rPr lang="ru"/>
              <a:t> - процесс перемещения и преобразования данных</a:t>
            </a:r>
            <a:endParaRPr/>
          </a:p>
          <a:p>
            <a:pPr indent="-317500" lvl="0" marL="457200" marR="0" rtl="0" algn="l">
              <a:lnSpc>
                <a:spcPct val="100000"/>
              </a:lnSpc>
              <a:spcBef>
                <a:spcPts val="0"/>
              </a:spcBef>
              <a:spcAft>
                <a:spcPts val="0"/>
              </a:spcAft>
              <a:buSzPts val="1400"/>
              <a:buChar char="-"/>
            </a:pPr>
            <a:r>
              <a:rPr b="1" lang="ru"/>
              <a:t>Element</a:t>
            </a:r>
            <a:r>
              <a:rPr lang="ru"/>
              <a:t> - один элемент данных; элементы преобразуются и движутся от источника к получателю вдоль всего стрима</a:t>
            </a:r>
            <a:endParaRPr/>
          </a:p>
          <a:p>
            <a:pPr indent="-317500" lvl="0" marL="457200" marR="0" rtl="0" algn="l">
              <a:lnSpc>
                <a:spcPct val="100000"/>
              </a:lnSpc>
              <a:spcBef>
                <a:spcPts val="0"/>
              </a:spcBef>
              <a:spcAft>
                <a:spcPts val="0"/>
              </a:spcAft>
              <a:buSzPts val="1400"/>
              <a:buChar char="-"/>
            </a:pPr>
            <a:r>
              <a:rPr b="1" lang="ru"/>
              <a:t>Back-pressure</a:t>
            </a:r>
            <a:r>
              <a:rPr lang="ru"/>
              <a:t> - процесс обратной связи от получателя к источнику с целью ограничения и контроля пропускной способности</a:t>
            </a:r>
            <a:endParaRPr/>
          </a:p>
          <a:p>
            <a:pPr indent="-317500" lvl="0" marL="457200" marR="0" rtl="0" algn="l">
              <a:lnSpc>
                <a:spcPct val="100000"/>
              </a:lnSpc>
              <a:spcBef>
                <a:spcPts val="0"/>
              </a:spcBef>
              <a:spcAft>
                <a:spcPts val="0"/>
              </a:spcAft>
              <a:buSzPts val="1400"/>
              <a:buChar char="-"/>
            </a:pPr>
            <a:r>
              <a:rPr b="1" lang="ru"/>
              <a:t>Graph</a:t>
            </a:r>
            <a:r>
              <a:rPr lang="ru"/>
              <a:t> - описание топологии стрима, включающее все пути, по которым пойдут элементы при его запуске</a:t>
            </a:r>
            <a:endParaRPr/>
          </a:p>
          <a:p>
            <a:pPr indent="-317500" lvl="0" marL="457200" marR="0" rtl="0" algn="l">
              <a:lnSpc>
                <a:spcPct val="100000"/>
              </a:lnSpc>
              <a:spcBef>
                <a:spcPts val="0"/>
              </a:spcBef>
              <a:spcAft>
                <a:spcPts val="0"/>
              </a:spcAft>
              <a:buSzPts val="1400"/>
              <a:buChar char="-"/>
            </a:pPr>
            <a:r>
              <a:rPr b="1" lang="ru"/>
              <a:t>Source</a:t>
            </a:r>
            <a:r>
              <a:rPr lang="ru"/>
              <a:t> - источник данных (узел с одним выходом), который поставляет данные по мере необходимости</a:t>
            </a:r>
            <a:endParaRPr/>
          </a:p>
          <a:p>
            <a:pPr indent="-317500" lvl="0" marL="457200" marR="0" rtl="0" algn="l">
              <a:lnSpc>
                <a:spcPct val="100000"/>
              </a:lnSpc>
              <a:spcBef>
                <a:spcPts val="0"/>
              </a:spcBef>
              <a:spcAft>
                <a:spcPts val="0"/>
              </a:spcAft>
              <a:buSzPts val="1400"/>
              <a:buChar char="-"/>
            </a:pPr>
            <a:r>
              <a:rPr b="1" lang="ru"/>
              <a:t>Sink</a:t>
            </a:r>
            <a:r>
              <a:rPr lang="ru"/>
              <a:t> - получатель данных (узел с одним входом), запрашивающий данные у источника и, возможно, контролирующий скорость их прихода</a:t>
            </a:r>
            <a:endParaRPr/>
          </a:p>
          <a:p>
            <a:pPr indent="-317500" lvl="0" marL="457200" marR="0" rtl="0" algn="l">
              <a:lnSpc>
                <a:spcPct val="100000"/>
              </a:lnSpc>
              <a:spcBef>
                <a:spcPts val="0"/>
              </a:spcBef>
              <a:spcAft>
                <a:spcPts val="0"/>
              </a:spcAft>
              <a:buSzPts val="1400"/>
              <a:buChar char="-"/>
            </a:pPr>
            <a:r>
              <a:rPr b="1" lang="ru"/>
              <a:t>Flow</a:t>
            </a:r>
            <a:r>
              <a:rPr lang="ru"/>
              <a:t> - преобразователь данных (узел с одним входом и одним выходом), передает и трансормирует проходящие через него данные</a:t>
            </a:r>
            <a:endParaRPr/>
          </a:p>
          <a:p>
            <a:pPr indent="-317500" lvl="0" marL="457200" marR="0" rtl="0" algn="l">
              <a:lnSpc>
                <a:spcPct val="100000"/>
              </a:lnSpc>
              <a:spcBef>
                <a:spcPts val="0"/>
              </a:spcBef>
              <a:spcAft>
                <a:spcPts val="0"/>
              </a:spcAft>
              <a:buSzPts val="1400"/>
              <a:buChar char="-"/>
            </a:pPr>
            <a:r>
              <a:rPr b="1" lang="ru"/>
              <a:t>RunnableGraph</a:t>
            </a:r>
            <a:r>
              <a:rPr lang="ru"/>
              <a:t> - это Flow с присоединенными входами и выходами, готовый к запуску</a:t>
            </a:r>
            <a:endParaRPr/>
          </a:p>
          <a:p>
            <a:pPr indent="-317500" lvl="0" marL="457200" marR="0" rtl="0" algn="l">
              <a:lnSpc>
                <a:spcPct val="100000"/>
              </a:lnSpc>
              <a:spcBef>
                <a:spcPts val="0"/>
              </a:spcBef>
              <a:spcAft>
                <a:spcPts val="0"/>
              </a:spcAft>
              <a:buSzPts val="1400"/>
              <a:buChar char="-"/>
            </a:pPr>
            <a:r>
              <a:rPr b="1" lang="ru"/>
              <a:t>Materialization</a:t>
            </a:r>
            <a:r>
              <a:rPr lang="ru"/>
              <a:t> - процесс выделения всех необходимых ресурсов, запуска Graph и вычисления его результата</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60" name="Shape 1460"/>
        <p:cNvGrpSpPr/>
        <p:nvPr/>
      </p:nvGrpSpPr>
      <p:grpSpPr>
        <a:xfrm>
          <a:off x="0" y="0"/>
          <a:ext cx="0" cy="0"/>
          <a:chOff x="0" y="0"/>
          <a:chExt cx="0" cy="0"/>
        </a:xfrm>
      </p:grpSpPr>
      <p:sp>
        <p:nvSpPr>
          <p:cNvPr id="1461" name="Shape 146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62" name="Shape 146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Особенности:</a:t>
            </a:r>
            <a:endParaRPr sz="1800"/>
          </a:p>
          <a:p>
            <a:pPr indent="-342900" lvl="0" marL="457200" marR="0" rtl="0" algn="l">
              <a:lnSpc>
                <a:spcPct val="100000"/>
              </a:lnSpc>
              <a:spcBef>
                <a:spcPts val="1000"/>
              </a:spcBef>
              <a:spcAft>
                <a:spcPts val="0"/>
              </a:spcAft>
              <a:buSzPts val="1800"/>
              <a:buChar char="-"/>
            </a:pPr>
            <a:r>
              <a:rPr lang="ru" sz="1800"/>
              <a:t>Простое согласованное API без какого-либо скрытого дефолтного поведения</a:t>
            </a:r>
            <a:endParaRPr sz="1800"/>
          </a:p>
          <a:p>
            <a:pPr indent="-342900" lvl="0" marL="457200" marR="0" rtl="0" algn="l">
              <a:lnSpc>
                <a:spcPct val="100000"/>
              </a:lnSpc>
              <a:spcBef>
                <a:spcPts val="0"/>
              </a:spcBef>
              <a:spcAft>
                <a:spcPts val="0"/>
              </a:spcAft>
              <a:buSzPts val="1800"/>
              <a:buChar char="-"/>
            </a:pPr>
            <a:r>
              <a:rPr lang="ru" sz="1800"/>
              <a:t>Высокая комбинируемость как отдельных узлов, так и собранных из них подсистем</a:t>
            </a:r>
            <a:endParaRPr sz="1800"/>
          </a:p>
          <a:p>
            <a:pPr indent="-342900" lvl="0" marL="457200" marR="0" rtl="0" algn="l">
              <a:lnSpc>
                <a:spcPct val="100000"/>
              </a:lnSpc>
              <a:spcBef>
                <a:spcPts val="0"/>
              </a:spcBef>
              <a:spcAft>
                <a:spcPts val="0"/>
              </a:spcAft>
              <a:buSzPts val="1800"/>
              <a:buChar char="-"/>
            </a:pPr>
            <a:r>
              <a:rPr lang="ru" sz="1800"/>
              <a:t>Исчерпывающая модель области распределенных </a:t>
            </a:r>
            <a:r>
              <a:rPr lang="ru" sz="1800">
                <a:solidFill>
                  <a:schemeClr val="dk1"/>
                </a:solidFill>
              </a:rPr>
              <a:t>потоковых </a:t>
            </a:r>
            <a:r>
              <a:rPr lang="ru" sz="1800"/>
              <a:t>ограниченных вычислений</a:t>
            </a:r>
            <a:endParaRPr sz="1800"/>
          </a:p>
          <a:p>
            <a:pPr indent="-342900" lvl="1" marL="914400" marR="0" rtl="0" algn="l">
              <a:lnSpc>
                <a:spcPct val="100000"/>
              </a:lnSpc>
              <a:spcBef>
                <a:spcPts val="0"/>
              </a:spcBef>
              <a:spcAft>
                <a:spcPts val="0"/>
              </a:spcAft>
              <a:buSzPts val="1800"/>
              <a:buChar char="-"/>
            </a:pPr>
            <a:r>
              <a:rPr lang="ru" sz="1800"/>
              <a:t>back-pressure</a:t>
            </a:r>
            <a:endParaRPr sz="1800"/>
          </a:p>
          <a:p>
            <a:pPr indent="-342900" lvl="1" marL="914400" marR="0" rtl="0" algn="l">
              <a:lnSpc>
                <a:spcPct val="100000"/>
              </a:lnSpc>
              <a:spcBef>
                <a:spcPts val="0"/>
              </a:spcBef>
              <a:spcAft>
                <a:spcPts val="0"/>
              </a:spcAft>
              <a:buSzPts val="1800"/>
              <a:buChar char="-"/>
            </a:pPr>
            <a:r>
              <a:rPr lang="ru" sz="1800"/>
              <a:t>буферизация</a:t>
            </a:r>
            <a:endParaRPr sz="1800"/>
          </a:p>
          <a:p>
            <a:pPr indent="-342900" lvl="1" marL="914400" marR="0" rtl="0" algn="l">
              <a:lnSpc>
                <a:spcPct val="100000"/>
              </a:lnSpc>
              <a:spcBef>
                <a:spcPts val="0"/>
              </a:spcBef>
              <a:spcAft>
                <a:spcPts val="0"/>
              </a:spcAft>
              <a:buSzPts val="1800"/>
              <a:buChar char="-"/>
            </a:pPr>
            <a:r>
              <a:rPr lang="ru" sz="1800"/>
              <a:t>трансформации</a:t>
            </a:r>
            <a:endParaRPr sz="1800"/>
          </a:p>
          <a:p>
            <a:pPr indent="-342900" lvl="1" marL="914400" marR="0" rtl="0" algn="l">
              <a:lnSpc>
                <a:spcPct val="100000"/>
              </a:lnSpc>
              <a:spcBef>
                <a:spcPts val="0"/>
              </a:spcBef>
              <a:spcAft>
                <a:spcPts val="0"/>
              </a:spcAft>
              <a:buSzPts val="1800"/>
              <a:buChar char="-"/>
            </a:pPr>
            <a:r>
              <a:rPr lang="ru" sz="1800"/>
              <a:t>обработка ошибок</a:t>
            </a:r>
            <a:endParaRPr sz="1800"/>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66" name="Shape 1466"/>
        <p:cNvGrpSpPr/>
        <p:nvPr/>
      </p:nvGrpSpPr>
      <p:grpSpPr>
        <a:xfrm>
          <a:off x="0" y="0"/>
          <a:ext cx="0" cy="0"/>
          <a:chOff x="0" y="0"/>
          <a:chExt cx="0" cy="0"/>
        </a:xfrm>
      </p:grpSpPr>
      <p:sp>
        <p:nvSpPr>
          <p:cNvPr id="1467" name="Shape 146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68" name="Shape 1468"/>
          <p:cNvSpPr txBox="1"/>
          <p:nvPr/>
        </p:nvSpPr>
        <p:spPr>
          <a:xfrm>
            <a:off x="617225" y="1768300"/>
            <a:ext cx="7909500" cy="25233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source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Source(</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to </a:t>
            </a:r>
            <a:r>
              <a:rPr lang="ru">
                <a:solidFill>
                  <a:srgbClr val="0000FF"/>
                </a:solidFill>
                <a:latin typeface="Consolas"/>
                <a:ea typeface="Consolas"/>
                <a:cs typeface="Consolas"/>
                <a:sym typeface="Consolas"/>
              </a:rPr>
              <a:t>10</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sink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Sink.fold[</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a:t>
            </a:r>
            <a:r>
              <a:rPr lang="ru">
                <a:solidFill>
                  <a:srgbClr val="0000FF"/>
                </a:solidFill>
                <a:latin typeface="Consolas"/>
                <a:ea typeface="Consolas"/>
                <a:cs typeface="Consolas"/>
                <a:sym typeface="Consolas"/>
              </a:rPr>
              <a:t>0</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i="1" lang="ru">
                <a:solidFill>
                  <a:srgbClr val="008800"/>
                </a:solidFill>
                <a:latin typeface="Consolas"/>
                <a:ea typeface="Consolas"/>
                <a:cs typeface="Consolas"/>
                <a:sym typeface="Consolas"/>
              </a:rPr>
              <a:t>// connect the Source to the Sink, obtaining a RunnableGraph</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runnable</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RunnableGraph</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Future</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source.toMat(sink)(Keep.right)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i="1" lang="ru">
                <a:solidFill>
                  <a:srgbClr val="008800"/>
                </a:solidFill>
                <a:latin typeface="Consolas"/>
                <a:ea typeface="Consolas"/>
                <a:cs typeface="Consolas"/>
                <a:sym typeface="Consolas"/>
              </a:rPr>
              <a:t>// materialize the flow and get the value of the FoldSink</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sum</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Future</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runnable.run()</a:t>
            </a:r>
            <a:endParaRPr>
              <a:solidFill>
                <a:srgbClr val="333333"/>
              </a:solidFill>
              <a:latin typeface="Consolas"/>
              <a:ea typeface="Consolas"/>
              <a:cs typeface="Consolas"/>
              <a:sym typeface="Consolas"/>
            </a:endParaRPr>
          </a:p>
          <a:p>
            <a:pPr indent="0" lvl="0" marL="0" rtl="0">
              <a:lnSpc>
                <a:spcPct val="100000"/>
              </a:lnSpc>
              <a:spcBef>
                <a:spcPts val="0"/>
              </a:spcBef>
              <a:spcAft>
                <a:spcPts val="0"/>
              </a:spcAft>
              <a:buNone/>
            </a:pPr>
            <a:r>
              <a:t/>
            </a:r>
            <a:endParaRPr>
              <a:solidFill>
                <a:srgbClr val="333333"/>
              </a:solidFill>
              <a:latin typeface="Consolas"/>
              <a:ea typeface="Consolas"/>
              <a:cs typeface="Consolas"/>
              <a:sym typeface="Consolas"/>
            </a:endParaRPr>
          </a:p>
          <a:p>
            <a:pPr indent="0" lvl="0" marL="0" rtl="0">
              <a:spcBef>
                <a:spcPts val="0"/>
              </a:spcBef>
              <a:spcAft>
                <a:spcPts val="0"/>
              </a:spcAft>
              <a:buNone/>
            </a:pPr>
            <a:r>
              <a:rPr i="1" lang="ru">
                <a:solidFill>
                  <a:srgbClr val="008800"/>
                </a:solidFill>
                <a:latin typeface="Consolas"/>
                <a:ea typeface="Consolas"/>
                <a:cs typeface="Consolas"/>
                <a:sym typeface="Consolas"/>
              </a:rPr>
              <a:t>// another way to run the source</a:t>
            </a:r>
            <a:endParaRPr>
              <a:solidFill>
                <a:srgbClr val="333333"/>
              </a:solidFill>
              <a:latin typeface="Consolas"/>
              <a:ea typeface="Consolas"/>
              <a:cs typeface="Consolas"/>
              <a:sym typeface="Consolas"/>
            </a:endParaRPr>
          </a:p>
          <a:p>
            <a:pPr indent="0" lvl="0" marL="0" marR="228600" rtl="0">
              <a:lnSpc>
                <a:spcPct val="110795"/>
              </a:lnSpc>
              <a:spcBef>
                <a:spcPts val="0"/>
              </a:spcBef>
              <a:spcAft>
                <a:spcPts val="0"/>
              </a:spcAft>
              <a:buNone/>
            </a:pP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sum2</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Future</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source.runWith(sink)</a:t>
            </a:r>
            <a:endParaRPr>
              <a:solidFill>
                <a:srgbClr val="333333"/>
              </a:solidFill>
              <a:latin typeface="Consolas"/>
              <a:ea typeface="Consolas"/>
              <a:cs typeface="Consolas"/>
              <a:sym typeface="Consolas"/>
            </a:endParaRPr>
          </a:p>
        </p:txBody>
      </p:sp>
      <p:sp>
        <p:nvSpPr>
          <p:cNvPr id="1469" name="Shape 1469"/>
          <p:cNvSpPr txBox="1"/>
          <p:nvPr/>
        </p:nvSpPr>
        <p:spPr>
          <a:xfrm>
            <a:off x="379000" y="1007050"/>
            <a:ext cx="62373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Простой пример:</a:t>
            </a:r>
            <a:endParaRPr sz="1800"/>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73" name="Shape 1473"/>
        <p:cNvGrpSpPr/>
        <p:nvPr/>
      </p:nvGrpSpPr>
      <p:grpSpPr>
        <a:xfrm>
          <a:off x="0" y="0"/>
          <a:ext cx="0" cy="0"/>
          <a:chOff x="0" y="0"/>
          <a:chExt cx="0" cy="0"/>
        </a:xfrm>
      </p:grpSpPr>
      <p:sp>
        <p:nvSpPr>
          <p:cNvPr id="1474" name="Shape 147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75" name="Shape 1475"/>
          <p:cNvSpPr txBox="1"/>
          <p:nvPr/>
        </p:nvSpPr>
        <p:spPr>
          <a:xfrm>
            <a:off x="1072025" y="1452750"/>
            <a:ext cx="6999900" cy="35505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i="1" lang="ru" sz="1200">
                <a:solidFill>
                  <a:srgbClr val="008800"/>
                </a:solidFill>
                <a:latin typeface="Consolas"/>
                <a:ea typeface="Consolas"/>
                <a:cs typeface="Consolas"/>
                <a:sym typeface="Consolas"/>
              </a:rPr>
              <a:t>// Create a source from an Iterable</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Source(List(</a:t>
            </a:r>
            <a:r>
              <a:rPr lang="ru" sz="1200">
                <a:solidFill>
                  <a:srgbClr val="0000FF"/>
                </a:solidFill>
                <a:latin typeface="Consolas"/>
                <a:ea typeface="Consolas"/>
                <a:cs typeface="Consolas"/>
                <a:sym typeface="Consolas"/>
              </a:rPr>
              <a:t>1</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2</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3</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Create a source from a Future</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Source.fromFuture(Future.successful(</a:t>
            </a:r>
            <a:r>
              <a:rPr lang="ru" sz="1200">
                <a:solidFill>
                  <a:srgbClr val="0000FF"/>
                </a:solidFill>
                <a:latin typeface="Consolas"/>
                <a:ea typeface="Consolas"/>
                <a:cs typeface="Consolas"/>
                <a:sym typeface="Consolas"/>
              </a:rPr>
              <a:t>"Hello Streams!"</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Create a source from a single element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Source.single(</a:t>
            </a:r>
            <a:r>
              <a:rPr lang="ru" sz="1200">
                <a:solidFill>
                  <a:srgbClr val="0000FF"/>
                </a:solidFill>
                <a:latin typeface="Consolas"/>
                <a:ea typeface="Consolas"/>
                <a:cs typeface="Consolas"/>
                <a:sym typeface="Consolas"/>
              </a:rPr>
              <a:t>"only one element"</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Create an empty source</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Source.empty</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Sink that folds over the stream</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Sink.fold[</a:t>
            </a:r>
            <a:r>
              <a:rPr b="1" lang="ru" sz="1200">
                <a:solidFill>
                  <a:srgbClr val="000080"/>
                </a:solidFill>
                <a:latin typeface="Consolas"/>
                <a:ea typeface="Consolas"/>
                <a:cs typeface="Consolas"/>
                <a:sym typeface="Consolas"/>
              </a:rPr>
              <a:t>Int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Int</a:t>
            </a:r>
            <a:r>
              <a:rPr lang="ru" sz="1200">
                <a:solidFill>
                  <a:srgbClr val="333333"/>
                </a:solidFill>
                <a:latin typeface="Consolas"/>
                <a:ea typeface="Consolas"/>
                <a:cs typeface="Consolas"/>
                <a:sym typeface="Consolas"/>
              </a:rPr>
              <a:t>](</a:t>
            </a:r>
            <a:r>
              <a:rPr lang="ru" sz="1200">
                <a:solidFill>
                  <a:srgbClr val="0000FF"/>
                </a:solidFill>
                <a:latin typeface="Consolas"/>
                <a:ea typeface="Consolas"/>
                <a:cs typeface="Consolas"/>
                <a:sym typeface="Consolas"/>
              </a:rPr>
              <a:t>0</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 + </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Sink that returns first element of the stream</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Sink.head</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Sink that consumes a stream without doing anything with the elements</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Sink.ignore</a:t>
            </a:r>
            <a:br>
              <a:rPr lang="ru" sz="1200">
                <a:solidFill>
                  <a:srgbClr val="333333"/>
                </a:solidFill>
                <a:latin typeface="Consolas"/>
                <a:ea typeface="Consolas"/>
                <a:cs typeface="Consolas"/>
                <a:sym typeface="Consolas"/>
              </a:rPr>
            </a:br>
            <a:r>
              <a:rPr i="1" lang="ru" sz="1200">
                <a:solidFill>
                  <a:srgbClr val="008800"/>
                </a:solidFill>
                <a:latin typeface="Consolas"/>
                <a:ea typeface="Consolas"/>
                <a:cs typeface="Consolas"/>
                <a:sym typeface="Consolas"/>
              </a:rPr>
              <a:t>// Sink that executes a side-effecting call for every element of the stream</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Sink.foreach[</a:t>
            </a:r>
            <a:r>
              <a:rPr b="1" lang="ru" sz="1200">
                <a:solidFill>
                  <a:srgbClr val="000080"/>
                </a:solidFill>
                <a:latin typeface="Consolas"/>
                <a:ea typeface="Consolas"/>
                <a:cs typeface="Consolas"/>
                <a:sym typeface="Consolas"/>
              </a:rPr>
              <a:t>String</a:t>
            </a:r>
            <a:r>
              <a:rPr lang="ru" sz="1200">
                <a:solidFill>
                  <a:srgbClr val="333333"/>
                </a:solidFill>
                <a:latin typeface="Consolas"/>
                <a:ea typeface="Consolas"/>
                <a:cs typeface="Consolas"/>
                <a:sym typeface="Consolas"/>
              </a:rPr>
              <a:t>](println(</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marR="22860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
        <p:nvSpPr>
          <p:cNvPr id="1476" name="Shape 1476"/>
          <p:cNvSpPr txBox="1"/>
          <p:nvPr/>
        </p:nvSpPr>
        <p:spPr>
          <a:xfrm>
            <a:off x="379000" y="930850"/>
            <a:ext cx="62373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t>Примеры Source и Sink:</a:t>
            </a:r>
            <a:endParaRPr sz="1800"/>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80" name="Shape 1480"/>
        <p:cNvGrpSpPr/>
        <p:nvPr/>
      </p:nvGrpSpPr>
      <p:grpSpPr>
        <a:xfrm>
          <a:off x="0" y="0"/>
          <a:ext cx="0" cy="0"/>
          <a:chOff x="0" y="0"/>
          <a:chExt cx="0" cy="0"/>
        </a:xfrm>
      </p:grpSpPr>
      <p:sp>
        <p:nvSpPr>
          <p:cNvPr id="1481" name="Shape 148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82" name="Shape 1482"/>
          <p:cNvSpPr txBox="1"/>
          <p:nvPr/>
        </p:nvSpPr>
        <p:spPr>
          <a:xfrm>
            <a:off x="476450" y="1601000"/>
            <a:ext cx="8190900" cy="29778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i="1" lang="ru">
                <a:solidFill>
                  <a:srgbClr val="008800"/>
                </a:solidFill>
                <a:latin typeface="Consolas"/>
                <a:ea typeface="Consolas"/>
                <a:cs typeface="Consolas"/>
                <a:sym typeface="Consolas"/>
              </a:rPr>
              <a:t>// Explicitly creating and wiring up a Source, Sink and Flow</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Source(</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to </a:t>
            </a:r>
            <a:r>
              <a:rPr lang="ru">
                <a:solidFill>
                  <a:srgbClr val="0000FF"/>
                </a:solidFill>
                <a:latin typeface="Consolas"/>
                <a:ea typeface="Consolas"/>
                <a:cs typeface="Consolas"/>
                <a:sym typeface="Consolas"/>
              </a:rPr>
              <a:t>6</a:t>
            </a:r>
            <a:r>
              <a:rPr lang="ru">
                <a:solidFill>
                  <a:srgbClr val="333333"/>
                </a:solidFill>
                <a:latin typeface="Consolas"/>
                <a:ea typeface="Consolas"/>
                <a:cs typeface="Consolas"/>
                <a:sym typeface="Consolas"/>
              </a:rPr>
              <a:t>).via(Flow[</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)).to(Sink.foreach(println(</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i="1" lang="ru">
                <a:solidFill>
                  <a:srgbClr val="008800"/>
                </a:solidFill>
                <a:latin typeface="Consolas"/>
                <a:ea typeface="Consolas"/>
                <a:cs typeface="Consolas"/>
                <a:sym typeface="Consolas"/>
              </a:rPr>
              <a:t>// Starting from a Source</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source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Source(</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to </a:t>
            </a:r>
            <a:r>
              <a:rPr lang="ru">
                <a:solidFill>
                  <a:srgbClr val="0000FF"/>
                </a:solidFill>
                <a:latin typeface="Consolas"/>
                <a:ea typeface="Consolas"/>
                <a:cs typeface="Consolas"/>
                <a:sym typeface="Consolas"/>
              </a:rPr>
              <a:t>6</a:t>
            </a:r>
            <a:r>
              <a:rPr lang="ru">
                <a:solidFill>
                  <a:srgbClr val="333333"/>
                </a:solidFill>
                <a:latin typeface="Consolas"/>
                <a:ea typeface="Consolas"/>
                <a:cs typeface="Consolas"/>
                <a:sym typeface="Consolas"/>
              </a:rPr>
              <a:t>).map(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source.to(Sink.foreach(println(</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i="1" lang="ru">
                <a:solidFill>
                  <a:srgbClr val="008800"/>
                </a:solidFill>
                <a:latin typeface="Consolas"/>
                <a:ea typeface="Consolas"/>
                <a:cs typeface="Consolas"/>
                <a:sym typeface="Consolas"/>
              </a:rPr>
              <a:t>// Starting from a Sink</a:t>
            </a:r>
            <a:br>
              <a:rPr lang="ru">
                <a:solidFill>
                  <a:srgbClr val="333333"/>
                </a:solidFill>
                <a:latin typeface="Consolas"/>
                <a:ea typeface="Consolas"/>
                <a:cs typeface="Consolas"/>
                <a:sym typeface="Consolas"/>
              </a:rPr>
            </a:b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sink</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Sink</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NotUsed</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Flow[</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).to(Sink.foreach(println(</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Source(</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to </a:t>
            </a:r>
            <a:r>
              <a:rPr lang="ru">
                <a:solidFill>
                  <a:srgbClr val="0000FF"/>
                </a:solidFill>
                <a:latin typeface="Consolas"/>
                <a:ea typeface="Consolas"/>
                <a:cs typeface="Consolas"/>
                <a:sym typeface="Consolas"/>
              </a:rPr>
              <a:t>6</a:t>
            </a:r>
            <a:r>
              <a:rPr lang="ru">
                <a:solidFill>
                  <a:srgbClr val="333333"/>
                </a:solidFill>
                <a:latin typeface="Consolas"/>
                <a:ea typeface="Consolas"/>
                <a:cs typeface="Consolas"/>
                <a:sym typeface="Consolas"/>
              </a:rPr>
              <a:t>).to(sink)</a:t>
            </a:r>
            <a:endParaRPr>
              <a:solidFill>
                <a:srgbClr val="333333"/>
              </a:solidFill>
              <a:latin typeface="Consolas"/>
              <a:ea typeface="Consolas"/>
              <a:cs typeface="Consolas"/>
              <a:sym typeface="Consolas"/>
            </a:endParaRPr>
          </a:p>
          <a:p>
            <a:pPr indent="0" lvl="0" marL="0" marR="228600" rtl="0">
              <a:lnSpc>
                <a:spcPct val="110795"/>
              </a:lnSpc>
              <a:spcBef>
                <a:spcPts val="0"/>
              </a:spcBef>
              <a:spcAft>
                <a:spcPts val="0"/>
              </a:spcAft>
              <a:buNone/>
            </a:pPr>
            <a:r>
              <a:t/>
            </a:r>
            <a:endParaRPr i="1">
              <a:solidFill>
                <a:srgbClr val="008800"/>
              </a:solidFill>
              <a:latin typeface="Consolas"/>
              <a:ea typeface="Consolas"/>
              <a:cs typeface="Consolas"/>
              <a:sym typeface="Consolas"/>
            </a:endParaRPr>
          </a:p>
        </p:txBody>
      </p:sp>
      <p:sp>
        <p:nvSpPr>
          <p:cNvPr id="1483" name="Shape 1483"/>
          <p:cNvSpPr txBox="1"/>
          <p:nvPr/>
        </p:nvSpPr>
        <p:spPr>
          <a:xfrm>
            <a:off x="379000" y="1007050"/>
            <a:ext cx="62373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t>Способы комбинирования:</a:t>
            </a:r>
            <a:endParaRPr sz="1800"/>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87" name="Shape 1487"/>
        <p:cNvGrpSpPr/>
        <p:nvPr/>
      </p:nvGrpSpPr>
      <p:grpSpPr>
        <a:xfrm>
          <a:off x="0" y="0"/>
          <a:ext cx="0" cy="0"/>
          <a:chOff x="0" y="0"/>
          <a:chExt cx="0" cy="0"/>
        </a:xfrm>
      </p:grpSpPr>
      <p:sp>
        <p:nvSpPr>
          <p:cNvPr id="1488" name="Shape 148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89" name="Shape 1489"/>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ru" sz="1800"/>
              <a:t>Back Pressure</a:t>
            </a:r>
            <a:r>
              <a:rPr lang="ru" sz="1800"/>
              <a:t> - процесс обратной связи от получателя к источнику с целью ограничения и контроля пропускной способности. </a:t>
            </a:r>
            <a:endParaRPr sz="1800"/>
          </a:p>
          <a:p>
            <a:pPr indent="0" lvl="0" marL="0" marR="0" rtl="0" algn="l">
              <a:lnSpc>
                <a:spcPct val="100000"/>
              </a:lnSpc>
              <a:spcBef>
                <a:spcPts val="1000"/>
              </a:spcBef>
              <a:spcAft>
                <a:spcPts val="0"/>
              </a:spcAft>
              <a:buNone/>
            </a:pPr>
            <a:r>
              <a:rPr lang="ru" sz="1800"/>
              <a:t>Этот процесс встроен изначально в дизайн Akka.Streams и не требует особых телодвижений. Однако, на него можно влиять по мере необходимости - добавлять буферизацию или менять способ обработки ошибок.</a:t>
            </a:r>
            <a:endParaRPr sz="1800"/>
          </a:p>
          <a:p>
            <a:pPr indent="0" lvl="0" marL="0" marR="0" rtl="0" algn="l">
              <a:lnSpc>
                <a:spcPct val="100000"/>
              </a:lnSpc>
              <a:spcBef>
                <a:spcPts val="1000"/>
              </a:spcBef>
              <a:spcAft>
                <a:spcPts val="1000"/>
              </a:spcAft>
              <a:buNone/>
            </a:pPr>
            <a:r>
              <a:rPr lang="ru" sz="1800"/>
              <a:t>В основе протокола лежит число элементов (demand), которое следующий узел обработки может принять от предыдущего. Гарантируется, что источник не сгенерирует данных больше, чем переданный ему demand.</a:t>
            </a:r>
            <a:endParaRPr sz="1800"/>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93" name="Shape 1493"/>
        <p:cNvGrpSpPr/>
        <p:nvPr/>
      </p:nvGrpSpPr>
      <p:grpSpPr>
        <a:xfrm>
          <a:off x="0" y="0"/>
          <a:ext cx="0" cy="0"/>
          <a:chOff x="0" y="0"/>
          <a:chExt cx="0" cy="0"/>
        </a:xfrm>
      </p:grpSpPr>
      <p:sp>
        <p:nvSpPr>
          <p:cNvPr id="1494" name="Shape 149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495" name="Shape 149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Существует два режима работы потока:</a:t>
            </a:r>
            <a:endParaRPr sz="1800"/>
          </a:p>
          <a:p>
            <a:pPr indent="-342900" lvl="0" marL="457200" marR="0" rtl="0" algn="l">
              <a:lnSpc>
                <a:spcPct val="100000"/>
              </a:lnSpc>
              <a:spcBef>
                <a:spcPts val="1000"/>
              </a:spcBef>
              <a:spcAft>
                <a:spcPts val="0"/>
              </a:spcAft>
              <a:buSzPts val="1800"/>
              <a:buChar char="-"/>
            </a:pPr>
            <a:r>
              <a:rPr lang="ru" sz="1800"/>
              <a:t>Push (медленный источник, быстрый потребитель). Здесь нет проблем с производительностью, однако необходимо постоянно мониторить ситуацию, чтобы вовремя сменить режим работы. Для этого потребитель постоянно отправляет источнику сигнал, содержащий запрашиваемое число данных</a:t>
            </a:r>
            <a:endParaRPr sz="1800"/>
          </a:p>
          <a:p>
            <a:pPr indent="-342900" lvl="0" marL="457200" marR="0" rtl="0" algn="l">
              <a:lnSpc>
                <a:spcPct val="100000"/>
              </a:lnSpc>
              <a:spcBef>
                <a:spcPts val="0"/>
              </a:spcBef>
              <a:spcAft>
                <a:spcPts val="0"/>
              </a:spcAft>
              <a:buSzPts val="1800"/>
              <a:buChar char="-"/>
            </a:pPr>
            <a:r>
              <a:rPr lang="ru" sz="1800"/>
              <a:t>Pull (быстрый источник, медленный потребитель). Здесь необходимо следить за пропускной способностью потребителя и передавать не более запрашиваемого числа элементов.</a:t>
            </a:r>
            <a:endParaRPr sz="1800"/>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99" name="Shape 1499"/>
        <p:cNvGrpSpPr/>
        <p:nvPr/>
      </p:nvGrpSpPr>
      <p:grpSpPr>
        <a:xfrm>
          <a:off x="0" y="0"/>
          <a:ext cx="0" cy="0"/>
          <a:chOff x="0" y="0"/>
          <a:chExt cx="0" cy="0"/>
        </a:xfrm>
      </p:grpSpPr>
      <p:sp>
        <p:nvSpPr>
          <p:cNvPr id="1500" name="Shape 150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01" name="Shape 1501"/>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Как следствие, есть 4 стратегии обработки входящего потока элементов в сценарии медленного потребителя:</a:t>
            </a:r>
            <a:endParaRPr sz="1800"/>
          </a:p>
          <a:p>
            <a:pPr indent="-342900" lvl="0" marL="457200" marR="0" rtl="0" algn="l">
              <a:lnSpc>
                <a:spcPct val="100000"/>
              </a:lnSpc>
              <a:spcBef>
                <a:spcPts val="1000"/>
              </a:spcBef>
              <a:spcAft>
                <a:spcPts val="0"/>
              </a:spcAft>
              <a:buSzPts val="1800"/>
              <a:buAutoNum type="arabicPeriod"/>
            </a:pPr>
            <a:r>
              <a:rPr lang="ru" sz="1800"/>
              <a:t>Приостановить генерацию новых элементов (если источник может её контролировать) </a:t>
            </a:r>
            <a:endParaRPr sz="1800"/>
          </a:p>
          <a:p>
            <a:pPr indent="-342900" lvl="0" marL="457200" marR="0" rtl="0" algn="l">
              <a:lnSpc>
                <a:spcPct val="100000"/>
              </a:lnSpc>
              <a:spcBef>
                <a:spcPts val="0"/>
              </a:spcBef>
              <a:spcAft>
                <a:spcPts val="0"/>
              </a:spcAft>
              <a:buSzPts val="1800"/>
              <a:buAutoNum type="arabicPeriod"/>
            </a:pPr>
            <a:r>
              <a:rPr lang="ru" sz="1800"/>
              <a:t>Буферизовать новые элементы в ограниченный буфер</a:t>
            </a:r>
            <a:endParaRPr sz="1800"/>
          </a:p>
          <a:p>
            <a:pPr indent="-342900" lvl="0" marL="457200" marR="0" rtl="0" algn="l">
              <a:lnSpc>
                <a:spcPct val="100000"/>
              </a:lnSpc>
              <a:spcBef>
                <a:spcPts val="0"/>
              </a:spcBef>
              <a:spcAft>
                <a:spcPts val="0"/>
              </a:spcAft>
              <a:buSzPts val="1800"/>
              <a:buAutoNum type="arabicPeriod"/>
            </a:pPr>
            <a:r>
              <a:rPr lang="ru" sz="1800"/>
              <a:t>Выбрасывать новые элементы</a:t>
            </a:r>
            <a:endParaRPr sz="1800"/>
          </a:p>
          <a:p>
            <a:pPr indent="-342900" lvl="0" marL="457200" marR="0" rtl="0" algn="l">
              <a:lnSpc>
                <a:spcPct val="100000"/>
              </a:lnSpc>
              <a:spcBef>
                <a:spcPts val="0"/>
              </a:spcBef>
              <a:spcAft>
                <a:spcPts val="0"/>
              </a:spcAft>
              <a:buSzPts val="1800"/>
              <a:buAutoNum type="arabicPeriod"/>
            </a:pPr>
            <a:r>
              <a:rPr lang="ru" sz="1800"/>
              <a:t>Аварийно завершить работу всего потока</a:t>
            </a:r>
            <a:endParaRPr sz="1800"/>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05" name="Shape 1505"/>
        <p:cNvGrpSpPr/>
        <p:nvPr/>
      </p:nvGrpSpPr>
      <p:grpSpPr>
        <a:xfrm>
          <a:off x="0" y="0"/>
          <a:ext cx="0" cy="0"/>
          <a:chOff x="0" y="0"/>
          <a:chExt cx="0" cy="0"/>
        </a:xfrm>
      </p:grpSpPr>
      <p:sp>
        <p:nvSpPr>
          <p:cNvPr id="1506" name="Shape 150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07" name="Shape 1507"/>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ru" sz="1800"/>
              <a:t>Materialization</a:t>
            </a:r>
            <a:r>
              <a:rPr lang="ru" sz="1800"/>
              <a:t> - процесс выделения всех необходимых ресурсов, запуска Graph и вычисления его результата.</a:t>
            </a:r>
            <a:endParaRPr sz="1800"/>
          </a:p>
          <a:p>
            <a:pPr indent="0" lvl="0" marL="0" marR="0" rtl="0" algn="l">
              <a:lnSpc>
                <a:spcPct val="100000"/>
              </a:lnSpc>
              <a:spcBef>
                <a:spcPts val="1000"/>
              </a:spcBef>
              <a:spcAft>
                <a:spcPts val="0"/>
              </a:spcAft>
              <a:buNone/>
            </a:pPr>
            <a:r>
              <a:rPr lang="ru" sz="1800"/>
              <a:t>В качестве ресурсов обычно выступают акторы, но это также могут быть и файлы, сокеты и пр. Акторы запускаются в тред-пулах в соответствии с текущими </a:t>
            </a:r>
            <a:r>
              <a:rPr lang="ru" sz="1800">
                <a:latin typeface="Consolas"/>
                <a:ea typeface="Consolas"/>
                <a:cs typeface="Consolas"/>
                <a:sym typeface="Consolas"/>
              </a:rPr>
              <a:t>MaterializationSettings</a:t>
            </a:r>
            <a:r>
              <a:rPr lang="ru" sz="1800"/>
              <a:t>.</a:t>
            </a:r>
            <a:endParaRPr sz="1800"/>
          </a:p>
          <a:p>
            <a:pPr indent="0" lvl="0" marL="0" marR="0" rtl="0" algn="l">
              <a:lnSpc>
                <a:spcPct val="100000"/>
              </a:lnSpc>
              <a:spcBef>
                <a:spcPts val="1000"/>
              </a:spcBef>
              <a:spcAft>
                <a:spcPts val="1000"/>
              </a:spcAft>
              <a:buNone/>
            </a:pPr>
            <a:r>
              <a:rPr lang="ru" sz="1800"/>
              <a:t>Запускается материализация при помощи “терминальных операторов”. Как правило, это методы вида </a:t>
            </a:r>
            <a:r>
              <a:rPr lang="ru" sz="1800">
                <a:latin typeface="Consolas"/>
                <a:ea typeface="Consolas"/>
                <a:cs typeface="Consolas"/>
                <a:sym typeface="Consolas"/>
              </a:rPr>
              <a:t>run()</a:t>
            </a:r>
            <a:r>
              <a:rPr lang="ru" sz="1800"/>
              <a:t> и </a:t>
            </a:r>
            <a:r>
              <a:rPr lang="ru" sz="1800">
                <a:latin typeface="Consolas"/>
                <a:ea typeface="Consolas"/>
                <a:cs typeface="Consolas"/>
                <a:sym typeface="Consolas"/>
              </a:rPr>
              <a:t>runWith()</a:t>
            </a:r>
            <a:r>
              <a:rPr lang="ru" sz="1800"/>
              <a:t>, определенные для </a:t>
            </a:r>
            <a:r>
              <a:rPr lang="ru" sz="1800">
                <a:latin typeface="Consolas"/>
                <a:ea typeface="Consolas"/>
                <a:cs typeface="Consolas"/>
                <a:sym typeface="Consolas"/>
              </a:rPr>
              <a:t>Source</a:t>
            </a:r>
            <a:r>
              <a:rPr lang="ru" sz="1800"/>
              <a:t> и </a:t>
            </a:r>
            <a:r>
              <a:rPr lang="ru" sz="1800">
                <a:latin typeface="Consolas"/>
                <a:ea typeface="Consolas"/>
                <a:cs typeface="Consolas"/>
                <a:sym typeface="Consolas"/>
              </a:rPr>
              <a:t>Flow</a:t>
            </a:r>
            <a:r>
              <a:rPr lang="ru" sz="1800"/>
              <a:t> плюс всевозможные синтаксические подсластители вида </a:t>
            </a:r>
            <a:r>
              <a:rPr lang="ru" sz="1800">
                <a:latin typeface="Consolas"/>
                <a:ea typeface="Consolas"/>
                <a:cs typeface="Consolas"/>
                <a:sym typeface="Consolas"/>
              </a:rPr>
              <a:t>runForeach(el =&gt; ...)</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13" name="Shape 213"/>
          <p:cNvSpPr txBox="1"/>
          <p:nvPr/>
        </p:nvSpPr>
        <p:spPr>
          <a:xfrm>
            <a:off x="311700" y="1098475"/>
            <a:ext cx="8520600" cy="232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Разница между def и val</a:t>
            </a:r>
            <a:endParaRPr sz="1800">
              <a:solidFill>
                <a:srgbClr val="434343"/>
              </a:solidFill>
            </a:endParaRPr>
          </a:p>
          <a:p>
            <a:pPr indent="0" lvl="0" marL="0">
              <a:spcBef>
                <a:spcPts val="0"/>
              </a:spcBef>
              <a:spcAft>
                <a:spcPts val="0"/>
              </a:spcAft>
              <a:buNone/>
            </a:pPr>
            <a:r>
              <a:rPr lang="ru">
                <a:solidFill>
                  <a:srgbClr val="434343"/>
                </a:solidFill>
              </a:rPr>
              <a:t>	</a:t>
            </a:r>
            <a:endParaRPr>
              <a:solidFill>
                <a:srgbClr val="434343"/>
              </a:solidFill>
            </a:endParaRPr>
          </a:p>
          <a:p>
            <a:pPr indent="457200" lvl="0" marL="0">
              <a:spcBef>
                <a:spcPts val="0"/>
              </a:spcBef>
              <a:spcAft>
                <a:spcPts val="0"/>
              </a:spcAft>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endParaRPr>
              <a:solidFill>
                <a:srgbClr val="434343"/>
              </a:solidFill>
            </a:endParaRPr>
          </a:p>
          <a:p>
            <a:pPr indent="0" lvl="0" marL="0">
              <a:spcBef>
                <a:spcPts val="0"/>
              </a:spcBef>
              <a:spcAft>
                <a:spcPts val="0"/>
              </a:spcAft>
              <a:buNone/>
            </a:pPr>
            <a:r>
              <a:rPr lang="ru">
                <a:solidFill>
                  <a:srgbClr val="434343"/>
                </a:solidFill>
              </a:rPr>
              <a:t>	</a:t>
            </a:r>
            <a:endParaRPr>
              <a:solidFill>
                <a:srgbClr val="434343"/>
              </a:solidFill>
            </a:endParaRPr>
          </a:p>
          <a:p>
            <a:pPr indent="457200" lvl="0" marL="0" rtl="0">
              <a:spcBef>
                <a:spcPts val="0"/>
              </a:spcBef>
              <a:spcAft>
                <a:spcPts val="0"/>
              </a:spcAft>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endParaRPr>
              <a:solidFill>
                <a:srgbClr val="434343"/>
              </a:solidFill>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11" name="Shape 1511"/>
        <p:cNvGrpSpPr/>
        <p:nvPr/>
      </p:nvGrpSpPr>
      <p:grpSpPr>
        <a:xfrm>
          <a:off x="0" y="0"/>
          <a:ext cx="0" cy="0"/>
          <a:chOff x="0" y="0"/>
          <a:chExt cx="0" cy="0"/>
        </a:xfrm>
      </p:grpSpPr>
      <p:sp>
        <p:nvSpPr>
          <p:cNvPr id="1512" name="Shape 15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13" name="Shape 1513"/>
          <p:cNvSpPr txBox="1"/>
          <p:nvPr/>
        </p:nvSpPr>
        <p:spPr>
          <a:xfrm>
            <a:off x="311700" y="963725"/>
            <a:ext cx="8520600" cy="39198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lnSpc>
                <a:spcPct val="100000"/>
              </a:lnSpc>
              <a:spcBef>
                <a:spcPts val="0"/>
              </a:spcBef>
              <a:spcAft>
                <a:spcPts val="0"/>
              </a:spcAft>
              <a:buNone/>
            </a:pPr>
            <a:r>
              <a:rPr lang="ru" sz="1300">
                <a:solidFill>
                  <a:srgbClr val="880000"/>
                </a:solidFill>
                <a:highlight>
                  <a:srgbClr val="FFFFFF"/>
                </a:highlight>
                <a:latin typeface="Consolas"/>
                <a:ea typeface="Consolas"/>
                <a:cs typeface="Consolas"/>
                <a:sym typeface="Consolas"/>
              </a:rPr>
              <a:t>// An source that can be signalled explicitly from the outside</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Source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maybe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A flow that internally throttles elements to 1/second, and returns a Cancellable</a:t>
            </a: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which can be used to shut down the stream</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Cancellable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throttler</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A sink that returns the first element of a stream in the returned Future</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sink</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head</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By default, the materialized value of the leftmost stage is preserved</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r1</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Simple selection of materialized values by using Keep.right</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r2</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Cancellable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right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r3</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right</a:t>
            </a:r>
            <a:r>
              <a:rPr lang="ru" sz="1300">
                <a:solidFill>
                  <a:srgbClr val="666600"/>
                </a:solidFill>
                <a:highlight>
                  <a:srgbClr val="FFFFFF"/>
                </a:highlight>
                <a:latin typeface="Consolas"/>
                <a:ea typeface="Consolas"/>
                <a:cs typeface="Consolas"/>
                <a:sym typeface="Consolas"/>
              </a:rPr>
              <a:t>)</a:t>
            </a:r>
            <a:endParaRPr sz="1300">
              <a:solidFill>
                <a:srgbClr val="666600"/>
              </a:solidFill>
              <a:highlight>
                <a:srgbClr val="FFFFFF"/>
              </a:highlight>
              <a:latin typeface="Consolas"/>
              <a:ea typeface="Consolas"/>
              <a:cs typeface="Consolas"/>
              <a:sym typeface="Consolas"/>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17" name="Shape 1517"/>
        <p:cNvGrpSpPr/>
        <p:nvPr/>
      </p:nvGrpSpPr>
      <p:grpSpPr>
        <a:xfrm>
          <a:off x="0" y="0"/>
          <a:ext cx="0" cy="0"/>
          <a:chOff x="0" y="0"/>
          <a:chExt cx="0" cy="0"/>
        </a:xfrm>
      </p:grpSpPr>
      <p:sp>
        <p:nvSpPr>
          <p:cNvPr id="1518" name="Shape 151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19" name="Shape 1519"/>
          <p:cNvSpPr txBox="1"/>
          <p:nvPr/>
        </p:nvSpPr>
        <p:spPr>
          <a:xfrm>
            <a:off x="311700" y="963725"/>
            <a:ext cx="8520600" cy="3919800"/>
          </a:xfrm>
          <a:prstGeom prst="rect">
            <a:avLst/>
          </a:prstGeom>
          <a:solidFill>
            <a:srgbClr val="FFFFFF"/>
          </a:solidFill>
          <a:ln>
            <a:noFill/>
          </a:ln>
        </p:spPr>
        <p:txBody>
          <a:bodyPr anchorCtr="0" anchor="t" bIns="91425" lIns="91425" spcFirstLastPara="1" rIns="91425" wrap="square" tIns="91425">
            <a:noAutofit/>
          </a:bodyPr>
          <a:lstStyle/>
          <a:p>
            <a:pPr indent="0" lvl="0" marL="25400" marR="25400" rtl="0">
              <a:lnSpc>
                <a:spcPct val="100000"/>
              </a:lnSpc>
              <a:spcBef>
                <a:spcPts val="0"/>
              </a:spcBef>
              <a:spcAft>
                <a:spcPts val="0"/>
              </a:spcAft>
              <a:buNone/>
            </a:pPr>
            <a:r>
              <a:rPr lang="ru" sz="1300">
                <a:solidFill>
                  <a:srgbClr val="880000"/>
                </a:solidFill>
                <a:highlight>
                  <a:srgbClr val="FFFFFF"/>
                </a:highlight>
                <a:latin typeface="Consolas"/>
                <a:ea typeface="Consolas"/>
                <a:cs typeface="Consolas"/>
                <a:sym typeface="Consolas"/>
              </a:rPr>
              <a:t>// Using runWith will always give the materialized values of the stages added</a:t>
            </a: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by runWith() itself</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r4</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runWith</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r5</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runWith</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source</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r6</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runWith</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sink</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880000"/>
                </a:solidFill>
                <a:highlight>
                  <a:srgbClr val="FFFFFF"/>
                </a:highlight>
                <a:latin typeface="Consolas"/>
                <a:ea typeface="Consolas"/>
                <a:cs typeface="Consolas"/>
                <a:sym typeface="Consolas"/>
              </a:rPr>
              <a:t>// Using more complex combinations</a:t>
            </a: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r7</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Cancellable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both</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r8</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both</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r9</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Promise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Option</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Cancellable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both</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both</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br>
              <a:rPr lang="ru" sz="1300">
                <a:solidFill>
                  <a:schemeClr val="dk1"/>
                </a:solidFill>
                <a:highlight>
                  <a:srgbClr val="FFFFFF"/>
                </a:highlight>
                <a:latin typeface="Consolas"/>
                <a:ea typeface="Consolas"/>
                <a:cs typeface="Consolas"/>
                <a:sym typeface="Consolas"/>
              </a:rPr>
            </a:br>
            <a:r>
              <a:rPr lang="ru" sz="1300">
                <a:solidFill>
                  <a:srgbClr val="000088"/>
                </a:solidFill>
                <a:highlight>
                  <a:srgbClr val="FFFFFF"/>
                </a:highlight>
                <a:latin typeface="Consolas"/>
                <a:ea typeface="Consolas"/>
                <a:cs typeface="Consolas"/>
                <a:sym typeface="Consolas"/>
              </a:rPr>
              <a:t>val</a:t>
            </a:r>
            <a:r>
              <a:rPr lang="ru" sz="1300">
                <a:solidFill>
                  <a:schemeClr val="dk1"/>
                </a:solidFill>
                <a:highlight>
                  <a:srgbClr val="FFFFFF"/>
                </a:highlight>
                <a:latin typeface="Consolas"/>
                <a:ea typeface="Consolas"/>
                <a:cs typeface="Consolas"/>
                <a:sym typeface="Consolas"/>
              </a:rPr>
              <a:t> r10</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RunnableGraph</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Cancellable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0066"/>
                </a:solidFill>
                <a:highlight>
                  <a:srgbClr val="FFFFFF"/>
                </a:highlight>
                <a:latin typeface="Consolas"/>
                <a:ea typeface="Consolas"/>
                <a:cs typeface="Consolas"/>
                <a:sym typeface="Consolas"/>
              </a:rPr>
              <a:t>Future</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Int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 </a:t>
            </a:r>
            <a:r>
              <a:rPr lang="ru" sz="1300">
                <a:solidFill>
                  <a:srgbClr val="666600"/>
                </a:solidFill>
                <a:highlight>
                  <a:srgbClr val="FFFFFF"/>
                </a:highlight>
                <a:latin typeface="Consolas"/>
                <a:ea typeface="Consolas"/>
                <a:cs typeface="Consolas"/>
                <a:sym typeface="Consolas"/>
              </a:rPr>
              <a:t>=</a:t>
            </a:r>
            <a:br>
              <a:rPr lang="ru" sz="1300">
                <a:solidFill>
                  <a:schemeClr val="dk1"/>
                </a:solidFill>
                <a:highlight>
                  <a:srgbClr val="FFFFFF"/>
                </a:highlight>
                <a:latin typeface="Consolas"/>
                <a:ea typeface="Consolas"/>
                <a:cs typeface="Consolas"/>
                <a:sym typeface="Consolas"/>
              </a:rPr>
            </a:br>
            <a:r>
              <a:rPr lang="ru" sz="1300">
                <a:solidFill>
                  <a:schemeClr val="dk1"/>
                </a:solidFill>
                <a:highlight>
                  <a:srgbClr val="FFFFFF"/>
                </a:highlight>
                <a:latin typeface="Consolas"/>
                <a:ea typeface="Consolas"/>
                <a:cs typeface="Consolas"/>
                <a:sym typeface="Consolas"/>
              </a:rPr>
              <a:t>  source</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viaMat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flow</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right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toMat</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sink</a:t>
            </a:r>
            <a:r>
              <a:rPr lang="ru" sz="1300">
                <a:solidFill>
                  <a:srgbClr val="666600"/>
                </a:solidFill>
                <a:highlight>
                  <a:srgbClr val="FFFFFF"/>
                </a:highlight>
                <a:latin typeface="Consolas"/>
                <a:ea typeface="Consolas"/>
                <a:cs typeface="Consolas"/>
                <a:sym typeface="Consolas"/>
              </a:rPr>
              <a:t>)(</a:t>
            </a:r>
            <a:r>
              <a:rPr lang="ru" sz="1300">
                <a:solidFill>
                  <a:srgbClr val="660066"/>
                </a:solidFill>
                <a:highlight>
                  <a:srgbClr val="FFFFFF"/>
                </a:highlight>
                <a:latin typeface="Consolas"/>
                <a:ea typeface="Consolas"/>
                <a:cs typeface="Consolas"/>
                <a:sym typeface="Consolas"/>
              </a:rPr>
              <a:t>Keep</a:t>
            </a:r>
            <a:r>
              <a:rPr lang="ru" sz="1300">
                <a:solidFill>
                  <a:srgbClr val="666600"/>
                </a:solidFill>
                <a:highlight>
                  <a:srgbClr val="FFFFFF"/>
                </a:highlight>
                <a:latin typeface="Consolas"/>
                <a:ea typeface="Consolas"/>
                <a:cs typeface="Consolas"/>
                <a:sym typeface="Consolas"/>
              </a:rPr>
              <a:t>.</a:t>
            </a:r>
            <a:r>
              <a:rPr lang="ru" sz="1300">
                <a:solidFill>
                  <a:schemeClr val="dk1"/>
                </a:solidFill>
                <a:highlight>
                  <a:srgbClr val="FFFFFF"/>
                </a:highlight>
                <a:latin typeface="Consolas"/>
                <a:ea typeface="Consolas"/>
                <a:cs typeface="Consolas"/>
                <a:sym typeface="Consolas"/>
              </a:rPr>
              <a:t>both</a:t>
            </a:r>
            <a:r>
              <a:rPr lang="ru" sz="1300">
                <a:solidFill>
                  <a:srgbClr val="666600"/>
                </a:solidFill>
                <a:highlight>
                  <a:srgbClr val="FFFFFF"/>
                </a:highlight>
                <a:latin typeface="Consolas"/>
                <a:ea typeface="Consolas"/>
                <a:cs typeface="Consolas"/>
                <a:sym typeface="Consolas"/>
              </a:rPr>
              <a:t>)</a:t>
            </a:r>
            <a:endParaRPr sz="1300">
              <a:solidFill>
                <a:srgbClr val="666600"/>
              </a:solidFill>
              <a:highlight>
                <a:srgbClr val="FFFFFF"/>
              </a:highlight>
              <a:latin typeface="Consolas"/>
              <a:ea typeface="Consolas"/>
              <a:cs typeface="Consolas"/>
              <a:sym typeface="Consolas"/>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23" name="Shape 1523"/>
        <p:cNvGrpSpPr/>
        <p:nvPr/>
      </p:nvGrpSpPr>
      <p:grpSpPr>
        <a:xfrm>
          <a:off x="0" y="0"/>
          <a:ext cx="0" cy="0"/>
          <a:chOff x="0" y="0"/>
          <a:chExt cx="0" cy="0"/>
        </a:xfrm>
      </p:grpSpPr>
      <p:sp>
        <p:nvSpPr>
          <p:cNvPr id="1524" name="Shape 152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25" name="Shape 152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С целью экономии ресурсов и повышения скорости работы по умолчанию все промежуточные стадии объединяются вместе и выполняются одним актором (</a:t>
            </a:r>
            <a:r>
              <a:rPr b="1" lang="ru" sz="1800"/>
              <a:t>operator fusion</a:t>
            </a:r>
            <a:r>
              <a:rPr lang="ru" sz="1800"/>
              <a:t>). </a:t>
            </a:r>
            <a:endParaRPr sz="1800"/>
          </a:p>
          <a:p>
            <a:pPr indent="0" lvl="0" marL="0" marR="0" rtl="0" algn="l">
              <a:lnSpc>
                <a:spcPct val="100000"/>
              </a:lnSpc>
              <a:spcBef>
                <a:spcPts val="1000"/>
              </a:spcBef>
              <a:spcAft>
                <a:spcPts val="0"/>
              </a:spcAft>
              <a:buNone/>
            </a:pPr>
            <a:r>
              <a:rPr lang="ru" sz="1800"/>
              <a:t>Как следствие, такие обработки не выполняются параллельно.</a:t>
            </a:r>
            <a:endParaRPr sz="1800"/>
          </a:p>
          <a:p>
            <a:pPr indent="0" lvl="0" marL="0" marR="0" rtl="0" algn="l">
              <a:lnSpc>
                <a:spcPct val="100000"/>
              </a:lnSpc>
              <a:spcBef>
                <a:spcPts val="1000"/>
              </a:spcBef>
              <a:spcAft>
                <a:spcPts val="1000"/>
              </a:spcAft>
              <a:buNone/>
            </a:pPr>
            <a:r>
              <a:rPr lang="ru" sz="1800"/>
              <a:t>Если все-таки необходимо предотвратить такое объединение, то можно использовать метод </a:t>
            </a:r>
            <a:r>
              <a:rPr lang="ru" sz="1800">
                <a:latin typeface="Consolas"/>
                <a:ea typeface="Consolas"/>
                <a:cs typeface="Consolas"/>
                <a:sym typeface="Consolas"/>
              </a:rPr>
              <a:t>async</a:t>
            </a:r>
            <a:r>
              <a:rPr lang="ru" sz="1800"/>
              <a:t>:</a:t>
            </a:r>
            <a:endParaRPr sz="1800"/>
          </a:p>
        </p:txBody>
      </p:sp>
      <p:sp>
        <p:nvSpPr>
          <p:cNvPr id="1526" name="Shape 1526"/>
          <p:cNvSpPr txBox="1"/>
          <p:nvPr/>
        </p:nvSpPr>
        <p:spPr>
          <a:xfrm>
            <a:off x="3072000" y="3390900"/>
            <a:ext cx="3000000" cy="11586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lang="ru">
                <a:solidFill>
                  <a:srgbClr val="333333"/>
                </a:solidFill>
                <a:latin typeface="Consolas"/>
                <a:ea typeface="Consolas"/>
                <a:cs typeface="Consolas"/>
                <a:sym typeface="Consolas"/>
              </a:rPr>
              <a:t>Source(List(</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 </a:t>
            </a:r>
            <a:r>
              <a:rPr lang="ru">
                <a:solidFill>
                  <a:srgbClr val="0000FF"/>
                </a:solidFill>
                <a:latin typeface="Consolas"/>
                <a:ea typeface="Consolas"/>
                <a:cs typeface="Consolas"/>
                <a:sym typeface="Consolas"/>
              </a:rPr>
              <a:t>3</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).async</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.to(Sink.ignore)</a:t>
            </a:r>
            <a:endParaRPr>
              <a:solidFill>
                <a:srgbClr val="333333"/>
              </a:solidFill>
              <a:latin typeface="Consolas"/>
              <a:ea typeface="Consolas"/>
              <a:cs typeface="Consolas"/>
              <a:sym typeface="Consolas"/>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30" name="Shape 1530"/>
        <p:cNvGrpSpPr/>
        <p:nvPr/>
      </p:nvGrpSpPr>
      <p:grpSpPr>
        <a:xfrm>
          <a:off x="0" y="0"/>
          <a:ext cx="0" cy="0"/>
          <a:chOff x="0" y="0"/>
          <a:chExt cx="0" cy="0"/>
        </a:xfrm>
      </p:grpSpPr>
      <p:sp>
        <p:nvSpPr>
          <p:cNvPr id="1531" name="Shape 153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32" name="Shape 153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Жизненный цикл Materializer-ов начинается при его создании. При этом ему необходимо передать </a:t>
            </a:r>
            <a:r>
              <a:rPr lang="ru" sz="1800">
                <a:latin typeface="Consolas"/>
                <a:ea typeface="Consolas"/>
                <a:cs typeface="Consolas"/>
                <a:sym typeface="Consolas"/>
              </a:rPr>
              <a:t>ActorRefFactory</a:t>
            </a:r>
            <a:r>
              <a:rPr lang="ru" sz="1800"/>
              <a:t> - </a:t>
            </a:r>
            <a:r>
              <a:rPr lang="ru" sz="1800">
                <a:latin typeface="Consolas"/>
                <a:ea typeface="Consolas"/>
                <a:cs typeface="Consolas"/>
                <a:sym typeface="Consolas"/>
              </a:rPr>
              <a:t>ActorSystem</a:t>
            </a:r>
            <a:r>
              <a:rPr lang="ru" sz="1800"/>
              <a:t> или </a:t>
            </a:r>
            <a:r>
              <a:rPr lang="ru" sz="1800">
                <a:latin typeface="Consolas"/>
                <a:ea typeface="Consolas"/>
                <a:cs typeface="Consolas"/>
                <a:sym typeface="Consolas"/>
              </a:rPr>
              <a:t>ActorContext</a:t>
            </a:r>
            <a:r>
              <a:rPr lang="ru" sz="1800"/>
              <a:t>.</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rPr lang="ru" sz="1800"/>
              <a:t>Таким образом, Materializer привязывается к соответствующей фабрике и завершается вместе с ней. Если к этому моменту какие-то стримы еще не закончили обработку, они аварийно завершаются (в обычной ситуации они либо отменяются, либо завершаются нормально).</a:t>
            </a:r>
            <a:endParaRPr sz="1800"/>
          </a:p>
          <a:p>
            <a:pPr indent="0" lvl="0" marL="0" marR="0" rtl="0" algn="l">
              <a:lnSpc>
                <a:spcPct val="100000"/>
              </a:lnSpc>
              <a:spcBef>
                <a:spcPts val="1000"/>
              </a:spcBef>
              <a:spcAft>
                <a:spcPts val="0"/>
              </a:spcAft>
              <a:buNone/>
            </a:pPr>
            <a:r>
              <a:rPr lang="ru" sz="1800"/>
              <a:t>Materializer так же можно остановить вручную, вызвав его метод </a:t>
            </a:r>
            <a:r>
              <a:rPr lang="ru" sz="1800">
                <a:latin typeface="Consolas"/>
                <a:ea typeface="Consolas"/>
                <a:cs typeface="Consolas"/>
                <a:sym typeface="Consolas"/>
              </a:rPr>
              <a:t>shutdown()</a:t>
            </a:r>
            <a:endParaRPr sz="1800">
              <a:latin typeface="Consolas"/>
              <a:ea typeface="Consolas"/>
              <a:cs typeface="Consolas"/>
              <a:sym typeface="Consolas"/>
            </a:endParaRPr>
          </a:p>
          <a:p>
            <a:pPr indent="0" lvl="0" marL="0" marR="0" rtl="0" algn="l">
              <a:lnSpc>
                <a:spcPct val="100000"/>
              </a:lnSpc>
              <a:spcBef>
                <a:spcPts val="1000"/>
              </a:spcBef>
              <a:spcAft>
                <a:spcPts val="1000"/>
              </a:spcAft>
              <a:buNone/>
            </a:pPr>
            <a:r>
              <a:t/>
            </a:r>
            <a:endParaRPr sz="1800"/>
          </a:p>
        </p:txBody>
      </p:sp>
      <p:sp>
        <p:nvSpPr>
          <p:cNvPr id="1533" name="Shape 1533"/>
          <p:cNvSpPr txBox="1"/>
          <p:nvPr/>
        </p:nvSpPr>
        <p:spPr>
          <a:xfrm>
            <a:off x="1440175" y="1765050"/>
            <a:ext cx="5771700" cy="7362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200">
                <a:solidFill>
                  <a:srgbClr val="000080"/>
                </a:solidFill>
                <a:latin typeface="Consolas"/>
                <a:ea typeface="Consolas"/>
                <a:cs typeface="Consolas"/>
                <a:sym typeface="Consolas"/>
              </a:rPr>
              <a:t>implicit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system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ActorSystem(</a:t>
            </a:r>
            <a:r>
              <a:rPr lang="ru" sz="1200">
                <a:solidFill>
                  <a:srgbClr val="0000FF"/>
                </a:solidFill>
                <a:latin typeface="Consolas"/>
                <a:ea typeface="Consolas"/>
                <a:cs typeface="Consolas"/>
                <a:sym typeface="Consolas"/>
              </a:rPr>
              <a:t>"ExampleSystem"</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b="1" lang="ru" sz="1200">
                <a:solidFill>
                  <a:srgbClr val="000080"/>
                </a:solidFill>
                <a:latin typeface="Consolas"/>
                <a:ea typeface="Consolas"/>
                <a:cs typeface="Consolas"/>
                <a:sym typeface="Consolas"/>
              </a:rPr>
              <a:t>implicit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mat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ActorMaterializer() </a:t>
            </a:r>
            <a:r>
              <a:rPr i="1" lang="ru" sz="1200">
                <a:solidFill>
                  <a:srgbClr val="008800"/>
                </a:solidFill>
                <a:latin typeface="Consolas"/>
                <a:ea typeface="Consolas"/>
                <a:cs typeface="Consolas"/>
                <a:sym typeface="Consolas"/>
              </a:rPr>
              <a:t>// created from `system`</a:t>
            </a:r>
            <a:endParaRPr i="1" sz="1200">
              <a:solidFill>
                <a:srgbClr val="008800"/>
              </a:solidFill>
              <a:latin typeface="Consolas"/>
              <a:ea typeface="Consolas"/>
              <a:cs typeface="Consolas"/>
              <a:sym typeface="Consolas"/>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37" name="Shape 1537"/>
        <p:cNvGrpSpPr/>
        <p:nvPr/>
      </p:nvGrpSpPr>
      <p:grpSpPr>
        <a:xfrm>
          <a:off x="0" y="0"/>
          <a:ext cx="0" cy="0"/>
          <a:chOff x="0" y="0"/>
          <a:chExt cx="0" cy="0"/>
        </a:xfrm>
      </p:grpSpPr>
      <p:sp>
        <p:nvSpPr>
          <p:cNvPr id="1538" name="Shape 153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39" name="Shape 1539"/>
          <p:cNvSpPr txBox="1"/>
          <p:nvPr/>
        </p:nvSpPr>
        <p:spPr>
          <a:xfrm>
            <a:off x="311700" y="963725"/>
            <a:ext cx="8520600" cy="34650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a:solidFill>
                  <a:srgbClr val="000080"/>
                </a:solidFill>
                <a:latin typeface="Consolas"/>
                <a:ea typeface="Consolas"/>
                <a:cs typeface="Consolas"/>
                <a:sym typeface="Consolas"/>
              </a:rPr>
              <a:t>final</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class</a:t>
            </a:r>
            <a:r>
              <a:rPr lang="ru">
                <a:solidFill>
                  <a:srgbClr val="333333"/>
                </a:solidFill>
                <a:latin typeface="Consolas"/>
                <a:ea typeface="Consolas"/>
                <a:cs typeface="Consolas"/>
                <a:sym typeface="Consolas"/>
              </a:rPr>
              <a:t> RunWithMyself </a:t>
            </a:r>
            <a:r>
              <a:rPr b="1" lang="ru">
                <a:solidFill>
                  <a:srgbClr val="000080"/>
                </a:solidFill>
                <a:latin typeface="Consolas"/>
                <a:ea typeface="Consolas"/>
                <a:cs typeface="Consolas"/>
                <a:sym typeface="Consolas"/>
              </a:rPr>
              <a:t>extends</a:t>
            </a:r>
            <a:r>
              <a:rPr lang="ru">
                <a:solidFill>
                  <a:srgbClr val="333333"/>
                </a:solidFill>
                <a:latin typeface="Consolas"/>
                <a:ea typeface="Consolas"/>
                <a:cs typeface="Consolas"/>
                <a:sym typeface="Consolas"/>
              </a:rPr>
              <a:t> Actor {</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implicit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mat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ActorMaterializer()</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Source.maybe</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.runWith(Sink.onComplete {</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case</a:t>
            </a:r>
            <a:r>
              <a:rPr lang="ru">
                <a:solidFill>
                  <a:srgbClr val="333333"/>
                </a:solidFill>
                <a:latin typeface="Consolas"/>
                <a:ea typeface="Consolas"/>
                <a:cs typeface="Consolas"/>
                <a:sym typeface="Consolas"/>
              </a:rPr>
              <a:t> Success(done)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println(s</a:t>
            </a:r>
            <a:r>
              <a:rPr lang="ru">
                <a:solidFill>
                  <a:srgbClr val="0000FF"/>
                </a:solidFill>
                <a:latin typeface="Consolas"/>
                <a:ea typeface="Consolas"/>
                <a:cs typeface="Consolas"/>
                <a:sym typeface="Consolas"/>
              </a:rPr>
              <a:t>"Completed: $done"</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case</a:t>
            </a:r>
            <a:r>
              <a:rPr lang="ru">
                <a:solidFill>
                  <a:srgbClr val="333333"/>
                </a:solidFill>
                <a:latin typeface="Consolas"/>
                <a:ea typeface="Consolas"/>
                <a:cs typeface="Consolas"/>
                <a:sym typeface="Consolas"/>
              </a:rPr>
              <a:t> Failure(ex)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println(s</a:t>
            </a:r>
            <a:r>
              <a:rPr lang="ru">
                <a:solidFill>
                  <a:srgbClr val="0000FF"/>
                </a:solidFill>
                <a:latin typeface="Consolas"/>
                <a:ea typeface="Consolas"/>
                <a:cs typeface="Consolas"/>
                <a:sym typeface="Consolas"/>
              </a:rPr>
              <a:t>"Failed: ${ex.getMessage}"</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def</a:t>
            </a:r>
            <a:r>
              <a:rPr lang="ru">
                <a:solidFill>
                  <a:srgbClr val="333333"/>
                </a:solidFill>
                <a:latin typeface="Consolas"/>
                <a:ea typeface="Consolas"/>
                <a:cs typeface="Consolas"/>
                <a:sym typeface="Consolas"/>
              </a:rPr>
              <a:t> receive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case</a:t>
            </a:r>
            <a:r>
              <a:rPr lang="ru">
                <a:solidFill>
                  <a:srgbClr val="333333"/>
                </a:solidFill>
                <a:latin typeface="Consolas"/>
                <a:ea typeface="Consolas"/>
                <a:cs typeface="Consolas"/>
                <a:sym typeface="Consolas"/>
              </a:rPr>
              <a:t> </a:t>
            </a:r>
            <a:r>
              <a:rPr lang="ru">
                <a:solidFill>
                  <a:srgbClr val="0000FF"/>
                </a:solidFill>
                <a:latin typeface="Consolas"/>
                <a:ea typeface="Consolas"/>
                <a:cs typeface="Consolas"/>
                <a:sym typeface="Consolas"/>
              </a:rPr>
              <a:t>"boom"</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context.stop(self) </a:t>
            </a:r>
            <a:r>
              <a:rPr i="1" lang="ru">
                <a:solidFill>
                  <a:srgbClr val="008800"/>
                </a:solidFill>
                <a:latin typeface="Consolas"/>
                <a:ea typeface="Consolas"/>
                <a:cs typeface="Consolas"/>
                <a:sym typeface="Consolas"/>
              </a:rPr>
              <a:t>// will also terminate the stream</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25400" marR="25400" rtl="0">
              <a:lnSpc>
                <a:spcPct val="100000"/>
              </a:lnSpc>
              <a:spcBef>
                <a:spcPts val="0"/>
              </a:spcBef>
              <a:spcAft>
                <a:spcPts val="0"/>
              </a:spcAft>
              <a:buNone/>
            </a:pPr>
            <a:r>
              <a:t/>
            </a:r>
            <a:endParaRPr>
              <a:solidFill>
                <a:srgbClr val="880000"/>
              </a:solidFill>
              <a:highlight>
                <a:srgbClr val="FFFFFF"/>
              </a:highlight>
              <a:latin typeface="Consolas"/>
              <a:ea typeface="Consolas"/>
              <a:cs typeface="Consolas"/>
              <a:sym typeface="Consolas"/>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43" name="Shape 1543"/>
        <p:cNvGrpSpPr/>
        <p:nvPr/>
      </p:nvGrpSpPr>
      <p:grpSpPr>
        <a:xfrm>
          <a:off x="0" y="0"/>
          <a:ext cx="0" cy="0"/>
          <a:chOff x="0" y="0"/>
          <a:chExt cx="0" cy="0"/>
        </a:xfrm>
      </p:grpSpPr>
      <p:sp>
        <p:nvSpPr>
          <p:cNvPr id="1544" name="Shape 154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45" name="Shape 154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ru" sz="1800"/>
              <a:t>Graph DSL</a:t>
            </a:r>
            <a:r>
              <a:rPr lang="ru" sz="1800"/>
              <a:t> - специальный язык для создания графов обработки данных.</a:t>
            </a:r>
            <a:endParaRPr sz="1800"/>
          </a:p>
          <a:p>
            <a:pPr indent="0" lvl="0" marL="0" marR="0" rtl="0" algn="l">
              <a:lnSpc>
                <a:spcPct val="100000"/>
              </a:lnSpc>
              <a:spcBef>
                <a:spcPts val="1000"/>
              </a:spcBef>
              <a:spcAft>
                <a:spcPts val="0"/>
              </a:spcAft>
              <a:buNone/>
            </a:pPr>
            <a:r>
              <a:rPr lang="ru" sz="1800"/>
              <a:t>Он необходим, когда в вашей задачи появляются узлы с несколькими входами и/или несколькими выходами.</a:t>
            </a:r>
            <a:endParaRPr sz="1800"/>
          </a:p>
          <a:p>
            <a:pPr indent="0" lvl="0" marL="0" marR="0" rtl="0" algn="l">
              <a:lnSpc>
                <a:spcPct val="100000"/>
              </a:lnSpc>
              <a:spcBef>
                <a:spcPts val="1000"/>
              </a:spcBef>
              <a:spcAft>
                <a:spcPts val="1000"/>
              </a:spcAft>
              <a:buNone/>
            </a:pPr>
            <a:r>
              <a:rPr lang="ru" sz="1800"/>
              <a:t>Графы строятся на основе обычных элементов (Source, Flow, Sink) с использованием развилок (Fan-In или Fan-Out)</a:t>
            </a:r>
            <a:endParaRPr sz="1800"/>
          </a:p>
        </p:txBody>
      </p:sp>
      <p:pic>
        <p:nvPicPr>
          <p:cNvPr id="1546" name="Shape 1546"/>
          <p:cNvPicPr preferRelativeResize="0"/>
          <p:nvPr/>
        </p:nvPicPr>
        <p:blipFill>
          <a:blip r:embed="rId3">
            <a:alphaModFix/>
          </a:blip>
          <a:stretch>
            <a:fillRect/>
          </a:stretch>
        </p:blipFill>
        <p:spPr>
          <a:xfrm>
            <a:off x="1625557" y="3088675"/>
            <a:ext cx="5892900" cy="1654150"/>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50" name="Shape 1550"/>
        <p:cNvGrpSpPr/>
        <p:nvPr/>
      </p:nvGrpSpPr>
      <p:grpSpPr>
        <a:xfrm>
          <a:off x="0" y="0"/>
          <a:ext cx="0" cy="0"/>
          <a:chOff x="0" y="0"/>
          <a:chExt cx="0" cy="0"/>
        </a:xfrm>
      </p:grpSpPr>
      <p:sp>
        <p:nvSpPr>
          <p:cNvPr id="1551" name="Shape 155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52" name="Shape 155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ru"/>
              <a:t>Fan-out</a:t>
            </a:r>
            <a:endParaRPr/>
          </a:p>
          <a:p>
            <a:pPr indent="-317500" lvl="0" marL="457200" marR="0" rtl="0" algn="l">
              <a:lnSpc>
                <a:spcPct val="100000"/>
              </a:lnSpc>
              <a:spcBef>
                <a:spcPts val="1000"/>
              </a:spcBef>
              <a:spcAft>
                <a:spcPts val="0"/>
              </a:spcAft>
              <a:buSzPts val="1400"/>
              <a:buChar char="●"/>
            </a:pPr>
            <a:r>
              <a:rPr lang="ru"/>
              <a:t>Broadcast[T] - дублировать входной элемент на все выходы</a:t>
            </a:r>
            <a:endParaRPr/>
          </a:p>
          <a:p>
            <a:pPr indent="-317500" lvl="0" marL="457200" marR="0" rtl="0" algn="l">
              <a:lnSpc>
                <a:spcPct val="100000"/>
              </a:lnSpc>
              <a:spcBef>
                <a:spcPts val="0"/>
              </a:spcBef>
              <a:spcAft>
                <a:spcPts val="0"/>
              </a:spcAft>
              <a:buSzPts val="1400"/>
              <a:buChar char="●"/>
            </a:pPr>
            <a:r>
              <a:rPr lang="ru"/>
              <a:t>Balance[T] - сбалансированно отправлять входные элементы на выходы (по очереди)</a:t>
            </a:r>
            <a:endParaRPr/>
          </a:p>
          <a:p>
            <a:pPr indent="-317500" lvl="0" marL="457200" marR="0" rtl="0" algn="l">
              <a:lnSpc>
                <a:spcPct val="100000"/>
              </a:lnSpc>
              <a:spcBef>
                <a:spcPts val="0"/>
              </a:spcBef>
              <a:spcAft>
                <a:spcPts val="0"/>
              </a:spcAft>
              <a:buSzPts val="1400"/>
              <a:buChar char="●"/>
            </a:pPr>
            <a:r>
              <a:rPr lang="ru"/>
              <a:t>UnzipWith[In,A,B,...] - разобрать при помощи переданной функции входной элемент на N элементов и отправить по одному на каждый выход</a:t>
            </a:r>
            <a:endParaRPr/>
          </a:p>
          <a:p>
            <a:pPr indent="-317500" lvl="0" marL="457200" marR="0" rtl="0" algn="l">
              <a:lnSpc>
                <a:spcPct val="100000"/>
              </a:lnSpc>
              <a:spcBef>
                <a:spcPts val="0"/>
              </a:spcBef>
              <a:spcAft>
                <a:spcPts val="0"/>
              </a:spcAft>
              <a:buSzPts val="1400"/>
              <a:buChar char="●"/>
            </a:pPr>
            <a:r>
              <a:rPr lang="ru"/>
              <a:t>UnZip[A,B] - полученный tuple[A,B] разобрать на два элемента и отправить по одному на каждый выход</a:t>
            </a:r>
            <a:endParaRPr/>
          </a:p>
          <a:p>
            <a:pPr indent="0" lvl="0" marL="0" marR="0" rtl="0" algn="l">
              <a:lnSpc>
                <a:spcPct val="100000"/>
              </a:lnSpc>
              <a:spcBef>
                <a:spcPts val="1000"/>
              </a:spcBef>
              <a:spcAft>
                <a:spcPts val="0"/>
              </a:spcAft>
              <a:buClr>
                <a:schemeClr val="dk1"/>
              </a:buClr>
              <a:buSzPts val="1100"/>
              <a:buFont typeface="Arial"/>
              <a:buNone/>
            </a:pPr>
            <a:r>
              <a:rPr lang="ru"/>
              <a:t>Fan-in:</a:t>
            </a:r>
            <a:endParaRPr/>
          </a:p>
          <a:p>
            <a:pPr indent="-317500" lvl="0" marL="457200" marR="0" rtl="0" algn="l">
              <a:lnSpc>
                <a:spcPct val="100000"/>
              </a:lnSpc>
              <a:spcBef>
                <a:spcPts val="1000"/>
              </a:spcBef>
              <a:spcAft>
                <a:spcPts val="0"/>
              </a:spcAft>
              <a:buSzPts val="1400"/>
              <a:buChar char="●"/>
            </a:pPr>
            <a:r>
              <a:rPr lang="ru"/>
              <a:t>Merge[In] - объединить потоки (брать по одному элементу из случайно выбранного входа)</a:t>
            </a:r>
            <a:endParaRPr/>
          </a:p>
          <a:p>
            <a:pPr indent="-317500" lvl="0" marL="457200" marR="0" rtl="0" algn="l">
              <a:lnSpc>
                <a:spcPct val="100000"/>
              </a:lnSpc>
              <a:spcBef>
                <a:spcPts val="0"/>
              </a:spcBef>
              <a:spcAft>
                <a:spcPts val="0"/>
              </a:spcAft>
              <a:buSzPts val="1400"/>
              <a:buChar char="●"/>
            </a:pPr>
            <a:r>
              <a:rPr lang="ru"/>
              <a:t>MergePreferred[In] - аналогично Merge, но с приоритетом одного из входов</a:t>
            </a:r>
            <a:endParaRPr/>
          </a:p>
          <a:p>
            <a:pPr indent="-317500" lvl="0" marL="457200" marR="0" rtl="0" algn="l">
              <a:lnSpc>
                <a:spcPct val="100000"/>
              </a:lnSpc>
              <a:spcBef>
                <a:spcPts val="0"/>
              </a:spcBef>
              <a:spcAft>
                <a:spcPts val="0"/>
              </a:spcAft>
              <a:buSzPts val="1400"/>
              <a:buChar char="●"/>
            </a:pPr>
            <a:r>
              <a:rPr lang="ru"/>
              <a:t>MergePrioritized[In] - аналогично Merge, но приоритет определяется на основе метода</a:t>
            </a:r>
            <a:endParaRPr/>
          </a:p>
          <a:p>
            <a:pPr indent="-317500" lvl="0" marL="457200" marR="0" rtl="0" algn="l">
              <a:lnSpc>
                <a:spcPct val="100000"/>
              </a:lnSpc>
              <a:spcBef>
                <a:spcPts val="0"/>
              </a:spcBef>
              <a:spcAft>
                <a:spcPts val="0"/>
              </a:spcAft>
              <a:buSzPts val="1400"/>
              <a:buChar char="●"/>
            </a:pPr>
            <a:r>
              <a:rPr lang="ru"/>
              <a:t>ZipWith[A,B,...,Out] - собрать при помощи переданной функции один элемент из N входных элементов и отправить на выход</a:t>
            </a:r>
            <a:endParaRPr/>
          </a:p>
          <a:p>
            <a:pPr indent="-317500" lvl="0" marL="457200" marR="0" rtl="0" algn="l">
              <a:lnSpc>
                <a:spcPct val="100000"/>
              </a:lnSpc>
              <a:spcBef>
                <a:spcPts val="0"/>
              </a:spcBef>
              <a:spcAft>
                <a:spcPts val="0"/>
              </a:spcAft>
              <a:buSzPts val="1400"/>
              <a:buChar char="●"/>
            </a:pPr>
            <a:r>
              <a:rPr lang="ru"/>
              <a:t>Zip[A,B] - из двух входов собрать tuple[A,B] и отправить на выход</a:t>
            </a:r>
            <a:endParaRPr/>
          </a:p>
          <a:p>
            <a:pPr indent="-317500" lvl="0" marL="457200" marR="0" rtl="0" algn="l">
              <a:lnSpc>
                <a:spcPct val="100000"/>
              </a:lnSpc>
              <a:spcBef>
                <a:spcPts val="0"/>
              </a:spcBef>
              <a:spcAft>
                <a:spcPts val="0"/>
              </a:spcAft>
              <a:buSzPts val="1400"/>
              <a:buChar char="●"/>
            </a:pPr>
            <a:r>
              <a:rPr lang="ru"/>
              <a:t>Concat[A] - сначала вычитать все из одного стрима, потом - из другого</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56" name="Shape 1556"/>
        <p:cNvGrpSpPr/>
        <p:nvPr/>
      </p:nvGrpSpPr>
      <p:grpSpPr>
        <a:xfrm>
          <a:off x="0" y="0"/>
          <a:ext cx="0" cy="0"/>
          <a:chOff x="0" y="0"/>
          <a:chExt cx="0" cy="0"/>
        </a:xfrm>
      </p:grpSpPr>
      <p:sp>
        <p:nvSpPr>
          <p:cNvPr id="1557" name="Shape 155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58" name="Shape 1558"/>
          <p:cNvSpPr txBox="1"/>
          <p:nvPr/>
        </p:nvSpPr>
        <p:spPr>
          <a:xfrm>
            <a:off x="311700" y="996225"/>
            <a:ext cx="8610900" cy="39633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g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RunnableGraph.fromGraph(</a:t>
            </a:r>
            <a:endParaRPr>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rPr lang="ru">
                <a:solidFill>
                  <a:srgbClr val="333333"/>
                </a:solidFill>
                <a:latin typeface="Consolas"/>
                <a:ea typeface="Consolas"/>
                <a:cs typeface="Consolas"/>
                <a:sym typeface="Consolas"/>
              </a:rPr>
              <a:t>  GraphDSL.create() { </a:t>
            </a:r>
            <a:r>
              <a:rPr b="1" lang="ru">
                <a:solidFill>
                  <a:srgbClr val="000080"/>
                </a:solidFill>
                <a:latin typeface="Consolas"/>
                <a:ea typeface="Consolas"/>
                <a:cs typeface="Consolas"/>
                <a:sym typeface="Consolas"/>
              </a:rPr>
              <a:t>implicit</a:t>
            </a:r>
            <a:r>
              <a:rPr lang="ru">
                <a:solidFill>
                  <a:srgbClr val="333333"/>
                </a:solidFill>
                <a:latin typeface="Consolas"/>
                <a:ea typeface="Consolas"/>
                <a:cs typeface="Consolas"/>
                <a:sym typeface="Consolas"/>
              </a:rPr>
              <a:t> builder</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GraphDSL.Builder</a:t>
            </a:r>
            <a:r>
              <a:rPr lang="ru">
                <a:solidFill>
                  <a:srgbClr val="333333"/>
                </a:solidFill>
                <a:latin typeface="Consolas"/>
                <a:ea typeface="Consolas"/>
                <a:cs typeface="Consolas"/>
                <a:sym typeface="Consolas"/>
              </a:rPr>
              <a:t>[</a:t>
            </a:r>
            <a:r>
              <a:rPr b="1" lang="ru">
                <a:solidFill>
                  <a:srgbClr val="000080"/>
                </a:solidFill>
                <a:latin typeface="Consolas"/>
                <a:ea typeface="Consolas"/>
                <a:cs typeface="Consolas"/>
                <a:sym typeface="Consolas"/>
              </a:rPr>
              <a:t>NotUsed</a:t>
            </a: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=&gt;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import</a:t>
            </a:r>
            <a:r>
              <a:rPr lang="ru">
                <a:solidFill>
                  <a:srgbClr val="333333"/>
                </a:solidFill>
                <a:latin typeface="Consolas"/>
                <a:ea typeface="Consolas"/>
                <a:cs typeface="Consolas"/>
                <a:sym typeface="Consolas"/>
              </a:rPr>
              <a:t> GraphDSL.Implicits._</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in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Source(</a:t>
            </a:r>
            <a:r>
              <a:rPr lang="ru">
                <a:solidFill>
                  <a:srgbClr val="0000FF"/>
                </a:solidFill>
                <a:latin typeface="Consolas"/>
                <a:ea typeface="Consolas"/>
                <a:cs typeface="Consolas"/>
                <a:sym typeface="Consolas"/>
              </a:rPr>
              <a:t>1</a:t>
            </a:r>
            <a:r>
              <a:rPr lang="ru">
                <a:solidFill>
                  <a:srgbClr val="333333"/>
                </a:solidFill>
                <a:latin typeface="Consolas"/>
                <a:ea typeface="Consolas"/>
                <a:cs typeface="Consolas"/>
                <a:sym typeface="Consolas"/>
              </a:rPr>
              <a:t> to </a:t>
            </a:r>
            <a:r>
              <a:rPr lang="ru">
                <a:solidFill>
                  <a:srgbClr val="0000FF"/>
                </a:solidFill>
                <a:latin typeface="Consolas"/>
                <a:ea typeface="Consolas"/>
                <a:cs typeface="Consolas"/>
                <a:sym typeface="Consolas"/>
              </a:rPr>
              <a:t>10</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out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Sink.ignore</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bcast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builder.add(Broadcast[</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merge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builder.add(Merge[</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a:t>
            </a:r>
            <a:r>
              <a:rPr lang="ru">
                <a:solidFill>
                  <a:srgbClr val="0000FF"/>
                </a:solidFill>
                <a:latin typeface="Consolas"/>
                <a:ea typeface="Consolas"/>
                <a:cs typeface="Consolas"/>
                <a:sym typeface="Consolas"/>
              </a:rPr>
              <a:t>2</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r>
              <a:rPr b="1" lang="ru">
                <a:solidFill>
                  <a:srgbClr val="000080"/>
                </a:solidFill>
                <a:latin typeface="Consolas"/>
                <a:ea typeface="Consolas"/>
                <a:cs typeface="Consolas"/>
                <a:sym typeface="Consolas"/>
              </a:rPr>
              <a:t>val</a:t>
            </a:r>
            <a:r>
              <a:rPr lang="ru">
                <a:solidFill>
                  <a:srgbClr val="333333"/>
                </a:solidFill>
                <a:latin typeface="Consolas"/>
                <a:ea typeface="Consolas"/>
                <a:cs typeface="Consolas"/>
                <a:sym typeface="Consolas"/>
              </a:rPr>
              <a:t> f1, f2, f3, f4 </a:t>
            </a:r>
            <a:r>
              <a:rPr b="1" lang="ru">
                <a:solidFill>
                  <a:srgbClr val="000080"/>
                </a:solidFill>
                <a:latin typeface="Consolas"/>
                <a:ea typeface="Consolas"/>
                <a:cs typeface="Consolas"/>
                <a:sym typeface="Consolas"/>
              </a:rPr>
              <a:t>=</a:t>
            </a:r>
            <a:r>
              <a:rPr lang="ru">
                <a:solidFill>
                  <a:srgbClr val="333333"/>
                </a:solidFill>
                <a:latin typeface="Consolas"/>
                <a:ea typeface="Consolas"/>
                <a:cs typeface="Consolas"/>
                <a:sym typeface="Consolas"/>
              </a:rPr>
              <a:t> Flow[</a:t>
            </a:r>
            <a:r>
              <a:rPr b="1" lang="ru">
                <a:solidFill>
                  <a:srgbClr val="000080"/>
                </a:solidFill>
                <a:latin typeface="Consolas"/>
                <a:ea typeface="Consolas"/>
                <a:cs typeface="Consolas"/>
                <a:sym typeface="Consolas"/>
              </a:rPr>
              <a:t>Int</a:t>
            </a:r>
            <a:r>
              <a:rPr lang="ru">
                <a:solidFill>
                  <a:srgbClr val="333333"/>
                </a:solidFill>
                <a:latin typeface="Consolas"/>
                <a:ea typeface="Consolas"/>
                <a:cs typeface="Consolas"/>
                <a:sym typeface="Consolas"/>
              </a:rPr>
              <a:t>].map(</a:t>
            </a:r>
            <a:r>
              <a:rPr b="1" lang="ru">
                <a:solidFill>
                  <a:srgbClr val="000080"/>
                </a:solidFill>
                <a:latin typeface="Consolas"/>
                <a:ea typeface="Consolas"/>
                <a:cs typeface="Consolas"/>
                <a:sym typeface="Consolas"/>
              </a:rPr>
              <a:t>_</a:t>
            </a:r>
            <a:r>
              <a:rPr lang="ru">
                <a:solidFill>
                  <a:srgbClr val="333333"/>
                </a:solidFill>
                <a:latin typeface="Consolas"/>
                <a:ea typeface="Consolas"/>
                <a:cs typeface="Consolas"/>
                <a:sym typeface="Consolas"/>
              </a:rPr>
              <a:t> + </a:t>
            </a:r>
            <a:r>
              <a:rPr lang="ru">
                <a:solidFill>
                  <a:srgbClr val="0000FF"/>
                </a:solidFill>
                <a:latin typeface="Consolas"/>
                <a:ea typeface="Consolas"/>
                <a:cs typeface="Consolas"/>
                <a:sym typeface="Consolas"/>
              </a:rPr>
              <a:t>10</a:t>
            </a:r>
            <a:r>
              <a:rPr lang="ru">
                <a:solidFill>
                  <a:srgbClr val="333333"/>
                </a:solidFill>
                <a:latin typeface="Consolas"/>
                <a:ea typeface="Consolas"/>
                <a:cs typeface="Consolas"/>
                <a:sym typeface="Consolas"/>
              </a:rPr>
              <a:t>)</a:t>
            </a:r>
            <a:br>
              <a:rPr lang="ru">
                <a:solidFill>
                  <a:srgbClr val="333333"/>
                </a:solidFill>
                <a:latin typeface="Consolas"/>
                <a:ea typeface="Consolas"/>
                <a:cs typeface="Consolas"/>
                <a:sym typeface="Consolas"/>
              </a:rPr>
            </a:b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in ~&gt; f1 ~&gt; bcast ~&gt; f2 ~&gt; merge ~&gt; f3 ~&gt; out</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bcast ~&gt; f4 ~&gt; merge</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ClosedShape</a:t>
            </a:r>
            <a:br>
              <a:rPr lang="ru">
                <a:solidFill>
                  <a:srgbClr val="333333"/>
                </a:solidFill>
                <a:latin typeface="Consolas"/>
                <a:ea typeface="Consolas"/>
                <a:cs typeface="Consolas"/>
                <a:sym typeface="Consolas"/>
              </a:rPr>
            </a:br>
            <a:r>
              <a:rPr lang="ru">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rPr lang="ru">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62" name="Shape 1562"/>
        <p:cNvGrpSpPr/>
        <p:nvPr/>
      </p:nvGrpSpPr>
      <p:grpSpPr>
        <a:xfrm>
          <a:off x="0" y="0"/>
          <a:ext cx="0" cy="0"/>
          <a:chOff x="0" y="0"/>
          <a:chExt cx="0" cy="0"/>
        </a:xfrm>
      </p:grpSpPr>
      <p:sp>
        <p:nvSpPr>
          <p:cNvPr id="1563" name="Shape 156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64" name="Shape 1564"/>
          <p:cNvSpPr txBox="1"/>
          <p:nvPr/>
        </p:nvSpPr>
        <p:spPr>
          <a:xfrm>
            <a:off x="1506450" y="985400"/>
            <a:ext cx="6131100" cy="40608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pickMaxOfThree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GraphDSL.create() { </a:t>
            </a:r>
            <a:r>
              <a:rPr b="1" lang="ru" sz="1000">
                <a:solidFill>
                  <a:srgbClr val="000080"/>
                </a:solidFill>
                <a:latin typeface="Consolas"/>
                <a:ea typeface="Consolas"/>
                <a:cs typeface="Consolas"/>
                <a:sym typeface="Consolas"/>
              </a:rPr>
              <a:t>implicit</a:t>
            </a:r>
            <a:r>
              <a:rPr lang="ru" sz="1000">
                <a:solidFill>
                  <a:srgbClr val="333333"/>
                </a:solidFill>
                <a:latin typeface="Consolas"/>
                <a:ea typeface="Consolas"/>
                <a:cs typeface="Consolas"/>
                <a:sym typeface="Consolas"/>
              </a:rPr>
              <a:t> b </a:t>
            </a:r>
            <a:r>
              <a:rPr b="1" lang="ru" sz="1000">
                <a:solidFill>
                  <a:srgbClr val="000080"/>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import</a:t>
            </a:r>
            <a:r>
              <a:rPr lang="ru" sz="1000">
                <a:solidFill>
                  <a:srgbClr val="333333"/>
                </a:solidFill>
                <a:latin typeface="Consolas"/>
                <a:ea typeface="Consolas"/>
                <a:cs typeface="Consolas"/>
                <a:sym typeface="Consolas"/>
              </a:rPr>
              <a:t> GraphDSL.Implicits._</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zip1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b.add(ZipWith[</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](math.max </a:t>
            </a:r>
            <a:r>
              <a:rPr b="1" lang="ru" sz="1000">
                <a:solidFill>
                  <a:srgbClr val="000080"/>
                </a:solidFill>
                <a:latin typeface="Consolas"/>
                <a:ea typeface="Consolas"/>
                <a:cs typeface="Consolas"/>
                <a:sym typeface="Consolas"/>
              </a:rPr>
              <a:t>_</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zip2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b.add(ZipWith[</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](math.max </a:t>
            </a:r>
            <a:r>
              <a:rPr b="1" lang="ru" sz="1000">
                <a:solidFill>
                  <a:srgbClr val="000080"/>
                </a:solidFill>
                <a:latin typeface="Consolas"/>
                <a:ea typeface="Consolas"/>
                <a:cs typeface="Consolas"/>
                <a:sym typeface="Consolas"/>
              </a:rPr>
              <a:t>_</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zip1.out ~&gt; zip2.in0</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UniformFanInShape(zip2.out, zip1.in0, zip1.in1, zip2.in1)</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br>
              <a:rPr lang="ru" sz="1000">
                <a:solidFill>
                  <a:srgbClr val="333333"/>
                </a:solidFill>
                <a:latin typeface="Consolas"/>
                <a:ea typeface="Consolas"/>
                <a:cs typeface="Consolas"/>
                <a:sym typeface="Consolas"/>
              </a:rPr>
            </a:b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resultSink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Sink.head[</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br>
              <a:rPr lang="ru" sz="1000">
                <a:solidFill>
                  <a:srgbClr val="333333"/>
                </a:solidFill>
                <a:latin typeface="Consolas"/>
                <a:ea typeface="Consolas"/>
                <a:cs typeface="Consolas"/>
                <a:sym typeface="Consolas"/>
              </a:rPr>
            </a:b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g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RunnableGraph.fromGraph(GraphDSL.create(resultSink) { </a:t>
            </a:r>
            <a:r>
              <a:rPr b="1" lang="ru" sz="1000">
                <a:solidFill>
                  <a:srgbClr val="000080"/>
                </a:solidFill>
                <a:latin typeface="Consolas"/>
                <a:ea typeface="Consolas"/>
                <a:cs typeface="Consolas"/>
                <a:sym typeface="Consolas"/>
              </a:rPr>
              <a:t>implicit</a:t>
            </a:r>
            <a:r>
              <a:rPr lang="ru" sz="1000">
                <a:solidFill>
                  <a:srgbClr val="333333"/>
                </a:solidFill>
                <a:latin typeface="Consolas"/>
                <a:ea typeface="Consolas"/>
                <a:cs typeface="Consolas"/>
                <a:sym typeface="Consolas"/>
              </a:rPr>
              <a:t> b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sink </a:t>
            </a:r>
            <a:r>
              <a:rPr b="1" lang="ru" sz="1000">
                <a:solidFill>
                  <a:srgbClr val="000080"/>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import</a:t>
            </a:r>
            <a:r>
              <a:rPr lang="ru" sz="1000">
                <a:solidFill>
                  <a:srgbClr val="333333"/>
                </a:solidFill>
                <a:latin typeface="Consolas"/>
                <a:ea typeface="Consolas"/>
                <a:cs typeface="Consolas"/>
                <a:sym typeface="Consolas"/>
              </a:rPr>
              <a:t> GraphDSL.Implicits._</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i="1" lang="ru" sz="1000">
                <a:solidFill>
                  <a:srgbClr val="008800"/>
                </a:solidFill>
                <a:latin typeface="Consolas"/>
                <a:ea typeface="Consolas"/>
                <a:cs typeface="Consolas"/>
                <a:sym typeface="Consolas"/>
              </a:rPr>
              <a:t>// importing the partial graph will return its shape (inlets &amp; outlets)</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pm3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b.add(pickMaxOfThree)</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Source.single(</a:t>
            </a:r>
            <a:r>
              <a:rPr lang="ru" sz="1000">
                <a:solidFill>
                  <a:srgbClr val="0000FF"/>
                </a:solidFill>
                <a:latin typeface="Consolas"/>
                <a:ea typeface="Consolas"/>
                <a:cs typeface="Consolas"/>
                <a:sym typeface="Consolas"/>
              </a:rPr>
              <a:t>1</a:t>
            </a:r>
            <a:r>
              <a:rPr lang="ru" sz="1000">
                <a:solidFill>
                  <a:srgbClr val="333333"/>
                </a:solidFill>
                <a:latin typeface="Consolas"/>
                <a:ea typeface="Consolas"/>
                <a:cs typeface="Consolas"/>
                <a:sym typeface="Consolas"/>
              </a:rPr>
              <a:t>) ~&gt; pm3.in(</a:t>
            </a:r>
            <a:r>
              <a:rPr lang="ru" sz="1000">
                <a:solidFill>
                  <a:srgbClr val="0000FF"/>
                </a:solidFill>
                <a:latin typeface="Consolas"/>
                <a:ea typeface="Consolas"/>
                <a:cs typeface="Consolas"/>
                <a:sym typeface="Consolas"/>
              </a:rPr>
              <a:t>0</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Source.single(</a:t>
            </a:r>
            <a:r>
              <a:rPr lang="ru" sz="1000">
                <a:solidFill>
                  <a:srgbClr val="0000FF"/>
                </a:solidFill>
                <a:latin typeface="Consolas"/>
                <a:ea typeface="Consolas"/>
                <a:cs typeface="Consolas"/>
                <a:sym typeface="Consolas"/>
              </a:rPr>
              <a:t>2</a:t>
            </a:r>
            <a:r>
              <a:rPr lang="ru" sz="1000">
                <a:solidFill>
                  <a:srgbClr val="333333"/>
                </a:solidFill>
                <a:latin typeface="Consolas"/>
                <a:ea typeface="Consolas"/>
                <a:cs typeface="Consolas"/>
                <a:sym typeface="Consolas"/>
              </a:rPr>
              <a:t>) ~&gt; pm3.in(</a:t>
            </a:r>
            <a:r>
              <a:rPr lang="ru" sz="1000">
                <a:solidFill>
                  <a:srgbClr val="0000FF"/>
                </a:solidFill>
                <a:latin typeface="Consolas"/>
                <a:ea typeface="Consolas"/>
                <a:cs typeface="Consolas"/>
                <a:sym typeface="Consolas"/>
              </a:rPr>
              <a:t>1</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Source.single(</a:t>
            </a:r>
            <a:r>
              <a:rPr lang="ru" sz="1000">
                <a:solidFill>
                  <a:srgbClr val="0000FF"/>
                </a:solidFill>
                <a:latin typeface="Consolas"/>
                <a:ea typeface="Consolas"/>
                <a:cs typeface="Consolas"/>
                <a:sym typeface="Consolas"/>
              </a:rPr>
              <a:t>3</a:t>
            </a:r>
            <a:r>
              <a:rPr lang="ru" sz="1000">
                <a:solidFill>
                  <a:srgbClr val="333333"/>
                </a:solidFill>
                <a:latin typeface="Consolas"/>
                <a:ea typeface="Consolas"/>
                <a:cs typeface="Consolas"/>
                <a:sym typeface="Consolas"/>
              </a:rPr>
              <a:t>) ~&gt; pm3.in(</a:t>
            </a:r>
            <a:r>
              <a:rPr lang="ru" sz="1000">
                <a:solidFill>
                  <a:srgbClr val="0000FF"/>
                </a:solidFill>
                <a:latin typeface="Consolas"/>
                <a:ea typeface="Consolas"/>
                <a:cs typeface="Consolas"/>
                <a:sym typeface="Consolas"/>
              </a:rPr>
              <a:t>2</a:t>
            </a: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pm3.out ~&gt; sink.in</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  ClosedShape</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a:t>
            </a:r>
            <a:br>
              <a:rPr lang="ru" sz="1000">
                <a:solidFill>
                  <a:srgbClr val="333333"/>
                </a:solidFill>
                <a:latin typeface="Consolas"/>
                <a:ea typeface="Consolas"/>
                <a:cs typeface="Consolas"/>
                <a:sym typeface="Consolas"/>
              </a:rPr>
            </a:br>
            <a:br>
              <a:rPr lang="ru" sz="1000">
                <a:solidFill>
                  <a:srgbClr val="333333"/>
                </a:solidFill>
                <a:latin typeface="Consolas"/>
                <a:ea typeface="Consolas"/>
                <a:cs typeface="Consolas"/>
                <a:sym typeface="Consolas"/>
              </a:rPr>
            </a:br>
            <a:r>
              <a:rPr b="1" lang="ru" sz="1000">
                <a:solidFill>
                  <a:srgbClr val="000080"/>
                </a:solidFill>
                <a:latin typeface="Consolas"/>
                <a:ea typeface="Consolas"/>
                <a:cs typeface="Consolas"/>
                <a:sym typeface="Consolas"/>
              </a:rPr>
              <a:t>val</a:t>
            </a:r>
            <a:r>
              <a:rPr lang="ru" sz="1000">
                <a:solidFill>
                  <a:srgbClr val="333333"/>
                </a:solidFill>
                <a:latin typeface="Consolas"/>
                <a:ea typeface="Consolas"/>
                <a:cs typeface="Consolas"/>
                <a:sym typeface="Consolas"/>
              </a:rPr>
              <a:t> max</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Future</a:t>
            </a:r>
            <a:r>
              <a:rPr lang="ru" sz="1000">
                <a:solidFill>
                  <a:srgbClr val="333333"/>
                </a:solidFill>
                <a:latin typeface="Consolas"/>
                <a:ea typeface="Consolas"/>
                <a:cs typeface="Consolas"/>
                <a:sym typeface="Consolas"/>
              </a:rPr>
              <a:t>[</a:t>
            </a:r>
            <a:r>
              <a:rPr b="1" lang="ru" sz="1000">
                <a:solidFill>
                  <a:srgbClr val="000080"/>
                </a:solidFill>
                <a:latin typeface="Consolas"/>
                <a:ea typeface="Consolas"/>
                <a:cs typeface="Consolas"/>
                <a:sym typeface="Consolas"/>
              </a:rPr>
              <a:t>Int</a:t>
            </a:r>
            <a:r>
              <a:rPr lang="ru" sz="1000">
                <a:solidFill>
                  <a:srgbClr val="333333"/>
                </a:solidFill>
                <a:latin typeface="Consolas"/>
                <a:ea typeface="Consolas"/>
                <a:cs typeface="Consolas"/>
                <a:sym typeface="Consolas"/>
              </a:rPr>
              <a:t>] </a:t>
            </a:r>
            <a:r>
              <a:rPr b="1" lang="ru" sz="1000">
                <a:solidFill>
                  <a:srgbClr val="000080"/>
                </a:solidFill>
                <a:latin typeface="Consolas"/>
                <a:ea typeface="Consolas"/>
                <a:cs typeface="Consolas"/>
                <a:sym typeface="Consolas"/>
              </a:rPr>
              <a:t>=</a:t>
            </a:r>
            <a:r>
              <a:rPr lang="ru" sz="1000">
                <a:solidFill>
                  <a:srgbClr val="333333"/>
                </a:solidFill>
                <a:latin typeface="Consolas"/>
                <a:ea typeface="Consolas"/>
                <a:cs typeface="Consolas"/>
                <a:sym typeface="Consolas"/>
              </a:rPr>
              <a:t> g.run()</a:t>
            </a:r>
            <a:br>
              <a:rPr lang="ru" sz="1000">
                <a:solidFill>
                  <a:srgbClr val="333333"/>
                </a:solidFill>
                <a:latin typeface="Consolas"/>
                <a:ea typeface="Consolas"/>
                <a:cs typeface="Consolas"/>
                <a:sym typeface="Consolas"/>
              </a:rPr>
            </a:br>
            <a:r>
              <a:rPr lang="ru" sz="1000">
                <a:solidFill>
                  <a:srgbClr val="333333"/>
                </a:solidFill>
                <a:latin typeface="Consolas"/>
                <a:ea typeface="Consolas"/>
                <a:cs typeface="Consolas"/>
                <a:sym typeface="Consolas"/>
              </a:rPr>
              <a:t>Await.result(max, </a:t>
            </a:r>
            <a:r>
              <a:rPr lang="ru" sz="1000">
                <a:solidFill>
                  <a:srgbClr val="0000FF"/>
                </a:solidFill>
                <a:latin typeface="Consolas"/>
                <a:ea typeface="Consolas"/>
                <a:cs typeface="Consolas"/>
                <a:sym typeface="Consolas"/>
              </a:rPr>
              <a:t>300.</a:t>
            </a:r>
            <a:r>
              <a:rPr lang="ru" sz="1000">
                <a:solidFill>
                  <a:srgbClr val="333333"/>
                </a:solidFill>
                <a:latin typeface="Consolas"/>
                <a:ea typeface="Consolas"/>
                <a:cs typeface="Consolas"/>
                <a:sym typeface="Consolas"/>
              </a:rPr>
              <a:t>millis) should equal(</a:t>
            </a:r>
            <a:r>
              <a:rPr lang="ru" sz="1000">
                <a:solidFill>
                  <a:srgbClr val="0000FF"/>
                </a:solidFill>
                <a:latin typeface="Consolas"/>
                <a:ea typeface="Consolas"/>
                <a:cs typeface="Consolas"/>
                <a:sym typeface="Consolas"/>
              </a:rPr>
              <a:t>3</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000">
              <a:solidFill>
                <a:srgbClr val="000080"/>
              </a:solidFill>
              <a:latin typeface="Consolas"/>
              <a:ea typeface="Consolas"/>
              <a:cs typeface="Consolas"/>
              <a:sym typeface="Consolas"/>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68" name="Shape 1568"/>
        <p:cNvGrpSpPr/>
        <p:nvPr/>
      </p:nvGrpSpPr>
      <p:grpSpPr>
        <a:xfrm>
          <a:off x="0" y="0"/>
          <a:ext cx="0" cy="0"/>
          <a:chOff x="0" y="0"/>
          <a:chExt cx="0" cy="0"/>
        </a:xfrm>
      </p:grpSpPr>
      <p:sp>
        <p:nvSpPr>
          <p:cNvPr id="1569" name="Shape 156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70" name="Shape 1570"/>
          <p:cNvSpPr txBox="1"/>
          <p:nvPr/>
        </p:nvSpPr>
        <p:spPr>
          <a:xfrm>
            <a:off x="1506450" y="996225"/>
            <a:ext cx="6131100" cy="36708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300">
                <a:solidFill>
                  <a:srgbClr val="000080"/>
                </a:solidFill>
                <a:latin typeface="Consolas"/>
                <a:ea typeface="Consolas"/>
                <a:cs typeface="Consolas"/>
                <a:sym typeface="Consolas"/>
              </a:rPr>
              <a:t>val</a:t>
            </a:r>
            <a:r>
              <a:rPr lang="ru" sz="1300">
                <a:solidFill>
                  <a:srgbClr val="333333"/>
                </a:solidFill>
                <a:latin typeface="Consolas"/>
                <a:ea typeface="Consolas"/>
                <a:cs typeface="Consolas"/>
                <a:sym typeface="Consolas"/>
              </a:rPr>
              <a:t> pairs </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Source.fromGraph(GraphDSL.create() { </a:t>
            </a:r>
            <a:r>
              <a:rPr b="1" lang="ru" sz="1300">
                <a:solidFill>
                  <a:srgbClr val="000080"/>
                </a:solidFill>
                <a:latin typeface="Consolas"/>
                <a:ea typeface="Consolas"/>
                <a:cs typeface="Consolas"/>
                <a:sym typeface="Consolas"/>
              </a:rPr>
              <a:t>implicit</a:t>
            </a:r>
            <a:r>
              <a:rPr lang="ru" sz="1300">
                <a:solidFill>
                  <a:srgbClr val="333333"/>
                </a:solidFill>
                <a:latin typeface="Consolas"/>
                <a:ea typeface="Consolas"/>
                <a:cs typeface="Consolas"/>
                <a:sym typeface="Consolas"/>
              </a:rPr>
              <a:t> b </a:t>
            </a:r>
            <a:r>
              <a:rPr b="1" lang="ru" sz="1300">
                <a:solidFill>
                  <a:srgbClr val="000080"/>
                </a:solidFill>
                <a:latin typeface="Consolas"/>
                <a:ea typeface="Consolas"/>
                <a:cs typeface="Consolas"/>
                <a:sym typeface="Consolas"/>
              </a:rPr>
              <a:t>⇒</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import</a:t>
            </a:r>
            <a:r>
              <a:rPr lang="ru" sz="1300">
                <a:solidFill>
                  <a:srgbClr val="333333"/>
                </a:solidFill>
                <a:latin typeface="Consolas"/>
                <a:ea typeface="Consolas"/>
                <a:cs typeface="Consolas"/>
                <a:sym typeface="Consolas"/>
              </a:rPr>
              <a:t> GraphDSL.Implicits._</a:t>
            </a:r>
            <a:br>
              <a:rPr lang="ru" sz="1300">
                <a:solidFill>
                  <a:srgbClr val="333333"/>
                </a:solidFill>
                <a:latin typeface="Consolas"/>
                <a:ea typeface="Consolas"/>
                <a:cs typeface="Consolas"/>
                <a:sym typeface="Consolas"/>
              </a:rPr>
            </a:b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i="1" lang="ru" sz="1300">
                <a:solidFill>
                  <a:srgbClr val="008800"/>
                </a:solidFill>
                <a:latin typeface="Consolas"/>
                <a:ea typeface="Consolas"/>
                <a:cs typeface="Consolas"/>
                <a:sym typeface="Consolas"/>
              </a:rPr>
              <a:t>// prepare graph elements</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val</a:t>
            </a:r>
            <a:r>
              <a:rPr lang="ru" sz="1300">
                <a:solidFill>
                  <a:srgbClr val="333333"/>
                </a:solidFill>
                <a:latin typeface="Consolas"/>
                <a:ea typeface="Consolas"/>
                <a:cs typeface="Consolas"/>
                <a:sym typeface="Consolas"/>
              </a:rPr>
              <a:t> zip </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b.add(Zip[</a:t>
            </a:r>
            <a:r>
              <a:rPr b="1" lang="ru" sz="1300">
                <a:solidFill>
                  <a:srgbClr val="000080"/>
                </a:solidFill>
                <a:latin typeface="Consolas"/>
                <a:ea typeface="Consolas"/>
                <a:cs typeface="Consolas"/>
                <a:sym typeface="Consolas"/>
              </a:rPr>
              <a:t>Int</a:t>
            </a: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Int</a:t>
            </a:r>
            <a:r>
              <a:rPr lang="ru" sz="1300">
                <a:solidFill>
                  <a:srgbClr val="333333"/>
                </a:solidFill>
                <a:latin typeface="Consolas"/>
                <a:ea typeface="Consolas"/>
                <a:cs typeface="Consolas"/>
                <a:sym typeface="Consolas"/>
              </a:rPr>
              <a:t>]())</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def</a:t>
            </a:r>
            <a:r>
              <a:rPr lang="ru" sz="1300">
                <a:solidFill>
                  <a:srgbClr val="333333"/>
                </a:solidFill>
                <a:latin typeface="Consolas"/>
                <a:ea typeface="Consolas"/>
                <a:cs typeface="Consolas"/>
                <a:sym typeface="Consolas"/>
              </a:rPr>
              <a:t> ints </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Source.fromIterator(() </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Iterator.from(</a:t>
            </a:r>
            <a:r>
              <a:rPr lang="ru" sz="1300">
                <a:solidFill>
                  <a:srgbClr val="0000FF"/>
                </a:solidFill>
                <a:latin typeface="Consolas"/>
                <a:ea typeface="Consolas"/>
                <a:cs typeface="Consolas"/>
                <a:sym typeface="Consolas"/>
              </a:rPr>
              <a:t>1</a:t>
            </a:r>
            <a:r>
              <a:rPr lang="ru" sz="1300">
                <a:solidFill>
                  <a:srgbClr val="333333"/>
                </a:solidFill>
                <a:latin typeface="Consolas"/>
                <a:ea typeface="Consolas"/>
                <a:cs typeface="Consolas"/>
                <a:sym typeface="Consolas"/>
              </a:rPr>
              <a:t>))</a:t>
            </a:r>
            <a:br>
              <a:rPr lang="ru" sz="1300">
                <a:solidFill>
                  <a:srgbClr val="333333"/>
                </a:solidFill>
                <a:latin typeface="Consolas"/>
                <a:ea typeface="Consolas"/>
                <a:cs typeface="Consolas"/>
                <a:sym typeface="Consolas"/>
              </a:rPr>
            </a:b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i="1" lang="ru" sz="1300">
                <a:solidFill>
                  <a:srgbClr val="008800"/>
                </a:solidFill>
                <a:latin typeface="Consolas"/>
                <a:ea typeface="Consolas"/>
                <a:cs typeface="Consolas"/>
                <a:sym typeface="Consolas"/>
              </a:rPr>
              <a:t>// connect the graph</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ints.filter(</a:t>
            </a:r>
            <a:r>
              <a:rPr b="1" lang="ru" sz="1300">
                <a:solidFill>
                  <a:srgbClr val="000080"/>
                </a:solidFill>
                <a:latin typeface="Consolas"/>
                <a:ea typeface="Consolas"/>
                <a:cs typeface="Consolas"/>
                <a:sym typeface="Consolas"/>
              </a:rPr>
              <a:t>_</a:t>
            </a:r>
            <a:r>
              <a:rPr lang="ru" sz="1300">
                <a:solidFill>
                  <a:srgbClr val="333333"/>
                </a:solidFill>
                <a:latin typeface="Consolas"/>
                <a:ea typeface="Consolas"/>
                <a:cs typeface="Consolas"/>
                <a:sym typeface="Consolas"/>
              </a:rPr>
              <a:t> % </a:t>
            </a:r>
            <a:r>
              <a:rPr lang="ru" sz="1300">
                <a:solidFill>
                  <a:srgbClr val="0000FF"/>
                </a:solidFill>
                <a:latin typeface="Consolas"/>
                <a:ea typeface="Consolas"/>
                <a:cs typeface="Consolas"/>
                <a:sym typeface="Consolas"/>
              </a:rPr>
              <a:t>2</a:t>
            </a:r>
            <a:r>
              <a:rPr lang="ru" sz="1300">
                <a:solidFill>
                  <a:srgbClr val="333333"/>
                </a:solidFill>
                <a:latin typeface="Consolas"/>
                <a:ea typeface="Consolas"/>
                <a:cs typeface="Consolas"/>
                <a:sym typeface="Consolas"/>
              </a:rPr>
              <a:t> != </a:t>
            </a:r>
            <a:r>
              <a:rPr lang="ru" sz="1300">
                <a:solidFill>
                  <a:srgbClr val="0000FF"/>
                </a:solidFill>
                <a:latin typeface="Consolas"/>
                <a:ea typeface="Consolas"/>
                <a:cs typeface="Consolas"/>
                <a:sym typeface="Consolas"/>
              </a:rPr>
              <a:t>0</a:t>
            </a:r>
            <a:r>
              <a:rPr lang="ru" sz="1300">
                <a:solidFill>
                  <a:srgbClr val="333333"/>
                </a:solidFill>
                <a:latin typeface="Consolas"/>
                <a:ea typeface="Consolas"/>
                <a:cs typeface="Consolas"/>
                <a:sym typeface="Consolas"/>
              </a:rPr>
              <a:t>) ~&gt; zip.in0</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ints.filter(</a:t>
            </a:r>
            <a:r>
              <a:rPr b="1" lang="ru" sz="1300">
                <a:solidFill>
                  <a:srgbClr val="000080"/>
                </a:solidFill>
                <a:latin typeface="Consolas"/>
                <a:ea typeface="Consolas"/>
                <a:cs typeface="Consolas"/>
                <a:sym typeface="Consolas"/>
              </a:rPr>
              <a:t>_</a:t>
            </a:r>
            <a:r>
              <a:rPr lang="ru" sz="1300">
                <a:solidFill>
                  <a:srgbClr val="333333"/>
                </a:solidFill>
                <a:latin typeface="Consolas"/>
                <a:ea typeface="Consolas"/>
                <a:cs typeface="Consolas"/>
                <a:sym typeface="Consolas"/>
              </a:rPr>
              <a:t> % </a:t>
            </a:r>
            <a:r>
              <a:rPr lang="ru" sz="1300">
                <a:solidFill>
                  <a:srgbClr val="0000FF"/>
                </a:solidFill>
                <a:latin typeface="Consolas"/>
                <a:ea typeface="Consolas"/>
                <a:cs typeface="Consolas"/>
                <a:sym typeface="Consolas"/>
              </a:rPr>
              <a:t>2</a:t>
            </a:r>
            <a:r>
              <a:rPr lang="ru" sz="1300">
                <a:solidFill>
                  <a:srgbClr val="333333"/>
                </a:solidFill>
                <a:latin typeface="Consolas"/>
                <a:ea typeface="Consolas"/>
                <a:cs typeface="Consolas"/>
                <a:sym typeface="Consolas"/>
              </a:rPr>
              <a:t> == </a:t>
            </a:r>
            <a:r>
              <a:rPr lang="ru" sz="1300">
                <a:solidFill>
                  <a:srgbClr val="0000FF"/>
                </a:solidFill>
                <a:latin typeface="Consolas"/>
                <a:ea typeface="Consolas"/>
                <a:cs typeface="Consolas"/>
                <a:sym typeface="Consolas"/>
              </a:rPr>
              <a:t>0</a:t>
            </a:r>
            <a:r>
              <a:rPr lang="ru" sz="1300">
                <a:solidFill>
                  <a:srgbClr val="333333"/>
                </a:solidFill>
                <a:latin typeface="Consolas"/>
                <a:ea typeface="Consolas"/>
                <a:cs typeface="Consolas"/>
                <a:sym typeface="Consolas"/>
              </a:rPr>
              <a:t>) ~&gt; zip.in1</a:t>
            </a:r>
            <a:br>
              <a:rPr lang="ru" sz="1300">
                <a:solidFill>
                  <a:srgbClr val="333333"/>
                </a:solidFill>
                <a:latin typeface="Consolas"/>
                <a:ea typeface="Consolas"/>
                <a:cs typeface="Consolas"/>
                <a:sym typeface="Consolas"/>
              </a:rPr>
            </a:b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a:t>
            </a:r>
            <a:r>
              <a:rPr i="1" lang="ru" sz="1300">
                <a:solidFill>
                  <a:srgbClr val="008800"/>
                </a:solidFill>
                <a:latin typeface="Consolas"/>
                <a:ea typeface="Consolas"/>
                <a:cs typeface="Consolas"/>
                <a:sym typeface="Consolas"/>
              </a:rPr>
              <a:t>// expose port</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  SourceShape(zip.out)</a:t>
            </a:r>
            <a:br>
              <a:rPr lang="ru" sz="1300">
                <a:solidFill>
                  <a:srgbClr val="333333"/>
                </a:solidFill>
                <a:latin typeface="Consolas"/>
                <a:ea typeface="Consolas"/>
                <a:cs typeface="Consolas"/>
                <a:sym typeface="Consolas"/>
              </a:rPr>
            </a:br>
            <a:r>
              <a:rPr lang="ru" sz="1300">
                <a:solidFill>
                  <a:srgbClr val="333333"/>
                </a:solidFill>
                <a:latin typeface="Consolas"/>
                <a:ea typeface="Consolas"/>
                <a:cs typeface="Consolas"/>
                <a:sym typeface="Consolas"/>
              </a:rPr>
              <a:t>})</a:t>
            </a:r>
            <a:br>
              <a:rPr lang="ru" sz="1300">
                <a:solidFill>
                  <a:srgbClr val="333333"/>
                </a:solidFill>
                <a:latin typeface="Consolas"/>
                <a:ea typeface="Consolas"/>
                <a:cs typeface="Consolas"/>
                <a:sym typeface="Consolas"/>
              </a:rPr>
            </a:br>
            <a:br>
              <a:rPr lang="ru" sz="1300">
                <a:solidFill>
                  <a:srgbClr val="333333"/>
                </a:solidFill>
                <a:latin typeface="Consolas"/>
                <a:ea typeface="Consolas"/>
                <a:cs typeface="Consolas"/>
                <a:sym typeface="Consolas"/>
              </a:rPr>
            </a:br>
            <a:r>
              <a:rPr b="1" lang="ru" sz="1300">
                <a:solidFill>
                  <a:srgbClr val="000080"/>
                </a:solidFill>
                <a:latin typeface="Consolas"/>
                <a:ea typeface="Consolas"/>
                <a:cs typeface="Consolas"/>
                <a:sym typeface="Consolas"/>
              </a:rPr>
              <a:t>val</a:t>
            </a:r>
            <a:r>
              <a:rPr lang="ru" sz="1300">
                <a:solidFill>
                  <a:srgbClr val="333333"/>
                </a:solidFill>
                <a:latin typeface="Consolas"/>
                <a:ea typeface="Consolas"/>
                <a:cs typeface="Consolas"/>
                <a:sym typeface="Consolas"/>
              </a:rPr>
              <a:t> firstPair</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Future</a:t>
            </a:r>
            <a:r>
              <a:rPr lang="ru" sz="1300">
                <a:solidFill>
                  <a:srgbClr val="333333"/>
                </a:solidFill>
                <a:latin typeface="Consolas"/>
                <a:ea typeface="Consolas"/>
                <a:cs typeface="Consolas"/>
                <a:sym typeface="Consolas"/>
              </a:rPr>
              <a:t>[(</a:t>
            </a:r>
            <a:r>
              <a:rPr b="1" lang="ru" sz="1300">
                <a:solidFill>
                  <a:srgbClr val="000080"/>
                </a:solidFill>
                <a:latin typeface="Consolas"/>
                <a:ea typeface="Consolas"/>
                <a:cs typeface="Consolas"/>
                <a:sym typeface="Consolas"/>
              </a:rPr>
              <a:t>Int</a:t>
            </a: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Int</a:t>
            </a:r>
            <a:r>
              <a:rPr lang="ru" sz="1300">
                <a:solidFill>
                  <a:srgbClr val="333333"/>
                </a:solidFill>
                <a:latin typeface="Consolas"/>
                <a:ea typeface="Consolas"/>
                <a:cs typeface="Consolas"/>
                <a:sym typeface="Consolas"/>
              </a:rPr>
              <a:t>)] </a:t>
            </a:r>
            <a:r>
              <a:rPr b="1" lang="ru" sz="1300">
                <a:solidFill>
                  <a:srgbClr val="000080"/>
                </a:solidFill>
                <a:latin typeface="Consolas"/>
                <a:ea typeface="Consolas"/>
                <a:cs typeface="Consolas"/>
                <a:sym typeface="Consolas"/>
              </a:rPr>
              <a:t>=</a:t>
            </a:r>
            <a:r>
              <a:rPr lang="ru" sz="1300">
                <a:solidFill>
                  <a:srgbClr val="333333"/>
                </a:solidFill>
                <a:latin typeface="Consolas"/>
                <a:ea typeface="Consolas"/>
                <a:cs typeface="Consolas"/>
                <a:sym typeface="Consolas"/>
              </a:rPr>
              <a:t> pairs.runWith(Sink.head)</a:t>
            </a:r>
            <a:endParaRPr b="1" sz="1300">
              <a:solidFill>
                <a:srgbClr val="00008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19" name="Shape 219"/>
          <p:cNvSpPr txBox="1"/>
          <p:nvPr/>
        </p:nvSpPr>
        <p:spPr>
          <a:xfrm>
            <a:off x="311700" y="1119050"/>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Процедуры</a:t>
            </a:r>
            <a:endParaRPr>
              <a:solidFill>
                <a:srgbClr val="434343"/>
              </a:solidFill>
            </a:endParaRP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endParaRPr sz="1000">
              <a:solidFill>
                <a:schemeClr val="dk1"/>
              </a:solidFill>
              <a:latin typeface="Verdana"/>
              <a:ea typeface="Verdana"/>
              <a:cs typeface="Verdana"/>
              <a:sym typeface="Verdana"/>
            </a:endParaRP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900">
              <a:solidFill>
                <a:srgbClr val="000080"/>
              </a:solidFill>
              <a:latin typeface="Courier New"/>
              <a:ea typeface="Courier New"/>
              <a:cs typeface="Courier New"/>
              <a:sym typeface="Courier New"/>
            </a:endParaRPr>
          </a:p>
          <a:p>
            <a:pPr indent="0" lvl="0" marL="0" rtl="0">
              <a:lnSpc>
                <a:spcPct val="115000"/>
              </a:lnSpc>
              <a:spcBef>
                <a:spcPts val="100"/>
              </a:spcBef>
              <a:spcAft>
                <a:spcPts val="0"/>
              </a:spcAft>
              <a:buNone/>
            </a:pPr>
            <a:r>
              <a:t/>
            </a:r>
            <a:endParaRPr b="1" sz="900">
              <a:solidFill>
                <a:srgbClr val="000080"/>
              </a:solidFill>
              <a:latin typeface="Courier New"/>
              <a:ea typeface="Courier New"/>
              <a:cs typeface="Courier New"/>
              <a:sym typeface="Courier New"/>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b="1" sz="900">
              <a:solidFill>
                <a:srgbClr val="000080"/>
              </a:solidFill>
              <a:latin typeface="Verdana"/>
              <a:ea typeface="Verdana"/>
              <a:cs typeface="Verdana"/>
              <a:sym typeface="Verdana"/>
            </a:endParaRPr>
          </a:p>
          <a:p>
            <a:pPr indent="0" lvl="0" marL="0" rtl="0">
              <a:lnSpc>
                <a:spcPct val="115000"/>
              </a:lnSpc>
              <a:spcBef>
                <a:spcPts val="10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Переменная длина аргументов</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74" name="Shape 1574"/>
        <p:cNvGrpSpPr/>
        <p:nvPr/>
      </p:nvGrpSpPr>
      <p:grpSpPr>
        <a:xfrm>
          <a:off x="0" y="0"/>
          <a:ext cx="0" cy="0"/>
          <a:chOff x="0" y="0"/>
          <a:chExt cx="0" cy="0"/>
        </a:xfrm>
      </p:grpSpPr>
      <p:sp>
        <p:nvSpPr>
          <p:cNvPr id="1575" name="Shape 157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576" name="Shape 157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Все основные узлы можно представить в виде блоков с определенным числом входов и выходов. Эти блоки можно комбинировать как угодно в соответствии с требованиями:</a:t>
            </a:r>
            <a:endParaRPr sz="1800"/>
          </a:p>
        </p:txBody>
      </p:sp>
      <p:pic>
        <p:nvPicPr>
          <p:cNvPr id="1577" name="Shape 1577"/>
          <p:cNvPicPr preferRelativeResize="0"/>
          <p:nvPr/>
        </p:nvPicPr>
        <p:blipFill>
          <a:blip r:embed="rId3">
            <a:alphaModFix/>
          </a:blip>
          <a:stretch>
            <a:fillRect/>
          </a:stretch>
        </p:blipFill>
        <p:spPr>
          <a:xfrm>
            <a:off x="2656825" y="2314358"/>
            <a:ext cx="3830350" cy="2221600"/>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81" name="Shape 1581"/>
        <p:cNvGrpSpPr/>
        <p:nvPr/>
      </p:nvGrpSpPr>
      <p:grpSpPr>
        <a:xfrm>
          <a:off x="0" y="0"/>
          <a:ext cx="0" cy="0"/>
          <a:chOff x="0" y="0"/>
          <a:chExt cx="0" cy="0"/>
        </a:xfrm>
      </p:grpSpPr>
      <p:sp>
        <p:nvSpPr>
          <p:cNvPr id="1582" name="Shape 158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pic>
        <p:nvPicPr>
          <p:cNvPr id="1583" name="Shape 1583"/>
          <p:cNvPicPr preferRelativeResize="0"/>
          <p:nvPr/>
        </p:nvPicPr>
        <p:blipFill>
          <a:blip r:embed="rId3">
            <a:alphaModFix/>
          </a:blip>
          <a:stretch>
            <a:fillRect/>
          </a:stretch>
        </p:blipFill>
        <p:spPr>
          <a:xfrm>
            <a:off x="311700" y="1123425"/>
            <a:ext cx="3943350" cy="3762375"/>
          </a:xfrm>
          <a:prstGeom prst="rect">
            <a:avLst/>
          </a:prstGeom>
          <a:noFill/>
          <a:ln>
            <a:noFill/>
          </a:ln>
        </p:spPr>
      </p:pic>
      <p:pic>
        <p:nvPicPr>
          <p:cNvPr id="1584" name="Shape 1584"/>
          <p:cNvPicPr preferRelativeResize="0"/>
          <p:nvPr/>
        </p:nvPicPr>
        <p:blipFill>
          <a:blip r:embed="rId4">
            <a:alphaModFix/>
          </a:blip>
          <a:stretch>
            <a:fillRect/>
          </a:stretch>
        </p:blipFill>
        <p:spPr>
          <a:xfrm>
            <a:off x="4717500" y="2247375"/>
            <a:ext cx="4114800" cy="1514475"/>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88" name="Shape 1588"/>
        <p:cNvGrpSpPr/>
        <p:nvPr/>
      </p:nvGrpSpPr>
      <p:grpSpPr>
        <a:xfrm>
          <a:off x="0" y="0"/>
          <a:ext cx="0" cy="0"/>
          <a:chOff x="0" y="0"/>
          <a:chExt cx="0" cy="0"/>
        </a:xfrm>
      </p:grpSpPr>
      <p:sp>
        <p:nvSpPr>
          <p:cNvPr id="1589" name="Shape 158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pic>
        <p:nvPicPr>
          <p:cNvPr id="1590" name="Shape 1590"/>
          <p:cNvPicPr preferRelativeResize="0"/>
          <p:nvPr/>
        </p:nvPicPr>
        <p:blipFill>
          <a:blip r:embed="rId3">
            <a:alphaModFix/>
          </a:blip>
          <a:stretch>
            <a:fillRect/>
          </a:stretch>
        </p:blipFill>
        <p:spPr>
          <a:xfrm>
            <a:off x="311700" y="1534200"/>
            <a:ext cx="4156126" cy="2200800"/>
          </a:xfrm>
          <a:prstGeom prst="rect">
            <a:avLst/>
          </a:prstGeom>
          <a:noFill/>
          <a:ln>
            <a:noFill/>
          </a:ln>
        </p:spPr>
      </p:pic>
      <p:pic>
        <p:nvPicPr>
          <p:cNvPr id="1591" name="Shape 1591"/>
          <p:cNvPicPr preferRelativeResize="0"/>
          <p:nvPr/>
        </p:nvPicPr>
        <p:blipFill>
          <a:blip r:embed="rId4">
            <a:alphaModFix/>
          </a:blip>
          <a:stretch>
            <a:fillRect/>
          </a:stretch>
        </p:blipFill>
        <p:spPr>
          <a:xfrm>
            <a:off x="4908001" y="1333500"/>
            <a:ext cx="3924300" cy="2476500"/>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95" name="Shape 1595"/>
        <p:cNvGrpSpPr/>
        <p:nvPr/>
      </p:nvGrpSpPr>
      <p:grpSpPr>
        <a:xfrm>
          <a:off x="0" y="0"/>
          <a:ext cx="0" cy="0"/>
          <a:chOff x="0" y="0"/>
          <a:chExt cx="0" cy="0"/>
        </a:xfrm>
      </p:grpSpPr>
      <p:sp>
        <p:nvSpPr>
          <p:cNvPr id="1596" name="Shape 159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pic>
        <p:nvPicPr>
          <p:cNvPr id="1597" name="Shape 1597"/>
          <p:cNvPicPr preferRelativeResize="0"/>
          <p:nvPr/>
        </p:nvPicPr>
        <p:blipFill>
          <a:blip r:embed="rId3">
            <a:alphaModFix/>
          </a:blip>
          <a:stretch>
            <a:fillRect/>
          </a:stretch>
        </p:blipFill>
        <p:spPr>
          <a:xfrm>
            <a:off x="1093375" y="1093675"/>
            <a:ext cx="6957250" cy="3830800"/>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01" name="Shape 1601"/>
        <p:cNvGrpSpPr/>
        <p:nvPr/>
      </p:nvGrpSpPr>
      <p:grpSpPr>
        <a:xfrm>
          <a:off x="0" y="0"/>
          <a:ext cx="0" cy="0"/>
          <a:chOff x="0" y="0"/>
          <a:chExt cx="0" cy="0"/>
        </a:xfrm>
      </p:grpSpPr>
      <p:sp>
        <p:nvSpPr>
          <p:cNvPr id="1602" name="Shape 160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Интеграция с обычными сервисами:</a:t>
            </a:r>
            <a:endParaRPr sz="1800"/>
          </a:p>
          <a:p>
            <a:pPr indent="-342900" lvl="0" marL="457200" marR="0" rtl="0" algn="l">
              <a:lnSpc>
                <a:spcPct val="100000"/>
              </a:lnSpc>
              <a:spcBef>
                <a:spcPts val="1000"/>
              </a:spcBef>
              <a:spcAft>
                <a:spcPts val="0"/>
              </a:spcAft>
              <a:buSzPts val="1800"/>
              <a:buChar char="-"/>
            </a:pPr>
            <a:r>
              <a:rPr lang="ru" sz="1800"/>
              <a:t>делается через старый добрый </a:t>
            </a:r>
            <a:r>
              <a:rPr lang="ru" sz="1800">
                <a:latin typeface="Consolas"/>
                <a:ea typeface="Consolas"/>
                <a:cs typeface="Consolas"/>
                <a:sym typeface="Consolas"/>
              </a:rPr>
              <a:t>mapAsync</a:t>
            </a:r>
            <a:r>
              <a:rPr lang="ru" sz="1800"/>
              <a:t>/</a:t>
            </a:r>
            <a:r>
              <a:rPr lang="ru" sz="1800">
                <a:latin typeface="Consolas"/>
                <a:ea typeface="Consolas"/>
                <a:cs typeface="Consolas"/>
                <a:sym typeface="Consolas"/>
              </a:rPr>
              <a:t>mapAsyncUnordered</a:t>
            </a:r>
            <a:endParaRPr sz="1800"/>
          </a:p>
          <a:p>
            <a:pPr indent="-342900" lvl="0" marL="457200" marR="0" rtl="0" algn="l">
              <a:lnSpc>
                <a:spcPct val="100000"/>
              </a:lnSpc>
              <a:spcBef>
                <a:spcPts val="0"/>
              </a:spcBef>
              <a:spcAft>
                <a:spcPts val="0"/>
              </a:spcAft>
              <a:buSzPts val="1800"/>
              <a:buChar char="-"/>
            </a:pPr>
            <a:r>
              <a:rPr lang="ru" sz="1800"/>
              <a:t>настраивается степень параллелизации (количество одновременно запущенных </a:t>
            </a:r>
            <a:r>
              <a:rPr lang="ru" sz="1800">
                <a:latin typeface="Consolas"/>
                <a:ea typeface="Consolas"/>
                <a:cs typeface="Consolas"/>
                <a:sym typeface="Consolas"/>
              </a:rPr>
              <a:t>Future</a:t>
            </a:r>
            <a:r>
              <a:rPr lang="ru" sz="1800"/>
              <a:t>)</a:t>
            </a:r>
            <a:endParaRPr sz="1800"/>
          </a:p>
          <a:p>
            <a:pPr indent="-342900" lvl="0" marL="457200" marR="0" rtl="0" algn="l">
              <a:lnSpc>
                <a:spcPct val="100000"/>
              </a:lnSpc>
              <a:spcBef>
                <a:spcPts val="0"/>
              </a:spcBef>
              <a:spcAft>
                <a:spcPts val="0"/>
              </a:spcAft>
              <a:buSzPts val="1800"/>
              <a:buChar char="-"/>
            </a:pPr>
            <a:r>
              <a:rPr lang="ru" sz="1800"/>
              <a:t>внутренняя функция должна возвращать </a:t>
            </a:r>
            <a:r>
              <a:rPr lang="ru" sz="1800">
                <a:latin typeface="Consolas"/>
                <a:ea typeface="Consolas"/>
                <a:cs typeface="Consolas"/>
                <a:sym typeface="Consolas"/>
              </a:rPr>
              <a:t>Future</a:t>
            </a:r>
            <a:r>
              <a:rPr lang="ru" sz="1800"/>
              <a:t>, завершение которой будет влиять на обработку следующих элементов потока (фактически - Back Pressure)</a:t>
            </a:r>
            <a:endParaRPr sz="1800"/>
          </a:p>
          <a:p>
            <a:pPr indent="-342900" lvl="0" marL="457200" marR="0" rtl="0" algn="l">
              <a:lnSpc>
                <a:spcPct val="100000"/>
              </a:lnSpc>
              <a:spcBef>
                <a:spcPts val="0"/>
              </a:spcBef>
              <a:spcAft>
                <a:spcPts val="0"/>
              </a:spcAft>
              <a:buSzPts val="1800"/>
              <a:buChar char="-"/>
            </a:pPr>
            <a:r>
              <a:rPr lang="ru" sz="1800">
                <a:latin typeface="Consolas"/>
                <a:ea typeface="Consolas"/>
                <a:cs typeface="Consolas"/>
                <a:sym typeface="Consolas"/>
              </a:rPr>
              <a:t>mapAsync</a:t>
            </a:r>
            <a:r>
              <a:rPr lang="ru" sz="1800">
                <a:solidFill>
                  <a:schemeClr val="dk1"/>
                </a:solidFill>
              </a:rPr>
              <a:t> сохраняет порядок элементов на выходе</a:t>
            </a:r>
            <a:endParaRPr sz="1800">
              <a:solidFill>
                <a:schemeClr val="dk1"/>
              </a:solidFill>
            </a:endParaRPr>
          </a:p>
          <a:p>
            <a:pPr indent="-342900" lvl="0" marL="457200" marR="0" rtl="0" algn="l">
              <a:lnSpc>
                <a:spcPct val="100000"/>
              </a:lnSpc>
              <a:spcBef>
                <a:spcPts val="0"/>
              </a:spcBef>
              <a:spcAft>
                <a:spcPts val="0"/>
              </a:spcAft>
              <a:buSzPts val="1800"/>
              <a:buChar char="-"/>
            </a:pPr>
            <a:r>
              <a:rPr lang="ru" sz="1800">
                <a:latin typeface="Consolas"/>
                <a:ea typeface="Consolas"/>
                <a:cs typeface="Consolas"/>
                <a:sym typeface="Consolas"/>
              </a:rPr>
              <a:t>mapAsyncUnordered</a:t>
            </a:r>
            <a:r>
              <a:rPr lang="ru" sz="1800">
                <a:solidFill>
                  <a:schemeClr val="dk1"/>
                </a:solidFill>
              </a:rPr>
              <a:t> не сохраняет порядок элементов на выходе</a:t>
            </a:r>
            <a:endParaRPr sz="1800">
              <a:solidFill>
                <a:schemeClr val="dk1"/>
              </a:solidFill>
            </a:endParaRPr>
          </a:p>
        </p:txBody>
      </p:sp>
      <p:sp>
        <p:nvSpPr>
          <p:cNvPr id="1603" name="Shape 160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07" name="Shape 1607"/>
        <p:cNvGrpSpPr/>
        <p:nvPr/>
      </p:nvGrpSpPr>
      <p:grpSpPr>
        <a:xfrm>
          <a:off x="0" y="0"/>
          <a:ext cx="0" cy="0"/>
          <a:chOff x="0" y="0"/>
          <a:chExt cx="0" cy="0"/>
        </a:xfrm>
      </p:grpSpPr>
      <p:sp>
        <p:nvSpPr>
          <p:cNvPr id="1608" name="Shape 160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09" name="Shape 1609"/>
          <p:cNvSpPr txBox="1"/>
          <p:nvPr/>
        </p:nvSpPr>
        <p:spPr>
          <a:xfrm>
            <a:off x="2373900" y="1348525"/>
            <a:ext cx="4396200" cy="3222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0795"/>
              </a:lnSpc>
              <a:spcBef>
                <a:spcPts val="0"/>
              </a:spcBef>
              <a:spcAft>
                <a:spcPts val="0"/>
              </a:spcAft>
              <a:buClr>
                <a:schemeClr val="dk1"/>
              </a:buClr>
              <a:buSzPts val="1100"/>
              <a:buFont typeface="Arial"/>
              <a:buNone/>
            </a:pPr>
            <a:r>
              <a:rPr b="1" lang="ru" sz="1200">
                <a:solidFill>
                  <a:srgbClr val="000080"/>
                </a:solidFill>
                <a:latin typeface="Consolas"/>
                <a:ea typeface="Consolas"/>
                <a:cs typeface="Consolas"/>
                <a:sym typeface="Consolas"/>
              </a:rPr>
              <a:t>def</a:t>
            </a:r>
            <a:r>
              <a:rPr lang="ru" sz="1200">
                <a:solidFill>
                  <a:srgbClr val="333333"/>
                </a:solidFill>
                <a:latin typeface="Consolas"/>
                <a:ea typeface="Consolas"/>
                <a:cs typeface="Consolas"/>
                <a:sym typeface="Consolas"/>
              </a:rPr>
              <a:t> doProcessing(n</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Int</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Future</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String</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println(s</a:t>
            </a:r>
            <a:r>
              <a:rPr lang="ru" sz="1200">
                <a:solidFill>
                  <a:srgbClr val="0000FF"/>
                </a:solidFill>
                <a:latin typeface="Consolas"/>
                <a:ea typeface="Consolas"/>
                <a:cs typeface="Consolas"/>
                <a:sym typeface="Consolas"/>
              </a:rPr>
              <a:t>"Started $n"</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Future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Thread.sleep(</a:t>
            </a:r>
            <a:r>
              <a:rPr lang="ru" sz="1200">
                <a:solidFill>
                  <a:srgbClr val="0000FF"/>
                </a:solidFill>
                <a:latin typeface="Consolas"/>
                <a:ea typeface="Consolas"/>
                <a:cs typeface="Consolas"/>
                <a:sym typeface="Consolas"/>
              </a:rPr>
              <a:t>1000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println(s</a:t>
            </a:r>
            <a:r>
              <a:rPr lang="ru" sz="1200">
                <a:solidFill>
                  <a:srgbClr val="0000FF"/>
                </a:solidFill>
                <a:latin typeface="Consolas"/>
                <a:ea typeface="Consolas"/>
                <a:cs typeface="Consolas"/>
                <a:sym typeface="Consolas"/>
              </a:rPr>
              <a:t>"Finished $n"</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n.toString</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result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Source(</a:t>
            </a:r>
            <a:r>
              <a:rPr lang="ru" sz="1200">
                <a:solidFill>
                  <a:srgbClr val="0000FF"/>
                </a:solidFill>
                <a:latin typeface="Consolas"/>
                <a:ea typeface="Consolas"/>
                <a:cs typeface="Consolas"/>
                <a:sym typeface="Consolas"/>
              </a:rPr>
              <a:t>0</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10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.mapAsync(</a:t>
            </a:r>
            <a:r>
              <a:rPr lang="ru" sz="1200">
                <a:solidFill>
                  <a:srgbClr val="0000FF"/>
                </a:solidFill>
                <a:latin typeface="Consolas"/>
                <a:ea typeface="Consolas"/>
                <a:cs typeface="Consolas"/>
                <a:sym typeface="Consolas"/>
              </a:rPr>
              <a:t>3</a:t>
            </a:r>
            <a:r>
              <a:rPr lang="ru" sz="1200">
                <a:solidFill>
                  <a:srgbClr val="333333"/>
                </a:solidFill>
                <a:latin typeface="Consolas"/>
                <a:ea typeface="Consolas"/>
                <a:cs typeface="Consolas"/>
                <a:sym typeface="Consolas"/>
              </a:rPr>
              <a:t>)(doProcessing)</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.runForeach(println)</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Await.ready(result, Duration.Inf)</a:t>
            </a:r>
            <a:endParaRPr sz="1200">
              <a:solidFill>
                <a:srgbClr val="333333"/>
              </a:solidFill>
              <a:latin typeface="Consolas"/>
              <a:ea typeface="Consolas"/>
              <a:cs typeface="Consolas"/>
              <a:sym typeface="Consolas"/>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13" name="Shape 1613"/>
        <p:cNvGrpSpPr/>
        <p:nvPr/>
      </p:nvGrpSpPr>
      <p:grpSpPr>
        <a:xfrm>
          <a:off x="0" y="0"/>
          <a:ext cx="0" cy="0"/>
          <a:chOff x="0" y="0"/>
          <a:chExt cx="0" cy="0"/>
        </a:xfrm>
      </p:grpSpPr>
      <p:sp>
        <p:nvSpPr>
          <p:cNvPr id="1614" name="Shape 161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15" name="Shape 161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Интеграция стримов с Actor-ами: есть 3 стула…</a:t>
            </a:r>
            <a:endParaRPr sz="1800"/>
          </a:p>
          <a:p>
            <a:pPr indent="-342900" lvl="0" marL="457200" marR="0" rtl="0" algn="l">
              <a:lnSpc>
                <a:spcPct val="100000"/>
              </a:lnSpc>
              <a:spcBef>
                <a:spcPts val="1000"/>
              </a:spcBef>
              <a:spcAft>
                <a:spcPts val="0"/>
              </a:spcAft>
              <a:buSzPts val="1800"/>
              <a:buChar char="-"/>
            </a:pPr>
            <a:r>
              <a:rPr lang="ru" sz="1800"/>
              <a:t>интеграция в начале стрима: </a:t>
            </a:r>
            <a:r>
              <a:rPr lang="ru" sz="1800">
                <a:solidFill>
                  <a:schemeClr val="dk1"/>
                </a:solidFill>
                <a:latin typeface="Consolas"/>
                <a:ea typeface="Consolas"/>
                <a:cs typeface="Consolas"/>
                <a:sym typeface="Consolas"/>
              </a:rPr>
              <a:t>Source.actorRef</a:t>
            </a:r>
            <a:r>
              <a:rPr lang="ru" sz="1800">
                <a:solidFill>
                  <a:schemeClr val="dk1"/>
                </a:solidFill>
              </a:rPr>
              <a:t>, </a:t>
            </a:r>
            <a:r>
              <a:rPr lang="ru" sz="1800">
                <a:solidFill>
                  <a:schemeClr val="dk1"/>
                </a:solidFill>
                <a:latin typeface="Consolas"/>
                <a:ea typeface="Consolas"/>
                <a:cs typeface="Consolas"/>
                <a:sym typeface="Consolas"/>
              </a:rPr>
              <a:t>Source.queue</a:t>
            </a:r>
            <a:endParaRPr sz="1800"/>
          </a:p>
          <a:p>
            <a:pPr indent="-342900" lvl="0" marL="457200" marR="0" rtl="0" algn="l">
              <a:lnSpc>
                <a:spcPct val="100000"/>
              </a:lnSpc>
              <a:spcBef>
                <a:spcPts val="0"/>
              </a:spcBef>
              <a:spcAft>
                <a:spcPts val="0"/>
              </a:spcAft>
              <a:buSzPts val="1800"/>
              <a:buChar char="-"/>
            </a:pPr>
            <a:r>
              <a:rPr lang="ru" sz="1800"/>
              <a:t>интеграция внутри: </a:t>
            </a:r>
            <a:r>
              <a:rPr lang="ru" sz="1800">
                <a:latin typeface="Consolas"/>
                <a:ea typeface="Consolas"/>
                <a:cs typeface="Consolas"/>
                <a:sym typeface="Consolas"/>
              </a:rPr>
              <a:t>mapAsync</a:t>
            </a:r>
            <a:r>
              <a:rPr lang="ru" sz="1800"/>
              <a:t>, </a:t>
            </a:r>
            <a:r>
              <a:rPr lang="ru" sz="1800">
                <a:latin typeface="Consolas"/>
                <a:ea typeface="Consolas"/>
                <a:cs typeface="Consolas"/>
                <a:sym typeface="Consolas"/>
              </a:rPr>
              <a:t>mapAsyncUnordered</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Char char="-"/>
            </a:pPr>
            <a:r>
              <a:rPr lang="ru" sz="1800"/>
              <a:t>интеграция в конце: </a:t>
            </a:r>
            <a:r>
              <a:rPr lang="ru" sz="1800">
                <a:latin typeface="Consolas"/>
                <a:ea typeface="Consolas"/>
                <a:cs typeface="Consolas"/>
                <a:sym typeface="Consolas"/>
              </a:rPr>
              <a:t>Sink.actorRef</a:t>
            </a:r>
            <a:r>
              <a:rPr lang="ru" sz="1800"/>
              <a:t>, </a:t>
            </a:r>
            <a:r>
              <a:rPr lang="ru" sz="1800">
                <a:latin typeface="Consolas"/>
                <a:ea typeface="Consolas"/>
                <a:cs typeface="Consolas"/>
                <a:sym typeface="Consolas"/>
              </a:rPr>
              <a:t>Sink.actorRefWithAck</a:t>
            </a:r>
            <a:endParaRPr sz="1800">
              <a:latin typeface="Consolas"/>
              <a:ea typeface="Consolas"/>
              <a:cs typeface="Consolas"/>
              <a:sym typeface="Consolas"/>
            </a:endParaRPr>
          </a:p>
          <a:p>
            <a:pPr indent="0" lvl="0" marL="0" marR="0" rtl="0" algn="l">
              <a:lnSpc>
                <a:spcPct val="100000"/>
              </a:lnSpc>
              <a:spcBef>
                <a:spcPts val="1000"/>
              </a:spcBef>
              <a:spcAft>
                <a:spcPts val="0"/>
              </a:spcAft>
              <a:buNone/>
            </a:pPr>
            <a:r>
              <a:rPr lang="ru" sz="1800"/>
              <a:t>Общий принцип для интеграций внутри и в конце - таков:</a:t>
            </a:r>
            <a:endParaRPr sz="1800"/>
          </a:p>
          <a:p>
            <a:pPr indent="-342900" lvl="0" marL="457200" marR="0" rtl="0" algn="l">
              <a:lnSpc>
                <a:spcPct val="100000"/>
              </a:lnSpc>
              <a:spcBef>
                <a:spcPts val="1000"/>
              </a:spcBef>
              <a:spcAft>
                <a:spcPts val="0"/>
              </a:spcAft>
              <a:buSzPts val="1800"/>
              <a:buChar char="-"/>
            </a:pPr>
            <a:r>
              <a:rPr lang="ru" sz="1800"/>
              <a:t>односторонняя связь (</a:t>
            </a:r>
            <a:r>
              <a:rPr lang="ru" sz="1800">
                <a:latin typeface="Consolas"/>
                <a:ea typeface="Consolas"/>
                <a:cs typeface="Consolas"/>
                <a:sym typeface="Consolas"/>
              </a:rPr>
              <a:t>tell</a:t>
            </a:r>
            <a:r>
              <a:rPr lang="ru" sz="1800"/>
              <a:t>): есть риск переполнения</a:t>
            </a:r>
            <a:endParaRPr sz="1800"/>
          </a:p>
          <a:p>
            <a:pPr indent="-342900" lvl="0" marL="457200" marR="0" rtl="0" algn="l">
              <a:lnSpc>
                <a:spcPct val="100000"/>
              </a:lnSpc>
              <a:spcBef>
                <a:spcPts val="0"/>
              </a:spcBef>
              <a:spcAft>
                <a:spcPts val="0"/>
              </a:spcAft>
              <a:buSzPts val="1800"/>
              <a:buChar char="-"/>
            </a:pPr>
            <a:r>
              <a:rPr lang="ru" sz="1800"/>
              <a:t>двусторонняя связь (</a:t>
            </a:r>
            <a:r>
              <a:rPr lang="ru" sz="1800">
                <a:latin typeface="Consolas"/>
                <a:ea typeface="Consolas"/>
                <a:cs typeface="Consolas"/>
                <a:sym typeface="Consolas"/>
              </a:rPr>
              <a:t>ask</a:t>
            </a:r>
            <a:r>
              <a:rPr lang="ru" sz="1800"/>
              <a:t>): работает механизм Back Pressure</a:t>
            </a:r>
            <a:endParaRPr sz="1800"/>
          </a:p>
          <a:p>
            <a:pPr indent="0" lvl="0" marL="0" marR="0" rtl="0" algn="l">
              <a:lnSpc>
                <a:spcPct val="100000"/>
              </a:lnSpc>
              <a:spcBef>
                <a:spcPts val="1000"/>
              </a:spcBef>
              <a:spcAft>
                <a:spcPts val="1000"/>
              </a:spcAft>
              <a:buNone/>
            </a:pPr>
            <a:r>
              <a:t/>
            </a:r>
            <a:endParaRPr sz="1800"/>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19" name="Shape 1619"/>
        <p:cNvGrpSpPr/>
        <p:nvPr/>
      </p:nvGrpSpPr>
      <p:grpSpPr>
        <a:xfrm>
          <a:off x="0" y="0"/>
          <a:ext cx="0" cy="0"/>
          <a:chOff x="0" y="0"/>
          <a:chExt cx="0" cy="0"/>
        </a:xfrm>
      </p:grpSpPr>
      <p:sp>
        <p:nvSpPr>
          <p:cNvPr id="1620" name="Shape 1620"/>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Интеграция в начале:</a:t>
            </a:r>
            <a:endParaRPr sz="1800"/>
          </a:p>
          <a:p>
            <a:pPr indent="-317500" lvl="0" marL="457200" marR="0" rtl="0" algn="l">
              <a:lnSpc>
                <a:spcPct val="100000"/>
              </a:lnSpc>
              <a:spcBef>
                <a:spcPts val="1000"/>
              </a:spcBef>
              <a:spcAft>
                <a:spcPts val="0"/>
              </a:spcAft>
              <a:buClr>
                <a:srgbClr val="000000"/>
              </a:buClr>
              <a:buSzPts val="1400"/>
              <a:buFont typeface="Arial"/>
              <a:buChar char="-"/>
            </a:pPr>
            <a:r>
              <a:rPr lang="ru"/>
              <a:t>через очередь: </a:t>
            </a:r>
            <a:r>
              <a:rPr lang="ru">
                <a:latin typeface="Consolas"/>
                <a:ea typeface="Consolas"/>
                <a:cs typeface="Consolas"/>
                <a:sym typeface="Consolas"/>
              </a:rPr>
              <a:t>Source.queue</a:t>
            </a:r>
            <a:endParaRPr>
              <a:latin typeface="Consolas"/>
              <a:ea typeface="Consolas"/>
              <a:cs typeface="Consolas"/>
              <a:sym typeface="Consolas"/>
            </a:endParaRPr>
          </a:p>
          <a:p>
            <a:pPr indent="-317500" lvl="1" marL="914400" marR="0" rtl="0" algn="l">
              <a:lnSpc>
                <a:spcPct val="100000"/>
              </a:lnSpc>
              <a:spcBef>
                <a:spcPts val="0"/>
              </a:spcBef>
              <a:spcAft>
                <a:spcPts val="0"/>
              </a:spcAft>
              <a:buSzPts val="1400"/>
              <a:buChar char="-"/>
            </a:pPr>
            <a:r>
              <a:rPr lang="ru"/>
              <a:t>буферизация элементов</a:t>
            </a:r>
            <a:endParaRPr/>
          </a:p>
          <a:p>
            <a:pPr indent="-317500" lvl="1" marL="914400" marR="0" rtl="0" algn="l">
              <a:lnSpc>
                <a:spcPct val="100000"/>
              </a:lnSpc>
              <a:spcBef>
                <a:spcPts val="0"/>
              </a:spcBef>
              <a:spcAft>
                <a:spcPts val="0"/>
              </a:spcAft>
              <a:buSzPts val="1400"/>
              <a:buChar char="-"/>
            </a:pPr>
            <a:r>
              <a:rPr lang="ru"/>
              <a:t>возвращается </a:t>
            </a:r>
            <a:r>
              <a:rPr lang="ru">
                <a:latin typeface="Consolas"/>
                <a:ea typeface="Consolas"/>
                <a:cs typeface="Consolas"/>
                <a:sym typeface="Consolas"/>
              </a:rPr>
              <a:t>Future</a:t>
            </a:r>
            <a:r>
              <a:rPr lang="ru"/>
              <a:t> с одним из результатов:</a:t>
            </a:r>
            <a:endParaRPr/>
          </a:p>
          <a:p>
            <a:pPr indent="-317500" lvl="2" marL="1371600" marR="0" rtl="0" algn="l">
              <a:lnSpc>
                <a:spcPct val="100000"/>
              </a:lnSpc>
              <a:spcBef>
                <a:spcPts val="0"/>
              </a:spcBef>
              <a:spcAft>
                <a:spcPts val="0"/>
              </a:spcAft>
              <a:buSzPts val="1400"/>
              <a:buChar char="-"/>
            </a:pPr>
            <a:r>
              <a:rPr lang="ru">
                <a:latin typeface="Consolas"/>
                <a:ea typeface="Consolas"/>
                <a:cs typeface="Consolas"/>
                <a:sym typeface="Consolas"/>
              </a:rPr>
              <a:t>QueueOfferResult.Enqueued</a:t>
            </a:r>
            <a:r>
              <a:rPr lang="ru"/>
              <a:t> - успешное добавление</a:t>
            </a:r>
            <a:endParaRPr/>
          </a:p>
          <a:p>
            <a:pPr indent="-317500" lvl="2" marL="1371600" marR="0" rtl="0" algn="l">
              <a:lnSpc>
                <a:spcPct val="100000"/>
              </a:lnSpc>
              <a:spcBef>
                <a:spcPts val="0"/>
              </a:spcBef>
              <a:spcAft>
                <a:spcPts val="0"/>
              </a:spcAft>
              <a:buSzPts val="1400"/>
              <a:buChar char="-"/>
            </a:pPr>
            <a:r>
              <a:rPr lang="ru">
                <a:latin typeface="Consolas"/>
                <a:ea typeface="Consolas"/>
                <a:cs typeface="Consolas"/>
                <a:sym typeface="Consolas"/>
              </a:rPr>
              <a:t>QueueOfferResult.Dropped</a:t>
            </a:r>
            <a:r>
              <a:rPr lang="ru"/>
              <a:t> - элемент был проигнорирован</a:t>
            </a:r>
            <a:endParaRPr/>
          </a:p>
          <a:p>
            <a:pPr indent="-317500" lvl="2" marL="1371600" marR="0" rtl="0" algn="l">
              <a:lnSpc>
                <a:spcPct val="100000"/>
              </a:lnSpc>
              <a:spcBef>
                <a:spcPts val="0"/>
              </a:spcBef>
              <a:spcAft>
                <a:spcPts val="0"/>
              </a:spcAft>
              <a:buSzPts val="1400"/>
              <a:buChar char="-"/>
            </a:pPr>
            <a:r>
              <a:rPr lang="ru">
                <a:latin typeface="Consolas"/>
                <a:ea typeface="Consolas"/>
                <a:cs typeface="Consolas"/>
                <a:sym typeface="Consolas"/>
              </a:rPr>
              <a:t>QueueOfferResult.Failure</a:t>
            </a:r>
            <a:r>
              <a:rPr lang="ru"/>
              <a:t> - если стрим упал</a:t>
            </a:r>
            <a:endParaRPr/>
          </a:p>
          <a:p>
            <a:pPr indent="-317500" lvl="2" marL="1371600" marR="0" rtl="0" algn="l">
              <a:lnSpc>
                <a:spcPct val="100000"/>
              </a:lnSpc>
              <a:spcBef>
                <a:spcPts val="0"/>
              </a:spcBef>
              <a:spcAft>
                <a:spcPts val="0"/>
              </a:spcAft>
              <a:buSzPts val="1400"/>
              <a:buChar char="-"/>
            </a:pPr>
            <a:r>
              <a:rPr lang="ru">
                <a:latin typeface="Consolas"/>
                <a:ea typeface="Consolas"/>
                <a:cs typeface="Consolas"/>
                <a:sym typeface="Consolas"/>
              </a:rPr>
              <a:t>QueueOfferResult.QueueClosed</a:t>
            </a:r>
            <a:r>
              <a:rPr lang="ru"/>
              <a:t> - если стрим уже успешно завершен</a:t>
            </a:r>
            <a:endParaRPr/>
          </a:p>
          <a:p>
            <a:pPr indent="-317500" lvl="1" marL="914400" marR="0" rtl="0" algn="l">
              <a:lnSpc>
                <a:spcPct val="100000"/>
              </a:lnSpc>
              <a:spcBef>
                <a:spcPts val="0"/>
              </a:spcBef>
              <a:spcAft>
                <a:spcPts val="0"/>
              </a:spcAft>
              <a:buSzPts val="1400"/>
              <a:buChar char="-"/>
            </a:pPr>
            <a:r>
              <a:rPr lang="ru"/>
              <a:t>если элемент добавляется от актора, обычно возвращаемую фьючу pipe-ят в сам актор как обратную связь</a:t>
            </a:r>
            <a:endParaRPr/>
          </a:p>
          <a:p>
            <a:pPr indent="-317500" lvl="0" marL="457200" marR="0" rtl="0" algn="l">
              <a:lnSpc>
                <a:spcPct val="100000"/>
              </a:lnSpc>
              <a:spcBef>
                <a:spcPts val="1000"/>
              </a:spcBef>
              <a:spcAft>
                <a:spcPts val="0"/>
              </a:spcAft>
              <a:buSzPts val="1400"/>
              <a:buChar char="-"/>
            </a:pPr>
            <a:r>
              <a:rPr lang="ru"/>
              <a:t>напрямую в актора: </a:t>
            </a:r>
            <a:r>
              <a:rPr lang="ru">
                <a:latin typeface="Consolas"/>
                <a:ea typeface="Consolas"/>
                <a:cs typeface="Consolas"/>
                <a:sym typeface="Consolas"/>
              </a:rPr>
              <a:t>Source.actorRef</a:t>
            </a:r>
            <a:endParaRPr/>
          </a:p>
          <a:p>
            <a:pPr indent="-317500" lvl="1" marL="914400" marR="0" rtl="0" algn="l">
              <a:lnSpc>
                <a:spcPct val="100000"/>
              </a:lnSpc>
              <a:spcBef>
                <a:spcPts val="0"/>
              </a:spcBef>
              <a:spcAft>
                <a:spcPts val="0"/>
              </a:spcAft>
              <a:buSzPts val="1400"/>
              <a:buChar char="-"/>
            </a:pPr>
            <a:r>
              <a:rPr lang="ru"/>
              <a:t>без приостановки, если буфер переполнен</a:t>
            </a:r>
            <a:endParaRPr/>
          </a:p>
          <a:p>
            <a:pPr indent="-317500" lvl="1" marL="914400" marR="0" rtl="0" algn="l">
              <a:lnSpc>
                <a:spcPct val="100000"/>
              </a:lnSpc>
              <a:spcBef>
                <a:spcPts val="0"/>
              </a:spcBef>
              <a:spcAft>
                <a:spcPts val="0"/>
              </a:spcAft>
              <a:buSzPts val="1400"/>
              <a:buChar char="-"/>
            </a:pPr>
            <a:r>
              <a:rPr lang="ru"/>
              <a:t>протокол стрима: </a:t>
            </a:r>
            <a:endParaRPr/>
          </a:p>
          <a:p>
            <a:pPr indent="-317500" lvl="2" marL="1371600" marR="0" rtl="0" algn="l">
              <a:lnSpc>
                <a:spcPct val="100000"/>
              </a:lnSpc>
              <a:spcBef>
                <a:spcPts val="0"/>
              </a:spcBef>
              <a:spcAft>
                <a:spcPts val="0"/>
              </a:spcAft>
              <a:buSzPts val="1400"/>
              <a:buChar char="-"/>
            </a:pPr>
            <a:r>
              <a:rPr lang="ru"/>
              <a:t>завершить стрим: </a:t>
            </a:r>
            <a:r>
              <a:rPr lang="ru">
                <a:latin typeface="Consolas"/>
                <a:ea typeface="Consolas"/>
                <a:cs typeface="Consolas"/>
                <a:sym typeface="Consolas"/>
              </a:rPr>
              <a:t>akka.actor.PoisonPill</a:t>
            </a:r>
            <a:r>
              <a:rPr lang="ru"/>
              <a:t> или </a:t>
            </a:r>
            <a:r>
              <a:rPr lang="ru">
                <a:latin typeface="Consolas"/>
                <a:ea typeface="Consolas"/>
                <a:cs typeface="Consolas"/>
                <a:sym typeface="Consolas"/>
              </a:rPr>
              <a:t>akka.actor.Status.Success</a:t>
            </a:r>
            <a:endParaRPr/>
          </a:p>
          <a:p>
            <a:pPr indent="-317500" lvl="2" marL="1371600" marR="0" rtl="0" algn="l">
              <a:lnSpc>
                <a:spcPct val="100000"/>
              </a:lnSpc>
              <a:spcBef>
                <a:spcPts val="0"/>
              </a:spcBef>
              <a:spcAft>
                <a:spcPts val="0"/>
              </a:spcAft>
              <a:buSzPts val="1400"/>
              <a:buChar char="-"/>
            </a:pPr>
            <a:r>
              <a:rPr lang="ru"/>
              <a:t>уронить стрим: </a:t>
            </a:r>
            <a:r>
              <a:rPr lang="ru">
                <a:latin typeface="Consolas"/>
                <a:ea typeface="Consolas"/>
                <a:cs typeface="Consolas"/>
                <a:sym typeface="Consolas"/>
              </a:rPr>
              <a:t>akka.actor.Status.Failure</a:t>
            </a:r>
            <a:endParaRPr/>
          </a:p>
          <a:p>
            <a:pPr indent="-317500" lvl="2" marL="1371600" marR="0" rtl="0" algn="l">
              <a:lnSpc>
                <a:spcPct val="100000"/>
              </a:lnSpc>
              <a:spcBef>
                <a:spcPts val="0"/>
              </a:spcBef>
              <a:spcAft>
                <a:spcPts val="0"/>
              </a:spcAft>
              <a:buSzPts val="1400"/>
              <a:buChar char="-"/>
            </a:pPr>
            <a:r>
              <a:rPr lang="ru"/>
              <a:t>после завершения стрима актор так же завершается, его можно мониторить</a:t>
            </a:r>
            <a:endParaRPr/>
          </a:p>
        </p:txBody>
      </p:sp>
      <p:sp>
        <p:nvSpPr>
          <p:cNvPr id="1621" name="Shape 162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25" name="Shape 1625"/>
        <p:cNvGrpSpPr/>
        <p:nvPr/>
      </p:nvGrpSpPr>
      <p:grpSpPr>
        <a:xfrm>
          <a:off x="0" y="0"/>
          <a:ext cx="0" cy="0"/>
          <a:chOff x="0" y="0"/>
          <a:chExt cx="0" cy="0"/>
        </a:xfrm>
      </p:grpSpPr>
      <p:sp>
        <p:nvSpPr>
          <p:cNvPr id="1626" name="Shape 1626"/>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Пример интеграции в начале - с очередью:</a:t>
            </a:r>
            <a:endParaRPr sz="1800"/>
          </a:p>
        </p:txBody>
      </p:sp>
      <p:sp>
        <p:nvSpPr>
          <p:cNvPr id="1627" name="Shape 16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28" name="Shape 1628"/>
          <p:cNvSpPr txBox="1"/>
          <p:nvPr/>
        </p:nvSpPr>
        <p:spPr>
          <a:xfrm>
            <a:off x="2052625" y="1881925"/>
            <a:ext cx="5038800" cy="23988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200">
                <a:solidFill>
                  <a:srgbClr val="000080"/>
                </a:solidFill>
                <a:latin typeface="Consolas"/>
                <a:ea typeface="Consolas"/>
                <a:cs typeface="Consolas"/>
                <a:sym typeface="Consolas"/>
              </a:rPr>
              <a:t>  val</a:t>
            </a:r>
            <a:r>
              <a:rPr lang="ru" sz="1200">
                <a:solidFill>
                  <a:srgbClr val="333333"/>
                </a:solidFill>
                <a:latin typeface="Consolas"/>
                <a:ea typeface="Consolas"/>
                <a:cs typeface="Consolas"/>
                <a:sym typeface="Consolas"/>
              </a:rPr>
              <a:t> graph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Source.queue[</a:t>
            </a:r>
            <a:r>
              <a:rPr b="1" lang="ru" sz="1200">
                <a:solidFill>
                  <a:srgbClr val="000080"/>
                </a:solidFill>
                <a:latin typeface="Consolas"/>
                <a:ea typeface="Consolas"/>
                <a:cs typeface="Consolas"/>
                <a:sym typeface="Consolas"/>
              </a:rPr>
              <a:t>Int</a:t>
            </a:r>
            <a:r>
              <a:rPr lang="ru" sz="1200">
                <a:solidFill>
                  <a:srgbClr val="333333"/>
                </a:solidFill>
                <a:latin typeface="Consolas"/>
                <a:ea typeface="Consolas"/>
                <a:cs typeface="Consolas"/>
                <a:sym typeface="Consolas"/>
              </a:rPr>
              <a:t>](</a:t>
            </a:r>
            <a:r>
              <a:rPr lang="ru" sz="1200">
                <a:solidFill>
                  <a:srgbClr val="0000FF"/>
                </a:solidFill>
                <a:latin typeface="Consolas"/>
                <a:ea typeface="Consolas"/>
                <a:cs typeface="Consolas"/>
                <a:sym typeface="Consolas"/>
              </a:rPr>
              <a:t>10</a:t>
            </a:r>
            <a:r>
              <a:rPr lang="ru" sz="1200">
                <a:solidFill>
                  <a:srgbClr val="333333"/>
                </a:solidFill>
                <a:latin typeface="Consolas"/>
                <a:ea typeface="Consolas"/>
                <a:cs typeface="Consolas"/>
                <a:sym typeface="Consolas"/>
              </a:rPr>
              <a:t>, OverflowStrategy.dropNew)</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.to(Sink.foreach(println))</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result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graph.run()</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1</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10</a:t>
            </a:r>
            <a:r>
              <a:rPr lang="ru" sz="1200">
                <a:solidFill>
                  <a:srgbClr val="333333"/>
                </a:solidFill>
                <a:latin typeface="Consolas"/>
                <a:ea typeface="Consolas"/>
                <a:cs typeface="Consolas"/>
                <a:sym typeface="Consolas"/>
              </a:rPr>
              <a:t>).foreach(result.offer)</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result.complete()</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Await.ready(result.watchCompletion(), Duration.Inf)</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32" name="Shape 1632"/>
        <p:cNvGrpSpPr/>
        <p:nvPr/>
      </p:nvGrpSpPr>
      <p:grpSpPr>
        <a:xfrm>
          <a:off x="0" y="0"/>
          <a:ext cx="0" cy="0"/>
          <a:chOff x="0" y="0"/>
          <a:chExt cx="0" cy="0"/>
        </a:xfrm>
      </p:grpSpPr>
      <p:sp>
        <p:nvSpPr>
          <p:cNvPr id="1633" name="Shape 1633"/>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Интеграция внутри:</a:t>
            </a:r>
            <a:endParaRPr sz="1800"/>
          </a:p>
          <a:p>
            <a:pPr indent="-330200" lvl="0" marL="457200" marR="0" rtl="0" algn="l">
              <a:lnSpc>
                <a:spcPct val="100000"/>
              </a:lnSpc>
              <a:spcBef>
                <a:spcPts val="1000"/>
              </a:spcBef>
              <a:spcAft>
                <a:spcPts val="0"/>
              </a:spcAft>
              <a:buSzPts val="1600"/>
              <a:buChar char="-"/>
            </a:pPr>
            <a:r>
              <a:rPr lang="ru" sz="1600"/>
              <a:t>для </a:t>
            </a:r>
            <a:r>
              <a:rPr lang="ru" sz="1600">
                <a:latin typeface="Consolas"/>
                <a:ea typeface="Consolas"/>
                <a:cs typeface="Consolas"/>
                <a:sym typeface="Consolas"/>
              </a:rPr>
              <a:t>ask</a:t>
            </a:r>
            <a:r>
              <a:rPr lang="ru" sz="1600"/>
              <a:t>-паттернов необходимо ответить </a:t>
            </a:r>
            <a:r>
              <a:rPr lang="ru" sz="1600">
                <a:latin typeface="Consolas"/>
                <a:ea typeface="Consolas"/>
                <a:cs typeface="Consolas"/>
                <a:sym typeface="Consolas"/>
              </a:rPr>
              <a:t>sender</a:t>
            </a:r>
            <a:r>
              <a:rPr lang="ru" sz="1600"/>
              <a:t>-у</a:t>
            </a:r>
            <a:endParaRPr sz="1600"/>
          </a:p>
          <a:p>
            <a:pPr indent="-330200" lvl="0" marL="457200" marR="0" rtl="0" algn="l">
              <a:lnSpc>
                <a:spcPct val="100000"/>
              </a:lnSpc>
              <a:spcBef>
                <a:spcPts val="0"/>
              </a:spcBef>
              <a:spcAft>
                <a:spcPts val="0"/>
              </a:spcAft>
              <a:buSzPts val="1600"/>
              <a:buChar char="-"/>
            </a:pPr>
            <a:r>
              <a:rPr lang="ru" sz="1600">
                <a:latin typeface="Consolas"/>
                <a:ea typeface="Consolas"/>
                <a:cs typeface="Consolas"/>
                <a:sym typeface="Consolas"/>
              </a:rPr>
              <a:t>mapAsync</a:t>
            </a:r>
            <a:r>
              <a:rPr lang="ru" sz="1600"/>
              <a:t> сохраняет порядок на выходе</a:t>
            </a:r>
            <a:endParaRPr sz="1600"/>
          </a:p>
          <a:p>
            <a:pPr indent="-330200" lvl="0" marL="457200" marR="0" rtl="0" algn="l">
              <a:lnSpc>
                <a:spcPct val="100000"/>
              </a:lnSpc>
              <a:spcBef>
                <a:spcPts val="0"/>
              </a:spcBef>
              <a:spcAft>
                <a:spcPts val="0"/>
              </a:spcAft>
              <a:buSzPts val="1600"/>
              <a:buChar char="-"/>
            </a:pPr>
            <a:r>
              <a:rPr lang="ru" sz="1600">
                <a:latin typeface="Consolas"/>
                <a:ea typeface="Consolas"/>
                <a:cs typeface="Consolas"/>
                <a:sym typeface="Consolas"/>
              </a:rPr>
              <a:t>mapAsyncUnordered</a:t>
            </a:r>
            <a:r>
              <a:rPr lang="ru" sz="1600"/>
              <a:t> - не сохраняет порядок на выходе</a:t>
            </a:r>
            <a:endParaRPr sz="1600"/>
          </a:p>
          <a:p>
            <a:pPr indent="-330200" lvl="0" marL="457200" rtl="0">
              <a:spcBef>
                <a:spcPts val="0"/>
              </a:spcBef>
              <a:spcAft>
                <a:spcPts val="0"/>
              </a:spcAft>
              <a:buClr>
                <a:schemeClr val="dk1"/>
              </a:buClr>
              <a:buSzPts val="1600"/>
              <a:buChar char="-"/>
            </a:pPr>
            <a:r>
              <a:rPr lang="ru" sz="1600">
                <a:solidFill>
                  <a:schemeClr val="dk1"/>
                </a:solidFill>
              </a:rPr>
              <a:t>можно задавать степень параллелизма (одновременно отправляемых сообщений)</a:t>
            </a:r>
            <a:endParaRPr sz="1600">
              <a:solidFill>
                <a:schemeClr val="dk1"/>
              </a:solidFill>
            </a:endParaRPr>
          </a:p>
          <a:p>
            <a:pPr indent="-330200" lvl="0" marL="457200" marR="0" rtl="0" algn="l">
              <a:lnSpc>
                <a:spcPct val="100000"/>
              </a:lnSpc>
              <a:spcBef>
                <a:spcPts val="0"/>
              </a:spcBef>
              <a:spcAft>
                <a:spcPts val="0"/>
              </a:spcAft>
              <a:buSzPts val="1600"/>
              <a:buChar char="-"/>
            </a:pPr>
            <a:r>
              <a:rPr lang="ru" sz="1600"/>
              <a:t>имеет смысл даже для </a:t>
            </a:r>
            <a:r>
              <a:rPr lang="ru" sz="1600">
                <a:latin typeface="Consolas"/>
                <a:ea typeface="Consolas"/>
                <a:cs typeface="Consolas"/>
                <a:sym typeface="Consolas"/>
              </a:rPr>
              <a:t>mapAsync</a:t>
            </a:r>
            <a:r>
              <a:rPr lang="ru" sz="1600"/>
              <a:t>, ибо уменьшает простои актора</a:t>
            </a:r>
            <a:endParaRPr sz="1600"/>
          </a:p>
          <a:p>
            <a:pPr indent="-330200" lvl="0" marL="457200" marR="0" rtl="0" algn="l">
              <a:lnSpc>
                <a:spcPct val="100000"/>
              </a:lnSpc>
              <a:spcBef>
                <a:spcPts val="0"/>
              </a:spcBef>
              <a:spcAft>
                <a:spcPts val="0"/>
              </a:spcAft>
              <a:buSzPts val="1600"/>
              <a:buChar char="-"/>
            </a:pPr>
            <a:r>
              <a:rPr lang="ru" sz="1600"/>
              <a:t>стримы реагируют на служебные ответы от актора:</a:t>
            </a:r>
            <a:endParaRPr sz="1600"/>
          </a:p>
          <a:p>
            <a:pPr indent="-330200" lvl="1" marL="914400" marR="0" rtl="0" algn="l">
              <a:lnSpc>
                <a:spcPct val="100000"/>
              </a:lnSpc>
              <a:spcBef>
                <a:spcPts val="0"/>
              </a:spcBef>
              <a:spcAft>
                <a:spcPts val="0"/>
              </a:spcAft>
              <a:buSzPts val="1600"/>
              <a:buChar char="-"/>
            </a:pPr>
            <a:r>
              <a:rPr lang="ru" sz="1600">
                <a:latin typeface="Consolas"/>
                <a:ea typeface="Consolas"/>
                <a:cs typeface="Consolas"/>
                <a:sym typeface="Consolas"/>
              </a:rPr>
              <a:t>akka.actor.Status.Failure</a:t>
            </a:r>
            <a:r>
              <a:rPr lang="ru" sz="1600"/>
              <a:t> - уронить весь стрим</a:t>
            </a:r>
            <a:endParaRPr sz="1600"/>
          </a:p>
          <a:p>
            <a:pPr indent="-330200" lvl="1" marL="914400" marR="0" rtl="0" algn="l">
              <a:lnSpc>
                <a:spcPct val="100000"/>
              </a:lnSpc>
              <a:spcBef>
                <a:spcPts val="0"/>
              </a:spcBef>
              <a:spcAft>
                <a:spcPts val="0"/>
              </a:spcAft>
              <a:buSzPts val="1600"/>
              <a:buChar char="-"/>
            </a:pPr>
            <a:r>
              <a:rPr lang="ru" sz="1600">
                <a:latin typeface="Consolas"/>
                <a:ea typeface="Consolas"/>
                <a:cs typeface="Consolas"/>
                <a:sym typeface="Consolas"/>
              </a:rPr>
              <a:t>TimeoutException</a:t>
            </a:r>
            <a:r>
              <a:rPr lang="ru" sz="1600"/>
              <a:t> - уронить стрим, если актор не ответил за установленное время</a:t>
            </a:r>
            <a:endParaRPr sz="1600"/>
          </a:p>
          <a:p>
            <a:pPr indent="-330200" lvl="0" marL="457200" marR="0" rtl="0" algn="l">
              <a:lnSpc>
                <a:spcPct val="100000"/>
              </a:lnSpc>
              <a:spcBef>
                <a:spcPts val="0"/>
              </a:spcBef>
              <a:spcAft>
                <a:spcPts val="0"/>
              </a:spcAft>
              <a:buSzPts val="1600"/>
              <a:buChar char="-"/>
            </a:pPr>
            <a:r>
              <a:rPr lang="ru" sz="1600"/>
              <a:t>если актор останавливается, стрим падает с ошибкой </a:t>
            </a:r>
            <a:r>
              <a:rPr lang="ru" sz="1600">
                <a:latin typeface="Consolas"/>
                <a:ea typeface="Consolas"/>
                <a:cs typeface="Consolas"/>
                <a:sym typeface="Consolas"/>
              </a:rPr>
              <a:t>AskStageTargetActorTerminatedException</a:t>
            </a:r>
            <a:endParaRPr sz="1600"/>
          </a:p>
          <a:p>
            <a:pPr indent="-330200" lvl="0" marL="457200" marR="0" rtl="0" algn="l">
              <a:lnSpc>
                <a:spcPct val="100000"/>
              </a:lnSpc>
              <a:spcBef>
                <a:spcPts val="0"/>
              </a:spcBef>
              <a:spcAft>
                <a:spcPts val="0"/>
              </a:spcAft>
              <a:buSzPts val="1600"/>
              <a:buChar char="-"/>
            </a:pPr>
            <a:r>
              <a:rPr lang="ru" sz="1600"/>
              <a:t>если в конце стрима использовать </a:t>
            </a:r>
            <a:r>
              <a:rPr lang="ru" sz="1600">
                <a:latin typeface="Consolas"/>
                <a:ea typeface="Consolas"/>
                <a:cs typeface="Consolas"/>
                <a:sym typeface="Consolas"/>
              </a:rPr>
              <a:t>Sink.ignore</a:t>
            </a:r>
            <a:r>
              <a:rPr lang="ru" sz="1600"/>
              <a:t>, то актор фактически становится его Sink-ом</a:t>
            </a:r>
            <a:endParaRPr sz="1600"/>
          </a:p>
        </p:txBody>
      </p:sp>
      <p:sp>
        <p:nvSpPr>
          <p:cNvPr id="1634" name="Shape 163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или проще</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solidFill>
                  <a:srgbClr val="434343"/>
                </a:solidFill>
              </a:rPr>
              <a:t>Функции могут быть значениями</a:t>
            </a:r>
            <a:endParaRPr>
              <a:solidFill>
                <a:srgbClr val="434343"/>
              </a:solidFill>
            </a:endParaRP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endParaRPr b="1" sz="1000">
              <a:solidFill>
                <a:srgbClr val="000080"/>
              </a:solidFill>
              <a:latin typeface="Verdana"/>
              <a:ea typeface="Verdana"/>
              <a:cs typeface="Verdana"/>
              <a:sym typeface="Verdana"/>
            </a:endParaRPr>
          </a:p>
        </p:txBody>
      </p:sp>
      <p:sp>
        <p:nvSpPr>
          <p:cNvPr id="231" name="Shape 231"/>
          <p:cNvSpPr txBox="1"/>
          <p:nvPr/>
        </p:nvSpPr>
        <p:spPr>
          <a:xfrm>
            <a:off x="311700" y="2929458"/>
            <a:ext cx="84474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solidFill>
                  <a:srgbClr val="434343"/>
                </a:solidFill>
              </a:rPr>
              <a:t>Функции можно передавать и возвращать из других функций, это, так называемые, функции высшего порядка</a:t>
            </a:r>
            <a:endParaRPr>
              <a:solidFill>
                <a:srgbClr val="434343"/>
              </a:solidFill>
            </a:endParaRPr>
          </a:p>
          <a:p>
            <a:pPr indent="0" lvl="0" marL="0" rtl="0">
              <a:spcBef>
                <a:spcPts val="0"/>
              </a:spcBef>
              <a:spcAft>
                <a:spcPts val="0"/>
              </a:spcAft>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Все параметры переданные в функции являются константами</a:t>
            </a:r>
            <a:endParaRPr>
              <a:solidFill>
                <a:srgbClr val="434343"/>
              </a:solidFill>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38" name="Shape 1638"/>
        <p:cNvGrpSpPr/>
        <p:nvPr/>
      </p:nvGrpSpPr>
      <p:grpSpPr>
        <a:xfrm>
          <a:off x="0" y="0"/>
          <a:ext cx="0" cy="0"/>
          <a:chOff x="0" y="0"/>
          <a:chExt cx="0" cy="0"/>
        </a:xfrm>
      </p:grpSpPr>
      <p:sp>
        <p:nvSpPr>
          <p:cNvPr id="1639" name="Shape 1639"/>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Интеграция в конце:</a:t>
            </a:r>
            <a:endParaRPr sz="1800"/>
          </a:p>
          <a:p>
            <a:pPr indent="-330200" lvl="0" marL="457200" marR="0" rtl="0" algn="l">
              <a:lnSpc>
                <a:spcPct val="100000"/>
              </a:lnSpc>
              <a:spcBef>
                <a:spcPts val="1000"/>
              </a:spcBef>
              <a:spcAft>
                <a:spcPts val="0"/>
              </a:spcAft>
              <a:buSzPts val="1600"/>
              <a:buChar char="-"/>
            </a:pPr>
            <a:r>
              <a:rPr lang="ru" sz="1600"/>
              <a:t>специальный протокол:</a:t>
            </a:r>
            <a:endParaRPr sz="1600"/>
          </a:p>
          <a:p>
            <a:pPr indent="-330200" lvl="1" marL="914400" marR="0" rtl="0" algn="l">
              <a:lnSpc>
                <a:spcPct val="100000"/>
              </a:lnSpc>
              <a:spcBef>
                <a:spcPts val="0"/>
              </a:spcBef>
              <a:spcAft>
                <a:spcPts val="0"/>
              </a:spcAft>
              <a:buSzPts val="1600"/>
              <a:buChar char="-"/>
            </a:pPr>
            <a:r>
              <a:rPr lang="ru" sz="1600"/>
              <a:t>инициализация стрима: </a:t>
            </a:r>
            <a:r>
              <a:rPr lang="ru" sz="1600">
                <a:latin typeface="Consolas"/>
                <a:ea typeface="Consolas"/>
                <a:cs typeface="Consolas"/>
                <a:sym typeface="Consolas"/>
              </a:rPr>
              <a:t>onInitMessage</a:t>
            </a:r>
            <a:endParaRPr sz="1600">
              <a:latin typeface="Consolas"/>
              <a:ea typeface="Consolas"/>
              <a:cs typeface="Consolas"/>
              <a:sym typeface="Consolas"/>
            </a:endParaRPr>
          </a:p>
          <a:p>
            <a:pPr indent="-330200" lvl="1" marL="914400" marR="0" rtl="0" algn="l">
              <a:lnSpc>
                <a:spcPct val="100000"/>
              </a:lnSpc>
              <a:spcBef>
                <a:spcPts val="0"/>
              </a:spcBef>
              <a:spcAft>
                <a:spcPts val="0"/>
              </a:spcAft>
              <a:buSzPts val="1600"/>
              <a:buChar char="-"/>
            </a:pPr>
            <a:r>
              <a:rPr lang="ru" sz="1600"/>
              <a:t>успешное завершение стрима: </a:t>
            </a:r>
            <a:r>
              <a:rPr lang="ru" sz="1600">
                <a:latin typeface="Consolas"/>
                <a:ea typeface="Consolas"/>
                <a:cs typeface="Consolas"/>
                <a:sym typeface="Consolas"/>
              </a:rPr>
              <a:t>onCompleteMessage</a:t>
            </a:r>
            <a:endParaRPr sz="1600"/>
          </a:p>
          <a:p>
            <a:pPr indent="-330200" lvl="1" marL="914400" marR="0" rtl="0" algn="l">
              <a:lnSpc>
                <a:spcPct val="100000"/>
              </a:lnSpc>
              <a:spcBef>
                <a:spcPts val="0"/>
              </a:spcBef>
              <a:spcAft>
                <a:spcPts val="0"/>
              </a:spcAft>
              <a:buSzPts val="1600"/>
              <a:buChar char="-"/>
            </a:pPr>
            <a:r>
              <a:rPr lang="ru" sz="1600"/>
              <a:t>падение стрима: </a:t>
            </a:r>
            <a:r>
              <a:rPr lang="ru" sz="1600">
                <a:latin typeface="Consolas"/>
                <a:ea typeface="Consolas"/>
                <a:cs typeface="Consolas"/>
                <a:sym typeface="Consolas"/>
              </a:rPr>
              <a:t>akka.actor.Status.Failure</a:t>
            </a:r>
            <a:endParaRPr sz="1600"/>
          </a:p>
          <a:p>
            <a:pPr indent="-330200" lvl="0" marL="457200" marR="0" rtl="0" algn="l">
              <a:lnSpc>
                <a:spcPct val="100000"/>
              </a:lnSpc>
              <a:spcBef>
                <a:spcPts val="0"/>
              </a:spcBef>
              <a:spcAft>
                <a:spcPts val="0"/>
              </a:spcAft>
              <a:buSzPts val="1600"/>
              <a:buChar char="-"/>
            </a:pPr>
            <a:r>
              <a:rPr lang="ru" sz="1600"/>
              <a:t>с использованием обратной связи: </a:t>
            </a:r>
            <a:r>
              <a:rPr lang="ru" sz="1600">
                <a:latin typeface="Consolas"/>
                <a:ea typeface="Consolas"/>
                <a:cs typeface="Consolas"/>
                <a:sym typeface="Consolas"/>
              </a:rPr>
              <a:t>Sink.actorRefWithAck</a:t>
            </a:r>
            <a:endParaRPr sz="1600"/>
          </a:p>
          <a:p>
            <a:pPr indent="-330200" lvl="0" marL="457200" marR="0" rtl="0" algn="l">
              <a:lnSpc>
                <a:spcPct val="100000"/>
              </a:lnSpc>
              <a:spcBef>
                <a:spcPts val="0"/>
              </a:spcBef>
              <a:spcAft>
                <a:spcPts val="0"/>
              </a:spcAft>
              <a:buSzPts val="1600"/>
              <a:buChar char="-"/>
            </a:pPr>
            <a:r>
              <a:rPr lang="ru" sz="1600"/>
              <a:t>без обратной связи: </a:t>
            </a:r>
            <a:r>
              <a:rPr lang="ru" sz="1600">
                <a:latin typeface="Consolas"/>
                <a:ea typeface="Consolas"/>
                <a:cs typeface="Consolas"/>
                <a:sym typeface="Consolas"/>
              </a:rPr>
              <a:t>Sink.actorRef</a:t>
            </a:r>
            <a:r>
              <a:rPr lang="ru" sz="1600"/>
              <a:t>, </a:t>
            </a:r>
            <a:r>
              <a:rPr lang="ru" sz="1600">
                <a:latin typeface="Consolas"/>
                <a:ea typeface="Consolas"/>
                <a:cs typeface="Consolas"/>
                <a:sym typeface="Consolas"/>
              </a:rPr>
              <a:t>tell</a:t>
            </a:r>
            <a:r>
              <a:rPr lang="ru" sz="1600"/>
              <a:t> внутри </a:t>
            </a:r>
            <a:r>
              <a:rPr lang="ru" sz="1600">
                <a:latin typeface="Consolas"/>
                <a:ea typeface="Consolas"/>
                <a:cs typeface="Consolas"/>
                <a:sym typeface="Consolas"/>
              </a:rPr>
              <a:t>Sink.foreach</a:t>
            </a:r>
            <a:endParaRPr sz="1600"/>
          </a:p>
          <a:p>
            <a:pPr indent="-330200" lvl="1" marL="914400" marR="0" rtl="0" algn="l">
              <a:lnSpc>
                <a:spcPct val="100000"/>
              </a:lnSpc>
              <a:spcBef>
                <a:spcPts val="0"/>
              </a:spcBef>
              <a:spcAft>
                <a:spcPts val="0"/>
              </a:spcAft>
              <a:buSzPts val="1600"/>
              <a:buChar char="-"/>
            </a:pPr>
            <a:r>
              <a:rPr lang="ru" sz="1600"/>
              <a:t>возможно переполнение мейлбокса или </a:t>
            </a:r>
            <a:r>
              <a:rPr lang="ru" sz="1600">
                <a:latin typeface="Consolas"/>
                <a:ea typeface="Consolas"/>
                <a:cs typeface="Consolas"/>
                <a:sym typeface="Consolas"/>
              </a:rPr>
              <a:t>OutOfMemoryExcepion</a:t>
            </a:r>
            <a:endParaRPr sz="1600"/>
          </a:p>
        </p:txBody>
      </p:sp>
      <p:sp>
        <p:nvSpPr>
          <p:cNvPr id="1640" name="Shape 164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44" name="Shape 1644"/>
        <p:cNvGrpSpPr/>
        <p:nvPr/>
      </p:nvGrpSpPr>
      <p:grpSpPr>
        <a:xfrm>
          <a:off x="0" y="0"/>
          <a:ext cx="0" cy="0"/>
          <a:chOff x="0" y="0"/>
          <a:chExt cx="0" cy="0"/>
        </a:xfrm>
      </p:grpSpPr>
      <p:sp>
        <p:nvSpPr>
          <p:cNvPr id="1645" name="Shape 164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Пример интеграции в конце:</a:t>
            </a:r>
            <a:endParaRPr sz="1800"/>
          </a:p>
        </p:txBody>
      </p:sp>
      <p:sp>
        <p:nvSpPr>
          <p:cNvPr id="1646" name="Shape 164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47" name="Shape 1647"/>
          <p:cNvSpPr txBox="1"/>
          <p:nvPr/>
        </p:nvSpPr>
        <p:spPr>
          <a:xfrm>
            <a:off x="1182150" y="1372300"/>
            <a:ext cx="6779700" cy="36102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class</a:t>
            </a:r>
            <a:r>
              <a:rPr lang="ru" sz="1100">
                <a:solidFill>
                  <a:srgbClr val="333333"/>
                </a:solidFill>
                <a:latin typeface="Consolas"/>
                <a:ea typeface="Consolas"/>
                <a:cs typeface="Consolas"/>
                <a:sym typeface="Consolas"/>
              </a:rPr>
              <a:t> MyActor </a:t>
            </a:r>
            <a:r>
              <a:rPr b="1" lang="ru" sz="1100">
                <a:solidFill>
                  <a:srgbClr val="000080"/>
                </a:solidFill>
                <a:latin typeface="Consolas"/>
                <a:ea typeface="Consolas"/>
                <a:cs typeface="Consolas"/>
                <a:sym typeface="Consolas"/>
              </a:rPr>
              <a:t>extends</a:t>
            </a:r>
            <a:r>
              <a:rPr lang="ru" sz="1100">
                <a:solidFill>
                  <a:srgbClr val="333333"/>
                </a:solidFill>
                <a:latin typeface="Consolas"/>
                <a:ea typeface="Consolas"/>
                <a:cs typeface="Consolas"/>
                <a:sym typeface="Consolas"/>
              </a:rPr>
              <a:t> Actor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override</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def</a:t>
            </a:r>
            <a:r>
              <a:rPr lang="ru" sz="1100">
                <a:solidFill>
                  <a:srgbClr val="333333"/>
                </a:solidFill>
                <a:latin typeface="Consolas"/>
                <a:ea typeface="Consolas"/>
                <a:cs typeface="Consolas"/>
                <a:sym typeface="Consolas"/>
              </a:rPr>
              <a:t> receive</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Receive</a:t>
            </a:r>
            <a:r>
              <a:rPr lang="ru" sz="1100">
                <a:solidFill>
                  <a:srgbClr val="333333"/>
                </a:solidFill>
                <a:latin typeface="Consolas"/>
                <a:ea typeface="Consolas"/>
                <a:cs typeface="Consolas"/>
                <a:sym typeface="Consolas"/>
              </a:rPr>
              <a:t> =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case</a:t>
            </a:r>
            <a:r>
              <a:rPr lang="ru" sz="1100">
                <a:solidFill>
                  <a:srgbClr val="333333"/>
                </a:solidFill>
                <a:latin typeface="Consolas"/>
                <a:ea typeface="Consolas"/>
                <a:cs typeface="Consolas"/>
                <a:sym typeface="Consolas"/>
              </a:rPr>
              <a:t> m </a:t>
            </a:r>
            <a:r>
              <a:rPr b="1" lang="ru" sz="1100">
                <a:solidFill>
                  <a:srgbClr val="000080"/>
                </a:solidFill>
                <a:latin typeface="Consolas"/>
                <a:ea typeface="Consolas"/>
                <a:cs typeface="Consolas"/>
                <a:sym typeface="Consolas"/>
              </a:rPr>
              <a:t>=&gt;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println(s</a:t>
            </a:r>
            <a:r>
              <a:rPr lang="ru" sz="1100">
                <a:solidFill>
                  <a:srgbClr val="0000FF"/>
                </a:solidFill>
                <a:latin typeface="Consolas"/>
                <a:ea typeface="Consolas"/>
                <a:cs typeface="Consolas"/>
                <a:sym typeface="Consolas"/>
              </a:rPr>
              <a:t>"Received: $m"</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sender() ! </a:t>
            </a:r>
            <a:r>
              <a:rPr lang="ru" sz="1100">
                <a:solidFill>
                  <a:srgbClr val="0000FF"/>
                </a:solidFill>
                <a:latin typeface="Consolas"/>
                <a:ea typeface="Consolas"/>
                <a:cs typeface="Consolas"/>
                <a:sym typeface="Consolas"/>
              </a:rPr>
              <a:t>"Got it."</a:t>
            </a:r>
            <a:r>
              <a:rPr lang="ru" sz="1100">
                <a:solidFill>
                  <a:srgbClr val="333333"/>
                </a:solidFill>
                <a:latin typeface="Consolas"/>
                <a:ea typeface="Consolas"/>
                <a:cs typeface="Consolas"/>
                <a:sym typeface="Consolas"/>
              </a:rPr>
              <a:t> </a:t>
            </a:r>
            <a:r>
              <a:rPr i="1" lang="ru" sz="1100">
                <a:solidFill>
                  <a:srgbClr val="008800"/>
                </a:solidFill>
                <a:latin typeface="Consolas"/>
                <a:ea typeface="Consolas"/>
                <a:cs typeface="Consolas"/>
                <a:sym typeface="Consolas"/>
              </a:rPr>
              <a:t>// Not required for Sink.actorRef()</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actorRef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system.actorOf(Props[</a:t>
            </a:r>
            <a:r>
              <a:rPr b="1" lang="ru" sz="1100">
                <a:solidFill>
                  <a:srgbClr val="000080"/>
                </a:solidFill>
                <a:latin typeface="Consolas"/>
                <a:ea typeface="Consolas"/>
                <a:cs typeface="Consolas"/>
                <a:sym typeface="Consolas"/>
              </a:rPr>
              <a:t>MyActor</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graph </a:t>
            </a:r>
            <a:r>
              <a:rPr b="1" lang="ru" sz="1100">
                <a:solidFill>
                  <a:srgbClr val="000080"/>
                </a:solidFill>
                <a:latin typeface="Consolas"/>
                <a:ea typeface="Consolas"/>
                <a:cs typeface="Consolas"/>
                <a:sym typeface="Consolas"/>
              </a:rPr>
              <a:t>= </a:t>
            </a:r>
            <a:r>
              <a:rPr lang="ru" sz="1100">
                <a:solidFill>
                  <a:srgbClr val="333333"/>
                </a:solidFill>
                <a:latin typeface="Consolas"/>
                <a:ea typeface="Consolas"/>
                <a:cs typeface="Consolas"/>
                <a:sym typeface="Consolas"/>
              </a:rPr>
              <a:t>Source(</a:t>
            </a:r>
            <a:r>
              <a:rPr lang="ru" sz="1100">
                <a:solidFill>
                  <a:srgbClr val="0000FF"/>
                </a:solidFill>
                <a:latin typeface="Consolas"/>
                <a:ea typeface="Consolas"/>
                <a:cs typeface="Consolas"/>
                <a:sym typeface="Consolas"/>
              </a:rPr>
              <a:t>1</a:t>
            </a:r>
            <a:r>
              <a:rPr lang="ru" sz="1100">
                <a:solidFill>
                  <a:srgbClr val="333333"/>
                </a:solidFill>
                <a:latin typeface="Consolas"/>
                <a:ea typeface="Consolas"/>
                <a:cs typeface="Consolas"/>
                <a:sym typeface="Consolas"/>
              </a:rPr>
              <a:t> to </a:t>
            </a:r>
            <a:r>
              <a:rPr lang="ru" sz="1100">
                <a:solidFill>
                  <a:srgbClr val="0000FF"/>
                </a:solidFill>
                <a:latin typeface="Consolas"/>
                <a:ea typeface="Consolas"/>
                <a:cs typeface="Consolas"/>
                <a:sym typeface="Consolas"/>
              </a:rPr>
              <a:t>10</a:t>
            </a:r>
            <a:r>
              <a:rPr lang="ru" sz="1100">
                <a:solidFill>
                  <a:srgbClr val="333333"/>
                </a:solidFill>
                <a:latin typeface="Consolas"/>
                <a:ea typeface="Consolas"/>
                <a:cs typeface="Consolas"/>
                <a:sym typeface="Consolas"/>
              </a:rPr>
              <a:t>).to(Sink.actorRef(actorRef, </a:t>
            </a:r>
            <a:r>
              <a:rPr lang="ru" sz="1100">
                <a:solidFill>
                  <a:srgbClr val="0000FF"/>
                </a:solidFill>
                <a:latin typeface="Consolas"/>
                <a:ea typeface="Consolas"/>
                <a:cs typeface="Consolas"/>
                <a:sym typeface="Consolas"/>
              </a:rPr>
              <a:t>"Completed!"</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graph.run()</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Thread.sleep(</a:t>
            </a:r>
            <a:r>
              <a:rPr lang="ru" sz="1100">
                <a:solidFill>
                  <a:srgbClr val="0000FF"/>
                </a:solidFill>
                <a:latin typeface="Consolas"/>
                <a:ea typeface="Consolas"/>
                <a:cs typeface="Consolas"/>
                <a:sym typeface="Consolas"/>
              </a:rPr>
              <a:t>1000</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graph2 </a:t>
            </a:r>
            <a:r>
              <a:rPr b="1" lang="ru" sz="1100">
                <a:solidFill>
                  <a:srgbClr val="000080"/>
                </a:solidFill>
                <a:latin typeface="Consolas"/>
                <a:ea typeface="Consolas"/>
                <a:cs typeface="Consolas"/>
                <a:sym typeface="Consolas"/>
              </a:rPr>
              <a:t>= </a:t>
            </a:r>
            <a:r>
              <a:rPr lang="ru" sz="1100">
                <a:solidFill>
                  <a:srgbClr val="333333"/>
                </a:solidFill>
                <a:latin typeface="Consolas"/>
                <a:ea typeface="Consolas"/>
                <a:cs typeface="Consolas"/>
                <a:sym typeface="Consolas"/>
              </a:rPr>
              <a:t>Source(</a:t>
            </a:r>
            <a:r>
              <a:rPr lang="ru" sz="1100">
                <a:solidFill>
                  <a:srgbClr val="0000FF"/>
                </a:solidFill>
                <a:latin typeface="Consolas"/>
                <a:ea typeface="Consolas"/>
                <a:cs typeface="Consolas"/>
                <a:sym typeface="Consolas"/>
              </a:rPr>
              <a:t>1</a:t>
            </a:r>
            <a:r>
              <a:rPr lang="ru" sz="1100">
                <a:solidFill>
                  <a:srgbClr val="333333"/>
                </a:solidFill>
                <a:latin typeface="Consolas"/>
                <a:ea typeface="Consolas"/>
                <a:cs typeface="Consolas"/>
                <a:sym typeface="Consolas"/>
              </a:rPr>
              <a:t> to </a:t>
            </a:r>
            <a:r>
              <a:rPr lang="ru" sz="1100">
                <a:solidFill>
                  <a:srgbClr val="0000FF"/>
                </a:solidFill>
                <a:latin typeface="Consolas"/>
                <a:ea typeface="Consolas"/>
                <a:cs typeface="Consolas"/>
                <a:sym typeface="Consolas"/>
              </a:rPr>
              <a:t>10</a:t>
            </a:r>
            <a:r>
              <a:rPr lang="ru" sz="1100">
                <a:solidFill>
                  <a:srgbClr val="333333"/>
                </a:solidFill>
                <a:latin typeface="Consolas"/>
                <a:ea typeface="Consolas"/>
                <a:cs typeface="Consolas"/>
                <a:sym typeface="Consolas"/>
              </a:rPr>
              <a:t>).to(</a:t>
            </a:r>
            <a:endParaRPr sz="11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rPr lang="ru" sz="1100">
                <a:solidFill>
                  <a:srgbClr val="333333"/>
                </a:solidFill>
                <a:latin typeface="Consolas"/>
                <a:ea typeface="Consolas"/>
                <a:cs typeface="Consolas"/>
                <a:sym typeface="Consolas"/>
              </a:rPr>
              <a:t>    Sink.actorRefWithAck(actorRef, </a:t>
            </a:r>
            <a:r>
              <a:rPr lang="ru" sz="1100">
                <a:solidFill>
                  <a:srgbClr val="0000FF"/>
                </a:solidFill>
                <a:latin typeface="Consolas"/>
                <a:ea typeface="Consolas"/>
                <a:cs typeface="Consolas"/>
                <a:sym typeface="Consolas"/>
              </a:rPr>
              <a:t>"Initialize, please"</a:t>
            </a:r>
            <a:r>
              <a:rPr lang="ru" sz="1100">
                <a:solidFill>
                  <a:srgbClr val="333333"/>
                </a:solidFill>
                <a:latin typeface="Consolas"/>
                <a:ea typeface="Consolas"/>
                <a:cs typeface="Consolas"/>
                <a:sym typeface="Consolas"/>
              </a:rPr>
              <a:t>, </a:t>
            </a:r>
            <a:r>
              <a:rPr lang="ru" sz="1100">
                <a:solidFill>
                  <a:srgbClr val="0000FF"/>
                </a:solidFill>
                <a:latin typeface="Consolas"/>
                <a:ea typeface="Consolas"/>
                <a:cs typeface="Consolas"/>
                <a:sym typeface="Consolas"/>
              </a:rPr>
              <a:t>"Got it."</a:t>
            </a:r>
            <a:r>
              <a:rPr lang="ru" sz="1100">
                <a:solidFill>
                  <a:srgbClr val="333333"/>
                </a:solidFill>
                <a:latin typeface="Consolas"/>
                <a:ea typeface="Consolas"/>
                <a:cs typeface="Consolas"/>
                <a:sym typeface="Consolas"/>
              </a:rPr>
              <a:t>, </a:t>
            </a:r>
            <a:r>
              <a:rPr lang="ru" sz="1100">
                <a:solidFill>
                  <a:srgbClr val="0000FF"/>
                </a:solidFill>
                <a:latin typeface="Consolas"/>
                <a:ea typeface="Consolas"/>
                <a:cs typeface="Consolas"/>
                <a:sym typeface="Consolas"/>
              </a:rPr>
              <a:t>"Completed!"</a:t>
            </a:r>
            <a:r>
              <a:rPr lang="ru"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rPr lang="ru" sz="1100">
                <a:solidFill>
                  <a:srgbClr val="333333"/>
                </a:solidFill>
                <a:latin typeface="Consolas"/>
                <a:ea typeface="Consolas"/>
                <a:cs typeface="Consolas"/>
                <a:sym typeface="Consolas"/>
              </a:rPr>
              <a:t>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graph2.run()</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Thread.sleep(</a:t>
            </a:r>
            <a:r>
              <a:rPr lang="ru" sz="1100">
                <a:solidFill>
                  <a:srgbClr val="0000FF"/>
                </a:solidFill>
                <a:latin typeface="Consolas"/>
                <a:ea typeface="Consolas"/>
                <a:cs typeface="Consolas"/>
                <a:sym typeface="Consolas"/>
              </a:rPr>
              <a:t>1000</a:t>
            </a:r>
            <a:r>
              <a:rPr lang="ru"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51" name="Shape 1651"/>
        <p:cNvGrpSpPr/>
        <p:nvPr/>
      </p:nvGrpSpPr>
      <p:grpSpPr>
        <a:xfrm>
          <a:off x="0" y="0"/>
          <a:ext cx="0" cy="0"/>
          <a:chOff x="0" y="0"/>
          <a:chExt cx="0" cy="0"/>
        </a:xfrm>
      </p:grpSpPr>
      <p:sp>
        <p:nvSpPr>
          <p:cNvPr id="1652" name="Shape 165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Обработка ошибок:</a:t>
            </a:r>
            <a:endParaRPr sz="1800"/>
          </a:p>
          <a:p>
            <a:pPr indent="0" lvl="0" marL="0" marR="0" rtl="0" algn="l">
              <a:lnSpc>
                <a:spcPct val="100000"/>
              </a:lnSpc>
              <a:spcBef>
                <a:spcPts val="1000"/>
              </a:spcBef>
              <a:spcAft>
                <a:spcPts val="0"/>
              </a:spcAft>
              <a:buNone/>
            </a:pPr>
            <a:r>
              <a:rPr lang="ru" sz="1800"/>
              <a:t>Существует 4 основных способа обработки ошибок при падении стрима:</a:t>
            </a:r>
            <a:endParaRPr sz="1800"/>
          </a:p>
          <a:p>
            <a:pPr indent="-342900" lvl="0" marL="457200" marR="0" rtl="0" algn="l">
              <a:lnSpc>
                <a:spcPct val="100000"/>
              </a:lnSpc>
              <a:spcBef>
                <a:spcPts val="1000"/>
              </a:spcBef>
              <a:spcAft>
                <a:spcPts val="0"/>
              </a:spcAft>
              <a:buSzPts val="1800"/>
              <a:buChar char="-"/>
            </a:pPr>
            <a:r>
              <a:rPr lang="ru" sz="1800"/>
              <a:t>recover - успешно завершить стрим, вернув указанный элемент</a:t>
            </a:r>
            <a:endParaRPr sz="1800"/>
          </a:p>
          <a:p>
            <a:pPr indent="-342900" lvl="0" marL="457200" marR="0" rtl="0" algn="l">
              <a:lnSpc>
                <a:spcPct val="100000"/>
              </a:lnSpc>
              <a:spcBef>
                <a:spcPts val="0"/>
              </a:spcBef>
              <a:spcAft>
                <a:spcPts val="0"/>
              </a:spcAft>
              <a:buSzPts val="1800"/>
              <a:buChar char="-"/>
            </a:pPr>
            <a:r>
              <a:rPr lang="ru" sz="1800"/>
              <a:t>recoverWithRetries - вместо упавшего источника подставить переданный</a:t>
            </a:r>
            <a:endParaRPr sz="1800"/>
          </a:p>
          <a:p>
            <a:pPr indent="-342900" lvl="0" marL="457200" marR="0" rtl="0" algn="l">
              <a:lnSpc>
                <a:spcPct val="100000"/>
              </a:lnSpc>
              <a:spcBef>
                <a:spcPts val="0"/>
              </a:spcBef>
              <a:spcAft>
                <a:spcPts val="0"/>
              </a:spcAft>
              <a:buSzPts val="1800"/>
              <a:buChar char="-"/>
            </a:pPr>
            <a:r>
              <a:rPr lang="ru" sz="1800"/>
              <a:t>перезапустить отдельные участки стрима при помощи Backoff</a:t>
            </a:r>
            <a:endParaRPr sz="1800"/>
          </a:p>
          <a:p>
            <a:pPr indent="-342900" lvl="0" marL="457200" marR="0" rtl="0" algn="l">
              <a:lnSpc>
                <a:spcPct val="100000"/>
              </a:lnSpc>
              <a:spcBef>
                <a:spcPts val="0"/>
              </a:spcBef>
              <a:spcAft>
                <a:spcPts val="0"/>
              </a:spcAft>
              <a:buSzPts val="1800"/>
              <a:buChar char="-"/>
            </a:pPr>
            <a:r>
              <a:rPr lang="ru" sz="1800"/>
              <a:t>использовать Supervision strategy там, где они поддерживаются</a:t>
            </a:r>
            <a:endParaRPr sz="1800"/>
          </a:p>
        </p:txBody>
      </p:sp>
      <p:sp>
        <p:nvSpPr>
          <p:cNvPr id="1653" name="Shape 165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57" name="Shape 1657"/>
        <p:cNvGrpSpPr/>
        <p:nvPr/>
      </p:nvGrpSpPr>
      <p:grpSpPr>
        <a:xfrm>
          <a:off x="0" y="0"/>
          <a:ext cx="0" cy="0"/>
          <a:chOff x="0" y="0"/>
          <a:chExt cx="0" cy="0"/>
        </a:xfrm>
      </p:grpSpPr>
      <p:sp>
        <p:nvSpPr>
          <p:cNvPr id="1658" name="Shape 1658"/>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1. </a:t>
            </a:r>
            <a:r>
              <a:rPr lang="ru" sz="1800"/>
              <a:t>Успешное завершение и возврат одного финального элемента:</a:t>
            </a:r>
            <a:endParaRPr sz="1800"/>
          </a:p>
        </p:txBody>
      </p:sp>
      <p:sp>
        <p:nvSpPr>
          <p:cNvPr id="1659" name="Shape 165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60" name="Shape 1660"/>
          <p:cNvSpPr txBox="1"/>
          <p:nvPr/>
        </p:nvSpPr>
        <p:spPr>
          <a:xfrm>
            <a:off x="2334750" y="1523775"/>
            <a:ext cx="4474500" cy="16134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lang="ru" sz="1200">
                <a:solidFill>
                  <a:srgbClr val="333333"/>
                </a:solidFill>
                <a:latin typeface="Consolas"/>
                <a:ea typeface="Consolas"/>
                <a:cs typeface="Consolas"/>
                <a:sym typeface="Consolas"/>
              </a:rPr>
              <a:t>Source(</a:t>
            </a:r>
            <a:r>
              <a:rPr lang="ru" sz="1200">
                <a:solidFill>
                  <a:srgbClr val="0000FF"/>
                </a:solidFill>
                <a:latin typeface="Consolas"/>
                <a:ea typeface="Consolas"/>
                <a:cs typeface="Consolas"/>
                <a:sym typeface="Consolas"/>
              </a:rPr>
              <a:t>0</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6</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.map(n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if</a:t>
            </a:r>
            <a:r>
              <a:rPr lang="ru" sz="1200">
                <a:solidFill>
                  <a:srgbClr val="333333"/>
                </a:solidFill>
                <a:latin typeface="Consolas"/>
                <a:ea typeface="Consolas"/>
                <a:cs typeface="Consolas"/>
                <a:sym typeface="Consolas"/>
              </a:rPr>
              <a:t> (n &lt; </a:t>
            </a:r>
            <a:r>
              <a:rPr lang="ru" sz="1200">
                <a:solidFill>
                  <a:srgbClr val="0000FF"/>
                </a:solidFill>
                <a:latin typeface="Consolas"/>
                <a:ea typeface="Consolas"/>
                <a:cs typeface="Consolas"/>
                <a:sym typeface="Consolas"/>
              </a:rPr>
              <a:t>5</a:t>
            </a:r>
            <a:r>
              <a:rPr lang="ru" sz="1200">
                <a:solidFill>
                  <a:srgbClr val="333333"/>
                </a:solidFill>
                <a:latin typeface="Consolas"/>
                <a:ea typeface="Consolas"/>
                <a:cs typeface="Consolas"/>
                <a:sym typeface="Consolas"/>
              </a:rPr>
              <a:t>) n.toString</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else</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throw</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new</a:t>
            </a:r>
            <a:r>
              <a:rPr lang="ru" sz="1200">
                <a:solidFill>
                  <a:srgbClr val="333333"/>
                </a:solidFill>
                <a:latin typeface="Consolas"/>
                <a:ea typeface="Consolas"/>
                <a:cs typeface="Consolas"/>
                <a:sym typeface="Consolas"/>
              </a:rPr>
              <a:t> RuntimeException(</a:t>
            </a:r>
            <a:r>
              <a:rPr lang="ru" sz="1200">
                <a:solidFill>
                  <a:srgbClr val="0000FF"/>
                </a:solidFill>
                <a:latin typeface="Consolas"/>
                <a:ea typeface="Consolas"/>
                <a:cs typeface="Consolas"/>
                <a:sym typeface="Consolas"/>
              </a:rPr>
              <a:t>"Boom!"</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).recover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RuntimeException</a:t>
            </a:r>
            <a:r>
              <a:rPr lang="ru" sz="1200">
                <a:solidFill>
                  <a:srgbClr val="333333"/>
                </a:solidFill>
                <a:latin typeface="Consolas"/>
                <a:ea typeface="Consolas"/>
                <a:cs typeface="Consolas"/>
                <a:sym typeface="Consolas"/>
              </a:rPr>
              <a:t> </a:t>
            </a:r>
            <a:r>
              <a:rPr b="1" lang="ru" sz="1200">
                <a:solidFill>
                  <a:srgbClr val="000080"/>
                </a:solidFill>
                <a:highlight>
                  <a:srgbClr val="FFFFFF"/>
                </a:highlight>
                <a:latin typeface="Consolas"/>
                <a:ea typeface="Consolas"/>
                <a:cs typeface="Consolas"/>
                <a:sym typeface="Consolas"/>
              </a:rPr>
              <a:t>⇒</a:t>
            </a:r>
            <a:r>
              <a:rPr lang="ru" sz="1200">
                <a:solidFill>
                  <a:srgbClr val="333333"/>
                </a:solidFill>
                <a:highlight>
                  <a:srgbClr val="FFFFFF"/>
                </a:highlight>
                <a:latin typeface="Consolas"/>
                <a:ea typeface="Consolas"/>
                <a:cs typeface="Consolas"/>
                <a:sym typeface="Consolas"/>
              </a:rPr>
              <a:t> </a:t>
            </a:r>
            <a:r>
              <a:rPr lang="ru" sz="1200">
                <a:solidFill>
                  <a:srgbClr val="A61717"/>
                </a:solidFill>
                <a:highlight>
                  <a:srgbClr val="FFFFFF"/>
                </a:highlight>
                <a:latin typeface="Consolas"/>
                <a:ea typeface="Consolas"/>
                <a:cs typeface="Consolas"/>
                <a:sym typeface="Consolas"/>
              </a:rPr>
              <a:t>"</a:t>
            </a:r>
            <a:r>
              <a:rPr b="1" lang="ru" sz="1200">
                <a:solidFill>
                  <a:srgbClr val="000080"/>
                </a:solidFill>
                <a:highlight>
                  <a:srgbClr val="FFFFFF"/>
                </a:highlight>
                <a:latin typeface="Consolas"/>
                <a:ea typeface="Consolas"/>
                <a:cs typeface="Consolas"/>
                <a:sym typeface="Consolas"/>
              </a:rPr>
              <a:t>stream</a:t>
            </a:r>
            <a:r>
              <a:rPr lang="ru" sz="1200">
                <a:solidFill>
                  <a:srgbClr val="333333"/>
                </a:solidFill>
                <a:highlight>
                  <a:srgbClr val="FFFFFF"/>
                </a:highlight>
                <a:latin typeface="Consolas"/>
                <a:ea typeface="Consolas"/>
                <a:cs typeface="Consolas"/>
                <a:sym typeface="Consolas"/>
              </a:rPr>
              <a:t> </a:t>
            </a:r>
            <a:r>
              <a:rPr b="1" lang="ru" sz="1200">
                <a:solidFill>
                  <a:srgbClr val="000080"/>
                </a:solidFill>
                <a:highlight>
                  <a:srgbClr val="FFFFFF"/>
                </a:highlight>
                <a:latin typeface="Consolas"/>
                <a:ea typeface="Consolas"/>
                <a:cs typeface="Consolas"/>
                <a:sym typeface="Consolas"/>
              </a:rPr>
              <a:t>truncated</a:t>
            </a:r>
            <a:r>
              <a:rPr lang="ru" sz="1200">
                <a:solidFill>
                  <a:srgbClr val="A61717"/>
                </a:solidFill>
                <a:highlight>
                  <a:srgbClr val="FFFFFF"/>
                </a:highlight>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}.runForeach(println)</a:t>
            </a:r>
            <a:endParaRPr sz="1200">
              <a:solidFill>
                <a:srgbClr val="333333"/>
              </a:solidFill>
              <a:latin typeface="Consolas"/>
              <a:ea typeface="Consolas"/>
              <a:cs typeface="Consolas"/>
              <a:sym typeface="Consolas"/>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64" name="Shape 1664"/>
        <p:cNvGrpSpPr/>
        <p:nvPr/>
      </p:nvGrpSpPr>
      <p:grpSpPr>
        <a:xfrm>
          <a:off x="0" y="0"/>
          <a:ext cx="0" cy="0"/>
          <a:chOff x="0" y="0"/>
          <a:chExt cx="0" cy="0"/>
        </a:xfrm>
      </p:grpSpPr>
      <p:sp>
        <p:nvSpPr>
          <p:cNvPr id="1665" name="Shape 166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2. Замена упавшего источника новым:</a:t>
            </a:r>
            <a:endParaRPr sz="1800"/>
          </a:p>
        </p:txBody>
      </p:sp>
      <p:sp>
        <p:nvSpPr>
          <p:cNvPr id="1666" name="Shape 166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67" name="Shape 1667"/>
          <p:cNvSpPr txBox="1"/>
          <p:nvPr/>
        </p:nvSpPr>
        <p:spPr>
          <a:xfrm>
            <a:off x="2101050" y="1502100"/>
            <a:ext cx="5197200" cy="30024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planB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Source(List(</a:t>
            </a:r>
            <a:r>
              <a:rPr lang="ru" sz="1200">
                <a:solidFill>
                  <a:srgbClr val="0000FF"/>
                </a:solidFill>
                <a:latin typeface="Consolas"/>
                <a:ea typeface="Consolas"/>
                <a:cs typeface="Consolas"/>
                <a:sym typeface="Consolas"/>
              </a:rPr>
              <a:t>"five"</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"six"</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"seven"</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"eight"</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Source(</a:t>
            </a:r>
            <a:r>
              <a:rPr lang="ru" sz="1200">
                <a:solidFill>
                  <a:srgbClr val="0000FF"/>
                </a:solidFill>
                <a:latin typeface="Consolas"/>
                <a:ea typeface="Consolas"/>
                <a:cs typeface="Consolas"/>
                <a:sym typeface="Consolas"/>
              </a:rPr>
              <a:t>0</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10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.map(n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if</a:t>
            </a:r>
            <a:r>
              <a:rPr lang="ru" sz="1200">
                <a:solidFill>
                  <a:srgbClr val="333333"/>
                </a:solidFill>
                <a:latin typeface="Consolas"/>
                <a:ea typeface="Consolas"/>
                <a:cs typeface="Consolas"/>
                <a:sym typeface="Consolas"/>
              </a:rPr>
              <a:t> (n &lt; </a:t>
            </a:r>
            <a:r>
              <a:rPr lang="ru" sz="1200">
                <a:solidFill>
                  <a:srgbClr val="0000FF"/>
                </a:solidFill>
                <a:latin typeface="Consolas"/>
                <a:ea typeface="Consolas"/>
                <a:cs typeface="Consolas"/>
                <a:sym typeface="Consolas"/>
              </a:rPr>
              <a:t>5</a:t>
            </a:r>
            <a:r>
              <a:rPr lang="ru" sz="1200">
                <a:solidFill>
                  <a:srgbClr val="333333"/>
                </a:solidFill>
                <a:latin typeface="Consolas"/>
                <a:ea typeface="Consolas"/>
                <a:cs typeface="Consolas"/>
                <a:sym typeface="Consolas"/>
              </a:rPr>
              <a:t>) n.toString</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else</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throw</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new</a:t>
            </a:r>
            <a:r>
              <a:rPr lang="ru" sz="1200">
                <a:solidFill>
                  <a:srgbClr val="333333"/>
                </a:solidFill>
                <a:latin typeface="Consolas"/>
                <a:ea typeface="Consolas"/>
                <a:cs typeface="Consolas"/>
                <a:sym typeface="Consolas"/>
              </a:rPr>
              <a:t> RuntimeException(</a:t>
            </a:r>
            <a:r>
              <a:rPr lang="ru" sz="1200">
                <a:solidFill>
                  <a:srgbClr val="0000FF"/>
                </a:solidFill>
                <a:latin typeface="Consolas"/>
                <a:ea typeface="Consolas"/>
                <a:cs typeface="Consolas"/>
                <a:sym typeface="Consolas"/>
              </a:rPr>
              <a:t>"Boom!"</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.recoverWithRetries(</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attempts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1</a:t>
            </a: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case</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RuntimeException</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planB</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.runForeach(println)</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sz="1200">
              <a:solidFill>
                <a:srgbClr val="333333"/>
              </a:solidFill>
              <a:latin typeface="Consolas"/>
              <a:ea typeface="Consolas"/>
              <a:cs typeface="Consolas"/>
              <a:sym typeface="Consolas"/>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71" name="Shape 1671"/>
        <p:cNvGrpSpPr/>
        <p:nvPr/>
      </p:nvGrpSpPr>
      <p:grpSpPr>
        <a:xfrm>
          <a:off x="0" y="0"/>
          <a:ext cx="0" cy="0"/>
          <a:chOff x="0" y="0"/>
          <a:chExt cx="0" cy="0"/>
        </a:xfrm>
      </p:grpSpPr>
      <p:sp>
        <p:nvSpPr>
          <p:cNvPr id="1672" name="Shape 1672"/>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3. Перезапуск отдельных участков стрима:</a:t>
            </a:r>
            <a:endParaRPr sz="1800"/>
          </a:p>
          <a:p>
            <a:pPr indent="-342900" lvl="0" marL="457200" marR="0" rtl="0" algn="l">
              <a:lnSpc>
                <a:spcPct val="100000"/>
              </a:lnSpc>
              <a:spcBef>
                <a:spcPts val="1000"/>
              </a:spcBef>
              <a:spcAft>
                <a:spcPts val="0"/>
              </a:spcAft>
              <a:buSzPts val="1800"/>
              <a:buChar char="-"/>
            </a:pPr>
            <a:r>
              <a:rPr lang="ru" sz="1800"/>
              <a:t>Подвиды:</a:t>
            </a:r>
            <a:endParaRPr sz="1800"/>
          </a:p>
          <a:p>
            <a:pPr indent="-342900" lvl="1" marL="914400" marR="0" rtl="0" algn="l">
              <a:lnSpc>
                <a:spcPct val="100000"/>
              </a:lnSpc>
              <a:spcBef>
                <a:spcPts val="0"/>
              </a:spcBef>
              <a:spcAft>
                <a:spcPts val="0"/>
              </a:spcAft>
              <a:buSzPts val="1800"/>
              <a:buChar char="-"/>
            </a:pPr>
            <a:r>
              <a:rPr lang="ru" sz="1800">
                <a:latin typeface="Consolas"/>
                <a:ea typeface="Consolas"/>
                <a:cs typeface="Consolas"/>
                <a:sym typeface="Consolas"/>
              </a:rPr>
              <a:t>RestartSource</a:t>
            </a:r>
            <a:r>
              <a:rPr lang="ru" sz="1800"/>
              <a:t> - перезапускает </a:t>
            </a:r>
            <a:r>
              <a:rPr lang="ru" sz="1800">
                <a:latin typeface="Consolas"/>
                <a:ea typeface="Consolas"/>
                <a:cs typeface="Consolas"/>
                <a:sym typeface="Consolas"/>
              </a:rPr>
              <a:t>Source</a:t>
            </a:r>
            <a:r>
              <a:rPr lang="ru" sz="1800"/>
              <a:t>, если </a:t>
            </a:r>
            <a:r>
              <a:rPr lang="ru" sz="1800">
                <a:latin typeface="Consolas"/>
                <a:ea typeface="Consolas"/>
                <a:cs typeface="Consolas"/>
                <a:sym typeface="Consolas"/>
              </a:rPr>
              <a:t>Sink</a:t>
            </a:r>
            <a:r>
              <a:rPr lang="ru" sz="1800"/>
              <a:t> падает с ошибкой или завершается успешно; завершается только при отмене </a:t>
            </a:r>
            <a:r>
              <a:rPr lang="ru" sz="1800">
                <a:latin typeface="Consolas"/>
                <a:ea typeface="Consolas"/>
                <a:cs typeface="Consolas"/>
                <a:sym typeface="Consolas"/>
              </a:rPr>
              <a:t>Sink-а</a:t>
            </a:r>
            <a:endParaRPr sz="1800"/>
          </a:p>
          <a:p>
            <a:pPr indent="-342900" lvl="1" marL="914400" marR="0" rtl="0" algn="l">
              <a:lnSpc>
                <a:spcPct val="100000"/>
              </a:lnSpc>
              <a:spcBef>
                <a:spcPts val="0"/>
              </a:spcBef>
              <a:spcAft>
                <a:spcPts val="0"/>
              </a:spcAft>
              <a:buSzPts val="1800"/>
              <a:buChar char="-"/>
            </a:pPr>
            <a:r>
              <a:rPr lang="ru" sz="1800">
                <a:latin typeface="Consolas"/>
                <a:ea typeface="Consolas"/>
                <a:cs typeface="Consolas"/>
                <a:sym typeface="Consolas"/>
              </a:rPr>
              <a:t>RestartFlow</a:t>
            </a:r>
            <a:r>
              <a:rPr lang="ru" sz="1800"/>
              <a:t> - перезапускает </a:t>
            </a:r>
            <a:r>
              <a:rPr lang="ru" sz="1800">
                <a:latin typeface="Consolas"/>
                <a:ea typeface="Consolas"/>
                <a:cs typeface="Consolas"/>
                <a:sym typeface="Consolas"/>
              </a:rPr>
              <a:t>Flow</a:t>
            </a:r>
            <a:r>
              <a:rPr lang="ru" sz="1800"/>
              <a:t> если входящий поток отменяется или если исходящий поток падает с ошибкой или завершается успешно</a:t>
            </a:r>
            <a:endParaRPr sz="1800"/>
          </a:p>
          <a:p>
            <a:pPr indent="-342900" lvl="1" marL="914400" marR="0" rtl="0" algn="l">
              <a:lnSpc>
                <a:spcPct val="100000"/>
              </a:lnSpc>
              <a:spcBef>
                <a:spcPts val="0"/>
              </a:spcBef>
              <a:spcAft>
                <a:spcPts val="0"/>
              </a:spcAft>
              <a:buSzPts val="1800"/>
              <a:buChar char="-"/>
            </a:pPr>
            <a:r>
              <a:rPr lang="ru" sz="1800">
                <a:latin typeface="Consolas"/>
                <a:ea typeface="Consolas"/>
                <a:cs typeface="Consolas"/>
                <a:sym typeface="Consolas"/>
              </a:rPr>
              <a:t>RestartSink</a:t>
            </a:r>
            <a:r>
              <a:rPr lang="ru" sz="1800"/>
              <a:t> - перезапускает </a:t>
            </a:r>
            <a:r>
              <a:rPr lang="ru" sz="1800">
                <a:latin typeface="Consolas"/>
                <a:ea typeface="Consolas"/>
                <a:cs typeface="Consolas"/>
                <a:sym typeface="Consolas"/>
              </a:rPr>
              <a:t>Sink</a:t>
            </a:r>
            <a:r>
              <a:rPr lang="ru" sz="1800"/>
              <a:t> в случае его отмены</a:t>
            </a:r>
            <a:endParaRPr sz="1800"/>
          </a:p>
          <a:p>
            <a:pPr indent="-342900" lvl="0" marL="457200" marR="0" rtl="0" algn="l">
              <a:lnSpc>
                <a:spcPct val="100000"/>
              </a:lnSpc>
              <a:spcBef>
                <a:spcPts val="0"/>
              </a:spcBef>
              <a:spcAft>
                <a:spcPts val="0"/>
              </a:spcAft>
              <a:buSzPts val="1800"/>
              <a:buChar char="-"/>
            </a:pPr>
            <a:r>
              <a:rPr lang="ru" sz="1800"/>
              <a:t>Реализуют экспоненциальный Backoff</a:t>
            </a:r>
            <a:endParaRPr sz="1800"/>
          </a:p>
          <a:p>
            <a:pPr indent="-342900" lvl="0" marL="457200" marR="0" rtl="0" algn="l">
              <a:lnSpc>
                <a:spcPct val="100000"/>
              </a:lnSpc>
              <a:spcBef>
                <a:spcPts val="0"/>
              </a:spcBef>
              <a:spcAft>
                <a:spcPts val="0"/>
              </a:spcAft>
              <a:buSzPts val="1800"/>
              <a:buChar char="-"/>
            </a:pPr>
            <a:r>
              <a:rPr lang="ru" sz="1800"/>
              <a:t>Параметры:</a:t>
            </a:r>
            <a:endParaRPr sz="1800"/>
          </a:p>
          <a:p>
            <a:pPr indent="-342900" lvl="1" marL="914400" marR="0" rtl="0" algn="l">
              <a:lnSpc>
                <a:spcPct val="100000"/>
              </a:lnSpc>
              <a:spcBef>
                <a:spcPts val="0"/>
              </a:spcBef>
              <a:spcAft>
                <a:spcPts val="0"/>
              </a:spcAft>
              <a:buSzPts val="1800"/>
              <a:buChar char="-"/>
            </a:pPr>
            <a:r>
              <a:rPr lang="ru" sz="1800"/>
              <a:t>минимальная и максимальная задержка между перезапусками</a:t>
            </a:r>
            <a:endParaRPr sz="1800"/>
          </a:p>
          <a:p>
            <a:pPr indent="-342900" lvl="1" marL="914400" marR="0" rtl="0" algn="l">
              <a:lnSpc>
                <a:spcPct val="100000"/>
              </a:lnSpc>
              <a:spcBef>
                <a:spcPts val="0"/>
              </a:spcBef>
              <a:spcAft>
                <a:spcPts val="0"/>
              </a:spcAft>
              <a:buSzPts val="1800"/>
              <a:buChar char="-"/>
            </a:pPr>
            <a:r>
              <a:rPr lang="ru" sz="1800"/>
              <a:t>случайно варьируемая задержка</a:t>
            </a:r>
            <a:endParaRPr sz="1800"/>
          </a:p>
          <a:p>
            <a:pPr indent="-342900" lvl="1" marL="914400" marR="0" rtl="0" algn="l">
              <a:lnSpc>
                <a:spcPct val="100000"/>
              </a:lnSpc>
              <a:spcBef>
                <a:spcPts val="0"/>
              </a:spcBef>
              <a:spcAft>
                <a:spcPts val="0"/>
              </a:spcAft>
              <a:buSzPts val="1800"/>
              <a:buChar char="-"/>
            </a:pPr>
            <a:r>
              <a:rPr lang="ru" sz="1800"/>
              <a:t>ограничение количества перезапусков</a:t>
            </a:r>
            <a:endParaRPr sz="1800"/>
          </a:p>
        </p:txBody>
      </p:sp>
      <p:sp>
        <p:nvSpPr>
          <p:cNvPr id="1673" name="Shape 167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77" name="Shape 1677"/>
        <p:cNvGrpSpPr/>
        <p:nvPr/>
      </p:nvGrpSpPr>
      <p:grpSpPr>
        <a:xfrm>
          <a:off x="0" y="0"/>
          <a:ext cx="0" cy="0"/>
          <a:chOff x="0" y="0"/>
          <a:chExt cx="0" cy="0"/>
        </a:xfrm>
      </p:grpSpPr>
      <p:sp>
        <p:nvSpPr>
          <p:cNvPr id="1678" name="Shape 1678"/>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sz="1800"/>
              <a:t>4. Использование Supervision Strategy</a:t>
            </a:r>
            <a:endParaRPr sz="1800"/>
          </a:p>
          <a:p>
            <a:pPr indent="-342900" lvl="0" marL="457200" marR="0" rtl="0" algn="l">
              <a:lnSpc>
                <a:spcPct val="100000"/>
              </a:lnSpc>
              <a:spcBef>
                <a:spcPts val="1000"/>
              </a:spcBef>
              <a:spcAft>
                <a:spcPts val="0"/>
              </a:spcAft>
              <a:buSzPts val="1800"/>
              <a:buChar char="-"/>
            </a:pPr>
            <a:r>
              <a:rPr lang="ru" sz="1800"/>
              <a:t>по аналогии с акторами, но реализуют не все стадии</a:t>
            </a:r>
            <a:endParaRPr sz="1800"/>
          </a:p>
          <a:p>
            <a:pPr indent="-342900" lvl="0" marL="457200" marR="0" rtl="0" algn="l">
              <a:lnSpc>
                <a:spcPct val="100000"/>
              </a:lnSpc>
              <a:spcBef>
                <a:spcPts val="0"/>
              </a:spcBef>
              <a:spcAft>
                <a:spcPts val="0"/>
              </a:spcAft>
              <a:buSzPts val="1800"/>
              <a:buChar char="-"/>
            </a:pPr>
            <a:r>
              <a:rPr lang="ru" sz="1800"/>
              <a:t>задается при материализации или для конкретной стадии</a:t>
            </a:r>
            <a:endParaRPr sz="1800"/>
          </a:p>
          <a:p>
            <a:pPr indent="-342900" lvl="0" marL="457200" marR="0" rtl="0" algn="l">
              <a:lnSpc>
                <a:spcPct val="100000"/>
              </a:lnSpc>
              <a:spcBef>
                <a:spcPts val="0"/>
              </a:spcBef>
              <a:spcAft>
                <a:spcPts val="0"/>
              </a:spcAft>
              <a:buSzPts val="1800"/>
              <a:buChar char="-"/>
            </a:pPr>
            <a:r>
              <a:rPr lang="ru" sz="1800"/>
              <a:t>3 основных вида:</a:t>
            </a:r>
            <a:endParaRPr sz="1800"/>
          </a:p>
          <a:p>
            <a:pPr indent="-342900" lvl="1" marL="914400" marR="0" rtl="0" algn="l">
              <a:lnSpc>
                <a:spcPct val="100000"/>
              </a:lnSpc>
              <a:spcBef>
                <a:spcPts val="0"/>
              </a:spcBef>
              <a:spcAft>
                <a:spcPts val="0"/>
              </a:spcAft>
              <a:buSzPts val="1800"/>
              <a:buChar char="-"/>
            </a:pPr>
            <a:r>
              <a:rPr lang="ru" sz="1800"/>
              <a:t>Stop - уронить стрим с ошибкой</a:t>
            </a:r>
            <a:endParaRPr sz="1800"/>
          </a:p>
          <a:p>
            <a:pPr indent="-342900" lvl="1" marL="914400" marR="0" rtl="0" algn="l">
              <a:lnSpc>
                <a:spcPct val="100000"/>
              </a:lnSpc>
              <a:spcBef>
                <a:spcPts val="0"/>
              </a:spcBef>
              <a:spcAft>
                <a:spcPts val="0"/>
              </a:spcAft>
              <a:buSzPts val="1800"/>
              <a:buChar char="-"/>
            </a:pPr>
            <a:r>
              <a:rPr lang="ru" sz="1800"/>
              <a:t>Resume - пропустить элемент и продолжить работу</a:t>
            </a:r>
            <a:endParaRPr sz="1800"/>
          </a:p>
          <a:p>
            <a:pPr indent="-342900" lvl="1" marL="914400" marR="0" rtl="0" algn="l">
              <a:lnSpc>
                <a:spcPct val="100000"/>
              </a:lnSpc>
              <a:spcBef>
                <a:spcPts val="0"/>
              </a:spcBef>
              <a:spcAft>
                <a:spcPts val="0"/>
              </a:spcAft>
              <a:buSzPts val="1800"/>
              <a:buChar char="-"/>
            </a:pPr>
            <a:r>
              <a:rPr lang="ru" sz="1800"/>
              <a:t>Restart - пропустить элемент, перезагрузить стадию (очистить её состояние) и продолжить работу</a:t>
            </a:r>
            <a:endParaRPr sz="1800"/>
          </a:p>
        </p:txBody>
      </p:sp>
      <p:sp>
        <p:nvSpPr>
          <p:cNvPr id="1679" name="Shape 167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83" name="Shape 1683"/>
        <p:cNvGrpSpPr/>
        <p:nvPr/>
      </p:nvGrpSpPr>
      <p:grpSpPr>
        <a:xfrm>
          <a:off x="0" y="0"/>
          <a:ext cx="0" cy="0"/>
          <a:chOff x="0" y="0"/>
          <a:chExt cx="0" cy="0"/>
        </a:xfrm>
      </p:grpSpPr>
      <p:sp>
        <p:nvSpPr>
          <p:cNvPr id="1684" name="Shape 1684"/>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t/>
            </a:r>
            <a:endParaRPr sz="1800"/>
          </a:p>
        </p:txBody>
      </p:sp>
      <p:sp>
        <p:nvSpPr>
          <p:cNvPr id="1685" name="Shape 168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86" name="Shape 1686"/>
          <p:cNvSpPr txBox="1"/>
          <p:nvPr/>
        </p:nvSpPr>
        <p:spPr>
          <a:xfrm>
            <a:off x="1545600" y="956200"/>
            <a:ext cx="6052800" cy="39492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decider</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Supervision.Decider</a:t>
            </a:r>
            <a:r>
              <a:rPr lang="ru" sz="1100">
                <a:solidFill>
                  <a:srgbClr val="333333"/>
                </a:solidFill>
                <a:latin typeface="Consolas"/>
                <a:ea typeface="Consolas"/>
                <a:cs typeface="Consolas"/>
                <a:sym typeface="Consolas"/>
              </a:rPr>
              <a:t> = {</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case</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ArithmeticException</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Supervision.Resume</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case</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Supervision.Stop</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i="1" lang="ru" sz="1100">
                <a:solidFill>
                  <a:srgbClr val="008800"/>
                </a:solidFill>
                <a:latin typeface="Consolas"/>
                <a:ea typeface="Consolas"/>
                <a:cs typeface="Consolas"/>
                <a:sym typeface="Consolas"/>
              </a:rPr>
              <a:t>// using Materializer</a:t>
            </a: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implicit</a:t>
            </a:r>
            <a:r>
              <a:rPr lang="ru" sz="1100">
                <a:solidFill>
                  <a:srgbClr val="333333"/>
                </a:solidFill>
                <a:latin typeface="Consolas"/>
                <a:ea typeface="Consolas"/>
                <a:cs typeface="Consolas"/>
                <a:sym typeface="Consolas"/>
              </a:rPr>
              <a:t> </a:t>
            </a: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materializer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ActorMaterializer(</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ActorMaterializerSettings(system).withSupervisionStrategy(decider)</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source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Source(</a:t>
            </a:r>
            <a:r>
              <a:rPr lang="ru" sz="1100">
                <a:solidFill>
                  <a:srgbClr val="0000FF"/>
                </a:solidFill>
                <a:latin typeface="Consolas"/>
                <a:ea typeface="Consolas"/>
                <a:cs typeface="Consolas"/>
                <a:sym typeface="Consolas"/>
              </a:rPr>
              <a:t>0</a:t>
            </a:r>
            <a:r>
              <a:rPr lang="ru" sz="1100">
                <a:solidFill>
                  <a:srgbClr val="333333"/>
                </a:solidFill>
                <a:latin typeface="Consolas"/>
                <a:ea typeface="Consolas"/>
                <a:cs typeface="Consolas"/>
                <a:sym typeface="Consolas"/>
              </a:rPr>
              <a:t> to </a:t>
            </a:r>
            <a:r>
              <a:rPr lang="ru" sz="1100">
                <a:solidFill>
                  <a:srgbClr val="0000FF"/>
                </a:solidFill>
                <a:latin typeface="Consolas"/>
                <a:ea typeface="Consolas"/>
                <a:cs typeface="Consolas"/>
                <a:sym typeface="Consolas"/>
              </a:rPr>
              <a:t>5</a:t>
            </a:r>
            <a:r>
              <a:rPr lang="ru" sz="1100">
                <a:solidFill>
                  <a:srgbClr val="333333"/>
                </a:solidFill>
                <a:latin typeface="Consolas"/>
                <a:ea typeface="Consolas"/>
                <a:cs typeface="Consolas"/>
                <a:sym typeface="Consolas"/>
              </a:rPr>
              <a:t>).map(</a:t>
            </a:r>
            <a:r>
              <a:rPr lang="ru" sz="1100">
                <a:solidFill>
                  <a:srgbClr val="0000FF"/>
                </a:solidFill>
                <a:latin typeface="Consolas"/>
                <a:ea typeface="Consolas"/>
                <a:cs typeface="Consolas"/>
                <a:sym typeface="Consolas"/>
              </a:rPr>
              <a:t>100</a:t>
            </a:r>
            <a:r>
              <a:rPr lang="ru" sz="1100">
                <a:solidFill>
                  <a:srgbClr val="333333"/>
                </a:solidFill>
                <a:latin typeface="Consolas"/>
                <a:ea typeface="Consolas"/>
                <a:cs typeface="Consolas"/>
                <a:sym typeface="Consolas"/>
              </a:rPr>
              <a:t> /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result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source.runWith(Sink.fold(</a:t>
            </a:r>
            <a:r>
              <a:rPr lang="ru" sz="1100">
                <a:solidFill>
                  <a:srgbClr val="0000FF"/>
                </a:solidFill>
                <a:latin typeface="Consolas"/>
                <a:ea typeface="Consolas"/>
                <a:cs typeface="Consolas"/>
                <a:sym typeface="Consolas"/>
              </a:rPr>
              <a:t>0</a:t>
            </a:r>
            <a:r>
              <a:rPr lang="ru" sz="1100">
                <a:solidFill>
                  <a:srgbClr val="333333"/>
                </a:solidFill>
                <a:latin typeface="Consolas"/>
                <a:ea typeface="Consolas"/>
                <a:cs typeface="Consolas"/>
                <a:sym typeface="Consolas"/>
              </a:rPr>
              <a:t>)(</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 +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i="1" lang="ru" sz="1100">
                <a:solidFill>
                  <a:srgbClr val="008800"/>
                </a:solidFill>
                <a:latin typeface="Consolas"/>
                <a:ea typeface="Consolas"/>
                <a:cs typeface="Consolas"/>
                <a:sym typeface="Consolas"/>
              </a:rPr>
              <a:t>// using Flow attributes:</a:t>
            </a: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flow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Flow[</a:t>
            </a:r>
            <a:r>
              <a:rPr b="1" lang="ru" sz="1100">
                <a:solidFill>
                  <a:srgbClr val="000080"/>
                </a:solidFill>
                <a:latin typeface="Consolas"/>
                <a:ea typeface="Consolas"/>
                <a:cs typeface="Consolas"/>
                <a:sym typeface="Consolas"/>
              </a:rPr>
              <a:t>Int</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.filter(</a:t>
            </a:r>
            <a:r>
              <a:rPr lang="ru" sz="1100">
                <a:solidFill>
                  <a:srgbClr val="0000FF"/>
                </a:solidFill>
                <a:latin typeface="Consolas"/>
                <a:ea typeface="Consolas"/>
                <a:cs typeface="Consolas"/>
                <a:sym typeface="Consolas"/>
              </a:rPr>
              <a:t>100</a:t>
            </a:r>
            <a:r>
              <a:rPr lang="ru" sz="1100">
                <a:solidFill>
                  <a:srgbClr val="333333"/>
                </a:solidFill>
                <a:latin typeface="Consolas"/>
                <a:ea typeface="Consolas"/>
                <a:cs typeface="Consolas"/>
                <a:sym typeface="Consolas"/>
              </a:rPr>
              <a:t> /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 &lt; </a:t>
            </a:r>
            <a:r>
              <a:rPr lang="ru" sz="1100">
                <a:solidFill>
                  <a:srgbClr val="0000FF"/>
                </a:solidFill>
                <a:latin typeface="Consolas"/>
                <a:ea typeface="Consolas"/>
                <a:cs typeface="Consolas"/>
                <a:sym typeface="Consolas"/>
              </a:rPr>
              <a:t>50</a:t>
            </a:r>
            <a:r>
              <a:rPr lang="ru" sz="1100">
                <a:solidFill>
                  <a:srgbClr val="333333"/>
                </a:solidFill>
                <a:latin typeface="Consolas"/>
                <a:ea typeface="Consolas"/>
                <a:cs typeface="Consolas"/>
                <a:sym typeface="Consolas"/>
              </a:rPr>
              <a:t>)</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.map(elem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a:t>
            </a:r>
            <a:r>
              <a:rPr lang="ru" sz="1100">
                <a:solidFill>
                  <a:srgbClr val="0000FF"/>
                </a:solidFill>
                <a:latin typeface="Consolas"/>
                <a:ea typeface="Consolas"/>
                <a:cs typeface="Consolas"/>
                <a:sym typeface="Consolas"/>
              </a:rPr>
              <a:t>100</a:t>
            </a:r>
            <a:r>
              <a:rPr lang="ru" sz="1100">
                <a:solidFill>
                  <a:srgbClr val="333333"/>
                </a:solidFill>
                <a:latin typeface="Consolas"/>
                <a:ea typeface="Consolas"/>
                <a:cs typeface="Consolas"/>
                <a:sym typeface="Consolas"/>
              </a:rPr>
              <a:t> / (</a:t>
            </a:r>
            <a:r>
              <a:rPr lang="ru" sz="1100">
                <a:solidFill>
                  <a:srgbClr val="0000FF"/>
                </a:solidFill>
                <a:latin typeface="Consolas"/>
                <a:ea typeface="Consolas"/>
                <a:cs typeface="Consolas"/>
                <a:sym typeface="Consolas"/>
              </a:rPr>
              <a:t>5</a:t>
            </a:r>
            <a:r>
              <a:rPr lang="ru" sz="1100">
                <a:solidFill>
                  <a:srgbClr val="333333"/>
                </a:solidFill>
                <a:latin typeface="Consolas"/>
                <a:ea typeface="Consolas"/>
                <a:cs typeface="Consolas"/>
                <a:sym typeface="Consolas"/>
              </a:rPr>
              <a:t> - elem))</a:t>
            </a:r>
            <a:br>
              <a:rPr lang="ru" sz="1100">
                <a:solidFill>
                  <a:srgbClr val="333333"/>
                </a:solidFill>
                <a:latin typeface="Consolas"/>
                <a:ea typeface="Consolas"/>
                <a:cs typeface="Consolas"/>
                <a:sym typeface="Consolas"/>
              </a:rPr>
            </a:br>
            <a:r>
              <a:rPr lang="ru" sz="1100">
                <a:solidFill>
                  <a:srgbClr val="333333"/>
                </a:solidFill>
                <a:latin typeface="Consolas"/>
                <a:ea typeface="Consolas"/>
                <a:cs typeface="Consolas"/>
                <a:sym typeface="Consolas"/>
              </a:rPr>
              <a:t>  .withAttributes(ActorAttributes.supervisionStrategy(decider))</a:t>
            </a: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source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Source(</a:t>
            </a:r>
            <a:r>
              <a:rPr lang="ru" sz="1100">
                <a:solidFill>
                  <a:srgbClr val="0000FF"/>
                </a:solidFill>
                <a:latin typeface="Consolas"/>
                <a:ea typeface="Consolas"/>
                <a:cs typeface="Consolas"/>
                <a:sym typeface="Consolas"/>
              </a:rPr>
              <a:t>0</a:t>
            </a:r>
            <a:r>
              <a:rPr lang="ru" sz="1100">
                <a:solidFill>
                  <a:srgbClr val="333333"/>
                </a:solidFill>
                <a:latin typeface="Consolas"/>
                <a:ea typeface="Consolas"/>
                <a:cs typeface="Consolas"/>
                <a:sym typeface="Consolas"/>
              </a:rPr>
              <a:t> to </a:t>
            </a:r>
            <a:r>
              <a:rPr lang="ru" sz="1100">
                <a:solidFill>
                  <a:srgbClr val="0000FF"/>
                </a:solidFill>
                <a:latin typeface="Consolas"/>
                <a:ea typeface="Consolas"/>
                <a:cs typeface="Consolas"/>
                <a:sym typeface="Consolas"/>
              </a:rPr>
              <a:t>5</a:t>
            </a:r>
            <a:r>
              <a:rPr lang="ru" sz="1100">
                <a:solidFill>
                  <a:srgbClr val="333333"/>
                </a:solidFill>
                <a:latin typeface="Consolas"/>
                <a:ea typeface="Consolas"/>
                <a:cs typeface="Consolas"/>
                <a:sym typeface="Consolas"/>
              </a:rPr>
              <a:t>).via(flow)</a:t>
            </a:r>
            <a:br>
              <a:rPr lang="ru" sz="1100">
                <a:solidFill>
                  <a:srgbClr val="333333"/>
                </a:solidFill>
                <a:latin typeface="Consolas"/>
                <a:ea typeface="Consolas"/>
                <a:cs typeface="Consolas"/>
                <a:sym typeface="Consolas"/>
              </a:rPr>
            </a:br>
            <a:br>
              <a:rPr lang="ru" sz="1100">
                <a:solidFill>
                  <a:srgbClr val="333333"/>
                </a:solidFill>
                <a:latin typeface="Consolas"/>
                <a:ea typeface="Consolas"/>
                <a:cs typeface="Consolas"/>
                <a:sym typeface="Consolas"/>
              </a:rPr>
            </a:br>
            <a:r>
              <a:rPr b="1" lang="ru" sz="1100">
                <a:solidFill>
                  <a:srgbClr val="000080"/>
                </a:solidFill>
                <a:latin typeface="Consolas"/>
                <a:ea typeface="Consolas"/>
                <a:cs typeface="Consolas"/>
                <a:sym typeface="Consolas"/>
              </a:rPr>
              <a:t>val</a:t>
            </a:r>
            <a:r>
              <a:rPr lang="ru" sz="1100">
                <a:solidFill>
                  <a:srgbClr val="333333"/>
                </a:solidFill>
                <a:latin typeface="Consolas"/>
                <a:ea typeface="Consolas"/>
                <a:cs typeface="Consolas"/>
                <a:sym typeface="Consolas"/>
              </a:rPr>
              <a:t> result </a:t>
            </a:r>
            <a:r>
              <a:rPr b="1" lang="ru" sz="1100">
                <a:solidFill>
                  <a:srgbClr val="000080"/>
                </a:solidFill>
                <a:latin typeface="Consolas"/>
                <a:ea typeface="Consolas"/>
                <a:cs typeface="Consolas"/>
                <a:sym typeface="Consolas"/>
              </a:rPr>
              <a:t>=</a:t>
            </a:r>
            <a:r>
              <a:rPr lang="ru" sz="1100">
                <a:solidFill>
                  <a:srgbClr val="333333"/>
                </a:solidFill>
                <a:latin typeface="Consolas"/>
                <a:ea typeface="Consolas"/>
                <a:cs typeface="Consolas"/>
                <a:sym typeface="Consolas"/>
              </a:rPr>
              <a:t> source.runWith(Sink.fold(</a:t>
            </a:r>
            <a:r>
              <a:rPr lang="ru" sz="1100">
                <a:solidFill>
                  <a:srgbClr val="0000FF"/>
                </a:solidFill>
                <a:latin typeface="Consolas"/>
                <a:ea typeface="Consolas"/>
                <a:cs typeface="Consolas"/>
                <a:sym typeface="Consolas"/>
              </a:rPr>
              <a:t>0</a:t>
            </a:r>
            <a:r>
              <a:rPr lang="ru" sz="1100">
                <a:solidFill>
                  <a:srgbClr val="333333"/>
                </a:solidFill>
                <a:latin typeface="Consolas"/>
                <a:ea typeface="Consolas"/>
                <a:cs typeface="Consolas"/>
                <a:sym typeface="Consolas"/>
              </a:rPr>
              <a:t>)(</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 + </a:t>
            </a:r>
            <a:r>
              <a:rPr b="1" lang="ru" sz="1100">
                <a:solidFill>
                  <a:srgbClr val="000080"/>
                </a:solidFill>
                <a:latin typeface="Consolas"/>
                <a:ea typeface="Consolas"/>
                <a:cs typeface="Consolas"/>
                <a:sym typeface="Consolas"/>
              </a:rPr>
              <a:t>_</a:t>
            </a:r>
            <a:r>
              <a:rPr lang="ru"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90" name="Shape 1690"/>
        <p:cNvGrpSpPr/>
        <p:nvPr/>
      </p:nvGrpSpPr>
      <p:grpSpPr>
        <a:xfrm>
          <a:off x="0" y="0"/>
          <a:ext cx="0" cy="0"/>
          <a:chOff x="0" y="0"/>
          <a:chExt cx="0" cy="0"/>
        </a:xfrm>
      </p:grpSpPr>
      <p:sp>
        <p:nvSpPr>
          <p:cNvPr id="1691" name="Shape 1691"/>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Можно также использовать встроенные стратегии:</a:t>
            </a:r>
            <a:endParaRPr sz="1800"/>
          </a:p>
        </p:txBody>
      </p:sp>
      <p:sp>
        <p:nvSpPr>
          <p:cNvPr id="1692" name="Shape 169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693" name="Shape 1693"/>
          <p:cNvSpPr txBox="1"/>
          <p:nvPr/>
        </p:nvSpPr>
        <p:spPr>
          <a:xfrm>
            <a:off x="1851650" y="1502100"/>
            <a:ext cx="5446500" cy="17571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b="1" lang="ru" sz="1200">
                <a:solidFill>
                  <a:srgbClr val="000080"/>
                </a:solidFill>
                <a:latin typeface="Consolas"/>
                <a:ea typeface="Consolas"/>
                <a:cs typeface="Consolas"/>
                <a:sym typeface="Consolas"/>
              </a:rPr>
              <a:t>import</a:t>
            </a:r>
            <a:r>
              <a:rPr lang="ru" sz="1200">
                <a:solidFill>
                  <a:srgbClr val="333333"/>
                </a:solidFill>
                <a:latin typeface="Consolas"/>
                <a:ea typeface="Consolas"/>
                <a:cs typeface="Consolas"/>
                <a:sym typeface="Consolas"/>
              </a:rPr>
              <a:t> ActorAttributes.supervisionStrategy</a:t>
            </a:r>
            <a:br>
              <a:rPr lang="ru" sz="1200">
                <a:solidFill>
                  <a:srgbClr val="333333"/>
                </a:solidFill>
                <a:latin typeface="Consolas"/>
                <a:ea typeface="Consolas"/>
                <a:cs typeface="Consolas"/>
                <a:sym typeface="Consolas"/>
              </a:rPr>
            </a:br>
            <a:r>
              <a:rPr b="1" lang="ru" sz="1200">
                <a:solidFill>
                  <a:srgbClr val="000080"/>
                </a:solidFill>
                <a:latin typeface="Consolas"/>
                <a:ea typeface="Consolas"/>
                <a:cs typeface="Consolas"/>
                <a:sym typeface="Consolas"/>
              </a:rPr>
              <a:t>import</a:t>
            </a:r>
            <a:r>
              <a:rPr lang="ru" sz="1200">
                <a:solidFill>
                  <a:srgbClr val="333333"/>
                </a:solidFill>
                <a:latin typeface="Consolas"/>
                <a:ea typeface="Consolas"/>
                <a:cs typeface="Consolas"/>
                <a:sym typeface="Consolas"/>
              </a:rPr>
              <a:t> Supervision.resumingDecider</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futureResults</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Source</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String</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NotUsed</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source.via(</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Flow[</a:t>
            </a:r>
            <a:r>
              <a:rPr b="1" lang="ru" sz="1200">
                <a:solidFill>
                  <a:srgbClr val="000080"/>
                </a:solidFill>
                <a:latin typeface="Consolas"/>
                <a:ea typeface="Consolas"/>
                <a:cs typeface="Consolas"/>
                <a:sym typeface="Consolas"/>
              </a:rPr>
              <a:t>String</a:t>
            </a:r>
            <a:r>
              <a:rPr lang="ru" sz="1200">
                <a:solidFill>
                  <a:srgbClr val="333333"/>
                </a:solidFill>
                <a:latin typeface="Consolas"/>
                <a:ea typeface="Consolas"/>
                <a:cs typeface="Consolas"/>
                <a:sym typeface="Consolas"/>
              </a:rPr>
              <a:t>].mapAsync(</a:t>
            </a:r>
            <a:r>
              <a:rPr lang="ru" sz="1200">
                <a:solidFill>
                  <a:srgbClr val="0000FF"/>
                </a:solidFill>
                <a:latin typeface="Consolas"/>
                <a:ea typeface="Consolas"/>
                <a:cs typeface="Consolas"/>
                <a:sym typeface="Consolas"/>
              </a:rPr>
              <a:t>4</a:t>
            </a:r>
            <a:r>
              <a:rPr lang="ru" sz="1200">
                <a:solidFill>
                  <a:srgbClr val="333333"/>
                </a:solidFill>
                <a:latin typeface="Consolas"/>
                <a:ea typeface="Consolas"/>
                <a:cs typeface="Consolas"/>
                <a:sym typeface="Consolas"/>
              </a:rPr>
              <a:t>)(s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spawnSomeFuture(s))</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.withAttributes(supervisionStrategy(resumingDecider))</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97" name="Shape 1697"/>
        <p:cNvGrpSpPr/>
        <p:nvPr/>
      </p:nvGrpSpPr>
      <p:grpSpPr>
        <a:xfrm>
          <a:off x="0" y="0"/>
          <a:ext cx="0" cy="0"/>
          <a:chOff x="0" y="0"/>
          <a:chExt cx="0" cy="0"/>
        </a:xfrm>
      </p:grpSpPr>
      <p:sp>
        <p:nvSpPr>
          <p:cNvPr id="1698" name="Shape 1698"/>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Работа с файлами в стримах:</a:t>
            </a:r>
            <a:br>
              <a:rPr lang="ru" sz="1800"/>
            </a:br>
            <a:r>
              <a:rPr lang="ru" sz="1800"/>
              <a:t>(по умолчанию используется отдельный диспетчер)</a:t>
            </a:r>
            <a:endParaRPr sz="1800"/>
          </a:p>
        </p:txBody>
      </p:sp>
      <p:sp>
        <p:nvSpPr>
          <p:cNvPr id="1699" name="Shape 169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700" name="Shape 1700"/>
          <p:cNvSpPr txBox="1"/>
          <p:nvPr/>
        </p:nvSpPr>
        <p:spPr>
          <a:xfrm>
            <a:off x="1789200" y="1698700"/>
            <a:ext cx="5565600" cy="33600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file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Paths.get(</a:t>
            </a:r>
            <a:r>
              <a:rPr lang="ru" sz="1200">
                <a:solidFill>
                  <a:srgbClr val="0000FF"/>
                </a:solidFill>
                <a:latin typeface="Consolas"/>
                <a:ea typeface="Consolas"/>
                <a:cs typeface="Consolas"/>
                <a:sym typeface="Consolas"/>
              </a:rPr>
              <a:t>"example.csv"</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writingGraph</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RunnableGraph</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Future</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IOResult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Source(</a:t>
            </a:r>
            <a:r>
              <a:rPr lang="ru" sz="1200">
                <a:solidFill>
                  <a:srgbClr val="0000FF"/>
                </a:solidFill>
                <a:latin typeface="Consolas"/>
                <a:ea typeface="Consolas"/>
                <a:cs typeface="Consolas"/>
                <a:sym typeface="Consolas"/>
              </a:rPr>
              <a:t>1</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100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.toString + </a:t>
            </a:r>
            <a:r>
              <a:rPr lang="ru" sz="1200">
                <a:solidFill>
                  <a:srgbClr val="0000FF"/>
                </a:solidFill>
                <a:latin typeface="Consolas"/>
                <a:ea typeface="Consolas"/>
                <a:cs typeface="Consolas"/>
                <a:sym typeface="Consolas"/>
              </a:rPr>
              <a:t>"\n"</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.map(ByteString(</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.toMat(FileIO.toPath(file))(Keep.right)</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Await.ready(writingGraph.run(), Duration.Inf)</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readingGraph</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RunnableGraph</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Future</a:t>
            </a:r>
            <a:r>
              <a:rPr lang="ru" sz="1200">
                <a:solidFill>
                  <a:srgbClr val="333333"/>
                </a:solidFill>
                <a:latin typeface="Consolas"/>
                <a:ea typeface="Consolas"/>
                <a:cs typeface="Consolas"/>
                <a:sym typeface="Consolas"/>
              </a:rPr>
              <a:t>[</a:t>
            </a:r>
            <a:r>
              <a:rPr b="1" lang="ru" sz="1200">
                <a:solidFill>
                  <a:srgbClr val="000080"/>
                </a:solidFill>
                <a:latin typeface="Consolas"/>
                <a:ea typeface="Consolas"/>
                <a:cs typeface="Consolas"/>
                <a:sym typeface="Consolas"/>
              </a:rPr>
              <a:t>IOResult</a:t>
            </a: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FileIO.fromPath(file, </a:t>
            </a:r>
            <a:r>
              <a:rPr lang="ru" sz="1200">
                <a:solidFill>
                  <a:srgbClr val="0000FF"/>
                </a:solidFill>
                <a:latin typeface="Consolas"/>
                <a:ea typeface="Consolas"/>
                <a:cs typeface="Consolas"/>
                <a:sym typeface="Consolas"/>
              </a:rPr>
              <a:t>10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.map(</a:t>
            </a:r>
            <a:r>
              <a:rPr b="1" lang="ru" sz="1200">
                <a:solidFill>
                  <a:srgbClr val="000080"/>
                </a:solidFill>
                <a:latin typeface="Consolas"/>
                <a:ea typeface="Consolas"/>
                <a:cs typeface="Consolas"/>
                <a:sym typeface="Consolas"/>
              </a:rPr>
              <a:t>_</a:t>
            </a:r>
            <a:r>
              <a:rPr lang="ru" sz="1200">
                <a:solidFill>
                  <a:srgbClr val="333333"/>
                </a:solidFill>
                <a:latin typeface="Consolas"/>
                <a:ea typeface="Consolas"/>
                <a:cs typeface="Consolas"/>
                <a:sym typeface="Consolas"/>
              </a:rPr>
              <a:t>.decodeString(</a:t>
            </a:r>
            <a:r>
              <a:rPr lang="ru" sz="1200">
                <a:solidFill>
                  <a:srgbClr val="0000FF"/>
                </a:solidFill>
                <a:latin typeface="Consolas"/>
                <a:ea typeface="Consolas"/>
                <a:cs typeface="Consolas"/>
                <a:sym typeface="Consolas"/>
              </a:rPr>
              <a:t>"UTF-8"</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.to(Sink.foreach(println))</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Await.ready(readingGraph.run(), Duration.Inf)</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b="1" sz="1200">
              <a:solidFill>
                <a:srgbClr val="00008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//cF: String =&gt; (String =&gt; Boolean)</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endParaRPr sz="1000">
              <a:solidFill>
                <a:schemeClr val="dk1"/>
              </a:solidFill>
              <a:latin typeface="Verdana"/>
              <a:ea typeface="Verdana"/>
              <a:cs typeface="Verdana"/>
              <a:sym typeface="Verdana"/>
            </a:endParaRPr>
          </a:p>
        </p:txBody>
      </p:sp>
      <p:sp>
        <p:nvSpPr>
          <p:cNvPr id="239" name="Shape 239"/>
          <p:cNvSpPr txBox="1"/>
          <p:nvPr/>
        </p:nvSpPr>
        <p:spPr>
          <a:xfrm>
            <a:off x="311700" y="1054100"/>
            <a:ext cx="8481600" cy="125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endParaRPr>
              <a:solidFill>
                <a:srgbClr val="434343"/>
              </a:solidFill>
            </a:endParaRPr>
          </a:p>
          <a:p>
            <a:pPr indent="0" lvl="0" marL="0" rtl="0">
              <a:spcBef>
                <a:spcPts val="0"/>
              </a:spcBef>
              <a:spcAft>
                <a:spcPts val="0"/>
              </a:spcAft>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endParaRPr>
              <a:solidFill>
                <a:srgbClr val="434343"/>
              </a:solidFill>
            </a:endParaRPr>
          </a:p>
          <a:p>
            <a:pPr indent="0" lvl="0" marL="0">
              <a:spcBef>
                <a:spcPts val="0"/>
              </a:spcBef>
              <a:spcAft>
                <a:spcPts val="0"/>
              </a:spcAft>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endParaRPr>
              <a:solidFill>
                <a:srgbClr val="434343"/>
              </a:solidFill>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04" name="Shape 1704"/>
        <p:cNvGrpSpPr/>
        <p:nvPr/>
      </p:nvGrpSpPr>
      <p:grpSpPr>
        <a:xfrm>
          <a:off x="0" y="0"/>
          <a:ext cx="0" cy="0"/>
          <a:chOff x="0" y="0"/>
          <a:chExt cx="0" cy="0"/>
        </a:xfrm>
      </p:grpSpPr>
      <p:sp>
        <p:nvSpPr>
          <p:cNvPr id="1705" name="Shape 1705"/>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Пример stateful-стадии:</a:t>
            </a:r>
            <a:endParaRPr sz="1800"/>
          </a:p>
        </p:txBody>
      </p:sp>
      <p:sp>
        <p:nvSpPr>
          <p:cNvPr id="1706" name="Shape 170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 </a:t>
            </a:r>
            <a:endParaRPr>
              <a:solidFill>
                <a:schemeClr val="dk2"/>
              </a:solidFill>
            </a:endParaRPr>
          </a:p>
        </p:txBody>
      </p:sp>
      <p:sp>
        <p:nvSpPr>
          <p:cNvPr id="1707" name="Shape 1707"/>
          <p:cNvSpPr txBox="1"/>
          <p:nvPr/>
        </p:nvSpPr>
        <p:spPr>
          <a:xfrm>
            <a:off x="1789200" y="1424225"/>
            <a:ext cx="5565600" cy="2573700"/>
          </a:xfrm>
          <a:prstGeom prst="rect">
            <a:avLst/>
          </a:prstGeom>
          <a:solidFill>
            <a:srgbClr val="FFFFFF"/>
          </a:solidFill>
          <a:ln>
            <a:noFill/>
          </a:ln>
        </p:spPr>
        <p:txBody>
          <a:bodyPr anchorCtr="0" anchor="t" bIns="91425" lIns="91425" spcFirstLastPara="1" rIns="91425" wrap="square" tIns="91425">
            <a:noAutofit/>
          </a:bodyPr>
          <a:lstStyle/>
          <a:p>
            <a:pPr indent="0" lvl="0" marL="0" rtl="0">
              <a:lnSpc>
                <a:spcPct val="110795"/>
              </a:lnSpc>
              <a:spcBef>
                <a:spcPts val="0"/>
              </a:spcBef>
              <a:spcAft>
                <a:spcPts val="0"/>
              </a:spcAft>
              <a:buNone/>
            </a:pP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val</a:t>
            </a:r>
            <a:r>
              <a:rPr lang="ru" sz="1200">
                <a:solidFill>
                  <a:srgbClr val="333333"/>
                </a:solidFill>
                <a:latin typeface="Consolas"/>
                <a:ea typeface="Consolas"/>
                <a:cs typeface="Consolas"/>
                <a:sym typeface="Consolas"/>
              </a:rPr>
              <a:t> result </a:t>
            </a:r>
            <a:r>
              <a:rPr b="1" lang="ru" sz="1200">
                <a:solidFill>
                  <a:srgbClr val="000080"/>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Source(</a:t>
            </a:r>
            <a:r>
              <a:rPr lang="ru" sz="1200">
                <a:solidFill>
                  <a:srgbClr val="0000FF"/>
                </a:solidFill>
                <a:latin typeface="Consolas"/>
                <a:ea typeface="Consolas"/>
                <a:cs typeface="Consolas"/>
                <a:sym typeface="Consolas"/>
              </a:rPr>
              <a:t>1</a:t>
            </a:r>
            <a:r>
              <a:rPr lang="ru" sz="1200">
                <a:solidFill>
                  <a:srgbClr val="333333"/>
                </a:solidFill>
                <a:latin typeface="Consolas"/>
                <a:ea typeface="Consolas"/>
                <a:cs typeface="Consolas"/>
                <a:sym typeface="Consolas"/>
              </a:rPr>
              <a:t> to </a:t>
            </a:r>
            <a:r>
              <a:rPr lang="ru" sz="1200">
                <a:solidFill>
                  <a:srgbClr val="0000FF"/>
                </a:solidFill>
                <a:latin typeface="Consolas"/>
                <a:ea typeface="Consolas"/>
                <a:cs typeface="Consolas"/>
                <a:sym typeface="Consolas"/>
              </a:rPr>
              <a:t>100</a:t>
            </a:r>
            <a:r>
              <a:rPr lang="ru" sz="1200">
                <a:solidFill>
                  <a:srgbClr val="333333"/>
                </a:solidFill>
                <a:latin typeface="Consolas"/>
                <a:ea typeface="Consolas"/>
                <a:cs typeface="Consolas"/>
                <a:sym typeface="Consolas"/>
              </a:rPr>
              <a: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.statefulMapConcat { () </a:t>
            </a:r>
            <a:r>
              <a:rPr b="1" lang="ru" sz="1200">
                <a:solidFill>
                  <a:srgbClr val="000080"/>
                </a:solidFill>
                <a:latin typeface="Consolas"/>
                <a:ea typeface="Consolas"/>
                <a:cs typeface="Consolas"/>
                <a:sym typeface="Consolas"/>
              </a:rPr>
              <a:t>=&gt;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var</a:t>
            </a:r>
            <a:r>
              <a:rPr lang="ru" sz="1200">
                <a:solidFill>
                  <a:srgbClr val="333333"/>
                </a:solidFill>
                <a:latin typeface="Consolas"/>
                <a:ea typeface="Consolas"/>
                <a:cs typeface="Consolas"/>
                <a:sym typeface="Consolas"/>
              </a:rPr>
              <a:t> qty </a:t>
            </a:r>
            <a:r>
              <a:rPr b="1" lang="ru" sz="1200">
                <a:solidFill>
                  <a:srgbClr val="000080"/>
                </a:solidFill>
                <a:latin typeface="Consolas"/>
                <a:ea typeface="Consolas"/>
                <a:cs typeface="Consolas"/>
                <a:sym typeface="Consolas"/>
              </a:rPr>
              <a:t>=</a:t>
            </a:r>
            <a:r>
              <a:rPr lang="ru" sz="1200">
                <a:solidFill>
                  <a:srgbClr val="333333"/>
                </a:solidFill>
                <a:latin typeface="Consolas"/>
                <a:ea typeface="Consolas"/>
                <a:cs typeface="Consolas"/>
                <a:sym typeface="Consolas"/>
              </a:rPr>
              <a:t> </a:t>
            </a:r>
            <a:r>
              <a:rPr lang="ru" sz="1200">
                <a:solidFill>
                  <a:srgbClr val="0000FF"/>
                </a:solidFill>
                <a:latin typeface="Consolas"/>
                <a:ea typeface="Consolas"/>
                <a:cs typeface="Consolas"/>
                <a:sym typeface="Consolas"/>
              </a:rPr>
              <a:t>0</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value </a:t>
            </a:r>
            <a:r>
              <a:rPr b="1" lang="ru" sz="1200">
                <a:solidFill>
                  <a:srgbClr val="000080"/>
                </a:solidFill>
                <a:latin typeface="Consolas"/>
                <a:ea typeface="Consolas"/>
                <a:cs typeface="Consolas"/>
                <a:sym typeface="Consolas"/>
              </a:rPr>
              <a:t>=&gt;</a:t>
            </a: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qty += </a:t>
            </a:r>
            <a:r>
              <a:rPr lang="ru" sz="1200">
                <a:solidFill>
                  <a:srgbClr val="0000FF"/>
                </a:solidFill>
                <a:latin typeface="Consolas"/>
                <a:ea typeface="Consolas"/>
                <a:cs typeface="Consolas"/>
                <a:sym typeface="Consolas"/>
              </a:rPr>
              <a:t>1</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r>
              <a:rPr b="1" lang="ru" sz="1200">
                <a:solidFill>
                  <a:srgbClr val="000080"/>
                </a:solidFill>
                <a:latin typeface="Consolas"/>
                <a:ea typeface="Consolas"/>
                <a:cs typeface="Consolas"/>
                <a:sym typeface="Consolas"/>
              </a:rPr>
              <a:t>if</a:t>
            </a:r>
            <a:r>
              <a:rPr lang="ru" sz="1200">
                <a:solidFill>
                  <a:srgbClr val="333333"/>
                </a:solidFill>
                <a:latin typeface="Consolas"/>
                <a:ea typeface="Consolas"/>
                <a:cs typeface="Consolas"/>
                <a:sym typeface="Consolas"/>
              </a:rPr>
              <a:t> (qty % </a:t>
            </a:r>
            <a:r>
              <a:rPr lang="ru" sz="1200">
                <a:solidFill>
                  <a:srgbClr val="0000FF"/>
                </a:solidFill>
                <a:latin typeface="Consolas"/>
                <a:ea typeface="Consolas"/>
                <a:cs typeface="Consolas"/>
                <a:sym typeface="Consolas"/>
              </a:rPr>
              <a:t>2</a:t>
            </a:r>
            <a:r>
              <a:rPr lang="ru" sz="1200">
                <a:solidFill>
                  <a:srgbClr val="333333"/>
                </a:solidFill>
                <a:latin typeface="Consolas"/>
                <a:ea typeface="Consolas"/>
                <a:cs typeface="Consolas"/>
                <a:sym typeface="Consolas"/>
              </a:rPr>
              <a:t> == </a:t>
            </a:r>
            <a:r>
              <a:rPr lang="ru" sz="1200">
                <a:solidFill>
                  <a:srgbClr val="0000FF"/>
                </a:solidFill>
                <a:latin typeface="Consolas"/>
                <a:ea typeface="Consolas"/>
                <a:cs typeface="Consolas"/>
                <a:sym typeface="Consolas"/>
              </a:rPr>
              <a:t>0</a:t>
            </a:r>
            <a:r>
              <a:rPr lang="ru" sz="1200">
                <a:solidFill>
                  <a:srgbClr val="333333"/>
                </a:solidFill>
                <a:latin typeface="Consolas"/>
                <a:ea typeface="Consolas"/>
                <a:cs typeface="Consolas"/>
                <a:sym typeface="Consolas"/>
              </a:rPr>
              <a:t>) List(value) </a:t>
            </a:r>
            <a:r>
              <a:rPr b="1" lang="ru" sz="1200">
                <a:solidFill>
                  <a:srgbClr val="000080"/>
                </a:solidFill>
                <a:latin typeface="Consolas"/>
                <a:ea typeface="Consolas"/>
                <a:cs typeface="Consolas"/>
                <a:sym typeface="Consolas"/>
              </a:rPr>
              <a:t>else</a:t>
            </a:r>
            <a:r>
              <a:rPr lang="ru" sz="1200">
                <a:solidFill>
                  <a:srgbClr val="333333"/>
                </a:solidFill>
                <a:latin typeface="Consolas"/>
                <a:ea typeface="Consolas"/>
                <a:cs typeface="Consolas"/>
                <a:sym typeface="Consolas"/>
              </a:rPr>
              <a:t> List()</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t>
            </a: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.runForeach(println)</a:t>
            </a:r>
            <a:br>
              <a:rPr lang="ru" sz="1200">
                <a:solidFill>
                  <a:srgbClr val="333333"/>
                </a:solidFill>
                <a:latin typeface="Consolas"/>
                <a:ea typeface="Consolas"/>
                <a:cs typeface="Consolas"/>
                <a:sym typeface="Consolas"/>
              </a:rPr>
            </a:br>
            <a:br>
              <a:rPr lang="ru" sz="1200">
                <a:solidFill>
                  <a:srgbClr val="333333"/>
                </a:solidFill>
                <a:latin typeface="Consolas"/>
                <a:ea typeface="Consolas"/>
                <a:cs typeface="Consolas"/>
                <a:sym typeface="Consolas"/>
              </a:rPr>
            </a:br>
            <a:r>
              <a:rPr lang="ru" sz="1200">
                <a:solidFill>
                  <a:srgbClr val="333333"/>
                </a:solidFill>
                <a:latin typeface="Consolas"/>
                <a:ea typeface="Consolas"/>
                <a:cs typeface="Consolas"/>
                <a:sym typeface="Consolas"/>
              </a:rPr>
              <a:t>  Await.ready(result, Duration.Inf)</a:t>
            </a:r>
            <a:endParaRPr sz="1200">
              <a:solidFill>
                <a:srgbClr val="333333"/>
              </a:solidFill>
              <a:latin typeface="Consolas"/>
              <a:ea typeface="Consolas"/>
              <a:cs typeface="Consolas"/>
              <a:sym typeface="Consolas"/>
            </a:endParaRPr>
          </a:p>
          <a:p>
            <a:pPr indent="0" lvl="0" marL="0" rtl="0">
              <a:lnSpc>
                <a:spcPct val="110795"/>
              </a:lnSpc>
              <a:spcBef>
                <a:spcPts val="0"/>
              </a:spcBef>
              <a:spcAft>
                <a:spcPts val="0"/>
              </a:spcAft>
              <a:buNone/>
            </a:pPr>
            <a:r>
              <a:t/>
            </a:r>
            <a:endParaRPr sz="1200">
              <a:solidFill>
                <a:srgbClr val="333333"/>
              </a:solidFill>
              <a:latin typeface="Consolas"/>
              <a:ea typeface="Consolas"/>
              <a:cs typeface="Consolas"/>
              <a:sym typeface="Consolas"/>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11" name="Shape 1711"/>
        <p:cNvGrpSpPr/>
        <p:nvPr/>
      </p:nvGrpSpPr>
      <p:grpSpPr>
        <a:xfrm>
          <a:off x="0" y="0"/>
          <a:ext cx="0" cy="0"/>
          <a:chOff x="0" y="0"/>
          <a:chExt cx="0" cy="0"/>
        </a:xfrm>
      </p:grpSpPr>
      <p:sp>
        <p:nvSpPr>
          <p:cNvPr id="1712" name="Shape 17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Akka Streams</a:t>
            </a:r>
            <a:r>
              <a:rPr lang="ru">
                <a:solidFill>
                  <a:schemeClr val="dk2"/>
                </a:solidFill>
              </a:rPr>
              <a:t> </a:t>
            </a:r>
            <a:endParaRPr>
              <a:solidFill>
                <a:schemeClr val="dk2"/>
              </a:solidFill>
            </a:endParaRPr>
          </a:p>
        </p:txBody>
      </p:sp>
      <p:sp>
        <p:nvSpPr>
          <p:cNvPr id="1713" name="Shape 1713"/>
          <p:cNvSpPr txBox="1"/>
          <p:nvPr/>
        </p:nvSpPr>
        <p:spPr>
          <a:xfrm>
            <a:off x="311700" y="956200"/>
            <a:ext cx="8520600" cy="40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ru" sz="1800"/>
              <a:t>Еще больше стадий и все их описания можно посмотреть здесь: </a:t>
            </a:r>
            <a:r>
              <a:rPr lang="ru" sz="1800" u="sng">
                <a:solidFill>
                  <a:schemeClr val="hlink"/>
                </a:solidFill>
                <a:hlinkClick r:id="rId3"/>
              </a:rPr>
              <a:t>https://doc.akka.io/docs/akka/2.5/stream/stages-overview.html</a:t>
            </a:r>
            <a:r>
              <a:rPr lang="ru" sz="1800">
                <a:solidFill>
                  <a:srgbClr val="FF0000"/>
                </a:solidFill>
              </a:rPr>
              <a:t> </a:t>
            </a:r>
            <a:endParaRPr sz="18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45" name="Shape 245"/>
          <p:cNvSpPr txBox="1"/>
          <p:nvPr/>
        </p:nvSpPr>
        <p:spPr>
          <a:xfrm>
            <a:off x="311700" y="1073500"/>
            <a:ext cx="8520600" cy="240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Композиция функций одной переменной</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endParaRPr>
              <a:solidFill>
                <a:srgbClr val="434343"/>
              </a:solidFill>
            </a:endParaRP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//val powAndShow  = pow compose show</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52" name="Shape 252"/>
          <p:cNvSpPr txBox="1"/>
          <p:nvPr/>
        </p:nvSpPr>
        <p:spPr>
          <a:xfrm>
            <a:off x="311700" y="1073500"/>
            <a:ext cx="8520600" cy="345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Композиция функций нескольких переменных</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endParaRPr>
              <a:solidFill>
                <a:srgbClr val="434343"/>
              </a:solidFill>
            </a:endParaRPr>
          </a:p>
          <a:p>
            <a:pPr indent="-317500" lvl="0" marL="914400">
              <a:spcBef>
                <a:spcPts val="0"/>
              </a:spcBef>
              <a:spcAft>
                <a:spcPts val="0"/>
              </a:spcAft>
              <a:buClr>
                <a:srgbClr val="434343"/>
              </a:buClr>
              <a:buSzPts val="1400"/>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endParaRPr>
              <a:solidFill>
                <a:srgbClr val="434343"/>
              </a:solidFill>
            </a:endParaRPr>
          </a:p>
          <a:p>
            <a:pPr indent="0" lvl="0" marL="0" rtl="0">
              <a:spcBef>
                <a:spcPts val="0"/>
              </a:spcBef>
              <a:spcAft>
                <a:spcPts val="0"/>
              </a:spcAft>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58" name="Shape 258"/>
          <p:cNvSpPr txBox="1"/>
          <p:nvPr/>
        </p:nvSpPr>
        <p:spPr>
          <a:xfrm>
            <a:off x="311700" y="1073500"/>
            <a:ext cx="8520600" cy="98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Композиция функций нескольких переменных</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	</a:t>
            </a:r>
            <a:endParaRPr>
              <a:solidFill>
                <a:srgbClr val="434343"/>
              </a:solidFill>
            </a:endParaRP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println(s"operand is 10"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(j) =&gt; 10 * j</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65" name="Shape 265"/>
          <p:cNvSpPr txBox="1"/>
          <p:nvPr/>
        </p:nvSpPr>
        <p:spPr>
          <a:xfrm>
            <a:off x="283400" y="1194625"/>
            <a:ext cx="5940900" cy="44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00"/>
              </a:spcAft>
              <a:buNone/>
            </a:pPr>
            <a:r>
              <a:rPr lang="ru" sz="1800">
                <a:solidFill>
                  <a:srgbClr val="434343"/>
                </a:solidFill>
              </a:rPr>
              <a:t>Call-by-name параметры или лень в помощь</a:t>
            </a:r>
            <a:endParaRPr>
              <a:solidFill>
                <a:srgbClr val="434343"/>
              </a:solidFill>
            </a:endParaRP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900">
              <a:solidFill>
                <a:srgbClr val="000080"/>
              </a:solidFill>
              <a:latin typeface="Courier New"/>
              <a:ea typeface="Courier New"/>
              <a:cs typeface="Courier New"/>
              <a:sym typeface="Courier New"/>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ru">
                <a:solidFill>
                  <a:srgbClr val="434343"/>
                </a:solidFill>
              </a:rPr>
              <a:t>Параметры, переданные по имени имеют несколько особенностей</a:t>
            </a:r>
            <a:endParaRPr>
              <a:solidFill>
                <a:srgbClr val="434343"/>
              </a:solidFill>
            </a:endParaRPr>
          </a:p>
          <a:p>
            <a:pPr indent="-317500" lvl="0" marL="914400" rtl="0">
              <a:lnSpc>
                <a:spcPct val="115000"/>
              </a:lnSpc>
              <a:spcBef>
                <a:spcPts val="100"/>
              </a:spcBef>
              <a:spcAft>
                <a:spcPts val="0"/>
              </a:spcAft>
              <a:buClr>
                <a:srgbClr val="434343"/>
              </a:buClr>
              <a:buSzPts val="1400"/>
              <a:buChar char="●"/>
            </a:pPr>
            <a:r>
              <a:rPr lang="ru">
                <a:solidFill>
                  <a:srgbClr val="434343"/>
                </a:solidFill>
              </a:rPr>
              <a:t>вычисляются в теле функции только тогда, когда используются</a:t>
            </a:r>
            <a:endParaRPr>
              <a:solidFill>
                <a:srgbClr val="434343"/>
              </a:solidFill>
            </a:endParaRPr>
          </a:p>
          <a:p>
            <a:pPr indent="-317500" lvl="0" marL="914400" rtl="0">
              <a:lnSpc>
                <a:spcPct val="115000"/>
              </a:lnSpc>
              <a:spcBef>
                <a:spcPts val="0"/>
              </a:spcBef>
              <a:spcAft>
                <a:spcPts val="0"/>
              </a:spcAft>
              <a:buClr>
                <a:srgbClr val="434343"/>
              </a:buClr>
              <a:buSzPts val="1400"/>
              <a:buChar char="●"/>
            </a:pPr>
            <a:r>
              <a:rPr lang="ru">
                <a:solidFill>
                  <a:srgbClr val="434343"/>
                </a:solidFill>
              </a:rPr>
              <a:t>вычисляются при каждом вызове функций, в которую переданы</a:t>
            </a:r>
            <a:endParaRPr>
              <a:solidFill>
                <a:srgbClr val="434343"/>
              </a:solidFill>
            </a:endParaRPr>
          </a:p>
          <a:p>
            <a:pPr indent="-317500" lvl="0" marL="914400" rtl="0">
              <a:lnSpc>
                <a:spcPct val="115000"/>
              </a:lnSpc>
              <a:spcBef>
                <a:spcPts val="0"/>
              </a:spcBef>
              <a:spcAft>
                <a:spcPts val="0"/>
              </a:spcAft>
              <a:buClr>
                <a:srgbClr val="434343"/>
              </a:buClr>
              <a:buSzPts val="1400"/>
              <a:buChar char="●"/>
            </a:pPr>
            <a:r>
              <a:rPr lang="ru">
                <a:solidFill>
                  <a:srgbClr val="434343"/>
                </a:solidFill>
              </a:rPr>
              <a:t>не могу быть var или val</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spcFirstLastPara="1" rIns="91425" wrap="square" tIns="91425">
            <a:noAutofit/>
          </a:bodyPr>
          <a:lstStyle/>
          <a:p>
            <a:pPr indent="0" lvl="0" marL="0">
              <a:spcBef>
                <a:spcPts val="0"/>
              </a:spcBef>
              <a:spcAft>
                <a:spcPts val="0"/>
              </a:spcAft>
              <a:buNone/>
            </a:pPr>
            <a:r>
              <a:rPr lang="ru">
                <a:solidFill>
                  <a:schemeClr val="dk2"/>
                </a:solidFill>
              </a:rPr>
              <a:t>О курсе</a:t>
            </a:r>
            <a:endParaRPr>
              <a:solidFill>
                <a:schemeClr val="dk2"/>
              </a:solidFill>
            </a:endParaRPr>
          </a:p>
        </p:txBody>
      </p:sp>
      <p:sp>
        <p:nvSpPr>
          <p:cNvPr id="68" name="Shape 68"/>
          <p:cNvSpPr txBox="1"/>
          <p:nvPr>
            <p:ph idx="1" type="body"/>
          </p:nvPr>
        </p:nvSpPr>
        <p:spPr>
          <a:xfrm>
            <a:off x="279375" y="1114425"/>
            <a:ext cx="3604500" cy="3790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ru">
                <a:solidFill>
                  <a:srgbClr val="434343"/>
                </a:solidFill>
              </a:rPr>
              <a:t>Цель</a:t>
            </a:r>
            <a:endParaRPr>
              <a:solidFill>
                <a:srgbClr val="434343"/>
              </a:solidFill>
            </a:endParaRPr>
          </a:p>
          <a:p>
            <a:pPr indent="-342900" lvl="0" marL="457200" rtl="0">
              <a:spcBef>
                <a:spcPts val="1600"/>
              </a:spcBef>
              <a:spcAft>
                <a:spcPts val="0"/>
              </a:spcAft>
              <a:buClr>
                <a:srgbClr val="434343"/>
              </a:buClr>
              <a:buSzPts val="1800"/>
              <a:buChar char="●"/>
            </a:pPr>
            <a:r>
              <a:rPr lang="ru">
                <a:solidFill>
                  <a:srgbClr val="434343"/>
                </a:solidFill>
              </a:rPr>
              <a:t>Научить основам языка</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Теоретическим основам функционального программирования</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Познакомить со стеком технологий</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Развить практические навыки программирования</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Научить работе в команде.</a:t>
            </a:r>
            <a:endParaRPr>
              <a:solidFill>
                <a:srgbClr val="434343"/>
              </a:solidFill>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gerb.png" id="69" name="Shape 69"/>
          <p:cNvPicPr preferRelativeResize="0"/>
          <p:nvPr/>
        </p:nvPicPr>
        <p:blipFill>
          <a:blip r:embed="rId3">
            <a:alphaModFix/>
          </a:blip>
          <a:stretch>
            <a:fillRect/>
          </a:stretch>
        </p:blipFill>
        <p:spPr>
          <a:xfrm>
            <a:off x="4268241" y="2145176"/>
            <a:ext cx="1652499" cy="1471250"/>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8"/>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6000"/>
              <a:t>+</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endParaRPr i="1" sz="1000">
              <a:solidFill>
                <a:srgbClr val="660E7A"/>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a.getC</a:t>
            </a:r>
            <a:endParaRPr b="1" sz="1000">
              <a:solidFill>
                <a:srgbClr val="000080"/>
              </a:solidFill>
              <a:latin typeface="Verdana"/>
              <a:ea typeface="Verdana"/>
              <a:cs typeface="Verdana"/>
              <a:sym typeface="Verdana"/>
            </a:endParaRPr>
          </a:p>
        </p:txBody>
      </p:sp>
      <p:sp>
        <p:nvSpPr>
          <p:cNvPr id="274" name="Shape 274"/>
          <p:cNvSpPr txBox="1"/>
          <p:nvPr/>
        </p:nvSpPr>
        <p:spPr>
          <a:xfrm>
            <a:off x="311700" y="1171275"/>
            <a:ext cx="4995900" cy="38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Разрешение циклических зависимостей</a:t>
            </a:r>
            <a:endParaRPr sz="1800">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endParaRPr>
              <a:solidFill>
                <a:schemeClr val="dk2"/>
              </a:solidFill>
            </a:endParaRPr>
          </a:p>
        </p:txBody>
      </p:sp>
      <p:sp>
        <p:nvSpPr>
          <p:cNvPr id="280" name="Shape 280"/>
          <p:cNvSpPr txBox="1"/>
          <p:nvPr/>
        </p:nvSpPr>
        <p:spPr>
          <a:xfrm>
            <a:off x="311700" y="1073488"/>
            <a:ext cx="3259200" cy="38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Повторное вычисление</a:t>
            </a:r>
            <a:endParaRPr sz="1800">
              <a:solidFill>
                <a:srgbClr val="434343"/>
              </a:solidFill>
            </a:endParaRP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1000">
              <a:solidFill>
                <a:srgbClr val="000080"/>
              </a:solidFill>
              <a:highlight>
                <a:srgbClr val="E4E4FF"/>
              </a:highlight>
              <a:latin typeface="Courier New"/>
              <a:ea typeface="Courier New"/>
              <a:cs typeface="Courier New"/>
              <a:sym typeface="Courier New"/>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callByValue(something())</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callByName(something())</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endParaRPr>
              <a:solidFill>
                <a:schemeClr val="dk2"/>
              </a:solidFill>
            </a:endParaRPr>
          </a:p>
        </p:txBody>
      </p:sp>
      <p:sp>
        <p:nvSpPr>
          <p:cNvPr id="287" name="Shape 287"/>
          <p:cNvSpPr txBox="1"/>
          <p:nvPr/>
        </p:nvSpPr>
        <p:spPr>
          <a:xfrm>
            <a:off x="311700" y="1079300"/>
            <a:ext cx="7881600" cy="343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Подсчитать числа Фибоначчи</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endParaRPr>
              <a:solidFill>
                <a:srgbClr val="434343"/>
              </a:solidFill>
            </a:endParaRPr>
          </a:p>
          <a:p>
            <a:pPr indent="0" lvl="0" marL="0">
              <a:spcBef>
                <a:spcPts val="0"/>
              </a:spcBef>
              <a:spcAft>
                <a:spcPts val="0"/>
              </a:spcAft>
              <a:buNone/>
            </a:pPr>
            <a:r>
              <a:rPr lang="ru">
                <a:solidFill>
                  <a:srgbClr val="434343"/>
                </a:solidFill>
              </a:rPr>
              <a:t>	</a:t>
            </a:r>
            <a:r>
              <a:rPr b="1" lang="ru">
                <a:solidFill>
                  <a:srgbClr val="434343"/>
                </a:solidFill>
              </a:rPr>
              <a:t>lectures.functions.Fibonacci</a:t>
            </a:r>
            <a:endParaRPr b="1">
              <a:solidFill>
                <a:srgbClr val="434343"/>
              </a:solidFill>
            </a:endParaRPr>
          </a:p>
          <a:p>
            <a:pPr indent="0" lvl="0" marL="0">
              <a:spcBef>
                <a:spcPts val="0"/>
              </a:spcBef>
              <a:spcAft>
                <a:spcPts val="0"/>
              </a:spcAft>
              <a:buNone/>
            </a:pPr>
            <a:r>
              <a:t/>
            </a:r>
            <a:endParaRPr b="1">
              <a:solidFill>
                <a:srgbClr val="434343"/>
              </a:solidFill>
            </a:endParaRPr>
          </a:p>
          <a:p>
            <a:pPr indent="0" lvl="0" marL="0">
              <a:spcBef>
                <a:spcPts val="0"/>
              </a:spcBef>
              <a:spcAft>
                <a:spcPts val="0"/>
              </a:spcAft>
              <a:buNone/>
            </a:pPr>
            <a:r>
              <a:rPr lang="ru">
                <a:solidFill>
                  <a:srgbClr val="434343"/>
                </a:solidFill>
              </a:rPr>
              <a:t>Реализовать более эффективный способ вычисления чисел Фибоначчи</a:t>
            </a:r>
            <a:endParaRPr>
              <a:solidFill>
                <a:srgbClr val="434343"/>
              </a:solidFill>
            </a:endParaRPr>
          </a:p>
          <a:p>
            <a:pPr indent="0" lvl="0" marL="0" rtl="0">
              <a:spcBef>
                <a:spcPts val="0"/>
              </a:spcBef>
              <a:spcAft>
                <a:spcPts val="0"/>
              </a:spcAft>
              <a:buNone/>
            </a:pPr>
            <a:r>
              <a:rPr b="1" lang="ru">
                <a:solidFill>
                  <a:srgbClr val="434343"/>
                </a:solidFill>
              </a:rPr>
              <a:t>	lectures.functions.Fibonacci2</a:t>
            </a:r>
            <a:endParaRPr b="1">
              <a:solidFill>
                <a:srgbClr val="434343"/>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rPr lang="ru">
                <a:solidFill>
                  <a:srgbClr val="434343"/>
                </a:solidFill>
              </a:rPr>
              <a:t>Освоить каррирование и функции высшего порядка</a:t>
            </a:r>
            <a:endParaRPr>
              <a:solidFill>
                <a:srgbClr val="434343"/>
              </a:solidFill>
            </a:endParaRPr>
          </a:p>
          <a:p>
            <a:pPr indent="457200" lvl="0" marL="0" rtl="0">
              <a:spcBef>
                <a:spcPts val="0"/>
              </a:spcBef>
              <a:spcAft>
                <a:spcPts val="0"/>
              </a:spcAft>
              <a:buNone/>
            </a:pPr>
            <a:r>
              <a:rPr b="1" lang="ru">
                <a:solidFill>
                  <a:srgbClr val="434343"/>
                </a:solidFill>
              </a:rPr>
              <a:t>lectures.functions.Computation, lectures.functions.CurriedComputation,</a:t>
            </a:r>
            <a:endParaRPr b="1">
              <a:solidFill>
                <a:srgbClr val="434343"/>
              </a:solidFill>
            </a:endParaRPr>
          </a:p>
          <a:p>
            <a:pPr indent="457200" lvl="0" marL="0" rtl="0">
              <a:spcBef>
                <a:spcPts val="0"/>
              </a:spcBef>
              <a:spcAft>
                <a:spcPts val="0"/>
              </a:spcAft>
              <a:buNone/>
            </a:pPr>
            <a:r>
              <a:rPr b="1" lang="ru">
                <a:solidFill>
                  <a:srgbClr val="434343"/>
                </a:solidFill>
              </a:rPr>
              <a:t>lectures.functions.FunctionalComputation</a:t>
            </a:r>
            <a:endParaRPr b="1">
              <a:solidFill>
                <a:srgbClr val="434343"/>
              </a:solidFill>
            </a:endParaRPr>
          </a:p>
          <a:p>
            <a:pPr indent="457200" lvl="0" marL="0" rtl="0">
              <a:spcBef>
                <a:spcPts val="0"/>
              </a:spcBef>
              <a:spcAft>
                <a:spcPts val="0"/>
              </a:spcAft>
              <a:buNone/>
            </a:pPr>
            <a:r>
              <a:t/>
            </a:r>
            <a:endParaRPr b="1">
              <a:solidFill>
                <a:srgbClr val="434343"/>
              </a:solidFill>
            </a:endParaRPr>
          </a:p>
          <a:p>
            <a:pPr indent="0" lvl="0" marL="0" rtl="0">
              <a:spcBef>
                <a:spcPts val="0"/>
              </a:spcBef>
              <a:spcAft>
                <a:spcPts val="0"/>
              </a:spcAft>
              <a:buNone/>
            </a:pPr>
            <a:r>
              <a:rPr lang="ru">
                <a:solidFill>
                  <a:srgbClr val="434343"/>
                </a:solidFill>
              </a:rPr>
              <a:t>Воспользоваться композицией функций для написания простого DB API</a:t>
            </a:r>
            <a:endParaRPr>
              <a:solidFill>
                <a:srgbClr val="434343"/>
              </a:solidFill>
            </a:endParaRPr>
          </a:p>
          <a:p>
            <a:pPr indent="0" lvl="0" marL="0" rtl="0">
              <a:spcBef>
                <a:spcPts val="0"/>
              </a:spcBef>
              <a:spcAft>
                <a:spcPts val="0"/>
              </a:spcAft>
              <a:buNone/>
            </a:pPr>
            <a:r>
              <a:rPr b="1" lang="ru">
                <a:solidFill>
                  <a:srgbClr val="434343"/>
                </a:solidFill>
              </a:rPr>
              <a:t>	lectures.functions.SQLAPI</a:t>
            </a:r>
            <a:endParaRPr b="1">
              <a:solidFill>
                <a:srgbClr val="434343"/>
              </a:solidFill>
            </a:endParaRPr>
          </a:p>
          <a:p>
            <a:pPr indent="457200" lvl="0" marL="0" rtl="0">
              <a:spcBef>
                <a:spcPts val="0"/>
              </a:spcBef>
              <a:spcAft>
                <a:spcPts val="0"/>
              </a:spcAft>
              <a:buClr>
                <a:schemeClr val="dk1"/>
              </a:buClr>
              <a:buSzPts val="1100"/>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endParaRPr>
              <a:solidFill>
                <a:schemeClr val="dk2"/>
              </a:solidFill>
            </a:endParaRPr>
          </a:p>
        </p:txBody>
      </p:sp>
      <p:sp>
        <p:nvSpPr>
          <p:cNvPr id="293" name="Shape 293"/>
          <p:cNvSpPr txBox="1"/>
          <p:nvPr/>
        </p:nvSpPr>
        <p:spPr>
          <a:xfrm>
            <a:off x="311700" y="1079300"/>
            <a:ext cx="7881600" cy="37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600">
                <a:solidFill>
                  <a:srgbClr val="434343"/>
                </a:solidFill>
              </a:rPr>
              <a:t>Scala имеет несколько правил относительно круглых () и фигурных {} скобок:</a:t>
            </a:r>
            <a:endParaRPr sz="1600">
              <a:solidFill>
                <a:srgbClr val="434343"/>
              </a:solidFill>
            </a:endParaRPr>
          </a:p>
          <a:p>
            <a:pPr indent="-330200" lvl="0" marL="457200" rtl="0">
              <a:spcBef>
                <a:spcPts val="0"/>
              </a:spcBef>
              <a:spcAft>
                <a:spcPts val="0"/>
              </a:spcAft>
              <a:buClr>
                <a:srgbClr val="434343"/>
              </a:buClr>
              <a:buSzPts val="16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endParaRPr sz="1600">
              <a:solidFill>
                <a:srgbClr val="434343"/>
              </a:solidFill>
              <a:latin typeface="Courier New"/>
              <a:ea typeface="Courier New"/>
              <a:cs typeface="Courier New"/>
              <a:sym typeface="Courier New"/>
            </a:endParaRPr>
          </a:p>
          <a:p>
            <a:pPr indent="-330200" lvl="0" marL="457200" rtl="0">
              <a:spcBef>
                <a:spcPts val="0"/>
              </a:spcBef>
              <a:spcAft>
                <a:spcPts val="0"/>
              </a:spcAft>
              <a:buClr>
                <a:srgbClr val="434343"/>
              </a:buClr>
              <a:buSzPts val="16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endParaRPr sz="1600">
              <a:solidFill>
                <a:srgbClr val="434343"/>
              </a:solidFill>
              <a:latin typeface="Courier New"/>
              <a:ea typeface="Courier New"/>
              <a:cs typeface="Courier New"/>
              <a:sym typeface="Courier New"/>
            </a:endParaRPr>
          </a:p>
          <a:p>
            <a:pPr indent="-330200" lvl="0" marL="457200" rtl="0">
              <a:spcBef>
                <a:spcPts val="0"/>
              </a:spcBef>
              <a:spcAft>
                <a:spcPts val="0"/>
              </a:spcAft>
              <a:buClr>
                <a:srgbClr val="434343"/>
              </a:buClr>
              <a:buSzPts val="16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endParaRPr sz="1600">
              <a:solidFill>
                <a:srgbClr val="434343"/>
              </a:solidFill>
              <a:latin typeface="Courier New"/>
              <a:ea typeface="Courier New"/>
              <a:cs typeface="Courier New"/>
              <a:sym typeface="Courier New"/>
            </a:endParaRPr>
          </a:p>
          <a:p>
            <a:pPr indent="-330200" lvl="0" marL="457200" rtl="0">
              <a:spcBef>
                <a:spcPts val="0"/>
              </a:spcBef>
              <a:spcAft>
                <a:spcPts val="0"/>
              </a:spcAft>
              <a:buClr>
                <a:srgbClr val="434343"/>
              </a:buClr>
              <a:buSzPts val="16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endParaRPr sz="1600">
              <a:solidFill>
                <a:srgbClr val="434343"/>
              </a:solidFill>
            </a:endParaRPr>
          </a:p>
          <a:p>
            <a:pPr indent="457200" lvl="0" marL="0" rtl="0">
              <a:spcBef>
                <a:spcPts val="0"/>
              </a:spcBef>
              <a:spcAft>
                <a:spcPts val="0"/>
              </a:spcAft>
              <a:buClr>
                <a:schemeClr val="dk1"/>
              </a:buClr>
              <a:buSzPts val="1100"/>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endParaRPr>
              <a:solidFill>
                <a:schemeClr val="dk2"/>
              </a:solidFill>
            </a:endParaRPr>
          </a:p>
        </p:txBody>
      </p:sp>
      <p:sp>
        <p:nvSpPr>
          <p:cNvPr id="299" name="Shape 299"/>
          <p:cNvSpPr txBox="1"/>
          <p:nvPr/>
        </p:nvSpPr>
        <p:spPr>
          <a:xfrm>
            <a:off x="311700" y="1139975"/>
            <a:ext cx="8520600" cy="120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Условный оператор</a:t>
            </a:r>
            <a:endParaRPr sz="1800">
              <a:solidFill>
                <a:srgbClr val="434343"/>
              </a:solidFill>
            </a:endParaRPr>
          </a:p>
          <a:p>
            <a:pPr indent="0" lvl="0" marL="0">
              <a:spcBef>
                <a:spcPts val="0"/>
              </a:spcBef>
              <a:spcAft>
                <a:spcPts val="0"/>
              </a:spcAft>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endParaRPr>
              <a:solidFill>
                <a:srgbClr val="434343"/>
              </a:solidFill>
            </a:endParaRPr>
          </a:p>
          <a:p>
            <a:pPr indent="0" lvl="0" marL="0" rtl="0">
              <a:spcBef>
                <a:spcPts val="0"/>
              </a:spcBef>
              <a:spcAft>
                <a:spcPts val="0"/>
              </a:spcAft>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endParaRPr>
              <a:solidFill>
                <a:srgbClr val="434343"/>
              </a:solidFill>
            </a:endParaRP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endParaRPr b="1" sz="1000">
              <a:solidFill>
                <a:srgbClr val="00800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b="1" sz="1000">
              <a:solidFill>
                <a:srgbClr val="000080"/>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endParaRPr>
              <a:solidFill>
                <a:schemeClr val="dk2"/>
              </a:solidFill>
            </a:endParaRPr>
          </a:p>
        </p:txBody>
      </p:sp>
      <p:sp>
        <p:nvSpPr>
          <p:cNvPr id="306" name="Shape 306"/>
          <p:cNvSpPr txBox="1"/>
          <p:nvPr/>
        </p:nvSpPr>
        <p:spPr>
          <a:xfrm>
            <a:off x="311700" y="1139975"/>
            <a:ext cx="8520600" cy="326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Циклы.</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В scala 3 основных вида цикла</a:t>
            </a:r>
            <a:endParaRPr>
              <a:solidFill>
                <a:srgbClr val="434343"/>
              </a:solidFill>
            </a:endParaRPr>
          </a:p>
          <a:p>
            <a:pPr indent="-317500" lvl="0" marL="1371600" rtl="0">
              <a:spcBef>
                <a:spcPts val="0"/>
              </a:spcBef>
              <a:spcAft>
                <a:spcPts val="0"/>
              </a:spcAft>
              <a:buClr>
                <a:srgbClr val="434343"/>
              </a:buClr>
              <a:buSzPts val="1400"/>
              <a:buChar char="●"/>
            </a:pPr>
            <a:r>
              <a:rPr b="1" lang="ru">
                <a:solidFill>
                  <a:srgbClr val="434343"/>
                </a:solidFill>
              </a:rPr>
              <a:t>while</a:t>
            </a:r>
            <a:r>
              <a:rPr lang="ru">
                <a:solidFill>
                  <a:srgbClr val="434343"/>
                </a:solidFill>
              </a:rPr>
              <a:t> - повторяет свое тело пока выполняется условие </a:t>
            </a:r>
            <a:endParaRPr>
              <a:solidFill>
                <a:srgbClr val="434343"/>
              </a:solidFill>
            </a:endParaRPr>
          </a:p>
          <a:p>
            <a:pPr indent="-317500" lvl="0" marL="1371600" rtl="0">
              <a:spcBef>
                <a:spcPts val="0"/>
              </a:spcBef>
              <a:spcAft>
                <a:spcPts val="0"/>
              </a:spcAft>
              <a:buClr>
                <a:srgbClr val="434343"/>
              </a:buClr>
              <a:buSzPts val="1400"/>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endParaRPr>
              <a:solidFill>
                <a:srgbClr val="434343"/>
              </a:solidFill>
            </a:endParaRPr>
          </a:p>
          <a:p>
            <a:pPr indent="-317500" lvl="1" marL="2286000" rtl="0">
              <a:spcBef>
                <a:spcPts val="0"/>
              </a:spcBef>
              <a:spcAft>
                <a:spcPts val="0"/>
              </a:spcAft>
              <a:buClr>
                <a:srgbClr val="434343"/>
              </a:buClr>
              <a:buSzPts val="1400"/>
              <a:buChar char="○"/>
            </a:pPr>
            <a:r>
              <a:rPr lang="ru">
                <a:solidFill>
                  <a:srgbClr val="434343"/>
                </a:solidFill>
              </a:rPr>
              <a:t>в одном операторе можно итерироваться сразу по нескольким коллекциям</a:t>
            </a:r>
            <a:endParaRPr>
              <a:solidFill>
                <a:srgbClr val="434343"/>
              </a:solidFill>
            </a:endParaRPr>
          </a:p>
          <a:p>
            <a:pPr indent="-317500" lvl="1" marL="2286000" rtl="0">
              <a:spcBef>
                <a:spcPts val="0"/>
              </a:spcBef>
              <a:spcAft>
                <a:spcPts val="0"/>
              </a:spcAft>
              <a:buClr>
                <a:srgbClr val="434343"/>
              </a:buClr>
              <a:buSzPts val="1400"/>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endParaRPr>
              <a:solidFill>
                <a:srgbClr val="434343"/>
              </a:solidFill>
            </a:endParaRPr>
          </a:p>
          <a:p>
            <a:pPr indent="-317500" lvl="1" marL="2286000" rtl="0">
              <a:spcBef>
                <a:spcPts val="0"/>
              </a:spcBef>
              <a:spcAft>
                <a:spcPts val="0"/>
              </a:spcAft>
              <a:buClr>
                <a:srgbClr val="434343"/>
              </a:buClr>
              <a:buSzPts val="1400"/>
              <a:buChar char="○"/>
            </a:pPr>
            <a:r>
              <a:rPr lang="ru">
                <a:solidFill>
                  <a:srgbClr val="434343"/>
                </a:solidFill>
              </a:rPr>
              <a:t>оператор позволяет определять переменные между вложенными циклами	</a:t>
            </a:r>
            <a:endParaRPr>
              <a:solidFill>
                <a:srgbClr val="434343"/>
              </a:solidFill>
            </a:endParaRPr>
          </a:p>
          <a:p>
            <a:pPr indent="0" lvl="0" marL="0" rtl="0">
              <a:spcBef>
                <a:spcPts val="0"/>
              </a:spcBef>
              <a:spcAft>
                <a:spcPts val="0"/>
              </a:spcAft>
              <a:buNone/>
            </a:pPr>
            <a:r>
              <a:t/>
            </a:r>
            <a:endParaRPr>
              <a:solidFill>
                <a:srgbClr val="434343"/>
              </a:solidFill>
            </a:endParaRPr>
          </a:p>
          <a:p>
            <a:pPr indent="-317500" lvl="0" marL="1371600" rtl="0">
              <a:spcBef>
                <a:spcPts val="0"/>
              </a:spcBef>
              <a:spcAft>
                <a:spcPts val="0"/>
              </a:spcAft>
              <a:buClr>
                <a:srgbClr val="434343"/>
              </a:buClr>
              <a:buSzPts val="1400"/>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endParaRPr>
              <a:solidFill>
                <a:srgbClr val="434343"/>
              </a:solidFill>
            </a:endParaRP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statement(s);</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b="1" sz="1000">
              <a:solidFill>
                <a:srgbClr val="000080"/>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endParaRPr>
              <a:solidFill>
                <a:schemeClr val="dk2"/>
              </a:solidFill>
            </a:endParaRP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print(i)</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print(i)</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b="1" sz="1000">
              <a:solidFill>
                <a:srgbClr val="000080"/>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endParaRPr>
              <a:solidFill>
                <a:schemeClr val="dk2"/>
              </a:solidFill>
            </a:endParaRP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aStringUC = aString.toUpperCase()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b="1" sz="1000">
              <a:solidFill>
                <a:srgbClr val="000080"/>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endParaRPr>
              <a:solidFill>
                <a:schemeClr val="dk2"/>
              </a:solidFill>
            </a:endParaRP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aStringUC = aString.toUpperCase()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aString</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 }</a:t>
            </a:r>
            <a:endParaRPr b="1" sz="1000">
              <a:solidFill>
                <a:srgbClr val="000080"/>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endParaRPr>
              <a:solidFill>
                <a:schemeClr val="dk2"/>
              </a:solidFill>
            </a:endParaRPr>
          </a:p>
        </p:txBody>
      </p:sp>
      <p:sp>
        <p:nvSpPr>
          <p:cNvPr id="331" name="Shape 331"/>
          <p:cNvSpPr txBox="1"/>
          <p:nvPr/>
        </p:nvSpPr>
        <p:spPr>
          <a:xfrm>
            <a:off x="311700" y="1053950"/>
            <a:ext cx="7881600" cy="17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endParaRPr>
              <a:solidFill>
                <a:srgbClr val="434343"/>
              </a:solidFill>
            </a:endParaRPr>
          </a:p>
          <a:p>
            <a:pPr indent="457200" lvl="0" marL="0" marR="0" rtl="0" algn="l">
              <a:lnSpc>
                <a:spcPct val="100000"/>
              </a:lnSpc>
              <a:spcBef>
                <a:spcPts val="0"/>
              </a:spcBef>
              <a:spcAft>
                <a:spcPts val="0"/>
              </a:spcAft>
              <a:buNone/>
            </a:pPr>
            <a:r>
              <a:rPr b="1" lang="ru">
                <a:solidFill>
                  <a:srgbClr val="434343"/>
                </a:solidFill>
              </a:rPr>
              <a:t>lectures.operators.Competition</a:t>
            </a:r>
            <a:endParaRPr b="1">
              <a:solidFill>
                <a:srgbClr val="434343"/>
              </a:solidFill>
            </a:endParaRPr>
          </a:p>
          <a:p>
            <a:pPr indent="0" lvl="0" marL="0" marR="0" rtl="0" algn="l">
              <a:lnSpc>
                <a:spcPct val="100000"/>
              </a:lnSpc>
              <a:spcBef>
                <a:spcPts val="0"/>
              </a:spcBef>
              <a:spcAft>
                <a:spcPts val="0"/>
              </a:spcAft>
              <a:buNone/>
            </a:pPr>
            <a:r>
              <a:t/>
            </a:r>
            <a:endParaRPr b="1">
              <a:solidFill>
                <a:srgbClr val="434343"/>
              </a:solidFill>
            </a:endParaRPr>
          </a:p>
          <a:p>
            <a:pPr indent="0" lvl="0" marL="0" rtl="0">
              <a:spcBef>
                <a:spcPts val="0"/>
              </a:spcBef>
              <a:spcAft>
                <a:spcPts val="0"/>
              </a:spcAft>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endParaRPr sz="18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77" name="Shape 77"/>
          <p:cNvSpPr txBox="1"/>
          <p:nvPr>
            <p:ph idx="1" type="body"/>
          </p:nvPr>
        </p:nvSpPr>
        <p:spPr>
          <a:xfrm>
            <a:off x="311700" y="1121850"/>
            <a:ext cx="8520600" cy="38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solidFill>
                  <a:srgbClr val="434343"/>
                </a:solidFill>
              </a:rPr>
              <a:t>Классификация </a:t>
            </a:r>
            <a:endParaRPr>
              <a:solidFill>
                <a:srgbClr val="434343"/>
              </a:solidFill>
            </a:endParaRPr>
          </a:p>
          <a:p>
            <a:pPr indent="-342900" lvl="0" marL="457200" rtl="0">
              <a:spcBef>
                <a:spcPts val="1600"/>
              </a:spcBef>
              <a:spcAft>
                <a:spcPts val="0"/>
              </a:spcAft>
              <a:buClr>
                <a:srgbClr val="434343"/>
              </a:buClr>
              <a:buSzPts val="1800"/>
              <a:buChar char="●"/>
            </a:pPr>
            <a:r>
              <a:rPr lang="ru">
                <a:solidFill>
                  <a:srgbClr val="434343"/>
                </a:solidFill>
              </a:rPr>
              <a:t>Реализация. </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Интерпретируемые</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Компилируемые (JIT, AOT)</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Требование к типам данных</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Не типизированные</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Строго типизированные</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Строго типизированные с выводом типов</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Представление	</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Native </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Virtual machine (JVM, LVM)</a:t>
            </a:r>
            <a:endParaRPr>
              <a:solidFill>
                <a:srgbClr val="434343"/>
              </a:solidFill>
            </a:endParaRPr>
          </a:p>
          <a:p>
            <a:pPr indent="0" lvl="0" marL="914400" rtl="0">
              <a:spcBef>
                <a:spcPts val="1600"/>
              </a:spcBef>
              <a:spcAft>
                <a:spcPts val="0"/>
              </a:spcAft>
              <a:buNone/>
            </a:pPr>
            <a:r>
              <a:t/>
            </a:r>
            <a:endParaRPr/>
          </a:p>
          <a:p>
            <a:pPr indent="0" lvl="0" marL="4572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4572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9144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ru"/>
              <a:t>	</a:t>
            </a:r>
            <a:endParaRPr/>
          </a:p>
          <a:p>
            <a:pPr indent="0" lvl="0" marL="0" rtl="0">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 в тестирование</a:t>
            </a:r>
            <a:endParaRPr>
              <a:solidFill>
                <a:schemeClr val="dk2"/>
              </a:solidFill>
            </a:endParaRPr>
          </a:p>
        </p:txBody>
      </p:sp>
      <p:sp>
        <p:nvSpPr>
          <p:cNvPr id="337" name="Shape 337"/>
          <p:cNvSpPr txBox="1"/>
          <p:nvPr/>
        </p:nvSpPr>
        <p:spPr>
          <a:xfrm>
            <a:off x="311700" y="1053950"/>
            <a:ext cx="7881600" cy="17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434343"/>
                </a:solidFill>
              </a:rPr>
              <a:t>План:</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для чего вообще нужно тестирование (кратко)</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TDD (кратко)</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Основные способы:</a:t>
            </a:r>
            <a:endParaRPr>
              <a:solidFill>
                <a:srgbClr val="434343"/>
              </a:solidFill>
            </a:endParaRPr>
          </a:p>
          <a:p>
            <a:pPr indent="-317500" lvl="1" marL="914400" marR="0" rtl="0" algn="l">
              <a:lnSpc>
                <a:spcPct val="100000"/>
              </a:lnSpc>
              <a:spcBef>
                <a:spcPts val="0"/>
              </a:spcBef>
              <a:spcAft>
                <a:spcPts val="0"/>
              </a:spcAft>
              <a:buClr>
                <a:srgbClr val="434343"/>
              </a:buClr>
              <a:buSzPts val="1400"/>
              <a:buChar char="-"/>
            </a:pPr>
            <a:r>
              <a:rPr lang="ru">
                <a:solidFill>
                  <a:srgbClr val="434343"/>
                </a:solidFill>
              </a:rPr>
              <a:t>assert</a:t>
            </a:r>
            <a:endParaRPr>
              <a:solidFill>
                <a:srgbClr val="434343"/>
              </a:solidFill>
            </a:endParaRPr>
          </a:p>
          <a:p>
            <a:pPr indent="-317500" lvl="1" marL="914400" marR="0" rtl="0" algn="l">
              <a:lnSpc>
                <a:spcPct val="100000"/>
              </a:lnSpc>
              <a:spcBef>
                <a:spcPts val="0"/>
              </a:spcBef>
              <a:spcAft>
                <a:spcPts val="0"/>
              </a:spcAft>
              <a:buClr>
                <a:srgbClr val="434343"/>
              </a:buClr>
              <a:buSzPts val="1400"/>
              <a:buChar char="-"/>
            </a:pPr>
            <a:r>
              <a:rPr lang="ru">
                <a:solidFill>
                  <a:srgbClr val="434343"/>
                </a:solidFill>
              </a:rPr>
              <a:t>ScalaTest: введение, Single Test, Suite</a:t>
            </a:r>
            <a:endParaRPr>
              <a:solidFill>
                <a:srgbClr val="434343"/>
              </a:solidFill>
            </a:endParaRPr>
          </a:p>
          <a:p>
            <a:pPr indent="-317500" lvl="1" marL="914400" marR="0" rtl="0" algn="l">
              <a:lnSpc>
                <a:spcPct val="100000"/>
              </a:lnSpc>
              <a:spcBef>
                <a:spcPts val="0"/>
              </a:spcBef>
              <a:spcAft>
                <a:spcPts val="0"/>
              </a:spcAft>
              <a:buClr>
                <a:srgbClr val="434343"/>
              </a:buClr>
              <a:buSzPts val="1400"/>
              <a:buChar char="-"/>
            </a:pPr>
            <a:r>
              <a:rPr lang="ru">
                <a:solidFill>
                  <a:srgbClr val="434343"/>
                </a:solidFill>
              </a:rPr>
              <a:t>ScalaTest FunSuite (assert, assertResult, assertThrows)</a:t>
            </a:r>
            <a:endParaRPr>
              <a:solidFill>
                <a:srgbClr val="434343"/>
              </a:solidFill>
            </a:endParaRPr>
          </a:p>
          <a:p>
            <a:pPr indent="-317500" lvl="1" marL="914400" marR="0" rtl="0" algn="l">
              <a:lnSpc>
                <a:spcPct val="100000"/>
              </a:lnSpc>
              <a:spcBef>
                <a:spcPts val="0"/>
              </a:spcBef>
              <a:spcAft>
                <a:spcPts val="0"/>
              </a:spcAft>
              <a:buClr>
                <a:srgbClr val="434343"/>
              </a:buClr>
              <a:buSzPts val="1400"/>
              <a:buChar char="-"/>
            </a:pPr>
            <a:r>
              <a:rPr lang="ru">
                <a:solidFill>
                  <a:srgbClr val="434343"/>
                </a:solidFill>
              </a:rPr>
              <a:t>ScalaTest BDD</a:t>
            </a:r>
            <a:endParaRPr>
              <a:solidFill>
                <a:srgbClr val="43434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43" name="Shape 343"/>
          <p:cNvSpPr txBox="1"/>
          <p:nvPr/>
        </p:nvSpPr>
        <p:spPr>
          <a:xfrm>
            <a:off x="311700" y="1053950"/>
            <a:ext cx="8520600" cy="312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endParaRPr>
              <a:solidFill>
                <a:srgbClr val="434343"/>
              </a:solidFill>
            </a:endParaRPr>
          </a:p>
          <a:p>
            <a:pPr indent="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endParaRPr b="1">
              <a:solidFill>
                <a:srgbClr val="434343"/>
              </a:solidFill>
            </a:endParaRPr>
          </a:p>
          <a:p>
            <a:pPr indent="0" lvl="0" marL="0" rtl="0">
              <a:spcBef>
                <a:spcPts val="0"/>
              </a:spcBef>
              <a:spcAft>
                <a:spcPts val="0"/>
              </a:spcAft>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44" name="Shape 344"/>
          <p:cNvSpPr txBox="1"/>
          <p:nvPr/>
        </p:nvSpPr>
        <p:spPr>
          <a:xfrm>
            <a:off x="311700" y="1420800"/>
            <a:ext cx="5476800" cy="1321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endParaRPr sz="1000">
              <a:solidFill>
                <a:srgbClr val="0000FF"/>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8" name="Shape 348"/>
        <p:cNvGrpSpPr/>
        <p:nvPr/>
      </p:nvGrpSpPr>
      <p:grpSpPr>
        <a:xfrm>
          <a:off x="0" y="0"/>
          <a:ext cx="0" cy="0"/>
          <a:chOff x="0" y="0"/>
          <a:chExt cx="0" cy="0"/>
        </a:xfrm>
      </p:grpSpPr>
      <p:sp>
        <p:nvSpPr>
          <p:cNvPr id="349" name="Shape 34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50" name="Shape 350"/>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434343"/>
              </a:buClr>
              <a:buSzPts val="1400"/>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51" name="Shape 351"/>
          <p:cNvSpPr txBox="1"/>
          <p:nvPr/>
        </p:nvSpPr>
        <p:spPr>
          <a:xfrm>
            <a:off x="311700" y="2190000"/>
            <a:ext cx="5686200" cy="25938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endParaRPr sz="1000">
              <a:solidFill>
                <a:srgbClr val="0000FF"/>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rgbClr val="0000FF"/>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Исключение scala.MatchError</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55" name="Shape 355"/>
        <p:cNvGrpSpPr/>
        <p:nvPr/>
      </p:nvGrpSpPr>
      <p:grpSpPr>
        <a:xfrm>
          <a:off x="0" y="0"/>
          <a:ext cx="0" cy="0"/>
          <a:chOff x="0" y="0"/>
          <a:chExt cx="0" cy="0"/>
        </a:xfrm>
      </p:grpSpPr>
      <p:sp>
        <p:nvSpPr>
          <p:cNvPr id="356" name="Shape 35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57" name="Shape 357"/>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Возможности Pattern matching в scala</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сопоставление по значению</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сопоставление по типу</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дополнительные IF внутри case</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объявление синонима сопоставленному образцу c помощью </a:t>
            </a:r>
            <a:r>
              <a:rPr b="1" lang="ru">
                <a:solidFill>
                  <a:srgbClr val="434343"/>
                </a:solidFill>
              </a:rPr>
              <a:t>@</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сопоставление с regexp </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задание области определения для PartialFunction</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использование функций экстракторов (unapply)</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58" name="Shape 358"/>
          <p:cNvSpPr txBox="1"/>
          <p:nvPr/>
        </p:nvSpPr>
        <p:spPr>
          <a:xfrm>
            <a:off x="311700" y="3149150"/>
            <a:ext cx="8181900" cy="18360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1100">
              <a:solidFill>
                <a:srgbClr val="008000"/>
              </a:solidFill>
              <a:highlight>
                <a:srgbClr val="FFFFFF"/>
              </a:highlight>
              <a:latin typeface="Courier New"/>
              <a:ea typeface="Courier New"/>
              <a:cs typeface="Courier New"/>
              <a:sym typeface="Courier New"/>
            </a:endParaRPr>
          </a:p>
          <a:p>
            <a:pPr indent="0" lvl="0" marL="0" rtl="0">
              <a:lnSpc>
                <a:spcPct val="115000"/>
              </a:lnSpc>
              <a:spcBef>
                <a:spcPts val="10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endParaRPr b="1" sz="1000">
              <a:solidFill>
                <a:srgbClr val="00800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800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62" name="Shape 362"/>
        <p:cNvGrpSpPr/>
        <p:nvPr/>
      </p:nvGrpSpPr>
      <p:grpSpPr>
        <a:xfrm>
          <a:off x="0" y="0"/>
          <a:ext cx="0" cy="0"/>
          <a:chOff x="0" y="0"/>
          <a:chExt cx="0" cy="0"/>
        </a:xfrm>
      </p:grpSpPr>
      <p:sp>
        <p:nvSpPr>
          <p:cNvPr id="363" name="Shape 36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64" name="Shape 364"/>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Clr>
                <a:schemeClr val="dk1"/>
              </a:buClr>
              <a:buSzPts val="1100"/>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Pattern matching для кейс классов</a:t>
            </a: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65" name="Shape 365"/>
          <p:cNvSpPr txBox="1"/>
          <p:nvPr/>
        </p:nvSpPr>
        <p:spPr>
          <a:xfrm>
            <a:off x="311700" y="2364625"/>
            <a:ext cx="6441600" cy="24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71" name="Shape 371"/>
          <p:cNvSpPr txBox="1"/>
          <p:nvPr/>
        </p:nvSpPr>
        <p:spPr>
          <a:xfrm>
            <a:off x="311700" y="1053950"/>
            <a:ext cx="8520600" cy="270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Pattern matching для коллекций</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72" name="Shape 372"/>
          <p:cNvSpPr txBox="1"/>
          <p:nvPr/>
        </p:nvSpPr>
        <p:spPr>
          <a:xfrm>
            <a:off x="351150" y="1526700"/>
            <a:ext cx="5686200" cy="21126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highlight>
                  <a:srgbClr val="FFFFFF"/>
                </a:highlight>
                <a:latin typeface="Verdana"/>
                <a:ea typeface="Verdana"/>
                <a:cs typeface="Verdana"/>
                <a:sym typeface="Verdana"/>
              </a:rPr>
              <a:t>// print list in reverse order</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printList(tail)</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printList(list)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76" name="Shape 376"/>
        <p:cNvGrpSpPr/>
        <p:nvPr/>
      </p:nvGrpSpPr>
      <p:grpSpPr>
        <a:xfrm>
          <a:off x="0" y="0"/>
          <a:ext cx="0" cy="0"/>
          <a:chOff x="0" y="0"/>
          <a:chExt cx="0" cy="0"/>
        </a:xfrm>
      </p:grpSpPr>
      <p:sp>
        <p:nvSpPr>
          <p:cNvPr id="377" name="Shape 37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endParaRPr>
              <a:solidFill>
                <a:schemeClr val="dk2"/>
              </a:solidFill>
            </a:endParaRPr>
          </a:p>
        </p:txBody>
      </p:sp>
      <p:sp>
        <p:nvSpPr>
          <p:cNvPr id="378" name="Shape 378"/>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Pattern matching для регулярных выражений</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sp>
        <p:nvSpPr>
          <p:cNvPr id="379" name="Shape 379"/>
          <p:cNvSpPr txBox="1"/>
          <p:nvPr/>
        </p:nvSpPr>
        <p:spPr>
          <a:xfrm>
            <a:off x="311700" y="1546425"/>
            <a:ext cx="5686200" cy="3207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endParaRPr>
              <a:solidFill>
                <a:schemeClr val="dk2"/>
              </a:solidFill>
            </a:endParaRPr>
          </a:p>
        </p:txBody>
      </p:sp>
      <p:sp>
        <p:nvSpPr>
          <p:cNvPr id="385" name="Shape 385"/>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Разберите вещи по коробкам, воспользовавшись pattern matching</a:t>
            </a:r>
            <a:endParaRPr sz="1800">
              <a:solidFill>
                <a:srgbClr val="434343"/>
              </a:solidFill>
            </a:endParaRPr>
          </a:p>
          <a:p>
            <a:pPr indent="457200" lvl="0" marL="0" rtl="0">
              <a:spcBef>
                <a:spcPts val="0"/>
              </a:spcBef>
              <a:spcAft>
                <a:spcPts val="0"/>
              </a:spcAft>
              <a:buNone/>
            </a:pPr>
            <a:r>
              <a:rPr b="1" lang="ru" sz="1800">
                <a:solidFill>
                  <a:srgbClr val="434343"/>
                </a:solidFill>
              </a:rPr>
              <a:t>lectures.matching.SortingStuff</a:t>
            </a:r>
            <a:endParaRPr b="1"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89" name="Shape 389"/>
        <p:cNvGrpSpPr/>
        <p:nvPr/>
      </p:nvGrpSpPr>
      <p:grpSpPr>
        <a:xfrm>
          <a:off x="0" y="0"/>
          <a:ext cx="0" cy="0"/>
          <a:chOff x="0" y="0"/>
          <a:chExt cx="0" cy="0"/>
        </a:xfrm>
      </p:grpSpPr>
      <p:sp>
        <p:nvSpPr>
          <p:cNvPr id="390" name="Shape 39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endParaRPr>
              <a:solidFill>
                <a:srgbClr val="666666"/>
              </a:solidFill>
            </a:endParaRPr>
          </a:p>
        </p:txBody>
      </p:sp>
      <p:sp>
        <p:nvSpPr>
          <p:cNvPr id="391" name="Shape 391"/>
          <p:cNvSpPr txBox="1"/>
          <p:nvPr/>
        </p:nvSpPr>
        <p:spPr>
          <a:xfrm>
            <a:off x="311700" y="1053950"/>
            <a:ext cx="8520600" cy="393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Partial functions</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endParaRPr b="1">
              <a:solidFill>
                <a:srgbClr val="434343"/>
              </a:solidFill>
            </a:endParaRPr>
          </a:p>
          <a:p>
            <a:pPr indent="0" lvl="0" marL="0" rtl="0">
              <a:spcBef>
                <a:spcPts val="0"/>
              </a:spcBef>
              <a:spcAft>
                <a:spcPts val="0"/>
              </a:spcAft>
              <a:buNone/>
            </a:pPr>
            <a:r>
              <a:rPr lang="ru">
                <a:solidFill>
                  <a:srgbClr val="434343"/>
                </a:solidFill>
              </a:rPr>
              <a:t>	Правило для вычисления области определения задается в виде метода </a:t>
            </a:r>
            <a:endParaRPr>
              <a:solidFill>
                <a:srgbClr val="434343"/>
              </a:solidFill>
            </a:endParaRPr>
          </a:p>
          <a:p>
            <a:pPr indent="0" lvl="0" marL="0" rtl="0">
              <a:spcBef>
                <a:spcPts val="0"/>
              </a:spcBef>
              <a:spcAft>
                <a:spcPts val="0"/>
              </a:spcAft>
              <a:buNone/>
            </a:pPr>
            <a:r>
              <a:rPr b="1" lang="ru">
                <a:solidFill>
                  <a:srgbClr val="434343"/>
                </a:solidFill>
              </a:rPr>
              <a:t>def isDefinedAt(prm: A): Boolean = ...</a:t>
            </a:r>
            <a:endParaRPr b="1">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392" name="Shape 392"/>
          <p:cNvSpPr txBox="1"/>
          <p:nvPr/>
        </p:nvSpPr>
        <p:spPr>
          <a:xfrm>
            <a:off x="311700" y="2651650"/>
            <a:ext cx="6169500" cy="23334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highlight>
                  <a:srgbClr val="FFFFFF"/>
                </a:highlight>
                <a:latin typeface="Verdana"/>
                <a:ea typeface="Verdana"/>
                <a:cs typeface="Verdana"/>
                <a:sym typeface="Verdana"/>
              </a:rPr>
              <a:t>// from package scala</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endParaRPr sz="1000">
              <a:solidFill>
                <a:srgbClr val="0000FF"/>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despite the fact, that isDefinedAt == false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we still can apply a function to an argument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6" name="Shape 396"/>
        <p:cNvGrpSpPr/>
        <p:nvPr/>
      </p:nvGrpSpPr>
      <p:grpSpPr>
        <a:xfrm>
          <a:off x="0" y="0"/>
          <a:ext cx="0" cy="0"/>
          <a:chOff x="0" y="0"/>
          <a:chExt cx="0" cy="0"/>
        </a:xfrm>
      </p:grpSpPr>
      <p:sp>
        <p:nvSpPr>
          <p:cNvPr id="397" name="Shape 39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endParaRPr>
              <a:solidFill>
                <a:srgbClr val="666666"/>
              </a:solidFill>
            </a:endParaRPr>
          </a:p>
        </p:txBody>
      </p:sp>
      <p:sp>
        <p:nvSpPr>
          <p:cNvPr id="398" name="Shape 398"/>
          <p:cNvSpPr txBox="1"/>
          <p:nvPr/>
        </p:nvSpPr>
        <p:spPr>
          <a:xfrm>
            <a:off x="311700" y="1053950"/>
            <a:ext cx="8520600" cy="383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Partial functions</a:t>
            </a:r>
            <a:endParaRPr>
              <a:solidFill>
                <a:srgbClr val="434343"/>
              </a:solidFill>
            </a:endParaRPr>
          </a:p>
          <a:p>
            <a:pPr indent="457200" lvl="0" marL="0" rtl="0">
              <a:spcBef>
                <a:spcPts val="0"/>
              </a:spcBef>
              <a:spcAft>
                <a:spcPts val="0"/>
              </a:spcAft>
              <a:buNone/>
            </a:pPr>
            <a:r>
              <a:rPr lang="ru">
                <a:solidFill>
                  <a:srgbClr val="434343"/>
                </a:solidFill>
              </a:rPr>
              <a:t>В примере выше </a:t>
            </a:r>
            <a:endParaRPr>
              <a:solidFill>
                <a:srgbClr val="434343"/>
              </a:solidFill>
            </a:endParaRPr>
          </a:p>
          <a:p>
            <a:pPr indent="-317500" lvl="0" marL="457200" rtl="0">
              <a:spcBef>
                <a:spcPts val="0"/>
              </a:spcBef>
              <a:spcAft>
                <a:spcPts val="0"/>
              </a:spcAft>
              <a:buClr>
                <a:srgbClr val="434343"/>
              </a:buClr>
              <a:buSzPts val="1400"/>
              <a:buChar char="●"/>
            </a:pPr>
            <a:r>
              <a:rPr b="1" lang="ru">
                <a:solidFill>
                  <a:srgbClr val="434343"/>
                </a:solidFill>
              </a:rPr>
              <a:t>def apply(d: Int) -  </a:t>
            </a:r>
            <a:r>
              <a:rPr lang="ru">
                <a:solidFill>
                  <a:srgbClr val="434343"/>
                </a:solidFill>
              </a:rPr>
              <a:t>метод, который будет выполнен при вызове функции</a:t>
            </a:r>
            <a:endParaRPr>
              <a:solidFill>
                <a:srgbClr val="434343"/>
              </a:solidFill>
            </a:endParaRPr>
          </a:p>
          <a:p>
            <a:pPr indent="-317500" lvl="0" marL="457200" rtl="0">
              <a:spcBef>
                <a:spcPts val="0"/>
              </a:spcBef>
              <a:spcAft>
                <a:spcPts val="0"/>
              </a:spcAft>
              <a:buClr>
                <a:srgbClr val="434343"/>
              </a:buClr>
              <a:buSzPts val="1400"/>
              <a:buChar char="●"/>
            </a:pPr>
            <a:r>
              <a:rPr b="1" lang="ru">
                <a:solidFill>
                  <a:srgbClr val="434343"/>
                </a:solidFill>
              </a:rPr>
              <a:t>def isDefinedAt(d: Int)  - </a:t>
            </a:r>
            <a:r>
              <a:rPr lang="ru">
                <a:solidFill>
                  <a:srgbClr val="434343"/>
                </a:solidFill>
              </a:rPr>
              <a:t>метод, вычисляющий область определения функции</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endParaRPr b="1">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endParaRPr>
              <a:solidFill>
                <a:srgbClr val="434343"/>
              </a:solidFill>
            </a:endParaRPr>
          </a:p>
        </p:txBody>
      </p:sp>
      <p:sp>
        <p:nvSpPr>
          <p:cNvPr id="399" name="Shape 399"/>
          <p:cNvSpPr txBox="1"/>
          <p:nvPr/>
        </p:nvSpPr>
        <p:spPr>
          <a:xfrm>
            <a:off x="311700" y="2728625"/>
            <a:ext cx="6169500" cy="1657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highlight>
                  <a:srgbClr val="FFFFFF"/>
                </a:highlight>
                <a:latin typeface="Verdana"/>
                <a:ea typeface="Verdana"/>
                <a:cs typeface="Verdana"/>
                <a:sym typeface="Verdana"/>
              </a:rPr>
              <a:t>// It does the same but using pattern matching</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Still error! But another one</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83" name="Shape 83"/>
          <p:cNvSpPr txBox="1"/>
          <p:nvPr>
            <p:ph idx="1" type="body"/>
          </p:nvPr>
        </p:nvSpPr>
        <p:spPr>
          <a:xfrm>
            <a:off x="311700" y="1127975"/>
            <a:ext cx="8520600" cy="388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Классификация </a:t>
            </a:r>
            <a:endParaRPr>
              <a:solidFill>
                <a:srgbClr val="434343"/>
              </a:solidFill>
            </a:endParaRPr>
          </a:p>
          <a:p>
            <a:pPr indent="-342900" lvl="0" marL="457200">
              <a:spcBef>
                <a:spcPts val="1600"/>
              </a:spcBef>
              <a:spcAft>
                <a:spcPts val="0"/>
              </a:spcAft>
              <a:buClr>
                <a:srgbClr val="434343"/>
              </a:buClr>
              <a:buSzPts val="1800"/>
              <a:buChar char="●"/>
            </a:pPr>
            <a:r>
              <a:rPr lang="ru">
                <a:solidFill>
                  <a:srgbClr val="434343"/>
                </a:solidFill>
              </a:rPr>
              <a:t>Парадигма</a:t>
            </a:r>
            <a:endParaRPr>
              <a:solidFill>
                <a:srgbClr val="434343"/>
              </a:solidFill>
            </a:endParaRPr>
          </a:p>
          <a:p>
            <a:pPr indent="-317500" lvl="1" marL="914400">
              <a:spcBef>
                <a:spcPts val="0"/>
              </a:spcBef>
              <a:spcAft>
                <a:spcPts val="0"/>
              </a:spcAft>
              <a:buClr>
                <a:srgbClr val="434343"/>
              </a:buClr>
              <a:buSzPts val="1400"/>
              <a:buChar char="○"/>
            </a:pPr>
            <a:r>
              <a:rPr lang="ru">
                <a:solidFill>
                  <a:srgbClr val="434343"/>
                </a:solidFill>
              </a:rPr>
              <a:t>Императивные</a:t>
            </a:r>
            <a:endParaRPr>
              <a:solidFill>
                <a:srgbClr val="434343"/>
              </a:solidFill>
            </a:endParaRPr>
          </a:p>
          <a:p>
            <a:pPr indent="-317500" lvl="1" marL="914400">
              <a:spcBef>
                <a:spcPts val="0"/>
              </a:spcBef>
              <a:spcAft>
                <a:spcPts val="0"/>
              </a:spcAft>
              <a:buClr>
                <a:srgbClr val="434343"/>
              </a:buClr>
              <a:buSzPts val="1400"/>
              <a:buChar char="○"/>
            </a:pPr>
            <a:r>
              <a:rPr lang="ru">
                <a:solidFill>
                  <a:srgbClr val="434343"/>
                </a:solidFill>
              </a:rPr>
              <a:t>ООП</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Декларативные</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Функциональные</a:t>
            </a:r>
            <a:endParaRPr>
              <a:solidFill>
                <a:srgbClr val="434343"/>
              </a:solidFill>
            </a:endParaRPr>
          </a:p>
          <a:p>
            <a:pPr indent="-317500" lvl="1" marL="914400">
              <a:spcBef>
                <a:spcPts val="0"/>
              </a:spcBef>
              <a:spcAft>
                <a:spcPts val="0"/>
              </a:spcAft>
              <a:buClr>
                <a:srgbClr val="434343"/>
              </a:buClr>
              <a:buSzPts val="1400"/>
              <a:buChar char="○"/>
            </a:pPr>
            <a:r>
              <a:rPr lang="ru">
                <a:solidFill>
                  <a:srgbClr val="434343"/>
                </a:solidFill>
              </a:rPr>
              <a:t>Логические</a:t>
            </a:r>
            <a:endParaRPr>
              <a:solidFill>
                <a:srgbClr val="434343"/>
              </a:solidFill>
            </a:endParaRPr>
          </a:p>
          <a:p>
            <a:pPr indent="-317500" lvl="1" marL="914400">
              <a:spcBef>
                <a:spcPts val="0"/>
              </a:spcBef>
              <a:spcAft>
                <a:spcPts val="0"/>
              </a:spcAft>
              <a:buClr>
                <a:srgbClr val="434343"/>
              </a:buClr>
              <a:buSzPts val="1400"/>
              <a:buChar char="○"/>
            </a:pPr>
            <a:r>
              <a:rPr lang="ru">
                <a:solidFill>
                  <a:srgbClr val="434343"/>
                </a:solidFill>
              </a:rPr>
              <a:t>Гибридные</a:t>
            </a:r>
            <a:endParaRPr>
              <a:solidFill>
                <a:srgbClr val="434343"/>
              </a:solidFil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9144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ru"/>
              <a:t>	</a:t>
            </a:r>
            <a:endParaRPr/>
          </a:p>
          <a:p>
            <a:pPr indent="0" lvl="0" marL="0" rtl="0">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03" name="Shape 403"/>
        <p:cNvGrpSpPr/>
        <p:nvPr/>
      </p:nvGrpSpPr>
      <p:grpSpPr>
        <a:xfrm>
          <a:off x="0" y="0"/>
          <a:ext cx="0" cy="0"/>
          <a:chOff x="0" y="0"/>
          <a:chExt cx="0" cy="0"/>
        </a:xfrm>
      </p:grpSpPr>
      <p:sp>
        <p:nvSpPr>
          <p:cNvPr id="404" name="Shape 40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endParaRPr>
              <a:solidFill>
                <a:srgbClr val="666666"/>
              </a:solidFill>
            </a:endParaRPr>
          </a:p>
        </p:txBody>
      </p:sp>
      <p:sp>
        <p:nvSpPr>
          <p:cNvPr id="405" name="Shape 405"/>
          <p:cNvSpPr txBox="1"/>
          <p:nvPr/>
        </p:nvSpPr>
        <p:spPr>
          <a:xfrm>
            <a:off x="311700" y="1053950"/>
            <a:ext cx="8520600" cy="405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Partial functions</a:t>
            </a:r>
            <a:endParaRPr>
              <a:solidFill>
                <a:srgbClr val="434343"/>
              </a:solidFill>
            </a:endParaRPr>
          </a:p>
          <a:p>
            <a:pPr indent="457200" lvl="0" marL="0" rtl="0">
              <a:spcBef>
                <a:spcPts val="0"/>
              </a:spcBef>
              <a:spcAft>
                <a:spcPts val="0"/>
              </a:spcAft>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endParaRPr b="1">
              <a:solidFill>
                <a:srgbClr val="434343"/>
              </a:solidFill>
            </a:endParaRPr>
          </a:p>
          <a:p>
            <a:pPr indent="0" lvl="0" marL="0" rtl="0">
              <a:spcBef>
                <a:spcPts val="0"/>
              </a:spcBef>
              <a:spcAft>
                <a:spcPts val="0"/>
              </a:spcAft>
              <a:buNone/>
            </a:pPr>
            <a:r>
              <a:rPr lang="ru">
                <a:solidFill>
                  <a:srgbClr val="434343"/>
                </a:solidFill>
              </a:rPr>
              <a:t>Это избавляет от необходимости проверять isDefined каждый раз, перед вызовом partial function. </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PartialFunction активно применяется в scala.collection. Например метод collect: </a:t>
            </a:r>
            <a:endParaRPr>
              <a:solidFill>
                <a:srgbClr val="434343"/>
              </a:solidFill>
            </a:endParaRPr>
          </a:p>
        </p:txBody>
      </p:sp>
      <p:sp>
        <p:nvSpPr>
          <p:cNvPr id="406" name="Shape 406"/>
          <p:cNvSpPr txBox="1"/>
          <p:nvPr/>
        </p:nvSpPr>
        <p:spPr>
          <a:xfrm>
            <a:off x="311700" y="1988750"/>
            <a:ext cx="6169500" cy="7518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p:txBody>
      </p:sp>
      <p:sp>
        <p:nvSpPr>
          <p:cNvPr id="407" name="Shape 407"/>
          <p:cNvSpPr txBox="1"/>
          <p:nvPr/>
        </p:nvSpPr>
        <p:spPr>
          <a:xfrm>
            <a:off x="311700" y="3225775"/>
            <a:ext cx="6169500" cy="12606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highlight>
                  <a:srgbClr val="FFFFFF"/>
                </a:highlight>
                <a:latin typeface="Verdana"/>
                <a:ea typeface="Verdana"/>
                <a:cs typeface="Verdana"/>
                <a:sym typeface="Verdana"/>
              </a:rPr>
              <a:t>// List[Any] -&gt; List[Int]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list.collect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endParaRPr>
              <a:solidFill>
                <a:srgbClr val="666666"/>
              </a:solidFill>
            </a:endParaRPr>
          </a:p>
        </p:txBody>
      </p:sp>
      <p:sp>
        <p:nvSpPr>
          <p:cNvPr id="413" name="Shape 413"/>
          <p:cNvSpPr txBox="1"/>
          <p:nvPr/>
        </p:nvSpPr>
        <p:spPr>
          <a:xfrm>
            <a:off x="311700" y="1053950"/>
            <a:ext cx="8520600" cy="405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Помогите реализовать авторизацию.</a:t>
            </a:r>
            <a:endParaRPr sz="1800">
              <a:solidFill>
                <a:srgbClr val="434343"/>
              </a:solidFill>
            </a:endParaRPr>
          </a:p>
          <a:p>
            <a:pPr indent="0" lvl="0" marL="0" rtl="0">
              <a:spcBef>
                <a:spcPts val="0"/>
              </a:spcBef>
              <a:spcAft>
                <a:spcPts val="0"/>
              </a:spcAft>
              <a:buNone/>
            </a:pPr>
            <a:r>
              <a:rPr b="1" lang="ru">
                <a:solidFill>
                  <a:srgbClr val="434343"/>
                </a:solidFill>
              </a:rPr>
              <a:t>	lectures.functions.Authentication</a:t>
            </a:r>
            <a:endParaRPr b="1">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19" name="Shape 419"/>
          <p:cNvSpPr txBox="1"/>
          <p:nvPr/>
        </p:nvSpPr>
        <p:spPr>
          <a:xfrm>
            <a:off x="311700" y="1199925"/>
            <a:ext cx="8520600" cy="301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Обзор коллекций</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большинство коллекций в scala находятся в пакете </a:t>
            </a:r>
            <a:r>
              <a:rPr b="1" lang="ru">
                <a:solidFill>
                  <a:srgbClr val="434343"/>
                </a:solidFill>
              </a:rPr>
              <a:t>scala.collection</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пакет разделяет коллекции на 3 категории</a:t>
            </a:r>
            <a:endParaRPr>
              <a:solidFill>
                <a:srgbClr val="434343"/>
              </a:solidFill>
            </a:endParaRPr>
          </a:p>
          <a:p>
            <a:pPr indent="-317500" lvl="1" marL="1371600" rtl="0">
              <a:spcBef>
                <a:spcPts val="0"/>
              </a:spcBef>
              <a:spcAft>
                <a:spcPts val="0"/>
              </a:spcAft>
              <a:buClr>
                <a:srgbClr val="434343"/>
              </a:buClr>
              <a:buSzPts val="1400"/>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endParaRPr>
              <a:solidFill>
                <a:srgbClr val="434343"/>
              </a:solidFill>
            </a:endParaRPr>
          </a:p>
          <a:p>
            <a:pPr indent="-317500" lvl="1" marL="1371600" rtl="0">
              <a:spcBef>
                <a:spcPts val="0"/>
              </a:spcBef>
              <a:spcAft>
                <a:spcPts val="0"/>
              </a:spcAft>
              <a:buClr>
                <a:srgbClr val="434343"/>
              </a:buClr>
              <a:buSzPts val="1400"/>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endParaRPr>
              <a:solidFill>
                <a:srgbClr val="434343"/>
              </a:solidFill>
            </a:endParaRPr>
          </a:p>
          <a:p>
            <a:pPr indent="-317500" lvl="1" marL="1371600" rtl="0">
              <a:spcBef>
                <a:spcPts val="0"/>
              </a:spcBef>
              <a:spcAft>
                <a:spcPts val="0"/>
              </a:spcAft>
              <a:buClr>
                <a:srgbClr val="434343"/>
              </a:buClr>
              <a:buSzPts val="1400"/>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endParaRPr>
              <a:solidFill>
                <a:srgbClr val="434343"/>
              </a:solidFill>
            </a:endParaRPr>
          </a:p>
          <a:p>
            <a:pPr indent="0" lvl="0" marL="0" rtl="0">
              <a:spcBef>
                <a:spcPts val="0"/>
              </a:spcBef>
              <a:spcAft>
                <a:spcPts val="0"/>
              </a:spcAft>
              <a:buNone/>
            </a:pPr>
            <a:r>
              <a:t/>
            </a:r>
            <a:endParaRPr>
              <a:solidFill>
                <a:srgbClr val="434343"/>
              </a:solidFill>
            </a:endParaRPr>
          </a:p>
          <a:p>
            <a:pPr indent="457200" lvl="0" marL="0" rtl="0">
              <a:spcBef>
                <a:spcPts val="0"/>
              </a:spcBef>
              <a:spcAft>
                <a:spcPts val="0"/>
              </a:spcAft>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endParaRPr>
              <a:solidFill>
                <a:srgbClr val="43434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25" name="Shape 425"/>
          <p:cNvSpPr txBox="1"/>
          <p:nvPr/>
        </p:nvSpPr>
        <p:spPr>
          <a:xfrm>
            <a:off x="311700" y="1199925"/>
            <a:ext cx="8520600" cy="367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Трейты, составляющие основу коллекций в scala</a:t>
            </a:r>
            <a:endParaRPr sz="1800">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*Like. По договоренности трейты, в названии которых присутствует Like, содержат имплементацию методов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Seq, IndexedSeq, LinearSeq -  трейты, обозначающие последовательность элементов. (Списки, потоки,  вектора, очереди...)</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Set - определяет коллекции, не содержащие повторяющиеся элементы.</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Map - корневой трейт для ассоциативных массивов</a:t>
            </a:r>
            <a:endParaRPr>
              <a:solidFill>
                <a:srgbClr val="43434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31" name="Shape 431"/>
          <p:cNvSpPr txBox="1"/>
          <p:nvPr/>
        </p:nvSpPr>
        <p:spPr>
          <a:xfrm>
            <a:off x="311700" y="1199925"/>
            <a:ext cx="8520600" cy="282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Методы Traversable</a:t>
            </a:r>
            <a:endParaRPr sz="1800">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методы конвертации </a:t>
            </a:r>
            <a:r>
              <a:rPr b="1" lang="ru">
                <a:solidFill>
                  <a:srgbClr val="434343"/>
                </a:solidFill>
              </a:rPr>
              <a:t>toArray, toList, toIterable, toSeq, toIndexedSeq, toStream, toSet, toMap</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информация о размере </a:t>
            </a:r>
            <a:r>
              <a:rPr b="1" lang="ru">
                <a:solidFill>
                  <a:srgbClr val="434343"/>
                </a:solidFill>
              </a:rPr>
              <a:t>isEmpty, nonEmpty, size</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получение субколлекции </a:t>
            </a:r>
            <a:r>
              <a:rPr b="1" lang="ru">
                <a:solidFill>
                  <a:srgbClr val="434343"/>
                </a:solidFill>
              </a:rPr>
              <a:t>tail, init, slice, take, drop, takeWhile, dropWhile, filter, filterNot, withFilter</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разделение и группировка </a:t>
            </a:r>
            <a:r>
              <a:rPr b="1" lang="ru">
                <a:solidFill>
                  <a:srgbClr val="434343"/>
                </a:solidFill>
              </a:rPr>
              <a:t>splitAt, span, partition, groupBy</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проверка условия </a:t>
            </a:r>
            <a:r>
              <a:rPr b="1" lang="ru">
                <a:solidFill>
                  <a:srgbClr val="434343"/>
                </a:solidFill>
              </a:rPr>
              <a:t>exists, forall</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lang="ru">
                <a:solidFill>
                  <a:srgbClr val="434343"/>
                </a:solidFill>
              </a:rPr>
              <a:t>операции свертки </a:t>
            </a:r>
            <a:r>
              <a:rPr b="1" lang="ru">
                <a:solidFill>
                  <a:srgbClr val="434343"/>
                </a:solidFill>
              </a:rPr>
              <a:t>foldLeft, foldRight, reduceLeft, reduceRight</a:t>
            </a:r>
            <a:endParaRPr b="1">
              <a:solidFill>
                <a:srgbClr val="434343"/>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37" name="Shape 437"/>
          <p:cNvSpPr txBox="1"/>
          <p:nvPr/>
        </p:nvSpPr>
        <p:spPr>
          <a:xfrm>
            <a:off x="311700" y="1199925"/>
            <a:ext cx="8520600" cy="255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Часто используемые коллекции</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endParaRPr sz="1800">
              <a:solidFill>
                <a:srgbClr val="434343"/>
              </a:solidFill>
            </a:endParaRPr>
          </a:p>
          <a:p>
            <a:pPr indent="0" lvl="0" marL="0" marR="0" rtl="0" algn="l">
              <a:lnSpc>
                <a:spcPct val="100000"/>
              </a:lnSpc>
              <a:spcBef>
                <a:spcPts val="0"/>
              </a:spcBef>
              <a:spcAft>
                <a:spcPts val="0"/>
              </a:spcAft>
              <a:buNone/>
            </a:pPr>
            <a:r>
              <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endParaRPr b="1">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ru">
                <a:solidFill>
                  <a:srgbClr val="434343"/>
                </a:solidFill>
              </a:rPr>
              <a:t>String - </a:t>
            </a:r>
            <a:r>
              <a:rPr lang="ru">
                <a:solidFill>
                  <a:srgbClr val="434343"/>
                </a:solidFill>
              </a:rPr>
              <a:t>это сиквенс символов</a:t>
            </a:r>
            <a:endParaRPr>
              <a:solidFill>
                <a:srgbClr val="434343"/>
              </a:solidFill>
            </a:endParaRPr>
          </a:p>
          <a:p>
            <a:pPr indent="0" lvl="0" mar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43" name="Shape 443"/>
          <p:cNvSpPr txBox="1"/>
          <p:nvPr/>
        </p:nvSpPr>
        <p:spPr>
          <a:xfrm>
            <a:off x="311700" y="1083150"/>
            <a:ext cx="6159900" cy="38946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latin typeface="Verdana"/>
                <a:ea typeface="Verdana"/>
                <a:cs typeface="Verdana"/>
                <a:sym typeface="Verdana"/>
              </a:rPr>
              <a:t>// размер сета</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разделить все элементы на 2</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endParaRPr i="1" sz="1000">
              <a:solidFill>
                <a:srgbClr val="660E7A"/>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Интервал</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Map</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throw NoSuchElementException</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endParaRPr b="1" sz="1000">
              <a:solidFill>
                <a:srgbClr val="000080"/>
              </a:solidFill>
              <a:latin typeface="Verdana"/>
              <a:ea typeface="Verdana"/>
              <a:cs typeface="Verdana"/>
              <a:sym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7" name="Shape 447"/>
        <p:cNvGrpSpPr/>
        <p:nvPr/>
      </p:nvGrpSpPr>
      <p:grpSpPr>
        <a:xfrm>
          <a:off x="0" y="0"/>
          <a:ext cx="0" cy="0"/>
          <a:chOff x="0" y="0"/>
          <a:chExt cx="0" cy="0"/>
        </a:xfrm>
      </p:grpSpPr>
      <p:sp>
        <p:nvSpPr>
          <p:cNvPr id="448" name="Shape 44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49" name="Shape 449"/>
          <p:cNvSpPr txBox="1"/>
          <p:nvPr/>
        </p:nvSpPr>
        <p:spPr>
          <a:xfrm>
            <a:off x="159300" y="1199925"/>
            <a:ext cx="8520600" cy="234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Option. Some. None.</a:t>
            </a:r>
            <a:endParaRPr sz="1800">
              <a:solidFill>
                <a:srgbClr val="434343"/>
              </a:solidFill>
            </a:endParaRPr>
          </a:p>
          <a:p>
            <a:pPr indent="0" lvl="0" marL="0" rtl="0">
              <a:spcBef>
                <a:spcPts val="0"/>
              </a:spcBef>
              <a:spcAft>
                <a:spcPts val="0"/>
              </a:spcAft>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endParaRPr>
              <a:solidFill>
                <a:srgbClr val="434343"/>
              </a:solidFill>
            </a:endParaRPr>
          </a:p>
          <a:p>
            <a:pPr indent="457200" lvl="0" marL="0" rtl="0">
              <a:spcBef>
                <a:spcPts val="0"/>
              </a:spcBef>
              <a:spcAft>
                <a:spcPts val="0"/>
              </a:spcAft>
              <a:buNone/>
            </a:pPr>
            <a:r>
              <a:rPr b="1" lang="ru">
                <a:solidFill>
                  <a:srgbClr val="434343"/>
                </a:solidFill>
              </a:rPr>
              <a:t>Option[T]</a:t>
            </a:r>
            <a:r>
              <a:rPr lang="ru">
                <a:solidFill>
                  <a:srgbClr val="434343"/>
                </a:solidFill>
              </a:rPr>
              <a:t> имеет 2 наследника: Some и None</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Some[T]</a:t>
            </a:r>
            <a:r>
              <a:rPr lang="ru">
                <a:solidFill>
                  <a:srgbClr val="434343"/>
                </a:solidFill>
              </a:rPr>
              <a:t> - говорит о наличии элемента</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None</a:t>
            </a:r>
            <a:r>
              <a:rPr lang="ru">
                <a:solidFill>
                  <a:srgbClr val="434343"/>
                </a:solidFill>
              </a:rPr>
              <a:t> - об отсутствии</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Option(String) == Some[String](String)</a:t>
            </a:r>
            <a:endParaRPr b="1">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Option(null) == None</a:t>
            </a:r>
            <a:endParaRPr b="1">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Some(null) == Some[Null](null)</a:t>
            </a:r>
            <a:endParaRPr b="1">
              <a:solidFill>
                <a:srgbClr val="434343"/>
              </a:solidFill>
            </a:endParaRPr>
          </a:p>
          <a:p>
            <a:pPr indent="0" lvl="0" marL="0" rtl="0">
              <a:spcBef>
                <a:spcPts val="0"/>
              </a:spcBef>
              <a:spcAft>
                <a:spcPts val="0"/>
              </a:spcAft>
              <a:buNone/>
            </a:pPr>
            <a:r>
              <a:t/>
            </a:r>
            <a:endParaRPr>
              <a:solidFill>
                <a:srgbClr val="434343"/>
              </a:solidFill>
            </a:endParaRPr>
          </a:p>
          <a:p>
            <a:pPr indent="457200" lvl="0" marL="457200" rtl="0">
              <a:spcBef>
                <a:spcPts val="0"/>
              </a:spcBef>
              <a:spcAft>
                <a:spcPts val="0"/>
              </a:spcAft>
              <a:buNone/>
            </a:pPr>
            <a:r>
              <a:rPr lang="ru" sz="1800">
                <a:solidFill>
                  <a:srgbClr val="666666"/>
                </a:solidFill>
              </a:rPr>
              <a:t> </a:t>
            </a:r>
            <a:endParaRPr sz="1800">
              <a:solidFill>
                <a:srgbClr val="666666"/>
              </a:solidFill>
            </a:endParaRPr>
          </a:p>
          <a:p>
            <a:pPr indent="0" lvl="0" marL="0" rtl="0">
              <a:spcBef>
                <a:spcPts val="0"/>
              </a:spcBef>
              <a:spcAft>
                <a:spcPts val="0"/>
              </a:spcAft>
              <a:buNone/>
            </a:pPr>
            <a:r>
              <a:rPr lang="ru" sz="1800">
                <a:solidFill>
                  <a:srgbClr val="666666"/>
                </a:solidFill>
              </a:rPr>
              <a:t>	</a:t>
            </a:r>
            <a:endParaRPr b="1">
              <a:solidFill>
                <a:srgbClr val="666666"/>
              </a:solidFill>
            </a:endParaRPr>
          </a:p>
        </p:txBody>
      </p:sp>
      <p:sp>
        <p:nvSpPr>
          <p:cNvPr id="450" name="Shape 450"/>
          <p:cNvSpPr txBox="1"/>
          <p:nvPr/>
        </p:nvSpPr>
        <p:spPr>
          <a:xfrm>
            <a:off x="311700" y="3656700"/>
            <a:ext cx="6159900" cy="12888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endParaRPr b="1" sz="1000">
              <a:solidFill>
                <a:srgbClr val="000080"/>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endParaRPr>
              <a:solidFill>
                <a:schemeClr val="dk2"/>
              </a:solidFill>
            </a:endParaRPr>
          </a:p>
        </p:txBody>
      </p:sp>
      <p:sp>
        <p:nvSpPr>
          <p:cNvPr id="456" name="Shape 456"/>
          <p:cNvSpPr txBox="1"/>
          <p:nvPr/>
        </p:nvSpPr>
        <p:spPr>
          <a:xfrm>
            <a:off x="311700" y="1231700"/>
            <a:ext cx="7881600" cy="289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Реализовать класс MyList</a:t>
            </a:r>
            <a:endParaRPr sz="1800">
              <a:solidFill>
                <a:srgbClr val="434343"/>
              </a:solidFill>
            </a:endParaRPr>
          </a:p>
          <a:p>
            <a:pPr indent="0" lvl="0" marL="0">
              <a:spcBef>
                <a:spcPts val="0"/>
              </a:spcBef>
              <a:spcAft>
                <a:spcPts val="0"/>
              </a:spcAft>
              <a:buNone/>
            </a:pPr>
            <a:r>
              <a:rPr lang="ru">
                <a:solidFill>
                  <a:srgbClr val="434343"/>
                </a:solidFill>
              </a:rPr>
              <a:t>	</a:t>
            </a:r>
            <a:r>
              <a:rPr b="1" lang="ru">
                <a:solidFill>
                  <a:srgbClr val="434343"/>
                </a:solidFill>
              </a:rPr>
              <a:t>lectures.collections.MyListImpl</a:t>
            </a:r>
            <a:endParaRPr b="1">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rPr lang="ru" sz="1800">
                <a:solidFill>
                  <a:srgbClr val="434343"/>
                </a:solidFill>
              </a:rPr>
              <a:t>Избавитьcя от NPE</a:t>
            </a:r>
            <a:endParaRPr sz="1800">
              <a:solidFill>
                <a:srgbClr val="434343"/>
              </a:solidFill>
            </a:endParaRPr>
          </a:p>
          <a:p>
            <a:pPr indent="0" lvl="0" marL="0">
              <a:spcBef>
                <a:spcPts val="0"/>
              </a:spcBef>
              <a:spcAft>
                <a:spcPts val="0"/>
              </a:spcAft>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rtl="0">
              <a:spcBef>
                <a:spcPts val="0"/>
              </a:spcBef>
              <a:spcAft>
                <a:spcPts val="0"/>
              </a:spcAft>
              <a:buNone/>
            </a:pPr>
            <a:r>
              <a:rPr lang="ru" sz="1800">
                <a:solidFill>
                  <a:srgbClr val="434343"/>
                </a:solidFill>
              </a:rPr>
              <a:t>Написать сортировку слиянием</a:t>
            </a:r>
            <a:endParaRPr>
              <a:solidFill>
                <a:srgbClr val="434343"/>
              </a:solidFill>
            </a:endParaRPr>
          </a:p>
          <a:p>
            <a:pPr indent="457200" lvl="0" marL="0" rtl="0">
              <a:spcBef>
                <a:spcPts val="0"/>
              </a:spcBef>
              <a:spcAft>
                <a:spcPts val="0"/>
              </a:spcAft>
              <a:buNone/>
            </a:pPr>
            <a:r>
              <a:rPr lang="ru">
                <a:solidFill>
                  <a:srgbClr val="434343"/>
                </a:solidFill>
              </a:rPr>
              <a:t>Постарайтесь не использовать мутабильные коллекции и </a:t>
            </a:r>
            <a:r>
              <a:rPr b="1" lang="ru">
                <a:solidFill>
                  <a:srgbClr val="434343"/>
                </a:solidFill>
              </a:rPr>
              <a:t>var </a:t>
            </a:r>
            <a:endParaRPr>
              <a:solidFill>
                <a:srgbClr val="434343"/>
              </a:solidFill>
            </a:endParaRPr>
          </a:p>
          <a:p>
            <a:pPr indent="0" lvl="0" marL="0">
              <a:spcBef>
                <a:spcPts val="0"/>
              </a:spcBef>
              <a:spcAft>
                <a:spcPts val="0"/>
              </a:spcAft>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endParaRPr>
              <a:solidFill>
                <a:srgbClr val="666666"/>
              </a:solidFill>
            </a:endParaRPr>
          </a:p>
          <a:p>
            <a:pPr indent="0" lvl="0" marL="0" rtl="0">
              <a:spcBef>
                <a:spcPts val="0"/>
              </a:spcBef>
              <a:spcAft>
                <a:spcPts val="0"/>
              </a:spcAft>
              <a:buNone/>
            </a:pPr>
            <a:r>
              <a:rPr lang="ru">
                <a:solidFill>
                  <a:srgbClr val="666666"/>
                </a:solidFill>
              </a:rPr>
              <a:t>	</a:t>
            </a:r>
            <a:r>
              <a:rPr b="1" lang="ru">
                <a:solidFill>
                  <a:srgbClr val="434343"/>
                </a:solidFill>
              </a:rPr>
              <a:t>lectures.collections.MergeSortImpl</a:t>
            </a:r>
            <a:endParaRPr b="1">
              <a:solidFill>
                <a:srgbClr val="434343"/>
              </a:solidFill>
            </a:endParaRPr>
          </a:p>
          <a:p>
            <a:pPr indent="0" lvl="0" marL="0" rtl="0">
              <a:spcBef>
                <a:spcPts val="0"/>
              </a:spcBef>
              <a:spcAft>
                <a:spcPts val="0"/>
              </a:spcAft>
              <a:buNone/>
            </a:pPr>
            <a:r>
              <a:t/>
            </a:r>
            <a:endParaRPr>
              <a:solidFill>
                <a:srgbClr val="666666"/>
              </a:solidFill>
            </a:endParaRPr>
          </a:p>
          <a:p>
            <a:pPr indent="457200" lvl="0" marL="0" rtl="0">
              <a:spcBef>
                <a:spcPts val="0"/>
              </a:spcBef>
              <a:spcAft>
                <a:spcPts val="0"/>
              </a:spcAft>
              <a:buNone/>
            </a:pPr>
            <a:r>
              <a:t/>
            </a:r>
            <a:endParaRPr>
              <a:solidFill>
                <a:srgbClr val="6666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62" name="Shape 462"/>
          <p:cNvSpPr txBox="1"/>
          <p:nvPr/>
        </p:nvSpPr>
        <p:spPr>
          <a:xfrm>
            <a:off x="311700" y="1166700"/>
            <a:ext cx="8520600" cy="300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For comprehension (FC)</a:t>
            </a:r>
            <a:endParaRPr sz="1800">
              <a:solidFill>
                <a:srgbClr val="434343"/>
              </a:solidFill>
            </a:endParaRPr>
          </a:p>
          <a:p>
            <a:pPr indent="457200" lvl="0" marL="0" rtl="0">
              <a:spcBef>
                <a:spcPts val="0"/>
              </a:spcBef>
              <a:spcAft>
                <a:spcPts val="0"/>
              </a:spcAft>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endParaRPr>
              <a:solidFill>
                <a:srgbClr val="434343"/>
              </a:solidFill>
            </a:endParaRPr>
          </a:p>
          <a:p>
            <a:pPr indent="0" lvl="0" marL="0" rtl="0">
              <a:spcBef>
                <a:spcPts val="0"/>
              </a:spcBef>
              <a:spcAft>
                <a:spcPts val="0"/>
              </a:spcAft>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endParaRPr>
              <a:solidFill>
                <a:srgbClr val="434343"/>
              </a:solidFill>
            </a:endParaRPr>
          </a:p>
          <a:p>
            <a:pPr indent="0" lvl="0" marL="0" rtl="0">
              <a:spcBef>
                <a:spcPts val="0"/>
              </a:spcBef>
              <a:spcAft>
                <a:spcPts val="0"/>
              </a:spcAft>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endParaRPr>
              <a:solidFill>
                <a:srgbClr val="434343"/>
              </a:solidFill>
            </a:endParaRPr>
          </a:p>
          <a:p>
            <a:pPr indent="0" lvl="0" marL="0" rtl="0">
              <a:spcBef>
                <a:spcPts val="0"/>
              </a:spcBef>
              <a:spcAft>
                <a:spcPts val="0"/>
              </a:spcAft>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endParaRPr>
              <a:solidFill>
                <a:srgbClr val="434343"/>
              </a:solidFill>
            </a:endParaRPr>
          </a:p>
          <a:p>
            <a:pPr indent="0" lvl="0" marL="457200" rtl="0">
              <a:spcBef>
                <a:spcPts val="0"/>
              </a:spcBef>
              <a:spcAft>
                <a:spcPts val="0"/>
              </a:spcAft>
              <a:buNone/>
            </a:pPr>
            <a:r>
              <a:t/>
            </a:r>
            <a:endParaRPr sz="1800">
              <a:solidFill>
                <a:srgbClr val="666666"/>
              </a:solidFill>
            </a:endParaRPr>
          </a:p>
          <a:p>
            <a:pPr indent="0" lvl="0" marL="0" rtl="0">
              <a:spcBef>
                <a:spcPts val="0"/>
              </a:spcBef>
              <a:spcAft>
                <a:spcPts val="0"/>
              </a:spcAft>
              <a:buNone/>
            </a:pPr>
            <a:r>
              <a:rPr lang="ru" sz="1800">
                <a:solidFill>
                  <a:srgbClr val="666666"/>
                </a:solidFill>
              </a:rPr>
              <a:t>	</a:t>
            </a:r>
            <a:endParaRPr b="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89" name="Shape 89"/>
          <p:cNvSpPr txBox="1"/>
          <p:nvPr>
            <p:ph idx="1" type="body"/>
          </p:nvPr>
        </p:nvSpPr>
        <p:spPr>
          <a:xfrm flipH="1">
            <a:off x="311700" y="1072850"/>
            <a:ext cx="8520600" cy="321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solidFill>
                  <a:srgbClr val="434343"/>
                </a:solidFill>
              </a:rPr>
              <a:t>Scala - язык программирования с множеством парадигм</a:t>
            </a:r>
            <a:endParaRPr>
              <a:solidFill>
                <a:srgbClr val="434343"/>
              </a:solidFill>
            </a:endParaRPr>
          </a:p>
          <a:p>
            <a:pPr indent="-342900" lvl="0" marL="457200" rtl="0">
              <a:spcBef>
                <a:spcPts val="1600"/>
              </a:spcBef>
              <a:spcAft>
                <a:spcPts val="0"/>
              </a:spcAft>
              <a:buClr>
                <a:srgbClr val="434343"/>
              </a:buClr>
              <a:buSzPts val="1800"/>
              <a:buChar char="●"/>
            </a:pPr>
            <a:r>
              <a:rPr lang="ru">
                <a:solidFill>
                  <a:srgbClr val="434343"/>
                </a:solidFill>
              </a:rPr>
              <a:t>JVM Based</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JIT компиляция</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Продвинутый вывод типов (Hindley–Milner)</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Actors</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Императивный, объектно ориентированный</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Декларативный, функциональный</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Развитый type polymorphism </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implicit conversion and implicit evidence</a:t>
            </a:r>
            <a:endParaRPr>
              <a:solidFill>
                <a:srgbClr val="434343"/>
              </a:solidFill>
            </a:endParaRPr>
          </a:p>
          <a:p>
            <a:pPr indent="-342900" lvl="0" marL="457200" rtl="0">
              <a:spcBef>
                <a:spcPts val="0"/>
              </a:spcBef>
              <a:spcAft>
                <a:spcPts val="0"/>
              </a:spcAft>
              <a:buClr>
                <a:srgbClr val="434343"/>
              </a:buClr>
              <a:buSzPts val="1800"/>
              <a:buChar char="●"/>
            </a:pPr>
            <a:r>
              <a:rPr lang="ru">
                <a:solidFill>
                  <a:srgbClr val="434343"/>
                </a:solidFill>
              </a:rPr>
              <a:t>Корекурсия (Streams)</a:t>
            </a:r>
            <a:endParaRPr>
              <a:solidFill>
                <a:srgbClr val="434343"/>
              </a:solidFill>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9144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ru"/>
              <a:t>	</a:t>
            </a:r>
            <a:endParaRPr/>
          </a:p>
          <a:p>
            <a:pPr indent="0" lvl="0" marL="0" rtl="0">
              <a:spcBef>
                <a:spcPts val="1600"/>
              </a:spcBef>
              <a:spcAft>
                <a:spcPts val="1600"/>
              </a:spcAft>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6" name="Shape 466"/>
        <p:cNvGrpSpPr/>
        <p:nvPr/>
      </p:nvGrpSpPr>
      <p:grpSpPr>
        <a:xfrm>
          <a:off x="0" y="0"/>
          <a:ext cx="0" cy="0"/>
          <a:chOff x="0" y="0"/>
          <a:chExt cx="0" cy="0"/>
        </a:xfrm>
      </p:grpSpPr>
      <p:sp>
        <p:nvSpPr>
          <p:cNvPr id="467" name="Shape 46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68" name="Shape 468"/>
          <p:cNvSpPr txBox="1"/>
          <p:nvPr/>
        </p:nvSpPr>
        <p:spPr>
          <a:xfrm>
            <a:off x="311700" y="1177775"/>
            <a:ext cx="8520600" cy="48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For comprehension (FC)</a:t>
            </a:r>
            <a:endParaRPr sz="1800">
              <a:solidFill>
                <a:srgbClr val="434343"/>
              </a:solidFill>
            </a:endParaRPr>
          </a:p>
          <a:p>
            <a:pPr indent="0" lvl="0" marL="0" rtl="0">
              <a:spcBef>
                <a:spcPts val="0"/>
              </a:spcBef>
              <a:spcAft>
                <a:spcPts val="0"/>
              </a:spcAft>
              <a:buNone/>
            </a:pPr>
            <a:r>
              <a:t/>
            </a:r>
            <a:endParaRPr>
              <a:solidFill>
                <a:srgbClr val="434343"/>
              </a:solidFill>
            </a:endParaRPr>
          </a:p>
          <a:p>
            <a:pPr indent="457200" lvl="0" marL="457200" rtl="0">
              <a:spcBef>
                <a:spcPts val="0"/>
              </a:spcBef>
              <a:spcAft>
                <a:spcPts val="0"/>
              </a:spcAft>
              <a:buNone/>
            </a:pPr>
            <a:r>
              <a:rPr lang="ru" sz="1800">
                <a:solidFill>
                  <a:srgbClr val="666666"/>
                </a:solidFill>
              </a:rPr>
              <a:t> </a:t>
            </a:r>
            <a:endParaRPr sz="1800">
              <a:solidFill>
                <a:srgbClr val="666666"/>
              </a:solidFill>
            </a:endParaRPr>
          </a:p>
          <a:p>
            <a:pPr indent="0" lvl="0" marL="0" rtl="0">
              <a:spcBef>
                <a:spcPts val="0"/>
              </a:spcBef>
              <a:spcAft>
                <a:spcPts val="0"/>
              </a:spcAft>
              <a:buNone/>
            </a:pPr>
            <a:r>
              <a:rPr lang="ru" sz="1800">
                <a:solidFill>
                  <a:srgbClr val="666666"/>
                </a:solidFill>
              </a:rPr>
              <a:t>	</a:t>
            </a:r>
            <a:endParaRPr b="1">
              <a:solidFill>
                <a:srgbClr val="666666"/>
              </a:solidFill>
            </a:endParaRPr>
          </a:p>
        </p:txBody>
      </p:sp>
      <p:sp>
        <p:nvSpPr>
          <p:cNvPr id="469" name="Shape 469"/>
          <p:cNvSpPr txBox="1"/>
          <p:nvPr/>
        </p:nvSpPr>
        <p:spPr>
          <a:xfrm>
            <a:off x="381050" y="1718875"/>
            <a:ext cx="6159900" cy="24723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превратится в</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noun.foreach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n =&gt; adjective.foreach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 =&gt; verb.foreach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endParaRPr b="1" sz="1000">
              <a:solidFill>
                <a:srgbClr val="000080"/>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73" name="Shape 473"/>
        <p:cNvGrpSpPr/>
        <p:nvPr/>
      </p:nvGrpSpPr>
      <p:grpSpPr>
        <a:xfrm>
          <a:off x="0" y="0"/>
          <a:ext cx="0" cy="0"/>
          <a:chOff x="0" y="0"/>
          <a:chExt cx="0" cy="0"/>
        </a:xfrm>
      </p:grpSpPr>
      <p:sp>
        <p:nvSpPr>
          <p:cNvPr id="474" name="Shape 47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75" name="Shape 475"/>
          <p:cNvSpPr txBox="1"/>
          <p:nvPr/>
        </p:nvSpPr>
        <p:spPr>
          <a:xfrm>
            <a:off x="311700" y="1177775"/>
            <a:ext cx="8520600" cy="84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For comprehension (FC)</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457200" lvl="0" marL="457200" rtl="0">
              <a:spcBef>
                <a:spcPts val="0"/>
              </a:spcBef>
              <a:spcAft>
                <a:spcPts val="0"/>
              </a:spcAft>
              <a:buNone/>
            </a:pPr>
            <a:r>
              <a:rPr lang="ru" sz="1800">
                <a:solidFill>
                  <a:srgbClr val="666666"/>
                </a:solidFill>
              </a:rPr>
              <a:t> </a:t>
            </a:r>
            <a:endParaRPr sz="1800">
              <a:solidFill>
                <a:srgbClr val="666666"/>
              </a:solidFill>
            </a:endParaRPr>
          </a:p>
          <a:p>
            <a:pPr indent="0" lvl="0" marL="0" rtl="0">
              <a:spcBef>
                <a:spcPts val="0"/>
              </a:spcBef>
              <a:spcAft>
                <a:spcPts val="0"/>
              </a:spcAft>
              <a:buNone/>
            </a:pPr>
            <a:r>
              <a:rPr lang="ru" sz="1800">
                <a:solidFill>
                  <a:srgbClr val="666666"/>
                </a:solidFill>
              </a:rPr>
              <a:t>	</a:t>
            </a:r>
            <a:endParaRPr b="1">
              <a:solidFill>
                <a:srgbClr val="666666"/>
              </a:solidFill>
            </a:endParaRPr>
          </a:p>
        </p:txBody>
      </p:sp>
      <p:sp>
        <p:nvSpPr>
          <p:cNvPr id="476" name="Shape 476"/>
          <p:cNvSpPr txBox="1"/>
          <p:nvPr/>
        </p:nvSpPr>
        <p:spPr>
          <a:xfrm>
            <a:off x="311700" y="1677600"/>
            <a:ext cx="6159900" cy="32943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 &lt;- adjective; v &lt;- verb)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noTeacher = n</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n =&gt; adjective.foreach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 =&gt; verb.foreach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n =&gt; adjective.foreach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 =&gt; verb.foreach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0" name="Shape 480"/>
        <p:cNvGrpSpPr/>
        <p:nvPr/>
      </p:nvGrpSpPr>
      <p:grpSpPr>
        <a:xfrm>
          <a:off x="0" y="0"/>
          <a:ext cx="0" cy="0"/>
          <a:chOff x="0" y="0"/>
          <a:chExt cx="0" cy="0"/>
        </a:xfrm>
      </p:grpSpPr>
      <p:sp>
        <p:nvSpPr>
          <p:cNvPr id="481" name="Shape 48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82" name="Shape 482"/>
          <p:cNvSpPr txBox="1"/>
          <p:nvPr/>
        </p:nvSpPr>
        <p:spPr>
          <a:xfrm>
            <a:off x="311700" y="1177775"/>
            <a:ext cx="8520600" cy="114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For comprehension (FC)</a:t>
            </a:r>
            <a:endParaRPr sz="1800">
              <a:solidFill>
                <a:srgbClr val="434343"/>
              </a:solidFill>
            </a:endParaRPr>
          </a:p>
          <a:p>
            <a:pPr indent="0" lvl="0" marL="0" rtl="0">
              <a:spcBef>
                <a:spcPts val="0"/>
              </a:spcBef>
              <a:spcAft>
                <a:spcPts val="0"/>
              </a:spcAft>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endParaRPr b="1">
              <a:solidFill>
                <a:srgbClr val="434343"/>
              </a:solidFill>
            </a:endParaRPr>
          </a:p>
          <a:p>
            <a:pPr indent="457200" lvl="0" marL="457200" rtl="0">
              <a:spcBef>
                <a:spcPts val="0"/>
              </a:spcBef>
              <a:spcAft>
                <a:spcPts val="0"/>
              </a:spcAft>
              <a:buNone/>
            </a:pPr>
            <a:r>
              <a:rPr lang="ru" sz="1800">
                <a:solidFill>
                  <a:srgbClr val="666666"/>
                </a:solidFill>
              </a:rPr>
              <a:t> </a:t>
            </a:r>
            <a:endParaRPr sz="1800">
              <a:solidFill>
                <a:srgbClr val="666666"/>
              </a:solidFill>
            </a:endParaRPr>
          </a:p>
          <a:p>
            <a:pPr indent="0" lvl="0" marL="0" rtl="0">
              <a:spcBef>
                <a:spcPts val="0"/>
              </a:spcBef>
              <a:spcAft>
                <a:spcPts val="0"/>
              </a:spcAft>
              <a:buNone/>
            </a:pPr>
            <a:r>
              <a:rPr lang="ru" sz="1800">
                <a:solidFill>
                  <a:srgbClr val="666666"/>
                </a:solidFill>
              </a:rPr>
              <a:t>	</a:t>
            </a:r>
            <a:endParaRPr b="1">
              <a:solidFill>
                <a:srgbClr val="666666"/>
              </a:solidFill>
            </a:endParaRPr>
          </a:p>
        </p:txBody>
      </p:sp>
      <p:sp>
        <p:nvSpPr>
          <p:cNvPr id="483" name="Shape 483"/>
          <p:cNvSpPr txBox="1"/>
          <p:nvPr/>
        </p:nvSpPr>
        <p:spPr>
          <a:xfrm>
            <a:off x="311700" y="2258925"/>
            <a:ext cx="6159900" cy="27573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превратится в</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adjective.flatMap { a =&gt;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verb.map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endParaRPr>
              <a:solidFill>
                <a:schemeClr val="dk2"/>
              </a:solidFill>
            </a:endParaRPr>
          </a:p>
        </p:txBody>
      </p:sp>
      <p:sp>
        <p:nvSpPr>
          <p:cNvPr id="489" name="Shape 489"/>
          <p:cNvSpPr txBox="1"/>
          <p:nvPr/>
        </p:nvSpPr>
        <p:spPr>
          <a:xfrm>
            <a:off x="311700" y="1177775"/>
            <a:ext cx="8520600" cy="114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For comprehension (FC)</a:t>
            </a:r>
            <a:endParaRPr sz="1800">
              <a:solidFill>
                <a:srgbClr val="434343"/>
              </a:solidFill>
            </a:endParaRPr>
          </a:p>
          <a:p>
            <a:pPr indent="0" lvl="0" marL="0" rtl="0">
              <a:spcBef>
                <a:spcPts val="0"/>
              </a:spcBef>
              <a:spcAft>
                <a:spcPts val="0"/>
              </a:spcAft>
              <a:buNone/>
            </a:pPr>
            <a:r>
              <a:rPr lang="ru">
                <a:solidFill>
                  <a:srgbClr val="434343"/>
                </a:solidFill>
              </a:rPr>
              <a:t>	Перепишите код в соответствии с условиями задачи.</a:t>
            </a:r>
            <a:endParaRPr>
              <a:solidFill>
                <a:srgbClr val="434343"/>
              </a:solidFill>
            </a:endParaRPr>
          </a:p>
          <a:p>
            <a:pPr indent="0" lvl="0" marL="0" rtl="0">
              <a:spcBef>
                <a:spcPts val="0"/>
              </a:spcBef>
              <a:spcAft>
                <a:spcPts val="0"/>
              </a:spcAft>
              <a:buNone/>
            </a:pPr>
            <a:r>
              <a:rPr lang="ru">
                <a:solidFill>
                  <a:srgbClr val="434343"/>
                </a:solidFill>
              </a:rPr>
              <a:t>	</a:t>
            </a:r>
            <a:r>
              <a:rPr lang="ru" sz="1800">
                <a:solidFill>
                  <a:srgbClr val="666666"/>
                </a:solidFill>
              </a:rPr>
              <a:t> </a:t>
            </a:r>
            <a:r>
              <a:rPr b="1" lang="ru">
                <a:solidFill>
                  <a:srgbClr val="434343"/>
                </a:solidFill>
              </a:rPr>
              <a:t>lectures.collections.comprehension.Couriers</a:t>
            </a:r>
            <a:endParaRPr b="1">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93" name="Shape 493"/>
        <p:cNvGrpSpPr/>
        <p:nvPr/>
      </p:nvGrpSpPr>
      <p:grpSpPr>
        <a:xfrm>
          <a:off x="0" y="0"/>
          <a:ext cx="0" cy="0"/>
          <a:chOff x="0" y="0"/>
          <a:chExt cx="0" cy="0"/>
        </a:xfrm>
      </p:grpSpPr>
      <p:sp>
        <p:nvSpPr>
          <p:cNvPr id="494" name="Shape 49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endParaRPr>
              <a:solidFill>
                <a:schemeClr val="dk2"/>
              </a:solidFill>
            </a:endParaRPr>
          </a:p>
        </p:txBody>
      </p:sp>
      <p:sp>
        <p:nvSpPr>
          <p:cNvPr id="495" name="Shape 495"/>
          <p:cNvSpPr txBox="1"/>
          <p:nvPr/>
        </p:nvSpPr>
        <p:spPr>
          <a:xfrm>
            <a:off x="311700" y="1177775"/>
            <a:ext cx="8520600" cy="384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Tuples</a:t>
            </a:r>
            <a:endParaRPr sz="1800">
              <a:solidFill>
                <a:srgbClr val="434343"/>
              </a:solidFill>
            </a:endParaRPr>
          </a:p>
          <a:p>
            <a:pPr indent="0" lvl="0" marL="0" rtl="0">
              <a:spcBef>
                <a:spcPts val="0"/>
              </a:spcBef>
              <a:spcAft>
                <a:spcPts val="0"/>
              </a:spcAft>
              <a:buNone/>
            </a:pPr>
            <a:r>
              <a:rPr lang="ru">
                <a:solidFill>
                  <a:srgbClr val="434343"/>
                </a:solidFill>
              </a:rPr>
              <a:t>	Tuple, кортеж или record - это упорядоченный список элементов. Каждый член списка может иметь свой тип</a:t>
            </a:r>
            <a:endParaRPr>
              <a:solidFill>
                <a:srgbClr val="434343"/>
              </a:solidFill>
            </a:endParaRPr>
          </a:p>
          <a:p>
            <a:pPr indent="0" lvl="0" marL="0" rtl="0">
              <a:spcBef>
                <a:spcPts val="0"/>
              </a:spcBef>
              <a:spcAft>
                <a:spcPts val="0"/>
              </a:spcAft>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endParaRPr>
              <a:solidFill>
                <a:srgbClr val="434343"/>
              </a:solidFill>
            </a:endParaRPr>
          </a:p>
          <a:p>
            <a:pPr indent="0" lvl="0" marL="0" rtl="0">
              <a:spcBef>
                <a:spcPts val="0"/>
              </a:spcBef>
              <a:spcAft>
                <a:spcPts val="0"/>
              </a:spcAft>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endParaRPr>
              <a:solidFill>
                <a:srgbClr val="434343"/>
              </a:solidFill>
            </a:endParaRPr>
          </a:p>
          <a:p>
            <a:pPr indent="0" lvl="0" marL="0" rtl="0">
              <a:spcBef>
                <a:spcPts val="0"/>
              </a:spcBef>
              <a:spcAft>
                <a:spcPts val="0"/>
              </a:spcAft>
              <a:buNone/>
            </a:pPr>
            <a:r>
              <a:t/>
            </a:r>
            <a:endParaRPr b="1">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496" name="Shape 496"/>
          <p:cNvSpPr txBox="1"/>
          <p:nvPr/>
        </p:nvSpPr>
        <p:spPr>
          <a:xfrm>
            <a:off x="398825" y="2880650"/>
            <a:ext cx="6159900" cy="861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endParaRPr sz="1000">
              <a:solidFill>
                <a:srgbClr val="0000FF"/>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endParaRPr b="1" sz="1000">
              <a:solidFill>
                <a:srgbClr val="000080"/>
              </a:solidFill>
              <a:highlight>
                <a:srgbClr val="E4E4FF"/>
              </a:highlight>
              <a:latin typeface="Verdana"/>
              <a:ea typeface="Verdana"/>
              <a:cs typeface="Verdana"/>
              <a:sym typeface="Verdana"/>
            </a:endParaRPr>
          </a:p>
        </p:txBody>
      </p:sp>
      <p:sp>
        <p:nvSpPr>
          <p:cNvPr id="497" name="Shape 497"/>
          <p:cNvSpPr txBox="1"/>
          <p:nvPr/>
        </p:nvSpPr>
        <p:spPr>
          <a:xfrm>
            <a:off x="398825" y="4328450"/>
            <a:ext cx="6159900" cy="6366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endParaRPr sz="1000">
              <a:solidFill>
                <a:schemeClr val="dk1"/>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03" name="Shape 503"/>
          <p:cNvSpPr txBox="1"/>
          <p:nvPr/>
        </p:nvSpPr>
        <p:spPr>
          <a:xfrm>
            <a:off x="311700" y="1115325"/>
            <a:ext cx="8487000" cy="331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Класс 	</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endParaRPr>
              <a:solidFill>
                <a:srgbClr val="434343"/>
              </a:solidFill>
            </a:endParaRPr>
          </a:p>
          <a:p>
            <a:pPr indent="-317500" lvl="0" marL="914400">
              <a:spcBef>
                <a:spcPts val="0"/>
              </a:spcBef>
              <a:spcAft>
                <a:spcPts val="0"/>
              </a:spcAft>
              <a:buClr>
                <a:srgbClr val="434343"/>
              </a:buClr>
              <a:buSzPts val="1400"/>
              <a:buChar char="●"/>
            </a:pPr>
            <a:r>
              <a:rPr lang="ru">
                <a:solidFill>
                  <a:srgbClr val="434343"/>
                </a:solidFill>
              </a:rPr>
              <a:t>способ создания объекта класса описывается в конструкторе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новый объект класса создается с помощью оператора </a:t>
            </a:r>
            <a:r>
              <a:rPr b="1" lang="ru">
                <a:solidFill>
                  <a:srgbClr val="434343"/>
                </a:solidFill>
              </a:rPr>
              <a:t>new</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членами класса могут методы, переменные, константы, другие классы, объекты и трейты</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класс может содержать произвольное количество членов</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класс может быть связан с другими классами, объектами и трейтами отношением наследования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доступ к членам класса определяется модификаторами доступа </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private - </a:t>
            </a:r>
            <a:r>
              <a:rPr lang="ru">
                <a:solidFill>
                  <a:srgbClr val="434343"/>
                </a:solidFill>
              </a:rPr>
              <a:t>член класса доступен только внутри класса</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endParaRPr>
              <a:solidFill>
                <a:srgbClr val="434343"/>
              </a:solidFill>
            </a:endParaRPr>
          </a:p>
          <a:p>
            <a:pPr indent="0" lvl="0" marL="0">
              <a:spcBef>
                <a:spcPts val="0"/>
              </a:spcBef>
              <a:spcAft>
                <a:spcPts val="0"/>
              </a:spcAft>
              <a:buNone/>
            </a:pPr>
            <a:r>
              <a:t/>
            </a:r>
            <a:endParaRPr sz="1800">
              <a:solidFill>
                <a:srgbClr val="666666"/>
              </a:solidFill>
            </a:endParaRPr>
          </a:p>
          <a:p>
            <a:pPr indent="0" lvl="0" marL="0" rtl="0">
              <a:spcBef>
                <a:spcPts val="0"/>
              </a:spcBef>
              <a:spcAft>
                <a:spcPts val="0"/>
              </a:spcAft>
              <a:buNone/>
            </a:pPr>
            <a:r>
              <a:t/>
            </a:r>
            <a:endParaRPr sz="1800">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09" name="Shape 509"/>
          <p:cNvSpPr txBox="1"/>
          <p:nvPr/>
        </p:nvSpPr>
        <p:spPr>
          <a:xfrm>
            <a:off x="311700" y="1115325"/>
            <a:ext cx="8487000" cy="181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Класс. Модификаторы доступа	</a:t>
            </a:r>
            <a:endParaRPr sz="1800">
              <a:solidFill>
                <a:srgbClr val="434343"/>
              </a:solidFill>
            </a:endParaRPr>
          </a:p>
          <a:p>
            <a:pPr indent="0" lvl="0" marL="0">
              <a:spcBef>
                <a:spcPts val="0"/>
              </a:spcBef>
              <a:spcAft>
                <a:spcPts val="0"/>
              </a:spcAft>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endParaRPr sz="1800">
              <a:solidFill>
                <a:srgbClr val="666666"/>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15" name="Shape 515"/>
          <p:cNvSpPr txBox="1"/>
          <p:nvPr/>
        </p:nvSpPr>
        <p:spPr>
          <a:xfrm>
            <a:off x="311700" y="1115325"/>
            <a:ext cx="84870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endParaRPr sz="1800">
              <a:solidFill>
                <a:srgbClr val="434343"/>
              </a:solidFill>
            </a:endParaRPr>
          </a:p>
          <a:p>
            <a:pPr indent="0" lvl="0" marL="0" rtl="0">
              <a:spcBef>
                <a:spcPts val="0"/>
              </a:spcBef>
              <a:spcAft>
                <a:spcPts val="0"/>
              </a:spcAft>
              <a:buNone/>
            </a:pPr>
            <a:r>
              <a:rPr lang="ru">
                <a:solidFill>
                  <a:srgbClr val="434343"/>
                </a:solidFill>
              </a:rPr>
              <a:t>	</a:t>
            </a:r>
            <a:endParaRPr sz="1800">
              <a:solidFill>
                <a:srgbClr val="666666"/>
              </a:solidFill>
            </a:endParaRPr>
          </a:p>
        </p:txBody>
      </p:sp>
      <p:sp>
        <p:nvSpPr>
          <p:cNvPr id="516" name="Shape 516"/>
          <p:cNvSpPr txBox="1"/>
          <p:nvPr/>
        </p:nvSpPr>
        <p:spPr>
          <a:xfrm>
            <a:off x="382975" y="1544250"/>
            <a:ext cx="5425800" cy="3480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1" sz="1000">
              <a:solidFill>
                <a:srgbClr val="000080"/>
              </a:solidFill>
              <a:highlight>
                <a:srgbClr val="E4E4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endParaRPr i="1" sz="1000">
              <a:solidFill>
                <a:srgbClr val="660E7A"/>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800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endParaRPr i="1" sz="1000">
              <a:solidFill>
                <a:srgbClr val="660E7A"/>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i="1" sz="1000">
              <a:solidFill>
                <a:srgbClr val="660E7A"/>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bilbo.showSomeStuff()</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bilbo.lookAtPrecious()</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22" name="Shape 522"/>
          <p:cNvSpPr txBox="1"/>
          <p:nvPr/>
        </p:nvSpPr>
        <p:spPr>
          <a:xfrm>
            <a:off x="311700" y="1011175"/>
            <a:ext cx="5069400" cy="39903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endParaRPr sz="1000">
              <a:solidFill>
                <a:srgbClr val="808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testClassInstance.int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testClassInstance.str</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testClassInstance.publicMethod()</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rgbClr val="808080"/>
                </a:solidFill>
                <a:latin typeface="Verdana"/>
                <a:ea typeface="Verdana"/>
                <a:cs typeface="Verdana"/>
                <a:sym typeface="Verdana"/>
              </a:rPr>
              <a:t>// inner is not a member of the class</a:t>
            </a:r>
            <a:endParaRPr sz="1000">
              <a:solidFill>
                <a:srgbClr val="808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rgbClr val="808080"/>
                </a:solidFill>
                <a:latin typeface="Verdana"/>
                <a:ea typeface="Verdana"/>
                <a:cs typeface="Verdana"/>
                <a:sym typeface="Verdana"/>
              </a:rPr>
              <a:t>//testClassInstance.inner</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rgbClr val="808080"/>
                </a:solidFill>
                <a:latin typeface="Verdana"/>
                <a:ea typeface="Verdana"/>
                <a:cs typeface="Verdana"/>
                <a:sym typeface="Verdana"/>
              </a:rPr>
              <a:t>// inaccessible from outside</a:t>
            </a:r>
            <a:endParaRPr sz="1000">
              <a:solidFill>
                <a:srgbClr val="808080"/>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rgbClr val="808080"/>
                </a:solidFill>
                <a:latin typeface="Verdana"/>
                <a:ea typeface="Verdana"/>
                <a:cs typeface="Verdana"/>
                <a:sym typeface="Verdana"/>
              </a:rPr>
              <a:t>//testClassInstance.privateMethod()</a:t>
            </a:r>
            <a:endParaRPr sz="1000">
              <a:latin typeface="Verdana"/>
              <a:ea typeface="Verdana"/>
              <a:cs typeface="Verdana"/>
              <a:sym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28" name="Shape 528"/>
          <p:cNvSpPr txBox="1"/>
          <p:nvPr/>
        </p:nvSpPr>
        <p:spPr>
          <a:xfrm>
            <a:off x="311700" y="1115325"/>
            <a:ext cx="8520600" cy="27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Конструктор</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телом главного конструктора является тело самого класса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тело любого конструктора, кроме главного, должно начинаться с вызова главного конструктора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вторичные конструкторы не могут определять новых членов класса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endParaRPr sz="1000">
              <a:solidFill>
                <a:schemeClr val="dk1"/>
              </a:solidFill>
              <a:latin typeface="Verdana"/>
              <a:ea typeface="Verdana"/>
              <a:cs typeface="Verdana"/>
              <a:sym typeface="Verdana"/>
            </a:endParaRPr>
          </a:p>
          <a:p>
            <a:pPr indent="0" lvl="0" marL="0">
              <a:lnSpc>
                <a:spcPct val="100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endParaRPr sz="1000">
              <a:solidFill>
                <a:schemeClr val="dk1"/>
              </a:solidFill>
              <a:latin typeface="Verdana"/>
              <a:ea typeface="Verdana"/>
              <a:cs typeface="Verdana"/>
              <a:sym typeface="Verdana"/>
            </a:endParaRPr>
          </a:p>
          <a:p>
            <a:pPr indent="0" lvl="0" marL="0">
              <a:lnSpc>
                <a:spcPct val="100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00000"/>
              </a:lnSpc>
              <a:spcBef>
                <a:spcPts val="100"/>
              </a:spcBef>
              <a:spcAft>
                <a:spcPts val="0"/>
              </a:spcAft>
              <a:buClr>
                <a:schemeClr val="dk1"/>
              </a:buClr>
              <a:buSzPts val="1100"/>
              <a:buFont typeface="Arial"/>
              <a:buNone/>
            </a:pPr>
            <a:r>
              <a:t/>
            </a:r>
            <a:endParaRPr b="1" sz="1000">
              <a:solidFill>
                <a:srgbClr val="000080"/>
              </a:solidFill>
              <a:latin typeface="Verdana"/>
              <a:ea typeface="Verdana"/>
              <a:cs typeface="Verdana"/>
              <a:sym typeface="Verdana"/>
            </a:endParaRPr>
          </a:p>
          <a:p>
            <a:pPr indent="0" lvl="0" marL="0">
              <a:lnSpc>
                <a:spcPct val="100000"/>
              </a:lnSpc>
              <a:spcBef>
                <a:spcPts val="10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endParaRPr sz="1000">
              <a:solidFill>
                <a:schemeClr val="dk1"/>
              </a:solidFill>
              <a:latin typeface="Verdana"/>
              <a:ea typeface="Verdana"/>
              <a:cs typeface="Verdana"/>
              <a:sym typeface="Verdana"/>
            </a:endParaRPr>
          </a:p>
          <a:p>
            <a:pPr indent="0" lvl="0" marL="0">
              <a:lnSpc>
                <a:spcPct val="100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a:spcBef>
                <a:spcPts val="100"/>
              </a:spcBef>
              <a:spcAft>
                <a:spcPts val="0"/>
              </a:spcAft>
              <a:buNone/>
            </a:pPr>
            <a:r>
              <a:t/>
            </a:r>
            <a:endParaRPr i="1">
              <a:solidFill>
                <a:srgbClr val="EFEFEF"/>
              </a:solidFill>
            </a:endParaRPr>
          </a:p>
          <a:p>
            <a:pPr indent="0" lvl="0" marL="0" rtl="0">
              <a:spcBef>
                <a:spcPts val="1600"/>
              </a:spcBef>
              <a:spcAft>
                <a:spcPts val="0"/>
              </a:spcAft>
              <a:buNone/>
            </a:pPr>
            <a:r>
              <a:t/>
            </a:r>
            <a:endParaRPr i="1">
              <a:solidFill>
                <a:srgbClr val="EFEFEF"/>
              </a:solidFill>
            </a:endParaRPr>
          </a:p>
          <a:p>
            <a:pPr indent="0" lvl="0" marL="0" rtl="0">
              <a:spcBef>
                <a:spcPts val="1600"/>
              </a:spcBef>
              <a:spcAft>
                <a:spcPts val="0"/>
              </a:spcAft>
              <a:buNone/>
            </a:pPr>
            <a:r>
              <a:t/>
            </a:r>
            <a:endParaRPr/>
          </a:p>
          <a:p>
            <a:pPr indent="0" lvl="0" marL="91440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ru"/>
              <a:t>	</a:t>
            </a:r>
            <a:endParaRPr/>
          </a:p>
          <a:p>
            <a:pPr indent="0" lvl="0" marL="0" rtl="0">
              <a:spcBef>
                <a:spcPts val="1600"/>
              </a:spcBef>
              <a:spcAft>
                <a:spcPts val="1600"/>
              </a:spcAft>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Примеры </a:t>
            </a:r>
            <a:endParaRPr sz="1800">
              <a:solidFill>
                <a:srgbClr val="434343"/>
              </a:solidFill>
            </a:endParaRPr>
          </a:p>
          <a:p>
            <a:pPr indent="0" lvl="0" marL="0">
              <a:spcBef>
                <a:spcPts val="0"/>
              </a:spcBef>
              <a:spcAft>
                <a:spcPts val="0"/>
              </a:spcAft>
              <a:buClr>
                <a:schemeClr val="dk1"/>
              </a:buClr>
              <a:buSzPts val="1100"/>
              <a:buFont typeface="Arial"/>
              <a:buNone/>
            </a:pPr>
            <a:r>
              <a:t/>
            </a:r>
            <a:endParaRPr>
              <a:solidFill>
                <a:schemeClr val="dk2"/>
              </a:solidFill>
            </a:endParaRPr>
          </a:p>
          <a:p>
            <a:pPr indent="0" lvl="0" marL="0">
              <a:spcBef>
                <a:spcPts val="0"/>
              </a:spcBef>
              <a:spcAft>
                <a:spcPts val="0"/>
              </a:spcAft>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ru">
                <a:solidFill>
                  <a:srgbClr val="434343"/>
                </a:solidFill>
              </a:rPr>
              <a:t>Объектно ориентированный</a:t>
            </a:r>
            <a:r>
              <a:rPr lang="ru">
                <a:solidFill>
                  <a:schemeClr val="dk2"/>
                </a:solidFill>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34" name="Shape 534"/>
          <p:cNvSpPr txBox="1"/>
          <p:nvPr/>
        </p:nvSpPr>
        <p:spPr>
          <a:xfrm>
            <a:off x="311700" y="1681600"/>
            <a:ext cx="5425800" cy="2941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i="1" lang="ru" sz="1000">
                <a:solidFill>
                  <a:srgbClr val="808080"/>
                </a:solidFill>
                <a:latin typeface="Verdana"/>
                <a:ea typeface="Verdana"/>
                <a:cs typeface="Verdana"/>
                <a:sym typeface="Verdana"/>
              </a:rPr>
              <a:t>// This constructor is inaccessible from outside</a:t>
            </a:r>
            <a:endParaRPr b="1" sz="1000">
              <a:solidFill>
                <a:srgbClr val="000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rgbClr val="0000FF"/>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sz="1000">
              <a:latin typeface="Verdana"/>
              <a:ea typeface="Verdana"/>
              <a:cs typeface="Verdana"/>
              <a:sym typeface="Verdana"/>
            </a:endParaRPr>
          </a:p>
        </p:txBody>
      </p:sp>
      <p:sp>
        <p:nvSpPr>
          <p:cNvPr id="535" name="Shape 535"/>
          <p:cNvSpPr txBox="1"/>
          <p:nvPr/>
        </p:nvSpPr>
        <p:spPr>
          <a:xfrm>
            <a:off x="311700" y="1115325"/>
            <a:ext cx="8520600" cy="38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Конструктор</a:t>
            </a:r>
            <a:endParaRPr sz="1800">
              <a:solidFill>
                <a:srgbClr val="434343"/>
              </a:solidFill>
            </a:endParaRPr>
          </a:p>
          <a:p>
            <a:pPr indent="0" lvl="0" marL="0" rtl="0">
              <a:spcBef>
                <a:spcPts val="0"/>
              </a:spcBef>
              <a:spcAft>
                <a:spcPts val="0"/>
              </a:spcAft>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41" name="Shape 541"/>
          <p:cNvSpPr txBox="1"/>
          <p:nvPr/>
        </p:nvSpPr>
        <p:spPr>
          <a:xfrm>
            <a:off x="311700" y="1115325"/>
            <a:ext cx="8520600" cy="271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VAR под капотом</a:t>
            </a:r>
            <a:endParaRPr sz="1800">
              <a:solidFill>
                <a:srgbClr val="434343"/>
              </a:solidFill>
            </a:endParaRPr>
          </a:p>
          <a:p>
            <a:pPr indent="457200" lvl="0" marL="0" rtl="0">
              <a:spcBef>
                <a:spcPts val="0"/>
              </a:spcBef>
              <a:spcAft>
                <a:spcPts val="0"/>
              </a:spcAft>
              <a:buNone/>
            </a:pPr>
            <a:r>
              <a:rPr lang="ru">
                <a:solidFill>
                  <a:srgbClr val="434343"/>
                </a:solidFill>
              </a:rPr>
              <a:t>Любой член класса, помечен</a:t>
            </a:r>
            <a:r>
              <a:rPr lang="ru">
                <a:solidFill>
                  <a:srgbClr val="434343"/>
                </a:solidFill>
              </a:rPr>
              <a:t>н</a:t>
            </a:r>
            <a:r>
              <a:rPr lang="ru">
                <a:solidFill>
                  <a:srgbClr val="434343"/>
                </a:solidFill>
              </a:rPr>
              <a:t>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endParaRPr>
              <a:solidFill>
                <a:srgbClr val="434343"/>
              </a:solidFill>
            </a:endParaRPr>
          </a:p>
          <a:p>
            <a:pPr indent="457200" lvl="0" marL="0" rtl="0">
              <a:spcBef>
                <a:spcPts val="0"/>
              </a:spcBef>
              <a:spcAft>
                <a:spcPts val="0"/>
              </a:spcAft>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во время компиляции класс будет содержать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private var x: Int = 0</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def x = x</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def x_=(prm: Int) = {x = prm}</a:t>
            </a:r>
            <a:endParaRPr>
              <a:solidFill>
                <a:srgbClr val="434343"/>
              </a:solidFill>
            </a:endParaRPr>
          </a:p>
          <a:p>
            <a:pPr indent="0" lvl="0" marL="0" rtl="0">
              <a:spcBef>
                <a:spcPts val="0"/>
              </a:spcBef>
              <a:spcAft>
                <a:spcPts val="0"/>
              </a:spcAft>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endParaRPr>
              <a:solidFill>
                <a:srgbClr val="434343"/>
              </a:solidFill>
            </a:endParaRPr>
          </a:p>
          <a:p>
            <a:pPr indent="0" lvl="0" marL="0" rtl="0">
              <a:spcBef>
                <a:spcPts val="0"/>
              </a:spcBef>
              <a:spcAft>
                <a:spcPts val="0"/>
              </a:spcAft>
              <a:buNone/>
            </a:pPr>
            <a:r>
              <a:t/>
            </a:r>
            <a:endParaRPr sz="1800">
              <a:solidFill>
                <a:srgbClr val="666666"/>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45" name="Shape 545"/>
        <p:cNvGrpSpPr/>
        <p:nvPr/>
      </p:nvGrpSpPr>
      <p:grpSpPr>
        <a:xfrm>
          <a:off x="0" y="0"/>
          <a:ext cx="0" cy="0"/>
          <a:chOff x="0" y="0"/>
          <a:chExt cx="0" cy="0"/>
        </a:xfrm>
      </p:grpSpPr>
      <p:sp>
        <p:nvSpPr>
          <p:cNvPr id="546" name="Shape 54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47" name="Shape 547"/>
          <p:cNvSpPr txBox="1"/>
          <p:nvPr/>
        </p:nvSpPr>
        <p:spPr>
          <a:xfrm>
            <a:off x="311700" y="1115325"/>
            <a:ext cx="8520600" cy="59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VAR под капотом</a:t>
            </a:r>
            <a:endParaRPr sz="1800">
              <a:solidFill>
                <a:srgbClr val="434343"/>
              </a:solidFill>
            </a:endParaRPr>
          </a:p>
          <a:p>
            <a:pPr indent="0" lvl="0" marL="0" rtl="0">
              <a:spcBef>
                <a:spcPts val="0"/>
              </a:spcBef>
              <a:spcAft>
                <a:spcPts val="0"/>
              </a:spcAft>
              <a:buNone/>
            </a:pPr>
            <a:r>
              <a:t/>
            </a:r>
            <a:endParaRPr sz="1800">
              <a:solidFill>
                <a:srgbClr val="666666"/>
              </a:solidFill>
            </a:endParaRPr>
          </a:p>
        </p:txBody>
      </p:sp>
      <p:sp>
        <p:nvSpPr>
          <p:cNvPr id="548" name="Shape 548"/>
          <p:cNvSpPr txBox="1"/>
          <p:nvPr/>
        </p:nvSpPr>
        <p:spPr>
          <a:xfrm>
            <a:off x="311700" y="1609900"/>
            <a:ext cx="5425800" cy="2760600"/>
          </a:xfrm>
          <a:prstGeom prst="rect">
            <a:avLst/>
          </a:prstGeom>
          <a:solidFill>
            <a:srgbClr val="FFFFFF"/>
          </a:solidFill>
          <a:ln>
            <a:noFill/>
          </a:ln>
        </p:spPr>
        <p:txBody>
          <a:bodyPr anchorCtr="0" anchor="ctr" bIns="91425" lIns="91425" spcFirstLastPara="1" rIns="91425" wrap="square" tIns="91425">
            <a:noAutofit/>
          </a:bodyPr>
          <a:lstStyle/>
          <a:p>
            <a:pPr indent="0" lvl="0" marL="457200" rtl="0">
              <a:spcBef>
                <a:spcPts val="0"/>
              </a:spcBef>
              <a:spcAft>
                <a:spcPts val="0"/>
              </a:spcAft>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endParaRPr sz="1000">
              <a:solidFill>
                <a:srgbClr val="212324"/>
              </a:solidFill>
              <a:highlight>
                <a:srgbClr val="FFFFFF"/>
              </a:highlight>
              <a:latin typeface="Verdana"/>
              <a:ea typeface="Verdana"/>
              <a:cs typeface="Verdana"/>
              <a:sym typeface="Verdana"/>
            </a:endParaRPr>
          </a:p>
          <a:p>
            <a:pPr indent="0" lvl="0" marL="457200" rtl="0">
              <a:spcBef>
                <a:spcPts val="0"/>
              </a:spcBef>
              <a:spcAft>
                <a:spcPts val="0"/>
              </a:spcAft>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endParaRPr sz="1000">
              <a:solidFill>
                <a:srgbClr val="212324"/>
              </a:solidFill>
              <a:highlight>
                <a:srgbClr val="FFFFFF"/>
              </a:highlight>
              <a:latin typeface="Verdana"/>
              <a:ea typeface="Verdana"/>
              <a:cs typeface="Verdana"/>
              <a:sym typeface="Verdana"/>
            </a:endParaRPr>
          </a:p>
          <a:p>
            <a:pPr indent="0" lvl="0" marL="457200" rtl="0">
              <a:spcBef>
                <a:spcPts val="0"/>
              </a:spcBef>
              <a:spcAft>
                <a:spcPts val="0"/>
              </a:spcAft>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endParaRPr sz="1000">
              <a:solidFill>
                <a:srgbClr val="212324"/>
              </a:solidFill>
              <a:highlight>
                <a:srgbClr val="FFFFFF"/>
              </a:highlight>
              <a:latin typeface="Verdana"/>
              <a:ea typeface="Verdana"/>
              <a:cs typeface="Verdana"/>
              <a:sym typeface="Verdana"/>
            </a:endParaRPr>
          </a:p>
          <a:p>
            <a:pPr indent="0" lvl="0" marL="457200" rtl="0">
              <a:spcBef>
                <a:spcPts val="0"/>
              </a:spcBef>
              <a:spcAft>
                <a:spcPts val="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spcAft>
                <a:spcPts val="0"/>
              </a:spcAft>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endParaRPr sz="1000">
              <a:solidFill>
                <a:srgbClr val="0000FF"/>
              </a:solidFill>
              <a:highlight>
                <a:srgbClr val="FFFFFF"/>
              </a:highlight>
              <a:latin typeface="Verdana"/>
              <a:ea typeface="Verdana"/>
              <a:cs typeface="Verdana"/>
              <a:sym typeface="Verdana"/>
            </a:endParaRPr>
          </a:p>
          <a:p>
            <a:pPr indent="0" lvl="0" marL="457200" rtl="0">
              <a:spcBef>
                <a:spcPts val="0"/>
              </a:spcBef>
              <a:spcAft>
                <a:spcPts val="0"/>
              </a:spcAft>
              <a:buNone/>
            </a:pPr>
            <a:r>
              <a:rPr lang="ru" sz="1000">
                <a:solidFill>
                  <a:schemeClr val="dk1"/>
                </a:solidFill>
                <a:highlight>
                  <a:srgbClr val="FFFFFF"/>
                </a:highlight>
                <a:latin typeface="Verdana"/>
                <a:ea typeface="Verdana"/>
                <a:cs typeface="Verdana"/>
                <a:sym typeface="Verdana"/>
              </a:rPr>
              <a:t>t.fahrenheit</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spcAft>
                <a:spcPts val="0"/>
              </a:spcAft>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endParaRPr sz="1000">
              <a:solidFill>
                <a:srgbClr val="0000FF"/>
              </a:solidFill>
              <a:highlight>
                <a:srgbClr val="FFFFFF"/>
              </a:highlight>
              <a:latin typeface="Verdana"/>
              <a:ea typeface="Verdana"/>
              <a:cs typeface="Verdana"/>
              <a:sym typeface="Verdana"/>
            </a:endParaRPr>
          </a:p>
          <a:p>
            <a:pPr indent="0" lvl="0" marL="457200" rtl="0">
              <a:spcBef>
                <a:spcPts val="0"/>
              </a:spcBef>
              <a:spcAft>
                <a:spcPts val="0"/>
              </a:spcAft>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endParaRPr sz="1000">
              <a:solidFill>
                <a:srgbClr val="212324"/>
              </a:solidFill>
              <a:highlight>
                <a:srgbClr val="FFFFFF"/>
              </a:highlight>
              <a:latin typeface="Verdana"/>
              <a:ea typeface="Verdana"/>
              <a:cs typeface="Verdana"/>
              <a:sym typeface="Verdan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2" name="Shape 552"/>
        <p:cNvGrpSpPr/>
        <p:nvPr/>
      </p:nvGrpSpPr>
      <p:grpSpPr>
        <a:xfrm>
          <a:off x="0" y="0"/>
          <a:ext cx="0" cy="0"/>
          <a:chOff x="0" y="0"/>
          <a:chExt cx="0" cy="0"/>
        </a:xfrm>
      </p:grpSpPr>
      <p:sp>
        <p:nvSpPr>
          <p:cNvPr id="553" name="Shape 55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54" name="Shape 554"/>
          <p:cNvSpPr txBox="1"/>
          <p:nvPr/>
        </p:nvSpPr>
        <p:spPr>
          <a:xfrm>
            <a:off x="311700" y="3323250"/>
            <a:ext cx="4683600" cy="1591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сокращенный синтаксис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endParaRPr i="1"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sz="1000">
              <a:latin typeface="Verdana"/>
              <a:ea typeface="Verdana"/>
              <a:cs typeface="Verdana"/>
              <a:sym typeface="Verdana"/>
            </a:endParaRPr>
          </a:p>
        </p:txBody>
      </p:sp>
      <p:sp>
        <p:nvSpPr>
          <p:cNvPr id="555" name="Shape 555"/>
          <p:cNvSpPr txBox="1"/>
          <p:nvPr/>
        </p:nvSpPr>
        <p:spPr>
          <a:xfrm>
            <a:off x="311700" y="1115325"/>
            <a:ext cx="8520600" cy="194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Абстрактный класс</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это класс, у которого один или более членов имеют описание, но не имеют определения</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абстрактный класс описывают с помощью ключевого слова </a:t>
            </a:r>
            <a:r>
              <a:rPr b="1" lang="ru">
                <a:solidFill>
                  <a:srgbClr val="434343"/>
                </a:solidFill>
              </a:rPr>
              <a:t>abstract</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для создания объекта абстрактного класса нужно доопределить все члены класса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это можно сделать </a:t>
            </a:r>
            <a:endParaRPr>
              <a:solidFill>
                <a:srgbClr val="434343"/>
              </a:solidFill>
            </a:endParaRPr>
          </a:p>
          <a:p>
            <a:pPr indent="-317500" lvl="1" marL="1371600" rtl="0">
              <a:spcBef>
                <a:spcPts val="0"/>
              </a:spcBef>
              <a:spcAft>
                <a:spcPts val="0"/>
              </a:spcAft>
              <a:buClr>
                <a:srgbClr val="434343"/>
              </a:buClr>
              <a:buSzPts val="1400"/>
              <a:buChar char="○"/>
            </a:pPr>
            <a:r>
              <a:rPr lang="ru">
                <a:solidFill>
                  <a:srgbClr val="434343"/>
                </a:solidFill>
              </a:rPr>
              <a:t>в наследниках класса</a:t>
            </a:r>
            <a:endParaRPr>
              <a:solidFill>
                <a:srgbClr val="434343"/>
              </a:solidFill>
            </a:endParaRPr>
          </a:p>
          <a:p>
            <a:pPr indent="-317500" lvl="1" marL="1371600">
              <a:spcBef>
                <a:spcPts val="0"/>
              </a:spcBef>
              <a:spcAft>
                <a:spcPts val="0"/>
              </a:spcAft>
              <a:buClr>
                <a:srgbClr val="434343"/>
              </a:buClr>
              <a:buSzPts val="1400"/>
              <a:buChar char="○"/>
            </a:pPr>
            <a:r>
              <a:rPr lang="ru">
                <a:solidFill>
                  <a:srgbClr val="434343"/>
                </a:solidFill>
              </a:rPr>
              <a:t>с помощью сокращенного синтаксиса </a:t>
            </a:r>
            <a:endParaRPr>
              <a:solidFill>
                <a:srgbClr val="434343"/>
              </a:solidFill>
            </a:endParaRPr>
          </a:p>
          <a:p>
            <a:pPr indent="45720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9" name="Shape 559"/>
        <p:cNvGrpSpPr/>
        <p:nvPr/>
      </p:nvGrpSpPr>
      <p:grpSpPr>
        <a:xfrm>
          <a:off x="0" y="0"/>
          <a:ext cx="0" cy="0"/>
          <a:chOff x="0" y="0"/>
          <a:chExt cx="0" cy="0"/>
        </a:xfrm>
      </p:grpSpPr>
      <p:sp>
        <p:nvSpPr>
          <p:cNvPr id="560" name="Shape 56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61" name="Shape 561"/>
          <p:cNvSpPr txBox="1"/>
          <p:nvPr/>
        </p:nvSpPr>
        <p:spPr>
          <a:xfrm>
            <a:off x="311700" y="2808800"/>
            <a:ext cx="4737300" cy="910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i="1" sz="1000">
              <a:latin typeface="Verdana"/>
              <a:ea typeface="Verdana"/>
              <a:cs typeface="Verdana"/>
              <a:sym typeface="Verdana"/>
            </a:endParaRPr>
          </a:p>
        </p:txBody>
      </p:sp>
      <p:sp>
        <p:nvSpPr>
          <p:cNvPr id="562" name="Shape 562"/>
          <p:cNvSpPr txBox="1"/>
          <p:nvPr/>
        </p:nvSpPr>
        <p:spPr>
          <a:xfrm>
            <a:off x="311700" y="1115325"/>
            <a:ext cx="8520600" cy="182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Trait </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это конструкция языка, определяющая новый тип через описание набора своих членов</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может содержать как определенные, так и не определенные члены</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не может иметь самостоятельных инстансов</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не может иметь конструктор</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к одному типу может быть подмешано более одного трейта</a:t>
            </a:r>
            <a:endParaRPr>
              <a:solidFill>
                <a:srgbClr val="434343"/>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68" name="Shape 568"/>
          <p:cNvSpPr txBox="1"/>
          <p:nvPr/>
        </p:nvSpPr>
        <p:spPr>
          <a:xfrm>
            <a:off x="311700" y="2885225"/>
            <a:ext cx="4858800" cy="20358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endParaRPr b="1" sz="1000">
              <a:solidFill>
                <a:srgbClr val="008000"/>
              </a:solidFill>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800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sz="1000">
              <a:latin typeface="Verdana"/>
              <a:ea typeface="Verdana"/>
              <a:cs typeface="Verdana"/>
              <a:sym typeface="Verdana"/>
            </a:endParaRPr>
          </a:p>
        </p:txBody>
      </p:sp>
      <p:sp>
        <p:nvSpPr>
          <p:cNvPr id="569" name="Shape 569"/>
          <p:cNvSpPr txBox="1"/>
          <p:nvPr/>
        </p:nvSpPr>
        <p:spPr>
          <a:xfrm>
            <a:off x="311700" y="1115325"/>
            <a:ext cx="8520600" cy="181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Объекты. Объекты компаньоны</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объекты - это классы с единственным инстансом, созданным компилятором</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объекты могут наследоваться от классов, трейтов </a:t>
            </a:r>
            <a:endParaRPr>
              <a:solidFill>
                <a:srgbClr val="434343"/>
              </a:solidFill>
            </a:endParaRPr>
          </a:p>
          <a:p>
            <a:pPr indent="-317500" lvl="0" marL="457200" rtl="0">
              <a:spcBef>
                <a:spcPts val="0"/>
              </a:spcBef>
              <a:spcAft>
                <a:spcPts val="0"/>
              </a:spcAft>
              <a:buClr>
                <a:srgbClr val="666666"/>
              </a:buClr>
              <a:buSzPts val="1400"/>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75" name="Shape 575"/>
          <p:cNvSpPr txBox="1"/>
          <p:nvPr/>
        </p:nvSpPr>
        <p:spPr>
          <a:xfrm>
            <a:off x="311700" y="1115325"/>
            <a:ext cx="8520600" cy="181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Чем полезны объекты-компаньоны</a:t>
            </a:r>
            <a:endParaRPr sz="1800">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 объекте-компаньоне удобно задавать статические данные, доступные всем инстансам этого типа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метод apply используют, как фабрику объектов данного типа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метод unapply используют для декомпозиции объектов в операторе присвоения и pattern matching-е</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имплиситы, определенные в объекте компаньоне, доступны внутри класса</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объекты компаньоны имеют доступ к приватным членам класса</a:t>
            </a:r>
            <a:endParaRPr>
              <a:solidFill>
                <a:srgbClr val="434343"/>
              </a:solidFill>
            </a:endParaRPr>
          </a:p>
          <a:p>
            <a:pPr indent="0" lvl="0" marL="0" rtl="0">
              <a:spcBef>
                <a:spcPts val="0"/>
              </a:spcBef>
              <a:spcAft>
                <a:spcPts val="0"/>
              </a:spcAft>
              <a:buNone/>
            </a:pPr>
            <a:r>
              <a:rPr lang="ru" sz="1800">
                <a:solidFill>
                  <a:srgbClr val="434343"/>
                </a:solidFill>
              </a:rPr>
              <a:t>	</a:t>
            </a:r>
            <a:endParaRPr sz="1800">
              <a:solidFill>
                <a:srgbClr val="43434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81" name="Shape 581"/>
          <p:cNvSpPr txBox="1"/>
          <p:nvPr/>
        </p:nvSpPr>
        <p:spPr>
          <a:xfrm>
            <a:off x="311700" y="1167425"/>
            <a:ext cx="8263200" cy="382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Кейс классы </a:t>
            </a:r>
            <a:endParaRPr sz="1800">
              <a:solidFill>
                <a:srgbClr val="434343"/>
              </a:solidFill>
            </a:endParaRPr>
          </a:p>
          <a:p>
            <a:pPr indent="457200" lvl="0" marL="0" rtl="0">
              <a:spcBef>
                <a:spcPts val="0"/>
              </a:spcBef>
              <a:spcAft>
                <a:spcPts val="0"/>
              </a:spcAft>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endParaRPr>
              <a:solidFill>
                <a:srgbClr val="434343"/>
              </a:solidFill>
            </a:endParaRPr>
          </a:p>
          <a:p>
            <a:pPr indent="457200" lvl="0" marL="0">
              <a:spcBef>
                <a:spcPts val="0"/>
              </a:spcBef>
              <a:spcAft>
                <a:spcPts val="0"/>
              </a:spcAft>
              <a:buNone/>
            </a:pPr>
            <a:r>
              <a:t/>
            </a:r>
            <a:endParaRPr>
              <a:solidFill>
                <a:srgbClr val="434343"/>
              </a:solidFill>
            </a:endParaRPr>
          </a:p>
          <a:p>
            <a:pPr indent="0" lvl="0" marL="0">
              <a:spcBef>
                <a:spcPts val="0"/>
              </a:spcBef>
              <a:spcAft>
                <a:spcPts val="0"/>
              </a:spcAft>
              <a:buNone/>
            </a:pPr>
            <a:r>
              <a:rPr lang="ru">
                <a:solidFill>
                  <a:srgbClr val="434343"/>
                </a:solidFill>
              </a:rPr>
              <a:t>Отличия от стандартных классов</a:t>
            </a:r>
            <a:endParaRPr>
              <a:solidFill>
                <a:srgbClr val="434343"/>
              </a:solidFill>
            </a:endParaRPr>
          </a:p>
          <a:p>
            <a:pPr indent="-317500" lvl="0" marL="457200">
              <a:spcBef>
                <a:spcPts val="0"/>
              </a:spcBef>
              <a:spcAft>
                <a:spcPts val="0"/>
              </a:spcAft>
              <a:buClr>
                <a:srgbClr val="434343"/>
              </a:buClr>
              <a:buSzPts val="1400"/>
              <a:buChar char="●"/>
            </a:pPr>
            <a:r>
              <a:rPr lang="ru">
                <a:solidFill>
                  <a:srgbClr val="434343"/>
                </a:solidFill>
              </a:rPr>
              <a:t>каждый член класса - по умолчанию публичный </a:t>
            </a:r>
            <a:r>
              <a:rPr b="1" lang="ru">
                <a:solidFill>
                  <a:srgbClr val="434343"/>
                </a:solidFill>
              </a:rPr>
              <a:t>val</a:t>
            </a:r>
            <a:endParaRPr b="1">
              <a:solidFill>
                <a:srgbClr val="434343"/>
              </a:solidFill>
            </a:endParaRPr>
          </a:p>
          <a:p>
            <a:pPr indent="-317500" lvl="0" marL="457200">
              <a:spcBef>
                <a:spcPts val="0"/>
              </a:spcBef>
              <a:spcAft>
                <a:spcPts val="0"/>
              </a:spcAft>
              <a:buClr>
                <a:srgbClr val="434343"/>
              </a:buClr>
              <a:buSzPts val="1400"/>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endParaRPr b="1">
              <a:solidFill>
                <a:srgbClr val="434343"/>
              </a:solidFill>
            </a:endParaRPr>
          </a:p>
          <a:p>
            <a:pPr indent="-317500" lvl="0" marL="457200">
              <a:spcBef>
                <a:spcPts val="0"/>
              </a:spcBef>
              <a:spcAft>
                <a:spcPts val="0"/>
              </a:spcAft>
              <a:buClr>
                <a:srgbClr val="434343"/>
              </a:buClr>
              <a:buSzPts val="1400"/>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от кейс класса нельзя наследоваться</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 кейс классе есть метод </a:t>
            </a:r>
            <a:r>
              <a:rPr b="1" lang="ru">
                <a:solidFill>
                  <a:srgbClr val="434343"/>
                </a:solidFill>
              </a:rPr>
              <a:t>copy</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не рекомендуется определять </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кейс классы без членов</a:t>
            </a:r>
            <a:endParaRPr>
              <a:solidFill>
                <a:srgbClr val="434343"/>
              </a:solidFill>
            </a:endParaRPr>
          </a:p>
          <a:p>
            <a:pPr indent="-317500" lvl="1" marL="914400" rtl="0">
              <a:spcBef>
                <a:spcPts val="0"/>
              </a:spcBef>
              <a:spcAft>
                <a:spcPts val="0"/>
              </a:spcAft>
              <a:buClr>
                <a:srgbClr val="434343"/>
              </a:buClr>
              <a:buSzPts val="1400"/>
              <a:buChar char="○"/>
            </a:pPr>
            <a:r>
              <a:rPr lang="ru">
                <a:solidFill>
                  <a:srgbClr val="434343"/>
                </a:solidFill>
              </a:rPr>
              <a:t>несколько конструкторов с разной сигнатурой</a:t>
            </a:r>
            <a:endParaRPr>
              <a:solidFill>
                <a:srgbClr val="434343"/>
              </a:solidFill>
            </a:endParaRPr>
          </a:p>
          <a:p>
            <a:pPr indent="0" lvl="0" marL="0">
              <a:spcBef>
                <a:spcPts val="0"/>
              </a:spcBef>
              <a:spcAft>
                <a:spcPts val="0"/>
              </a:spcAft>
              <a:buNone/>
            </a:pPr>
            <a:r>
              <a:t/>
            </a:r>
            <a:endParaRPr>
              <a:solidFill>
                <a:srgbClr val="666666"/>
              </a:solidFill>
            </a:endParaRPr>
          </a:p>
          <a:p>
            <a:pPr indent="0" lvl="0" marL="0" rtl="0">
              <a:spcBef>
                <a:spcPts val="0"/>
              </a:spcBef>
              <a:spcAft>
                <a:spcPts val="0"/>
              </a:spcAft>
              <a:buNone/>
            </a:pPr>
            <a:r>
              <a:t/>
            </a:r>
            <a:endParaRPr sz="1800">
              <a:solidFill>
                <a:srgbClr val="666666"/>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87" name="Shape 587"/>
          <p:cNvSpPr txBox="1"/>
          <p:nvPr/>
        </p:nvSpPr>
        <p:spPr>
          <a:xfrm>
            <a:off x="311700" y="1109050"/>
            <a:ext cx="4710300" cy="30951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latin typeface="Verdana"/>
                <a:ea typeface="Verdana"/>
                <a:cs typeface="Verdana"/>
                <a:sym typeface="Verdana"/>
              </a:rPr>
              <a:t>// Good case class</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COMPILATION ERROR</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COMPILATION ERROR</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latin typeface="Verdana"/>
                <a:ea typeface="Verdana"/>
                <a:cs typeface="Verdana"/>
                <a:sym typeface="Verdana"/>
              </a:rPr>
              <a:t>// Don't do this</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latin typeface="Verdana"/>
                <a:ea typeface="Verdana"/>
                <a:cs typeface="Verdana"/>
                <a:sym typeface="Verdana"/>
              </a:rPr>
              <a:t>}</a:t>
            </a:r>
            <a:endParaRPr i="1" sz="1000">
              <a:latin typeface="Verdana"/>
              <a:ea typeface="Verdana"/>
              <a:cs typeface="Verdana"/>
              <a:sym typeface="Verdan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1" name="Shape 591"/>
        <p:cNvGrpSpPr/>
        <p:nvPr/>
      </p:nvGrpSpPr>
      <p:grpSpPr>
        <a:xfrm>
          <a:off x="0" y="0"/>
          <a:ext cx="0" cy="0"/>
          <a:chOff x="0" y="0"/>
          <a:chExt cx="0" cy="0"/>
        </a:xfrm>
      </p:grpSpPr>
      <p:sp>
        <p:nvSpPr>
          <p:cNvPr id="592" name="Shape 592"/>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593" name="Shape 593"/>
          <p:cNvSpPr txBox="1"/>
          <p:nvPr/>
        </p:nvSpPr>
        <p:spPr>
          <a:xfrm>
            <a:off x="311700" y="1056150"/>
            <a:ext cx="8520600" cy="152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Подробнее об apply</a:t>
            </a:r>
            <a:endParaRPr sz="1800">
              <a:solidFill>
                <a:srgbClr val="434343"/>
              </a:solidFill>
            </a:endParaRPr>
          </a:p>
          <a:p>
            <a:pPr indent="0" lvl="0" marL="0">
              <a:spcBef>
                <a:spcPts val="0"/>
              </a:spcBef>
              <a:spcAft>
                <a:spcPts val="0"/>
              </a:spcAft>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endParaRPr b="1">
              <a:solidFill>
                <a:srgbClr val="434343"/>
              </a:solidFill>
            </a:endParaRPr>
          </a:p>
          <a:p>
            <a:pPr indent="0" lvl="0" marL="0">
              <a:spcBef>
                <a:spcPts val="0"/>
              </a:spcBef>
              <a:spcAft>
                <a:spcPts val="0"/>
              </a:spcAft>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endParaRPr>
              <a:solidFill>
                <a:srgbClr val="434343"/>
              </a:solidFill>
            </a:endParaRPr>
          </a:p>
          <a:p>
            <a:pPr indent="0" lvl="0" marL="0">
              <a:spcBef>
                <a:spcPts val="0"/>
              </a:spcBef>
              <a:spcAft>
                <a:spcPts val="0"/>
              </a:spcAft>
              <a:buNone/>
            </a:pPr>
            <a:r>
              <a:rPr lang="ru">
                <a:solidFill>
                  <a:srgbClr val="434343"/>
                </a:solidFill>
              </a:rPr>
              <a:t>	</a:t>
            </a:r>
            <a:endParaRPr>
              <a:solidFill>
                <a:srgbClr val="434343"/>
              </a:solidFill>
            </a:endParaRPr>
          </a:p>
          <a:p>
            <a:pPr indent="0" lvl="0" marL="0">
              <a:spcBef>
                <a:spcPts val="0"/>
              </a:spcBef>
              <a:spcAft>
                <a:spcPts val="0"/>
              </a:spcAft>
              <a:buNone/>
            </a:pPr>
            <a:r>
              <a:rPr b="1" lang="ru">
                <a:solidFill>
                  <a:srgbClr val="434343"/>
                </a:solidFill>
              </a:rPr>
              <a:t>		</a:t>
            </a:r>
            <a:endParaRPr b="1">
              <a:solidFill>
                <a:srgbClr val="434343"/>
              </a:solidFill>
            </a:endParaRPr>
          </a:p>
          <a:p>
            <a:pPr indent="0" lvl="0" marL="0" rtl="0">
              <a:spcBef>
                <a:spcPts val="0"/>
              </a:spcBef>
              <a:spcAft>
                <a:spcPts val="0"/>
              </a:spcAft>
              <a:buNone/>
            </a:pPr>
            <a:r>
              <a:t/>
            </a:r>
            <a:endParaRPr b="1">
              <a:solidFill>
                <a:srgbClr val="434343"/>
              </a:solidFill>
            </a:endParaRPr>
          </a:p>
          <a:p>
            <a:pPr indent="0" lvl="0" marL="0" rtl="0">
              <a:spcBef>
                <a:spcPts val="0"/>
              </a:spcBef>
              <a:spcAft>
                <a:spcPts val="0"/>
              </a:spcAft>
              <a:buNone/>
            </a:pPr>
            <a:r>
              <a:t/>
            </a:r>
            <a:endParaRPr sz="1800">
              <a:solidFill>
                <a:srgbClr val="434343"/>
              </a:solidFill>
            </a:endParaRPr>
          </a:p>
        </p:txBody>
      </p:sp>
      <p:sp>
        <p:nvSpPr>
          <p:cNvPr id="594" name="Shape 594"/>
          <p:cNvSpPr txBox="1"/>
          <p:nvPr/>
        </p:nvSpPr>
        <p:spPr>
          <a:xfrm>
            <a:off x="311700" y="2700900"/>
            <a:ext cx="5239800" cy="22101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endParaRPr i="1" sz="11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это наш apply</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endParaRPr i="1"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105" name="Shape 105"/>
          <p:cNvSpPr txBox="1"/>
          <p:nvPr/>
        </p:nvSpPr>
        <p:spPr>
          <a:xfrm>
            <a:off x="1641400" y="3712475"/>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Примеры </a:t>
            </a:r>
            <a:endParaRPr sz="1800">
              <a:solidFill>
                <a:srgbClr val="434343"/>
              </a:solidFill>
            </a:endParaRPr>
          </a:p>
          <a:p>
            <a:pPr indent="0" lvl="0" marL="0" rtl="0">
              <a:spcBef>
                <a:spcPts val="0"/>
              </a:spcBef>
              <a:spcAft>
                <a:spcPts val="0"/>
              </a:spcAft>
              <a:buNone/>
            </a:pPr>
            <a:r>
              <a:t/>
            </a:r>
            <a:endParaRPr>
              <a:solidFill>
                <a:schemeClr val="dk2"/>
              </a:solidFill>
            </a:endParaRPr>
          </a:p>
          <a:p>
            <a:pPr indent="0" lvl="0" marL="0" rtl="0">
              <a:spcBef>
                <a:spcPts val="0"/>
              </a:spcBef>
              <a:spcAft>
                <a:spcPts val="0"/>
              </a:spcAft>
              <a:buNone/>
            </a:pPr>
            <a:r>
              <a:t/>
            </a:r>
            <a:endParaRPr>
              <a:solidFill>
                <a:schemeClr val="dk2"/>
              </a:solidFill>
            </a:endParaRPr>
          </a:p>
        </p:txBody>
      </p:sp>
      <p:sp>
        <p:nvSpPr>
          <p:cNvPr id="107" name="Shape 107"/>
          <p:cNvSpPr txBox="1"/>
          <p:nvPr/>
        </p:nvSpPr>
        <p:spPr>
          <a:xfrm>
            <a:off x="311700" y="1488206"/>
            <a:ext cx="45027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Функциональный подход </a:t>
            </a:r>
            <a:endParaRPr>
              <a:solidFill>
                <a:srgbClr val="434343"/>
              </a:solidFill>
            </a:endParaRP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sz="900">
              <a:solidFill>
                <a:srgbClr val="000080"/>
              </a:solidFill>
              <a:highlight>
                <a:srgbClr val="E4E4FF"/>
              </a:highlight>
            </a:endParaRPr>
          </a:p>
          <a:p>
            <a:pPr indent="0" lvl="0" marL="0" marR="0" rtl="0" algn="l">
              <a:lnSpc>
                <a:spcPct val="115000"/>
              </a:lnSpc>
              <a:spcBef>
                <a:spcPts val="100"/>
              </a:spcBef>
              <a:spcAft>
                <a:spcPts val="0"/>
              </a:spcAft>
              <a:buClr>
                <a:srgbClr val="000000"/>
              </a:buClr>
              <a:buSzPts val="11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endParaRPr b="1" i="1" sz="1000">
              <a:solidFill>
                <a:srgbClr val="000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0"/>
              </a:spcBef>
              <a:spcAft>
                <a:spcPts val="0"/>
              </a:spcAft>
              <a:buClr>
                <a:schemeClr val="dk1"/>
              </a:buClr>
              <a:buSzPts val="11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8" name="Shape 598"/>
        <p:cNvGrpSpPr/>
        <p:nvPr/>
      </p:nvGrpSpPr>
      <p:grpSpPr>
        <a:xfrm>
          <a:off x="0" y="0"/>
          <a:ext cx="0" cy="0"/>
          <a:chOff x="0" y="0"/>
          <a:chExt cx="0" cy="0"/>
        </a:xfrm>
      </p:grpSpPr>
      <p:sp>
        <p:nvSpPr>
          <p:cNvPr id="599" name="Shape 59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00" name="Shape 600"/>
          <p:cNvSpPr txBox="1"/>
          <p:nvPr/>
        </p:nvSpPr>
        <p:spPr>
          <a:xfrm>
            <a:off x="311700" y="1056150"/>
            <a:ext cx="8520600" cy="358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Подробнее об apply</a:t>
            </a:r>
            <a:endParaRPr>
              <a:solidFill>
                <a:srgbClr val="434343"/>
              </a:solidFill>
            </a:endParaRPr>
          </a:p>
          <a:p>
            <a:pPr indent="457200" lvl="0" marL="0" rtl="0">
              <a:spcBef>
                <a:spcPts val="0"/>
              </a:spcBef>
              <a:spcAft>
                <a:spcPts val="0"/>
              </a:spcAft>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endParaRPr>
              <a:solidFill>
                <a:srgbClr val="434343"/>
              </a:solidFill>
            </a:endParaRPr>
          </a:p>
          <a:p>
            <a:pPr indent="457200" lvl="0" marL="0">
              <a:spcBef>
                <a:spcPts val="0"/>
              </a:spcBef>
              <a:spcAft>
                <a:spcPts val="0"/>
              </a:spcAft>
              <a:buClr>
                <a:schemeClr val="dk1"/>
              </a:buClr>
              <a:buSzPts val="1100"/>
              <a:buFont typeface="Arial"/>
              <a:buNone/>
            </a:pPr>
            <a:r>
              <a:t/>
            </a:r>
            <a:endParaRPr b="1">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b="1" lang="ru">
                <a:solidFill>
                  <a:srgbClr val="434343"/>
                </a:solidFill>
              </a:rPr>
              <a:t>		</a:t>
            </a:r>
            <a:endParaRPr b="1">
              <a:solidFill>
                <a:srgbClr val="434343"/>
              </a:solidFill>
            </a:endParaRPr>
          </a:p>
          <a:p>
            <a:pPr indent="0" lvl="0" marL="0" rtl="0">
              <a:spcBef>
                <a:spcPts val="0"/>
              </a:spcBef>
              <a:spcAft>
                <a:spcPts val="0"/>
              </a:spcAft>
              <a:buNone/>
            </a:pPr>
            <a:r>
              <a:t/>
            </a:r>
            <a:endParaRPr b="1">
              <a:solidFill>
                <a:srgbClr val="434343"/>
              </a:solidFill>
            </a:endParaRPr>
          </a:p>
          <a:p>
            <a:pPr indent="0" lvl="0" marL="0" rtl="0">
              <a:spcBef>
                <a:spcPts val="0"/>
              </a:spcBef>
              <a:spcAft>
                <a:spcPts val="0"/>
              </a:spcAft>
              <a:buNone/>
            </a:pPr>
            <a:r>
              <a:t/>
            </a:r>
            <a:endParaRPr sz="1800">
              <a:solidFill>
                <a:srgbClr val="434343"/>
              </a:solidFill>
            </a:endParaRPr>
          </a:p>
        </p:txBody>
      </p:sp>
      <p:sp>
        <p:nvSpPr>
          <p:cNvPr id="601" name="Shape 601"/>
          <p:cNvSpPr txBox="1"/>
          <p:nvPr/>
        </p:nvSpPr>
        <p:spPr>
          <a:xfrm>
            <a:off x="345650" y="1886550"/>
            <a:ext cx="7264800" cy="1825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будет создан</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i="1" sz="1000">
              <a:latin typeface="Verdana"/>
              <a:ea typeface="Verdana"/>
              <a:cs typeface="Verdana"/>
              <a:sym typeface="Verdan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5" name="Shape 605"/>
        <p:cNvGrpSpPr/>
        <p:nvPr/>
      </p:nvGrpSpPr>
      <p:grpSpPr>
        <a:xfrm>
          <a:off x="0" y="0"/>
          <a:ext cx="0" cy="0"/>
          <a:chOff x="0" y="0"/>
          <a:chExt cx="0" cy="0"/>
        </a:xfrm>
      </p:grpSpPr>
      <p:sp>
        <p:nvSpPr>
          <p:cNvPr id="606" name="Shape 606"/>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07" name="Shape 607"/>
          <p:cNvSpPr txBox="1"/>
          <p:nvPr/>
        </p:nvSpPr>
        <p:spPr>
          <a:xfrm>
            <a:off x="311700" y="1573550"/>
            <a:ext cx="5810700" cy="24954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a:t>
            </a:r>
            <a:endParaRPr b="1" sz="1000">
              <a:solidFill>
                <a:srgbClr val="000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endParaRPr i="1" sz="11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это наш apply</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endParaRPr i="1"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endParaRPr sz="1000">
              <a:solidFill>
                <a:schemeClr val="dk1"/>
              </a:solidFill>
              <a:highlight>
                <a:srgbClr val="FFFFFF"/>
              </a:highlight>
              <a:latin typeface="Verdana"/>
              <a:ea typeface="Verdana"/>
              <a:cs typeface="Verdana"/>
              <a:sym typeface="Verdana"/>
            </a:endParaRPr>
          </a:p>
        </p:txBody>
      </p:sp>
      <p:sp>
        <p:nvSpPr>
          <p:cNvPr id="608" name="Shape 608"/>
          <p:cNvSpPr txBox="1"/>
          <p:nvPr/>
        </p:nvSpPr>
        <p:spPr>
          <a:xfrm>
            <a:off x="311700" y="1056150"/>
            <a:ext cx="8520600" cy="46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Подробнее об apply</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a:p>
            <a:pPr indent="0" lvl="0" marL="0" rtl="0">
              <a:spcBef>
                <a:spcPts val="0"/>
              </a:spcBef>
              <a:spcAft>
                <a:spcPts val="0"/>
              </a:spcAft>
              <a:buNone/>
            </a:pPr>
            <a:r>
              <a:rPr b="1" lang="ru">
                <a:solidFill>
                  <a:srgbClr val="434343"/>
                </a:solidFill>
              </a:rPr>
              <a:t>		</a:t>
            </a:r>
            <a:endParaRPr b="1">
              <a:solidFill>
                <a:srgbClr val="434343"/>
              </a:solidFill>
            </a:endParaRPr>
          </a:p>
          <a:p>
            <a:pPr indent="0" lvl="0" marL="0" rtl="0">
              <a:spcBef>
                <a:spcPts val="0"/>
              </a:spcBef>
              <a:spcAft>
                <a:spcPts val="0"/>
              </a:spcAft>
              <a:buNone/>
            </a:pPr>
            <a:r>
              <a:t/>
            </a:r>
            <a:endParaRPr b="1">
              <a:solidFill>
                <a:srgbClr val="434343"/>
              </a:solidFill>
            </a:endParaRPr>
          </a:p>
          <a:p>
            <a:pPr indent="0" lvl="0" marL="0" rtl="0">
              <a:spcBef>
                <a:spcPts val="0"/>
              </a:spcBef>
              <a:spcAft>
                <a:spcPts val="0"/>
              </a:spcAft>
              <a:buNone/>
            </a:pPr>
            <a:r>
              <a:t/>
            </a:r>
            <a:endParaRPr sz="1800">
              <a:solidFill>
                <a:srgbClr val="43434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2" name="Shape 612"/>
        <p:cNvGrpSpPr/>
        <p:nvPr/>
      </p:nvGrpSpPr>
      <p:grpSpPr>
        <a:xfrm>
          <a:off x="0" y="0"/>
          <a:ext cx="0" cy="0"/>
          <a:chOff x="0" y="0"/>
          <a:chExt cx="0" cy="0"/>
        </a:xfrm>
      </p:grpSpPr>
      <p:sp>
        <p:nvSpPr>
          <p:cNvPr id="613" name="Shape 61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14" name="Shape 614"/>
          <p:cNvSpPr txBox="1"/>
          <p:nvPr/>
        </p:nvSpPr>
        <p:spPr>
          <a:xfrm>
            <a:off x="311700" y="1115325"/>
            <a:ext cx="8520600" cy="38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Подробнее об unapply</a:t>
            </a:r>
            <a:endParaRPr sz="1800">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endParaRPr>
              <a:solidFill>
                <a:srgbClr val="434343"/>
              </a:solidFill>
            </a:endParaRPr>
          </a:p>
          <a:p>
            <a:pPr indent="0" lvl="0" marL="0" rtl="0">
              <a:spcBef>
                <a:spcPts val="0"/>
              </a:spcBef>
              <a:spcAft>
                <a:spcPts val="0"/>
              </a:spcAft>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a:p>
            <a:pPr indent="-317500" lvl="0" marL="1371600" rtl="0">
              <a:spcBef>
                <a:spcPts val="0"/>
              </a:spcBef>
              <a:spcAft>
                <a:spcPts val="0"/>
              </a:spcAft>
              <a:buClr>
                <a:srgbClr val="434343"/>
              </a:buClr>
              <a:buSzPts val="1400"/>
              <a:buChar char="●"/>
            </a:pPr>
            <a:r>
              <a:rPr b="1" lang="ru">
                <a:solidFill>
                  <a:srgbClr val="434343"/>
                </a:solidFill>
              </a:rPr>
              <a:t>T1</a:t>
            </a:r>
            <a:r>
              <a:rPr lang="ru">
                <a:solidFill>
                  <a:srgbClr val="434343"/>
                </a:solidFill>
              </a:rPr>
              <a:t> - это тип элемента, разбираемого на части.</a:t>
            </a:r>
            <a:endParaRPr>
              <a:solidFill>
                <a:srgbClr val="434343"/>
              </a:solidFill>
            </a:endParaRPr>
          </a:p>
          <a:p>
            <a:pPr indent="-317500" lvl="0" marL="1371600" rtl="0">
              <a:spcBef>
                <a:spcPts val="0"/>
              </a:spcBef>
              <a:spcAft>
                <a:spcPts val="0"/>
              </a:spcAft>
              <a:buClr>
                <a:srgbClr val="434343"/>
              </a:buClr>
              <a:buSzPts val="1400"/>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endParaRPr>
              <a:solidFill>
                <a:srgbClr val="434343"/>
              </a:solidFill>
            </a:endParaRPr>
          </a:p>
          <a:p>
            <a:pPr indent="-317500" lvl="0" marL="1371600" rtl="0">
              <a:spcBef>
                <a:spcPts val="0"/>
              </a:spcBef>
              <a:spcAft>
                <a:spcPts val="0"/>
              </a:spcAft>
              <a:buClr>
                <a:srgbClr val="434343"/>
              </a:buClr>
              <a:buSzPts val="1400"/>
              <a:buChar char="●"/>
            </a:pPr>
            <a:r>
              <a:rPr lang="ru">
                <a:solidFill>
                  <a:srgbClr val="434343"/>
                </a:solidFill>
              </a:rPr>
              <a:t>Метод </a:t>
            </a:r>
            <a:r>
              <a:rPr b="1" lang="ru">
                <a:solidFill>
                  <a:srgbClr val="434343"/>
                </a:solidFill>
              </a:rPr>
              <a:t>unapply</a:t>
            </a:r>
            <a:r>
              <a:rPr lang="ru">
                <a:solidFill>
                  <a:srgbClr val="434343"/>
                </a:solidFill>
              </a:rPr>
              <a:t> вернет </a:t>
            </a:r>
            <a:endParaRPr>
              <a:solidFill>
                <a:srgbClr val="434343"/>
              </a:solidFill>
            </a:endParaRPr>
          </a:p>
          <a:p>
            <a:pPr indent="-317500" lvl="1" marL="1828800" rtl="0">
              <a:spcBef>
                <a:spcPts val="0"/>
              </a:spcBef>
              <a:spcAft>
                <a:spcPts val="0"/>
              </a:spcAft>
              <a:buClr>
                <a:srgbClr val="434343"/>
              </a:buClr>
              <a:buSzPts val="1400"/>
              <a:buChar char="○"/>
            </a:pPr>
            <a:r>
              <a:rPr b="1" lang="ru">
                <a:solidFill>
                  <a:srgbClr val="434343"/>
                </a:solidFill>
              </a:rPr>
              <a:t>Some[T2]</a:t>
            </a:r>
            <a:r>
              <a:rPr lang="ru">
                <a:solidFill>
                  <a:srgbClr val="434343"/>
                </a:solidFill>
              </a:rPr>
              <a:t>, если разобрать инстанс удалось</a:t>
            </a:r>
            <a:endParaRPr>
              <a:solidFill>
                <a:srgbClr val="434343"/>
              </a:solidFill>
            </a:endParaRPr>
          </a:p>
          <a:p>
            <a:pPr indent="-317500" lvl="1" marL="1828800" rtl="0">
              <a:spcBef>
                <a:spcPts val="0"/>
              </a:spcBef>
              <a:spcAft>
                <a:spcPts val="0"/>
              </a:spcAft>
              <a:buClr>
                <a:srgbClr val="434343"/>
              </a:buClr>
              <a:buSzPts val="1400"/>
              <a:buChar char="○"/>
            </a:pPr>
            <a:r>
              <a:rPr b="1" lang="ru">
                <a:solidFill>
                  <a:srgbClr val="434343"/>
                </a:solidFill>
              </a:rPr>
              <a:t>None, </a:t>
            </a:r>
            <a:r>
              <a:rPr lang="ru">
                <a:solidFill>
                  <a:srgbClr val="434343"/>
                </a:solidFill>
              </a:rPr>
              <a:t>если разобрать не удалось</a:t>
            </a:r>
            <a:endParaRPr>
              <a:solidFill>
                <a:srgbClr val="434343"/>
              </a:solidFill>
            </a:endParaRPr>
          </a:p>
          <a:p>
            <a:pPr indent="457200" lvl="0" marL="91440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sp>
        <p:nvSpPr>
          <p:cNvPr id="615" name="Shape 615"/>
          <p:cNvSpPr txBox="1"/>
          <p:nvPr/>
        </p:nvSpPr>
        <p:spPr>
          <a:xfrm>
            <a:off x="311700" y="2209100"/>
            <a:ext cx="7264800" cy="393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endParaRPr i="1" sz="1000">
              <a:latin typeface="Verdana"/>
              <a:ea typeface="Verdana"/>
              <a:cs typeface="Verdana"/>
              <a:sym typeface="Verdan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21" name="Shape 621"/>
          <p:cNvSpPr txBox="1"/>
          <p:nvPr/>
        </p:nvSpPr>
        <p:spPr>
          <a:xfrm>
            <a:off x="311700" y="1115325"/>
            <a:ext cx="8520600" cy="380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Unapply и кейс классы</a:t>
            </a:r>
            <a:endParaRPr sz="1800">
              <a:solidFill>
                <a:srgbClr val="434343"/>
              </a:solidFill>
            </a:endParaRPr>
          </a:p>
          <a:p>
            <a:pPr indent="0" lvl="0" marL="0">
              <a:spcBef>
                <a:spcPts val="0"/>
              </a:spcBef>
              <a:spcAft>
                <a:spcPts val="0"/>
              </a:spcAft>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endParaRPr b="1">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
        <p:nvSpPr>
          <p:cNvPr id="622" name="Shape 622"/>
          <p:cNvSpPr txBox="1"/>
          <p:nvPr/>
        </p:nvSpPr>
        <p:spPr>
          <a:xfrm>
            <a:off x="311700" y="2103525"/>
            <a:ext cx="7264800" cy="18255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будет создан</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endParaRPr sz="1000">
              <a:solidFill>
                <a:schemeClr val="dk1"/>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0"/>
              </a:spcAft>
              <a:buNone/>
            </a:pPr>
            <a:r>
              <a:rPr i="1" lang="ru" sz="1000">
                <a:solidFill>
                  <a:srgbClr val="808080"/>
                </a:solidFill>
                <a:highlight>
                  <a:srgbClr val="FFFFFF"/>
                </a:highlight>
                <a:latin typeface="Verdana"/>
                <a:ea typeface="Verdana"/>
                <a:cs typeface="Verdana"/>
                <a:sym typeface="Verdana"/>
              </a:rPr>
              <a:t> //...</a:t>
            </a:r>
            <a:endParaRPr i="1" sz="1000">
              <a:solidFill>
                <a:srgbClr val="808080"/>
              </a:solidFill>
              <a:highlight>
                <a:srgbClr val="FFFFFF"/>
              </a:highlight>
              <a:latin typeface="Verdana"/>
              <a:ea typeface="Verdana"/>
              <a:cs typeface="Verdana"/>
              <a:sym typeface="Verdana"/>
            </a:endParaRPr>
          </a:p>
          <a:p>
            <a:pPr indent="0" lvl="0" marL="0" rtl="0">
              <a:lnSpc>
                <a:spcPct val="115000"/>
              </a:lnSpc>
              <a:spcBef>
                <a:spcPts val="100"/>
              </a:spcBef>
              <a:spcAft>
                <a:spcPts val="100"/>
              </a:spcAft>
              <a:buNone/>
            </a:pPr>
            <a:r>
              <a:rPr lang="ru" sz="1000">
                <a:solidFill>
                  <a:schemeClr val="dk1"/>
                </a:solidFill>
                <a:highlight>
                  <a:srgbClr val="FFFFFF"/>
                </a:highlight>
                <a:latin typeface="Verdana"/>
                <a:ea typeface="Verdana"/>
                <a:cs typeface="Verdana"/>
                <a:sym typeface="Verdana"/>
              </a:rPr>
              <a:t>}</a:t>
            </a:r>
            <a:endParaRPr i="1" sz="1000">
              <a:latin typeface="Verdana"/>
              <a:ea typeface="Verdana"/>
              <a:cs typeface="Verdana"/>
              <a:sym typeface="Verdan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28" name="Shape 628"/>
          <p:cNvSpPr txBox="1"/>
          <p:nvPr/>
        </p:nvSpPr>
        <p:spPr>
          <a:xfrm>
            <a:off x="311700" y="1115325"/>
            <a:ext cx="8520600" cy="38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Unapply в операторе </a:t>
            </a:r>
            <a:r>
              <a:rPr lang="ru" sz="1800">
                <a:solidFill>
                  <a:srgbClr val="434343"/>
                </a:solidFill>
              </a:rPr>
              <a:t>присваивания</a:t>
            </a:r>
            <a:endParaRPr sz="1800">
              <a:solidFill>
                <a:srgbClr val="434343"/>
              </a:solidFill>
            </a:endParaRPr>
          </a:p>
          <a:p>
            <a:pPr indent="0" lvl="0" marL="0" rtl="0">
              <a:spcBef>
                <a:spcPts val="0"/>
              </a:spcBef>
              <a:spcAft>
                <a:spcPts val="0"/>
              </a:spcAft>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endParaRPr>
              <a:solidFill>
                <a:srgbClr val="434343"/>
              </a:solidFill>
            </a:endParaRPr>
          </a:p>
          <a:p>
            <a:pPr indent="457200" lvl="0" marL="0" rtl="0">
              <a:spcBef>
                <a:spcPts val="0"/>
              </a:spcBef>
              <a:spcAft>
                <a:spcPts val="0"/>
              </a:spcAft>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endParaRPr b="1">
              <a:solidFill>
                <a:srgbClr val="434343"/>
              </a:solidFill>
            </a:endParaRPr>
          </a:p>
          <a:p>
            <a:pPr indent="457200" lvl="0" marL="0" rtl="0">
              <a:spcBef>
                <a:spcPts val="0"/>
              </a:spcBef>
              <a:spcAft>
                <a:spcPts val="0"/>
              </a:spcAft>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endParaRPr>
              <a:solidFill>
                <a:srgbClr val="434343"/>
              </a:solidFill>
            </a:endParaRPr>
          </a:p>
          <a:p>
            <a:pPr indent="0" lvl="0" marL="0" rtl="0">
              <a:spcBef>
                <a:spcPts val="0"/>
              </a:spcBef>
              <a:spcAft>
                <a:spcPts val="0"/>
              </a:spcAft>
              <a:buNone/>
            </a:pPr>
            <a:r>
              <a:rPr lang="ru">
                <a:solidFill>
                  <a:srgbClr val="434343"/>
                </a:solidFill>
              </a:rPr>
              <a:t>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endParaRPr>
              <a:solidFill>
                <a:schemeClr val="dk2"/>
              </a:solidFill>
            </a:endParaRPr>
          </a:p>
        </p:txBody>
      </p:sp>
      <p:sp>
        <p:nvSpPr>
          <p:cNvPr id="634" name="Shape 634"/>
          <p:cNvSpPr txBox="1"/>
          <p:nvPr/>
        </p:nvSpPr>
        <p:spPr>
          <a:xfrm>
            <a:off x="311700" y="1115325"/>
            <a:ext cx="8520600" cy="38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Unapply и pattern matching</a:t>
            </a:r>
            <a:endParaRPr sz="1800">
              <a:solidFill>
                <a:srgbClr val="434343"/>
              </a:solidFill>
            </a:endParaRPr>
          </a:p>
          <a:p>
            <a:pPr indent="0" lvl="0" marL="0">
              <a:spcBef>
                <a:spcPts val="0"/>
              </a:spcBef>
              <a:spcAft>
                <a:spcPts val="0"/>
              </a:spcAft>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endParaRPr b="1">
              <a:solidFill>
                <a:srgbClr val="434343"/>
              </a:solidFill>
            </a:endParaRPr>
          </a:p>
          <a:p>
            <a:pPr indent="0" lvl="0" marL="0" rtl="0">
              <a:spcBef>
                <a:spcPts val="0"/>
              </a:spcBef>
              <a:spcAft>
                <a:spcPts val="0"/>
              </a:spcAft>
              <a:buNone/>
            </a:pPr>
            <a:r>
              <a:rPr lang="ru">
                <a:solidFill>
                  <a:srgbClr val="434343"/>
                </a:solidFill>
              </a:rPr>
              <a:t>	Пример: </a:t>
            </a:r>
            <a:r>
              <a:rPr b="1" lang="ru">
                <a:solidFill>
                  <a:srgbClr val="434343"/>
                </a:solidFill>
              </a:rPr>
              <a:t>l</a:t>
            </a:r>
            <a:r>
              <a:rPr b="1" lang="ru">
                <a:solidFill>
                  <a:srgbClr val="434343"/>
                </a:solidFill>
              </a:rPr>
              <a:t>ectures.features.Main</a:t>
            </a:r>
            <a:endParaRPr b="1">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8" name="Shape 638"/>
        <p:cNvGrpSpPr/>
        <p:nvPr/>
      </p:nvGrpSpPr>
      <p:grpSpPr>
        <a:xfrm>
          <a:off x="0" y="0"/>
          <a:ext cx="0" cy="0"/>
          <a:chOff x="0" y="0"/>
          <a:chExt cx="0" cy="0"/>
        </a:xfrm>
      </p:grpSpPr>
      <p:sp>
        <p:nvSpPr>
          <p:cNvPr id="639" name="Shape 63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endParaRPr>
              <a:solidFill>
                <a:schemeClr val="dk2"/>
              </a:solidFill>
            </a:endParaRPr>
          </a:p>
        </p:txBody>
      </p:sp>
      <p:sp>
        <p:nvSpPr>
          <p:cNvPr id="640" name="Shape 640"/>
          <p:cNvSpPr txBox="1"/>
          <p:nvPr/>
        </p:nvSpPr>
        <p:spPr>
          <a:xfrm>
            <a:off x="311700" y="1079300"/>
            <a:ext cx="7881600" cy="7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endParaRPr sz="1800">
              <a:solidFill>
                <a:srgbClr val="434343"/>
              </a:solidFill>
            </a:endParaRPr>
          </a:p>
          <a:p>
            <a:pPr indent="457200" lvl="0" marL="0" rtl="0">
              <a:spcBef>
                <a:spcPts val="0"/>
              </a:spcBef>
              <a:spcAft>
                <a:spcPts val="0"/>
              </a:spcAft>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endParaRPr b="1">
              <a:solidFill>
                <a:srgbClr val="434343"/>
              </a:solidFill>
            </a:endParaRPr>
          </a:p>
        </p:txBody>
      </p:sp>
      <p:sp>
        <p:nvSpPr>
          <p:cNvPr id="641" name="Shape 641"/>
          <p:cNvSpPr txBox="1"/>
          <p:nvPr/>
        </p:nvSpPr>
        <p:spPr>
          <a:xfrm>
            <a:off x="311700" y="1989225"/>
            <a:ext cx="7881600" cy="116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Задача 2. Доработать дерево. Поиск </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endParaRPr>
              <a:solidFill>
                <a:srgbClr val="666666"/>
              </a:solidFill>
            </a:endParaRPr>
          </a:p>
          <a:p>
            <a:pPr indent="0" lvl="0" marL="0" rtl="0">
              <a:spcBef>
                <a:spcPts val="0"/>
              </a:spcBef>
              <a:spcAft>
                <a:spcPts val="0"/>
              </a:spcAft>
              <a:buNone/>
            </a:pPr>
            <a:r>
              <a:t/>
            </a:r>
            <a:endParaRPr>
              <a:solidFill>
                <a:srgbClr val="666666"/>
              </a:solidFill>
            </a:endParaRPr>
          </a:p>
        </p:txBody>
      </p:sp>
      <p:sp>
        <p:nvSpPr>
          <p:cNvPr id="642" name="Shape 642"/>
          <p:cNvSpPr txBox="1"/>
          <p:nvPr/>
        </p:nvSpPr>
        <p:spPr>
          <a:xfrm>
            <a:off x="311700" y="3232150"/>
            <a:ext cx="7881600" cy="11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endParaRPr>
              <a:solidFill>
                <a:srgbClr val="434343"/>
              </a:solidFill>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endParaRPr>
              <a:solidFill>
                <a:schemeClr val="dk2"/>
              </a:solidFill>
            </a:endParaRPr>
          </a:p>
        </p:txBody>
      </p:sp>
      <p:sp>
        <p:nvSpPr>
          <p:cNvPr id="648" name="Shape 648"/>
          <p:cNvSpPr txBox="1"/>
          <p:nvPr/>
        </p:nvSpPr>
        <p:spPr>
          <a:xfrm>
            <a:off x="311700" y="1079300"/>
            <a:ext cx="7881600" cy="1619700"/>
          </a:xfrm>
          <a:prstGeom prst="rect">
            <a:avLst/>
          </a:prstGeom>
          <a:noFill/>
          <a:ln>
            <a:noFill/>
          </a:ln>
        </p:spPr>
        <p:txBody>
          <a:bodyPr anchorCtr="0" anchor="t" bIns="91425" lIns="91425" spcFirstLastPara="1" rIns="91425" wrap="square" tIns="91425">
            <a:noAutofit/>
          </a:bodyPr>
          <a:lstStyle/>
          <a:p>
            <a:pPr indent="457200" lvl="0" marL="457200">
              <a:spcBef>
                <a:spcPts val="0"/>
              </a:spcBef>
              <a:spcAft>
                <a:spcPts val="0"/>
              </a:spcAft>
              <a:buNone/>
            </a:pPr>
            <a:r>
              <a:rPr lang="ru" sz="1800">
                <a:solidFill>
                  <a:srgbClr val="666666"/>
                </a:solidFill>
              </a:rPr>
              <a:t>				      </a:t>
            </a:r>
            <a:r>
              <a:rPr lang="ru" sz="1800">
                <a:solidFill>
                  <a:srgbClr val="434343"/>
                </a:solidFill>
              </a:rPr>
              <a:t>100                                 </a:t>
            </a:r>
            <a:endParaRPr sz="1800">
              <a:solidFill>
                <a:srgbClr val="434343"/>
              </a:solidFill>
            </a:endParaRPr>
          </a:p>
          <a:p>
            <a:pPr indent="457200" lvl="0" marL="457200">
              <a:spcBef>
                <a:spcPts val="0"/>
              </a:spcBef>
              <a:spcAft>
                <a:spcPts val="0"/>
              </a:spcAft>
              <a:buNone/>
            </a:pPr>
            <a:r>
              <a:rPr lang="ru" sz="1800">
                <a:solidFill>
                  <a:srgbClr val="434343"/>
                </a:solidFill>
              </a:rPr>
              <a:t>			 15		  	         190</a:t>
            </a:r>
            <a:endParaRPr sz="1800">
              <a:solidFill>
                <a:srgbClr val="434343"/>
              </a:solidFill>
            </a:endParaRPr>
          </a:p>
          <a:p>
            <a:pPr indent="457200" lvl="0" marL="457200">
              <a:spcBef>
                <a:spcPts val="0"/>
              </a:spcBef>
              <a:spcAft>
                <a:spcPts val="0"/>
              </a:spcAft>
              <a:buNone/>
            </a:pPr>
            <a:r>
              <a:rPr lang="ru" sz="1800">
                <a:solidFill>
                  <a:srgbClr val="434343"/>
                </a:solidFill>
              </a:rPr>
              <a:t>                 3            91	           171            205</a:t>
            </a:r>
            <a:endParaRPr sz="1800">
              <a:solidFill>
                <a:srgbClr val="434343"/>
              </a:solidFill>
            </a:endParaRPr>
          </a:p>
          <a:p>
            <a:pPr indent="457200" lvl="0" marL="457200" rtl="0">
              <a:spcBef>
                <a:spcPts val="0"/>
              </a:spcBef>
              <a:spcAft>
                <a:spcPts val="0"/>
              </a:spcAft>
              <a:buNone/>
            </a:pPr>
            <a:r>
              <a:rPr lang="ru" sz="1800">
                <a:solidFill>
                  <a:srgbClr val="434343"/>
                </a:solidFill>
              </a:rPr>
              <a:t>                   13    17          155            303         </a:t>
            </a:r>
            <a:endParaRPr sz="1800">
              <a:solidFill>
                <a:srgbClr val="434343"/>
              </a:solidFill>
            </a:endParaRPr>
          </a:p>
          <a:p>
            <a:pPr indent="0" lvl="0" marL="0" rtl="0">
              <a:spcBef>
                <a:spcPts val="0"/>
              </a:spcBef>
              <a:spcAft>
                <a:spcPts val="0"/>
              </a:spcAft>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endParaRPr>
              <a:solidFill>
                <a:srgbClr val="434343"/>
              </a:solidFill>
            </a:endParaRPr>
          </a:p>
        </p:txBody>
      </p:sp>
      <p:sp>
        <p:nvSpPr>
          <p:cNvPr id="649" name="Shape 649"/>
          <p:cNvSpPr txBox="1"/>
          <p:nvPr/>
        </p:nvSpPr>
        <p:spPr>
          <a:xfrm>
            <a:off x="277725" y="2698999"/>
            <a:ext cx="7881600" cy="136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Задача 4. Метод fold для дерева </a:t>
            </a:r>
            <a:endParaRPr sz="1800">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Нижнее подчеркивание в Scala</a:t>
            </a:r>
            <a:endParaRPr>
              <a:solidFill>
                <a:schemeClr val="dk2"/>
              </a:solidFill>
            </a:endParaRPr>
          </a:p>
        </p:txBody>
      </p:sp>
      <p:sp>
        <p:nvSpPr>
          <p:cNvPr id="655" name="Shape 655"/>
          <p:cNvSpPr txBox="1"/>
          <p:nvPr/>
        </p:nvSpPr>
        <p:spPr>
          <a:xfrm>
            <a:off x="141875" y="993225"/>
            <a:ext cx="3878400" cy="3925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100">
                <a:latin typeface="Courier New"/>
                <a:ea typeface="Courier New"/>
                <a:cs typeface="Courier New"/>
                <a:sym typeface="Courier New"/>
              </a:rPr>
              <a:t>// Импортировать всё</a:t>
            </a:r>
            <a:endParaRPr sz="1100">
              <a:latin typeface="Courier New"/>
              <a:ea typeface="Courier New"/>
              <a:cs typeface="Courier New"/>
              <a:sym typeface="Courier New"/>
            </a:endParaRPr>
          </a:p>
          <a:p>
            <a:pPr indent="0" lvl="0" marL="0" rtl="0">
              <a:spcBef>
                <a:spcPts val="0"/>
              </a:spcBef>
              <a:spcAft>
                <a:spcPts val="0"/>
              </a:spcAft>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scala._</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Импортировать всё, кроме Predef</a:t>
            </a:r>
            <a:endParaRPr sz="1100">
              <a:latin typeface="Courier New"/>
              <a:ea typeface="Courier New"/>
              <a:cs typeface="Courier New"/>
              <a:sym typeface="Courier New"/>
            </a:endParaRPr>
          </a:p>
          <a:p>
            <a:pPr indent="0" lvl="0" marL="0" rtl="0">
              <a:spcBef>
                <a:spcPts val="0"/>
              </a:spcBef>
              <a:spcAft>
                <a:spcPts val="0"/>
              </a:spcAft>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 Predef =&gt; _, _ }</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Параметр типа высшего порядка</a:t>
            </a:r>
            <a:endParaRPr sz="1100">
              <a:latin typeface="Courier New"/>
              <a:ea typeface="Courier New"/>
              <a:cs typeface="Courier New"/>
              <a:sym typeface="Courier New"/>
            </a:endParaRPr>
          </a:p>
          <a:p>
            <a:pPr indent="0" lvl="0" marL="0" rtl="0">
              <a:spcBef>
                <a:spcPts val="0"/>
              </a:spcBef>
              <a:spcAft>
                <a:spcPts val="0"/>
              </a:spcAft>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f[M[_]] = </a:t>
            </a:r>
            <a:r>
              <a:rPr i="1" lang="ru" sz="1100">
                <a:latin typeface="Courier New"/>
                <a:ea typeface="Courier New"/>
                <a:cs typeface="Courier New"/>
                <a:sym typeface="Courier New"/>
              </a:rPr>
              <a:t>???</a:t>
            </a:r>
            <a:endParaRPr i="1" sz="1100">
              <a:latin typeface="Courier New"/>
              <a:ea typeface="Courier New"/>
              <a:cs typeface="Courier New"/>
              <a:sym typeface="Courier New"/>
            </a:endParaRPr>
          </a:p>
          <a:p>
            <a:pPr indent="0" lvl="0" marL="0" rtl="0">
              <a:spcBef>
                <a:spcPts val="0"/>
              </a:spcBef>
              <a:spcAft>
                <a:spcPts val="0"/>
              </a:spcAft>
              <a:buNone/>
            </a:pPr>
            <a:r>
              <a:t/>
            </a:r>
            <a:endParaRPr i="1"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Параметр анонимной функции</a:t>
            </a:r>
            <a:endParaRPr sz="1100">
              <a:latin typeface="Courier New"/>
              <a:ea typeface="Courier New"/>
              <a:cs typeface="Courier New"/>
              <a:sym typeface="Courier New"/>
            </a:endParaRPr>
          </a:p>
          <a:p>
            <a:pPr indent="0" lvl="0" marL="0" rtl="0">
              <a:spcBef>
                <a:spcPts val="0"/>
              </a:spcBef>
              <a:spcAft>
                <a:spcPts val="0"/>
              </a:spcAft>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(1).fold(0)(_ + _)</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Eta-расширение метода в значение</a:t>
            </a:r>
            <a:endParaRPr sz="1100">
              <a:latin typeface="Courier New"/>
              <a:ea typeface="Courier New"/>
              <a:cs typeface="Courier New"/>
              <a:sym typeface="Courier New"/>
            </a:endParaRPr>
          </a:p>
          <a:p>
            <a:pPr indent="0" lvl="0" marL="0" rtl="0">
              <a:spcBef>
                <a:spcPts val="0"/>
              </a:spcBef>
              <a:spcAft>
                <a:spcPts val="0"/>
              </a:spcAft>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m = (a: Int) =&gt; a.toString</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m _</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Частично примененная функция</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m(_)</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ru" sz="1100">
                <a:latin typeface="Courier New"/>
                <a:ea typeface="Courier New"/>
                <a:cs typeface="Courier New"/>
                <a:sym typeface="Courier New"/>
              </a:rPr>
              <a:t>// Отбрасывание параметра или переменной</a:t>
            </a:r>
            <a:endParaRPr sz="1100">
              <a:latin typeface="Courier New"/>
              <a:ea typeface="Courier New"/>
              <a:cs typeface="Courier New"/>
              <a:sym typeface="Courier New"/>
            </a:endParaRPr>
          </a:p>
          <a:p>
            <a:pPr indent="0" lvl="0" marL="0">
              <a:spcBef>
                <a:spcPts val="0"/>
              </a:spcBef>
              <a:spcAft>
                <a:spcPts val="0"/>
              </a:spcAft>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(1).map(_ =&gt; 5)</a:t>
            </a:r>
            <a:endParaRPr sz="1100">
              <a:latin typeface="Courier New"/>
              <a:ea typeface="Courier New"/>
              <a:cs typeface="Courier New"/>
              <a:sym typeface="Courier New"/>
            </a:endParaRPr>
          </a:p>
          <a:p>
            <a:pPr indent="0" lvl="0" marL="0" rtl="0">
              <a:spcBef>
                <a:spcPts val="0"/>
              </a:spcBef>
              <a:spcAft>
                <a:spcPts val="0"/>
              </a:spcAft>
              <a:buNone/>
            </a:pPr>
            <a:r>
              <a:rPr b="1" lang="ru" sz="1100">
                <a:latin typeface="Courier New"/>
                <a:ea typeface="Courier New"/>
                <a:cs typeface="Courier New"/>
                <a:sym typeface="Courier New"/>
              </a:rPr>
              <a:t>implicit val</a:t>
            </a:r>
            <a:r>
              <a:rPr lang="ru" sz="1100">
                <a:latin typeface="Courier New"/>
                <a:ea typeface="Courier New"/>
                <a:cs typeface="Courier New"/>
                <a:sym typeface="Courier New"/>
              </a:rPr>
              <a:t> _ = 5</a:t>
            </a:r>
            <a:endParaRPr sz="1100">
              <a:latin typeface="Courier New"/>
              <a:ea typeface="Courier New"/>
              <a:cs typeface="Courier New"/>
              <a:sym typeface="Courier New"/>
            </a:endParaRPr>
          </a:p>
        </p:txBody>
      </p:sp>
      <p:sp>
        <p:nvSpPr>
          <p:cNvPr id="656" name="Shape 656"/>
          <p:cNvSpPr txBox="1"/>
          <p:nvPr/>
        </p:nvSpPr>
        <p:spPr>
          <a:xfrm>
            <a:off x="4114800" y="993225"/>
            <a:ext cx="4907100" cy="39255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ru" sz="1100">
                <a:latin typeface="Courier New"/>
                <a:ea typeface="Courier New"/>
                <a:cs typeface="Courier New"/>
                <a:sym typeface="Courier New"/>
              </a:rPr>
              <a:t>// Матчинг любых значений</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(a, _) = (1, 2)</a:t>
            </a:r>
            <a:endParaRPr sz="1100">
              <a:latin typeface="Courier New"/>
              <a:ea typeface="Courier New"/>
              <a:cs typeface="Courier New"/>
              <a:sym typeface="Courier New"/>
            </a:endParaRPr>
          </a:p>
          <a:p>
            <a:pPr indent="0" lvl="0" marL="0">
              <a:spcBef>
                <a:spcPts val="0"/>
              </a:spcBef>
              <a:spcAft>
                <a:spcPts val="0"/>
              </a:spcAft>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(1).collect { </a:t>
            </a:r>
            <a:r>
              <a:rPr b="1" lang="ru" sz="1100">
                <a:latin typeface="Courier New"/>
                <a:ea typeface="Courier New"/>
                <a:cs typeface="Courier New"/>
                <a:sym typeface="Courier New"/>
              </a:rPr>
              <a:t>case </a:t>
            </a:r>
            <a:r>
              <a:rPr lang="ru" sz="1100">
                <a:latin typeface="Courier New"/>
                <a:ea typeface="Courier New"/>
                <a:cs typeface="Courier New"/>
                <a:sym typeface="Courier New"/>
              </a:rPr>
              <a:t>_ =&gt; }</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for </a:t>
            </a:r>
            <a:r>
              <a:rPr lang="ru" sz="1100">
                <a:latin typeface="Courier New"/>
                <a:ea typeface="Courier New"/>
                <a:cs typeface="Courier New"/>
                <a:sym typeface="Courier New"/>
              </a:rPr>
              <a:t>(_ &lt;- 1 to 10) { }</a:t>
            </a:r>
            <a:endParaRPr sz="1100">
              <a:latin typeface="Courier New"/>
              <a:ea typeface="Courier New"/>
              <a:cs typeface="Courier New"/>
              <a:sym typeface="Courier New"/>
            </a:endParaRPr>
          </a:p>
          <a:p>
            <a:pPr indent="0" lvl="0" mar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 Передача массива как списка параметров</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f(ys: Int*) = ys.sum</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f(</a:t>
            </a:r>
            <a:r>
              <a:rPr i="1" lang="ru" sz="1100">
                <a:latin typeface="Courier New"/>
                <a:ea typeface="Courier New"/>
                <a:cs typeface="Courier New"/>
                <a:sym typeface="Courier New"/>
              </a:rPr>
              <a:t>List</a:t>
            </a:r>
            <a:r>
              <a:rPr lang="ru" sz="1100">
                <a:latin typeface="Courier New"/>
                <a:ea typeface="Courier New"/>
                <a:cs typeface="Courier New"/>
                <a:sym typeface="Courier New"/>
              </a:rPr>
              <a:t>(1): _*)</a:t>
            </a:r>
            <a:endParaRPr sz="1100">
              <a:latin typeface="Courier New"/>
              <a:ea typeface="Courier New"/>
              <a:cs typeface="Courier New"/>
              <a:sym typeface="Courier New"/>
            </a:endParaRPr>
          </a:p>
          <a:p>
            <a:pPr indent="0" lvl="0" mar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 Матчинг всех элементов списка</a:t>
            </a:r>
            <a:endParaRPr sz="1100">
              <a:latin typeface="Courier New"/>
              <a:ea typeface="Courier New"/>
              <a:cs typeface="Courier New"/>
              <a:sym typeface="Courier New"/>
            </a:endParaRPr>
          </a:p>
          <a:p>
            <a:pPr indent="0" lvl="0" marL="0">
              <a:spcBef>
                <a:spcPts val="0"/>
              </a:spcBef>
              <a:spcAft>
                <a:spcPts val="0"/>
              </a:spcAft>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 </a:t>
            </a:r>
            <a:r>
              <a:rPr b="1" lang="ru" sz="1100">
                <a:latin typeface="Courier New"/>
                <a:ea typeface="Courier New"/>
                <a:cs typeface="Courier New"/>
                <a:sym typeface="Courier New"/>
              </a:rPr>
              <a:t>match </a:t>
            </a:r>
            <a:r>
              <a:rPr lang="ru" sz="1100">
                <a:latin typeface="Courier New"/>
                <a:ea typeface="Courier New"/>
                <a:cs typeface="Courier New"/>
                <a:sym typeface="Courier New"/>
              </a:rPr>
              <a:t>{ </a:t>
            </a:r>
            <a:r>
              <a:rPr b="1" lang="ru" sz="1100">
                <a:latin typeface="Courier New"/>
                <a:ea typeface="Courier New"/>
                <a:cs typeface="Courier New"/>
                <a:sym typeface="Courier New"/>
              </a:rPr>
              <a:t>case </a:t>
            </a:r>
            <a:r>
              <a:rPr lang="ru" sz="1100">
                <a:latin typeface="Courier New"/>
                <a:ea typeface="Courier New"/>
                <a:cs typeface="Courier New"/>
                <a:sym typeface="Courier New"/>
              </a:rPr>
              <a:t>List(xs @ _*) =&gt; xs.sum }</a:t>
            </a:r>
            <a:endParaRPr sz="1100">
              <a:latin typeface="Courier New"/>
              <a:ea typeface="Courier New"/>
              <a:cs typeface="Courier New"/>
              <a:sym typeface="Courier New"/>
            </a:endParaRPr>
          </a:p>
          <a:p>
            <a:pPr indent="0" lvl="0" mar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 Инициализация дефолтным значением</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class </a:t>
            </a:r>
            <a:r>
              <a:rPr lang="ru" sz="1100">
                <a:latin typeface="Courier New"/>
                <a:ea typeface="Courier New"/>
                <a:cs typeface="Courier New"/>
                <a:sym typeface="Courier New"/>
              </a:rPr>
              <a:t>A { </a:t>
            </a:r>
            <a:r>
              <a:rPr b="1" lang="ru" sz="1100">
                <a:latin typeface="Courier New"/>
                <a:ea typeface="Courier New"/>
                <a:cs typeface="Courier New"/>
                <a:sym typeface="Courier New"/>
              </a:rPr>
              <a:t>var </a:t>
            </a:r>
            <a:r>
              <a:rPr i="1" lang="ru" sz="1100">
                <a:latin typeface="Courier New"/>
                <a:ea typeface="Courier New"/>
                <a:cs typeface="Courier New"/>
                <a:sym typeface="Courier New"/>
              </a:rPr>
              <a:t>i</a:t>
            </a:r>
            <a:r>
              <a:rPr lang="ru" sz="1100">
                <a:latin typeface="Courier New"/>
                <a:ea typeface="Courier New"/>
                <a:cs typeface="Courier New"/>
                <a:sym typeface="Courier New"/>
              </a:rPr>
              <a:t>: Int = _  }</a:t>
            </a:r>
            <a:endParaRPr sz="1100">
              <a:latin typeface="Courier New"/>
              <a:ea typeface="Courier New"/>
              <a:cs typeface="Courier New"/>
              <a:sym typeface="Courier New"/>
            </a:endParaRPr>
          </a:p>
          <a:p>
            <a:pPr indent="0" lvl="0" mar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 Разделитель символов в названиях методов</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abc_&lt;&gt;! = Unit</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def</a:t>
            </a:r>
            <a:r>
              <a:rPr lang="ru" sz="1100">
                <a:latin typeface="Courier New"/>
                <a:ea typeface="Courier New"/>
                <a:cs typeface="Courier New"/>
                <a:sym typeface="Courier New"/>
              </a:rPr>
              <a:t> foo_=(x: Int) = ???</a:t>
            </a:r>
            <a:endParaRPr sz="1100">
              <a:latin typeface="Courier New"/>
              <a:ea typeface="Courier New"/>
              <a:cs typeface="Courier New"/>
              <a:sym typeface="Courier New"/>
            </a:endParaRPr>
          </a:p>
          <a:p>
            <a:pPr indent="0" lvl="0" mar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 Доступ к элементам кортежа</a:t>
            </a:r>
            <a:endParaRPr sz="1100">
              <a:latin typeface="Courier New"/>
              <a:ea typeface="Courier New"/>
              <a:cs typeface="Courier New"/>
              <a:sym typeface="Courier New"/>
            </a:endParaRPr>
          </a:p>
          <a:p>
            <a:pPr indent="0" lvl="0" marL="0">
              <a:spcBef>
                <a:spcPts val="0"/>
              </a:spcBef>
              <a:spcAft>
                <a:spcPts val="0"/>
              </a:spcAft>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tuple = (1, 2)</a:t>
            </a:r>
            <a:endParaRPr sz="1100">
              <a:latin typeface="Courier New"/>
              <a:ea typeface="Courier New"/>
              <a:cs typeface="Courier New"/>
              <a:sym typeface="Courier New"/>
            </a:endParaRPr>
          </a:p>
          <a:p>
            <a:pPr indent="0" lvl="0" marL="0">
              <a:spcBef>
                <a:spcPts val="0"/>
              </a:spcBef>
              <a:spcAft>
                <a:spcPts val="0"/>
              </a:spcAft>
              <a:buNone/>
            </a:pPr>
            <a:r>
              <a:rPr lang="ru" sz="1100">
                <a:latin typeface="Courier New"/>
                <a:ea typeface="Courier New"/>
                <a:cs typeface="Courier New"/>
                <a:sym typeface="Courier New"/>
              </a:rPr>
              <a:t>tuple._2</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62" name="Shape 662"/>
          <p:cNvSpPr txBox="1"/>
          <p:nvPr/>
        </p:nvSpPr>
        <p:spPr>
          <a:xfrm>
            <a:off x="311700" y="1079300"/>
            <a:ext cx="7881600" cy="3634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ru" sz="1800">
                <a:solidFill>
                  <a:srgbClr val="434343"/>
                </a:solidFill>
              </a:rPr>
              <a:t>Тесты - это приложения, которые проверяют приложения</a:t>
            </a:r>
            <a:endParaRPr sz="1800">
              <a:solidFill>
                <a:srgbClr val="434343"/>
              </a:solidFill>
            </a:endParaRPr>
          </a:p>
          <a:p>
            <a:pPr indent="0" lvl="0" marL="0" rtl="0">
              <a:lnSpc>
                <a:spcPct val="150000"/>
              </a:lnSpc>
              <a:spcBef>
                <a:spcPts val="0"/>
              </a:spcBef>
              <a:spcAft>
                <a:spcPts val="0"/>
              </a:spcAft>
              <a:buNone/>
            </a:pPr>
            <a:r>
              <a:rPr lang="ru">
                <a:solidFill>
                  <a:srgbClr val="434343"/>
                </a:solidFill>
              </a:rPr>
              <a:t>	Классификация тестирования: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По уровням:</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unit test</a:t>
            </a:r>
            <a:r>
              <a:rPr lang="ru">
                <a:solidFill>
                  <a:srgbClr val="434343"/>
                </a:solidFill>
              </a:rPr>
              <a:t> - тест небольшой части приложения</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integration test</a:t>
            </a:r>
            <a:r>
              <a:rPr lang="ru">
                <a:solidFill>
                  <a:srgbClr val="434343"/>
                </a:solidFill>
              </a:rPr>
              <a:t> - </a:t>
            </a:r>
            <a:r>
              <a:rPr lang="ru">
                <a:solidFill>
                  <a:srgbClr val="434343"/>
                </a:solidFill>
              </a:rPr>
              <a:t>тестирование нескольких компонентов</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system test </a:t>
            </a:r>
            <a:r>
              <a:rPr lang="ru">
                <a:solidFill>
                  <a:srgbClr val="434343"/>
                </a:solidFill>
              </a:rPr>
              <a:t>- тестирование всей системы “в сборе”</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По отношению к пользователям:</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verification</a:t>
            </a:r>
            <a:r>
              <a:rPr lang="ru">
                <a:solidFill>
                  <a:srgbClr val="434343"/>
                </a:solidFill>
              </a:rPr>
              <a:t> - проверка соответствию спецификации</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validation</a:t>
            </a:r>
            <a:r>
              <a:rPr lang="ru">
                <a:solidFill>
                  <a:srgbClr val="434343"/>
                </a:solidFill>
              </a:rPr>
              <a:t> - проверка соответствию пользовательским потребностям</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По типам:</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smoke test</a:t>
            </a:r>
            <a:r>
              <a:rPr lang="ru">
                <a:solidFill>
                  <a:srgbClr val="434343"/>
                </a:solidFill>
              </a:rPr>
              <a:t> - быстрая проверка работоспособности всего приложения</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regression test</a:t>
            </a:r>
            <a:r>
              <a:rPr lang="ru">
                <a:solidFill>
                  <a:srgbClr val="434343"/>
                </a:solidFill>
              </a:rPr>
              <a:t> - проверка работы основного (старого) функционала после внесения новых изменений</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functional test</a:t>
            </a:r>
            <a:r>
              <a:rPr lang="ru">
                <a:solidFill>
                  <a:srgbClr val="434343"/>
                </a:solidFill>
              </a:rPr>
              <a:t> - проверка на соответствие пользовательским требованиям</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destructive testing</a:t>
            </a:r>
            <a:r>
              <a:rPr lang="ru">
                <a:solidFill>
                  <a:srgbClr val="434343"/>
                </a:solidFill>
              </a:rPr>
              <a:t> - проверка реакции на исключительные ситуации</a:t>
            </a:r>
            <a:endParaRPr>
              <a:solidFill>
                <a:srgbClr val="434343"/>
              </a:solidFill>
            </a:endParaRPr>
          </a:p>
          <a:p>
            <a:pPr indent="-317500" lvl="1" marL="1371600" rtl="0">
              <a:spcBef>
                <a:spcPts val="0"/>
              </a:spcBef>
              <a:spcAft>
                <a:spcPts val="0"/>
              </a:spcAft>
              <a:buClr>
                <a:srgbClr val="434343"/>
              </a:buClr>
              <a:buSzPts val="1400"/>
              <a:buChar char="○"/>
            </a:pPr>
            <a:r>
              <a:rPr b="1" lang="ru">
                <a:solidFill>
                  <a:srgbClr val="434343"/>
                </a:solidFill>
              </a:rPr>
              <a:t>performance tests</a:t>
            </a:r>
            <a:r>
              <a:rPr lang="ru">
                <a:solidFill>
                  <a:srgbClr val="434343"/>
                </a:solidFill>
              </a:rPr>
              <a:t> </a:t>
            </a:r>
            <a:r>
              <a:rPr lang="ru">
                <a:solidFill>
                  <a:srgbClr val="434343"/>
                </a:solidFill>
              </a:rPr>
              <a:t>(</a:t>
            </a:r>
            <a:r>
              <a:rPr b="1" lang="ru">
                <a:solidFill>
                  <a:srgbClr val="434343"/>
                </a:solidFill>
              </a:rPr>
              <a:t>stress, resilience, scalability</a:t>
            </a:r>
            <a:r>
              <a:rPr lang="ru">
                <a:solidFill>
                  <a:srgbClr val="434343"/>
                </a:solidFill>
              </a:rPr>
              <a:t>) </a:t>
            </a:r>
            <a:r>
              <a:rPr lang="ru">
                <a:solidFill>
                  <a:srgbClr val="434343"/>
                </a:solidFill>
              </a:rPr>
              <a:t>- категория тестов, направленная на проверку “спортивной формы” приложения.</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endParaRPr>
              <a:solidFill>
                <a:schemeClr val="dk2"/>
              </a:solidFill>
            </a:endParaRPr>
          </a:p>
        </p:txBody>
      </p:sp>
      <p:sp>
        <p:nvSpPr>
          <p:cNvPr id="114" name="Shape 114"/>
          <p:cNvSpPr txBox="1"/>
          <p:nvPr/>
        </p:nvSpPr>
        <p:spPr>
          <a:xfrm>
            <a:off x="311700" y="1019725"/>
            <a:ext cx="37221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Примеры </a:t>
            </a:r>
            <a:endParaRPr sz="1800">
              <a:solidFill>
                <a:srgbClr val="434343"/>
              </a:solidFill>
            </a:endParaRPr>
          </a:p>
          <a:p>
            <a:pPr indent="0" lvl="0" marL="0" rtl="0">
              <a:spcBef>
                <a:spcPts val="0"/>
              </a:spcBef>
              <a:spcAft>
                <a:spcPts val="0"/>
              </a:spcAft>
              <a:buNone/>
            </a:pPr>
            <a:r>
              <a:t/>
            </a:r>
            <a:endParaRPr>
              <a:solidFill>
                <a:schemeClr val="dk2"/>
              </a:solidFill>
            </a:endParaRPr>
          </a:p>
          <a:p>
            <a:pPr indent="0" lvl="0" marL="0" rtl="0">
              <a:spcBef>
                <a:spcPts val="0"/>
              </a:spcBef>
              <a:spcAft>
                <a:spcPts val="0"/>
              </a:spcAft>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endParaRPr b="1" sz="1000">
              <a:solidFill>
                <a:srgbClr val="008000"/>
              </a:solidFill>
              <a:latin typeface="Verdana"/>
              <a:ea typeface="Verdana"/>
              <a:cs typeface="Verdana"/>
              <a:sym typeface="Verdana"/>
            </a:endParaRPr>
          </a:p>
          <a:p>
            <a:pPr indent="0" lvl="0" marL="0" marR="0" rtl="0" algn="l">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endParaRPr sz="1000">
              <a:solidFill>
                <a:srgbClr val="0000FF"/>
              </a:solidFill>
              <a:latin typeface="Verdana"/>
              <a:ea typeface="Verdana"/>
              <a:cs typeface="Verdana"/>
              <a:sym typeface="Verdana"/>
            </a:endParaRPr>
          </a:p>
          <a:p>
            <a:pPr indent="0" lvl="0" marL="0" marR="0" rtl="0" algn="l">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100"/>
              </a:spcBef>
              <a:spcAft>
                <a:spcPts val="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endParaRPr sz="1000">
              <a:solidFill>
                <a:schemeClr val="dk1"/>
              </a:solidFill>
              <a:latin typeface="Verdana"/>
              <a:ea typeface="Verdana"/>
              <a:cs typeface="Verdana"/>
              <a:sym typeface="Verdana"/>
            </a:endParaRPr>
          </a:p>
          <a:p>
            <a:pPr indent="0" lvl="0" marL="0" marR="0" rtl="0" algn="l">
              <a:lnSpc>
                <a:spcPct val="115000"/>
              </a:lnSpc>
              <a:spcBef>
                <a:spcPts val="100"/>
              </a:spcBef>
              <a:spcAft>
                <a:spcPts val="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100"/>
              </a:spcBef>
              <a:spcAft>
                <a:spcPts val="100"/>
              </a:spcAft>
              <a:buNone/>
            </a:pPr>
            <a:r>
              <a:rPr lang="ru" sz="1000">
                <a:solidFill>
                  <a:schemeClr val="dk1"/>
                </a:solidFill>
                <a:latin typeface="Verdana"/>
                <a:ea typeface="Verdana"/>
                <a:cs typeface="Verdana"/>
                <a:sym typeface="Verdana"/>
              </a:rPr>
              <a:t>result</a:t>
            </a:r>
            <a:endParaRPr sz="1000">
              <a:latin typeface="Verdana"/>
              <a:ea typeface="Verdana"/>
              <a:cs typeface="Verdana"/>
              <a:sym typeface="Verdana"/>
            </a:endParaRPr>
          </a:p>
        </p:txBody>
      </p:sp>
      <p:sp>
        <p:nvSpPr>
          <p:cNvPr id="116" name="Shape 116"/>
          <p:cNvSpPr txBox="1"/>
          <p:nvPr/>
        </p:nvSpPr>
        <p:spPr>
          <a:xfrm>
            <a:off x="311700" y="1575731"/>
            <a:ext cx="4502700" cy="43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Развитый вывод типов</a:t>
            </a:r>
            <a:endParaRPr>
              <a:solidFill>
                <a:srgbClr val="434343"/>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68" name="Shape 668"/>
          <p:cNvSpPr txBox="1"/>
          <p:nvPr/>
        </p:nvSpPr>
        <p:spPr>
          <a:xfrm>
            <a:off x="311700" y="1079300"/>
            <a:ext cx="7881600" cy="3634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ru" sz="1800">
                <a:solidFill>
                  <a:srgbClr val="434343"/>
                </a:solidFill>
              </a:rPr>
              <a:t>Тесты - это приложения, которые проверяют приложения</a:t>
            </a:r>
            <a:endParaRPr sz="1800">
              <a:solidFill>
                <a:srgbClr val="434343"/>
              </a:solidFill>
            </a:endParaRPr>
          </a:p>
          <a:p>
            <a:pPr indent="0" lvl="0" marL="0" rtl="0">
              <a:lnSpc>
                <a:spcPct val="150000"/>
              </a:lnSpc>
              <a:spcBef>
                <a:spcPts val="0"/>
              </a:spcBef>
              <a:spcAft>
                <a:spcPts val="0"/>
              </a:spcAft>
              <a:buNone/>
            </a:pPr>
            <a:r>
              <a:rPr lang="ru">
                <a:solidFill>
                  <a:srgbClr val="434343"/>
                </a:solidFill>
              </a:rPr>
              <a:t>	Классификация тестирования: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П</a:t>
            </a:r>
            <a:r>
              <a:rPr lang="ru">
                <a:solidFill>
                  <a:srgbClr val="434343"/>
                </a:solidFill>
              </a:rPr>
              <a:t>о наличию информации о приложении:</a:t>
            </a:r>
            <a:endParaRPr>
              <a:solidFill>
                <a:srgbClr val="434343"/>
              </a:solidFill>
            </a:endParaRPr>
          </a:p>
          <a:p>
            <a:pPr indent="-317500" lvl="1" marL="1371600" marR="0" rtl="0" algn="l">
              <a:lnSpc>
                <a:spcPct val="100000"/>
              </a:lnSpc>
              <a:spcBef>
                <a:spcPts val="0"/>
              </a:spcBef>
              <a:spcAft>
                <a:spcPts val="0"/>
              </a:spcAft>
              <a:buClr>
                <a:srgbClr val="434343"/>
              </a:buClr>
              <a:buSzPts val="1400"/>
              <a:buChar char="○"/>
            </a:pPr>
            <a:r>
              <a:rPr b="1" lang="ru">
                <a:solidFill>
                  <a:srgbClr val="434343"/>
                </a:solidFill>
              </a:rPr>
              <a:t>white box</a:t>
            </a:r>
            <a:r>
              <a:rPr lang="ru">
                <a:solidFill>
                  <a:srgbClr val="434343"/>
                </a:solidFill>
              </a:rPr>
              <a:t> - с учетом знания реализации приложения (unit-тестирование). </a:t>
            </a:r>
            <a:endParaRPr>
              <a:solidFill>
                <a:srgbClr val="434343"/>
              </a:solidFill>
            </a:endParaRPr>
          </a:p>
          <a:p>
            <a:pPr indent="-317500" lvl="1" marL="1371600" marR="0" rtl="0" algn="l">
              <a:lnSpc>
                <a:spcPct val="100000"/>
              </a:lnSpc>
              <a:spcBef>
                <a:spcPts val="0"/>
              </a:spcBef>
              <a:spcAft>
                <a:spcPts val="0"/>
              </a:spcAft>
              <a:buClr>
                <a:srgbClr val="434343"/>
              </a:buClr>
              <a:buSzPts val="1400"/>
              <a:buChar char="○"/>
            </a:pPr>
            <a:r>
              <a:rPr b="1" lang="ru">
                <a:solidFill>
                  <a:srgbClr val="434343"/>
                </a:solidFill>
              </a:rPr>
              <a:t>black box</a:t>
            </a:r>
            <a:r>
              <a:rPr lang="ru">
                <a:solidFill>
                  <a:srgbClr val="434343"/>
                </a:solidFill>
              </a:rPr>
              <a:t> - тестирования на основе требований. V&amp;V и smoke</a:t>
            </a:r>
            <a:endParaRPr>
              <a:solidFill>
                <a:srgbClr val="434343"/>
              </a:solidFill>
            </a:endParaRPr>
          </a:p>
          <a:p>
            <a:pPr indent="-317500" lvl="1" marL="1371600" marR="0" rtl="0" algn="l">
              <a:lnSpc>
                <a:spcPct val="100000"/>
              </a:lnSpc>
              <a:spcBef>
                <a:spcPts val="0"/>
              </a:spcBef>
              <a:spcAft>
                <a:spcPts val="0"/>
              </a:spcAft>
              <a:buClr>
                <a:srgbClr val="434343"/>
              </a:buClr>
              <a:buSzPts val="1400"/>
              <a:buChar char="○"/>
            </a:pPr>
            <a:r>
              <a:rPr b="1" lang="ru">
                <a:solidFill>
                  <a:srgbClr val="434343"/>
                </a:solidFill>
              </a:rPr>
              <a:t>grey box</a:t>
            </a:r>
            <a:r>
              <a:rPr lang="ru">
                <a:solidFill>
                  <a:srgbClr val="434343"/>
                </a:solidFill>
              </a:rPr>
              <a:t> - тесты, для которых важно учитывать и техническую информацию о приложении, и функциональные требования. Performance и smoke - чаще всего. </a:t>
            </a:r>
            <a:endParaRPr>
              <a:solidFill>
                <a:srgbClr val="43434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74" name="Shape 674"/>
          <p:cNvSpPr txBox="1"/>
          <p:nvPr/>
        </p:nvSpPr>
        <p:spPr>
          <a:xfrm>
            <a:off x="311700" y="1079300"/>
            <a:ext cx="7881600" cy="236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Как тестируем мы.</a:t>
            </a:r>
            <a:endParaRPr sz="1800">
              <a:solidFill>
                <a:srgbClr val="434343"/>
              </a:solidFill>
            </a:endParaRPr>
          </a:p>
          <a:p>
            <a:pPr indent="457200" lvl="0" marL="0" rtl="0">
              <a:spcBef>
                <a:spcPts val="0"/>
              </a:spcBef>
              <a:spcAft>
                <a:spcPts val="0"/>
              </a:spcAft>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сode review - проводят все члены команды</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unit и functional тесты - запускаются при каждом пул реквесте в общую ветку. Наличие тестов - обязательное требование, для успешного прохождения CR.</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V &amp; V  на тестовой и закрытой боевой средах. Этим занимается отдел тестирования. </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smoke тесты и стресс тест.  Selenium + Gatling</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smoke тест и V &amp; V после релиза</a:t>
            </a:r>
            <a:endParaRPr>
              <a:solidFill>
                <a:srgbClr val="434343"/>
              </a:solidFill>
            </a:endParaRPr>
          </a:p>
          <a:p>
            <a:pPr indent="457200" lvl="0" marL="0" rtl="0">
              <a:spcBef>
                <a:spcPts val="0"/>
              </a:spcBef>
              <a:spcAft>
                <a:spcPts val="0"/>
              </a:spcAft>
              <a:buNone/>
            </a:pPr>
            <a:r>
              <a:t/>
            </a:r>
            <a:endParaRPr>
              <a:solidFill>
                <a:srgbClr val="434343"/>
              </a:solidFill>
            </a:endParaRPr>
          </a:p>
          <a:p>
            <a:pPr indent="457200" lvl="0" marL="0" rtl="0">
              <a:spcBef>
                <a:spcPts val="0"/>
              </a:spcBef>
              <a:spcAft>
                <a:spcPts val="0"/>
              </a:spcAft>
              <a:buNone/>
            </a:pPr>
            <a:r>
              <a:t/>
            </a:r>
            <a:endParaRPr>
              <a:solidFill>
                <a:srgbClr val="434343"/>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80" name="Shape 680"/>
          <p:cNvSpPr txBox="1"/>
          <p:nvPr/>
        </p:nvSpPr>
        <p:spPr>
          <a:xfrm>
            <a:off x="311700" y="1079300"/>
            <a:ext cx="7881600" cy="236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Часто употребляемые термины</a:t>
            </a:r>
            <a:endParaRPr sz="1800">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Test Driven Development (TDD)</a:t>
            </a:r>
            <a:r>
              <a:rPr lang="ru">
                <a:solidFill>
                  <a:srgbClr val="434343"/>
                </a:solidFill>
              </a:rPr>
              <a:t>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Behaviour Driven Development (BDD)</a:t>
            </a:r>
            <a:r>
              <a:rPr lang="ru">
                <a:solidFill>
                  <a:srgbClr val="434343"/>
                </a:solidFill>
              </a:rPr>
              <a:t> - это подход при котором тесты представляют собой исполняемую спецификацию приложения. </a:t>
            </a:r>
            <a:r>
              <a:rPr lang="ru" u="sng">
                <a:solidFill>
                  <a:schemeClr val="hlink"/>
                </a:solidFill>
                <a:hlinkClick r:id="rId4"/>
              </a:rPr>
              <a:t>Scala test BDD</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mock, stub, dummy </a:t>
            </a:r>
            <a:r>
              <a:rPr lang="ru">
                <a:solidFill>
                  <a:srgbClr val="434343"/>
                </a:solidFill>
              </a:rPr>
              <a:t>-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endParaRPr>
              <a:solidFill>
                <a:srgbClr val="434343"/>
              </a:solidFill>
            </a:endParaRPr>
          </a:p>
          <a:p>
            <a:pPr indent="-317500" lvl="0" marL="914400" rtl="0">
              <a:spcBef>
                <a:spcPts val="0"/>
              </a:spcBef>
              <a:spcAft>
                <a:spcPts val="0"/>
              </a:spcAft>
              <a:buClr>
                <a:srgbClr val="434343"/>
              </a:buClr>
              <a:buSzPts val="1400"/>
              <a:buChar char="●"/>
            </a:pPr>
            <a:r>
              <a:rPr b="1" lang="ru">
                <a:solidFill>
                  <a:srgbClr val="434343"/>
                </a:solidFill>
              </a:rPr>
              <a:t>spy </a:t>
            </a:r>
            <a:r>
              <a:rPr lang="ru">
                <a:solidFill>
                  <a:srgbClr val="434343"/>
                </a:solidFill>
              </a:rPr>
              <a:t>- частично примененный mock</a:t>
            </a:r>
            <a:endParaRPr>
              <a:solidFill>
                <a:srgbClr val="434343"/>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84" name="Shape 684"/>
        <p:cNvGrpSpPr/>
        <p:nvPr/>
      </p:nvGrpSpPr>
      <p:grpSpPr>
        <a:xfrm>
          <a:off x="0" y="0"/>
          <a:ext cx="0" cy="0"/>
          <a:chOff x="0" y="0"/>
          <a:chExt cx="0" cy="0"/>
        </a:xfrm>
      </p:grpSpPr>
      <p:sp>
        <p:nvSpPr>
          <p:cNvPr id="685" name="Shape 68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86" name="Shape 686"/>
          <p:cNvSpPr txBox="1"/>
          <p:nvPr/>
        </p:nvSpPr>
        <p:spPr>
          <a:xfrm>
            <a:off x="311700" y="1079300"/>
            <a:ext cx="7881600" cy="2221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800">
                <a:solidFill>
                  <a:srgbClr val="434343"/>
                </a:solidFill>
              </a:rPr>
              <a:t>ScalaTest</a:t>
            </a:r>
            <a:endParaRPr sz="1800">
              <a:solidFill>
                <a:srgbClr val="434343"/>
              </a:solidFill>
            </a:endParaRPr>
          </a:p>
          <a:p>
            <a:pPr indent="0" lvl="0" marL="0" rtl="0">
              <a:spcBef>
                <a:spcPts val="0"/>
              </a:spcBef>
              <a:spcAft>
                <a:spcPts val="0"/>
              </a:spcAft>
              <a:buNone/>
            </a:pPr>
            <a:r>
              <a:rPr lang="ru">
                <a:solidFill>
                  <a:srgbClr val="434343"/>
                </a:solidFill>
              </a:rPr>
              <a:t>	Са</a:t>
            </a:r>
            <a:r>
              <a:rPr lang="ru">
                <a:solidFill>
                  <a:srgbClr val="434343"/>
                </a:solidFill>
              </a:rPr>
              <a:t>мый популярный фреймворк для unit и functional тестирования на скале. Домашняя страница - </a:t>
            </a:r>
            <a:r>
              <a:rPr lang="ru" u="sng">
                <a:solidFill>
                  <a:schemeClr val="hlink"/>
                </a:solidFill>
                <a:hlinkClick r:id="rId3"/>
              </a:rPr>
              <a:t>http://www.scalatest.org/</a:t>
            </a:r>
            <a:endParaRPr>
              <a:solidFill>
                <a:srgbClr val="434343"/>
              </a:solidFill>
            </a:endParaRPr>
          </a:p>
          <a:p>
            <a:pPr indent="0" lvl="0" marL="0" rtl="0">
              <a:spcBef>
                <a:spcPts val="0"/>
              </a:spcBef>
              <a:spcAft>
                <a:spcPts val="0"/>
              </a:spcAft>
              <a:buNone/>
            </a:pPr>
            <a:r>
              <a:rPr lang="ru">
                <a:solidFill>
                  <a:srgbClr val="434343"/>
                </a:solidFill>
              </a:rPr>
              <a:t>	ScalaTest предоставляет программисту на выбор несколько стилей написания тестов. Чтобы было понятнее, сразу перейдем к примерам:</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b="1" lang="ru">
                <a:solidFill>
                  <a:srgbClr val="434343"/>
                </a:solidFill>
              </a:rPr>
              <a:t>	lectures.collections.MergeSortImpFunSuiteTest</a:t>
            </a:r>
            <a:endParaRPr b="1">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lectures.collections.MergeSortImplFlatSpecTest</a:t>
            </a:r>
            <a:endParaRPr b="1">
              <a:solidFill>
                <a:srgbClr val="434343"/>
              </a:solidFill>
            </a:endParaRPr>
          </a:p>
          <a:p>
            <a:pPr indent="0" lvl="0" marL="0" rtl="0">
              <a:spcBef>
                <a:spcPts val="0"/>
              </a:spcBef>
              <a:spcAft>
                <a:spcPts val="0"/>
              </a:spcAft>
              <a:buNone/>
            </a:pPr>
            <a:r>
              <a:rPr b="1" lang="ru">
                <a:solidFill>
                  <a:srgbClr val="434343"/>
                </a:solidFill>
              </a:rPr>
              <a:t>	lectures.collections.MergeSortImplWordSpecTest</a:t>
            </a:r>
            <a:endParaRPr b="1">
              <a:solidFill>
                <a:srgbClr val="434343"/>
              </a:solidFill>
            </a:endParaRPr>
          </a:p>
          <a:p>
            <a:pPr indent="457200" lvl="0" marL="0" rtl="0">
              <a:spcBef>
                <a:spcPts val="0"/>
              </a:spcBef>
              <a:spcAft>
                <a:spcPts val="0"/>
              </a:spcAft>
              <a:buNone/>
            </a:pPr>
            <a:r>
              <a:rPr b="1" lang="ru">
                <a:solidFill>
                  <a:srgbClr val="434343"/>
                </a:solidFill>
              </a:rPr>
              <a:t>lectures.oop.BSTTestWithMocks</a:t>
            </a:r>
            <a:endParaRPr b="1">
              <a:solidFill>
                <a:srgbClr val="434343"/>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0" name="Shape 690"/>
        <p:cNvGrpSpPr/>
        <p:nvPr/>
      </p:nvGrpSpPr>
      <p:grpSpPr>
        <a:xfrm>
          <a:off x="0" y="0"/>
          <a:ext cx="0" cy="0"/>
          <a:chOff x="0" y="0"/>
          <a:chExt cx="0" cy="0"/>
        </a:xfrm>
      </p:grpSpPr>
      <p:sp>
        <p:nvSpPr>
          <p:cNvPr id="691" name="Shape 69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endParaRPr>
              <a:solidFill>
                <a:schemeClr val="dk2"/>
              </a:solidFill>
            </a:endParaRPr>
          </a:p>
        </p:txBody>
      </p:sp>
      <p:sp>
        <p:nvSpPr>
          <p:cNvPr id="692" name="Shape 692"/>
          <p:cNvSpPr txBox="1"/>
          <p:nvPr/>
        </p:nvSpPr>
        <p:spPr>
          <a:xfrm>
            <a:off x="311700" y="1079300"/>
            <a:ext cx="7881600" cy="331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ScalaCheck</a:t>
            </a:r>
            <a:endParaRPr sz="1800">
              <a:solidFill>
                <a:srgbClr val="434343"/>
              </a:solidFill>
            </a:endParaRPr>
          </a:p>
          <a:p>
            <a:pPr indent="0" lvl="0" marL="0" rtl="0">
              <a:spcBef>
                <a:spcPts val="0"/>
              </a:spcBef>
              <a:spcAft>
                <a:spcPts val="0"/>
              </a:spcAft>
              <a:buNone/>
            </a:pPr>
            <a:r>
              <a:rPr lang="ru">
                <a:solidFill>
                  <a:srgbClr val="434343"/>
                </a:solidFill>
              </a:rPr>
              <a:t>	Это фреймворк, предназначенный для тестирования по свойствам (property testing)</a:t>
            </a:r>
            <a:endParaRPr>
              <a:solidFill>
                <a:srgbClr val="434343"/>
              </a:solidFill>
            </a:endParaRPr>
          </a:p>
          <a:p>
            <a:pPr indent="0" lvl="0" marL="0" rtl="0">
              <a:spcBef>
                <a:spcPts val="0"/>
              </a:spcBef>
              <a:spcAft>
                <a:spcPts val="0"/>
              </a:spcAft>
              <a:buNone/>
            </a:pPr>
            <a:r>
              <a:rPr lang="ru">
                <a:solidFill>
                  <a:srgbClr val="434343"/>
                </a:solidFill>
              </a:rPr>
              <a:t>Его можно использовать как отдельно, так и в составе ScalaTest. </a:t>
            </a:r>
            <a:endParaRPr>
              <a:solidFill>
                <a:srgbClr val="434343"/>
              </a:solidFill>
            </a:endParaRPr>
          </a:p>
          <a:p>
            <a:pPr indent="457200" lvl="0" marL="0" rtl="0">
              <a:spcBef>
                <a:spcPts val="0"/>
              </a:spcBef>
              <a:spcAft>
                <a:spcPts val="0"/>
              </a:spcAft>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endParaRPr>
              <a:solidFill>
                <a:srgbClr val="434343"/>
              </a:solidFill>
            </a:endParaRPr>
          </a:p>
          <a:p>
            <a:pPr indent="457200" lvl="0" marL="0" rtl="0">
              <a:spcBef>
                <a:spcPts val="0"/>
              </a:spcBef>
              <a:spcAft>
                <a:spcPts val="0"/>
              </a:spcAft>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сгенерированы автоматически. Последний вид тестирования часто называют generator driven. Подробнее о property testing можно прочитать на соответствующей странице на </a:t>
            </a:r>
            <a:r>
              <a:rPr lang="ru" u="sng">
                <a:solidFill>
                  <a:schemeClr val="hlink"/>
                </a:solidFill>
                <a:hlinkClick r:id="rId3"/>
              </a:rPr>
              <a:t>сайте ScalaTest</a:t>
            </a:r>
            <a:endParaRPr>
              <a:solidFill>
                <a:srgbClr val="434343"/>
              </a:solidFill>
            </a:endParaRPr>
          </a:p>
          <a:p>
            <a:pPr indent="457200" lvl="0" marL="0" rtl="0">
              <a:spcBef>
                <a:spcPts val="0"/>
              </a:spcBef>
              <a:spcAft>
                <a:spcPts val="0"/>
              </a:spcAft>
              <a:buNone/>
            </a:pPr>
            <a:r>
              <a:rPr lang="ru">
                <a:solidFill>
                  <a:srgbClr val="434343"/>
                </a:solidFill>
              </a:rPr>
              <a:t>Примеры</a:t>
            </a:r>
            <a:endParaRPr>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table driven: </a:t>
            </a:r>
            <a:r>
              <a:rPr b="1" lang="ru">
                <a:solidFill>
                  <a:srgbClr val="434343"/>
                </a:solidFill>
              </a:rPr>
              <a:t>lectures.check.TableStyleScalaCheckTest</a:t>
            </a:r>
            <a:endParaRPr b="1">
              <a:solidFill>
                <a:srgbClr val="434343"/>
              </a:solidFill>
            </a:endParaRPr>
          </a:p>
          <a:p>
            <a:pPr indent="-317500" lvl="0" marL="914400" rtl="0">
              <a:spcBef>
                <a:spcPts val="0"/>
              </a:spcBef>
              <a:spcAft>
                <a:spcPts val="0"/>
              </a:spcAft>
              <a:buClr>
                <a:srgbClr val="434343"/>
              </a:buClr>
              <a:buSzPts val="1400"/>
              <a:buChar char="●"/>
            </a:pPr>
            <a:r>
              <a:rPr lang="ru">
                <a:solidFill>
                  <a:srgbClr val="434343"/>
                </a:solidFill>
              </a:rPr>
              <a:t>generator driven: </a:t>
            </a:r>
            <a:r>
              <a:rPr b="1" lang="ru">
                <a:solidFill>
                  <a:srgbClr val="434343"/>
                </a:solidFill>
              </a:rPr>
              <a:t>lectures.matching.SortingStuffGeneratorBasedTest</a:t>
            </a:r>
            <a:endParaRPr b="1">
              <a:solidFill>
                <a:srgbClr val="434343"/>
              </a:solidFill>
            </a:endParaRPr>
          </a:p>
          <a:p>
            <a:pPr indent="457200" lvl="0" marL="0" rtl="0">
              <a:spcBef>
                <a:spcPts val="0"/>
              </a:spcBef>
              <a:spcAft>
                <a:spcPts val="0"/>
              </a:spcAft>
              <a:buNone/>
            </a:pPr>
            <a:r>
              <a:t/>
            </a:r>
            <a:endParaRPr b="1">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ru" sz="1800">
                <a:solidFill>
                  <a:srgbClr val="434343"/>
                </a:solidFill>
              </a:rPr>
              <a:t>	</a:t>
            </a:r>
            <a:endParaRPr b="1">
              <a:solidFill>
                <a:srgbClr val="434343"/>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6" name="Shape 696"/>
        <p:cNvGrpSpPr/>
        <p:nvPr/>
      </p:nvGrpSpPr>
      <p:grpSpPr>
        <a:xfrm>
          <a:off x="0" y="0"/>
          <a:ext cx="0" cy="0"/>
          <a:chOff x="0" y="0"/>
          <a:chExt cx="0" cy="0"/>
        </a:xfrm>
      </p:grpSpPr>
      <p:sp>
        <p:nvSpPr>
          <p:cNvPr id="697" name="Shape 697"/>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endParaRPr>
              <a:solidFill>
                <a:schemeClr val="dk2"/>
              </a:solidFill>
            </a:endParaRPr>
          </a:p>
        </p:txBody>
      </p:sp>
      <p:sp>
        <p:nvSpPr>
          <p:cNvPr id="698" name="Shape 698"/>
          <p:cNvSpPr txBox="1"/>
          <p:nvPr/>
        </p:nvSpPr>
        <p:spPr>
          <a:xfrm>
            <a:off x="311700" y="1079300"/>
            <a:ext cx="7881600" cy="331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Завершите реализацию теста для SortingStuff</a:t>
            </a:r>
            <a:endParaRPr>
              <a:solidFill>
                <a:srgbClr val="434343"/>
              </a:solidFill>
            </a:endParaRPr>
          </a:p>
          <a:p>
            <a:pPr indent="0" lvl="0" marL="0" rtl="0">
              <a:spcBef>
                <a:spcPts val="0"/>
              </a:spcBef>
              <a:spcAft>
                <a:spcPts val="0"/>
              </a:spcAft>
              <a:buNone/>
            </a:pPr>
            <a:r>
              <a:rPr lang="ru">
                <a:solidFill>
                  <a:srgbClr val="434343"/>
                </a:solidFill>
              </a:rPr>
              <a:t>	</a:t>
            </a:r>
            <a:r>
              <a:rPr b="1" lang="ru">
                <a:solidFill>
                  <a:srgbClr val="434343"/>
                </a:solidFill>
              </a:rPr>
              <a:t>lectures.matching.SortingStuffGeneratorBasedTest</a:t>
            </a:r>
            <a:endParaRPr b="1">
              <a:solidFill>
                <a:srgbClr val="434343"/>
              </a:solidFill>
            </a:endParaRPr>
          </a:p>
          <a:p>
            <a:pPr indent="0" lvl="0" marL="0" rtl="0">
              <a:spcBef>
                <a:spcPts val="0"/>
              </a:spcBef>
              <a:spcAft>
                <a:spcPts val="0"/>
              </a:spcAft>
              <a:buNone/>
            </a:pPr>
            <a:r>
              <a:rPr lang="ru" sz="1800">
                <a:solidFill>
                  <a:srgbClr val="434343"/>
                </a:solidFill>
              </a:rPr>
              <a:t>	</a:t>
            </a:r>
            <a:endParaRPr sz="1800">
              <a:solidFill>
                <a:srgbClr val="434343"/>
              </a:solidFill>
            </a:endParaRPr>
          </a:p>
          <a:p>
            <a:pPr indent="0" lvl="0" marL="0" rtl="0">
              <a:spcBef>
                <a:spcPts val="0"/>
              </a:spcBef>
              <a:spcAft>
                <a:spcPts val="0"/>
              </a:spcAft>
              <a:buNone/>
            </a:pPr>
            <a:r>
              <a:rPr lang="ru">
                <a:solidFill>
                  <a:srgbClr val="434343"/>
                </a:solidFill>
              </a:rPr>
              <a:t>Напишите тест для Authentication</a:t>
            </a:r>
            <a:endParaRPr>
              <a:solidFill>
                <a:srgbClr val="434343"/>
              </a:solidFill>
            </a:endParaRPr>
          </a:p>
          <a:p>
            <a:pPr indent="457200" lvl="0" marL="0" rtl="0">
              <a:spcBef>
                <a:spcPts val="0"/>
              </a:spcBef>
              <a:spcAft>
                <a:spcPts val="0"/>
              </a:spcAft>
              <a:buNone/>
            </a:pPr>
            <a:r>
              <a:rPr b="1" lang="ru">
                <a:solidFill>
                  <a:srgbClr val="434343"/>
                </a:solidFill>
              </a:rPr>
              <a:t>lectures.functions.AuthenticationTest</a:t>
            </a:r>
            <a:endParaRPr b="1">
              <a:solidFill>
                <a:srgbClr val="434343"/>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2" name="Shape 702"/>
        <p:cNvGrpSpPr/>
        <p:nvPr/>
      </p:nvGrpSpPr>
      <p:grpSpPr>
        <a:xfrm>
          <a:off x="0" y="0"/>
          <a:ext cx="0" cy="0"/>
          <a:chOff x="0" y="0"/>
          <a:chExt cx="0" cy="0"/>
        </a:xfrm>
      </p:grpSpPr>
      <p:sp>
        <p:nvSpPr>
          <p:cNvPr id="703" name="Shape 703"/>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p:txBody>
      </p:sp>
      <p:sp>
        <p:nvSpPr>
          <p:cNvPr id="704" name="Shape 704"/>
          <p:cNvSpPr txBox="1"/>
          <p:nvPr/>
        </p:nvSpPr>
        <p:spPr>
          <a:xfrm>
            <a:off x="311700" y="1108600"/>
            <a:ext cx="8520600" cy="211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1800">
                <a:solidFill>
                  <a:srgbClr val="434343"/>
                </a:solidFill>
              </a:rPr>
              <a:t>Исключительные ситуации</a:t>
            </a:r>
            <a:endParaRPr sz="1800">
              <a:solidFill>
                <a:srgbClr val="434343"/>
              </a:solidFill>
            </a:endParaRPr>
          </a:p>
          <a:p>
            <a:pPr indent="0" lvl="0" marL="0">
              <a:spcBef>
                <a:spcPts val="0"/>
              </a:spcBef>
              <a:spcAft>
                <a:spcPts val="0"/>
              </a:spcAft>
              <a:buNone/>
            </a:pPr>
            <a:r>
              <a:rPr lang="ru">
                <a:solidFill>
                  <a:srgbClr val="434343"/>
                </a:solidFill>
              </a:rPr>
              <a:t>	В</a:t>
            </a:r>
            <a:r>
              <a:rPr lang="ru">
                <a:solidFill>
                  <a:srgbClr val="434343"/>
                </a:solidFill>
              </a:rPr>
              <a:t>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a:solidFill>
                  <a:srgbClr val="434343"/>
                </a:solidFill>
              </a:rPr>
              <a:t>. </a:t>
            </a:r>
            <a:endParaRPr>
              <a:solidFill>
                <a:srgbClr val="434343"/>
              </a:solidFill>
            </a:endParaRPr>
          </a:p>
          <a:p>
            <a:pPr indent="457200" lvl="0" marL="0" rtl="0">
              <a:spcBef>
                <a:spcPts val="0"/>
              </a:spcBef>
              <a:spcAft>
                <a:spcPts val="0"/>
              </a:spcAft>
              <a:buNone/>
            </a:pPr>
            <a:r>
              <a:rPr lang="ru">
                <a:solidFill>
                  <a:srgbClr val="434343"/>
                </a:solidFill>
              </a:rPr>
              <a:t>К</a:t>
            </a:r>
            <a:r>
              <a:rPr lang="ru">
                <a:solidFill>
                  <a:srgbClr val="434343"/>
                </a:solidFill>
              </a:rPr>
              <a:t>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endParaRPr>
              <a:solidFill>
                <a:srgbClr val="434343"/>
              </a:solidFill>
            </a:endParaRPr>
          </a:p>
          <a:p>
            <a:pPr indent="0" lvl="0" marL="0" rtl="0">
              <a:spcBef>
                <a:spcPts val="0"/>
              </a:spcBef>
              <a:spcAft>
                <a:spcPts val="0"/>
              </a:spcAft>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endParaRPr b="1">
              <a:solidFill>
                <a:srgbClr val="434343"/>
              </a:solidFill>
            </a:endParaRPr>
          </a:p>
          <a:p>
            <a:pPr indent="0" lvl="0" marL="0" rtl="0">
              <a:spcBef>
                <a:spcPts val="0"/>
              </a:spcBef>
              <a:spcAft>
                <a:spcPts val="0"/>
              </a:spcAft>
              <a:buNone/>
            </a:pPr>
            <a:r>
              <a:rPr b="1" lang="ru">
                <a:solidFill>
                  <a:srgbClr val="434343"/>
                </a:solidFill>
              </a:rPr>
              <a:t>	</a:t>
            </a:r>
            <a:r>
              <a:rPr lang="ru">
                <a:solidFill>
                  <a:srgbClr val="434343"/>
                </a:solidFill>
              </a:rPr>
              <a:t>Для того, чтобы вызвать исключительную ситуацию, нужно использовать оператор </a:t>
            </a:r>
            <a:r>
              <a:rPr b="1" lang="ru">
                <a:solidFill>
                  <a:srgbClr val="434343"/>
                </a:solidFill>
              </a:rPr>
              <a:t>throw</a:t>
            </a:r>
            <a:endParaRPr b="1">
              <a:solidFill>
                <a:srgbClr val="434343"/>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8" name="Shape 708"/>
        <p:cNvGrpSpPr/>
        <p:nvPr/>
      </p:nvGrpSpPr>
      <p:grpSpPr>
        <a:xfrm>
          <a:off x="0" y="0"/>
          <a:ext cx="0" cy="0"/>
          <a:chOff x="0" y="0"/>
          <a:chExt cx="0" cy="0"/>
        </a:xfrm>
      </p:grpSpPr>
      <p:sp>
        <p:nvSpPr>
          <p:cNvPr id="709" name="Shape 709"/>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p:txBody>
      </p:sp>
      <p:sp>
        <p:nvSpPr>
          <p:cNvPr id="710" name="Shape 710"/>
          <p:cNvSpPr txBox="1"/>
          <p:nvPr/>
        </p:nvSpPr>
        <p:spPr>
          <a:xfrm>
            <a:off x="311700" y="1253850"/>
            <a:ext cx="4818300" cy="30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endParaRPr sz="1000">
              <a:solidFill>
                <a:schemeClr val="dk1"/>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i="1" lang="ru" sz="1000">
                <a:solidFill>
                  <a:srgbClr val="808080"/>
                </a:solidFill>
                <a:latin typeface="Verdana"/>
                <a:ea typeface="Verdana"/>
                <a:cs typeface="Verdana"/>
                <a:sym typeface="Verdana"/>
              </a:rPr>
              <a:t>// Method would throw an exception</a:t>
            </a:r>
            <a:endParaRPr i="1" sz="1000">
              <a:solidFill>
                <a:srgbClr val="808080"/>
              </a:solidFill>
              <a:latin typeface="Verdana"/>
              <a:ea typeface="Verdana"/>
              <a:cs typeface="Verdana"/>
              <a:sym typeface="Verdana"/>
            </a:endParaRPr>
          </a:p>
          <a:p>
            <a:pPr indent="0" lvl="0" marL="0" rtl="0">
              <a:lnSpc>
                <a:spcPct val="115000"/>
              </a:lnSpc>
              <a:spcBef>
                <a:spcPts val="100"/>
              </a:spcBef>
              <a:spcAft>
                <a:spcPts val="0"/>
              </a:spcAft>
              <a:buClr>
                <a:schemeClr val="dk1"/>
              </a:buClr>
              <a:buSzPts val="1100"/>
              <a:buFont typeface="Arial"/>
              <a:buNone/>
            </a:pPr>
            <a:r>
              <a:rPr lang="ru" sz="1000">
                <a:solidFill>
                  <a:schemeClr val="dk1"/>
                </a:solidFill>
                <a:latin typeface="Verdana"/>
                <a:ea typeface="Verdana"/>
                <a:cs typeface="Verdana"/>
                <a:sym typeface="Verdana"/>
              </a:rPr>
              <a:t>t.methodWithoutException()</a:t>
            </a:r>
            <a:endParaRPr sz="1000">
              <a:solidFill>
                <a:schemeClr val="dk1"/>
              </a:solidFill>
              <a:latin typeface="Verdana"/>
              <a:ea typeface="Verdana"/>
              <a:cs typeface="Verdana"/>
              <a:sym typeface="Verdana"/>
            </a:endParaRPr>
          </a:p>
          <a:p>
            <a:pPr indent="0" lvl="0" marL="0" rtl="0">
              <a:lnSpc>
                <a:spcPct val="115000"/>
              </a:lnSpc>
              <a:spcBef>
                <a:spcPts val="100"/>
              </a:spcBef>
              <a:spcAft>
                <a:spcPts val="100"/>
              </a:spcAft>
              <a:buClr>
                <a:srgbClr val="000000"/>
              </a:buClr>
              <a:buSzPts val="1100"/>
              <a:buFont typeface="Arial"/>
              <a:buNone/>
            </a:pPr>
            <a:r>
              <a:t/>
            </a:r>
            <a:endParaRPr sz="900">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14" name="Shape 714"/>
        <p:cNvGrpSpPr/>
        <p:nvPr/>
      </p:nvGrpSpPr>
      <p:grpSpPr>
        <a:xfrm>
          <a:off x="0" y="0"/>
          <a:ext cx="0" cy="0"/>
          <a:chOff x="0" y="0"/>
          <a:chExt cx="0" cy="0"/>
        </a:xfrm>
      </p:grpSpPr>
      <p:sp>
        <p:nvSpPr>
          <p:cNvPr id="715" name="Shape 715"/>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p:txBody>
      </p:sp>
      <p:sp>
        <p:nvSpPr>
          <p:cNvPr id="716" name="Shape 716"/>
          <p:cNvSpPr txBox="1"/>
          <p:nvPr/>
        </p:nvSpPr>
        <p:spPr>
          <a:xfrm>
            <a:off x="311700" y="1108600"/>
            <a:ext cx="8520600" cy="25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Обработка исключений</a:t>
            </a:r>
            <a:endParaRPr sz="1800">
              <a:solidFill>
                <a:srgbClr val="434343"/>
              </a:solidFill>
            </a:endParaRPr>
          </a:p>
          <a:p>
            <a:pPr indent="457200" lvl="0" marL="0" rtl="0">
              <a:spcBef>
                <a:spcPts val="0"/>
              </a:spcBef>
              <a:spcAft>
                <a:spcPts val="0"/>
              </a:spcAft>
              <a:buNone/>
            </a:pPr>
            <a:r>
              <a:rPr lang="ru">
                <a:solidFill>
                  <a:srgbClr val="434343"/>
                </a:solidFill>
              </a:rPr>
              <a:t>Существует 2 принципиально разных подхода:  императивный и функциональный</a:t>
            </a:r>
            <a:endParaRPr>
              <a:solidFill>
                <a:srgbClr val="434343"/>
              </a:solidFill>
            </a:endParaRPr>
          </a:p>
          <a:p>
            <a:pPr indent="0" lvl="0" marL="0" rtl="0">
              <a:spcBef>
                <a:spcPts val="0"/>
              </a:spcBef>
              <a:spcAft>
                <a:spcPts val="0"/>
              </a:spcAft>
              <a:buNone/>
            </a:pPr>
            <a:r>
              <a:rPr lang="ru">
                <a:solidFill>
                  <a:srgbClr val="434343"/>
                </a:solidFill>
              </a:rPr>
              <a:t>Императивный подход с применением конструкции </a:t>
            </a:r>
            <a:r>
              <a:rPr b="1" lang="ru">
                <a:solidFill>
                  <a:srgbClr val="434343"/>
                </a:solidFill>
              </a:rPr>
              <a:t>try { } catch { } finally {}</a:t>
            </a:r>
            <a:endParaRPr b="1">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endParaRPr>
              <a:solidFill>
                <a:srgbClr val="434343"/>
              </a:solidFill>
            </a:endParaRPr>
          </a:p>
          <a:p>
            <a:pPr indent="-317500" lvl="0" marL="457200" rtl="0">
              <a:spcBef>
                <a:spcPts val="0"/>
              </a:spcBef>
              <a:spcAft>
                <a:spcPts val="0"/>
              </a:spcAft>
              <a:buClr>
                <a:srgbClr val="434343"/>
              </a:buClr>
              <a:buSzPts val="1400"/>
              <a:buChar char="●"/>
            </a:pPr>
            <a:r>
              <a:rPr b="1" lang="ru">
                <a:solidFill>
                  <a:srgbClr val="434343"/>
                </a:solidFill>
              </a:rPr>
              <a:t>catch</a:t>
            </a:r>
            <a:r>
              <a:rPr lang="ru">
                <a:solidFill>
                  <a:srgbClr val="434343"/>
                </a:solidFill>
              </a:rPr>
              <a:t> опционален. В нем перечисляются типы исключительных ситуаций и соответствующие обработчики</a:t>
            </a:r>
            <a:endParaRPr>
              <a:solidFill>
                <a:srgbClr val="434343"/>
              </a:solidFill>
            </a:endParaRPr>
          </a:p>
          <a:p>
            <a:pPr indent="-317500" lvl="0" marL="457200" rtl="0">
              <a:spcBef>
                <a:spcPts val="0"/>
              </a:spcBef>
              <a:spcAft>
                <a:spcPts val="0"/>
              </a:spcAft>
              <a:buClr>
                <a:srgbClr val="434343"/>
              </a:buClr>
              <a:buSzPts val="1400"/>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endParaRPr>
              <a:solidFill>
                <a:srgbClr val="434343"/>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endParaRPr>
              <a:solidFill>
                <a:schemeClr val="dk2"/>
              </a:solidFill>
            </a:endParaRPr>
          </a:p>
        </p:txBody>
      </p:sp>
      <p:sp>
        <p:nvSpPr>
          <p:cNvPr id="722" name="Shape 722"/>
          <p:cNvSpPr txBox="1"/>
          <p:nvPr/>
        </p:nvSpPr>
        <p:spPr>
          <a:xfrm>
            <a:off x="311700" y="984200"/>
            <a:ext cx="4818300" cy="4017900"/>
          </a:xfrm>
          <a:prstGeom prst="rect">
            <a:avLst/>
          </a:prstGeom>
          <a:solidFill>
            <a:srgbClr val="FFFFFF"/>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endParaRPr sz="900">
              <a:solidFill>
                <a:srgbClr val="666666"/>
              </a:solidFill>
              <a:latin typeface="Verdana"/>
              <a:ea typeface="Verdana"/>
              <a:cs typeface="Verdana"/>
              <a:sym typeface="Verdana"/>
            </a:endParaRPr>
          </a:p>
          <a:p>
            <a:pPr indent="0" lvl="0" marL="0" rtl="0">
              <a:lnSpc>
                <a:spcPct val="115000"/>
              </a:lnSpc>
              <a:spcBef>
                <a:spcPts val="100"/>
              </a:spcBef>
              <a:spcAft>
                <a:spcPts val="0"/>
              </a:spcAft>
              <a:buNone/>
            </a:pPr>
            <a:r>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lang="ru" sz="900">
                <a:solidFill>
                  <a:srgbClr val="434343"/>
                </a:solidFill>
                <a:latin typeface="Verdana"/>
                <a:ea typeface="Verdana"/>
                <a:cs typeface="Verdana"/>
                <a:sym typeface="Verdana"/>
              </a:rPr>
              <a:t>}</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endParaRPr sz="900">
              <a:solidFill>
                <a:srgbClr val="434343"/>
              </a:solidFill>
              <a:latin typeface="Verdana"/>
              <a:ea typeface="Verdana"/>
              <a:cs typeface="Verdana"/>
              <a:sym typeface="Verdana"/>
            </a:endParaRPr>
          </a:p>
          <a:p>
            <a:pPr indent="0" lvl="0" marL="0" rtl="0">
              <a:lnSpc>
                <a:spcPct val="115000"/>
              </a:lnSpc>
              <a:spcBef>
                <a:spcPts val="100"/>
              </a:spcBef>
              <a:spcAft>
                <a:spcPts val="0"/>
              </a:spcAft>
              <a:buNone/>
            </a:pPr>
            <a:r>
              <a:rPr i="1" lang="ru" sz="900">
                <a:solidFill>
                  <a:srgbClr val="434343"/>
                </a:solidFill>
                <a:latin typeface="Verdana"/>
                <a:ea typeface="Verdana"/>
                <a:cs typeface="Verdana"/>
                <a:sym typeface="Verdana"/>
              </a:rPr>
              <a:t>// Method would throw an exception</a:t>
            </a:r>
            <a:endParaRPr i="1" sz="900">
              <a:solidFill>
                <a:srgbClr val="434343"/>
              </a:solidFill>
              <a:latin typeface="Verdana"/>
              <a:ea typeface="Verdana"/>
              <a:cs typeface="Verdana"/>
              <a:sym typeface="Verdana"/>
            </a:endParaRPr>
          </a:p>
          <a:p>
            <a:pPr indent="0" lvl="0" marL="0" rtl="0">
              <a:lnSpc>
                <a:spcPct val="115000"/>
              </a:lnSpc>
              <a:spcBef>
                <a:spcPts val="100"/>
              </a:spcBef>
              <a:spcAft>
                <a:spcPts val="100"/>
              </a:spcAft>
              <a:buNone/>
            </a:pPr>
            <a:r>
              <a:rPr lang="ru" sz="900">
                <a:solidFill>
                  <a:srgbClr val="434343"/>
                </a:solidFill>
                <a:latin typeface="Verdana"/>
                <a:ea typeface="Verdana"/>
                <a:cs typeface="Verdana"/>
                <a:sym typeface="Verdana"/>
              </a:rPr>
              <a:t>t.methodWithoutException()</a:t>
            </a:r>
            <a:endParaRPr sz="9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