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27e8888443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Google Shape;52;g27e88884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d9feb54b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Google Shape;110;g3dd9feb5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dd9feb54b_0_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Google Shape;116;g3dd9feb54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dd9feb54b_0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3dd9feb54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dd9feb54b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3dd9feb54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901602d96_0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Google Shape;136;g3901602d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901602d96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Google Shape;143;g3901602d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d4df3e71f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3d4df3e7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d4df3e71f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Google Shape;156;g3d4df3e7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d61d1768f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Google Shape;164;g3d61d176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d61d1768f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Google Shape;170;g3d61d1768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54d3b3abf_2_18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Google Shape;59;g354d3b3abf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d61d1768f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Google Shape;177;g3d61d176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d61d1768f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Google Shape;184;g3d61d176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a5f780cfa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Google Shape;191;g3a5f780c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df3d9c93e_0_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Google Shape;199;g3df3d9c9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54d3b3abf_2_2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Google Shape;65;g354d3b3abf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72ffe36c3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Google Shape;72;g372ffe36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72ffe36c3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Google Shape;78;g372ffe36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72ffe36c3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Google Shape;84;g372ffe3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72ffe36c3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Google Shape;90;g372ffe36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dd9feb54b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Google Shape;96;g3dd9feb5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901602d96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Google Shape;103;g3901602d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55" name="Google Shape;55;p13"/>
          <p:cNvSpPr txBox="1"/>
          <p:nvPr>
            <p:ph idx="1" type="subTitle"/>
          </p:nvPr>
        </p:nvSpPr>
        <p:spPr>
          <a:xfrm>
            <a:off x="311700" y="2834125"/>
            <a:ext cx="8520600" cy="168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sz="4200"/>
              <a:t>Функциональные паттерны</a:t>
            </a:r>
            <a:endParaRPr sz="4200"/>
          </a:p>
          <a:p>
            <a:pPr indent="0" lvl="0" marL="0" rtl="0">
              <a:spcBef>
                <a:spcPts val="0"/>
              </a:spcBef>
              <a:spcAft>
                <a:spcPts val="0"/>
              </a:spcAft>
              <a:buNone/>
            </a:pPr>
            <a:r>
              <a:t/>
            </a:r>
            <a:endParaRPr sz="4200"/>
          </a:p>
        </p:txBody>
      </p:sp>
      <p:pic>
        <p:nvPicPr>
          <p:cNvPr descr="gerb.png" id="56" name="Google Shape;56;p13"/>
          <p:cNvPicPr preferRelativeResize="0"/>
          <p:nvPr/>
        </p:nvPicPr>
        <p:blipFill>
          <a:blip r:embed="rId3">
            <a:alphaModFix/>
          </a:blip>
          <a:stretch>
            <a:fillRect/>
          </a:stretch>
        </p:blipFill>
        <p:spPr>
          <a:xfrm>
            <a:off x="3745750" y="1156451"/>
            <a:ext cx="1652499" cy="147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13" name="Google Shape;113;p22"/>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IO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Как видно из листинга, </a:t>
            </a:r>
            <a:r>
              <a:rPr b="1" lang="ru" sz="1400">
                <a:solidFill>
                  <a:srgbClr val="434343"/>
                </a:solidFill>
              </a:rPr>
              <a:t>IO</a:t>
            </a:r>
            <a:r>
              <a:rPr lang="ru" sz="1400">
                <a:solidFill>
                  <a:srgbClr val="434343"/>
                </a:solidFill>
              </a:rPr>
              <a:t> теперь referentially transparent. Но, функции содержащиеся в них - нет и мы ничего не можем с этим сделать. Лучшее чего можно добится - это отложить запуск этих функций до “конца времен”, т.е. до того времени, когда без результата этих  функций мы уже не  можем обойтись.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В </a:t>
            </a:r>
            <a:r>
              <a:rPr b="1" lang="ru" sz="1400">
                <a:solidFill>
                  <a:srgbClr val="434343"/>
                </a:solidFill>
              </a:rPr>
              <a:t>cats.effect.IO</a:t>
            </a:r>
            <a:r>
              <a:rPr lang="ru" sz="1400">
                <a:solidFill>
                  <a:srgbClr val="434343"/>
                </a:solidFill>
              </a:rPr>
              <a:t> есть несколькоы способов запустить выолнение </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def unsafeRunSync(): A</a:t>
            </a:r>
            <a:r>
              <a:rPr lang="ru" sz="1400">
                <a:solidFill>
                  <a:srgbClr val="434343"/>
                </a:solidFill>
              </a:rPr>
              <a:t> - запускает “не безопасные” функции, внутри </a:t>
            </a:r>
            <a:r>
              <a:rPr b="1" lang="ru" sz="1400">
                <a:solidFill>
                  <a:srgbClr val="434343"/>
                </a:solidFill>
              </a:rPr>
              <a:t>IO. </a:t>
            </a:r>
            <a:r>
              <a:rPr lang="ru" sz="1400">
                <a:solidFill>
                  <a:srgbClr val="434343"/>
                </a:solidFill>
              </a:rPr>
              <a:t>Если есть функции, работающие асинхронно, главный поток блокируется     </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def unsafeRunAsync(cb: Either[Throwable, A] =&gt; Unit): Unit </a:t>
            </a:r>
            <a:r>
              <a:rPr lang="ru" sz="1400">
                <a:solidFill>
                  <a:srgbClr val="434343"/>
                </a:solidFill>
              </a:rPr>
              <a:t>- тоже самое, но поток не блокируется</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def runAsync(cb: Either[Throwable, A] =&gt; IO[Unit]): IO[Unit] - </a:t>
            </a:r>
            <a:r>
              <a:rPr lang="ru" sz="1400">
                <a:solidFill>
                  <a:srgbClr val="434343"/>
                </a:solidFill>
              </a:rPr>
              <a:t>этот метод оборачивает </a:t>
            </a:r>
            <a:r>
              <a:rPr b="1" lang="ru" sz="1400">
                <a:solidFill>
                  <a:srgbClr val="434343"/>
                </a:solidFill>
              </a:rPr>
              <a:t>unsafeRunAsync </a:t>
            </a:r>
            <a:r>
              <a:rPr lang="ru" sz="1400">
                <a:solidFill>
                  <a:srgbClr val="434343"/>
                </a:solidFill>
              </a:rPr>
              <a:t>в </a:t>
            </a:r>
            <a:r>
              <a:rPr b="1" lang="ru" sz="1400">
                <a:solidFill>
                  <a:srgbClr val="434343"/>
                </a:solidFill>
              </a:rPr>
              <a:t>IO </a:t>
            </a:r>
            <a:r>
              <a:rPr lang="ru" sz="1400">
                <a:solidFill>
                  <a:srgbClr val="434343"/>
                </a:solidFill>
              </a:rPr>
              <a:t>и возвращается сразу.  </a:t>
            </a:r>
            <a:endParaRPr sz="1400">
              <a:solidFill>
                <a:srgbClr val="434343"/>
              </a:solidFill>
            </a:endParaRPr>
          </a:p>
          <a:p>
            <a:pPr indent="0" lvl="0" marL="457200" rtl="0">
              <a:lnSpc>
                <a:spcPct val="100000"/>
              </a:lnSpc>
              <a:spcBef>
                <a:spcPts val="0"/>
              </a:spcBef>
              <a:spcAft>
                <a:spcPts val="0"/>
              </a:spcAft>
              <a:buNone/>
            </a:pPr>
            <a:r>
              <a:t/>
            </a:r>
            <a:endParaRPr sz="1400">
              <a:solidFill>
                <a:srgbClr val="434343"/>
              </a:solidFill>
            </a:endParaRPr>
          </a:p>
          <a:p>
            <a:pPr indent="0" lvl="0" marL="457200" rtl="0">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19" name="Google Shape;119;p23"/>
          <p:cNvSpPr txBox="1"/>
          <p:nvPr>
            <p:ph idx="1" type="body"/>
          </p:nvPr>
        </p:nvSpPr>
        <p:spPr>
          <a:xfrm>
            <a:off x="311700" y="1106375"/>
            <a:ext cx="8520600" cy="1030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IO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Реализаций IO монад в скала великое множество. Их можно найти в библиотеках </a:t>
            </a:r>
            <a:r>
              <a:rPr b="1" lang="ru" sz="1400">
                <a:solidFill>
                  <a:srgbClr val="434343"/>
                </a:solidFill>
              </a:rPr>
              <a:t>Cats.effect</a:t>
            </a:r>
            <a:r>
              <a:rPr lang="ru" sz="1400">
                <a:solidFill>
                  <a:srgbClr val="434343"/>
                </a:solidFill>
              </a:rPr>
              <a:t>,</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scalaz</a:t>
            </a:r>
            <a:r>
              <a:rPr lang="ru" sz="1400">
                <a:solidFill>
                  <a:srgbClr val="434343"/>
                </a:solidFill>
              </a:rPr>
              <a:t> (лучше 8-й версии), </a:t>
            </a:r>
            <a:r>
              <a:rPr b="1" lang="ru" sz="1400">
                <a:solidFill>
                  <a:srgbClr val="434343"/>
                </a:solidFill>
              </a:rPr>
              <a:t>monix</a:t>
            </a:r>
            <a:r>
              <a:rPr lang="ru" sz="1400">
                <a:solidFill>
                  <a:srgbClr val="434343"/>
                </a:solidFill>
              </a:rPr>
              <a:t> (Task это тот же IO, по сути) и т.д. Ниже я приведу пример реализацию от JOHN A DE GOES, т.к. он наглядно выражает суть IO.   </a:t>
            </a:r>
            <a:endParaRPr sz="1400">
              <a:solidFill>
                <a:srgbClr val="434343"/>
              </a:solidFill>
            </a:endParaRPr>
          </a:p>
        </p:txBody>
      </p:sp>
      <p:sp>
        <p:nvSpPr>
          <p:cNvPr id="120" name="Google Shape;120;p23"/>
          <p:cNvSpPr txBox="1"/>
          <p:nvPr/>
        </p:nvSpPr>
        <p:spPr>
          <a:xfrm>
            <a:off x="311700" y="2136875"/>
            <a:ext cx="8520600" cy="30066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sealed class </a:t>
            </a:r>
            <a:r>
              <a:rPr lang="ru" sz="1100">
                <a:solidFill>
                  <a:schemeClr val="dk1"/>
                </a:solidFill>
                <a:highlight>
                  <a:srgbClr val="FFFFFF"/>
                </a:highlight>
                <a:latin typeface="Verdana"/>
                <a:ea typeface="Verdana"/>
                <a:cs typeface="Verdana"/>
                <a:sym typeface="Verdana"/>
              </a:rPr>
              <a:t>IO[</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unsafePerformIO: () =&gt;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map[</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](ab: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IO[</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IO(() =&gt; ab(unsafePerformIO()))</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flatMap[</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](afb: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IO[</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IO[</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IO(() =&gt; afb(unsafePerformIO()).unsafePerformIO())</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attempt: IO[</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Throwable</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IO(() =&gt;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try </a:t>
            </a:r>
            <a:r>
              <a:rPr i="1" lang="ru" sz="1100">
                <a:solidFill>
                  <a:srgbClr val="660E7A"/>
                </a:solidFill>
                <a:highlight>
                  <a:srgbClr val="FFFFFF"/>
                </a:highlight>
                <a:latin typeface="Verdana"/>
                <a:ea typeface="Verdana"/>
                <a:cs typeface="Verdana"/>
                <a:sym typeface="Verdana"/>
              </a:rPr>
              <a:t>Right</a:t>
            </a:r>
            <a:r>
              <a:rPr lang="ru" sz="1100">
                <a:solidFill>
                  <a:schemeClr val="dk1"/>
                </a:solidFill>
                <a:highlight>
                  <a:srgbClr val="FFFFFF"/>
                </a:highlight>
                <a:latin typeface="Verdana"/>
                <a:ea typeface="Verdana"/>
                <a:cs typeface="Verdana"/>
                <a:sym typeface="Verdana"/>
              </a:rPr>
              <a:t>(unsafePerformIO())</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catch </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case </a:t>
            </a:r>
            <a:r>
              <a:rPr lang="ru" sz="1100">
                <a:solidFill>
                  <a:schemeClr val="dk1"/>
                </a:solidFill>
                <a:highlight>
                  <a:srgbClr val="FFFFFF"/>
                </a:highlight>
                <a:latin typeface="Verdana"/>
                <a:ea typeface="Verdana"/>
                <a:cs typeface="Verdana"/>
                <a:sym typeface="Verdana"/>
              </a:rPr>
              <a:t>t : </a:t>
            </a:r>
            <a:r>
              <a:rPr lang="ru" sz="1100">
                <a:solidFill>
                  <a:srgbClr val="20999D"/>
                </a:solidFill>
                <a:highlight>
                  <a:srgbClr val="FFFFFF"/>
                </a:highlight>
                <a:latin typeface="Verdana"/>
                <a:ea typeface="Verdana"/>
                <a:cs typeface="Verdana"/>
                <a:sym typeface="Verdana"/>
              </a:rPr>
              <a:t>Throwable </a:t>
            </a:r>
            <a:r>
              <a:rPr lang="ru" sz="1100">
                <a:solidFill>
                  <a:schemeClr val="dk1"/>
                </a:solidFill>
                <a:highlight>
                  <a:srgbClr val="FFFFFF"/>
                </a:highlight>
                <a:latin typeface="Verdana"/>
                <a:ea typeface="Verdana"/>
                <a:cs typeface="Verdana"/>
                <a:sym typeface="Verdana"/>
              </a:rPr>
              <a:t>=&gt; </a:t>
            </a:r>
            <a:r>
              <a:rPr i="1" lang="ru" sz="1100">
                <a:solidFill>
                  <a:srgbClr val="660E7A"/>
                </a:solidFill>
                <a:highlight>
                  <a:srgbClr val="FFFFFF"/>
                </a:highlight>
                <a:latin typeface="Verdana"/>
                <a:ea typeface="Verdana"/>
                <a:cs typeface="Verdana"/>
                <a:sym typeface="Verdana"/>
              </a:rPr>
              <a:t>Left</a:t>
            </a:r>
            <a:r>
              <a:rPr lang="ru" sz="1100">
                <a:solidFill>
                  <a:schemeClr val="dk1"/>
                </a:solidFill>
                <a:highlight>
                  <a:srgbClr val="FFFFFF"/>
                </a:highlight>
                <a:latin typeface="Verdana"/>
                <a:ea typeface="Verdana"/>
                <a:cs typeface="Verdana"/>
                <a:sym typeface="Verdana"/>
              </a:rPr>
              <a:t>(t)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object </a:t>
            </a:r>
            <a:r>
              <a:rPr lang="ru" sz="1100">
                <a:solidFill>
                  <a:schemeClr val="dk1"/>
                </a:solidFill>
                <a:highlight>
                  <a:srgbClr val="FFFFFF"/>
                </a:highlight>
                <a:latin typeface="Verdana"/>
                <a:ea typeface="Verdana"/>
                <a:cs typeface="Verdana"/>
                <a:sym typeface="Verdana"/>
              </a:rPr>
              <a:t>IO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apply[</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 =&gt;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IO[</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IO(() =&gt; a)</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fail[</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](t: </a:t>
            </a:r>
            <a:r>
              <a:rPr lang="ru" sz="1100">
                <a:solidFill>
                  <a:srgbClr val="20999D"/>
                </a:solidFill>
                <a:highlight>
                  <a:srgbClr val="FFFFFF"/>
                </a:highlight>
                <a:latin typeface="Verdana"/>
                <a:ea typeface="Verdana"/>
                <a:cs typeface="Verdana"/>
                <a:sym typeface="Verdana"/>
              </a:rPr>
              <a:t>Throwable</a:t>
            </a:r>
            <a:r>
              <a:rPr lang="ru" sz="1100">
                <a:solidFill>
                  <a:schemeClr val="dk1"/>
                </a:solidFill>
                <a:highlight>
                  <a:srgbClr val="FFFFFF"/>
                </a:highlight>
                <a:latin typeface="Verdana"/>
                <a:ea typeface="Verdana"/>
                <a:cs typeface="Verdana"/>
                <a:sym typeface="Verdana"/>
              </a:rPr>
              <a:t>): IO[</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IO(() =&gt; </a:t>
            </a:r>
            <a:r>
              <a:rPr b="1" lang="ru" sz="1100">
                <a:solidFill>
                  <a:srgbClr val="000080"/>
                </a:solidFill>
                <a:highlight>
                  <a:srgbClr val="FFFFFF"/>
                </a:highlight>
                <a:latin typeface="Verdana"/>
                <a:ea typeface="Verdana"/>
                <a:cs typeface="Verdana"/>
                <a:sym typeface="Verdana"/>
              </a:rPr>
              <a:t>throw </a:t>
            </a:r>
            <a:r>
              <a:rPr lang="ru" sz="1100">
                <a:solidFill>
                  <a:schemeClr val="dk1"/>
                </a:solidFill>
                <a:highlight>
                  <a:srgbClr val="FFFFFF"/>
                </a:highlight>
                <a:latin typeface="Verdana"/>
                <a:ea typeface="Verdana"/>
                <a:cs typeface="Verdana"/>
                <a:sym typeface="Verdana"/>
              </a:rPr>
              <a:t>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26" name="Google Shape;126;p24"/>
          <p:cNvSpPr txBox="1"/>
          <p:nvPr>
            <p:ph idx="1" type="body"/>
          </p:nvPr>
        </p:nvSpPr>
        <p:spPr>
          <a:xfrm>
            <a:off x="311700" y="1106375"/>
            <a:ext cx="8520600" cy="3087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IO + Async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Что, если нам нужно описать приложение, содержащего компоненты, выполняющиеся асинхронно?</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Для этого простого</a:t>
            </a:r>
            <a:r>
              <a:rPr b="1" lang="ru" sz="1400">
                <a:solidFill>
                  <a:srgbClr val="434343"/>
                </a:solidFill>
              </a:rPr>
              <a:t> IO</a:t>
            </a:r>
            <a:r>
              <a:rPr lang="ru" sz="1400">
                <a:solidFill>
                  <a:srgbClr val="434343"/>
                </a:solidFill>
              </a:rPr>
              <a:t> не достаточно, т.к. мы не знаем как с помощью </a:t>
            </a:r>
            <a:r>
              <a:rPr b="1" lang="ru" sz="1400">
                <a:solidFill>
                  <a:srgbClr val="434343"/>
                </a:solidFill>
              </a:rPr>
              <a:t>IO</a:t>
            </a:r>
            <a:r>
              <a:rPr lang="ru" sz="1400">
                <a:solidFill>
                  <a:srgbClr val="434343"/>
                </a:solidFill>
              </a:rPr>
              <a:t> композировать асинхронные вычисления.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Нам на выручку придет абстракция, которая позволяет организовать композицию через назначения колбэков асинхронным вычислениям. Callback  - это функция, имеющая тип </a:t>
            </a:r>
            <a:r>
              <a:rPr b="1" lang="ru" sz="1400">
                <a:solidFill>
                  <a:srgbClr val="434343"/>
                </a:solidFill>
              </a:rPr>
              <a:t>Either[Throwable, A] =&gt; IO[Unit]</a:t>
            </a:r>
            <a:r>
              <a:rPr lang="ru" sz="1400">
                <a:solidFill>
                  <a:srgbClr val="434343"/>
                </a:solidFill>
              </a:rPr>
              <a:t>. Пример такой  абстракции можно найти у того же JOHN A DE GOES. На самом деле, практически все реализации IO Async (cats, scalaz, monix) опираются на композицию через колбэки.</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Задача по этой теме будет чуть позже, после того, как мы познакомимся с </a:t>
            </a:r>
            <a:r>
              <a:rPr b="1" lang="ru" sz="1400">
                <a:solidFill>
                  <a:srgbClr val="434343"/>
                </a:solidFill>
              </a:rPr>
              <a:t>Free</a:t>
            </a:r>
            <a:r>
              <a:rPr lang="ru" sz="1400">
                <a:solidFill>
                  <a:srgbClr val="434343"/>
                </a:solidFill>
              </a:rPr>
              <a:t>   </a:t>
            </a:r>
            <a:endParaRPr sz="14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32" name="Google Shape;132;p25"/>
          <p:cNvSpPr txBox="1"/>
          <p:nvPr>
            <p:ph idx="1" type="body"/>
          </p:nvPr>
        </p:nvSpPr>
        <p:spPr>
          <a:xfrm>
            <a:off x="311700" y="1106375"/>
            <a:ext cx="8520600" cy="420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IO + Async </a:t>
            </a:r>
            <a:endParaRPr b="1">
              <a:solidFill>
                <a:srgbClr val="434343"/>
              </a:solidFill>
            </a:endParaRPr>
          </a:p>
          <a:p>
            <a:pPr indent="0" lvl="0" marL="0" rtl="0">
              <a:lnSpc>
                <a:spcPct val="100000"/>
              </a:lnSpc>
              <a:spcBef>
                <a:spcPts val="0"/>
              </a:spcBef>
              <a:spcAft>
                <a:spcPts val="0"/>
              </a:spcAft>
              <a:buNone/>
            </a:pPr>
            <a:r>
              <a:t/>
            </a:r>
            <a:endParaRPr sz="1400">
              <a:solidFill>
                <a:srgbClr val="434343"/>
              </a:solidFill>
            </a:endParaRPr>
          </a:p>
        </p:txBody>
      </p:sp>
      <p:sp>
        <p:nvSpPr>
          <p:cNvPr id="133" name="Google Shape;133;p25"/>
          <p:cNvSpPr txBox="1"/>
          <p:nvPr/>
        </p:nvSpPr>
        <p:spPr>
          <a:xfrm>
            <a:off x="311700" y="1464850"/>
            <a:ext cx="8520600" cy="3627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rPr b="1" lang="ru" sz="1000">
                <a:solidFill>
                  <a:srgbClr val="000080"/>
                </a:solidFill>
                <a:highlight>
                  <a:srgbClr val="FFFFFF"/>
                </a:highlight>
                <a:latin typeface="Verdana"/>
                <a:ea typeface="Verdana"/>
                <a:cs typeface="Verdana"/>
                <a:sym typeface="Verdana"/>
              </a:rPr>
              <a:t>final case class </a:t>
            </a:r>
            <a:r>
              <a:rPr lang="ru" sz="1000">
                <a:solidFill>
                  <a:schemeClr val="dk1"/>
                </a:solidFill>
                <a:highlight>
                  <a:srgbClr val="FFFFFF"/>
                </a:highlight>
                <a:latin typeface="Verdana"/>
                <a:ea typeface="Verdana"/>
                <a:cs typeface="Verdana"/>
                <a:sym typeface="Verdana"/>
              </a:rPr>
              <a:t>Async[</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](register: (</a:t>
            </a:r>
            <a:r>
              <a:rPr lang="ru" sz="1000">
                <a:solidFill>
                  <a:srgbClr val="20999D"/>
                </a:solidFill>
                <a:highlight>
                  <a:srgbClr val="FFFFFF"/>
                </a:highlight>
                <a:latin typeface="Verdana"/>
                <a:ea typeface="Verdana"/>
                <a:cs typeface="Verdana"/>
                <a:sym typeface="Verdana"/>
              </a:rPr>
              <a:t>Either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Throwable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=&gt; IO[Unit]) =&gt; IO[Unit]) { self =&gt;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def </a:t>
            </a:r>
            <a:r>
              <a:rPr lang="ru" sz="1000">
                <a:solidFill>
                  <a:schemeClr val="dk1"/>
                </a:solidFill>
                <a:highlight>
                  <a:srgbClr val="FFFFFF"/>
                </a:highlight>
                <a:latin typeface="Verdana"/>
                <a:ea typeface="Verdana"/>
                <a:cs typeface="Verdana"/>
                <a:sym typeface="Verdana"/>
              </a:rPr>
              <a:t>map[</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](ab: </a:t>
            </a:r>
            <a:r>
              <a:rPr lang="ru" sz="1000">
                <a:solidFill>
                  <a:srgbClr val="20999D"/>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Async[</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Async</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 callback =&gt;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self.register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Left</a:t>
            </a:r>
            <a:r>
              <a:rPr lang="ru" sz="1000">
                <a:solidFill>
                  <a:schemeClr val="dk1"/>
                </a:solidFill>
                <a:highlight>
                  <a:srgbClr val="FFFFFF"/>
                </a:highlight>
                <a:latin typeface="Verdana"/>
                <a:ea typeface="Verdana"/>
                <a:cs typeface="Verdana"/>
                <a:sym typeface="Verdana"/>
              </a:rPr>
              <a:t>(e) =&gt; callback(</a:t>
            </a:r>
            <a:r>
              <a:rPr i="1" lang="ru" sz="1000">
                <a:solidFill>
                  <a:srgbClr val="660E7A"/>
                </a:solidFill>
                <a:highlight>
                  <a:srgbClr val="FFFFFF"/>
                </a:highlight>
                <a:latin typeface="Verdana"/>
                <a:ea typeface="Verdana"/>
                <a:cs typeface="Verdana"/>
                <a:sym typeface="Verdana"/>
              </a:rPr>
              <a:t>Left</a:t>
            </a:r>
            <a:r>
              <a:rPr lang="ru" sz="1000">
                <a:solidFill>
                  <a:schemeClr val="dk1"/>
                </a:solidFill>
                <a:highlight>
                  <a:srgbClr val="FFFFFF"/>
                </a:highlight>
                <a:latin typeface="Verdana"/>
                <a:ea typeface="Verdana"/>
                <a:cs typeface="Verdana"/>
                <a:sym typeface="Verdana"/>
              </a:rPr>
              <a:t>(e))</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Right</a:t>
            </a:r>
            <a:r>
              <a:rPr lang="ru" sz="1000">
                <a:solidFill>
                  <a:schemeClr val="dk1"/>
                </a:solidFill>
                <a:highlight>
                  <a:srgbClr val="FFFFFF"/>
                </a:highlight>
                <a:latin typeface="Verdana"/>
                <a:ea typeface="Verdana"/>
                <a:cs typeface="Verdana"/>
                <a:sym typeface="Verdana"/>
              </a:rPr>
              <a:t>(a) =&gt; callback(</a:t>
            </a:r>
            <a:r>
              <a:rPr i="1" lang="ru" sz="1000">
                <a:solidFill>
                  <a:srgbClr val="660E7A"/>
                </a:solidFill>
                <a:highlight>
                  <a:srgbClr val="FFFFFF"/>
                </a:highlight>
                <a:latin typeface="Verdana"/>
                <a:ea typeface="Verdana"/>
                <a:cs typeface="Verdana"/>
                <a:sym typeface="Verdana"/>
              </a:rPr>
              <a:t>Right</a:t>
            </a:r>
            <a:r>
              <a:rPr lang="ru" sz="1000">
                <a:solidFill>
                  <a:schemeClr val="dk1"/>
                </a:solidFill>
                <a:highlight>
                  <a:srgbClr val="FFFFFF"/>
                </a:highlight>
                <a:latin typeface="Verdana"/>
                <a:ea typeface="Verdana"/>
                <a:cs typeface="Verdana"/>
                <a:sym typeface="Verdana"/>
              </a:rPr>
              <a:t>(ab(a)))</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def </a:t>
            </a:r>
            <a:r>
              <a:rPr lang="ru" sz="1000">
                <a:solidFill>
                  <a:schemeClr val="dk1"/>
                </a:solidFill>
                <a:highlight>
                  <a:srgbClr val="FFFFFF"/>
                </a:highlight>
                <a:latin typeface="Verdana"/>
                <a:ea typeface="Verdana"/>
                <a:cs typeface="Verdana"/>
                <a:sym typeface="Verdana"/>
              </a:rPr>
              <a:t>flatMap[</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](afb: </a:t>
            </a:r>
            <a:r>
              <a:rPr lang="ru" sz="1000">
                <a:solidFill>
                  <a:srgbClr val="20999D"/>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Async[</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Async[</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Async</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 callback =&gt;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self.register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Left</a:t>
            </a:r>
            <a:r>
              <a:rPr lang="ru" sz="1000">
                <a:solidFill>
                  <a:schemeClr val="dk1"/>
                </a:solidFill>
                <a:highlight>
                  <a:srgbClr val="FFFFFF"/>
                </a:highlight>
                <a:latin typeface="Verdana"/>
                <a:ea typeface="Verdana"/>
                <a:cs typeface="Verdana"/>
                <a:sym typeface="Verdana"/>
              </a:rPr>
              <a:t>(e) =&gt; callback(</a:t>
            </a:r>
            <a:r>
              <a:rPr i="1" lang="ru" sz="1000">
                <a:solidFill>
                  <a:srgbClr val="660E7A"/>
                </a:solidFill>
                <a:highlight>
                  <a:srgbClr val="FFFFFF"/>
                </a:highlight>
                <a:latin typeface="Verdana"/>
                <a:ea typeface="Verdana"/>
                <a:cs typeface="Verdana"/>
                <a:sym typeface="Verdana"/>
              </a:rPr>
              <a:t>Left</a:t>
            </a:r>
            <a:r>
              <a:rPr lang="ru" sz="1000">
                <a:solidFill>
                  <a:schemeClr val="dk1"/>
                </a:solidFill>
                <a:highlight>
                  <a:srgbClr val="FFFFFF"/>
                </a:highlight>
                <a:latin typeface="Verdana"/>
                <a:ea typeface="Verdana"/>
                <a:cs typeface="Verdana"/>
                <a:sym typeface="Verdana"/>
              </a:rPr>
              <a:t>(e))</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Right</a:t>
            </a:r>
            <a:r>
              <a:rPr lang="ru" sz="1000">
                <a:solidFill>
                  <a:schemeClr val="dk1"/>
                </a:solidFill>
                <a:highlight>
                  <a:srgbClr val="FFFFFF"/>
                </a:highlight>
                <a:latin typeface="Verdana"/>
                <a:ea typeface="Verdana"/>
                <a:cs typeface="Verdana"/>
                <a:sym typeface="Verdana"/>
              </a:rPr>
              <a:t>(a) =&gt; afb(a).register(callback)</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Async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def </a:t>
            </a:r>
            <a:r>
              <a:rPr lang="ru" sz="1000">
                <a:solidFill>
                  <a:schemeClr val="dk1"/>
                </a:solidFill>
                <a:highlight>
                  <a:srgbClr val="FFFFFF"/>
                </a:highlight>
                <a:latin typeface="Verdana"/>
                <a:ea typeface="Verdana"/>
                <a:cs typeface="Verdana"/>
                <a:sym typeface="Verdana"/>
              </a:rPr>
              <a:t>apply[</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 =&gt; </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Async[</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Async</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 callback =&gt;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callback(</a:t>
            </a:r>
            <a:r>
              <a:rPr i="1" lang="ru" sz="1000">
                <a:solidFill>
                  <a:srgbClr val="660E7A"/>
                </a:solidFill>
                <a:highlight>
                  <a:srgbClr val="FFFFFF"/>
                </a:highlight>
                <a:latin typeface="Verdana"/>
                <a:ea typeface="Verdana"/>
                <a:cs typeface="Verdana"/>
                <a:sym typeface="Verdana"/>
              </a:rPr>
              <a:t>Right</a:t>
            </a:r>
            <a:r>
              <a:rPr lang="ru" sz="1000">
                <a:solidFill>
                  <a:schemeClr val="dk1"/>
                </a:solidFill>
                <a:highlight>
                  <a:srgbClr val="FFFFFF"/>
                </a:highlight>
                <a:latin typeface="Verdana"/>
                <a:ea typeface="Verdana"/>
                <a:cs typeface="Verdana"/>
                <a:sym typeface="Verdana"/>
              </a:rPr>
              <a:t>(a))</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def </a:t>
            </a:r>
            <a:r>
              <a:rPr lang="ru" sz="1000">
                <a:solidFill>
                  <a:schemeClr val="dk1"/>
                </a:solidFill>
                <a:highlight>
                  <a:srgbClr val="FFFFFF"/>
                </a:highlight>
                <a:latin typeface="Verdana"/>
                <a:ea typeface="Verdana"/>
                <a:cs typeface="Verdana"/>
                <a:sym typeface="Verdana"/>
              </a:rPr>
              <a:t>fail[</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Throwable</a:t>
            </a:r>
            <a:r>
              <a:rPr lang="ru" sz="1000">
                <a:solidFill>
                  <a:schemeClr val="dk1"/>
                </a:solidFill>
                <a:highlight>
                  <a:srgbClr val="FFFFFF"/>
                </a:highlight>
                <a:latin typeface="Verdana"/>
                <a:ea typeface="Verdana"/>
                <a:cs typeface="Verdana"/>
                <a:sym typeface="Verdana"/>
              </a:rPr>
              <a:t>): Async[</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Async</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 callback =&gt;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callback(</a:t>
            </a:r>
            <a:r>
              <a:rPr i="1" lang="ru" sz="1000">
                <a:solidFill>
                  <a:srgbClr val="660E7A"/>
                </a:solidFill>
                <a:highlight>
                  <a:srgbClr val="FFFFFF"/>
                </a:highlight>
                <a:latin typeface="Verdana"/>
                <a:ea typeface="Verdana"/>
                <a:cs typeface="Verdana"/>
                <a:sym typeface="Verdana"/>
              </a:rPr>
              <a:t>Left</a:t>
            </a:r>
            <a:r>
              <a:rPr lang="ru" sz="1000">
                <a:solidFill>
                  <a:schemeClr val="dk1"/>
                </a:solidFill>
                <a:highlight>
                  <a:srgbClr val="FFFFFF"/>
                </a:highlight>
                <a:latin typeface="Verdana"/>
                <a:ea typeface="Verdana"/>
                <a:cs typeface="Verdana"/>
                <a:sym typeface="Verdana"/>
              </a:rPr>
              <a:t>(e))</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000">
                <a:solidFill>
                  <a:schemeClr val="dk1"/>
                </a:solidFill>
                <a:highlight>
                  <a:srgbClr val="FFFFFF"/>
                </a:highlight>
                <a:latin typeface="Verdana"/>
                <a:ea typeface="Verdana"/>
                <a:cs typeface="Verdana"/>
                <a:sym typeface="Verdana"/>
              </a:rPr>
              <a:t>}</a:t>
            </a:r>
            <a:endParaRPr b="1" sz="11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39" name="Google Shape;139;p26"/>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Trampoline (трамплин)</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Это простой но очень любопытный способ организовать хвостовую рекурсию  функциональном стиле. Суть его в том, что функция, которую мы вызываем рекурсивно, возвращает одно из 2-х значений</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признак того, что вычисление завершено вместе со значением результата</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признак того, что нужно выполнить еще один наряду с функцией, которую нужно вызвать на следующем шаге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Признаки обычно реализуют в виде кейс классов следующего вида</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Рекурентная функция запускается из другой функции, которая является интерпретатором ее ответов. Если вернулся, признак останова с результатом, интерпретатор обрабатывает результат и завершает программу. Если вернулся признак необходимости еще одного шага, интерпретатор вызывает рекурентную функцию. </a:t>
            </a:r>
            <a:endParaRPr sz="1400">
              <a:solidFill>
                <a:srgbClr val="434343"/>
              </a:solidFill>
            </a:endParaRPr>
          </a:p>
        </p:txBody>
      </p:sp>
      <p:sp>
        <p:nvSpPr>
          <p:cNvPr id="140" name="Google Shape;140;p26"/>
          <p:cNvSpPr txBox="1"/>
          <p:nvPr/>
        </p:nvSpPr>
        <p:spPr>
          <a:xfrm>
            <a:off x="311700" y="3031600"/>
            <a:ext cx="8520600" cy="7020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trait </a:t>
            </a:r>
            <a:r>
              <a:rPr lang="ru" sz="1100">
                <a:solidFill>
                  <a:schemeClr val="dk1"/>
                </a:solidFill>
                <a:highlight>
                  <a:srgbClr val="FFFFFF"/>
                </a:highlight>
                <a:latin typeface="Verdana"/>
                <a:ea typeface="Verdana"/>
                <a:cs typeface="Verdana"/>
                <a:sym typeface="Verdana"/>
              </a:rPr>
              <a:t>Result[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case class </a:t>
            </a:r>
            <a:r>
              <a:rPr lang="ru" sz="1100">
                <a:solidFill>
                  <a:schemeClr val="dk1"/>
                </a:solidFill>
                <a:highlight>
                  <a:srgbClr val="FFFFFF"/>
                </a:highlight>
                <a:latin typeface="Verdana"/>
                <a:ea typeface="Verdana"/>
                <a:cs typeface="Verdana"/>
                <a:sym typeface="Verdana"/>
              </a:rPr>
              <a:t>Data[</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](data: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Result[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case class </a:t>
            </a:r>
            <a:r>
              <a:rPr lang="ru" sz="1100">
                <a:solidFill>
                  <a:schemeClr val="dk1"/>
                </a:solidFill>
                <a:highlight>
                  <a:srgbClr val="FFFFFF"/>
                </a:highlight>
                <a:latin typeface="Verdana"/>
                <a:ea typeface="Verdana"/>
                <a:cs typeface="Verdana"/>
                <a:sym typeface="Verdana"/>
              </a:rPr>
              <a:t>Call[</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](call: () =&gt; Result[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Result[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rgbClr val="000000"/>
              </a:buClr>
              <a:buSzPts val="1100"/>
              <a:buFont typeface="Arial"/>
              <a:buNone/>
            </a:pPr>
            <a:r>
              <a:t/>
            </a:r>
            <a:endParaRPr sz="1100">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46" name="Google Shape;146;p27"/>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Trampoline (трамплин)</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С помощью трамплина любую рекурсивную функцию можно сделать хвостовой. Еще одной полезной особенностью является то, что рекурсию можно выполнять пошагово, останавливая ход вычисления или передавая частично выполненные вычисления в другую часть программы. Т.к. на каждый шаг рекурсии создается как минимум один дополнительный объект, трамплины немного уступают другим реализациям в производительности.</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Если немного обобщить, можно сказать трамплин состоит из:</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доменной модели (Сall и Data)</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функции преобразования этой модели</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интерпретатора результатов преобразования.</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Такой способ организации приложений лег в основу концепции Free monad, о которых мы поговорим далее.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задание: lectures.cat.TrampolineFibsTest</a:t>
            </a:r>
            <a:endParaRPr b="1" sz="14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52" name="Google Shape;152;p28"/>
          <p:cNvSpPr txBox="1"/>
          <p:nvPr>
            <p:ph idx="1" type="body"/>
          </p:nvPr>
        </p:nvSpPr>
        <p:spPr>
          <a:xfrm>
            <a:off x="311700" y="1120525"/>
            <a:ext cx="8520600" cy="3942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Free</a:t>
            </a:r>
            <a:endParaRPr b="1">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rPr b="1" lang="ru" sz="1400">
                <a:solidFill>
                  <a:srgbClr val="434343"/>
                </a:solidFill>
              </a:rPr>
              <a:t>Free </a:t>
            </a:r>
            <a:r>
              <a:rPr lang="ru" sz="1400">
                <a:solidFill>
                  <a:srgbClr val="434343"/>
                </a:solidFill>
              </a:rPr>
              <a:t>монады немного сбивающее с толку название т.к. за ним стоит что-то большее, чем реализация очередной монады. Это скорее подход к написанию приложений.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Познакомимся с ним на примере из библиотеки Cats: </a:t>
            </a:r>
            <a:r>
              <a:rPr b="1" lang="ru" sz="1400">
                <a:solidFill>
                  <a:srgbClr val="434343"/>
                </a:solidFill>
              </a:rPr>
              <a:t>lectures.cat.CatsFreeExample.scala. </a:t>
            </a:r>
            <a:r>
              <a:rPr lang="ru" sz="1400">
                <a:solidFill>
                  <a:srgbClr val="434343"/>
                </a:solidFill>
              </a:rPr>
              <a:t>В ней мы создадим приложение для работы с хранилищем пар ключ\значение.</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Любое приложение, реализованное с помощью Free монад, можно разделить на 3 основные составные части:</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Первая часть - алгебраический тип данных, описывающей предметную  область. В нашем случае предметной областью являются операции над произвольным хранилищем. Эти операции описываются с помощью нескольких  кейс классов. Вместе с ними часто описывают функции превращения кейс классов доменной модели в инстансы </a:t>
            </a:r>
            <a:r>
              <a:rPr b="1" lang="ru" sz="1400">
                <a:solidFill>
                  <a:srgbClr val="434343"/>
                </a:solidFill>
              </a:rPr>
              <a:t>Free[S[_], A]. </a:t>
            </a:r>
            <a:r>
              <a:rPr lang="ru" sz="1400">
                <a:solidFill>
                  <a:srgbClr val="434343"/>
                </a:solidFill>
              </a:rPr>
              <a:t>Они нужны для композиции кейс классов при написании программы.</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endParaRPr sz="1400">
              <a:solidFill>
                <a:srgbClr val="434343"/>
              </a:solidFill>
            </a:endParaRPr>
          </a:p>
          <a:p>
            <a:pPr indent="457200" lvl="0" marL="0" rtl="0">
              <a:lnSpc>
                <a:spcPct val="100000"/>
              </a:lnSpc>
              <a:spcBef>
                <a:spcPts val="0"/>
              </a:spcBef>
              <a:spcAft>
                <a:spcPts val="0"/>
              </a:spcAft>
              <a:buNone/>
            </a:pPr>
            <a:r>
              <a:rPr lang="ru" sz="1400">
                <a:solidFill>
                  <a:srgbClr val="434343"/>
                </a:solidFill>
              </a:rPr>
              <a:t> </a:t>
            </a:r>
            <a:endParaRPr sz="1400">
              <a:solidFill>
                <a:srgbClr val="434343"/>
              </a:solidFill>
            </a:endParaRPr>
          </a:p>
        </p:txBody>
      </p:sp>
      <p:sp>
        <p:nvSpPr>
          <p:cNvPr id="153" name="Google Shape;153;p28"/>
          <p:cNvSpPr txBox="1"/>
          <p:nvPr/>
        </p:nvSpPr>
        <p:spPr>
          <a:xfrm>
            <a:off x="450900" y="4250725"/>
            <a:ext cx="8242200" cy="8127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sealed trait </a:t>
            </a:r>
            <a:r>
              <a:rPr lang="ru" sz="1100">
                <a:solidFill>
                  <a:schemeClr val="dk1"/>
                </a:solidFill>
                <a:highlight>
                  <a:srgbClr val="FFFFFF"/>
                </a:highlight>
                <a:latin typeface="Verdana"/>
                <a:ea typeface="Verdana"/>
                <a:cs typeface="Verdana"/>
                <a:sym typeface="Verdana"/>
              </a:rPr>
              <a:t>KVStoreA[</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case class </a:t>
            </a:r>
            <a:r>
              <a:rPr lang="ru" sz="1100">
                <a:solidFill>
                  <a:schemeClr val="dk1"/>
                </a:solidFill>
                <a:highlight>
                  <a:srgbClr val="FFFFFF"/>
                </a:highlight>
                <a:latin typeface="Verdana"/>
                <a:ea typeface="Verdana"/>
                <a:cs typeface="Verdana"/>
                <a:sym typeface="Verdana"/>
              </a:rPr>
              <a:t>Put[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](key: </a:t>
            </a:r>
            <a:r>
              <a:rPr lang="ru" sz="1100">
                <a:solidFill>
                  <a:srgbClr val="20999D"/>
                </a:solidFill>
                <a:highlight>
                  <a:srgbClr val="FFFFFF"/>
                </a:highlight>
                <a:latin typeface="Verdana"/>
                <a:ea typeface="Verdana"/>
                <a:cs typeface="Verdana"/>
                <a:sym typeface="Verdana"/>
              </a:rPr>
              <a:t>String</a:t>
            </a:r>
            <a:r>
              <a:rPr lang="ru" sz="1100">
                <a:solidFill>
                  <a:schemeClr val="dk1"/>
                </a:solidFill>
                <a:highlight>
                  <a:srgbClr val="FFFFFF"/>
                </a:highlight>
                <a:latin typeface="Verdana"/>
                <a:ea typeface="Verdana"/>
                <a:cs typeface="Verdana"/>
                <a:sym typeface="Verdana"/>
              </a:rPr>
              <a:t>, value: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KVStoreA[Unit]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case class </a:t>
            </a:r>
            <a:r>
              <a:rPr lang="ru" sz="1100">
                <a:solidFill>
                  <a:schemeClr val="dk1"/>
                </a:solidFill>
                <a:highlight>
                  <a:srgbClr val="FFFFFF"/>
                </a:highlight>
                <a:latin typeface="Verdana"/>
                <a:ea typeface="Verdana"/>
                <a:cs typeface="Verdana"/>
                <a:sym typeface="Verdana"/>
              </a:rPr>
              <a:t>Get[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](key: </a:t>
            </a:r>
            <a:r>
              <a:rPr lang="ru" sz="1100">
                <a:solidFill>
                  <a:srgbClr val="20999D"/>
                </a:solidFill>
                <a:highlight>
                  <a:srgbClr val="FFFFFF"/>
                </a:highlight>
                <a:latin typeface="Verdana"/>
                <a:ea typeface="Verdana"/>
                <a:cs typeface="Verdana"/>
                <a:sym typeface="Verdana"/>
              </a:rPr>
              <a:t>String</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KVStoreA[Option[</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case class </a:t>
            </a:r>
            <a:r>
              <a:rPr lang="ru" sz="1100">
                <a:solidFill>
                  <a:schemeClr val="dk1"/>
                </a:solidFill>
                <a:highlight>
                  <a:srgbClr val="FFFFFF"/>
                </a:highlight>
                <a:latin typeface="Verdana"/>
                <a:ea typeface="Verdana"/>
                <a:cs typeface="Verdana"/>
                <a:sym typeface="Verdana"/>
              </a:rPr>
              <a:t>Delete(key: </a:t>
            </a:r>
            <a:r>
              <a:rPr lang="ru" sz="1100">
                <a:solidFill>
                  <a:srgbClr val="20999D"/>
                </a:solidFill>
                <a:highlight>
                  <a:srgbClr val="FFFFFF"/>
                </a:highlight>
                <a:latin typeface="Verdana"/>
                <a:ea typeface="Verdana"/>
                <a:cs typeface="Verdana"/>
                <a:sym typeface="Verdana"/>
              </a:rPr>
              <a:t>String</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KVStoreA[Unit]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59" name="Google Shape;159;p29"/>
          <p:cNvSpPr txBox="1"/>
          <p:nvPr>
            <p:ph idx="1" type="body"/>
          </p:nvPr>
        </p:nvSpPr>
        <p:spPr>
          <a:xfrm>
            <a:off x="311700" y="1106375"/>
            <a:ext cx="8520600" cy="68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Free</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Вторая </a:t>
            </a:r>
            <a:r>
              <a:rPr lang="ru" sz="1400">
                <a:solidFill>
                  <a:srgbClr val="434343"/>
                </a:solidFill>
              </a:rPr>
              <a:t>часть - программа, написанная в терминах предметной области. </a:t>
            </a:r>
            <a:endParaRPr sz="1400">
              <a:solidFill>
                <a:srgbClr val="434343"/>
              </a:solidFill>
            </a:endParaRPr>
          </a:p>
          <a:p>
            <a:pPr indent="457200" lvl="0" marL="0" rtl="0">
              <a:lnSpc>
                <a:spcPct val="100000"/>
              </a:lnSpc>
              <a:spcBef>
                <a:spcPts val="0"/>
              </a:spcBef>
              <a:spcAft>
                <a:spcPts val="0"/>
              </a:spcAft>
              <a:buNone/>
            </a:pPr>
            <a:r>
              <a:rPr lang="ru" sz="1400">
                <a:solidFill>
                  <a:srgbClr val="434343"/>
                </a:solidFill>
              </a:rPr>
              <a:t> </a:t>
            </a:r>
            <a:endParaRPr sz="1400">
              <a:solidFill>
                <a:srgbClr val="434343"/>
              </a:solidFill>
            </a:endParaRPr>
          </a:p>
        </p:txBody>
      </p:sp>
      <p:sp>
        <p:nvSpPr>
          <p:cNvPr id="160" name="Google Shape;160;p29"/>
          <p:cNvSpPr txBox="1"/>
          <p:nvPr/>
        </p:nvSpPr>
        <p:spPr>
          <a:xfrm>
            <a:off x="432050" y="1792775"/>
            <a:ext cx="8400300" cy="14190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program</a:t>
            </a:r>
            <a:r>
              <a:rPr lang="ru" sz="1100">
                <a:solidFill>
                  <a:schemeClr val="dk1"/>
                </a:solidFill>
                <a:highlight>
                  <a:srgbClr val="FFFFFF"/>
                </a:highlight>
                <a:latin typeface="Verdana"/>
                <a:ea typeface="Verdana"/>
                <a:cs typeface="Verdana"/>
                <a:sym typeface="Verdana"/>
              </a:rPr>
              <a:t>: Free[KVStoreA, Option[Int]] = </a:t>
            </a:r>
            <a:r>
              <a:rPr lang="ru" sz="1100">
                <a:solidFill>
                  <a:srgbClr val="000080"/>
                </a:solidFill>
                <a:highlight>
                  <a:srgbClr val="FFFFFF"/>
                </a:highlight>
                <a:latin typeface="Verdana"/>
                <a:ea typeface="Verdana"/>
                <a:cs typeface="Verdana"/>
                <a:sym typeface="Verdana"/>
              </a:rPr>
              <a:t>for </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_ &lt;- </a:t>
            </a:r>
            <a:r>
              <a:rPr i="1" lang="ru" sz="1100">
                <a:solidFill>
                  <a:schemeClr val="dk1"/>
                </a:solidFill>
                <a:highlight>
                  <a:srgbClr val="FFFFFF"/>
                </a:highlight>
                <a:latin typeface="Verdana"/>
                <a:ea typeface="Verdana"/>
                <a:cs typeface="Verdana"/>
                <a:sym typeface="Verdana"/>
              </a:rPr>
              <a:t>put</a:t>
            </a:r>
            <a:r>
              <a:rPr lang="ru" sz="1100">
                <a:solidFill>
                  <a:schemeClr val="dk1"/>
                </a:solidFill>
                <a:highlight>
                  <a:srgbClr val="FFFFFF"/>
                </a:highlight>
                <a:latin typeface="Verdana"/>
                <a:ea typeface="Verdana"/>
                <a:cs typeface="Verdana"/>
                <a:sym typeface="Verdana"/>
              </a:rPr>
              <a:t>(</a:t>
            </a:r>
            <a:r>
              <a:rPr lang="ru" sz="1100">
                <a:solidFill>
                  <a:srgbClr val="008000"/>
                </a:solidFill>
                <a:highlight>
                  <a:srgbClr val="FFFFFF"/>
                </a:highlight>
                <a:latin typeface="Verdana"/>
                <a:ea typeface="Verdana"/>
                <a:cs typeface="Verdana"/>
                <a:sym typeface="Verdana"/>
              </a:rPr>
              <a:t>"wild-cats"</a:t>
            </a:r>
            <a:r>
              <a:rPr lang="ru" sz="1100">
                <a:solidFill>
                  <a:schemeClr val="dk1"/>
                </a:solidFill>
                <a:highlight>
                  <a:srgbClr val="FFFFFF"/>
                </a:highlight>
                <a:latin typeface="Verdana"/>
                <a:ea typeface="Verdana"/>
                <a:cs typeface="Verdana"/>
                <a:sym typeface="Verdana"/>
              </a:rPr>
              <a:t>, </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_ &lt;- </a:t>
            </a:r>
            <a:r>
              <a:rPr i="1" lang="ru" sz="1100">
                <a:solidFill>
                  <a:schemeClr val="dk1"/>
                </a:solidFill>
                <a:highlight>
                  <a:srgbClr val="FFFFFF"/>
                </a:highlight>
                <a:latin typeface="Verdana"/>
                <a:ea typeface="Verdana"/>
                <a:cs typeface="Verdana"/>
                <a:sym typeface="Verdana"/>
              </a:rPr>
              <a:t>update</a:t>
            </a:r>
            <a:r>
              <a:rPr lang="ru" sz="1100">
                <a:solidFill>
                  <a:schemeClr val="dk1"/>
                </a:solidFill>
                <a:highlight>
                  <a:srgbClr val="FFFFFF"/>
                </a:highlight>
                <a:latin typeface="Verdana"/>
                <a:ea typeface="Verdana"/>
                <a:cs typeface="Verdana"/>
                <a:sym typeface="Verdana"/>
              </a:rPr>
              <a:t>[Int](</a:t>
            </a:r>
            <a:r>
              <a:rPr lang="ru" sz="1100">
                <a:solidFill>
                  <a:srgbClr val="008000"/>
                </a:solidFill>
                <a:highlight>
                  <a:srgbClr val="FFFFFF"/>
                </a:highlight>
                <a:latin typeface="Verdana"/>
                <a:ea typeface="Verdana"/>
                <a:cs typeface="Verdana"/>
                <a:sym typeface="Verdana"/>
              </a:rPr>
              <a:t>"wild-cats"</a:t>
            </a:r>
            <a:r>
              <a:rPr lang="ru" sz="1100">
                <a:solidFill>
                  <a:schemeClr val="dk1"/>
                </a:solidFill>
                <a:highlight>
                  <a:srgbClr val="FFFFFF"/>
                </a:highlight>
                <a:latin typeface="Verdana"/>
                <a:ea typeface="Verdana"/>
                <a:cs typeface="Verdana"/>
                <a:sym typeface="Verdana"/>
              </a:rPr>
              <a:t>, _ + </a:t>
            </a:r>
            <a:r>
              <a:rPr lang="ru" sz="1100">
                <a:solidFill>
                  <a:srgbClr val="0000FF"/>
                </a:solidFill>
                <a:highlight>
                  <a:srgbClr val="FFFFFF"/>
                </a:highlight>
                <a:latin typeface="Verdana"/>
                <a:ea typeface="Verdana"/>
                <a:cs typeface="Verdana"/>
                <a:sym typeface="Verdana"/>
              </a:rPr>
              <a:t>12</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_ &lt;- </a:t>
            </a:r>
            <a:r>
              <a:rPr i="1" lang="ru" sz="1100">
                <a:solidFill>
                  <a:schemeClr val="dk1"/>
                </a:solidFill>
                <a:highlight>
                  <a:srgbClr val="FFFFFF"/>
                </a:highlight>
                <a:latin typeface="Verdana"/>
                <a:ea typeface="Verdana"/>
                <a:cs typeface="Verdana"/>
                <a:sym typeface="Verdana"/>
              </a:rPr>
              <a:t>put</a:t>
            </a:r>
            <a:r>
              <a:rPr lang="ru" sz="1100">
                <a:solidFill>
                  <a:schemeClr val="dk1"/>
                </a:solidFill>
                <a:highlight>
                  <a:srgbClr val="FFFFFF"/>
                </a:highlight>
                <a:latin typeface="Verdana"/>
                <a:ea typeface="Verdana"/>
                <a:cs typeface="Verdana"/>
                <a:sym typeface="Verdana"/>
              </a:rPr>
              <a:t>(</a:t>
            </a:r>
            <a:r>
              <a:rPr lang="ru" sz="1100">
                <a:solidFill>
                  <a:srgbClr val="008000"/>
                </a:solidFill>
                <a:highlight>
                  <a:srgbClr val="FFFFFF"/>
                </a:highlight>
                <a:latin typeface="Verdana"/>
                <a:ea typeface="Verdana"/>
                <a:cs typeface="Verdana"/>
                <a:sym typeface="Verdana"/>
              </a:rPr>
              <a:t>"tame-cats"</a:t>
            </a:r>
            <a:r>
              <a:rPr lang="ru" sz="1100">
                <a:solidFill>
                  <a:schemeClr val="dk1"/>
                </a:solidFill>
                <a:highlight>
                  <a:srgbClr val="FFFFFF"/>
                </a:highlight>
                <a:latin typeface="Verdana"/>
                <a:ea typeface="Verdana"/>
                <a:cs typeface="Verdana"/>
                <a:sym typeface="Verdana"/>
              </a:rPr>
              <a:t>, </a:t>
            </a:r>
            <a:r>
              <a:rPr lang="ru" sz="1100">
                <a:solidFill>
                  <a:srgbClr val="0000FF"/>
                </a:solidFill>
                <a:highlight>
                  <a:srgbClr val="FFFFFF"/>
                </a:highlight>
                <a:latin typeface="Verdana"/>
                <a:ea typeface="Verdana"/>
                <a:cs typeface="Verdana"/>
                <a:sym typeface="Verdana"/>
              </a:rPr>
              <a:t>5</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n &lt;- </a:t>
            </a:r>
            <a:r>
              <a:rPr i="1" lang="ru" sz="1100">
                <a:solidFill>
                  <a:schemeClr val="dk1"/>
                </a:solidFill>
                <a:highlight>
                  <a:srgbClr val="FFFFFF"/>
                </a:highlight>
                <a:latin typeface="Verdana"/>
                <a:ea typeface="Verdana"/>
                <a:cs typeface="Verdana"/>
                <a:sym typeface="Verdana"/>
              </a:rPr>
              <a:t>get</a:t>
            </a:r>
            <a:r>
              <a:rPr lang="ru" sz="1100">
                <a:solidFill>
                  <a:schemeClr val="dk1"/>
                </a:solidFill>
                <a:highlight>
                  <a:srgbClr val="FFFFFF"/>
                </a:highlight>
                <a:latin typeface="Verdana"/>
                <a:ea typeface="Verdana"/>
                <a:cs typeface="Verdana"/>
                <a:sym typeface="Verdana"/>
              </a:rPr>
              <a:t>[Int](</a:t>
            </a:r>
            <a:r>
              <a:rPr lang="ru" sz="1100">
                <a:solidFill>
                  <a:srgbClr val="008000"/>
                </a:solidFill>
                <a:highlight>
                  <a:srgbClr val="FFFFFF"/>
                </a:highlight>
                <a:latin typeface="Verdana"/>
                <a:ea typeface="Verdana"/>
                <a:cs typeface="Verdana"/>
                <a:sym typeface="Verdana"/>
              </a:rPr>
              <a:t>"wild-cats"</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_ &lt;- </a:t>
            </a:r>
            <a:r>
              <a:rPr i="1" lang="ru" sz="1100">
                <a:solidFill>
                  <a:schemeClr val="dk1"/>
                </a:solidFill>
                <a:highlight>
                  <a:srgbClr val="FFFFFF"/>
                </a:highlight>
                <a:latin typeface="Verdana"/>
                <a:ea typeface="Verdana"/>
                <a:cs typeface="Verdana"/>
                <a:sym typeface="Verdana"/>
              </a:rPr>
              <a:t>delete</a:t>
            </a:r>
            <a:r>
              <a:rPr lang="ru" sz="1100">
                <a:solidFill>
                  <a:schemeClr val="dk1"/>
                </a:solidFill>
                <a:highlight>
                  <a:srgbClr val="FFFFFF"/>
                </a:highlight>
                <a:latin typeface="Verdana"/>
                <a:ea typeface="Verdana"/>
                <a:cs typeface="Verdana"/>
                <a:sym typeface="Verdana"/>
              </a:rPr>
              <a:t>(</a:t>
            </a:r>
            <a:r>
              <a:rPr lang="ru" sz="1100">
                <a:solidFill>
                  <a:srgbClr val="008000"/>
                </a:solidFill>
                <a:highlight>
                  <a:srgbClr val="FFFFFF"/>
                </a:highlight>
                <a:latin typeface="Verdana"/>
                <a:ea typeface="Verdana"/>
                <a:cs typeface="Verdana"/>
                <a:sym typeface="Verdana"/>
              </a:rPr>
              <a:t>"tame-cats"</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lang="ru" sz="1100">
                <a:solidFill>
                  <a:srgbClr val="000080"/>
                </a:solidFill>
                <a:highlight>
                  <a:srgbClr val="FFFFFF"/>
                </a:highlight>
                <a:latin typeface="Verdana"/>
                <a:ea typeface="Verdana"/>
                <a:cs typeface="Verdana"/>
                <a:sym typeface="Verdana"/>
              </a:rPr>
              <a:t>yield </a:t>
            </a:r>
            <a:r>
              <a:rPr lang="ru" sz="1100">
                <a:solidFill>
                  <a:schemeClr val="dk1"/>
                </a:solidFill>
                <a:highlight>
                  <a:srgbClr val="FFFFFF"/>
                </a:highlight>
                <a:latin typeface="Verdana"/>
                <a:ea typeface="Verdana"/>
                <a:cs typeface="Verdana"/>
                <a:sym typeface="Verdana"/>
              </a:rPr>
              <a:t>n</a:t>
            </a:r>
            <a:endParaRPr sz="1100">
              <a:solidFill>
                <a:schemeClr val="dk1"/>
              </a:solidFill>
              <a:highlight>
                <a:srgbClr val="FFFFFF"/>
              </a:highlight>
              <a:latin typeface="Verdana"/>
              <a:ea typeface="Verdana"/>
              <a:cs typeface="Verdana"/>
              <a:sym typeface="Verdana"/>
            </a:endParaRPr>
          </a:p>
        </p:txBody>
      </p:sp>
      <p:sp>
        <p:nvSpPr>
          <p:cNvPr id="161" name="Google Shape;161;p29"/>
          <p:cNvSpPr txBox="1"/>
          <p:nvPr>
            <p:ph idx="1" type="body"/>
          </p:nvPr>
        </p:nvSpPr>
        <p:spPr>
          <a:xfrm>
            <a:off x="432050" y="3263275"/>
            <a:ext cx="8520600" cy="1577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Программа представляет собой композицию операций над нашим ADT и записана в форме </a:t>
            </a:r>
            <a:r>
              <a:rPr b="1" lang="ru" sz="1400">
                <a:solidFill>
                  <a:srgbClr val="434343"/>
                </a:solidFill>
              </a:rPr>
              <a:t>for-comprehension</a:t>
            </a:r>
            <a:r>
              <a:rPr lang="ru" sz="1400">
                <a:solidFill>
                  <a:srgbClr val="434343"/>
                </a:solidFill>
              </a:rPr>
              <a:t>. Это значит, что наш доменные типы превратились в монады и каким-то образом обзавелись методами </a:t>
            </a:r>
            <a:r>
              <a:rPr b="1" lang="ru" sz="1400">
                <a:solidFill>
                  <a:srgbClr val="434343"/>
                </a:solidFill>
              </a:rPr>
              <a:t>flatMap</a:t>
            </a:r>
            <a:r>
              <a:rPr lang="ru" sz="1400">
                <a:solidFill>
                  <a:srgbClr val="434343"/>
                </a:solidFill>
              </a:rPr>
              <a:t> и </a:t>
            </a:r>
            <a:r>
              <a:rPr b="1" lang="ru" sz="1400">
                <a:solidFill>
                  <a:srgbClr val="434343"/>
                </a:solidFill>
              </a:rPr>
              <a:t>map, </a:t>
            </a:r>
            <a:r>
              <a:rPr lang="ru" sz="1400">
                <a:solidFill>
                  <a:srgbClr val="434343"/>
                </a:solidFill>
              </a:rPr>
              <a:t>необходимыми для композиции</a:t>
            </a:r>
            <a:r>
              <a:rPr b="1" lang="ru" sz="1400">
                <a:solidFill>
                  <a:srgbClr val="434343"/>
                </a:solidFill>
              </a:rPr>
              <a:t>.</a:t>
            </a:r>
            <a:r>
              <a:rPr lang="ru" sz="1400">
                <a:solidFill>
                  <a:srgbClr val="434343"/>
                </a:solidFill>
              </a:rPr>
              <a:t> Эти методы были предоставлены классом </a:t>
            </a:r>
            <a:r>
              <a:rPr b="1" lang="ru" sz="1400">
                <a:solidFill>
                  <a:srgbClr val="434343"/>
                </a:solidFill>
              </a:rPr>
              <a:t>Free[F[_], A]. </a:t>
            </a:r>
            <a:r>
              <a:rPr lang="ru" sz="1400">
                <a:solidFill>
                  <a:srgbClr val="434343"/>
                </a:solidFill>
              </a:rPr>
              <a:t>Одна из причин, почему данные монады называют </a:t>
            </a:r>
            <a:r>
              <a:rPr b="1" lang="ru" sz="1400">
                <a:solidFill>
                  <a:srgbClr val="434343"/>
                </a:solidFill>
              </a:rPr>
              <a:t>Free</a:t>
            </a:r>
            <a:r>
              <a:rPr lang="ru" sz="1400">
                <a:solidFill>
                  <a:srgbClr val="434343"/>
                </a:solidFill>
              </a:rPr>
              <a:t>(свободными или бесплатными), в том, что имея интерпретатор и </a:t>
            </a:r>
            <a:r>
              <a:rPr b="1" lang="ru" sz="1400">
                <a:solidFill>
                  <a:srgbClr val="434343"/>
                </a:solidFill>
              </a:rPr>
              <a:t>ADT </a:t>
            </a:r>
            <a:r>
              <a:rPr lang="ru" sz="1400">
                <a:solidFill>
                  <a:srgbClr val="434343"/>
                </a:solidFill>
              </a:rPr>
              <a:t>мы, как бы, получаем монады бесплатно. Это, конечно же, не совсем так. Проанализируем реализацию </a:t>
            </a:r>
            <a:r>
              <a:rPr b="1" lang="ru" sz="1400">
                <a:solidFill>
                  <a:srgbClr val="434343"/>
                </a:solidFill>
              </a:rPr>
              <a:t>Free</a:t>
            </a:r>
            <a:r>
              <a:rPr lang="ru" sz="1400">
                <a:solidFill>
                  <a:srgbClr val="434343"/>
                </a:solidFill>
              </a:rPr>
              <a:t> из библиотеки </a:t>
            </a:r>
            <a:r>
              <a:rPr b="1" lang="ru" sz="1400">
                <a:solidFill>
                  <a:srgbClr val="434343"/>
                </a:solidFill>
              </a:rPr>
              <a:t>cats</a:t>
            </a:r>
            <a:r>
              <a:rPr lang="ru" sz="1400">
                <a:solidFill>
                  <a:srgbClr val="434343"/>
                </a:solidFill>
              </a:rPr>
              <a:t>. </a:t>
            </a:r>
            <a:endParaRPr sz="1400">
              <a:solidFill>
                <a:srgbClr val="434343"/>
              </a:solidFill>
            </a:endParaRPr>
          </a:p>
          <a:p>
            <a:pPr indent="457200" lvl="0" marL="0" rtl="0">
              <a:lnSpc>
                <a:spcPct val="100000"/>
              </a:lnSpc>
              <a:spcBef>
                <a:spcPts val="0"/>
              </a:spcBef>
              <a:spcAft>
                <a:spcPts val="0"/>
              </a:spcAft>
              <a:buNone/>
            </a:pPr>
            <a:r>
              <a:rPr lang="ru" sz="1400">
                <a:solidFill>
                  <a:srgbClr val="434343"/>
                </a:solidFill>
              </a:rPr>
              <a:t> </a:t>
            </a:r>
            <a:endParaRPr sz="14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67" name="Google Shape;167;p30"/>
          <p:cNvSpPr txBox="1"/>
          <p:nvPr/>
        </p:nvSpPr>
        <p:spPr>
          <a:xfrm>
            <a:off x="311550" y="1083300"/>
            <a:ext cx="8520600" cy="39024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i="1" lang="ru" sz="1100">
                <a:solidFill>
                  <a:srgbClr val="808080"/>
                </a:solidFill>
                <a:highlight>
                  <a:srgbClr val="FFFFFF"/>
                </a:highlight>
                <a:latin typeface="Verdana"/>
                <a:ea typeface="Verdana"/>
                <a:cs typeface="Verdana"/>
                <a:sym typeface="Verdana"/>
              </a:rPr>
              <a:t>/** Результат **/</a:t>
            </a:r>
            <a:endParaRPr i="1" sz="1100">
              <a:solidFill>
                <a:srgbClr val="808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private</a:t>
            </a:r>
            <a:r>
              <a:rPr lang="ru" sz="1100">
                <a:solidFill>
                  <a:schemeClr val="dk1"/>
                </a:solidFill>
                <a:highlight>
                  <a:srgbClr val="FFFFFF"/>
                </a:highlight>
                <a:latin typeface="Verdana"/>
                <a:ea typeface="Verdana"/>
                <a:cs typeface="Verdana"/>
                <a:sym typeface="Verdana"/>
              </a:rPr>
              <a:t>[free] </a:t>
            </a:r>
            <a:r>
              <a:rPr b="1" lang="ru" sz="1100">
                <a:solidFill>
                  <a:srgbClr val="000080"/>
                </a:solidFill>
                <a:highlight>
                  <a:srgbClr val="FFFFFF"/>
                </a:highlight>
                <a:latin typeface="Verdana"/>
                <a:ea typeface="Verdana"/>
                <a:cs typeface="Verdana"/>
                <a:sym typeface="Verdana"/>
              </a:rPr>
              <a:t>final case class </a:t>
            </a:r>
            <a:r>
              <a:rPr lang="ru" sz="1100">
                <a:solidFill>
                  <a:schemeClr val="dk1"/>
                </a:solidFill>
                <a:highlight>
                  <a:srgbClr val="FFFFFF"/>
                </a:highlight>
                <a:latin typeface="Verdana"/>
                <a:ea typeface="Verdana"/>
                <a:cs typeface="Verdana"/>
                <a:sym typeface="Verdana"/>
              </a:rPr>
              <a:t>Pure[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i="1" lang="ru" sz="1100">
                <a:solidFill>
                  <a:srgbClr val="808080"/>
                </a:solidFill>
                <a:highlight>
                  <a:srgbClr val="FFFFFF"/>
                </a:highlight>
                <a:latin typeface="Verdana"/>
                <a:ea typeface="Verdana"/>
                <a:cs typeface="Verdana"/>
                <a:sym typeface="Verdana"/>
              </a:rPr>
              <a:t>/** Резулььаь внутри конейнера **/</a:t>
            </a:r>
            <a:endParaRPr i="1" sz="1100">
              <a:solidFill>
                <a:srgbClr val="808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private</a:t>
            </a:r>
            <a:r>
              <a:rPr lang="ru" sz="1100">
                <a:solidFill>
                  <a:schemeClr val="dk1"/>
                </a:solidFill>
                <a:highlight>
                  <a:srgbClr val="FFFFFF"/>
                </a:highlight>
                <a:latin typeface="Verdana"/>
                <a:ea typeface="Verdana"/>
                <a:cs typeface="Verdana"/>
                <a:sym typeface="Verdana"/>
              </a:rPr>
              <a:t>[free] </a:t>
            </a:r>
            <a:r>
              <a:rPr b="1" lang="ru" sz="1100">
                <a:solidFill>
                  <a:srgbClr val="000080"/>
                </a:solidFill>
                <a:highlight>
                  <a:srgbClr val="FFFFFF"/>
                </a:highlight>
                <a:latin typeface="Verdana"/>
                <a:ea typeface="Verdana"/>
                <a:cs typeface="Verdana"/>
                <a:sym typeface="Verdana"/>
              </a:rPr>
              <a:t>final case class </a:t>
            </a:r>
            <a:r>
              <a:rPr lang="ru" sz="1100">
                <a:solidFill>
                  <a:schemeClr val="dk1"/>
                </a:solidFill>
                <a:highlight>
                  <a:srgbClr val="FFFFFF"/>
                </a:highlight>
                <a:latin typeface="Verdana"/>
                <a:ea typeface="Verdana"/>
                <a:cs typeface="Verdana"/>
                <a:sym typeface="Verdana"/>
              </a:rPr>
              <a:t>Suspend[</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 </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i="1" lang="ru" sz="1100">
                <a:solidFill>
                  <a:srgbClr val="808080"/>
                </a:solidFill>
                <a:highlight>
                  <a:srgbClr val="FFFFFF"/>
                </a:highlight>
                <a:latin typeface="Verdana"/>
                <a:ea typeface="Verdana"/>
                <a:cs typeface="Verdana"/>
                <a:sym typeface="Verdana"/>
              </a:rPr>
              <a:t>/** Отоженный вызов функции f  **/</a:t>
            </a:r>
            <a:endParaRPr i="1" sz="1100">
              <a:solidFill>
                <a:srgbClr val="808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private</a:t>
            </a:r>
            <a:r>
              <a:rPr lang="ru" sz="1100">
                <a:solidFill>
                  <a:schemeClr val="dk1"/>
                </a:solidFill>
                <a:highlight>
                  <a:srgbClr val="FFFFFF"/>
                </a:highlight>
                <a:latin typeface="Verdana"/>
                <a:ea typeface="Verdana"/>
                <a:cs typeface="Verdana"/>
                <a:sym typeface="Verdana"/>
              </a:rPr>
              <a:t>[free] </a:t>
            </a:r>
            <a:r>
              <a:rPr b="1" lang="ru" sz="1100">
                <a:solidFill>
                  <a:srgbClr val="000080"/>
                </a:solidFill>
                <a:highlight>
                  <a:srgbClr val="FFFFFF"/>
                </a:highlight>
                <a:latin typeface="Verdana"/>
                <a:ea typeface="Verdana"/>
                <a:cs typeface="Verdana"/>
                <a:sym typeface="Verdana"/>
              </a:rPr>
              <a:t>final case class </a:t>
            </a:r>
            <a:r>
              <a:rPr lang="ru" sz="1100">
                <a:solidFill>
                  <a:schemeClr val="dk1"/>
                </a:solidFill>
                <a:highlight>
                  <a:srgbClr val="FFFFFF"/>
                </a:highlight>
                <a:latin typeface="Verdana"/>
                <a:ea typeface="Verdana"/>
                <a:cs typeface="Verdana"/>
                <a:sym typeface="Verdana"/>
              </a:rPr>
              <a:t>FlatMapped[</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](c: 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f: </a:t>
            </a:r>
            <a:r>
              <a:rPr lang="ru" sz="1100">
                <a:solidFill>
                  <a:srgbClr val="20999D"/>
                </a:solidFill>
                <a:highlight>
                  <a:srgbClr val="FFFFFF"/>
                </a:highlight>
                <a:latin typeface="Verdana"/>
                <a:ea typeface="Verdana"/>
                <a:cs typeface="Verdana"/>
                <a:sym typeface="Verdana"/>
              </a:rPr>
              <a:t>C </a:t>
            </a:r>
            <a:r>
              <a:rPr lang="ru" sz="1100">
                <a:solidFill>
                  <a:schemeClr val="dk1"/>
                </a:solidFill>
                <a:highlight>
                  <a:srgbClr val="FFFFFF"/>
                </a:highlight>
                <a:latin typeface="Verdana"/>
                <a:ea typeface="Verdana"/>
                <a:cs typeface="Verdana"/>
                <a:sym typeface="Verdana"/>
              </a:rPr>
              <a:t>=&gt; 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sealed abstract class </a:t>
            </a:r>
            <a:r>
              <a:rPr lang="ru" sz="1100">
                <a:solidFill>
                  <a:schemeClr val="dk1"/>
                </a:solidFill>
                <a:highlight>
                  <a:srgbClr val="FFFFFF"/>
                </a:highlight>
                <a:latin typeface="Verdana"/>
                <a:ea typeface="Verdana"/>
                <a:cs typeface="Verdana"/>
                <a:sym typeface="Verdana"/>
              </a:rPr>
              <a:t>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Product </a:t>
            </a:r>
            <a:r>
              <a:rPr b="1" lang="ru" sz="1100">
                <a:solidFill>
                  <a:srgbClr val="000080"/>
                </a:solidFill>
                <a:highlight>
                  <a:srgbClr val="FFFFFF"/>
                </a:highlight>
                <a:latin typeface="Verdana"/>
                <a:ea typeface="Verdana"/>
                <a:cs typeface="Verdana"/>
                <a:sym typeface="Verdana"/>
              </a:rPr>
              <a:t>with </a:t>
            </a:r>
            <a:r>
              <a:rPr lang="ru" sz="1100">
                <a:solidFill>
                  <a:schemeClr val="dk1"/>
                </a:solidFill>
                <a:highlight>
                  <a:srgbClr val="FFFFFF"/>
                </a:highlight>
                <a:latin typeface="Verdana"/>
                <a:ea typeface="Verdana"/>
                <a:cs typeface="Verdana"/>
                <a:sym typeface="Verdana"/>
              </a:rPr>
              <a:t>Serializable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import </a:t>
            </a:r>
            <a:r>
              <a:rPr lang="ru" sz="1100">
                <a:solidFill>
                  <a:schemeClr val="dk1"/>
                </a:solidFill>
                <a:highlight>
                  <a:srgbClr val="FFFFFF"/>
                </a:highlight>
                <a:latin typeface="Verdana"/>
                <a:ea typeface="Verdana"/>
                <a:cs typeface="Verdana"/>
                <a:sym typeface="Verdana"/>
              </a:rPr>
              <a:t>Free.{ Pure, Suspend, FlatMapped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map[</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flatMap(a =&gt; Pure(f(a)))</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a:t>
            </a:r>
            <a:endParaRPr i="1" sz="1100">
              <a:solidFill>
                <a:srgbClr val="808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i="1" lang="ru" sz="1100">
                <a:solidFill>
                  <a:srgbClr val="808080"/>
                </a:solidFill>
                <a:highlight>
                  <a:srgbClr val="FFFFFF"/>
                </a:highlight>
                <a:latin typeface="Verdana"/>
                <a:ea typeface="Verdana"/>
                <a:cs typeface="Verdana"/>
                <a:sym typeface="Verdana"/>
              </a:rPr>
              <a:t>   * Bind the given continuation to the result of this computation.</a:t>
            </a:r>
            <a:endParaRPr i="1" sz="1100">
              <a:solidFill>
                <a:srgbClr val="808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i="1" lang="ru" sz="1100">
                <a:solidFill>
                  <a:srgbClr val="808080"/>
                </a:solidFill>
                <a:highlight>
                  <a:srgbClr val="FFFFFF"/>
                </a:highlight>
                <a:latin typeface="Verdana"/>
                <a:ea typeface="Verdana"/>
                <a:cs typeface="Verdana"/>
                <a:sym typeface="Verdana"/>
              </a:rPr>
              <a:t>   * All left-associated binds are reassociated to the right.</a:t>
            </a:r>
            <a:endParaRPr i="1" sz="1100">
              <a:solidFill>
                <a:srgbClr val="808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i="1" lang="ru" sz="1100">
                <a:solidFill>
                  <a:srgbClr val="808080"/>
                </a:solidFill>
                <a:highlight>
                  <a:srgbClr val="FFFFFF"/>
                </a:highlight>
                <a:latin typeface="Verdana"/>
                <a:ea typeface="Verdana"/>
                <a:cs typeface="Verdana"/>
                <a:sym typeface="Verdana"/>
              </a:rPr>
              <a:t>   */</a:t>
            </a:r>
            <a:endParaRPr i="1" sz="1100">
              <a:solidFill>
                <a:srgbClr val="808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i="1" lang="ru" sz="1100">
                <a:solidFill>
                  <a:srgbClr val="80808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flatMap[</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FlatMapped</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this</a:t>
            </a:r>
            <a:r>
              <a:rPr lang="ru" sz="1100">
                <a:solidFill>
                  <a:schemeClr val="dk1"/>
                </a:solidFill>
                <a:highlight>
                  <a:srgbClr val="FFFFFF"/>
                </a:highlight>
                <a:latin typeface="Verdana"/>
                <a:ea typeface="Verdana"/>
                <a:cs typeface="Verdana"/>
                <a:sym typeface="Verdana"/>
              </a:rPr>
              <a:t>, f)</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73" name="Google Shape;173;p31"/>
          <p:cNvSpPr txBox="1"/>
          <p:nvPr>
            <p:ph idx="1" type="body"/>
          </p:nvPr>
        </p:nvSpPr>
        <p:spPr>
          <a:xfrm>
            <a:off x="311700" y="1131650"/>
            <a:ext cx="8520600" cy="3959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Как видно из листинга, </a:t>
            </a:r>
            <a:r>
              <a:rPr b="1" lang="ru" sz="1400">
                <a:solidFill>
                  <a:srgbClr val="434343"/>
                </a:solidFill>
              </a:rPr>
              <a:t>Free - </a:t>
            </a:r>
            <a:r>
              <a:rPr lang="ru" sz="1400">
                <a:solidFill>
                  <a:srgbClr val="434343"/>
                </a:solidFill>
              </a:rPr>
              <a:t>это тоже ADT, состоящий из 3-х базовых типов, </a:t>
            </a:r>
            <a:r>
              <a:rPr b="1" lang="ru" sz="1400">
                <a:solidFill>
                  <a:srgbClr val="434343"/>
                </a:solidFill>
              </a:rPr>
              <a:t>Pure</a:t>
            </a:r>
            <a:r>
              <a:rPr lang="ru" sz="1400">
                <a:solidFill>
                  <a:srgbClr val="434343"/>
                </a:solidFill>
              </a:rPr>
              <a:t>, </a:t>
            </a:r>
            <a:r>
              <a:rPr b="1" lang="ru" sz="1400">
                <a:solidFill>
                  <a:srgbClr val="434343"/>
                </a:solidFill>
              </a:rPr>
              <a:t>Suspend</a:t>
            </a:r>
            <a:r>
              <a:rPr lang="ru" sz="1400">
                <a:solidFill>
                  <a:srgbClr val="434343"/>
                </a:solidFill>
              </a:rPr>
              <a:t> и </a:t>
            </a:r>
            <a:r>
              <a:rPr b="1" lang="ru" sz="1400">
                <a:solidFill>
                  <a:srgbClr val="434343"/>
                </a:solidFill>
              </a:rPr>
              <a:t>FlatMapped. </a:t>
            </a:r>
            <a:r>
              <a:rPr lang="ru" sz="1400">
                <a:solidFill>
                  <a:srgbClr val="434343"/>
                </a:solidFill>
              </a:rPr>
              <a:t>Методы </a:t>
            </a:r>
            <a:r>
              <a:rPr b="1" lang="ru" sz="1400">
                <a:solidFill>
                  <a:srgbClr val="434343"/>
                </a:solidFill>
              </a:rPr>
              <a:t>map</a:t>
            </a:r>
            <a:r>
              <a:rPr lang="ru" sz="1400">
                <a:solidFill>
                  <a:srgbClr val="434343"/>
                </a:solidFill>
              </a:rPr>
              <a:t> и </a:t>
            </a:r>
            <a:r>
              <a:rPr b="1" lang="ru" sz="1400">
                <a:solidFill>
                  <a:srgbClr val="434343"/>
                </a:solidFill>
              </a:rPr>
              <a:t>flatMap,</a:t>
            </a:r>
            <a:r>
              <a:rPr lang="ru" sz="1400">
                <a:solidFill>
                  <a:srgbClr val="434343"/>
                </a:solidFill>
              </a:rPr>
              <a:t> вместо вызовов, переданных в них функции, создают новые инстансы </a:t>
            </a:r>
            <a:r>
              <a:rPr b="1" lang="ru" sz="1400">
                <a:solidFill>
                  <a:srgbClr val="434343"/>
                </a:solidFill>
              </a:rPr>
              <a:t>Free</a:t>
            </a:r>
            <a:r>
              <a:rPr lang="ru" sz="1400">
                <a:solidFill>
                  <a:srgbClr val="434343"/>
                </a:solidFill>
              </a:rPr>
              <a:t>. Эти инстансы хранят информацию о действиях, которые надо будет совершить позже. Благодаря тому, что </a:t>
            </a:r>
            <a:r>
              <a:rPr b="1" lang="ru" sz="1400">
                <a:solidFill>
                  <a:srgbClr val="434343"/>
                </a:solidFill>
              </a:rPr>
              <a:t>Free</a:t>
            </a:r>
            <a:r>
              <a:rPr lang="ru" sz="1400">
                <a:solidFill>
                  <a:srgbClr val="434343"/>
                </a:solidFill>
              </a:rPr>
              <a:t> создают новые объекты, они не расходуют стек, вместо этого используя хип. Композиция </a:t>
            </a:r>
            <a:r>
              <a:rPr b="1" lang="ru" sz="1400">
                <a:solidFill>
                  <a:srgbClr val="434343"/>
                </a:solidFill>
              </a:rPr>
              <a:t>Free</a:t>
            </a:r>
            <a:r>
              <a:rPr lang="ru" sz="1400">
                <a:solidFill>
                  <a:srgbClr val="434343"/>
                </a:solidFill>
              </a:rPr>
              <a:t> монад по определению ленива, т.к. ни одна функция не вызывается сразу.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Стоит обратить особое внимание на то как реализован </a:t>
            </a:r>
            <a:r>
              <a:rPr b="1" lang="ru" sz="1400">
                <a:solidFill>
                  <a:srgbClr val="434343"/>
                </a:solidFill>
              </a:rPr>
              <a:t>flatMap</a:t>
            </a:r>
            <a:r>
              <a:rPr lang="ru" sz="1400">
                <a:solidFill>
                  <a:srgbClr val="434343"/>
                </a:solidFill>
              </a:rPr>
              <a:t>. При вызове  этого метода создается инстанс </a:t>
            </a:r>
            <a:r>
              <a:rPr b="1" lang="ru" sz="1400">
                <a:solidFill>
                  <a:srgbClr val="434343"/>
                </a:solidFill>
              </a:rPr>
              <a:t>FlatMapped</a:t>
            </a:r>
            <a:r>
              <a:rPr lang="ru" sz="1400">
                <a:solidFill>
                  <a:srgbClr val="434343"/>
                </a:solidFill>
              </a:rPr>
              <a:t>, функция в котором должна будет быть выполнена последней.  Это значит, что в момент, когда мы будем выполнять программу, нам надо будет развернуть вложенность так, чтобы самой внешней была функция, которую надо вызвать первой. Например, для вложенных друг в друга </a:t>
            </a:r>
            <a:r>
              <a:rPr b="1" lang="ru" sz="1400">
                <a:solidFill>
                  <a:srgbClr val="434343"/>
                </a:solidFill>
              </a:rPr>
              <a:t>FlatMapped,</a:t>
            </a:r>
            <a:r>
              <a:rPr lang="ru" sz="1400">
                <a:solidFill>
                  <a:srgbClr val="434343"/>
                </a:solidFill>
              </a:rPr>
              <a:t> это можно сделать вот так:</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Эту операцию нужно повторять рекурсивно, пока </a:t>
            </a:r>
            <a:r>
              <a:rPr b="1" lang="ru" sz="1400">
                <a:solidFill>
                  <a:srgbClr val="434343"/>
                </a:solidFill>
              </a:rPr>
              <a:t>someFree != Pure</a:t>
            </a:r>
            <a:r>
              <a:rPr lang="ru" sz="1400">
                <a:solidFill>
                  <a:srgbClr val="434343"/>
                </a:solidFill>
              </a:rPr>
              <a:t> или </a:t>
            </a:r>
            <a:r>
              <a:rPr b="1" lang="ru" sz="1400">
                <a:solidFill>
                  <a:srgbClr val="434343"/>
                </a:solidFill>
              </a:rPr>
              <a:t>someFree != Suspend</a:t>
            </a:r>
            <a:endParaRPr b="1"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457200" lvl="0" marL="0" rtl="0">
              <a:lnSpc>
                <a:spcPct val="100000"/>
              </a:lnSpc>
              <a:spcBef>
                <a:spcPts val="0"/>
              </a:spcBef>
              <a:spcAft>
                <a:spcPts val="0"/>
              </a:spcAft>
              <a:buNone/>
            </a:pPr>
            <a:r>
              <a:t/>
            </a:r>
            <a:endParaRPr sz="1400">
              <a:solidFill>
                <a:srgbClr val="434343"/>
              </a:solidFill>
            </a:endParaRPr>
          </a:p>
        </p:txBody>
      </p:sp>
      <p:sp>
        <p:nvSpPr>
          <p:cNvPr id="174" name="Google Shape;174;p31"/>
          <p:cNvSpPr txBox="1"/>
          <p:nvPr/>
        </p:nvSpPr>
        <p:spPr>
          <a:xfrm>
            <a:off x="311700" y="3749850"/>
            <a:ext cx="8520600" cy="572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ru" sz="1100">
                <a:solidFill>
                  <a:schemeClr val="dk1"/>
                </a:solidFill>
                <a:highlight>
                  <a:srgbClr val="FFFFFF"/>
                </a:highlight>
                <a:latin typeface="Verdana"/>
                <a:ea typeface="Verdana"/>
                <a:cs typeface="Verdana"/>
                <a:sym typeface="Verdana"/>
              </a:rPr>
              <a:t>FlatMapped(FlatMapped(someFree, first), second) =&gt; </a:t>
            </a:r>
            <a:endParaRPr sz="1100">
              <a:solidFill>
                <a:schemeClr val="dk1"/>
              </a:solidFill>
              <a:highlight>
                <a:srgbClr val="FFFFFF"/>
              </a:highlight>
              <a:latin typeface="Verdana"/>
              <a:ea typeface="Verdana"/>
              <a:cs typeface="Verdana"/>
              <a:sym typeface="Verdana"/>
            </a:endParaRPr>
          </a:p>
          <a:p>
            <a:pPr indent="45720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FlatMapped(someFree, (inp) =&gt; first(inp).flatMap(second))</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62" name="Google Shape;62;p14"/>
          <p:cNvSpPr txBox="1"/>
          <p:nvPr>
            <p:ph idx="1" type="body"/>
          </p:nvPr>
        </p:nvSpPr>
        <p:spPr>
          <a:xfrm>
            <a:off x="311700" y="1106375"/>
            <a:ext cx="8520600" cy="3980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Когда принципы теории категорий начали применять в разработке, стало понятно, что </a:t>
            </a:r>
            <a:r>
              <a:rPr lang="ru" sz="1400">
                <a:solidFill>
                  <a:srgbClr val="434343"/>
                </a:solidFill>
              </a:rPr>
              <a:t>просто </a:t>
            </a:r>
            <a:r>
              <a:rPr lang="ru" sz="1400">
                <a:solidFill>
                  <a:srgbClr val="434343"/>
                </a:solidFill>
              </a:rPr>
              <a:t>композиции функций, отвечающих за логику приложения, не достаточно. Почти всегда, на ряду с композицией, нужно “что-то еще”. То контекст пронести, сквозь приложение, то логирование везде добавить, то результат побочный вернуть. Кроме этого, захотелось и с исключениями и с вводом-выводом в функциональном стиле работать. Одним их первых результатов работы, по решению вышепоставленных задач стала россыпь разнообразных монад. “Что-то еще” вшито в каждую из монад, так, чтобы программист мог сосредоточится на решении своей задачи.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Далее мы познакомимся с наиболее востребованными представителями этого функционального  семейства. Можно считать их функциональными “паттернами”, ответом своим ООП-шным сородичам.</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Важным свойством, которым должны обладать функциональные приложения является </a:t>
            </a:r>
            <a:r>
              <a:rPr b="1" lang="ru" sz="1400">
                <a:solidFill>
                  <a:srgbClr val="434343"/>
                </a:solidFill>
              </a:rPr>
              <a:t>referential transparency (RT). </a:t>
            </a:r>
            <a:r>
              <a:rPr lang="ru" sz="1400">
                <a:solidFill>
                  <a:srgbClr val="434343"/>
                </a:solidFill>
              </a:rPr>
              <a:t>Говорят, что им обладают приложения, которые можно заменить на результат их работы в каком бы контексте эти приложения не выполнялись. Для того, чтобы достичь </a:t>
            </a:r>
            <a:r>
              <a:rPr b="1" lang="ru" sz="1400">
                <a:solidFill>
                  <a:srgbClr val="434343"/>
                </a:solidFill>
              </a:rPr>
              <a:t>RT</a:t>
            </a:r>
            <a:r>
              <a:rPr lang="ru" sz="1400">
                <a:solidFill>
                  <a:srgbClr val="434343"/>
                </a:solidFill>
              </a:rPr>
              <a:t>, приложение должно быть детерминированным и не иметь состояния и побочных  эффектов. Благодаря </a:t>
            </a:r>
            <a:r>
              <a:rPr b="1" lang="ru" sz="1400">
                <a:solidFill>
                  <a:srgbClr val="434343"/>
                </a:solidFill>
              </a:rPr>
              <a:t>RT</a:t>
            </a:r>
            <a:r>
              <a:rPr lang="ru" sz="1400">
                <a:solidFill>
                  <a:srgbClr val="434343"/>
                </a:solidFill>
              </a:rPr>
              <a:t>  становится возможным передавать функции и целые приложения как значения, производить ленивые вычисления, эффективно оптимизировать общий код и заменять части приложения на результат их работы(табуировать функции) </a:t>
            </a:r>
            <a:r>
              <a:rPr b="1" lang="ru" sz="1400">
                <a:solidFill>
                  <a:srgbClr val="434343"/>
                </a:solidFill>
              </a:rPr>
              <a:t> </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80" name="Google Shape;180;p32"/>
          <p:cNvSpPr txBox="1"/>
          <p:nvPr>
            <p:ph idx="1" type="body"/>
          </p:nvPr>
        </p:nvSpPr>
        <p:spPr>
          <a:xfrm>
            <a:off x="311700" y="1131650"/>
            <a:ext cx="8520600" cy="124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ru" sz="1400">
                <a:solidFill>
                  <a:srgbClr val="434343"/>
                </a:solidFill>
              </a:rPr>
              <a:t>Все что мы сделали до сих пор - это описали структуру программы. Осталось дело за малым - интерпретировать и запустить ее. Для этого нам понадобится интерпретатор, который может принимать несколько разных форм. В самом общем случае - это функция или набор функций, которые позволяют превратить </a:t>
            </a:r>
            <a:r>
              <a:rPr b="1" lang="ru" sz="1400">
                <a:solidFill>
                  <a:srgbClr val="434343"/>
                </a:solidFill>
              </a:rPr>
              <a:t>Free[S[], A] </a:t>
            </a:r>
            <a:r>
              <a:rPr lang="ru" sz="1400">
                <a:solidFill>
                  <a:srgbClr val="434343"/>
                </a:solidFill>
              </a:rPr>
              <a:t>в</a:t>
            </a:r>
            <a:r>
              <a:rPr b="1" lang="ru" sz="1400">
                <a:solidFill>
                  <a:srgbClr val="434343"/>
                </a:solidFill>
              </a:rPr>
              <a:t>  M[R], </a:t>
            </a:r>
            <a:r>
              <a:rPr lang="ru" sz="1400">
                <a:solidFill>
                  <a:srgbClr val="434343"/>
                </a:solidFill>
              </a:rPr>
              <a:t>где</a:t>
            </a:r>
            <a:r>
              <a:rPr b="1" lang="ru" sz="1400">
                <a:solidFill>
                  <a:srgbClr val="434343"/>
                </a:solidFill>
              </a:rPr>
              <a:t> R - </a:t>
            </a:r>
            <a:r>
              <a:rPr lang="ru" sz="1400">
                <a:solidFill>
                  <a:srgbClr val="434343"/>
                </a:solidFill>
              </a:rPr>
              <a:t>тип результата, а </a:t>
            </a:r>
            <a:r>
              <a:rPr b="1" lang="ru" sz="1400">
                <a:solidFill>
                  <a:srgbClr val="434343"/>
                </a:solidFill>
              </a:rPr>
              <a:t>M[_] - </a:t>
            </a:r>
            <a:r>
              <a:rPr lang="ru" sz="1400">
                <a:solidFill>
                  <a:srgbClr val="434343"/>
                </a:solidFill>
              </a:rPr>
              <a:t>контейнер для него. Рассмотрим какие функции для интерпретации программ есть в библиотеке cats:</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457200" lvl="0" marL="0" rtl="0">
              <a:lnSpc>
                <a:spcPct val="100000"/>
              </a:lnSpc>
              <a:spcBef>
                <a:spcPts val="0"/>
              </a:spcBef>
              <a:spcAft>
                <a:spcPts val="0"/>
              </a:spcAft>
              <a:buNone/>
            </a:pPr>
            <a:r>
              <a:t/>
            </a:r>
            <a:endParaRPr sz="1400">
              <a:solidFill>
                <a:srgbClr val="434343"/>
              </a:solidFill>
            </a:endParaRPr>
          </a:p>
        </p:txBody>
      </p:sp>
      <p:sp>
        <p:nvSpPr>
          <p:cNvPr id="181" name="Google Shape;181;p32"/>
          <p:cNvSpPr txBox="1"/>
          <p:nvPr/>
        </p:nvSpPr>
        <p:spPr>
          <a:xfrm>
            <a:off x="311700" y="2380150"/>
            <a:ext cx="8520600" cy="25506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  В данном случае интерпретатор - это полиморфная функция, которая</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  знает, как превратить объекты ADT в объекты контейнера результата</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  S[_] ~&gt; M[_]</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foldMap[</a:t>
            </a:r>
            <a:r>
              <a:rPr lang="ru" sz="1100">
                <a:solidFill>
                  <a:srgbClr val="20999D"/>
                </a:solidFill>
                <a:highlight>
                  <a:srgbClr val="FFFFFF"/>
                </a:highlight>
                <a:latin typeface="Verdana"/>
                <a:ea typeface="Verdana"/>
                <a:cs typeface="Verdana"/>
                <a:sym typeface="Verdana"/>
              </a:rPr>
              <a:t>M</a:t>
            </a:r>
            <a:r>
              <a:rPr lang="ru" sz="1100">
                <a:solidFill>
                  <a:schemeClr val="dk1"/>
                </a:solidFill>
                <a:highlight>
                  <a:srgbClr val="FFFFFF"/>
                </a:highlight>
                <a:latin typeface="Verdana"/>
                <a:ea typeface="Verdana"/>
                <a:cs typeface="Verdana"/>
                <a:sym typeface="Verdana"/>
              </a:rPr>
              <a:t>[_]](f: FunctionK[</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M</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chemeClr val="dk1"/>
                </a:solidFill>
                <a:highlight>
                  <a:srgbClr val="FFFFFF"/>
                </a:highlight>
                <a:latin typeface="Verdana"/>
                <a:ea typeface="Verdana"/>
                <a:cs typeface="Verdana"/>
                <a:sym typeface="Verdana"/>
              </a:rPr>
              <a:t>M: Monad[</a:t>
            </a:r>
            <a:r>
              <a:rPr lang="ru" sz="1100">
                <a:solidFill>
                  <a:srgbClr val="20999D"/>
                </a:solidFill>
                <a:highlight>
                  <a:srgbClr val="FFFFFF"/>
                </a:highlight>
                <a:latin typeface="Verdana"/>
                <a:ea typeface="Verdana"/>
                <a:cs typeface="Verdana"/>
                <a:sym typeface="Verdana"/>
              </a:rPr>
              <a:t>M</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M</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 Для функции S[Free[S, A</a:t>
            </a:r>
            <a:r>
              <a:rPr lang="ru" sz="1100">
                <a:solidFill>
                  <a:schemeClr val="dk1"/>
                </a:solidFill>
                <a:highlight>
                  <a:srgbClr val="E2FFE2"/>
                </a:highlight>
                <a:latin typeface="Verdana"/>
                <a:ea typeface="Verdana"/>
                <a:cs typeface="Verdana"/>
                <a:sym typeface="Verdana"/>
              </a:rPr>
              <a:t>]]</a:t>
            </a: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=&gt; M[Free[S, A</a:t>
            </a:r>
            <a:r>
              <a:rPr lang="ru" sz="1100">
                <a:solidFill>
                  <a:schemeClr val="dk1"/>
                </a:solidFill>
                <a:highlight>
                  <a:srgbClr val="E2FFE2"/>
                </a:highlight>
                <a:latin typeface="Verdana"/>
                <a:ea typeface="Verdana"/>
                <a:cs typeface="Verdana"/>
                <a:sym typeface="Verdana"/>
              </a:rPr>
              <a:t>]]</a:t>
            </a: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можно применить</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 При этом есть доп. ограничение на то, чтобы S - обязательно был функтором</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runM[</a:t>
            </a:r>
            <a:r>
              <a:rPr lang="ru" sz="1100">
                <a:solidFill>
                  <a:srgbClr val="20999D"/>
                </a:solidFill>
                <a:highlight>
                  <a:srgbClr val="FFFFFF"/>
                </a:highlight>
                <a:latin typeface="Verdana"/>
                <a:ea typeface="Verdana"/>
                <a:cs typeface="Verdana"/>
                <a:sym typeface="Verdana"/>
              </a:rPr>
              <a:t>M</a:t>
            </a:r>
            <a:r>
              <a:rPr lang="ru" sz="1100">
                <a:solidFill>
                  <a:schemeClr val="dk1"/>
                </a:solidFill>
                <a:highlight>
                  <a:srgbClr val="FFFFFF"/>
                </a:highlight>
                <a:latin typeface="Verdana"/>
                <a:ea typeface="Verdana"/>
                <a:cs typeface="Verdana"/>
                <a:sym typeface="Verdana"/>
              </a:rPr>
              <a:t>[_]](f: </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=&gt; </a:t>
            </a:r>
            <a:r>
              <a:rPr lang="ru" sz="1100">
                <a:solidFill>
                  <a:srgbClr val="20999D"/>
                </a:solidFill>
                <a:highlight>
                  <a:srgbClr val="FFFFFF"/>
                </a:highlight>
                <a:latin typeface="Verdana"/>
                <a:ea typeface="Verdana"/>
                <a:cs typeface="Verdana"/>
                <a:sym typeface="Verdana"/>
              </a:rPr>
              <a:t>M</a:t>
            </a:r>
            <a:r>
              <a:rPr lang="ru" sz="1100">
                <a:solidFill>
                  <a:schemeClr val="dk1"/>
                </a:solidFill>
                <a:highlight>
                  <a:srgbClr val="FFFFFF"/>
                </a:highlight>
                <a:latin typeface="Verdana"/>
                <a:ea typeface="Verdana"/>
                <a:cs typeface="Verdana"/>
                <a:sym typeface="Verdana"/>
              </a:rPr>
              <a:t>[Free[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chemeClr val="dk1"/>
                </a:solidFill>
                <a:highlight>
                  <a:srgbClr val="FFFFFF"/>
                </a:highlight>
                <a:latin typeface="Verdana"/>
                <a:ea typeface="Verdana"/>
                <a:cs typeface="Verdana"/>
                <a:sym typeface="Verdana"/>
              </a:rPr>
              <a:t>S: Functor[</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M: Monad[</a:t>
            </a:r>
            <a:r>
              <a:rPr lang="ru" sz="1100">
                <a:solidFill>
                  <a:srgbClr val="20999D"/>
                </a:solidFill>
                <a:highlight>
                  <a:srgbClr val="FFFFFF"/>
                </a:highlight>
                <a:latin typeface="Verdana"/>
                <a:ea typeface="Verdana"/>
                <a:cs typeface="Verdana"/>
                <a:sym typeface="Verdana"/>
              </a:rPr>
              <a:t>M</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M</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i="1"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final def </a:t>
            </a:r>
            <a:r>
              <a:rPr lang="ru" sz="1100">
                <a:solidFill>
                  <a:schemeClr val="dk1"/>
                </a:solidFill>
                <a:highlight>
                  <a:srgbClr val="FFFFFF"/>
                </a:highlight>
                <a:latin typeface="Verdana"/>
                <a:ea typeface="Verdana"/>
                <a:cs typeface="Verdana"/>
                <a:sym typeface="Verdana"/>
              </a:rPr>
              <a:t>go(f: </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=&gt; Free[</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chemeClr val="dk1"/>
                </a:solidFill>
                <a:highlight>
                  <a:srgbClr val="FFFFFF"/>
                </a:highlight>
                <a:latin typeface="Verdana"/>
                <a:ea typeface="Verdana"/>
                <a:cs typeface="Verdana"/>
                <a:sym typeface="Verdana"/>
              </a:rPr>
              <a:t>S: Functor[</a:t>
            </a:r>
            <a:r>
              <a:rPr lang="ru" sz="1100">
                <a:solidFill>
                  <a:srgbClr val="20999D"/>
                </a:solidFill>
                <a:highlight>
                  <a:srgbClr val="FFFFFF"/>
                </a:highlight>
                <a:latin typeface="Verdana"/>
                <a:ea typeface="Verdana"/>
                <a:cs typeface="Verdana"/>
                <a:sym typeface="Verdana"/>
              </a:rPr>
              <a:t>S</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87" name="Google Shape;187;p33"/>
          <p:cNvSpPr txBox="1"/>
          <p:nvPr>
            <p:ph idx="1" type="body"/>
          </p:nvPr>
        </p:nvSpPr>
        <p:spPr>
          <a:xfrm>
            <a:off x="311700" y="1131650"/>
            <a:ext cx="8520600" cy="792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Как видно, когда дело доходит до интерпретаторов, </a:t>
            </a:r>
            <a:r>
              <a:rPr b="1" lang="ru" sz="1400">
                <a:solidFill>
                  <a:srgbClr val="434343"/>
                </a:solidFill>
              </a:rPr>
              <a:t>Free </a:t>
            </a:r>
            <a:r>
              <a:rPr lang="ru" sz="1400">
                <a:solidFill>
                  <a:srgbClr val="434343"/>
                </a:solidFill>
              </a:rPr>
              <a:t>монады, перестают быть бесплатными, т.к. или на </a:t>
            </a:r>
            <a:r>
              <a:rPr b="1" lang="ru" sz="1400">
                <a:solidFill>
                  <a:srgbClr val="434343"/>
                </a:solidFill>
              </a:rPr>
              <a:t>S[_] </a:t>
            </a:r>
            <a:r>
              <a:rPr lang="ru" sz="1400">
                <a:solidFill>
                  <a:srgbClr val="434343"/>
                </a:solidFill>
              </a:rPr>
              <a:t>или на </a:t>
            </a:r>
            <a:r>
              <a:rPr b="1" lang="ru" sz="1400">
                <a:solidFill>
                  <a:srgbClr val="434343"/>
                </a:solidFill>
              </a:rPr>
              <a:t>M[_]</a:t>
            </a:r>
            <a:r>
              <a:rPr lang="ru" sz="1400">
                <a:solidFill>
                  <a:srgbClr val="434343"/>
                </a:solidFill>
              </a:rPr>
              <a:t>, накладываются дополнительные ограничения.</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Реализуем, наконец, интерпретатор для нашего примера:</a:t>
            </a:r>
            <a:r>
              <a:rPr lang="ru" sz="1400">
                <a:solidFill>
                  <a:srgbClr val="434343"/>
                </a:solidFill>
              </a:rPr>
              <a:t> </a:t>
            </a:r>
            <a:endParaRPr sz="1400">
              <a:solidFill>
                <a:srgbClr val="434343"/>
              </a:solidFill>
            </a:endParaRPr>
          </a:p>
        </p:txBody>
      </p:sp>
      <p:sp>
        <p:nvSpPr>
          <p:cNvPr id="188" name="Google Shape;188;p33"/>
          <p:cNvSpPr txBox="1"/>
          <p:nvPr/>
        </p:nvSpPr>
        <p:spPr>
          <a:xfrm>
            <a:off x="376500" y="1895350"/>
            <a:ext cx="8391000" cy="31695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sz="1100">
                <a:solidFill>
                  <a:srgbClr val="49494B"/>
                </a:solidFill>
                <a:latin typeface="Verdana"/>
                <a:ea typeface="Verdana"/>
                <a:cs typeface="Verdana"/>
                <a:sym typeface="Verdana"/>
              </a:rPr>
              <a:t> </a:t>
            </a:r>
            <a:r>
              <a:rPr lang="ru" sz="1100">
                <a:solidFill>
                  <a:srgbClr val="A626A4"/>
                </a:solidFill>
                <a:latin typeface="Verdana"/>
                <a:ea typeface="Verdana"/>
                <a:cs typeface="Verdana"/>
                <a:sym typeface="Verdana"/>
              </a:rPr>
              <a:t>new</a:t>
            </a:r>
            <a:r>
              <a:rPr lang="ru" sz="1100">
                <a:solidFill>
                  <a:srgbClr val="49494B"/>
                </a:solidFill>
                <a:latin typeface="Verdana"/>
                <a:ea typeface="Verdana"/>
                <a:cs typeface="Verdana"/>
                <a:sym typeface="Verdana"/>
              </a:rPr>
              <a:t> (</a:t>
            </a:r>
            <a:r>
              <a:rPr lang="ru" sz="1100">
                <a:solidFill>
                  <a:srgbClr val="986801"/>
                </a:solidFill>
                <a:latin typeface="Verdana"/>
                <a:ea typeface="Verdana"/>
                <a:cs typeface="Verdana"/>
                <a:sym typeface="Verdana"/>
              </a:rPr>
              <a:t>KVStoreA</a:t>
            </a:r>
            <a:r>
              <a:rPr lang="ru" sz="1100">
                <a:solidFill>
                  <a:srgbClr val="49494B"/>
                </a:solidFill>
                <a:latin typeface="Verdana"/>
                <a:ea typeface="Verdana"/>
                <a:cs typeface="Verdana"/>
                <a:sym typeface="Verdana"/>
              </a:rPr>
              <a:t> ~&gt; </a:t>
            </a:r>
            <a:r>
              <a:rPr lang="ru" sz="1100">
                <a:solidFill>
                  <a:srgbClr val="986801"/>
                </a:solidFill>
                <a:latin typeface="Verdana"/>
                <a:ea typeface="Verdana"/>
                <a:cs typeface="Verdana"/>
                <a:sym typeface="Verdana"/>
              </a:rPr>
              <a:t>Id</a:t>
            </a:r>
            <a:r>
              <a:rPr lang="ru" sz="1100">
                <a:solidFill>
                  <a:srgbClr val="49494B"/>
                </a:solidFill>
                <a:latin typeface="Verdana"/>
                <a:ea typeface="Verdana"/>
                <a:cs typeface="Verdana"/>
                <a:sym typeface="Verdana"/>
              </a:rPr>
              <a:t>) {</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a:t>
            </a:r>
            <a:r>
              <a:rPr lang="ru" sz="1100">
                <a:solidFill>
                  <a:srgbClr val="A626A4"/>
                </a:solidFill>
                <a:latin typeface="Verdana"/>
                <a:ea typeface="Verdana"/>
                <a:cs typeface="Verdana"/>
                <a:sym typeface="Verdana"/>
              </a:rPr>
              <a:t>val</a:t>
            </a:r>
            <a:r>
              <a:rPr lang="ru" sz="1100">
                <a:solidFill>
                  <a:srgbClr val="49494B"/>
                </a:solidFill>
                <a:latin typeface="Verdana"/>
                <a:ea typeface="Verdana"/>
                <a:cs typeface="Verdana"/>
                <a:sym typeface="Verdana"/>
              </a:rPr>
              <a:t> kvs = mutable.</a:t>
            </a:r>
            <a:r>
              <a:rPr lang="ru" sz="1100">
                <a:solidFill>
                  <a:srgbClr val="986801"/>
                </a:solidFill>
                <a:latin typeface="Verdana"/>
                <a:ea typeface="Verdana"/>
                <a:cs typeface="Verdana"/>
                <a:sym typeface="Verdana"/>
              </a:rPr>
              <a:t>Map</a:t>
            </a:r>
            <a:r>
              <a:rPr lang="ru" sz="1100">
                <a:solidFill>
                  <a:srgbClr val="49494B"/>
                </a:solidFill>
                <a:latin typeface="Verdana"/>
                <a:ea typeface="Verdana"/>
                <a:cs typeface="Verdana"/>
                <a:sym typeface="Verdana"/>
              </a:rPr>
              <a:t>.empty[</a:t>
            </a:r>
            <a:r>
              <a:rPr lang="ru" sz="1100">
                <a:solidFill>
                  <a:srgbClr val="986801"/>
                </a:solidFill>
                <a:latin typeface="Verdana"/>
                <a:ea typeface="Verdana"/>
                <a:cs typeface="Verdana"/>
                <a:sym typeface="Verdana"/>
              </a:rPr>
              <a:t>String</a:t>
            </a:r>
            <a:r>
              <a:rPr lang="ru" sz="1100">
                <a:solidFill>
                  <a:srgbClr val="49494B"/>
                </a:solidFill>
                <a:latin typeface="Verdana"/>
                <a:ea typeface="Verdana"/>
                <a:cs typeface="Verdana"/>
                <a:sym typeface="Verdana"/>
              </a:rPr>
              <a:t>, </a:t>
            </a:r>
            <a:r>
              <a:rPr lang="ru" sz="1100">
                <a:solidFill>
                  <a:srgbClr val="986801"/>
                </a:solidFill>
                <a:latin typeface="Verdana"/>
                <a:ea typeface="Verdana"/>
                <a:cs typeface="Verdana"/>
                <a:sym typeface="Verdana"/>
              </a:rPr>
              <a:t>Any</a:t>
            </a:r>
            <a:r>
              <a:rPr lang="ru" sz="1100">
                <a:solidFill>
                  <a:srgbClr val="49494B"/>
                </a:solidFill>
                <a:latin typeface="Verdana"/>
                <a:ea typeface="Verdana"/>
                <a:cs typeface="Verdana"/>
                <a:sym typeface="Verdana"/>
              </a:rPr>
              <a:t>]</a:t>
            </a:r>
            <a:br>
              <a:rPr lang="ru" sz="1100">
                <a:solidFill>
                  <a:srgbClr val="49494B"/>
                </a:solidFill>
                <a:latin typeface="Verdana"/>
                <a:ea typeface="Verdana"/>
                <a:cs typeface="Verdana"/>
                <a:sym typeface="Verdana"/>
              </a:rPr>
            </a:b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a:t>
            </a:r>
            <a:r>
              <a:rPr lang="ru" sz="1100">
                <a:solidFill>
                  <a:srgbClr val="A626A4"/>
                </a:solidFill>
                <a:latin typeface="Verdana"/>
                <a:ea typeface="Verdana"/>
                <a:cs typeface="Verdana"/>
                <a:sym typeface="Verdana"/>
              </a:rPr>
              <a:t>def</a:t>
            </a:r>
            <a:r>
              <a:rPr lang="ru" sz="1100">
                <a:solidFill>
                  <a:srgbClr val="49494B"/>
                </a:solidFill>
                <a:latin typeface="Verdana"/>
                <a:ea typeface="Verdana"/>
                <a:cs typeface="Verdana"/>
                <a:sym typeface="Verdana"/>
              </a:rPr>
              <a:t> </a:t>
            </a:r>
            <a:r>
              <a:rPr lang="ru" sz="1100">
                <a:solidFill>
                  <a:srgbClr val="4078F2"/>
                </a:solidFill>
                <a:latin typeface="Verdana"/>
                <a:ea typeface="Verdana"/>
                <a:cs typeface="Verdana"/>
                <a:sym typeface="Verdana"/>
              </a:rPr>
              <a:t>apply</a:t>
            </a:r>
            <a:r>
              <a:rPr lang="ru" sz="1100">
                <a:solidFill>
                  <a:srgbClr val="49494B"/>
                </a:solidFill>
                <a:latin typeface="Verdana"/>
                <a:ea typeface="Verdana"/>
                <a:cs typeface="Verdana"/>
                <a:sym typeface="Verdana"/>
              </a:rPr>
              <a:t>[</a:t>
            </a:r>
            <a:r>
              <a:rPr lang="ru" sz="1100">
                <a:solidFill>
                  <a:srgbClr val="986801"/>
                </a:solidFill>
                <a:latin typeface="Verdana"/>
                <a:ea typeface="Verdana"/>
                <a:cs typeface="Verdana"/>
                <a:sym typeface="Verdana"/>
              </a:rPr>
              <a:t>A</a:t>
            </a:r>
            <a:r>
              <a:rPr lang="ru" sz="1100">
                <a:solidFill>
                  <a:srgbClr val="49494B"/>
                </a:solidFill>
                <a:latin typeface="Verdana"/>
                <a:ea typeface="Verdana"/>
                <a:cs typeface="Verdana"/>
                <a:sym typeface="Verdana"/>
              </a:rPr>
              <a:t>](fa: </a:t>
            </a:r>
            <a:r>
              <a:rPr lang="ru" sz="1100">
                <a:solidFill>
                  <a:srgbClr val="986801"/>
                </a:solidFill>
                <a:latin typeface="Verdana"/>
                <a:ea typeface="Verdana"/>
                <a:cs typeface="Verdana"/>
                <a:sym typeface="Verdana"/>
              </a:rPr>
              <a:t>KVStoreA</a:t>
            </a:r>
            <a:r>
              <a:rPr lang="ru" sz="1100">
                <a:solidFill>
                  <a:srgbClr val="49494B"/>
                </a:solidFill>
                <a:latin typeface="Verdana"/>
                <a:ea typeface="Verdana"/>
                <a:cs typeface="Verdana"/>
                <a:sym typeface="Verdana"/>
              </a:rPr>
              <a:t>[</a:t>
            </a:r>
            <a:r>
              <a:rPr lang="ru" sz="1100">
                <a:solidFill>
                  <a:srgbClr val="986801"/>
                </a:solidFill>
                <a:latin typeface="Verdana"/>
                <a:ea typeface="Verdana"/>
                <a:cs typeface="Verdana"/>
                <a:sym typeface="Verdana"/>
              </a:rPr>
              <a:t>A</a:t>
            </a:r>
            <a:r>
              <a:rPr lang="ru" sz="1100">
                <a:solidFill>
                  <a:srgbClr val="49494B"/>
                </a:solidFill>
                <a:latin typeface="Verdana"/>
                <a:ea typeface="Verdana"/>
                <a:cs typeface="Verdana"/>
                <a:sym typeface="Verdana"/>
              </a:rPr>
              <a:t>]): </a:t>
            </a:r>
            <a:r>
              <a:rPr lang="ru" sz="1100">
                <a:solidFill>
                  <a:srgbClr val="986801"/>
                </a:solidFill>
                <a:latin typeface="Verdana"/>
                <a:ea typeface="Verdana"/>
                <a:cs typeface="Verdana"/>
                <a:sym typeface="Verdana"/>
              </a:rPr>
              <a:t>Id</a:t>
            </a:r>
            <a:r>
              <a:rPr lang="ru" sz="1100">
                <a:solidFill>
                  <a:srgbClr val="49494B"/>
                </a:solidFill>
                <a:latin typeface="Verdana"/>
                <a:ea typeface="Verdana"/>
                <a:cs typeface="Verdana"/>
                <a:sym typeface="Verdana"/>
              </a:rPr>
              <a:t>[</a:t>
            </a:r>
            <a:r>
              <a:rPr lang="ru" sz="1100">
                <a:solidFill>
                  <a:srgbClr val="986801"/>
                </a:solidFill>
                <a:latin typeface="Verdana"/>
                <a:ea typeface="Verdana"/>
                <a:cs typeface="Verdana"/>
                <a:sym typeface="Verdana"/>
              </a:rPr>
              <a:t>A</a:t>
            </a:r>
            <a:r>
              <a:rPr lang="ru" sz="1100">
                <a:solidFill>
                  <a:srgbClr val="49494B"/>
                </a:solidFill>
                <a:latin typeface="Verdana"/>
                <a:ea typeface="Verdana"/>
                <a:cs typeface="Verdana"/>
                <a:sym typeface="Verdana"/>
              </a:rPr>
              <a:t>] =</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fa </a:t>
            </a:r>
            <a:r>
              <a:rPr lang="ru" sz="1100">
                <a:solidFill>
                  <a:srgbClr val="A626A4"/>
                </a:solidFill>
                <a:latin typeface="Verdana"/>
                <a:ea typeface="Verdana"/>
                <a:cs typeface="Verdana"/>
                <a:sym typeface="Verdana"/>
              </a:rPr>
              <a:t>match</a:t>
            </a:r>
            <a:r>
              <a:rPr lang="ru" sz="1100">
                <a:solidFill>
                  <a:srgbClr val="49494B"/>
                </a:solidFill>
                <a:latin typeface="Verdana"/>
                <a:ea typeface="Verdana"/>
                <a:cs typeface="Verdana"/>
                <a:sym typeface="Verdana"/>
              </a:rPr>
              <a:t> {</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a:t>
            </a:r>
            <a:r>
              <a:rPr lang="ru" sz="1100">
                <a:solidFill>
                  <a:srgbClr val="A626A4"/>
                </a:solidFill>
                <a:latin typeface="Verdana"/>
                <a:ea typeface="Verdana"/>
                <a:cs typeface="Verdana"/>
                <a:sym typeface="Verdana"/>
              </a:rPr>
              <a:t>case</a:t>
            </a:r>
            <a:r>
              <a:rPr lang="ru" sz="1100">
                <a:solidFill>
                  <a:srgbClr val="49494B"/>
                </a:solidFill>
                <a:latin typeface="Verdana"/>
                <a:ea typeface="Verdana"/>
                <a:cs typeface="Verdana"/>
                <a:sym typeface="Verdana"/>
              </a:rPr>
              <a:t> </a:t>
            </a:r>
            <a:r>
              <a:rPr lang="ru" sz="1100">
                <a:solidFill>
                  <a:srgbClr val="986801"/>
                </a:solidFill>
                <a:latin typeface="Verdana"/>
                <a:ea typeface="Verdana"/>
                <a:cs typeface="Verdana"/>
                <a:sym typeface="Verdana"/>
              </a:rPr>
              <a:t>Put</a:t>
            </a:r>
            <a:r>
              <a:rPr lang="ru" sz="1100">
                <a:solidFill>
                  <a:srgbClr val="49494B"/>
                </a:solidFill>
                <a:latin typeface="Verdana"/>
                <a:ea typeface="Verdana"/>
                <a:cs typeface="Verdana"/>
                <a:sym typeface="Verdana"/>
              </a:rPr>
              <a:t>(key, value) =&gt;</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println(</a:t>
            </a:r>
            <a:r>
              <a:rPr lang="ru" sz="1100">
                <a:solidFill>
                  <a:srgbClr val="50A14F"/>
                </a:solidFill>
                <a:latin typeface="Verdana"/>
                <a:ea typeface="Verdana"/>
                <a:cs typeface="Verdana"/>
                <a:sym typeface="Verdana"/>
              </a:rPr>
              <a:t>s"put(</a:t>
            </a:r>
            <a:r>
              <a:rPr lang="ru" sz="1100">
                <a:solidFill>
                  <a:srgbClr val="E45649"/>
                </a:solidFill>
                <a:latin typeface="Verdana"/>
                <a:ea typeface="Verdana"/>
                <a:cs typeface="Verdana"/>
                <a:sym typeface="Verdana"/>
              </a:rPr>
              <a:t>$key</a:t>
            </a:r>
            <a:r>
              <a:rPr lang="ru" sz="1100">
                <a:solidFill>
                  <a:srgbClr val="50A14F"/>
                </a:solidFill>
                <a:latin typeface="Verdana"/>
                <a:ea typeface="Verdana"/>
                <a:cs typeface="Verdana"/>
                <a:sym typeface="Verdana"/>
              </a:rPr>
              <a:t>, </a:t>
            </a:r>
            <a:r>
              <a:rPr lang="ru" sz="1100">
                <a:solidFill>
                  <a:srgbClr val="E45649"/>
                </a:solidFill>
                <a:latin typeface="Verdana"/>
                <a:ea typeface="Verdana"/>
                <a:cs typeface="Verdana"/>
                <a:sym typeface="Verdana"/>
              </a:rPr>
              <a:t>$value</a:t>
            </a:r>
            <a:r>
              <a:rPr lang="ru" sz="1100">
                <a:solidFill>
                  <a:srgbClr val="50A14F"/>
                </a:solidFill>
                <a:latin typeface="Verdana"/>
                <a:ea typeface="Verdana"/>
                <a:cs typeface="Verdana"/>
                <a:sym typeface="Verdana"/>
              </a:rPr>
              <a:t>)"</a:t>
            </a:r>
            <a:r>
              <a:rPr lang="ru" sz="1100">
                <a:solidFill>
                  <a:srgbClr val="49494B"/>
                </a:solidFill>
                <a:latin typeface="Verdana"/>
                <a:ea typeface="Verdana"/>
                <a:cs typeface="Verdana"/>
                <a:sym typeface="Verdana"/>
              </a:rPr>
              <a:t>)</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kvs(key) = value</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a:t>
            </a:r>
            <a:r>
              <a:rPr lang="ru" sz="1100">
                <a:solidFill>
                  <a:srgbClr val="A626A4"/>
                </a:solidFill>
                <a:latin typeface="Verdana"/>
                <a:ea typeface="Verdana"/>
                <a:cs typeface="Verdana"/>
                <a:sym typeface="Verdana"/>
              </a:rPr>
              <a:t>case</a:t>
            </a:r>
            <a:r>
              <a:rPr lang="ru" sz="1100">
                <a:solidFill>
                  <a:srgbClr val="49494B"/>
                </a:solidFill>
                <a:latin typeface="Verdana"/>
                <a:ea typeface="Verdana"/>
                <a:cs typeface="Verdana"/>
                <a:sym typeface="Verdana"/>
              </a:rPr>
              <a:t> </a:t>
            </a:r>
            <a:r>
              <a:rPr lang="ru" sz="1100">
                <a:solidFill>
                  <a:srgbClr val="986801"/>
                </a:solidFill>
                <a:latin typeface="Verdana"/>
                <a:ea typeface="Verdana"/>
                <a:cs typeface="Verdana"/>
                <a:sym typeface="Verdana"/>
              </a:rPr>
              <a:t>Get</a:t>
            </a:r>
            <a:r>
              <a:rPr lang="ru" sz="1100">
                <a:solidFill>
                  <a:srgbClr val="49494B"/>
                </a:solidFill>
                <a:latin typeface="Verdana"/>
                <a:ea typeface="Verdana"/>
                <a:cs typeface="Verdana"/>
                <a:sym typeface="Verdana"/>
              </a:rPr>
              <a:t>(key) =&gt;</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println(</a:t>
            </a:r>
            <a:r>
              <a:rPr lang="ru" sz="1100">
                <a:solidFill>
                  <a:srgbClr val="50A14F"/>
                </a:solidFill>
                <a:latin typeface="Verdana"/>
                <a:ea typeface="Verdana"/>
                <a:cs typeface="Verdana"/>
                <a:sym typeface="Verdana"/>
              </a:rPr>
              <a:t>s"get(</a:t>
            </a:r>
            <a:r>
              <a:rPr lang="ru" sz="1100">
                <a:solidFill>
                  <a:srgbClr val="E45649"/>
                </a:solidFill>
                <a:latin typeface="Verdana"/>
                <a:ea typeface="Verdana"/>
                <a:cs typeface="Verdana"/>
                <a:sym typeface="Verdana"/>
              </a:rPr>
              <a:t>$key</a:t>
            </a:r>
            <a:r>
              <a:rPr lang="ru" sz="1100">
                <a:solidFill>
                  <a:srgbClr val="50A14F"/>
                </a:solidFill>
                <a:latin typeface="Verdana"/>
                <a:ea typeface="Verdana"/>
                <a:cs typeface="Verdana"/>
                <a:sym typeface="Verdana"/>
              </a:rPr>
              <a:t>)"</a:t>
            </a:r>
            <a:r>
              <a:rPr lang="ru" sz="1100">
                <a:solidFill>
                  <a:srgbClr val="49494B"/>
                </a:solidFill>
                <a:latin typeface="Verdana"/>
                <a:ea typeface="Verdana"/>
                <a:cs typeface="Verdana"/>
                <a:sym typeface="Verdana"/>
              </a:rPr>
              <a:t>)</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kvs.get(key).map(_.asInstanceOf[</a:t>
            </a:r>
            <a:r>
              <a:rPr lang="ru" sz="1100">
                <a:solidFill>
                  <a:srgbClr val="986801"/>
                </a:solidFill>
                <a:latin typeface="Verdana"/>
                <a:ea typeface="Verdana"/>
                <a:cs typeface="Verdana"/>
                <a:sym typeface="Verdana"/>
              </a:rPr>
              <a:t>A</a:t>
            </a:r>
            <a:r>
              <a:rPr lang="ru" sz="1100">
                <a:solidFill>
                  <a:srgbClr val="49494B"/>
                </a:solidFill>
                <a:latin typeface="Verdana"/>
                <a:ea typeface="Verdana"/>
                <a:cs typeface="Verdana"/>
                <a:sym typeface="Verdana"/>
              </a:rPr>
              <a:t>])</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a:t>
            </a:r>
            <a:r>
              <a:rPr lang="ru" sz="1100">
                <a:solidFill>
                  <a:srgbClr val="A626A4"/>
                </a:solidFill>
                <a:latin typeface="Verdana"/>
                <a:ea typeface="Verdana"/>
                <a:cs typeface="Verdana"/>
                <a:sym typeface="Verdana"/>
              </a:rPr>
              <a:t>case</a:t>
            </a:r>
            <a:r>
              <a:rPr lang="ru" sz="1100">
                <a:solidFill>
                  <a:srgbClr val="49494B"/>
                </a:solidFill>
                <a:latin typeface="Verdana"/>
                <a:ea typeface="Verdana"/>
                <a:cs typeface="Verdana"/>
                <a:sym typeface="Verdana"/>
              </a:rPr>
              <a:t> </a:t>
            </a:r>
            <a:r>
              <a:rPr lang="ru" sz="1100">
                <a:solidFill>
                  <a:srgbClr val="986801"/>
                </a:solidFill>
                <a:latin typeface="Verdana"/>
                <a:ea typeface="Verdana"/>
                <a:cs typeface="Verdana"/>
                <a:sym typeface="Verdana"/>
              </a:rPr>
              <a:t>Delete</a:t>
            </a:r>
            <a:r>
              <a:rPr lang="ru" sz="1100">
                <a:solidFill>
                  <a:srgbClr val="49494B"/>
                </a:solidFill>
                <a:latin typeface="Verdana"/>
                <a:ea typeface="Verdana"/>
                <a:cs typeface="Verdana"/>
                <a:sym typeface="Verdana"/>
              </a:rPr>
              <a:t>(key) =&gt;</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println(</a:t>
            </a:r>
            <a:r>
              <a:rPr lang="ru" sz="1100">
                <a:solidFill>
                  <a:srgbClr val="50A14F"/>
                </a:solidFill>
                <a:latin typeface="Verdana"/>
                <a:ea typeface="Verdana"/>
                <a:cs typeface="Verdana"/>
                <a:sym typeface="Verdana"/>
              </a:rPr>
              <a:t>s"delete(</a:t>
            </a:r>
            <a:r>
              <a:rPr lang="ru" sz="1100">
                <a:solidFill>
                  <a:srgbClr val="E45649"/>
                </a:solidFill>
                <a:latin typeface="Verdana"/>
                <a:ea typeface="Verdana"/>
                <a:cs typeface="Verdana"/>
                <a:sym typeface="Verdana"/>
              </a:rPr>
              <a:t>$key</a:t>
            </a:r>
            <a:r>
              <a:rPr lang="ru" sz="1100">
                <a:solidFill>
                  <a:srgbClr val="50A14F"/>
                </a:solidFill>
                <a:latin typeface="Verdana"/>
                <a:ea typeface="Verdana"/>
                <a:cs typeface="Verdana"/>
                <a:sym typeface="Verdana"/>
              </a:rPr>
              <a:t>)"</a:t>
            </a:r>
            <a:r>
              <a:rPr lang="ru" sz="1100">
                <a:solidFill>
                  <a:srgbClr val="49494B"/>
                </a:solidFill>
                <a:latin typeface="Verdana"/>
                <a:ea typeface="Verdana"/>
                <a:cs typeface="Verdana"/>
                <a:sym typeface="Verdana"/>
              </a:rPr>
              <a:t>)</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kvs.remove(key)</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a:t>
            </a:r>
            <a:br>
              <a:rPr lang="ru" sz="1100">
                <a:solidFill>
                  <a:srgbClr val="49494B"/>
                </a:solidFill>
                <a:latin typeface="Verdana"/>
                <a:ea typeface="Verdana"/>
                <a:cs typeface="Verdana"/>
                <a:sym typeface="Verdana"/>
              </a:rPr>
            </a:br>
            <a:r>
              <a:rPr lang="ru" sz="1100">
                <a:solidFill>
                  <a:srgbClr val="49494B"/>
                </a:solidFill>
                <a:latin typeface="Verdana"/>
                <a:ea typeface="Verdana"/>
                <a:cs typeface="Verdana"/>
                <a:sym typeface="Verdana"/>
              </a:rPr>
              <a:t>  </a:t>
            </a:r>
            <a:endParaRPr sz="1100">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94" name="Google Shape;194;p34"/>
          <p:cNvSpPr txBox="1"/>
          <p:nvPr>
            <p:ph idx="1" type="body"/>
          </p:nvPr>
        </p:nvSpPr>
        <p:spPr>
          <a:xfrm>
            <a:off x="311700" y="1077375"/>
            <a:ext cx="8520600" cy="350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Осталось запустить нашу программу. Воспользуемся для этого методом </a:t>
            </a:r>
            <a:r>
              <a:rPr b="1" lang="ru" sz="1400">
                <a:solidFill>
                  <a:srgbClr val="434343"/>
                </a:solidFill>
              </a:rPr>
              <a:t>foldMap</a:t>
            </a:r>
            <a:endParaRPr b="1" sz="1400">
              <a:solidFill>
                <a:srgbClr val="434343"/>
              </a:solidFill>
            </a:endParaRPr>
          </a:p>
        </p:txBody>
      </p:sp>
      <p:sp>
        <p:nvSpPr>
          <p:cNvPr id="195" name="Google Shape;195;p34"/>
          <p:cNvSpPr txBox="1"/>
          <p:nvPr/>
        </p:nvSpPr>
        <p:spPr>
          <a:xfrm>
            <a:off x="311700" y="1581875"/>
            <a:ext cx="8391000" cy="4230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sz="1100">
                <a:solidFill>
                  <a:srgbClr val="A626A4"/>
                </a:solidFill>
                <a:latin typeface="Verdana"/>
                <a:ea typeface="Verdana"/>
                <a:cs typeface="Verdana"/>
                <a:sym typeface="Verdana"/>
              </a:rPr>
              <a:t>val</a:t>
            </a:r>
            <a:r>
              <a:rPr lang="ru" sz="1100">
                <a:solidFill>
                  <a:srgbClr val="49494B"/>
                </a:solidFill>
                <a:latin typeface="Verdana"/>
                <a:ea typeface="Verdana"/>
                <a:cs typeface="Verdana"/>
                <a:sym typeface="Verdana"/>
              </a:rPr>
              <a:t> result: </a:t>
            </a:r>
            <a:r>
              <a:rPr lang="ru" sz="1100">
                <a:solidFill>
                  <a:srgbClr val="986801"/>
                </a:solidFill>
                <a:latin typeface="Verdana"/>
                <a:ea typeface="Verdana"/>
                <a:cs typeface="Verdana"/>
                <a:sym typeface="Verdana"/>
              </a:rPr>
              <a:t>Option</a:t>
            </a:r>
            <a:r>
              <a:rPr lang="ru" sz="1100">
                <a:solidFill>
                  <a:srgbClr val="49494B"/>
                </a:solidFill>
                <a:latin typeface="Verdana"/>
                <a:ea typeface="Verdana"/>
                <a:cs typeface="Verdana"/>
                <a:sym typeface="Verdana"/>
              </a:rPr>
              <a:t>[</a:t>
            </a:r>
            <a:r>
              <a:rPr lang="ru" sz="1100">
                <a:solidFill>
                  <a:srgbClr val="986801"/>
                </a:solidFill>
                <a:latin typeface="Verdana"/>
                <a:ea typeface="Verdana"/>
                <a:cs typeface="Verdana"/>
                <a:sym typeface="Verdana"/>
              </a:rPr>
              <a:t>Int</a:t>
            </a:r>
            <a:r>
              <a:rPr lang="ru" sz="1100">
                <a:solidFill>
                  <a:srgbClr val="49494B"/>
                </a:solidFill>
                <a:latin typeface="Verdana"/>
                <a:ea typeface="Verdana"/>
                <a:cs typeface="Verdana"/>
                <a:sym typeface="Verdana"/>
              </a:rPr>
              <a:t>] = program.foldMap(impureCompiler)</a:t>
            </a:r>
            <a:endParaRPr sz="1100">
              <a:latin typeface="Verdana"/>
              <a:ea typeface="Verdana"/>
              <a:cs typeface="Verdana"/>
              <a:sym typeface="Verdana"/>
            </a:endParaRPr>
          </a:p>
        </p:txBody>
      </p:sp>
      <p:sp>
        <p:nvSpPr>
          <p:cNvPr id="196" name="Google Shape;196;p34"/>
          <p:cNvSpPr txBox="1"/>
          <p:nvPr>
            <p:ph idx="1" type="body"/>
          </p:nvPr>
        </p:nvSpPr>
        <p:spPr>
          <a:xfrm>
            <a:off x="311700" y="2004875"/>
            <a:ext cx="8520600" cy="283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Пример целиком находится в </a:t>
            </a:r>
            <a:r>
              <a:rPr b="1" lang="ru" sz="1400">
                <a:solidFill>
                  <a:srgbClr val="434343"/>
                </a:solidFill>
              </a:rPr>
              <a:t>lectures.cat.CatsFreeExample.scala</a:t>
            </a:r>
            <a:endParaRPr b="1"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Что бы убедится, что </a:t>
            </a:r>
            <a:r>
              <a:rPr b="1" lang="ru" sz="1400">
                <a:solidFill>
                  <a:srgbClr val="434343"/>
                </a:solidFill>
              </a:rPr>
              <a:t>Free</a:t>
            </a:r>
            <a:r>
              <a:rPr lang="ru" sz="1400">
                <a:solidFill>
                  <a:srgbClr val="434343"/>
                </a:solidFill>
              </a:rPr>
              <a:t>, это универсальный подход к разработке приложений, рассмотрим еще один пример, находящийся в </a:t>
            </a:r>
            <a:r>
              <a:rPr b="1" lang="ru" sz="1400">
                <a:solidFill>
                  <a:srgbClr val="434343"/>
                </a:solidFill>
              </a:rPr>
              <a:t>lectures.cat.FreeAsync.scala.</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Достоинства </a:t>
            </a:r>
            <a:r>
              <a:rPr b="1" lang="ru" sz="1400">
                <a:solidFill>
                  <a:srgbClr val="434343"/>
                </a:solidFill>
              </a:rPr>
              <a:t>Free :</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Универсальность</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Переиспользуемость</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Простота. В случае небольших приложений</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Недостатки</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Сложность, особенно для новичков</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Сложность больших приложений</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Значительные накладные расходы  </a:t>
            </a:r>
            <a:endParaRPr sz="1400">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202" name="Google Shape;202;p35"/>
          <p:cNvSpPr txBox="1"/>
          <p:nvPr>
            <p:ph idx="1" type="body"/>
          </p:nvPr>
        </p:nvSpPr>
        <p:spPr>
          <a:xfrm>
            <a:off x="311700" y="1077375"/>
            <a:ext cx="8520600" cy="350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ru" sz="1400">
                <a:solidFill>
                  <a:srgbClr val="434343"/>
                </a:solidFill>
              </a:rPr>
              <a:t>Домашнее задание: </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lectures.cat.IO4Free.scala</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lectures.cat.FreeAsync.scala</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68" name="Google Shape;68;p15"/>
          <p:cNvSpPr txBox="1"/>
          <p:nvPr>
            <p:ph idx="1" type="body"/>
          </p:nvPr>
        </p:nvSpPr>
        <p:spPr>
          <a:xfrm>
            <a:off x="311700" y="1106375"/>
            <a:ext cx="8520600" cy="165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Reader </a:t>
            </a:r>
            <a:r>
              <a:rPr b="1" lang="ru">
                <a:solidFill>
                  <a:srgbClr val="434343"/>
                </a:solidFill>
              </a:rPr>
              <a:t>монада</a:t>
            </a:r>
            <a:endParaRPr>
              <a:solidFill>
                <a:srgbClr val="434343"/>
              </a:solidFill>
            </a:endParaRPr>
          </a:p>
          <a:p>
            <a:pPr indent="0" lvl="0" marL="0" rtl="0">
              <a:lnSpc>
                <a:spcPct val="100000"/>
              </a:lnSpc>
              <a:spcBef>
                <a:spcPts val="0"/>
              </a:spcBef>
              <a:spcAft>
                <a:spcPts val="0"/>
              </a:spcAft>
              <a:buNone/>
            </a:pPr>
            <a:r>
              <a:rPr lang="ru" sz="1400">
                <a:solidFill>
                  <a:srgbClr val="434343"/>
                </a:solidFill>
              </a:rPr>
              <a:t>С этим зверем мы уже познакомились в </a:t>
            </a:r>
            <a:r>
              <a:rPr b="1" lang="ru" sz="1400">
                <a:solidFill>
                  <a:srgbClr val="434343"/>
                </a:solidFill>
              </a:rPr>
              <a:t>lectures.di.reader.ReaderMonadProgram.scala. </a:t>
            </a:r>
            <a:r>
              <a:rPr lang="ru" sz="1400">
                <a:solidFill>
                  <a:srgbClr val="434343"/>
                </a:solidFill>
              </a:rPr>
              <a:t>Основная задача Reader </a:t>
            </a:r>
            <a:r>
              <a:rPr b="1" lang="ru" sz="1400">
                <a:solidFill>
                  <a:srgbClr val="434343"/>
                </a:solidFill>
              </a:rPr>
              <a:t>- </a:t>
            </a:r>
            <a:r>
              <a:rPr lang="ru" sz="1400">
                <a:solidFill>
                  <a:srgbClr val="434343"/>
                </a:solidFill>
              </a:rPr>
              <a:t>нести композицию функций туда, где ее не было. Вспомним, что функции вида </a:t>
            </a:r>
            <a:r>
              <a:rPr b="1" lang="ru" sz="1400">
                <a:solidFill>
                  <a:srgbClr val="434343"/>
                </a:solidFill>
              </a:rPr>
              <a:t>A</a:t>
            </a:r>
            <a:r>
              <a:rPr lang="ru" sz="1400">
                <a:solidFill>
                  <a:srgbClr val="434343"/>
                </a:solidFill>
              </a:rPr>
              <a:t> </a:t>
            </a:r>
            <a:r>
              <a:rPr b="1" lang="ru" sz="1400">
                <a:solidFill>
                  <a:srgbClr val="434343"/>
                </a:solidFill>
              </a:rPr>
              <a:t>=&gt; B</a:t>
            </a:r>
            <a:r>
              <a:rPr lang="ru" sz="1400">
                <a:solidFill>
                  <a:srgbClr val="434343"/>
                </a:solidFill>
              </a:rPr>
              <a:t> и </a:t>
            </a:r>
            <a:r>
              <a:rPr b="1" lang="ru" sz="1400">
                <a:solidFill>
                  <a:srgbClr val="434343"/>
                </a:solidFill>
              </a:rPr>
              <a:t>B =&gt; C, </a:t>
            </a:r>
            <a:r>
              <a:rPr lang="ru" sz="1400">
                <a:solidFill>
                  <a:srgbClr val="434343"/>
                </a:solidFill>
              </a:rPr>
              <a:t>прекрасно композируются, стандартными методами compose и andThan из Function1. А вот с композицией вида  </a:t>
            </a:r>
            <a:r>
              <a:rPr lang="ru" sz="1400">
                <a:solidFill>
                  <a:srgbClr val="434343"/>
                </a:solidFill>
              </a:rPr>
              <a:t> </a:t>
            </a:r>
            <a:r>
              <a:rPr b="1" lang="ru" sz="1400">
                <a:solidFill>
                  <a:srgbClr val="434343"/>
                </a:solidFill>
              </a:rPr>
              <a:t>A</a:t>
            </a:r>
            <a:r>
              <a:rPr lang="ru" sz="1400">
                <a:solidFill>
                  <a:srgbClr val="434343"/>
                </a:solidFill>
              </a:rPr>
              <a:t> </a:t>
            </a:r>
            <a:r>
              <a:rPr b="1" lang="ru" sz="1400">
                <a:solidFill>
                  <a:srgbClr val="434343"/>
                </a:solidFill>
              </a:rPr>
              <a:t>=&gt; F[B]</a:t>
            </a:r>
            <a:r>
              <a:rPr lang="ru" sz="1400">
                <a:solidFill>
                  <a:srgbClr val="434343"/>
                </a:solidFill>
              </a:rPr>
              <a:t> и </a:t>
            </a:r>
            <a:r>
              <a:rPr b="1" lang="ru" sz="1400">
                <a:solidFill>
                  <a:srgbClr val="434343"/>
                </a:solidFill>
              </a:rPr>
              <a:t>B =&gt; F[C] </a:t>
            </a:r>
            <a:r>
              <a:rPr lang="ru" sz="1400">
                <a:solidFill>
                  <a:srgbClr val="434343"/>
                </a:solidFill>
              </a:rPr>
              <a:t>уже сложнее. Здесь нам и приходит на помощь Reader. Достаточно, реализовать flatMap, map bind и пару других методов, для Reader[F, A, B] </a:t>
            </a:r>
            <a:r>
              <a:rPr b="1" lang="ru" sz="1400">
                <a:solidFill>
                  <a:srgbClr val="434343"/>
                </a:solidFill>
              </a:rPr>
              <a:t> </a:t>
            </a:r>
            <a:endParaRPr b="1">
              <a:solidFill>
                <a:srgbClr val="434343"/>
              </a:solidFill>
            </a:endParaRPr>
          </a:p>
        </p:txBody>
      </p:sp>
      <p:sp>
        <p:nvSpPr>
          <p:cNvPr id="69" name="Google Shape;69;p15"/>
          <p:cNvSpPr txBox="1"/>
          <p:nvPr/>
        </p:nvSpPr>
        <p:spPr>
          <a:xfrm>
            <a:off x="311700" y="2827950"/>
            <a:ext cx="8520600" cy="21840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Id</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A</a:t>
            </a:r>
            <a:endParaRPr b="1" sz="11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ReaderT</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 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a:t>
            </a:r>
            <a:endParaRPr b="1" sz="11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rgbClr val="000000"/>
              </a:buClr>
              <a:buSzPts val="1100"/>
              <a:buFont typeface="Arial"/>
              <a:buNone/>
            </a:pPr>
            <a:r>
              <a:rPr b="1" lang="ru" sz="1100">
                <a:solidFill>
                  <a:srgbClr val="000080"/>
                </a:solidFill>
                <a:highlight>
                  <a:srgbClr val="FFFFFF"/>
                </a:highlight>
                <a:latin typeface="Verdana"/>
                <a:ea typeface="Verdana"/>
                <a:cs typeface="Verdana"/>
                <a:sym typeface="Verdana"/>
              </a:rPr>
              <a:t>object </a:t>
            </a:r>
            <a:r>
              <a:rPr lang="ru" sz="1100">
                <a:solidFill>
                  <a:srgbClr val="000000"/>
                </a:solidFill>
                <a:highlight>
                  <a:srgbClr val="FFFFFF"/>
                </a:highlight>
                <a:latin typeface="Verdana"/>
                <a:ea typeface="Verdana"/>
                <a:cs typeface="Verdana"/>
                <a:sym typeface="Verdana"/>
              </a:rPr>
              <a:t>Reader {</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Clr>
                <a:srgbClr val="000000"/>
              </a:buClr>
              <a:buSzPts val="1100"/>
              <a:buFont typeface="Arial"/>
              <a:buNone/>
            </a:pPr>
            <a:r>
              <a:rPr lang="ru" sz="1100">
                <a:solidFill>
                  <a:srgbClr val="00000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rgbClr val="000000"/>
                </a:solidFill>
                <a:highlight>
                  <a:srgbClr val="FFFFFF"/>
                </a:highlight>
                <a:latin typeface="Verdana"/>
                <a:ea typeface="Verdana"/>
                <a:cs typeface="Verdana"/>
                <a:sym typeface="Verdana"/>
              </a:rPr>
              <a:t>apply[</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A </a:t>
            </a:r>
            <a:r>
              <a:rPr lang="ru" sz="1100">
                <a:solidFill>
                  <a:srgbClr val="000000"/>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Reader</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 </a:t>
            </a:r>
            <a:r>
              <a:rPr i="1" lang="ru" sz="1100">
                <a:solidFill>
                  <a:srgbClr val="660E7A"/>
                </a:solidFill>
                <a:highlight>
                  <a:srgbClr val="FFFFFF"/>
                </a:highlight>
                <a:latin typeface="Verdana"/>
                <a:ea typeface="Verdana"/>
                <a:cs typeface="Verdana"/>
                <a:sym typeface="Verdana"/>
              </a:rPr>
              <a:t>ReaderT</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Id</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](f)</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rgbClr val="000000"/>
                </a:solidFill>
                <a:highlight>
                  <a:srgbClr val="FFFFFF"/>
                </a:highlight>
                <a:latin typeface="Verdana"/>
                <a:ea typeface="Verdana"/>
                <a:cs typeface="Verdana"/>
                <a:sym typeface="Verdana"/>
              </a:rPr>
              <a:t>}</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final case class </a:t>
            </a:r>
            <a:r>
              <a:rPr lang="ru" sz="1100">
                <a:solidFill>
                  <a:srgbClr val="000000"/>
                </a:solidFill>
                <a:highlight>
                  <a:srgbClr val="FFFFFF"/>
                </a:highlight>
                <a:latin typeface="Verdana"/>
                <a:ea typeface="Verdana"/>
                <a:cs typeface="Verdana"/>
                <a:sym typeface="Verdana"/>
              </a:rPr>
              <a:t>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](run: </a:t>
            </a:r>
            <a:r>
              <a:rPr lang="ru" sz="1100">
                <a:solidFill>
                  <a:srgbClr val="20999D"/>
                </a:solidFill>
                <a:highlight>
                  <a:srgbClr val="FFFFFF"/>
                </a:highlight>
                <a:latin typeface="Verdana"/>
                <a:ea typeface="Verdana"/>
                <a:cs typeface="Verdana"/>
                <a:sym typeface="Verdana"/>
              </a:rPr>
              <a:t>A </a:t>
            </a:r>
            <a:r>
              <a:rPr lang="ru" sz="1100">
                <a:solidFill>
                  <a:srgbClr val="000000"/>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rgbClr val="00000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rgbClr val="000000"/>
                </a:solidFill>
                <a:highlight>
                  <a:srgbClr val="FFFFFF"/>
                </a:highlight>
                <a:latin typeface="Verdana"/>
                <a:ea typeface="Verdana"/>
                <a:cs typeface="Verdana"/>
                <a:sym typeface="Verdana"/>
              </a:rPr>
              <a:t>map[</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rgbClr val="000000"/>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rgbClr val="000000"/>
                </a:solidFill>
                <a:highlight>
                  <a:srgbClr val="FFFFFF"/>
                </a:highlight>
                <a:latin typeface="Verdana"/>
                <a:ea typeface="Verdana"/>
                <a:cs typeface="Verdana"/>
                <a:sym typeface="Verdana"/>
              </a:rPr>
              <a:t>F: Functor[</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 = </a:t>
            </a:r>
            <a:r>
              <a:rPr i="1" lang="ru" sz="1100">
                <a:solidFill>
                  <a:srgbClr val="000000"/>
                </a:solidFill>
                <a:highlight>
                  <a:srgbClr val="FFFFFF"/>
                </a:highlight>
                <a:latin typeface="Verdana"/>
                <a:ea typeface="Verdana"/>
                <a:cs typeface="Verdana"/>
                <a:sym typeface="Verdana"/>
              </a:rPr>
              <a:t>???</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rgbClr val="00000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rgbClr val="000000"/>
                </a:solidFill>
                <a:highlight>
                  <a:srgbClr val="FFFFFF"/>
                </a:highlight>
                <a:latin typeface="Verdana"/>
                <a:ea typeface="Verdana"/>
                <a:cs typeface="Verdana"/>
                <a:sym typeface="Verdana"/>
              </a:rPr>
              <a:t>mapF[</a:t>
            </a:r>
            <a:r>
              <a:rPr lang="ru" sz="1100">
                <a:solidFill>
                  <a:srgbClr val="20999D"/>
                </a:solidFill>
                <a:highlight>
                  <a:srgbClr val="FFFFFF"/>
                </a:highlight>
                <a:latin typeface="Verdana"/>
                <a:ea typeface="Verdana"/>
                <a:cs typeface="Verdana"/>
                <a:sym typeface="Verdana"/>
              </a:rPr>
              <a:t>N</a:t>
            </a:r>
            <a:r>
              <a:rPr lang="ru" sz="1100">
                <a:solidFill>
                  <a:srgbClr val="000000"/>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=&gt; </a:t>
            </a:r>
            <a:r>
              <a:rPr lang="ru" sz="1100">
                <a:solidFill>
                  <a:srgbClr val="20999D"/>
                </a:solidFill>
                <a:highlight>
                  <a:srgbClr val="FFFFFF"/>
                </a:highlight>
                <a:latin typeface="Verdana"/>
                <a:ea typeface="Verdana"/>
                <a:cs typeface="Verdana"/>
                <a:sym typeface="Verdana"/>
              </a:rPr>
              <a:t>N</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N</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 = </a:t>
            </a:r>
            <a:r>
              <a:rPr i="1" lang="ru" sz="1100">
                <a:solidFill>
                  <a:srgbClr val="000000"/>
                </a:solidFill>
                <a:highlight>
                  <a:srgbClr val="FFFFFF"/>
                </a:highlight>
                <a:latin typeface="Verdana"/>
                <a:ea typeface="Verdana"/>
                <a:cs typeface="Verdana"/>
                <a:sym typeface="Verdana"/>
              </a:rPr>
              <a:t>???</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rgbClr val="00000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rgbClr val="000000"/>
                </a:solidFill>
                <a:highlight>
                  <a:srgbClr val="FFFFFF"/>
                </a:highlight>
                <a:latin typeface="Verdana"/>
                <a:ea typeface="Verdana"/>
                <a:cs typeface="Verdana"/>
                <a:sym typeface="Verdana"/>
              </a:rPr>
              <a:t>flatMap[</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rgbClr val="000000"/>
                </a:solidFill>
                <a:highlight>
                  <a:srgbClr val="FFFFFF"/>
                </a:highlight>
                <a:latin typeface="Verdana"/>
                <a:ea typeface="Verdana"/>
                <a:cs typeface="Verdana"/>
                <a:sym typeface="Verdana"/>
              </a:rPr>
              <a:t>=&gt; 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rgbClr val="000000"/>
                </a:solidFill>
                <a:highlight>
                  <a:srgbClr val="FFFFFF"/>
                </a:highlight>
                <a:latin typeface="Verdana"/>
                <a:ea typeface="Verdana"/>
                <a:cs typeface="Verdana"/>
                <a:sym typeface="Verdana"/>
              </a:rPr>
              <a:t>F: FlatMap[</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 = ???</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Clr>
                <a:srgbClr val="000000"/>
              </a:buClr>
              <a:buSzPts val="1100"/>
              <a:buFont typeface="Arial"/>
              <a:buNone/>
            </a:pPr>
            <a:r>
              <a:rPr lang="ru" sz="1100">
                <a:solidFill>
                  <a:srgbClr val="000000"/>
                </a:solidFill>
                <a:highlight>
                  <a:srgbClr val="FFFFFF"/>
                </a:highlight>
                <a:latin typeface="Courier New"/>
                <a:ea typeface="Courier New"/>
                <a:cs typeface="Courier New"/>
                <a:sym typeface="Courier New"/>
              </a:rPr>
              <a:t> ...</a:t>
            </a:r>
            <a:endParaRPr sz="11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75" name="Google Shape;75;p16"/>
          <p:cNvSpPr txBox="1"/>
          <p:nvPr>
            <p:ph idx="1" type="body"/>
          </p:nvPr>
        </p:nvSpPr>
        <p:spPr>
          <a:xfrm>
            <a:off x="311700" y="1106375"/>
            <a:ext cx="8520600" cy="3803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Writer</a:t>
            </a:r>
            <a:r>
              <a:rPr b="1" lang="ru">
                <a:solidFill>
                  <a:srgbClr val="434343"/>
                </a:solidFill>
              </a:rPr>
              <a:t> монада</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Эта монада родилась из необходимости накапливать какой-то контекст по ходу вычисления основной части программы. Часто ее применяют для накопления, например, данных для логирования.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Она оперирует с типом, вида </a:t>
            </a:r>
            <a:r>
              <a:rPr b="1" lang="ru" sz="1400">
                <a:solidFill>
                  <a:srgbClr val="434343"/>
                </a:solidFill>
              </a:rPr>
              <a:t>F(L, V)</a:t>
            </a:r>
            <a:r>
              <a:rPr lang="ru" sz="1400">
                <a:solidFill>
                  <a:srgbClr val="434343"/>
                </a:solidFill>
              </a:rPr>
              <a:t>, где </a:t>
            </a:r>
            <a:r>
              <a:rPr b="1" lang="ru" sz="1400">
                <a:solidFill>
                  <a:srgbClr val="434343"/>
                </a:solidFill>
              </a:rPr>
              <a:t>L</a:t>
            </a:r>
            <a:r>
              <a:rPr lang="ru" sz="1400">
                <a:solidFill>
                  <a:srgbClr val="434343"/>
                </a:solidFill>
              </a:rPr>
              <a:t>, это контекст вычисления, а </a:t>
            </a:r>
            <a:r>
              <a:rPr b="1" lang="ru" sz="1400">
                <a:solidFill>
                  <a:srgbClr val="434343"/>
                </a:solidFill>
              </a:rPr>
              <a:t>V </a:t>
            </a:r>
            <a:r>
              <a:rPr lang="ru" sz="1400">
                <a:solidFill>
                  <a:srgbClr val="434343"/>
                </a:solidFill>
              </a:rPr>
              <a:t>текущий результат. Ключевым методом этой монады, является</a:t>
            </a:r>
            <a:endParaRPr sz="1400">
              <a:solidFill>
                <a:srgbClr val="434343"/>
              </a:solidFill>
            </a:endParaRPr>
          </a:p>
          <a:p>
            <a:pPr indent="0" lvl="0" marL="0" rtl="0">
              <a:lnSpc>
                <a:spcPct val="100000"/>
              </a:lnSpc>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lnSpc>
                <a:spcPct val="100000"/>
              </a:lnSpc>
              <a:spcBef>
                <a:spcPts val="0"/>
              </a:spcBef>
              <a:spcAft>
                <a:spcPts val="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flatMap[</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V </a:t>
            </a:r>
            <a:r>
              <a:rPr lang="ru" sz="1000">
                <a:solidFill>
                  <a:schemeClr val="dk1"/>
                </a:solidFill>
                <a:highlight>
                  <a:srgbClr val="FFFFFF"/>
                </a:highlight>
                <a:latin typeface="Verdana"/>
                <a:ea typeface="Verdana"/>
                <a:cs typeface="Verdana"/>
                <a:sym typeface="Verdana"/>
              </a:rPr>
              <a:t>=&gt;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flatMapF: FlatMap[</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semigroupL: </a:t>
            </a:r>
            <a:r>
              <a:rPr lang="ru" sz="1000">
                <a:solidFill>
                  <a:srgbClr val="20999D"/>
                </a:solidFill>
                <a:highlight>
                  <a:srgbClr val="FFFFFF"/>
                </a:highlight>
                <a:latin typeface="Verdana"/>
                <a:ea typeface="Verdana"/>
                <a:cs typeface="Verdana"/>
                <a:sym typeface="Verdana"/>
              </a:rPr>
              <a:t>Semigroup</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Этот метод принимает  </a:t>
            </a:r>
            <a:r>
              <a:rPr b="1" lang="ru" sz="1400">
                <a:solidFill>
                  <a:srgbClr val="434343"/>
                </a:solidFill>
              </a:rPr>
              <a:t>V =&gt; WriterT[F, L, U]</a:t>
            </a:r>
            <a:r>
              <a:rPr lang="ru" sz="1400">
                <a:solidFill>
                  <a:srgbClr val="434343"/>
                </a:solidFill>
              </a:rPr>
              <a:t>, как и остальные монады. Отличительной чертой его является то, что он берет на себя ответственность за композицию контекстов. Для того, чтобы это стало возможным, как видно из сигнатуры функции, контекст должен быть полугруппой. Проще говоря должен обладать бинарной ассоциативной операцией.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Упрощенный вариант этой монады из библиотеки cats, приведен ниже</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81" name="Google Shape;81;p17"/>
          <p:cNvSpPr txBox="1"/>
          <p:nvPr/>
        </p:nvSpPr>
        <p:spPr>
          <a:xfrm>
            <a:off x="311700" y="977750"/>
            <a:ext cx="8520600" cy="41010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final case class </a:t>
            </a:r>
            <a:r>
              <a:rPr lang="ru" sz="1000">
                <a:solidFill>
                  <a:schemeClr val="dk1"/>
                </a:solidFill>
                <a:highlight>
                  <a:srgbClr val="FFFFFF"/>
                </a:highlight>
                <a:latin typeface="Verdana"/>
                <a:ea typeface="Verdana"/>
                <a:cs typeface="Verdana"/>
                <a:sym typeface="Verdana"/>
              </a:rPr>
              <a:t>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[_],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V</a:t>
            </a:r>
            <a:r>
              <a:rPr lang="ru" sz="1000">
                <a:solidFill>
                  <a:schemeClr val="dk1"/>
                </a:solidFill>
                <a:highlight>
                  <a:srgbClr val="FFFFFF"/>
                </a:highlight>
                <a:latin typeface="Verdana"/>
                <a:ea typeface="Verdana"/>
                <a:cs typeface="Verdana"/>
                <a:sym typeface="Verdana"/>
              </a:rPr>
              <a:t>](run: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V</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written(</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functorF: Functor[</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functorF.map(run)(_._1)</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value(</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functorF: Functor[</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V</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functorF.map(run)(_._2)</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a:t>
            </a:r>
            <a:r>
              <a:rPr lang="ru" sz="1000">
                <a:solidFill>
                  <a:srgbClr val="20999D"/>
                </a:solidFill>
                <a:highlight>
                  <a:srgbClr val="FFFFFF"/>
                </a:highlight>
                <a:latin typeface="Verdana"/>
                <a:ea typeface="Verdana"/>
                <a:cs typeface="Verdana"/>
                <a:sym typeface="Verdana"/>
              </a:rPr>
              <a:t>Z</a:t>
            </a:r>
            <a:r>
              <a:rPr lang="ru" sz="1000">
                <a:solidFill>
                  <a:schemeClr val="dk1"/>
                </a:solidFill>
                <a:highlight>
                  <a:srgbClr val="FFFFFF"/>
                </a:highlight>
                <a:latin typeface="Verdana"/>
                <a:ea typeface="Verdana"/>
                <a:cs typeface="Verdana"/>
                <a:sym typeface="Verdana"/>
              </a:rPr>
              <a:t>](f: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V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Z</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Apply[</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L: </a:t>
            </a:r>
            <a:r>
              <a:rPr lang="ru" sz="1000">
                <a:solidFill>
                  <a:srgbClr val="20999D"/>
                </a:solidFill>
                <a:highlight>
                  <a:srgbClr val="FFFFFF"/>
                </a:highlight>
                <a:latin typeface="Verdana"/>
                <a:ea typeface="Verdana"/>
                <a:cs typeface="Verdana"/>
                <a:sym typeface="Verdana"/>
              </a:rPr>
              <a:t>Semigroup</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Z</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WriterT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F.map2(f.run, run){</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((l1, fvz), (l2, v)) =&gt; (L.combine(l1, l2), fvz(v))</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flatMap[</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V </a:t>
            </a:r>
            <a:r>
              <a:rPr lang="ru" sz="1000">
                <a:solidFill>
                  <a:schemeClr val="dk1"/>
                </a:solidFill>
                <a:highlight>
                  <a:srgbClr val="FFFFFF"/>
                </a:highlight>
                <a:latin typeface="Verdana"/>
                <a:ea typeface="Verdana"/>
                <a:cs typeface="Verdana"/>
                <a:sym typeface="Verdana"/>
              </a:rPr>
              <a:t>=&gt;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flatMapF: FlatMap[</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semigroupL: </a:t>
            </a:r>
            <a:r>
              <a:rPr lang="ru" sz="1000">
                <a:solidFill>
                  <a:srgbClr val="20999D"/>
                </a:solidFill>
                <a:highlight>
                  <a:srgbClr val="FFFFFF"/>
                </a:highlight>
                <a:latin typeface="Verdana"/>
                <a:ea typeface="Verdana"/>
                <a:cs typeface="Verdana"/>
                <a:sym typeface="Verdana"/>
              </a:rPr>
              <a:t>Semigroup</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WriterT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flatMapF.flatMap(run) { lv =&gt;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flatMapF.map(f(lv._2).run) { lv2 =&gt;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(semigroupL.combine(lv._1, lv2._1), lv2._2)</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mapBoth[</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V</a:t>
            </a:r>
            <a:r>
              <a:rPr lang="ru" sz="1000">
                <a:solidFill>
                  <a:schemeClr val="dk1"/>
                </a:solidFill>
                <a:highlight>
                  <a:srgbClr val="FFFFFF"/>
                </a:highlight>
                <a:latin typeface="Verdana"/>
                <a:ea typeface="Verdana"/>
                <a:cs typeface="Verdana"/>
                <a:sym typeface="Verdana"/>
              </a:rPr>
              <a:t>) =&gt;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functorF: Functor[</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WriterT </a:t>
            </a:r>
            <a:r>
              <a:rPr lang="ru" sz="1000">
                <a:solidFill>
                  <a:schemeClr val="dk1"/>
                </a:solidFill>
                <a:highlight>
                  <a:srgbClr val="FFFFFF"/>
                </a:highlight>
                <a:latin typeface="Verdana"/>
                <a:ea typeface="Verdana"/>
                <a:cs typeface="Verdana"/>
                <a:sym typeface="Verdana"/>
              </a:rPr>
              <a:t>{ functorF.map(run)(f.tupled)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rgbClr val="000000"/>
              </a:buClr>
              <a:buSzPts val="1100"/>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87" name="Google Shape;87;p18"/>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Writer монада</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Рассмотрим пару примеров использования </a:t>
            </a:r>
            <a:r>
              <a:rPr b="1" lang="ru" sz="1400">
                <a:solidFill>
                  <a:srgbClr val="434343"/>
                </a:solidFill>
              </a:rPr>
              <a:t>writer</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b="1" lang="ru" sz="1400">
                <a:solidFill>
                  <a:srgbClr val="434343"/>
                </a:solidFill>
              </a:rPr>
              <a:t>lectures.cat.WriterTOps.scala </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logActions - логирование с применением WriterT</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filterW -  чуть более изощренный пример, фильтрация с WriterT</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На первый взгляд кажется, что с помощью помощью WriterT, может быть удобно реализовывать методы типа fold или aggregate. Но это не так, из-за того, что бинарная ассоциативная операция “вшита в тип” </a:t>
            </a:r>
            <a:r>
              <a:rPr b="1" lang="ru" sz="1400">
                <a:solidFill>
                  <a:srgbClr val="434343"/>
                </a:solidFill>
              </a:rPr>
              <a:t>L </a:t>
            </a:r>
            <a:r>
              <a:rPr lang="ru" sz="1400">
                <a:solidFill>
                  <a:srgbClr val="434343"/>
                </a:solidFill>
              </a:rPr>
              <a:t>и ее очень трудно переопределить.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задание lectures.cat.SeqWriterTOpsTest</a:t>
            </a:r>
            <a:endParaRPr b="1" sz="14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93" name="Google Shape;93;p19"/>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State монада</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Последняя из “большой тройки” монад. Она обеспечивает композицию функций вида </a:t>
            </a:r>
            <a:r>
              <a:rPr b="1" lang="ru" sz="1400">
                <a:solidFill>
                  <a:srgbClr val="434343"/>
                </a:solidFill>
              </a:rPr>
              <a:t>(S) =&gt; (S, A). </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Где, </a:t>
            </a:r>
            <a:r>
              <a:rPr b="1" lang="ru" sz="1400">
                <a:solidFill>
                  <a:srgbClr val="434343"/>
                </a:solidFill>
              </a:rPr>
              <a:t>S - </a:t>
            </a:r>
            <a:r>
              <a:rPr lang="ru" sz="1400">
                <a:solidFill>
                  <a:srgbClr val="434343"/>
                </a:solidFill>
              </a:rPr>
              <a:t>состояние, а </a:t>
            </a:r>
            <a:r>
              <a:rPr b="1" lang="ru" sz="1400">
                <a:solidFill>
                  <a:srgbClr val="434343"/>
                </a:solidFill>
              </a:rPr>
              <a:t>A </a:t>
            </a:r>
            <a:r>
              <a:rPr lang="ru" sz="1400">
                <a:solidFill>
                  <a:srgbClr val="434343"/>
                </a:solidFill>
              </a:rPr>
              <a:t>текущий результат. </a:t>
            </a:r>
            <a:r>
              <a:rPr b="1" lang="ru" sz="1400">
                <a:solidFill>
                  <a:srgbClr val="434343"/>
                </a:solidFill>
              </a:rPr>
              <a:t>State, </a:t>
            </a:r>
            <a:r>
              <a:rPr lang="ru" sz="1400">
                <a:solidFill>
                  <a:srgbClr val="434343"/>
                </a:solidFill>
              </a:rPr>
              <a:t>в отличии, от </a:t>
            </a:r>
            <a:r>
              <a:rPr b="1" lang="ru" sz="1400">
                <a:solidFill>
                  <a:srgbClr val="434343"/>
                </a:solidFill>
              </a:rPr>
              <a:t>writer, </a:t>
            </a:r>
            <a:r>
              <a:rPr lang="ru" sz="1400">
                <a:solidFill>
                  <a:srgbClr val="434343"/>
                </a:solidFill>
              </a:rPr>
              <a:t>композирует функции</a:t>
            </a:r>
            <a:r>
              <a:rPr b="1" lang="ru" sz="1400">
                <a:solidFill>
                  <a:srgbClr val="434343"/>
                </a:solidFill>
              </a:rPr>
              <a:t>, </a:t>
            </a:r>
            <a:r>
              <a:rPr lang="ru" sz="1400">
                <a:solidFill>
                  <a:srgbClr val="434343"/>
                </a:solidFill>
              </a:rPr>
              <a:t>которые на вход принимают состояние. Т.е. если вычисления в приложении полностью задаются своим текущим состоянием, то это сигнал к тому, что в этом  месте можно применить </a:t>
            </a:r>
            <a:r>
              <a:rPr b="1" lang="ru" sz="1400">
                <a:solidFill>
                  <a:srgbClr val="434343"/>
                </a:solidFill>
              </a:rPr>
              <a:t>state</a:t>
            </a:r>
            <a:r>
              <a:rPr lang="ru" sz="1400">
                <a:solidFill>
                  <a:srgbClr val="434343"/>
                </a:solidFill>
              </a:rPr>
              <a:t>.  Иногда state применяют в качестве builder паттерна или в качестве “генераторов” каких-либо последовательностей. Например генератор случайных чисел легко можно реализовать с помощью </a:t>
            </a:r>
            <a:r>
              <a:rPr b="1" lang="ru" sz="1400">
                <a:solidFill>
                  <a:srgbClr val="434343"/>
                </a:solidFill>
              </a:rPr>
              <a:t>State</a:t>
            </a:r>
            <a:r>
              <a:rPr lang="ru" sz="1400">
                <a:solidFill>
                  <a:srgbClr val="434343"/>
                </a:solidFill>
              </a:rPr>
              <a:t> </a:t>
            </a:r>
            <a:r>
              <a:rPr b="1" lang="ru" sz="1400">
                <a:solidFill>
                  <a:srgbClr val="434343"/>
                </a:solidFill>
              </a:rPr>
              <a:t>Monad</a:t>
            </a:r>
            <a:r>
              <a:rPr lang="ru" sz="1400">
                <a:solidFill>
                  <a:srgbClr val="434343"/>
                </a:solidFill>
              </a:rPr>
              <a:t>.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Вариант реализации</a:t>
            </a:r>
            <a:r>
              <a:rPr b="1" lang="ru">
                <a:solidFill>
                  <a:srgbClr val="434343"/>
                </a:solidFill>
              </a:rPr>
              <a:t> </a:t>
            </a:r>
            <a:r>
              <a:rPr b="1" lang="ru" sz="1400">
                <a:solidFill>
                  <a:srgbClr val="434343"/>
                </a:solidFill>
              </a:rPr>
              <a:t>cats.data.StateT</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Примеры применения</a:t>
            </a:r>
            <a:r>
              <a:rPr b="1" lang="ru" sz="1400">
                <a:solidFill>
                  <a:srgbClr val="434343"/>
                </a:solidFill>
              </a:rPr>
              <a:t> в lectures.cat.State.scala</a:t>
            </a:r>
            <a:endParaRPr b="1" sz="14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99" name="Google Shape;99;p20"/>
          <p:cNvSpPr txBox="1"/>
          <p:nvPr>
            <p:ph idx="1" type="body"/>
          </p:nvPr>
        </p:nvSpPr>
        <p:spPr>
          <a:xfrm>
            <a:off x="311700" y="1106375"/>
            <a:ext cx="8520600" cy="1887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IO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Важными свойством функций, написанных в функциональном стиле, является то, что их можно передавать как значение и композировать с другими частями приложения. При этом, очевидно, откуда бы ни была запущена функция, она должна возвращать один и тот же результат. Это свойство называется </a:t>
            </a:r>
            <a:r>
              <a:rPr b="1" lang="ru" sz="1400">
                <a:solidFill>
                  <a:srgbClr val="434343"/>
                </a:solidFill>
              </a:rPr>
              <a:t>referential transparency(RT). </a:t>
            </a:r>
            <a:r>
              <a:rPr lang="ru" sz="1400">
                <a:solidFill>
                  <a:srgbClr val="434343"/>
                </a:solidFill>
              </a:rPr>
              <a:t>Чаще всего это свойство формулирую еще более строго. Говорят, что функция </a:t>
            </a:r>
            <a:r>
              <a:rPr b="1" lang="ru" sz="1400">
                <a:solidFill>
                  <a:srgbClr val="434343"/>
                </a:solidFill>
              </a:rPr>
              <a:t>referentially transparent</a:t>
            </a:r>
            <a:r>
              <a:rPr lang="ru" sz="1400">
                <a:solidFill>
                  <a:srgbClr val="434343"/>
                </a:solidFill>
              </a:rPr>
              <a:t>, если в любом месте ее вызов, можно заменить на результат ее вызова.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Классический пример нарушения </a:t>
            </a:r>
            <a:r>
              <a:rPr b="1" lang="ru" sz="1400">
                <a:solidFill>
                  <a:srgbClr val="434343"/>
                </a:solidFill>
              </a:rPr>
              <a:t>RT</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p:txBody>
      </p:sp>
      <p:sp>
        <p:nvSpPr>
          <p:cNvPr id="100" name="Google Shape;100;p20"/>
          <p:cNvSpPr txBox="1"/>
          <p:nvPr/>
        </p:nvSpPr>
        <p:spPr>
          <a:xfrm>
            <a:off x="311700" y="3155900"/>
            <a:ext cx="8520600" cy="17112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fun = </a:t>
            </a:r>
            <a:r>
              <a:rPr i="1" lang="ru" sz="1100">
                <a:solidFill>
                  <a:schemeClr val="dk1"/>
                </a:solidFill>
                <a:highlight>
                  <a:srgbClr val="FFFFFF"/>
                </a:highlight>
                <a:latin typeface="Verdana"/>
                <a:ea typeface="Verdana"/>
                <a:cs typeface="Verdana"/>
                <a:sym typeface="Verdana"/>
              </a:rPr>
              <a:t>println</a:t>
            </a:r>
            <a:r>
              <a:rPr lang="ru" sz="1100">
                <a:solidFill>
                  <a:schemeClr val="dk1"/>
                </a:solidFill>
                <a:highlight>
                  <a:srgbClr val="FFFFFF"/>
                </a:highlight>
                <a:latin typeface="Verdana"/>
                <a:ea typeface="Verdana"/>
                <a:cs typeface="Verdana"/>
                <a:sym typeface="Verdana"/>
              </a:rPr>
              <a:t>(</a:t>
            </a:r>
            <a:r>
              <a:rPr b="1" lang="ru" sz="1100">
                <a:solidFill>
                  <a:srgbClr val="008000"/>
                </a:solidFill>
                <a:highlight>
                  <a:srgbClr val="FFFFFF"/>
                </a:highlight>
                <a:latin typeface="Verdana"/>
                <a:ea typeface="Verdana"/>
                <a:cs typeface="Verdana"/>
                <a:sym typeface="Verdana"/>
              </a:rPr>
              <a:t>"not ref transparent"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use(p1: Any, p2: Any) = Unit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this call would print "not ref transparent" twice</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use(fun, fun)</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and here we have only one call</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res = fun</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use(res, res)</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Функциональные паттерны</a:t>
            </a:r>
            <a:endParaRPr>
              <a:solidFill>
                <a:schemeClr val="dk2"/>
              </a:solidFill>
            </a:endParaRPr>
          </a:p>
        </p:txBody>
      </p:sp>
      <p:sp>
        <p:nvSpPr>
          <p:cNvPr id="106" name="Google Shape;106;p21"/>
          <p:cNvSpPr txBox="1"/>
          <p:nvPr>
            <p:ph idx="1" type="body"/>
          </p:nvPr>
        </p:nvSpPr>
        <p:spPr>
          <a:xfrm>
            <a:off x="311700" y="1106375"/>
            <a:ext cx="8520600" cy="1443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IO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Чтобы сохранять </a:t>
            </a:r>
            <a:r>
              <a:rPr b="1" lang="ru" sz="1400">
                <a:solidFill>
                  <a:srgbClr val="434343"/>
                </a:solidFill>
              </a:rPr>
              <a:t>RT, </a:t>
            </a:r>
            <a:r>
              <a:rPr lang="ru" sz="1400">
                <a:solidFill>
                  <a:srgbClr val="434343"/>
                </a:solidFill>
              </a:rPr>
              <a:t>функция не должна иметь побочных эффектов в том числе она не должна обладать внутренним состоянием или каким-либо образом зависеть от контекста, в котором выполняется. В scala на уровне синтаксиса языка, мы не можем гарантировать этих свойств. Что мы можем, так это превратить функции вида </a:t>
            </a:r>
            <a:r>
              <a:rPr b="1" lang="ru" sz="1400">
                <a:solidFill>
                  <a:srgbClr val="434343"/>
                </a:solidFill>
              </a:rPr>
              <a:t>() =&gt; A </a:t>
            </a:r>
            <a:r>
              <a:rPr lang="ru" sz="1400">
                <a:solidFill>
                  <a:srgbClr val="434343"/>
                </a:solidFill>
              </a:rPr>
              <a:t>в</a:t>
            </a:r>
            <a:r>
              <a:rPr b="1" lang="ru" sz="1400">
                <a:solidFill>
                  <a:srgbClr val="434343"/>
                </a:solidFill>
              </a:rPr>
              <a:t> </a:t>
            </a:r>
            <a:r>
              <a:rPr lang="ru" sz="1400">
                <a:solidFill>
                  <a:srgbClr val="434343"/>
                </a:solidFill>
              </a:rPr>
              <a:t>монады и вместо вызовов этих функций, передавать эти монады как значения.</a:t>
            </a:r>
            <a:r>
              <a:rPr b="1" lang="ru" sz="1400">
                <a:solidFill>
                  <a:srgbClr val="434343"/>
                </a:solidFill>
              </a:rPr>
              <a:t> </a:t>
            </a:r>
            <a:r>
              <a:rPr lang="ru" sz="1400">
                <a:solidFill>
                  <a:srgbClr val="434343"/>
                </a:solidFill>
              </a:rPr>
              <a:t>   </a:t>
            </a:r>
            <a:endParaRPr sz="1400">
              <a:solidFill>
                <a:srgbClr val="434343"/>
              </a:solidFill>
            </a:endParaRPr>
          </a:p>
        </p:txBody>
      </p:sp>
      <p:sp>
        <p:nvSpPr>
          <p:cNvPr id="107" name="Google Shape;107;p21"/>
          <p:cNvSpPr txBox="1"/>
          <p:nvPr/>
        </p:nvSpPr>
        <p:spPr>
          <a:xfrm>
            <a:off x="311700" y="2679825"/>
            <a:ext cx="8520600" cy="20256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import </a:t>
            </a:r>
            <a:r>
              <a:rPr lang="ru" sz="1100">
                <a:solidFill>
                  <a:schemeClr val="dk1"/>
                </a:solidFill>
                <a:highlight>
                  <a:srgbClr val="FFFFFF"/>
                </a:highlight>
                <a:latin typeface="Verdana"/>
                <a:ea typeface="Verdana"/>
                <a:cs typeface="Verdana"/>
                <a:sym typeface="Verdana"/>
              </a:rPr>
              <a:t>cats.effect.IO</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fun = </a:t>
            </a:r>
            <a:r>
              <a:rPr i="1" lang="ru" sz="1100">
                <a:solidFill>
                  <a:schemeClr val="dk1"/>
                </a:solidFill>
                <a:highlight>
                  <a:srgbClr val="FFFFFF"/>
                </a:highlight>
                <a:latin typeface="Verdana"/>
                <a:ea typeface="Verdana"/>
                <a:cs typeface="Verdana"/>
                <a:sym typeface="Verdana"/>
              </a:rPr>
              <a:t>IO</a:t>
            </a:r>
            <a:r>
              <a:rPr lang="ru" sz="1100">
                <a:solidFill>
                  <a:schemeClr val="dk1"/>
                </a:solidFill>
                <a:highlight>
                  <a:srgbClr val="FFFFFF"/>
                </a:highlight>
                <a:latin typeface="Verdana"/>
                <a:ea typeface="Verdana"/>
                <a:cs typeface="Verdana"/>
                <a:sym typeface="Verdana"/>
              </a:rPr>
              <a:t>(</a:t>
            </a:r>
            <a:r>
              <a:rPr i="1" lang="ru" sz="1100">
                <a:solidFill>
                  <a:schemeClr val="dk1"/>
                </a:solidFill>
                <a:highlight>
                  <a:srgbClr val="FFFFFF"/>
                </a:highlight>
                <a:latin typeface="Verdana"/>
                <a:ea typeface="Verdana"/>
                <a:cs typeface="Verdana"/>
                <a:sym typeface="Verdana"/>
              </a:rPr>
              <a:t>println</a:t>
            </a:r>
            <a:r>
              <a:rPr lang="ru" sz="1100">
                <a:solidFill>
                  <a:schemeClr val="dk1"/>
                </a:solidFill>
                <a:highlight>
                  <a:srgbClr val="FFFFFF"/>
                </a:highlight>
                <a:latin typeface="Verdana"/>
                <a:ea typeface="Verdana"/>
                <a:cs typeface="Verdana"/>
                <a:sym typeface="Verdana"/>
              </a:rPr>
              <a:t>(</a:t>
            </a:r>
            <a:r>
              <a:rPr b="1" lang="ru" sz="1100">
                <a:solidFill>
                  <a:srgbClr val="008000"/>
                </a:solidFill>
                <a:highlight>
                  <a:srgbClr val="FFFFFF"/>
                </a:highlight>
                <a:latin typeface="Verdana"/>
                <a:ea typeface="Verdana"/>
                <a:cs typeface="Verdana"/>
                <a:sym typeface="Verdana"/>
              </a:rPr>
              <a:t>"not ref transparent"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use(p1: IO[Unit], p2: IO[Unit]) = Unit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this call would print "not ref transparent" twice</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use(fun, fun)</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i="1" lang="ru" sz="1100">
                <a:solidFill>
                  <a:srgbClr val="808080"/>
                </a:solidFill>
                <a:highlight>
                  <a:srgbClr val="FFFFFF"/>
                </a:highlight>
                <a:latin typeface="Verdana"/>
                <a:ea typeface="Verdana"/>
                <a:cs typeface="Verdana"/>
                <a:sym typeface="Verdana"/>
              </a:rPr>
              <a:t>// and here we have only one call</a:t>
            </a:r>
            <a:endParaRPr i="1" sz="1100">
              <a:solidFill>
                <a:srgbClr val="808080"/>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res = fun</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chemeClr val="dk1"/>
                </a:solidFill>
                <a:highlight>
                  <a:srgbClr val="FFFFFF"/>
                </a:highlight>
                <a:latin typeface="Verdana"/>
                <a:ea typeface="Verdana"/>
                <a:cs typeface="Verdana"/>
                <a:sym typeface="Verdana"/>
              </a:rPr>
              <a:t>use(res, res)</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