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6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6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8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3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8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7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3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11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1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0C8F26-AFC0-4B25-B394-28A622F6FB7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3A40FF-D947-4CBF-A7F0-5C1E870A0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18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8F85-EC1F-533C-9926-43CCB9AF8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846" y="904394"/>
            <a:ext cx="8666307" cy="2421464"/>
          </a:xfrm>
        </p:spPr>
        <p:txBody>
          <a:bodyPr/>
          <a:lstStyle/>
          <a:p>
            <a:r>
              <a:rPr lang="en-IN" dirty="0"/>
              <a:t>Zomato Restaurant Analysis</a:t>
            </a:r>
          </a:p>
        </p:txBody>
      </p:sp>
    </p:spTree>
    <p:extLst>
      <p:ext uri="{BB962C8B-B14F-4D97-AF65-F5344CB8AC3E}">
        <p14:creationId xmlns:p14="http://schemas.microsoft.com/office/powerpoint/2010/main" val="27777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00182-491A-FE7D-CAB7-E3F3CB417A6B}"/>
              </a:ext>
            </a:extLst>
          </p:cNvPr>
          <p:cNvSpPr txBox="1"/>
          <p:nvPr/>
        </p:nvSpPr>
        <p:spPr>
          <a:xfrm>
            <a:off x="976745" y="914400"/>
            <a:ext cx="82815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India dominates the restaurant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majority of restaurants </a:t>
            </a:r>
            <a:r>
              <a:rPr lang="en-US" sz="2800" b="1" dirty="0"/>
              <a:t>do not offer online delivery or table booking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North Indian cuisine is the most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Restaurant openings have been consistent, peaking in </a:t>
            </a:r>
            <a:r>
              <a:rPr lang="en-US" sz="2800" b="1" dirty="0"/>
              <a:t>2011 and 2018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average rating is relatively low (2.89)</a:t>
            </a:r>
            <a:r>
              <a:rPr lang="en-US" sz="2800" dirty="0"/>
              <a:t>, indicating room for improvement in customer satisfaction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789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44DF4-111E-2826-C24B-772E5BAD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791"/>
            <a:ext cx="12192000" cy="5933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D44FD-A5AD-B601-DCDA-746E5EF30FA7}"/>
              </a:ext>
            </a:extLst>
          </p:cNvPr>
          <p:cNvSpPr txBox="1"/>
          <p:nvPr/>
        </p:nvSpPr>
        <p:spPr>
          <a:xfrm>
            <a:off x="249382" y="83127"/>
            <a:ext cx="837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PowerBI</a:t>
            </a:r>
            <a:r>
              <a:rPr lang="en-US" sz="3200" dirty="0"/>
              <a:t> </a:t>
            </a:r>
            <a:r>
              <a:rPr lang="en-US" sz="3200" dirty="0" err="1"/>
              <a:t>Dashbaord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3186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904F07-FAF3-4DF4-6908-F446DBA4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687"/>
            <a:ext cx="12192000" cy="5929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B81C2-38E5-7081-E167-CEFE58963C95}"/>
              </a:ext>
            </a:extLst>
          </p:cNvPr>
          <p:cNvSpPr txBox="1"/>
          <p:nvPr/>
        </p:nvSpPr>
        <p:spPr>
          <a:xfrm>
            <a:off x="446809" y="176645"/>
            <a:ext cx="902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Tableau Dashboard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1515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882B1-88BA-F5A6-EEB5-3EED9A4E39FA}"/>
              </a:ext>
            </a:extLst>
          </p:cNvPr>
          <p:cNvSpPr txBox="1"/>
          <p:nvPr/>
        </p:nvSpPr>
        <p:spPr>
          <a:xfrm>
            <a:off x="716973" y="566678"/>
            <a:ext cx="978823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Competitor &amp; Market Analysis  for the Low rating Restaurants\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000" dirty="0"/>
              <a:t>🔹 </a:t>
            </a:r>
            <a:r>
              <a:rPr lang="en-US" sz="2000" b="1" dirty="0"/>
              <a:t>Competitor Benchmarking:</a:t>
            </a:r>
            <a:r>
              <a:rPr lang="en-US" sz="2000" dirty="0"/>
              <a:t> Compare restaurant performance (ratings, reviews, orders) against competitors.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Customer Segmentation:</a:t>
            </a:r>
            <a:r>
              <a:rPr lang="en-US" sz="2000" dirty="0"/>
              <a:t> Identify </a:t>
            </a:r>
            <a:r>
              <a:rPr lang="en-US" sz="2000" b="1" dirty="0"/>
              <a:t>high-value customers</a:t>
            </a:r>
            <a:r>
              <a:rPr lang="en-US" sz="2000" dirty="0"/>
              <a:t> and </a:t>
            </a:r>
            <a:r>
              <a:rPr lang="en-US" sz="2000" b="1" dirty="0"/>
              <a:t>repeat buyers</a:t>
            </a:r>
            <a:r>
              <a:rPr lang="en-US" sz="2000" dirty="0"/>
              <a:t> to improve loyalty programs.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Regional Expansion Opportunities:</a:t>
            </a:r>
            <a:r>
              <a:rPr lang="en-US" sz="2000" dirty="0"/>
              <a:t> Identify cities/countries with high potential but low restaurant penetration.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/>
              <a:t>Customer Behavior &amp; Satisfaction </a:t>
            </a:r>
          </a:p>
          <a:p>
            <a:pPr>
              <a:buNone/>
            </a:pPr>
            <a:endParaRPr lang="en-US" sz="2000" b="1" dirty="0"/>
          </a:p>
          <a:p>
            <a:r>
              <a:rPr lang="en-US" sz="2000" dirty="0"/>
              <a:t>🔹 </a:t>
            </a:r>
            <a:r>
              <a:rPr lang="en-US" sz="2000" b="1" dirty="0"/>
              <a:t>Customer Feedback Analysis:</a:t>
            </a:r>
            <a:r>
              <a:rPr lang="en-US" sz="2000" dirty="0"/>
              <a:t> Identify common </a:t>
            </a:r>
            <a:r>
              <a:rPr lang="en-US" sz="2000" b="1" dirty="0"/>
              <a:t>complaints or positive reviews</a:t>
            </a:r>
            <a:r>
              <a:rPr lang="en-US" sz="2000" dirty="0"/>
              <a:t> to improve service.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Loyalty &amp; Retention Metrics:</a:t>
            </a:r>
            <a:r>
              <a:rPr lang="en-US" sz="2000" dirty="0"/>
              <a:t> Track </a:t>
            </a:r>
            <a:r>
              <a:rPr lang="en-US" sz="2000" b="1" dirty="0"/>
              <a:t>repeat customers</a:t>
            </a:r>
            <a:r>
              <a:rPr lang="en-US" sz="2000" dirty="0"/>
              <a:t> and analyze their </a:t>
            </a:r>
            <a:r>
              <a:rPr lang="en-US" sz="2000" b="1" dirty="0"/>
              <a:t>average spending patterns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Order Trends by Time of Day:</a:t>
            </a:r>
            <a:r>
              <a:rPr lang="en-US" sz="2000" dirty="0"/>
              <a:t> Identify </a:t>
            </a:r>
            <a:r>
              <a:rPr lang="en-US" sz="2000" b="1" dirty="0"/>
              <a:t>best-selling dishes and peak ordering times</a:t>
            </a:r>
            <a:endParaRPr lang="en-US" sz="2000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1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1F656-7E51-4C89-E7ED-0F1A70E74922}"/>
              </a:ext>
            </a:extLst>
          </p:cNvPr>
          <p:cNvSpPr txBox="1"/>
          <p:nvPr/>
        </p:nvSpPr>
        <p:spPr>
          <a:xfrm>
            <a:off x="675409" y="696191"/>
            <a:ext cx="102973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/>
              <a:t>Restaurant Performance &amp; Profitability </a:t>
            </a:r>
          </a:p>
          <a:p>
            <a:endParaRPr lang="en-IN" dirty="0"/>
          </a:p>
          <a:p>
            <a:r>
              <a:rPr lang="en-IN" dirty="0"/>
              <a:t>🔹 </a:t>
            </a:r>
            <a:r>
              <a:rPr lang="en-IN" sz="2000" b="1" dirty="0"/>
              <a:t>Identify Underperforming Restaurants:</a:t>
            </a:r>
            <a:r>
              <a:rPr lang="en-IN" sz="2000" dirty="0"/>
              <a:t> Compare </a:t>
            </a:r>
            <a:r>
              <a:rPr lang="en-IN" sz="2000" b="1" dirty="0"/>
              <a:t>ratings, reviews, and sales data</a:t>
            </a:r>
            <a:r>
              <a:rPr lang="en-IN" sz="2000" dirty="0"/>
              <a:t> to detect struggling locations.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Cost &amp; Profit Analysis:</a:t>
            </a:r>
            <a:r>
              <a:rPr lang="en-IN" sz="2000" dirty="0"/>
              <a:t> Track </a:t>
            </a:r>
            <a:r>
              <a:rPr lang="en-IN" sz="2000" b="1" dirty="0"/>
              <a:t>expenses, food costs, and delivery charges</a:t>
            </a:r>
            <a:r>
              <a:rPr lang="en-IN" sz="2000" dirty="0"/>
              <a:t> to optimize pricing strategies.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Most Profitable Cuisines &amp; Dishes:</a:t>
            </a:r>
            <a:r>
              <a:rPr lang="en-IN" sz="2000" dirty="0"/>
              <a:t> Identify </a:t>
            </a:r>
            <a:r>
              <a:rPr lang="en-IN" sz="2000" b="1" dirty="0"/>
              <a:t>high-margin cuisines</a:t>
            </a:r>
            <a:r>
              <a:rPr lang="en-IN" sz="2000" dirty="0"/>
              <a:t> and promote them accordingly.</a:t>
            </a:r>
          </a:p>
          <a:p>
            <a:endParaRPr lang="en-IN" sz="2000" dirty="0"/>
          </a:p>
          <a:p>
            <a:pPr>
              <a:buNone/>
            </a:pPr>
            <a:r>
              <a:rPr lang="en-US" sz="2400" b="1" dirty="0"/>
              <a:t>Business Growth Strategy </a:t>
            </a:r>
          </a:p>
          <a:p>
            <a:r>
              <a:rPr lang="en-US" sz="2000" dirty="0"/>
              <a:t>🔹 </a:t>
            </a:r>
            <a:r>
              <a:rPr lang="en-US" sz="2000" b="1" dirty="0"/>
              <a:t>Franchise &amp; Expansion Strategy:</a:t>
            </a:r>
            <a:r>
              <a:rPr lang="en-US" sz="2000" dirty="0"/>
              <a:t> Identify </a:t>
            </a:r>
            <a:r>
              <a:rPr lang="en-US" sz="2000" b="1" dirty="0"/>
              <a:t>high-potential cities/countries</a:t>
            </a:r>
            <a:r>
              <a:rPr lang="en-US" sz="2000" dirty="0"/>
              <a:t> for launching new branches.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Strategic Marketing Plan:</a:t>
            </a:r>
            <a:r>
              <a:rPr lang="en-US" sz="2000" dirty="0"/>
              <a:t> Use </a:t>
            </a:r>
            <a:r>
              <a:rPr lang="en-US" sz="2000" b="1" dirty="0"/>
              <a:t>historical trends</a:t>
            </a:r>
            <a:r>
              <a:rPr lang="en-US" sz="2000" dirty="0"/>
              <a:t> to optimize </a:t>
            </a:r>
            <a:r>
              <a:rPr lang="en-US" sz="2000" b="1" dirty="0"/>
              <a:t>advertising budgets</a:t>
            </a:r>
            <a:r>
              <a:rPr lang="en-US" sz="2000" dirty="0"/>
              <a:t> and </a:t>
            </a:r>
            <a:r>
              <a:rPr lang="en-US" sz="2000" b="1" dirty="0"/>
              <a:t>promotions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🔹 </a:t>
            </a:r>
            <a:r>
              <a:rPr lang="en-US" sz="2000" b="1" dirty="0"/>
              <a:t>Delivery &amp; Logistics Optimization:</a:t>
            </a:r>
            <a:r>
              <a:rPr lang="en-US" sz="2000" dirty="0"/>
              <a:t> Improve delivery efficiency by analyzing </a:t>
            </a:r>
            <a:r>
              <a:rPr lang="en-US" sz="2000" b="1" dirty="0"/>
              <a:t>delivery times and costs</a:t>
            </a:r>
            <a:r>
              <a:rPr lang="en-US" sz="2000" dirty="0"/>
              <a:t>.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7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5AB1FF-856B-A723-22EA-6DCE9C7F7A72}"/>
              </a:ext>
            </a:extLst>
          </p:cNvPr>
          <p:cNvSpPr/>
          <p:nvPr/>
        </p:nvSpPr>
        <p:spPr>
          <a:xfrm>
            <a:off x="3592781" y="2514600"/>
            <a:ext cx="50064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5574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6EA5-A25F-B0D9-C823-31B53450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3082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01859-185B-6694-CB0E-8DF279621A34}"/>
              </a:ext>
            </a:extLst>
          </p:cNvPr>
          <p:cNvSpPr txBox="1"/>
          <p:nvPr/>
        </p:nvSpPr>
        <p:spPr>
          <a:xfrm>
            <a:off x="768927" y="1340427"/>
            <a:ext cx="96427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Analyze Zomato restaurant data to uncover insights.</a:t>
            </a:r>
          </a:p>
          <a:p>
            <a:endParaRPr lang="en-US" sz="2800" dirty="0"/>
          </a:p>
          <a:p>
            <a:r>
              <a:rPr lang="en-US" sz="2800" dirty="0"/>
              <a:t>Key Focus Areas:</a:t>
            </a:r>
          </a:p>
          <a:p>
            <a:r>
              <a:rPr lang="en-US" sz="2800" dirty="0"/>
              <a:t>Restaurant distribution</a:t>
            </a:r>
          </a:p>
          <a:p>
            <a:r>
              <a:rPr lang="en-US" sz="2800" dirty="0"/>
              <a:t>Average price analysis</a:t>
            </a:r>
          </a:p>
          <a:p>
            <a:r>
              <a:rPr lang="en-US" sz="2800" dirty="0"/>
              <a:t>Customer ratings &amp; reviews</a:t>
            </a:r>
          </a:p>
          <a:p>
            <a:r>
              <a:rPr lang="en-US" sz="2800" dirty="0"/>
              <a:t>Popular cuisines</a:t>
            </a:r>
          </a:p>
          <a:p>
            <a:r>
              <a:rPr lang="en-US" sz="2800" dirty="0"/>
              <a:t>City-wise trends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59FC-49EF-9523-6872-F5453F0B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2000"/>
          </a:xfrm>
        </p:spPr>
        <p:txBody>
          <a:bodyPr/>
          <a:lstStyle/>
          <a:p>
            <a:r>
              <a:rPr lang="en-IN" dirty="0"/>
              <a:t>Data Cleaning &amp;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CDD0F-3C80-2812-629E-00BD590D3474}"/>
              </a:ext>
            </a:extLst>
          </p:cNvPr>
          <p:cNvSpPr txBox="1"/>
          <p:nvPr/>
        </p:nvSpPr>
        <p:spPr>
          <a:xfrm>
            <a:off x="685801" y="1600200"/>
            <a:ext cx="10131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contained null values, special characters in the field, currency was not distributed as per the countries. </a:t>
            </a:r>
          </a:p>
          <a:p>
            <a:r>
              <a:rPr lang="en-US" sz="2400" dirty="0"/>
              <a:t>Steps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Removed null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Standardized currency &amp; location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Categorized price ranges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Removed Special Characters in the field </a:t>
            </a:r>
          </a:p>
        </p:txBody>
      </p:sp>
    </p:spTree>
    <p:extLst>
      <p:ext uri="{BB962C8B-B14F-4D97-AF65-F5344CB8AC3E}">
        <p14:creationId xmlns:p14="http://schemas.microsoft.com/office/powerpoint/2010/main" val="3800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A2D0-4679-AA48-6AE9-76A61279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1609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8E7EF-F768-E906-4923-9D17FEE03E58}"/>
              </a:ext>
            </a:extLst>
          </p:cNvPr>
          <p:cNvSpPr txBox="1"/>
          <p:nvPr/>
        </p:nvSpPr>
        <p:spPr>
          <a:xfrm>
            <a:off x="685801" y="1527464"/>
            <a:ext cx="1013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Overview:</a:t>
            </a:r>
          </a:p>
          <a:p>
            <a:r>
              <a:rPr lang="en-US" sz="2800" dirty="0"/>
              <a:t>Number of restaurants: 9551</a:t>
            </a:r>
          </a:p>
          <a:p>
            <a:r>
              <a:rPr lang="en-US" sz="2800" dirty="0"/>
              <a:t>Number of Countries : 15</a:t>
            </a:r>
          </a:p>
          <a:p>
            <a:r>
              <a:rPr lang="en-US" sz="2800" dirty="0"/>
              <a:t>Number of Cities : 141</a:t>
            </a:r>
          </a:p>
          <a:p>
            <a:r>
              <a:rPr lang="en-US" sz="2800" dirty="0"/>
              <a:t>Number of Cuisines : 1826</a:t>
            </a:r>
          </a:p>
          <a:p>
            <a:r>
              <a:rPr lang="en-US" sz="2800" dirty="0"/>
              <a:t>Average Rating of all the restaurant ; 2.89</a:t>
            </a:r>
          </a:p>
        </p:txBody>
      </p:sp>
    </p:spTree>
    <p:extLst>
      <p:ext uri="{BB962C8B-B14F-4D97-AF65-F5344CB8AC3E}">
        <p14:creationId xmlns:p14="http://schemas.microsoft.com/office/powerpoint/2010/main" val="405559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1E83-6AFD-9012-B696-27D25B0E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8385"/>
            <a:ext cx="10131425" cy="834736"/>
          </a:xfrm>
        </p:spPr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0AF5B-24C4-440A-592D-D7891F031920}"/>
              </a:ext>
            </a:extLst>
          </p:cNvPr>
          <p:cNvSpPr txBox="1"/>
          <p:nvPr/>
        </p:nvSpPr>
        <p:spPr>
          <a:xfrm>
            <a:off x="685801" y="891887"/>
            <a:ext cx="5642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9551 restaurants </a:t>
            </a:r>
          </a:p>
          <a:p>
            <a:r>
              <a:rPr lang="en-US" dirty="0"/>
              <a:t>1.73K(22.57%) restaurants provides Online Delivery whereas 5.92k(77.43%) don’t have the online   delivery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9551 restaurants </a:t>
            </a:r>
          </a:p>
          <a:p>
            <a:r>
              <a:rPr lang="en-US" dirty="0"/>
              <a:t>1.03K(13.64%) restaurants provides table booking whereas 6.49k(86.36%) don’t have the table booking facility</a:t>
            </a:r>
          </a:p>
          <a:p>
            <a:endParaRPr lang="en-US" dirty="0"/>
          </a:p>
          <a:p>
            <a:r>
              <a:rPr lang="en-US" dirty="0"/>
              <a:t>For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8652 restaurants </a:t>
            </a:r>
          </a:p>
          <a:p>
            <a:r>
              <a:rPr lang="en-US" dirty="0"/>
              <a:t>1.7K(25.04%) restaurants provides Online Delivery whereas 5.1k(74.96%) don’t have the online   delivery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8652 restaurants </a:t>
            </a:r>
          </a:p>
          <a:p>
            <a:r>
              <a:rPr lang="en-US" dirty="0"/>
              <a:t>0.98K(14.75%) restaurants provides table booking whereas 5.68k(85.25%) don’t have the table booking facility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BE6A9-B757-AD35-2081-FD02BDEF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32" y="50075"/>
            <a:ext cx="3104353" cy="1620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19BC0-CC98-D856-5B44-0DF85E40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89" y="1184496"/>
            <a:ext cx="3104550" cy="1714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BE2DB-D5C0-2A96-5D3F-863DCA0CF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65" y="3014044"/>
            <a:ext cx="3013361" cy="1620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10A25-4975-76F9-670B-CFBEE8FCF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37" y="4634989"/>
            <a:ext cx="3349892" cy="18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2A4B3-93F7-E3D9-02F1-20FC60DD7874}"/>
              </a:ext>
            </a:extLst>
          </p:cNvPr>
          <p:cNvSpPr txBox="1"/>
          <p:nvPr/>
        </p:nvSpPr>
        <p:spPr>
          <a:xfrm>
            <a:off x="685800" y="571500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which don’t provide online delivery and table booking facility are : Indonesia, Canada, New Zealand, Brazil, Singapore, Sri Lanka Turkey,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year 2018 most restaurants were opened (</a:t>
            </a:r>
            <a:r>
              <a:rPr lang="en-US" dirty="0" err="1"/>
              <a:t>i.e</a:t>
            </a:r>
            <a:r>
              <a:rPr lang="en-US" dirty="0"/>
              <a:t> 1102)whereas least restaurants opened in the year 2012(1022)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Delhi has the most restaurant 5473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D111E-89B5-A19D-6941-0C75A863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6" y="2106766"/>
            <a:ext cx="6211199" cy="34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0555F6-DFB8-3855-91F7-4A0AB933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822" y="1267692"/>
            <a:ext cx="5078269" cy="2587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1A357-B2E3-1C6A-F88F-1CECDE55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" y="35542"/>
            <a:ext cx="6930736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count at Rating 1 (2.1K restaurants)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number of restaurants received the lowest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could indicate dissatisfaction, poor service, or bad food quality for a large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drop to nearly 0 at Rating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almost no representation at a rating of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restaurants either receive very low or moderate-to-good ratings, skipping the middle 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 rise in Ratings 3 to 4 (around 0.5K each)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3 and 4 have a similar number of restaurants (~500 each).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indicates that a moderate number of restaurants are rated average to slightly above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decline toward Rating 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about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0.1K (100 restaurants)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received a perfect 5-star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restaurants achieve the highest rating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due to high customer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98132-D585-AFD5-005B-AB6AA20FDD9F}"/>
              </a:ext>
            </a:extLst>
          </p:cNvPr>
          <p:cNvSpPr txBox="1"/>
          <p:nvPr/>
        </p:nvSpPr>
        <p:spPr>
          <a:xfrm>
            <a:off x="1059873" y="852055"/>
            <a:ext cx="5330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cost for two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Restaurants with Average cost for 2 between 0-100 bucket are 0.4k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</a:t>
            </a:r>
            <a:r>
              <a:rPr lang="en-IN" dirty="0" err="1"/>
              <a:t>i.e</a:t>
            </a:r>
            <a:r>
              <a:rPr lang="en-IN" dirty="0"/>
              <a:t> 500+ average cost there are 3.4k restaurants.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restaurants fall into the </a:t>
            </a:r>
            <a:r>
              <a:rPr lang="en-US" b="1" dirty="0"/>
              <a:t>500+ category</a:t>
            </a:r>
            <a:r>
              <a:rPr lang="en-US" dirty="0"/>
              <a:t>, suggesting market concentration at the higher end.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middle categories (201-500) have a balanced distribution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suggests that a significant portion of restaurants have a </a:t>
            </a:r>
            <a:r>
              <a:rPr lang="en-US" b="1" dirty="0"/>
              <a:t>high volume of Price</a:t>
            </a:r>
            <a:r>
              <a:rPr lang="en-US" dirty="0"/>
              <a:t>, possibly due to chain restaurants or high operational scale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1B5EF-43FF-0859-F6E3-AC0528EBD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7" y="1218953"/>
            <a:ext cx="4869404" cy="33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ACC3D-6931-E1AD-D57D-CD9B3E55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348"/>
            <a:ext cx="12271814" cy="5677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EA09D-64F1-22AF-3874-BACD948CC4DE}"/>
              </a:ext>
            </a:extLst>
          </p:cNvPr>
          <p:cNvSpPr txBox="1"/>
          <p:nvPr/>
        </p:nvSpPr>
        <p:spPr>
          <a:xfrm>
            <a:off x="249382" y="155864"/>
            <a:ext cx="94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Excel </a:t>
            </a:r>
            <a:r>
              <a:rPr lang="en-US" sz="3600" dirty="0" err="1"/>
              <a:t>Dashbaord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997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277</TotalTime>
  <Words>782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Zomato Restaurant Analysis</vt:lpstr>
      <vt:lpstr>Introduction</vt:lpstr>
      <vt:lpstr>Data Cleaning &amp; Preprocessing</vt:lpstr>
      <vt:lpstr>Overview</vt:lpstr>
      <vt:lpstr>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N</dc:creator>
  <cp:lastModifiedBy>Akash N</cp:lastModifiedBy>
  <cp:revision>3</cp:revision>
  <dcterms:created xsi:type="dcterms:W3CDTF">2025-03-22T13:42:06Z</dcterms:created>
  <dcterms:modified xsi:type="dcterms:W3CDTF">2025-03-23T17:46:35Z</dcterms:modified>
</cp:coreProperties>
</file>