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1" r:id="rId3"/>
    <p:sldId id="260" r:id="rId4"/>
    <p:sldId id="262" r:id="rId5"/>
    <p:sldId id="263" r:id="rId6"/>
    <p:sldId id="264" r:id="rId7"/>
    <p:sldId id="265" r:id="rId8"/>
    <p:sldId id="266" r:id="rId9"/>
    <p:sldId id="268" r:id="rId10"/>
    <p:sldId id="282" r:id="rId11"/>
    <p:sldId id="283" r:id="rId12"/>
    <p:sldId id="269" r:id="rId13"/>
    <p:sldId id="270" r:id="rId14"/>
    <p:sldId id="284" r:id="rId15"/>
    <p:sldId id="271" r:id="rId16"/>
    <p:sldId id="272" r:id="rId17"/>
    <p:sldId id="274" r:id="rId18"/>
    <p:sldId id="275" r:id="rId19"/>
    <p:sldId id="278"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662473"/>
            <a:ext cx="9440034" cy="4030825"/>
          </a:xfrm>
        </p:spPr>
        <p:txBody>
          <a:bodyPr>
            <a:normAutofit/>
          </a:bodyPr>
          <a:lstStyle/>
          <a:p>
            <a:pPr marL="12700">
              <a:lnSpc>
                <a:spcPct val="100000"/>
              </a:lnSpc>
              <a:spcBef>
                <a:spcPts val="1880"/>
              </a:spcBef>
            </a:pPr>
            <a:r>
              <a:rPr lang="en-US" sz="7200" b="1" spc="80" dirty="0">
                <a:solidFill>
                  <a:schemeClr val="tx1">
                    <a:lumMod val="50000"/>
                  </a:schemeClr>
                </a:solidFill>
                <a:latin typeface="Cambria"/>
                <a:cs typeface="Cambria"/>
              </a:rPr>
              <a:t>Insurance</a:t>
            </a:r>
            <a:r>
              <a:rPr lang="en-US" sz="7200" b="1" spc="30" dirty="0">
                <a:solidFill>
                  <a:schemeClr val="tx1">
                    <a:lumMod val="50000"/>
                  </a:schemeClr>
                </a:solidFill>
                <a:latin typeface="Cambria"/>
                <a:cs typeface="Cambria"/>
              </a:rPr>
              <a:t> </a:t>
            </a:r>
            <a:r>
              <a:rPr lang="en-US" sz="7200" b="1" spc="35" dirty="0">
                <a:solidFill>
                  <a:schemeClr val="tx1">
                    <a:lumMod val="50000"/>
                  </a:schemeClr>
                </a:solidFill>
                <a:latin typeface="Cambria"/>
                <a:cs typeface="Cambria"/>
              </a:rPr>
              <a:t>Analytics</a:t>
            </a:r>
            <a:br>
              <a:rPr lang="en-US" sz="9600" dirty="0">
                <a:solidFill>
                  <a:schemeClr val="tx1">
                    <a:lumMod val="50000"/>
                  </a:schemeClr>
                </a:solidFill>
                <a:latin typeface="Cambria"/>
                <a:cs typeface="Cambria"/>
              </a:rPr>
            </a:br>
            <a:r>
              <a:rPr lang="en-US" sz="4800" b="1" dirty="0">
                <a:solidFill>
                  <a:schemeClr val="tx1">
                    <a:lumMod val="50000"/>
                  </a:schemeClr>
                </a:solidFill>
                <a:latin typeface="Cambria"/>
                <a:cs typeface="Cambria"/>
              </a:rPr>
              <a:t>Project</a:t>
            </a:r>
            <a:r>
              <a:rPr lang="en-US" sz="4800" b="1" spc="-5" dirty="0">
                <a:solidFill>
                  <a:schemeClr val="tx1">
                    <a:lumMod val="50000"/>
                  </a:schemeClr>
                </a:solidFill>
                <a:latin typeface="Cambria"/>
                <a:cs typeface="Cambria"/>
              </a:rPr>
              <a:t> </a:t>
            </a:r>
            <a:r>
              <a:rPr lang="en-US" sz="4800" b="1" spc="125" dirty="0">
                <a:solidFill>
                  <a:schemeClr val="tx1">
                    <a:lumMod val="50000"/>
                  </a:schemeClr>
                </a:solidFill>
                <a:latin typeface="Cambria"/>
                <a:cs typeface="Cambria"/>
              </a:rPr>
              <a:t>:</a:t>
            </a:r>
            <a:r>
              <a:rPr lang="en-US" sz="4800" b="1" spc="-5" dirty="0">
                <a:solidFill>
                  <a:schemeClr val="tx1">
                    <a:lumMod val="50000"/>
                  </a:schemeClr>
                </a:solidFill>
                <a:latin typeface="Cambria"/>
                <a:cs typeface="Cambria"/>
              </a:rPr>
              <a:t> P864</a:t>
            </a:r>
            <a:br>
              <a:rPr lang="en-US" sz="4800" b="1" spc="-5" dirty="0">
                <a:solidFill>
                  <a:schemeClr val="tx1">
                    <a:lumMod val="50000"/>
                  </a:schemeClr>
                </a:solidFill>
                <a:latin typeface="Cambria"/>
                <a:cs typeface="Cambria"/>
              </a:rPr>
            </a:br>
            <a:r>
              <a:rPr lang="en-US" sz="4800" b="1" spc="-5" dirty="0">
                <a:solidFill>
                  <a:schemeClr val="tx1">
                    <a:lumMod val="50000"/>
                  </a:schemeClr>
                </a:solidFill>
                <a:latin typeface="Britannic Bold" panose="020B0903060703020204" pitchFamily="34" charset="0"/>
                <a:cs typeface="Cambria"/>
              </a:rPr>
              <a:t>GROUP - 6</a:t>
            </a:r>
            <a:endParaRPr lang="en-US" sz="7200" dirty="0">
              <a:solidFill>
                <a:schemeClr val="tx1">
                  <a:lumMod val="50000"/>
                </a:schemeClr>
              </a:solidFill>
              <a:latin typeface="Britannic Bold" panose="020B0903060703020204" pitchFamily="34" charset="0"/>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E61C-B4AA-1D46-D9F4-B2D974998DBB}"/>
              </a:ext>
            </a:extLst>
          </p:cNvPr>
          <p:cNvSpPr>
            <a:spLocks noGrp="1"/>
          </p:cNvSpPr>
          <p:nvPr>
            <p:ph type="title"/>
          </p:nvPr>
        </p:nvSpPr>
        <p:spPr>
          <a:xfrm>
            <a:off x="913795" y="167951"/>
            <a:ext cx="10353762" cy="597159"/>
          </a:xfrm>
        </p:spPr>
        <p:txBody>
          <a:bodyPr>
            <a:normAutofit fontScale="90000"/>
          </a:bodyPr>
          <a:lstStyle/>
          <a:p>
            <a:r>
              <a:rPr lang="en-US" dirty="0"/>
              <a:t>Key Performance Indicators (KPIs)</a:t>
            </a:r>
          </a:p>
        </p:txBody>
      </p:sp>
      <p:pic>
        <p:nvPicPr>
          <p:cNvPr id="4" name="Content Placeholder 4">
            <a:extLst>
              <a:ext uri="{FF2B5EF4-FFF2-40B4-BE49-F238E27FC236}">
                <a16:creationId xmlns:a16="http://schemas.microsoft.com/office/drawing/2014/main" id="{BEA235DB-95A8-5BAA-7920-5DE1015B0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09" y="1082868"/>
            <a:ext cx="4558438" cy="1057423"/>
          </a:xfrm>
        </p:spPr>
      </p:pic>
      <p:sp>
        <p:nvSpPr>
          <p:cNvPr id="8" name="TextBox 7">
            <a:extLst>
              <a:ext uri="{FF2B5EF4-FFF2-40B4-BE49-F238E27FC236}">
                <a16:creationId xmlns:a16="http://schemas.microsoft.com/office/drawing/2014/main" id="{38209C25-81B2-1D45-18E5-8F93DF5DDFD0}"/>
              </a:ext>
            </a:extLst>
          </p:cNvPr>
          <p:cNvSpPr txBox="1"/>
          <p:nvPr/>
        </p:nvSpPr>
        <p:spPr>
          <a:xfrm>
            <a:off x="279918" y="2224266"/>
            <a:ext cx="5141168" cy="4524315"/>
          </a:xfrm>
          <a:prstGeom prst="rect">
            <a:avLst/>
          </a:prstGeom>
          <a:noFill/>
        </p:spPr>
        <p:txBody>
          <a:bodyPr wrap="square">
            <a:spAutoFit/>
          </a:bodyPr>
          <a:lstStyle/>
          <a:p>
            <a:pPr>
              <a:buNone/>
            </a:pPr>
            <a:r>
              <a:rPr lang="en-US" dirty="0"/>
              <a:t>The image shows a </a:t>
            </a:r>
            <a:r>
              <a:rPr lang="en-US" b="1" dirty="0"/>
              <a:t>horizontal bar chart</a:t>
            </a:r>
            <a:r>
              <a:rPr lang="en-US" dirty="0"/>
              <a:t> comparing three main performance metrics:</a:t>
            </a:r>
          </a:p>
          <a:p>
            <a:pPr>
              <a:buFont typeface="+mj-lt"/>
              <a:buAutoNum type="arabicPeriod"/>
            </a:pPr>
            <a:r>
              <a:rPr lang="en-US" b="1" dirty="0"/>
              <a:t>Target (Yellow Bar)</a:t>
            </a:r>
            <a:endParaRPr lang="en-US" dirty="0"/>
          </a:p>
          <a:p>
            <a:pPr marL="742950" lvl="1" indent="-285750">
              <a:buFont typeface="+mj-lt"/>
              <a:buAutoNum type="arabicPeriod"/>
            </a:pPr>
            <a:r>
              <a:rPr lang="en-US" b="1" dirty="0"/>
              <a:t>Value</a:t>
            </a:r>
            <a:r>
              <a:rPr lang="en-US" dirty="0"/>
              <a:t>: 20.08M</a:t>
            </a:r>
          </a:p>
          <a:p>
            <a:pPr marL="742950" lvl="1" indent="-285750">
              <a:buFont typeface="+mj-lt"/>
              <a:buAutoNum type="arabicPeriod"/>
            </a:pPr>
            <a:r>
              <a:rPr lang="en-US" dirty="0"/>
              <a:t>This is the goal or expected total outcome. It represents 100% of what needs to be achieved.</a:t>
            </a:r>
          </a:p>
          <a:p>
            <a:pPr>
              <a:buFont typeface="+mj-lt"/>
              <a:buAutoNum type="arabicPeriod"/>
            </a:pPr>
            <a:r>
              <a:rPr lang="en-US" b="1" dirty="0"/>
              <a:t>Achieved (Green Bar)</a:t>
            </a:r>
            <a:endParaRPr lang="en-US" dirty="0"/>
          </a:p>
          <a:p>
            <a:pPr marL="742950" lvl="1" indent="-285750">
              <a:buFont typeface="+mj-lt"/>
              <a:buAutoNum type="arabicPeriod"/>
            </a:pPr>
            <a:r>
              <a:rPr lang="en-US" b="1" dirty="0"/>
              <a:t>Value</a:t>
            </a:r>
            <a:r>
              <a:rPr lang="en-US" dirty="0"/>
              <a:t>: 13.04M</a:t>
            </a:r>
          </a:p>
          <a:p>
            <a:pPr marL="742950" lvl="1" indent="-285750">
              <a:buFont typeface="+mj-lt"/>
              <a:buAutoNum type="arabicPeriod"/>
            </a:pPr>
            <a:r>
              <a:rPr lang="en-US" dirty="0"/>
              <a:t>This indicates how much has been successfully accomplished so far toward the target.</a:t>
            </a:r>
          </a:p>
          <a:p>
            <a:pPr marL="742950" lvl="1" indent="-285750">
              <a:buFont typeface="+mj-lt"/>
              <a:buAutoNum type="arabicPeriod"/>
            </a:pPr>
            <a:r>
              <a:rPr lang="en-US" dirty="0"/>
              <a:t>It's about </a:t>
            </a:r>
            <a:r>
              <a:rPr lang="en-US" b="1" dirty="0"/>
              <a:t>64.94%</a:t>
            </a:r>
            <a:r>
              <a:rPr lang="en-US" dirty="0"/>
              <a:t> of the target.</a:t>
            </a:r>
          </a:p>
          <a:p>
            <a:pPr>
              <a:buFont typeface="+mj-lt"/>
              <a:buAutoNum type="arabicPeriod"/>
            </a:pPr>
            <a:r>
              <a:rPr lang="en-US" b="1" dirty="0"/>
              <a:t>Invoice (Blue Bar)</a:t>
            </a:r>
            <a:endParaRPr lang="en-US" dirty="0"/>
          </a:p>
          <a:p>
            <a:pPr marL="742950" lvl="1" indent="-285750">
              <a:buFont typeface="+mj-lt"/>
              <a:buAutoNum type="arabicPeriod"/>
            </a:pPr>
            <a:r>
              <a:rPr lang="en-US" b="1" dirty="0"/>
              <a:t>Value</a:t>
            </a:r>
            <a:r>
              <a:rPr lang="en-US" dirty="0"/>
              <a:t>: 2.85M</a:t>
            </a:r>
          </a:p>
          <a:p>
            <a:pPr marL="742950" lvl="1" indent="-285750">
              <a:buFont typeface="+mj-lt"/>
              <a:buAutoNum type="arabicPeriod"/>
            </a:pPr>
            <a:r>
              <a:rPr lang="en-US" dirty="0"/>
              <a:t>This shows the amount that has been billed or invoiced up to this point.</a:t>
            </a:r>
          </a:p>
          <a:p>
            <a:pPr marL="742950" lvl="1" indent="-285750">
              <a:buFont typeface="+mj-lt"/>
              <a:buAutoNum type="arabicPeriod"/>
            </a:pPr>
            <a:r>
              <a:rPr lang="en-US" dirty="0"/>
              <a:t>It's about </a:t>
            </a:r>
            <a:r>
              <a:rPr lang="en-US" b="1" dirty="0"/>
              <a:t>14.19%</a:t>
            </a:r>
            <a:r>
              <a:rPr lang="en-US" dirty="0"/>
              <a:t> of the target.</a:t>
            </a:r>
          </a:p>
        </p:txBody>
      </p:sp>
      <p:pic>
        <p:nvPicPr>
          <p:cNvPr id="3" name="Picture 2">
            <a:extLst>
              <a:ext uri="{FF2B5EF4-FFF2-40B4-BE49-F238E27FC236}">
                <a16:creationId xmlns:a16="http://schemas.microsoft.com/office/drawing/2014/main" id="{D4DD8A7C-F76A-B5E2-7DF4-C8B75CC22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796" y="1082868"/>
            <a:ext cx="5306165" cy="1028844"/>
          </a:xfrm>
          <a:prstGeom prst="rect">
            <a:avLst/>
          </a:prstGeom>
        </p:spPr>
      </p:pic>
      <p:sp>
        <p:nvSpPr>
          <p:cNvPr id="6" name="TextBox 5">
            <a:extLst>
              <a:ext uri="{FF2B5EF4-FFF2-40B4-BE49-F238E27FC236}">
                <a16:creationId xmlns:a16="http://schemas.microsoft.com/office/drawing/2014/main" id="{2E72D6FB-44F0-90EA-C5A4-C30A7827D586}"/>
              </a:ext>
            </a:extLst>
          </p:cNvPr>
          <p:cNvSpPr txBox="1"/>
          <p:nvPr/>
        </p:nvSpPr>
        <p:spPr>
          <a:xfrm>
            <a:off x="5421086" y="2224265"/>
            <a:ext cx="6559419" cy="4524315"/>
          </a:xfrm>
          <a:prstGeom prst="rect">
            <a:avLst/>
          </a:prstGeom>
          <a:noFill/>
        </p:spPr>
        <p:txBody>
          <a:bodyPr wrap="square">
            <a:spAutoFit/>
          </a:bodyPr>
          <a:lstStyle/>
          <a:p>
            <a:pPr>
              <a:buNone/>
            </a:pPr>
            <a:r>
              <a:rPr lang="en-US" dirty="0"/>
              <a:t>This image is a </a:t>
            </a:r>
            <a:r>
              <a:rPr lang="en-US" b="1" dirty="0"/>
              <a:t>KPI (Key Performance Indicator)</a:t>
            </a:r>
            <a:r>
              <a:rPr lang="en-US" dirty="0"/>
              <a:t> chart related to </a:t>
            </a:r>
            <a:r>
              <a:rPr lang="en-US" b="1" dirty="0"/>
              <a:t>Renewal performance</a:t>
            </a:r>
            <a:r>
              <a:rPr lang="en-US" dirty="0"/>
              <a:t>, displaying three metrics:</a:t>
            </a:r>
          </a:p>
          <a:p>
            <a:pPr>
              <a:buFont typeface="+mj-lt"/>
              <a:buAutoNum type="arabicPeriod"/>
            </a:pPr>
            <a:r>
              <a:rPr lang="en-US" b="1" dirty="0"/>
              <a:t>Achieved (Green Bar):</a:t>
            </a:r>
            <a:endParaRPr lang="en-US" dirty="0"/>
          </a:p>
          <a:p>
            <a:pPr marL="742950" lvl="1" indent="-285750">
              <a:buFont typeface="+mj-lt"/>
              <a:buAutoNum type="arabicPeriod"/>
            </a:pPr>
            <a:r>
              <a:rPr lang="en-US" dirty="0"/>
              <a:t>Value: </a:t>
            </a:r>
            <a:r>
              <a:rPr lang="en-US" b="1" dirty="0"/>
              <a:t>18.51M</a:t>
            </a:r>
            <a:endParaRPr lang="en-US" dirty="0"/>
          </a:p>
          <a:p>
            <a:pPr marL="742950" lvl="1" indent="-285750">
              <a:buFont typeface="+mj-lt"/>
              <a:buAutoNum type="arabicPeriod"/>
            </a:pPr>
            <a:r>
              <a:rPr lang="en-US" dirty="0"/>
              <a:t>This shows the total value of renewals that have been successfully achieved.</a:t>
            </a:r>
          </a:p>
          <a:p>
            <a:pPr marL="742950" lvl="1" indent="-285750">
              <a:buFont typeface="+mj-lt"/>
              <a:buAutoNum type="arabicPeriod"/>
            </a:pPr>
            <a:r>
              <a:rPr lang="en-US" dirty="0"/>
              <a:t>It </a:t>
            </a:r>
            <a:r>
              <a:rPr lang="en-US" b="1" dirty="0"/>
              <a:t>exceeds the target</a:t>
            </a:r>
            <a:r>
              <a:rPr lang="en-US" dirty="0"/>
              <a:t>, indicating strong performance.</a:t>
            </a:r>
          </a:p>
          <a:p>
            <a:pPr>
              <a:buFont typeface="+mj-lt"/>
              <a:buAutoNum type="arabicPeriod"/>
            </a:pPr>
            <a:r>
              <a:rPr lang="en-US" b="1" dirty="0"/>
              <a:t>Invoice (Blue Bar):</a:t>
            </a:r>
            <a:endParaRPr lang="en-US" dirty="0"/>
          </a:p>
          <a:p>
            <a:pPr marL="742950" lvl="1" indent="-285750">
              <a:buFont typeface="+mj-lt"/>
              <a:buAutoNum type="arabicPeriod"/>
            </a:pPr>
            <a:r>
              <a:rPr lang="en-US" dirty="0"/>
              <a:t>Value: </a:t>
            </a:r>
            <a:r>
              <a:rPr lang="en-US" b="1" dirty="0"/>
              <a:t>8.24M</a:t>
            </a:r>
            <a:endParaRPr lang="en-US" dirty="0"/>
          </a:p>
          <a:p>
            <a:pPr marL="742950" lvl="1" indent="-285750">
              <a:buFont typeface="+mj-lt"/>
              <a:buAutoNum type="arabicPeriod"/>
            </a:pPr>
            <a:r>
              <a:rPr lang="en-US" dirty="0"/>
              <a:t>This is the amount that has actually been invoiced so far.</a:t>
            </a:r>
          </a:p>
          <a:p>
            <a:pPr marL="742950" lvl="1" indent="-285750">
              <a:buFont typeface="+mj-lt"/>
              <a:buAutoNum type="arabicPeriod"/>
            </a:pPr>
            <a:r>
              <a:rPr lang="en-US" dirty="0"/>
              <a:t>It is </a:t>
            </a:r>
            <a:r>
              <a:rPr lang="en-US" b="1" dirty="0"/>
              <a:t>below both the achieved amount and the target</a:t>
            </a:r>
            <a:r>
              <a:rPr lang="en-US" dirty="0"/>
              <a:t>, possibly indicating delays in billing or pending invoices.</a:t>
            </a:r>
          </a:p>
          <a:p>
            <a:pPr>
              <a:buFont typeface="+mj-lt"/>
              <a:buAutoNum type="arabicPeriod"/>
            </a:pPr>
            <a:r>
              <a:rPr lang="en-US" b="1" dirty="0"/>
              <a:t>Target (Yellow Bar):</a:t>
            </a:r>
            <a:endParaRPr lang="en-US" dirty="0"/>
          </a:p>
          <a:p>
            <a:pPr marL="742950" lvl="1" indent="-285750">
              <a:buFont typeface="+mj-lt"/>
              <a:buAutoNum type="arabicPeriod"/>
            </a:pPr>
            <a:r>
              <a:rPr lang="en-US" dirty="0"/>
              <a:t>Value: </a:t>
            </a:r>
            <a:r>
              <a:rPr lang="en-US" b="1" dirty="0"/>
              <a:t>12.32M</a:t>
            </a:r>
            <a:endParaRPr lang="en-US" dirty="0"/>
          </a:p>
          <a:p>
            <a:pPr marL="742950" lvl="1" indent="-285750">
              <a:buFont typeface="+mj-lt"/>
              <a:buAutoNum type="arabicPeriod"/>
            </a:pPr>
            <a:r>
              <a:rPr lang="en-US" dirty="0"/>
              <a:t>This is the goal or expected value for renewals.</a:t>
            </a:r>
          </a:p>
          <a:p>
            <a:pPr marL="742950" lvl="1" indent="-285750">
              <a:buFont typeface="+mj-lt"/>
              <a:buAutoNum type="arabicPeriod"/>
            </a:pPr>
            <a:r>
              <a:rPr lang="en-US" dirty="0"/>
              <a:t>It serves as a benchmark to assess performance.</a:t>
            </a:r>
          </a:p>
        </p:txBody>
      </p:sp>
    </p:spTree>
    <p:extLst>
      <p:ext uri="{BB962C8B-B14F-4D97-AF65-F5344CB8AC3E}">
        <p14:creationId xmlns:p14="http://schemas.microsoft.com/office/powerpoint/2010/main" val="3590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A8BA5C7-1A1D-6D0F-B586-105486FE5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538" y="288010"/>
            <a:ext cx="4010585" cy="1028844"/>
          </a:xfrm>
          <a:prstGeom prst="rect">
            <a:avLst/>
          </a:prstGeom>
        </p:spPr>
      </p:pic>
      <p:sp>
        <p:nvSpPr>
          <p:cNvPr id="9" name="TextBox 8">
            <a:extLst>
              <a:ext uri="{FF2B5EF4-FFF2-40B4-BE49-F238E27FC236}">
                <a16:creationId xmlns:a16="http://schemas.microsoft.com/office/drawing/2014/main" id="{CCEDBEC6-0E51-3122-9F82-490B262ABA54}"/>
              </a:ext>
            </a:extLst>
          </p:cNvPr>
          <p:cNvSpPr txBox="1"/>
          <p:nvPr/>
        </p:nvSpPr>
        <p:spPr>
          <a:xfrm>
            <a:off x="438538" y="1443841"/>
            <a:ext cx="4627983" cy="4524315"/>
          </a:xfrm>
          <a:prstGeom prst="rect">
            <a:avLst/>
          </a:prstGeom>
          <a:noFill/>
        </p:spPr>
        <p:txBody>
          <a:bodyPr wrap="square">
            <a:spAutoFit/>
          </a:bodyPr>
          <a:lstStyle/>
          <a:p>
            <a:pPr>
              <a:buNone/>
            </a:pPr>
            <a:r>
              <a:rPr lang="en-US" b="1" dirty="0"/>
              <a:t>KPI Category: New</a:t>
            </a:r>
          </a:p>
          <a:p>
            <a:pPr>
              <a:buFont typeface="+mj-lt"/>
              <a:buAutoNum type="arabicPeriod"/>
            </a:pPr>
            <a:r>
              <a:rPr lang="en-US" b="1" dirty="0"/>
              <a:t>Achieved (Green Bar)</a:t>
            </a:r>
            <a:endParaRPr lang="en-US" dirty="0"/>
          </a:p>
          <a:p>
            <a:pPr marL="742950" lvl="1" indent="-285750">
              <a:buFont typeface="+mj-lt"/>
              <a:buAutoNum type="arabicPeriod"/>
            </a:pPr>
            <a:r>
              <a:rPr lang="en-US" b="1" dirty="0"/>
              <a:t>Value:</a:t>
            </a:r>
            <a:r>
              <a:rPr lang="en-US" dirty="0"/>
              <a:t> 3.53M</a:t>
            </a:r>
          </a:p>
          <a:p>
            <a:pPr marL="742950" lvl="1" indent="-285750">
              <a:buFont typeface="+mj-lt"/>
              <a:buAutoNum type="arabicPeriod"/>
            </a:pPr>
            <a:r>
              <a:rPr lang="en-US" dirty="0"/>
              <a:t>This is the amount of new business secured so far.</a:t>
            </a:r>
          </a:p>
          <a:p>
            <a:pPr marL="742950" lvl="1" indent="-285750">
              <a:buFont typeface="+mj-lt"/>
              <a:buAutoNum type="arabicPeriod"/>
            </a:pPr>
            <a:r>
              <a:rPr lang="en-US" dirty="0"/>
              <a:t>It is significantly </a:t>
            </a:r>
            <a:r>
              <a:rPr lang="en-US" b="1" dirty="0"/>
              <a:t>below the target</a:t>
            </a:r>
            <a:r>
              <a:rPr lang="en-US" dirty="0"/>
              <a:t>.</a:t>
            </a:r>
          </a:p>
          <a:p>
            <a:pPr>
              <a:buFont typeface="+mj-lt"/>
              <a:buAutoNum type="arabicPeriod"/>
            </a:pPr>
            <a:r>
              <a:rPr lang="en-US" b="1" dirty="0"/>
              <a:t>Invoice (Blue Bar)</a:t>
            </a:r>
            <a:endParaRPr lang="en-US" dirty="0"/>
          </a:p>
          <a:p>
            <a:pPr marL="742950" lvl="1" indent="-285750">
              <a:buFont typeface="+mj-lt"/>
              <a:buAutoNum type="arabicPeriod"/>
            </a:pPr>
            <a:r>
              <a:rPr lang="en-US" b="1" dirty="0"/>
              <a:t>Value:</a:t>
            </a:r>
            <a:r>
              <a:rPr lang="en-US" dirty="0"/>
              <a:t> 0.57M</a:t>
            </a:r>
          </a:p>
          <a:p>
            <a:pPr marL="742950" lvl="1" indent="-285750">
              <a:buFont typeface="+mj-lt"/>
              <a:buAutoNum type="arabicPeriod"/>
            </a:pPr>
            <a:r>
              <a:rPr lang="en-US" dirty="0"/>
              <a:t>This is the value of new business that has actually been </a:t>
            </a:r>
            <a:r>
              <a:rPr lang="en-US" b="1" dirty="0"/>
              <a:t>invoiced</a:t>
            </a:r>
            <a:r>
              <a:rPr lang="en-US" dirty="0"/>
              <a:t>.</a:t>
            </a:r>
          </a:p>
          <a:p>
            <a:pPr marL="742950" lvl="1" indent="-285750">
              <a:buFont typeface="+mj-lt"/>
              <a:buAutoNum type="arabicPeriod"/>
            </a:pPr>
            <a:r>
              <a:rPr lang="en-US" dirty="0"/>
              <a:t>It is much lower than both the achieved value and the target.</a:t>
            </a:r>
          </a:p>
          <a:p>
            <a:pPr>
              <a:buFont typeface="+mj-lt"/>
              <a:buAutoNum type="arabicPeriod"/>
            </a:pPr>
            <a:r>
              <a:rPr lang="en-US" b="1" dirty="0"/>
              <a:t>Target (Yellow Bar)</a:t>
            </a:r>
            <a:endParaRPr lang="en-US" dirty="0"/>
          </a:p>
          <a:p>
            <a:pPr marL="742950" lvl="1" indent="-285750">
              <a:buFont typeface="+mj-lt"/>
              <a:buAutoNum type="arabicPeriod"/>
            </a:pPr>
            <a:r>
              <a:rPr lang="en-US" b="1" dirty="0"/>
              <a:t>Value:</a:t>
            </a:r>
            <a:r>
              <a:rPr lang="en-US" dirty="0"/>
              <a:t> 19.67M</a:t>
            </a:r>
          </a:p>
          <a:p>
            <a:pPr marL="742950" lvl="1" indent="-285750">
              <a:buFont typeface="+mj-lt"/>
              <a:buAutoNum type="arabicPeriod"/>
            </a:pPr>
            <a:r>
              <a:rPr lang="en-US" dirty="0"/>
              <a:t>This is the goal for new business acquisition.</a:t>
            </a:r>
          </a:p>
        </p:txBody>
      </p:sp>
      <p:pic>
        <p:nvPicPr>
          <p:cNvPr id="11" name="Picture 10">
            <a:extLst>
              <a:ext uri="{FF2B5EF4-FFF2-40B4-BE49-F238E27FC236}">
                <a16:creationId xmlns:a16="http://schemas.microsoft.com/office/drawing/2014/main" id="{8DDEB64F-BC30-F19B-5E86-79D37E4AD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651" y="288010"/>
            <a:ext cx="4010585" cy="1297082"/>
          </a:xfrm>
          <a:prstGeom prst="rect">
            <a:avLst/>
          </a:prstGeom>
        </p:spPr>
      </p:pic>
      <p:sp>
        <p:nvSpPr>
          <p:cNvPr id="13" name="TextBox 12">
            <a:extLst>
              <a:ext uri="{FF2B5EF4-FFF2-40B4-BE49-F238E27FC236}">
                <a16:creationId xmlns:a16="http://schemas.microsoft.com/office/drawing/2014/main" id="{6D1D5FB7-D9A8-598E-5C80-B5C42102FB0E}"/>
              </a:ext>
            </a:extLst>
          </p:cNvPr>
          <p:cNvSpPr txBox="1"/>
          <p:nvPr/>
        </p:nvSpPr>
        <p:spPr>
          <a:xfrm>
            <a:off x="5355769" y="1856792"/>
            <a:ext cx="5691675" cy="4524315"/>
          </a:xfrm>
          <a:prstGeom prst="rect">
            <a:avLst/>
          </a:prstGeom>
          <a:noFill/>
        </p:spPr>
        <p:txBody>
          <a:bodyPr wrap="square">
            <a:spAutoFit/>
          </a:bodyPr>
          <a:lstStyle/>
          <a:p>
            <a:pPr>
              <a:buFont typeface="+mj-lt"/>
              <a:buAutoNum type="arabicPeriod"/>
            </a:pPr>
            <a:r>
              <a:rPr lang="en-US" b="1" dirty="0"/>
              <a:t>Fire</a:t>
            </a:r>
            <a:r>
              <a:rPr lang="en-US" dirty="0"/>
              <a:t> – Generates the highest revenue among the four at </a:t>
            </a:r>
            <a:r>
              <a:rPr lang="en-US" b="1" dirty="0"/>
              <a:t>500K</a:t>
            </a:r>
            <a:r>
              <a:rPr lang="en-US" dirty="0"/>
              <a:t>.</a:t>
            </a:r>
          </a:p>
          <a:p>
            <a:pPr marL="742950" lvl="1" indent="-285750">
              <a:buFont typeface="+mj-lt"/>
              <a:buAutoNum type="arabicPeriod"/>
            </a:pPr>
            <a:r>
              <a:rPr lang="en-US" dirty="0"/>
              <a:t>Represented with an orange bar.</a:t>
            </a:r>
          </a:p>
          <a:p>
            <a:pPr>
              <a:buFont typeface="+mj-lt"/>
              <a:buAutoNum type="arabicPeriod"/>
            </a:pPr>
            <a:r>
              <a:rPr lang="en-US" b="1" dirty="0"/>
              <a:t>EL-Group Mediclaim</a:t>
            </a:r>
            <a:r>
              <a:rPr lang="en-US" dirty="0"/>
              <a:t> – Brings in </a:t>
            </a:r>
            <a:r>
              <a:rPr lang="en-US" b="1" dirty="0"/>
              <a:t>400K</a:t>
            </a:r>
            <a:r>
              <a:rPr lang="en-US" dirty="0"/>
              <a:t> in revenue.</a:t>
            </a:r>
          </a:p>
          <a:p>
            <a:pPr marL="742950" lvl="1" indent="-285750">
              <a:buFont typeface="+mj-lt"/>
              <a:buAutoNum type="arabicPeriod"/>
            </a:pPr>
            <a:r>
              <a:rPr lang="en-US" dirty="0"/>
              <a:t>Represented with a yellow bar.</a:t>
            </a:r>
          </a:p>
          <a:p>
            <a:pPr>
              <a:buFont typeface="+mj-lt"/>
              <a:buAutoNum type="arabicPeriod"/>
            </a:pPr>
            <a:r>
              <a:rPr lang="en-US" b="1" dirty="0"/>
              <a:t>DB - Mega Policy</a:t>
            </a:r>
            <a:r>
              <a:rPr lang="en-US" dirty="0"/>
              <a:t> – Also brings in </a:t>
            </a:r>
            <a:r>
              <a:rPr lang="en-US" b="1" dirty="0"/>
              <a:t>400K</a:t>
            </a:r>
            <a:r>
              <a:rPr lang="en-US" dirty="0"/>
              <a:t> in revenue.</a:t>
            </a:r>
          </a:p>
          <a:p>
            <a:pPr marL="742950" lvl="1" indent="-285750">
              <a:buFont typeface="+mj-lt"/>
              <a:buAutoNum type="arabicPeriod"/>
            </a:pPr>
            <a:r>
              <a:rPr lang="en-US" dirty="0"/>
              <a:t>Represented with a green bar.</a:t>
            </a:r>
          </a:p>
          <a:p>
            <a:pPr>
              <a:buFont typeface="+mj-lt"/>
              <a:buAutoNum type="arabicPeriod"/>
            </a:pPr>
            <a:r>
              <a:rPr lang="en-US" b="1" dirty="0"/>
              <a:t>CVP GMC</a:t>
            </a:r>
            <a:r>
              <a:rPr lang="en-US" dirty="0"/>
              <a:t> – Generates </a:t>
            </a:r>
            <a:r>
              <a:rPr lang="en-US" b="1" dirty="0"/>
              <a:t>350K</a:t>
            </a:r>
            <a:r>
              <a:rPr lang="en-US" dirty="0"/>
              <a:t> in revenue.</a:t>
            </a:r>
          </a:p>
          <a:p>
            <a:pPr marL="742950" lvl="1" indent="-285750">
              <a:buFont typeface="+mj-lt"/>
              <a:buAutoNum type="arabicPeriod"/>
            </a:pPr>
            <a:r>
              <a:rPr lang="en-US" dirty="0"/>
              <a:t>Represented with a brown bar.</a:t>
            </a:r>
          </a:p>
          <a:p>
            <a:pPr>
              <a:buNone/>
            </a:pPr>
            <a:r>
              <a:rPr lang="en-US" b="1" dirty="0"/>
              <a:t>Interpretation:</a:t>
            </a:r>
          </a:p>
          <a:p>
            <a:pPr>
              <a:buFont typeface="Arial" panose="020B0604020202020204" pitchFamily="34" charset="0"/>
              <a:buChar char="•"/>
            </a:pPr>
            <a:r>
              <a:rPr lang="en-US" dirty="0"/>
              <a:t>The chart compares these four categories based on </a:t>
            </a:r>
            <a:r>
              <a:rPr lang="en-US" b="1" dirty="0"/>
              <a:t>revenue contribution</a:t>
            </a:r>
            <a:r>
              <a:rPr lang="en-US" dirty="0"/>
              <a:t>.</a:t>
            </a:r>
          </a:p>
          <a:p>
            <a:pPr>
              <a:buFont typeface="Arial" panose="020B0604020202020204" pitchFamily="34" charset="0"/>
              <a:buChar char="•"/>
            </a:pPr>
            <a:r>
              <a:rPr lang="en-US" b="1" dirty="0"/>
              <a:t>Fire</a:t>
            </a:r>
            <a:r>
              <a:rPr lang="en-US" dirty="0"/>
              <a:t> is the top performer.</a:t>
            </a:r>
          </a:p>
          <a:p>
            <a:pPr>
              <a:buFont typeface="Arial" panose="020B0604020202020204" pitchFamily="34" charset="0"/>
              <a:buChar char="•"/>
            </a:pPr>
            <a:r>
              <a:rPr lang="en-US" b="1" dirty="0"/>
              <a:t>EL-Group Mediclaim</a:t>
            </a:r>
            <a:r>
              <a:rPr lang="en-US" dirty="0"/>
              <a:t> and </a:t>
            </a:r>
            <a:r>
              <a:rPr lang="en-US" b="1" dirty="0"/>
              <a:t>DB - Mega Policy</a:t>
            </a:r>
            <a:r>
              <a:rPr lang="en-US" dirty="0"/>
              <a:t> are tied for second place.</a:t>
            </a:r>
          </a:p>
          <a:p>
            <a:pPr>
              <a:buFont typeface="Arial" panose="020B0604020202020204" pitchFamily="34" charset="0"/>
              <a:buChar char="•"/>
            </a:pPr>
            <a:r>
              <a:rPr lang="en-US" b="1" dirty="0"/>
              <a:t>CVP GMC</a:t>
            </a:r>
            <a:r>
              <a:rPr lang="en-US" dirty="0"/>
              <a:t> is in fourth place.</a:t>
            </a:r>
          </a:p>
        </p:txBody>
      </p:sp>
    </p:spTree>
    <p:extLst>
      <p:ext uri="{BB962C8B-B14F-4D97-AF65-F5344CB8AC3E}">
        <p14:creationId xmlns:p14="http://schemas.microsoft.com/office/powerpoint/2010/main" val="70285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E87D-519C-3C5D-23BF-35D5CFE6B82B}"/>
              </a:ext>
            </a:extLst>
          </p:cNvPr>
          <p:cNvSpPr>
            <a:spLocks noGrp="1"/>
          </p:cNvSpPr>
          <p:nvPr>
            <p:ph type="title"/>
          </p:nvPr>
        </p:nvSpPr>
        <p:spPr>
          <a:xfrm>
            <a:off x="913795" y="0"/>
            <a:ext cx="10353762" cy="933061"/>
          </a:xfrm>
        </p:spPr>
        <p:txBody>
          <a:bodyPr/>
          <a:lstStyle/>
          <a:p>
            <a:r>
              <a:rPr lang="en-US" sz="4800" spc="245" dirty="0">
                <a:latin typeface="Times New Roman"/>
                <a:cs typeface="Times New Roman"/>
              </a:rPr>
              <a:t>Tableau</a:t>
            </a:r>
            <a:r>
              <a:rPr lang="en-US" sz="4800" dirty="0">
                <a:latin typeface="Times New Roman"/>
                <a:cs typeface="Times New Roman"/>
              </a:rPr>
              <a:t>	</a:t>
            </a:r>
            <a:r>
              <a:rPr lang="en-US" sz="4800" spc="355" dirty="0">
                <a:latin typeface="Times New Roman"/>
                <a:cs typeface="Times New Roman"/>
              </a:rPr>
              <a:t>Dashboard</a:t>
            </a:r>
            <a:endParaRPr lang="en-US" dirty="0"/>
          </a:p>
        </p:txBody>
      </p:sp>
      <p:pic>
        <p:nvPicPr>
          <p:cNvPr id="4" name="object 5">
            <a:extLst>
              <a:ext uri="{FF2B5EF4-FFF2-40B4-BE49-F238E27FC236}">
                <a16:creationId xmlns:a16="http://schemas.microsoft.com/office/drawing/2014/main" id="{7B0C6757-62AD-BC11-54EB-CD524A9C758D}"/>
              </a:ext>
            </a:extLst>
          </p:cNvPr>
          <p:cNvPicPr>
            <a:picLocks noGrp="1"/>
          </p:cNvPicPr>
          <p:nvPr>
            <p:ph idx="1"/>
          </p:nvPr>
        </p:nvPicPr>
        <p:blipFill>
          <a:blip r:embed="rId2" cstate="print"/>
          <a:stretch>
            <a:fillRect/>
          </a:stretch>
        </p:blipFill>
        <p:spPr>
          <a:xfrm>
            <a:off x="261257" y="960202"/>
            <a:ext cx="11700588" cy="5683193"/>
          </a:xfrm>
          <a:prstGeom prst="rect">
            <a:avLst/>
          </a:prstGeom>
        </p:spPr>
      </p:pic>
    </p:spTree>
    <p:extLst>
      <p:ext uri="{BB962C8B-B14F-4D97-AF65-F5344CB8AC3E}">
        <p14:creationId xmlns:p14="http://schemas.microsoft.com/office/powerpoint/2010/main" val="193662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81AD-A06F-EC17-8E5E-FA799010C260}"/>
              </a:ext>
            </a:extLst>
          </p:cNvPr>
          <p:cNvSpPr>
            <a:spLocks noGrp="1"/>
          </p:cNvSpPr>
          <p:nvPr>
            <p:ph type="title"/>
          </p:nvPr>
        </p:nvSpPr>
        <p:spPr>
          <a:xfrm>
            <a:off x="913795" y="167952"/>
            <a:ext cx="10353762" cy="597158"/>
          </a:xfrm>
        </p:spPr>
        <p:txBody>
          <a:bodyPr>
            <a:normAutofit fontScale="90000"/>
          </a:bodyPr>
          <a:lstStyle/>
          <a:p>
            <a:r>
              <a:rPr lang="en-US" b="1" dirty="0"/>
              <a:t>Power Bi Dashboard</a:t>
            </a:r>
          </a:p>
        </p:txBody>
      </p:sp>
      <p:pic>
        <p:nvPicPr>
          <p:cNvPr id="11" name="Content Placeholder 10">
            <a:extLst>
              <a:ext uri="{FF2B5EF4-FFF2-40B4-BE49-F238E27FC236}">
                <a16:creationId xmlns:a16="http://schemas.microsoft.com/office/drawing/2014/main" id="{FE3183DE-B897-9FAA-70DD-FBCD7AB932BF}"/>
              </a:ext>
            </a:extLst>
          </p:cNvPr>
          <p:cNvPicPr>
            <a:picLocks noGrp="1" noChangeAspect="1"/>
          </p:cNvPicPr>
          <p:nvPr>
            <p:ph idx="1"/>
          </p:nvPr>
        </p:nvPicPr>
        <p:blipFill>
          <a:blip r:embed="rId2"/>
          <a:stretch>
            <a:fillRect/>
          </a:stretch>
        </p:blipFill>
        <p:spPr>
          <a:xfrm>
            <a:off x="307910" y="765110"/>
            <a:ext cx="11625943" cy="5924615"/>
          </a:xfrm>
          <a:prstGeom prst="rect">
            <a:avLst/>
          </a:prstGeom>
        </p:spPr>
      </p:pic>
    </p:spTree>
    <p:extLst>
      <p:ext uri="{BB962C8B-B14F-4D97-AF65-F5344CB8AC3E}">
        <p14:creationId xmlns:p14="http://schemas.microsoft.com/office/powerpoint/2010/main" val="336971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80B24D-8438-8BC4-D49A-65D65AA1CE02}"/>
              </a:ext>
            </a:extLst>
          </p:cNvPr>
          <p:cNvPicPr>
            <a:picLocks noGrp="1" noChangeAspect="1"/>
          </p:cNvPicPr>
          <p:nvPr>
            <p:ph idx="1"/>
          </p:nvPr>
        </p:nvPicPr>
        <p:blipFill>
          <a:blip r:embed="rId2"/>
          <a:stretch>
            <a:fillRect/>
          </a:stretch>
        </p:blipFill>
        <p:spPr>
          <a:xfrm>
            <a:off x="233266" y="269875"/>
            <a:ext cx="11709918" cy="6308725"/>
          </a:xfrm>
          <a:prstGeom prst="rect">
            <a:avLst/>
          </a:prstGeom>
        </p:spPr>
      </p:pic>
    </p:spTree>
    <p:extLst>
      <p:ext uri="{BB962C8B-B14F-4D97-AF65-F5344CB8AC3E}">
        <p14:creationId xmlns:p14="http://schemas.microsoft.com/office/powerpoint/2010/main" val="317792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C918-C4EA-E016-7BCD-4E503F93D2DF}"/>
              </a:ext>
            </a:extLst>
          </p:cNvPr>
          <p:cNvSpPr>
            <a:spLocks noGrp="1"/>
          </p:cNvSpPr>
          <p:nvPr>
            <p:ph type="title"/>
          </p:nvPr>
        </p:nvSpPr>
        <p:spPr>
          <a:xfrm>
            <a:off x="913795" y="233266"/>
            <a:ext cx="10353762" cy="690465"/>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MySQL</a:t>
            </a:r>
            <a:r>
              <a:rPr lang="en-US" b="1" spc="-10" dirty="0">
                <a:effectLst/>
                <a:latin typeface="Times New Roman" panose="02020603050405020304" pitchFamily="18" charset="0"/>
                <a:cs typeface="Times New Roman" panose="02020603050405020304" pitchFamily="18" charset="0"/>
              </a:rPr>
              <a:t> Queries</a:t>
            </a:r>
            <a:endParaRPr lang="en-US" b="1" dirty="0">
              <a:effectLst/>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A1D217D3-DC9D-D127-DFD1-5410F3E647D4}"/>
              </a:ext>
            </a:extLst>
          </p:cNvPr>
          <p:cNvPicPr>
            <a:picLocks noGrp="1"/>
          </p:cNvPicPr>
          <p:nvPr>
            <p:ph idx="1"/>
          </p:nvPr>
        </p:nvPicPr>
        <p:blipFill>
          <a:blip r:embed="rId2" cstate="print"/>
          <a:stretch>
            <a:fillRect/>
          </a:stretch>
        </p:blipFill>
        <p:spPr>
          <a:xfrm>
            <a:off x="913795" y="1073019"/>
            <a:ext cx="10497544" cy="5439747"/>
          </a:xfrm>
          <a:prstGeom prst="rect">
            <a:avLst/>
          </a:prstGeom>
        </p:spPr>
      </p:pic>
    </p:spTree>
    <p:extLst>
      <p:ext uri="{BB962C8B-B14F-4D97-AF65-F5344CB8AC3E}">
        <p14:creationId xmlns:p14="http://schemas.microsoft.com/office/powerpoint/2010/main" val="119661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7777-1971-B123-72E7-C405D98593CF}"/>
              </a:ext>
            </a:extLst>
          </p:cNvPr>
          <p:cNvSpPr>
            <a:spLocks noGrp="1"/>
          </p:cNvSpPr>
          <p:nvPr>
            <p:ph type="title"/>
          </p:nvPr>
        </p:nvSpPr>
        <p:spPr>
          <a:xfrm>
            <a:off x="913795" y="121298"/>
            <a:ext cx="10353762" cy="945503"/>
          </a:xfrm>
        </p:spPr>
        <p:txBody>
          <a:bodyPr/>
          <a:lstStyle/>
          <a:p>
            <a:r>
              <a:rPr lang="en-US" b="1" dirty="0">
                <a:latin typeface="Times New Roman" panose="02020603050405020304" pitchFamily="18" charset="0"/>
                <a:cs typeface="Times New Roman" panose="02020603050405020304" pitchFamily="18" charset="0"/>
              </a:rPr>
              <a:t>MySQL</a:t>
            </a:r>
            <a:r>
              <a:rPr lang="en-US" b="1" spc="-10" dirty="0">
                <a:latin typeface="Times New Roman" panose="02020603050405020304" pitchFamily="18" charset="0"/>
                <a:cs typeface="Times New Roman" panose="02020603050405020304" pitchFamily="18" charset="0"/>
              </a:rPr>
              <a:t> Queries</a:t>
            </a:r>
            <a:endParaRPr lang="en-US" b="1"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1D4F16E2-F871-80E4-62F8-F1729E6A424C}"/>
              </a:ext>
            </a:extLst>
          </p:cNvPr>
          <p:cNvPicPr>
            <a:picLocks noGrp="1"/>
          </p:cNvPicPr>
          <p:nvPr>
            <p:ph idx="1"/>
          </p:nvPr>
        </p:nvPicPr>
        <p:blipFill>
          <a:blip r:embed="rId2" cstate="print"/>
          <a:srcRect l="1646" t="12144" r="2383" b="-1989"/>
          <a:stretch/>
        </p:blipFill>
        <p:spPr>
          <a:xfrm>
            <a:off x="913795" y="1250302"/>
            <a:ext cx="10628172" cy="4912373"/>
          </a:xfrm>
          <a:prstGeom prst="rect">
            <a:avLst/>
          </a:prstGeom>
        </p:spPr>
      </p:pic>
    </p:spTree>
    <p:extLst>
      <p:ext uri="{BB962C8B-B14F-4D97-AF65-F5344CB8AC3E}">
        <p14:creationId xmlns:p14="http://schemas.microsoft.com/office/powerpoint/2010/main" val="3722086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688A-1FD3-FC54-8FC3-9D62280872B2}"/>
              </a:ext>
            </a:extLst>
          </p:cNvPr>
          <p:cNvSpPr>
            <a:spLocks noGrp="1"/>
          </p:cNvSpPr>
          <p:nvPr>
            <p:ph type="title"/>
          </p:nvPr>
        </p:nvSpPr>
        <p:spPr>
          <a:xfrm>
            <a:off x="913795" y="177283"/>
            <a:ext cx="10353762" cy="307910"/>
          </a:xfrm>
        </p:spPr>
        <p:txBody>
          <a:bodyPr>
            <a:normAutofit fontScale="90000"/>
          </a:bodyPr>
          <a:lstStyle/>
          <a:p>
            <a:r>
              <a:rPr lang="en-US" sz="4800" b="1" spc="210" dirty="0">
                <a:latin typeface="Times New Roman"/>
                <a:cs typeface="Times New Roman"/>
              </a:rPr>
              <a:t>Conclusion</a:t>
            </a:r>
            <a:endParaRPr lang="en-US" b="1" dirty="0"/>
          </a:p>
        </p:txBody>
      </p:sp>
      <p:sp>
        <p:nvSpPr>
          <p:cNvPr id="3" name="Content Placeholder 2">
            <a:extLst>
              <a:ext uri="{FF2B5EF4-FFF2-40B4-BE49-F238E27FC236}">
                <a16:creationId xmlns:a16="http://schemas.microsoft.com/office/drawing/2014/main" id="{C65EBE30-D391-F707-298C-9B00B5FAD505}"/>
              </a:ext>
            </a:extLst>
          </p:cNvPr>
          <p:cNvSpPr>
            <a:spLocks noGrp="1"/>
          </p:cNvSpPr>
          <p:nvPr>
            <p:ph idx="1"/>
          </p:nvPr>
        </p:nvSpPr>
        <p:spPr>
          <a:xfrm>
            <a:off x="401216" y="485193"/>
            <a:ext cx="10866341" cy="6559419"/>
          </a:xfrm>
          <a:effectLst>
            <a:outerShdw blurRad="50800" dist="38100" dir="2700000" algn="tl" rotWithShape="0">
              <a:prstClr val="black">
                <a:alpha val="40000"/>
              </a:prstClr>
            </a:outerShdw>
          </a:effectLst>
        </p:spPr>
        <p:txBody>
          <a:bodyPr>
            <a:noAutofit/>
          </a:bodyPr>
          <a:lstStyle/>
          <a:p>
            <a:pPr marL="36900" indent="0">
              <a:buNone/>
            </a:pPr>
            <a:r>
              <a:rPr lang="en-US" sz="2000" b="1" dirty="0">
                <a:solidFill>
                  <a:srgbClr val="FFFFFF"/>
                </a:solidFill>
                <a:latin typeface="Alexandria Medium" pitchFamily="34" charset="0"/>
                <a:ea typeface="Alexandria Medium" pitchFamily="34" charset="-122"/>
                <a:cs typeface="Alexandria Medium" pitchFamily="34" charset="-120"/>
              </a:rPr>
              <a:t>                      NEW PERFORMANCE</a:t>
            </a:r>
            <a:endParaRPr lang="en-US" sz="2000" b="1" dirty="0"/>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Steady growth with a decent profit margin. Need to focus on increasing the growth rate</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Total: 19.674 M</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Profit: 0.5698 M</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Revenue: 3.5316 M</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Profit Margin: 17.95%</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Growth Rate: 2.90%                                                 </a:t>
            </a:r>
            <a:r>
              <a:rPr lang="en-US" sz="2000" b="1" dirty="0">
                <a:solidFill>
                  <a:srgbClr val="FFFFFF"/>
                </a:solidFill>
                <a:latin typeface="Alexandria Medium" pitchFamily="34" charset="0"/>
                <a:ea typeface="Alexandria Medium" pitchFamily="34" charset="-122"/>
                <a:cs typeface="Alexandria Medium" pitchFamily="34" charset="-120"/>
              </a:rPr>
              <a:t>CROSS-SELL PERFORMANCE</a:t>
            </a:r>
            <a:endParaRPr lang="en-US" sz="2000" b="1" dirty="0">
              <a:solidFill>
                <a:srgbClr val="EBECEF"/>
              </a:solidFill>
              <a:latin typeface="Alexandria" pitchFamily="34" charset="0"/>
              <a:ea typeface="Alexandria" pitchFamily="34" charset="-122"/>
              <a:cs typeface="Alexandria" pitchFamily="34" charset="-120"/>
            </a:endParaRPr>
          </a:p>
          <a:p>
            <a:pPr marL="0" indent="0">
              <a:lnSpc>
                <a:spcPts val="2850"/>
              </a:lnSpc>
              <a:buNone/>
            </a:pPr>
            <a:r>
              <a:rPr lang="en-US" sz="1600" dirty="0">
                <a:solidFill>
                  <a:srgbClr val="FFFFFF"/>
                </a:solidFill>
                <a:latin typeface="Alexandria Medium" pitchFamily="34" charset="0"/>
                <a:ea typeface="Alexandria Medium" pitchFamily="34" charset="-122"/>
                <a:cs typeface="Alexandria Medium" pitchFamily="34" charset="-120"/>
              </a:rPr>
              <a:t>                                        </a:t>
            </a:r>
            <a:r>
              <a:rPr lang="en-US" sz="1600" dirty="0">
                <a:solidFill>
                  <a:srgbClr val="EBECEF"/>
                </a:solidFill>
                <a:latin typeface="Alexandria" pitchFamily="34" charset="0"/>
                <a:ea typeface="Alexandria" pitchFamily="34" charset="-122"/>
                <a:cs typeface="Alexandria" pitchFamily="34" charset="-120"/>
              </a:rPr>
              <a:t>High profitability and significant growth. Continue leveraging cross-selling opportunities.</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					Total: 20.083 M</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					Profit: 2.854 M</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					Revenue: 13.04 M</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					Profit Margin: 64.94%</a:t>
            </a:r>
          </a:p>
          <a:p>
            <a:pPr marL="0" indent="0">
              <a:lnSpc>
                <a:spcPts val="2850"/>
              </a:lnSpc>
              <a:buNone/>
            </a:pPr>
            <a:r>
              <a:rPr lang="en-US" sz="1600" dirty="0">
                <a:solidFill>
                  <a:srgbClr val="EBECEF"/>
                </a:solidFill>
                <a:latin typeface="Alexandria" pitchFamily="34" charset="0"/>
                <a:ea typeface="Alexandria" pitchFamily="34" charset="-122"/>
                <a:cs typeface="Alexandria" pitchFamily="34" charset="-120"/>
              </a:rPr>
              <a:t>					Growth Rate: 14.21%</a:t>
            </a:r>
            <a:endParaRPr lang="en-US" sz="1600" dirty="0"/>
          </a:p>
          <a:p>
            <a:pPr marL="36900" indent="0">
              <a:buNone/>
            </a:pPr>
            <a:endParaRPr lang="en-US" sz="1200" dirty="0"/>
          </a:p>
        </p:txBody>
      </p:sp>
      <p:sp>
        <p:nvSpPr>
          <p:cNvPr id="6" name="Oval 5">
            <a:extLst>
              <a:ext uri="{FF2B5EF4-FFF2-40B4-BE49-F238E27FC236}">
                <a16:creationId xmlns:a16="http://schemas.microsoft.com/office/drawing/2014/main" id="{3D4ACFF8-00E2-5DAF-5F9F-18E9043D6FF9}"/>
              </a:ext>
            </a:extLst>
          </p:cNvPr>
          <p:cNvSpPr/>
          <p:nvPr/>
        </p:nvSpPr>
        <p:spPr>
          <a:xfrm>
            <a:off x="1735494" y="2892490"/>
            <a:ext cx="783771" cy="53651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EF6273D-B97A-E6A1-5661-0F2B76F1BCDB}"/>
              </a:ext>
            </a:extLst>
          </p:cNvPr>
          <p:cNvSpPr/>
          <p:nvPr/>
        </p:nvSpPr>
        <p:spPr>
          <a:xfrm>
            <a:off x="3984172" y="5934269"/>
            <a:ext cx="839756" cy="410547"/>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07CB7940-9DC9-6D6E-BFF0-DB8B0EAC9F3A}"/>
              </a:ext>
            </a:extLst>
          </p:cNvPr>
          <p:cNvSpPr/>
          <p:nvPr/>
        </p:nvSpPr>
        <p:spPr>
          <a:xfrm>
            <a:off x="2724539" y="2892490"/>
            <a:ext cx="270588" cy="536510"/>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953B0AB-4146-FC1C-B65B-19B8557EB60B}"/>
              </a:ext>
            </a:extLst>
          </p:cNvPr>
          <p:cNvSpPr/>
          <p:nvPr/>
        </p:nvSpPr>
        <p:spPr>
          <a:xfrm rot="18881187">
            <a:off x="4973216" y="5934269"/>
            <a:ext cx="522515" cy="261258"/>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57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0C99E-99D3-74A6-FBA0-9905180233CB}"/>
              </a:ext>
            </a:extLst>
          </p:cNvPr>
          <p:cNvSpPr>
            <a:spLocks noGrp="1"/>
          </p:cNvSpPr>
          <p:nvPr>
            <p:ph idx="1"/>
          </p:nvPr>
        </p:nvSpPr>
        <p:spPr>
          <a:xfrm>
            <a:off x="307910" y="690465"/>
            <a:ext cx="11411339" cy="5878285"/>
          </a:xfrm>
        </p:spPr>
        <p:txBody>
          <a:bodyPr/>
          <a:lstStyle/>
          <a:p>
            <a:pPr marL="36900" indent="0" algn="ctr">
              <a:buNone/>
            </a:pPr>
            <a:r>
              <a:rPr lang="en-US" sz="2000" b="1" dirty="0">
                <a:solidFill>
                  <a:srgbClr val="FFFFFF"/>
                </a:solidFill>
                <a:latin typeface="Alexandria Medium" pitchFamily="34" charset="0"/>
                <a:ea typeface="Alexandria Medium" pitchFamily="34" charset="-122"/>
                <a:cs typeface="Alexandria Medium" pitchFamily="34" charset="-120"/>
              </a:rPr>
              <a:t>RENEWAL PERFORMANCE</a:t>
            </a:r>
          </a:p>
          <a:p>
            <a:pPr marL="0" indent="0">
              <a:lnSpc>
                <a:spcPts val="2850"/>
              </a:lnSpc>
              <a:buNone/>
            </a:pPr>
            <a:r>
              <a:rPr lang="en-US" sz="1800" dirty="0">
                <a:solidFill>
                  <a:srgbClr val="EBECEF"/>
                </a:solidFill>
                <a:latin typeface="Alexandria" pitchFamily="34" charset="0"/>
                <a:ea typeface="Alexandria" pitchFamily="34" charset="-122"/>
                <a:cs typeface="Alexandria" pitchFamily="34" charset="-120"/>
              </a:rPr>
              <a:t>Exceptional performance in renewals with very high profit ability and growth. Maintain this strong focus</a:t>
            </a:r>
          </a:p>
          <a:p>
            <a:pPr marL="0" indent="0">
              <a:lnSpc>
                <a:spcPts val="2850"/>
              </a:lnSpc>
              <a:buNone/>
            </a:pPr>
            <a:r>
              <a:rPr lang="en-US" sz="1800" dirty="0">
                <a:solidFill>
                  <a:srgbClr val="EBECEF"/>
                </a:solidFill>
                <a:latin typeface="Alexandria" pitchFamily="34" charset="0"/>
                <a:ea typeface="Alexandria" pitchFamily="34" charset="-122"/>
                <a:cs typeface="Alexandria" pitchFamily="34" charset="-120"/>
              </a:rPr>
              <a:t>Total: 12.32 M</a:t>
            </a:r>
          </a:p>
          <a:p>
            <a:pPr marL="0" indent="0">
              <a:lnSpc>
                <a:spcPts val="2850"/>
              </a:lnSpc>
              <a:buNone/>
            </a:pPr>
            <a:r>
              <a:rPr lang="en-US" sz="1800" dirty="0">
                <a:solidFill>
                  <a:srgbClr val="EBECEF"/>
                </a:solidFill>
                <a:latin typeface="Alexandria" pitchFamily="34" charset="0"/>
                <a:ea typeface="Alexandria" pitchFamily="34" charset="-122"/>
                <a:cs typeface="Alexandria" pitchFamily="34" charset="-120"/>
              </a:rPr>
              <a:t>Profit: 8.244 M</a:t>
            </a:r>
          </a:p>
          <a:p>
            <a:pPr marL="0" indent="0">
              <a:lnSpc>
                <a:spcPts val="2850"/>
              </a:lnSpc>
              <a:buNone/>
            </a:pPr>
            <a:r>
              <a:rPr lang="en-US" sz="1800" dirty="0">
                <a:solidFill>
                  <a:srgbClr val="EBECEF"/>
                </a:solidFill>
                <a:latin typeface="Alexandria" pitchFamily="34" charset="0"/>
                <a:ea typeface="Alexandria" pitchFamily="34" charset="-122"/>
                <a:cs typeface="Alexandria" pitchFamily="34" charset="-120"/>
              </a:rPr>
              <a:t>Revenue: 18.507 M</a:t>
            </a:r>
          </a:p>
          <a:p>
            <a:pPr marL="0" indent="0">
              <a:lnSpc>
                <a:spcPts val="2850"/>
              </a:lnSpc>
              <a:buNone/>
            </a:pPr>
            <a:r>
              <a:rPr lang="en-US" sz="1800" dirty="0">
                <a:solidFill>
                  <a:srgbClr val="EBECEF"/>
                </a:solidFill>
                <a:latin typeface="Alexandria" pitchFamily="34" charset="0"/>
                <a:ea typeface="Alexandria" pitchFamily="34" charset="-122"/>
                <a:cs typeface="Alexandria" pitchFamily="34" charset="-120"/>
              </a:rPr>
              <a:t>Profit Margin: 150.23%</a:t>
            </a:r>
          </a:p>
          <a:p>
            <a:pPr marL="0" indent="0">
              <a:lnSpc>
                <a:spcPts val="2850"/>
              </a:lnSpc>
              <a:buNone/>
            </a:pPr>
            <a:r>
              <a:rPr lang="en-US" sz="1800" dirty="0">
                <a:solidFill>
                  <a:srgbClr val="EBECEF"/>
                </a:solidFill>
                <a:latin typeface="Alexandria" pitchFamily="34" charset="0"/>
                <a:ea typeface="Alexandria" pitchFamily="34" charset="-122"/>
                <a:cs typeface="Alexandria" pitchFamily="34" charset="-120"/>
              </a:rPr>
              <a:t>Growth Rate: 66.92%</a:t>
            </a:r>
          </a:p>
          <a:p>
            <a:pPr marL="36900" indent="0">
              <a:buNone/>
            </a:pPr>
            <a:endParaRPr lang="en-US" dirty="0"/>
          </a:p>
        </p:txBody>
      </p:sp>
      <p:sp>
        <p:nvSpPr>
          <p:cNvPr id="4" name="Oval 3">
            <a:extLst>
              <a:ext uri="{FF2B5EF4-FFF2-40B4-BE49-F238E27FC236}">
                <a16:creationId xmlns:a16="http://schemas.microsoft.com/office/drawing/2014/main" id="{E08EEC6D-07F8-6C00-C86D-4B6156A0F673}"/>
              </a:ext>
            </a:extLst>
          </p:cNvPr>
          <p:cNvSpPr/>
          <p:nvPr/>
        </p:nvSpPr>
        <p:spPr>
          <a:xfrm>
            <a:off x="1782147" y="3144416"/>
            <a:ext cx="1035698" cy="50385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316D10F-CA73-EC63-8D88-6D06C5C39C55}"/>
              </a:ext>
            </a:extLst>
          </p:cNvPr>
          <p:cNvSpPr/>
          <p:nvPr/>
        </p:nvSpPr>
        <p:spPr>
          <a:xfrm rot="5400000">
            <a:off x="2751367" y="3254050"/>
            <a:ext cx="618150" cy="284585"/>
          </a:xfrm>
          <a:prstGeom prst="rightArrow">
            <a:avLst>
              <a:gd name="adj1" fmla="val 50001"/>
              <a:gd name="adj2" fmla="val 5000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cons Conclude Conclusion #805446 Vector Icon | Vectopus">
            <a:extLst>
              <a:ext uri="{FF2B5EF4-FFF2-40B4-BE49-F238E27FC236}">
                <a16:creationId xmlns:a16="http://schemas.microsoft.com/office/drawing/2014/main" id="{321370F8-64DD-3847-543A-AAB5EDE48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596" y="3013787"/>
            <a:ext cx="3764902" cy="373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5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6B7E-9B79-7BFA-B1C2-6C33E8DB2724}"/>
              </a:ext>
            </a:extLst>
          </p:cNvPr>
          <p:cNvSpPr>
            <a:spLocks noGrp="1"/>
          </p:cNvSpPr>
          <p:nvPr>
            <p:ph type="title"/>
          </p:nvPr>
        </p:nvSpPr>
        <p:spPr>
          <a:xfrm>
            <a:off x="913795" y="167952"/>
            <a:ext cx="10353762" cy="317240"/>
          </a:xfrm>
        </p:spPr>
        <p:txBody>
          <a:bodyPr>
            <a:normAutofit fontScale="90000"/>
          </a:bodyPr>
          <a:lstStyle/>
          <a:p>
            <a:r>
              <a:rPr lang="en-US" sz="4800" spc="310" dirty="0">
                <a:latin typeface="Times New Roman"/>
                <a:cs typeface="Times New Roman"/>
              </a:rPr>
              <a:t>Recommendation</a:t>
            </a:r>
            <a:endParaRPr lang="en-US" dirty="0"/>
          </a:p>
        </p:txBody>
      </p:sp>
      <p:sp>
        <p:nvSpPr>
          <p:cNvPr id="3" name="Content Placeholder 2">
            <a:extLst>
              <a:ext uri="{FF2B5EF4-FFF2-40B4-BE49-F238E27FC236}">
                <a16:creationId xmlns:a16="http://schemas.microsoft.com/office/drawing/2014/main" id="{8E680E45-2EAD-93AC-FB18-2D35F493A267}"/>
              </a:ext>
            </a:extLst>
          </p:cNvPr>
          <p:cNvSpPr>
            <a:spLocks noGrp="1"/>
          </p:cNvSpPr>
          <p:nvPr>
            <p:ph sz="half" idx="1"/>
          </p:nvPr>
        </p:nvSpPr>
        <p:spPr>
          <a:xfrm>
            <a:off x="251927" y="578498"/>
            <a:ext cx="5518709" cy="6111550"/>
          </a:xfrm>
        </p:spPr>
        <p:txBody>
          <a:bodyPr>
            <a:normAutofit fontScale="55000" lnSpcReduction="20000"/>
          </a:bodyPr>
          <a:lstStyle/>
          <a:p>
            <a:pPr marL="36900" indent="0">
              <a:buNone/>
            </a:pPr>
            <a:r>
              <a:rPr lang="en-US" sz="3600" spc="300" dirty="0">
                <a:latin typeface="Arial MT"/>
                <a:cs typeface="Arial MT"/>
              </a:rPr>
              <a:t>Enhance</a:t>
            </a:r>
            <a:r>
              <a:rPr lang="en-US" sz="3600" spc="180" dirty="0">
                <a:latin typeface="Arial MT"/>
                <a:cs typeface="Arial MT"/>
              </a:rPr>
              <a:t> </a:t>
            </a:r>
            <a:r>
              <a:rPr lang="en-US" sz="3600" spc="315" dirty="0">
                <a:latin typeface="Arial MT"/>
                <a:cs typeface="Arial MT"/>
              </a:rPr>
              <a:t>Customer</a:t>
            </a:r>
            <a:r>
              <a:rPr lang="en-US" sz="3600" spc="185" dirty="0">
                <a:latin typeface="Arial MT"/>
                <a:cs typeface="Arial MT"/>
              </a:rPr>
              <a:t> </a:t>
            </a:r>
            <a:r>
              <a:rPr lang="en-US" sz="3600" spc="290" dirty="0">
                <a:latin typeface="Arial MT"/>
                <a:cs typeface="Arial MT"/>
              </a:rPr>
              <a:t>Service</a:t>
            </a:r>
          </a:p>
          <a:p>
            <a:pPr marL="12700" marR="120014">
              <a:lnSpc>
                <a:spcPts val="3229"/>
              </a:lnSpc>
              <a:spcBef>
                <a:spcPts val="215"/>
              </a:spcBef>
            </a:pPr>
            <a:r>
              <a:rPr lang="en-US" sz="2500" dirty="0">
                <a:latin typeface="Arial MT"/>
                <a:cs typeface="Arial MT"/>
              </a:rPr>
              <a:t>Implement</a:t>
            </a:r>
            <a:r>
              <a:rPr lang="en-US" sz="2500" spc="20" dirty="0">
                <a:latin typeface="Arial MT"/>
                <a:cs typeface="Arial MT"/>
              </a:rPr>
              <a:t> </a:t>
            </a:r>
            <a:r>
              <a:rPr lang="en-US" sz="2500" dirty="0">
                <a:latin typeface="Arial MT"/>
                <a:cs typeface="Arial MT"/>
              </a:rPr>
              <a:t>AI-driven</a:t>
            </a:r>
            <a:r>
              <a:rPr lang="en-US" sz="2500" spc="20" dirty="0">
                <a:latin typeface="Arial MT"/>
                <a:cs typeface="Arial MT"/>
              </a:rPr>
              <a:t> </a:t>
            </a:r>
            <a:r>
              <a:rPr lang="en-US" sz="2500" dirty="0">
                <a:latin typeface="Arial MT"/>
                <a:cs typeface="Arial MT"/>
              </a:rPr>
              <a:t>chatbots</a:t>
            </a:r>
            <a:r>
              <a:rPr lang="en-US" sz="2500" spc="20" dirty="0">
                <a:latin typeface="Arial MT"/>
                <a:cs typeface="Arial MT"/>
              </a:rPr>
              <a:t> </a:t>
            </a:r>
            <a:r>
              <a:rPr lang="en-US" sz="2500" dirty="0">
                <a:latin typeface="Arial MT"/>
                <a:cs typeface="Arial MT"/>
              </a:rPr>
              <a:t>for</a:t>
            </a:r>
            <a:r>
              <a:rPr lang="en-US" sz="2500" spc="20" dirty="0">
                <a:latin typeface="Arial MT"/>
                <a:cs typeface="Arial MT"/>
              </a:rPr>
              <a:t> </a:t>
            </a:r>
            <a:r>
              <a:rPr lang="en-US" sz="2500" dirty="0">
                <a:latin typeface="Arial MT"/>
                <a:cs typeface="Arial MT"/>
              </a:rPr>
              <a:t>24/7</a:t>
            </a:r>
            <a:r>
              <a:rPr lang="en-US" sz="2500" spc="25" dirty="0">
                <a:latin typeface="Arial MT"/>
                <a:cs typeface="Arial MT"/>
              </a:rPr>
              <a:t> </a:t>
            </a:r>
            <a:r>
              <a:rPr lang="en-US" sz="2500" spc="-10" dirty="0">
                <a:latin typeface="Arial MT"/>
                <a:cs typeface="Arial MT"/>
              </a:rPr>
              <a:t>customer support.</a:t>
            </a:r>
            <a:endParaRPr lang="en-US" sz="2500" dirty="0">
              <a:latin typeface="Arial MT"/>
              <a:cs typeface="Arial MT"/>
            </a:endParaRPr>
          </a:p>
          <a:p>
            <a:pPr marL="12700">
              <a:lnSpc>
                <a:spcPts val="3105"/>
              </a:lnSpc>
            </a:pPr>
            <a:r>
              <a:rPr lang="en-US" sz="2500" dirty="0">
                <a:latin typeface="Arial MT"/>
                <a:cs typeface="Arial MT"/>
              </a:rPr>
              <a:t>Train</a:t>
            </a:r>
            <a:r>
              <a:rPr lang="en-US" sz="2500" spc="15" dirty="0">
                <a:latin typeface="Arial MT"/>
                <a:cs typeface="Arial MT"/>
              </a:rPr>
              <a:t> </a:t>
            </a:r>
            <a:r>
              <a:rPr lang="en-US" sz="2500" dirty="0">
                <a:latin typeface="Arial MT"/>
                <a:cs typeface="Arial MT"/>
              </a:rPr>
              <a:t>staff</a:t>
            </a:r>
            <a:r>
              <a:rPr lang="en-US" sz="2500" spc="20" dirty="0">
                <a:latin typeface="Arial MT"/>
                <a:cs typeface="Arial MT"/>
              </a:rPr>
              <a:t> </a:t>
            </a:r>
            <a:r>
              <a:rPr lang="en-US" sz="2500" dirty="0">
                <a:latin typeface="Arial MT"/>
                <a:cs typeface="Arial MT"/>
              </a:rPr>
              <a:t>on</a:t>
            </a:r>
            <a:r>
              <a:rPr lang="en-US" sz="2500" spc="15" dirty="0">
                <a:latin typeface="Arial MT"/>
                <a:cs typeface="Arial MT"/>
              </a:rPr>
              <a:t> </a:t>
            </a:r>
            <a:r>
              <a:rPr lang="en-US" sz="2500" dirty="0">
                <a:latin typeface="Arial MT"/>
                <a:cs typeface="Arial MT"/>
              </a:rPr>
              <a:t>customer</a:t>
            </a:r>
            <a:r>
              <a:rPr lang="en-US" sz="2500" spc="20" dirty="0">
                <a:latin typeface="Arial MT"/>
                <a:cs typeface="Arial MT"/>
              </a:rPr>
              <a:t> </a:t>
            </a:r>
            <a:r>
              <a:rPr lang="en-US" sz="2500" dirty="0">
                <a:latin typeface="Arial MT"/>
                <a:cs typeface="Arial MT"/>
              </a:rPr>
              <a:t>engagement</a:t>
            </a:r>
            <a:r>
              <a:rPr lang="en-US" sz="2500" spc="20" dirty="0">
                <a:latin typeface="Arial MT"/>
                <a:cs typeface="Arial MT"/>
              </a:rPr>
              <a:t> </a:t>
            </a:r>
            <a:r>
              <a:rPr lang="en-US" sz="2500" dirty="0">
                <a:latin typeface="Arial MT"/>
                <a:cs typeface="Arial MT"/>
              </a:rPr>
              <a:t>and</a:t>
            </a:r>
            <a:r>
              <a:rPr lang="en-US" sz="2500" spc="15" dirty="0">
                <a:latin typeface="Arial MT"/>
                <a:cs typeface="Arial MT"/>
              </a:rPr>
              <a:t> </a:t>
            </a:r>
            <a:r>
              <a:rPr lang="en-US" sz="2500" spc="-10" dirty="0">
                <a:latin typeface="Arial MT"/>
                <a:cs typeface="Arial MT"/>
              </a:rPr>
              <a:t>conflict</a:t>
            </a:r>
            <a:endParaRPr lang="en-US" sz="2500" dirty="0">
              <a:latin typeface="Arial MT"/>
              <a:cs typeface="Arial MT"/>
            </a:endParaRPr>
          </a:p>
          <a:p>
            <a:pPr marL="12700">
              <a:lnSpc>
                <a:spcPts val="3229"/>
              </a:lnSpc>
            </a:pPr>
            <a:r>
              <a:rPr lang="en-US" sz="2500" spc="-10" dirty="0">
                <a:latin typeface="Arial MT"/>
                <a:cs typeface="Arial MT"/>
              </a:rPr>
              <a:t>resolution.</a:t>
            </a:r>
          </a:p>
          <a:p>
            <a:pPr marL="0" indent="0">
              <a:lnSpc>
                <a:spcPts val="3229"/>
              </a:lnSpc>
              <a:buNone/>
            </a:pPr>
            <a:r>
              <a:rPr lang="en-US" sz="3200" spc="300" dirty="0">
                <a:latin typeface="Arial MT"/>
                <a:cs typeface="Arial MT"/>
              </a:rPr>
              <a:t>Expand</a:t>
            </a:r>
            <a:r>
              <a:rPr lang="en-US" sz="3200" spc="170" dirty="0">
                <a:latin typeface="Arial MT"/>
                <a:cs typeface="Arial MT"/>
              </a:rPr>
              <a:t> </a:t>
            </a:r>
            <a:r>
              <a:rPr lang="en-US" sz="3200" spc="320" dirty="0">
                <a:latin typeface="Arial MT"/>
                <a:cs typeface="Arial MT"/>
              </a:rPr>
              <a:t>Product</a:t>
            </a:r>
            <a:r>
              <a:rPr lang="en-US" sz="3200" spc="170" dirty="0">
                <a:latin typeface="Arial MT"/>
                <a:cs typeface="Arial MT"/>
              </a:rPr>
              <a:t> </a:t>
            </a:r>
            <a:r>
              <a:rPr lang="en-US" sz="3200" spc="275" dirty="0">
                <a:latin typeface="Arial MT"/>
                <a:cs typeface="Arial MT"/>
              </a:rPr>
              <a:t>Offerings</a:t>
            </a:r>
            <a:endParaRPr lang="en-US" sz="3200" dirty="0">
              <a:latin typeface="Arial MT"/>
              <a:cs typeface="Arial MT"/>
            </a:endParaRPr>
          </a:p>
          <a:p>
            <a:pPr marL="12700" marR="273050">
              <a:lnSpc>
                <a:spcPts val="3229"/>
              </a:lnSpc>
              <a:spcBef>
                <a:spcPts val="215"/>
              </a:spcBef>
            </a:pPr>
            <a:r>
              <a:rPr lang="en-US" sz="2500" dirty="0">
                <a:latin typeface="Arial MT"/>
                <a:cs typeface="Arial MT"/>
              </a:rPr>
              <a:t>Introduce</a:t>
            </a:r>
            <a:r>
              <a:rPr lang="en-US" sz="2500" spc="25" dirty="0">
                <a:latin typeface="Arial MT"/>
                <a:cs typeface="Arial MT"/>
              </a:rPr>
              <a:t> </a:t>
            </a:r>
            <a:r>
              <a:rPr lang="en-US" sz="2500" dirty="0">
                <a:latin typeface="Arial MT"/>
                <a:cs typeface="Arial MT"/>
              </a:rPr>
              <a:t>new</a:t>
            </a:r>
            <a:r>
              <a:rPr lang="en-US" sz="2500" spc="25" dirty="0">
                <a:latin typeface="Arial MT"/>
                <a:cs typeface="Arial MT"/>
              </a:rPr>
              <a:t> </a:t>
            </a:r>
            <a:r>
              <a:rPr lang="en-US" sz="2500" dirty="0">
                <a:latin typeface="Arial MT"/>
                <a:cs typeface="Arial MT"/>
              </a:rPr>
              <a:t>insurance</a:t>
            </a:r>
            <a:r>
              <a:rPr lang="en-US" sz="2500" spc="30" dirty="0">
                <a:latin typeface="Arial MT"/>
                <a:cs typeface="Arial MT"/>
              </a:rPr>
              <a:t> </a:t>
            </a:r>
            <a:r>
              <a:rPr lang="en-US" sz="2500" dirty="0">
                <a:latin typeface="Arial MT"/>
                <a:cs typeface="Arial MT"/>
              </a:rPr>
              <a:t>products</a:t>
            </a:r>
            <a:r>
              <a:rPr lang="en-US" sz="2500" spc="25" dirty="0">
                <a:latin typeface="Arial MT"/>
                <a:cs typeface="Arial MT"/>
              </a:rPr>
              <a:t> </a:t>
            </a:r>
            <a:r>
              <a:rPr lang="en-US" sz="2500" dirty="0">
                <a:latin typeface="Arial MT"/>
                <a:cs typeface="Arial MT"/>
              </a:rPr>
              <a:t>tailored</a:t>
            </a:r>
            <a:r>
              <a:rPr lang="en-US" sz="2500" spc="30" dirty="0">
                <a:latin typeface="Arial MT"/>
                <a:cs typeface="Arial MT"/>
              </a:rPr>
              <a:t> </a:t>
            </a:r>
            <a:r>
              <a:rPr lang="en-US" sz="2500" spc="-25" dirty="0">
                <a:latin typeface="Arial MT"/>
                <a:cs typeface="Arial MT"/>
              </a:rPr>
              <a:t>to </a:t>
            </a:r>
            <a:r>
              <a:rPr lang="en-US" sz="2500" dirty="0">
                <a:latin typeface="Arial MT"/>
                <a:cs typeface="Arial MT"/>
              </a:rPr>
              <a:t>emerging </a:t>
            </a:r>
            <a:r>
              <a:rPr lang="en-US" sz="2500" spc="-10" dirty="0">
                <a:latin typeface="Arial MT"/>
                <a:cs typeface="Arial MT"/>
              </a:rPr>
              <a:t>markets.</a:t>
            </a:r>
            <a:endParaRPr lang="en-US" sz="2500" dirty="0">
              <a:latin typeface="Arial MT"/>
              <a:cs typeface="Arial MT"/>
            </a:endParaRPr>
          </a:p>
          <a:p>
            <a:pPr marL="12700">
              <a:lnSpc>
                <a:spcPts val="3115"/>
              </a:lnSpc>
            </a:pPr>
            <a:r>
              <a:rPr lang="en-US" sz="2500" dirty="0">
                <a:latin typeface="Arial MT"/>
                <a:cs typeface="Arial MT"/>
              </a:rPr>
              <a:t>Bundle</a:t>
            </a:r>
            <a:r>
              <a:rPr lang="en-US" sz="2500" spc="20" dirty="0">
                <a:latin typeface="Arial MT"/>
                <a:cs typeface="Arial MT"/>
              </a:rPr>
              <a:t> </a:t>
            </a:r>
            <a:r>
              <a:rPr lang="en-US" sz="2500" dirty="0">
                <a:latin typeface="Arial MT"/>
                <a:cs typeface="Arial MT"/>
              </a:rPr>
              <a:t>products</a:t>
            </a:r>
            <a:r>
              <a:rPr lang="en-US" sz="2500" spc="25" dirty="0">
                <a:latin typeface="Arial MT"/>
                <a:cs typeface="Arial MT"/>
              </a:rPr>
              <a:t> </a:t>
            </a:r>
            <a:r>
              <a:rPr lang="en-US" sz="2500" dirty="0">
                <a:latin typeface="Arial MT"/>
                <a:cs typeface="Arial MT"/>
              </a:rPr>
              <a:t>for</a:t>
            </a:r>
            <a:r>
              <a:rPr lang="en-US" sz="2500" spc="25" dirty="0">
                <a:latin typeface="Arial MT"/>
                <a:cs typeface="Arial MT"/>
              </a:rPr>
              <a:t> </a:t>
            </a:r>
            <a:r>
              <a:rPr lang="en-US" sz="2500" dirty="0">
                <a:latin typeface="Arial MT"/>
                <a:cs typeface="Arial MT"/>
              </a:rPr>
              <a:t>better</a:t>
            </a:r>
            <a:r>
              <a:rPr lang="en-US" sz="2500" spc="20" dirty="0">
                <a:latin typeface="Arial MT"/>
                <a:cs typeface="Arial MT"/>
              </a:rPr>
              <a:t> </a:t>
            </a:r>
            <a:r>
              <a:rPr lang="en-US" sz="2500" dirty="0">
                <a:latin typeface="Arial MT"/>
                <a:cs typeface="Arial MT"/>
              </a:rPr>
              <a:t>value</a:t>
            </a:r>
            <a:r>
              <a:rPr lang="en-US" sz="2500" spc="25" dirty="0">
                <a:latin typeface="Arial MT"/>
                <a:cs typeface="Arial MT"/>
              </a:rPr>
              <a:t> </a:t>
            </a:r>
            <a:r>
              <a:rPr lang="en-US" sz="2500" dirty="0">
                <a:latin typeface="Arial MT"/>
                <a:cs typeface="Arial MT"/>
              </a:rPr>
              <a:t>to</a:t>
            </a:r>
            <a:r>
              <a:rPr lang="en-US" sz="2500" spc="25" dirty="0">
                <a:latin typeface="Arial MT"/>
                <a:cs typeface="Arial MT"/>
              </a:rPr>
              <a:t> </a:t>
            </a:r>
            <a:r>
              <a:rPr lang="en-US" sz="2500" spc="-10" dirty="0">
                <a:latin typeface="Arial MT"/>
                <a:cs typeface="Arial MT"/>
              </a:rPr>
              <a:t>customers</a:t>
            </a:r>
          </a:p>
          <a:p>
            <a:pPr marL="0" indent="0">
              <a:lnSpc>
                <a:spcPts val="3115"/>
              </a:lnSpc>
              <a:buNone/>
            </a:pPr>
            <a:r>
              <a:rPr lang="en-US" sz="3600" spc="320" dirty="0">
                <a:latin typeface="Arial MT"/>
                <a:cs typeface="Arial MT"/>
              </a:rPr>
              <a:t>Increase</a:t>
            </a:r>
            <a:r>
              <a:rPr lang="en-US" sz="3600" spc="160" dirty="0">
                <a:latin typeface="Arial MT"/>
                <a:cs typeface="Arial MT"/>
              </a:rPr>
              <a:t> </a:t>
            </a:r>
            <a:r>
              <a:rPr lang="en-US" sz="3600" spc="270" dirty="0">
                <a:latin typeface="Arial MT"/>
                <a:cs typeface="Arial MT"/>
              </a:rPr>
              <a:t>Sales</a:t>
            </a:r>
            <a:r>
              <a:rPr lang="en-US" sz="3600" spc="165" dirty="0">
                <a:latin typeface="Arial MT"/>
                <a:cs typeface="Arial MT"/>
              </a:rPr>
              <a:t> </a:t>
            </a:r>
            <a:r>
              <a:rPr lang="en-US" sz="3600" spc="300" dirty="0">
                <a:latin typeface="Arial MT"/>
                <a:cs typeface="Arial MT"/>
              </a:rPr>
              <a:t>and</a:t>
            </a:r>
            <a:r>
              <a:rPr lang="en-US" sz="3600" spc="165" dirty="0">
                <a:latin typeface="Arial MT"/>
                <a:cs typeface="Arial MT"/>
              </a:rPr>
              <a:t> </a:t>
            </a:r>
            <a:r>
              <a:rPr lang="en-US" sz="3600" spc="305" dirty="0">
                <a:latin typeface="Arial MT"/>
                <a:cs typeface="Arial MT"/>
              </a:rPr>
              <a:t>Retention</a:t>
            </a:r>
          </a:p>
          <a:p>
            <a:pPr marL="592455" marR="5080">
              <a:lnSpc>
                <a:spcPts val="3229"/>
              </a:lnSpc>
              <a:spcBef>
                <a:spcPts val="215"/>
              </a:spcBef>
            </a:pPr>
            <a:r>
              <a:rPr lang="en-US" sz="2200" dirty="0">
                <a:latin typeface="Arial MT"/>
                <a:cs typeface="Arial MT"/>
              </a:rPr>
              <a:t>Launch</a:t>
            </a:r>
            <a:r>
              <a:rPr lang="en-US" sz="2200" spc="25" dirty="0">
                <a:latin typeface="Arial MT"/>
                <a:cs typeface="Arial MT"/>
              </a:rPr>
              <a:t> </a:t>
            </a:r>
            <a:r>
              <a:rPr lang="en-US" sz="2200" dirty="0">
                <a:latin typeface="Arial MT"/>
                <a:cs typeface="Arial MT"/>
              </a:rPr>
              <a:t>personalized</a:t>
            </a:r>
            <a:r>
              <a:rPr lang="en-US" sz="2200" spc="30" dirty="0">
                <a:latin typeface="Arial MT"/>
                <a:cs typeface="Arial MT"/>
              </a:rPr>
              <a:t> </a:t>
            </a:r>
            <a:r>
              <a:rPr lang="en-US" sz="2200" dirty="0">
                <a:latin typeface="Arial MT"/>
                <a:cs typeface="Arial MT"/>
              </a:rPr>
              <a:t>marketing</a:t>
            </a:r>
            <a:r>
              <a:rPr lang="en-US" sz="2200" spc="30" dirty="0">
                <a:latin typeface="Arial MT"/>
                <a:cs typeface="Arial MT"/>
              </a:rPr>
              <a:t> </a:t>
            </a:r>
            <a:r>
              <a:rPr lang="en-US" sz="2200" dirty="0">
                <a:latin typeface="Arial MT"/>
                <a:cs typeface="Arial MT"/>
              </a:rPr>
              <a:t>campaigns</a:t>
            </a:r>
            <a:r>
              <a:rPr lang="en-US" sz="2200" spc="25" dirty="0">
                <a:latin typeface="Arial MT"/>
                <a:cs typeface="Arial MT"/>
              </a:rPr>
              <a:t> </a:t>
            </a:r>
            <a:r>
              <a:rPr lang="en-US" sz="2200" dirty="0">
                <a:latin typeface="Arial MT"/>
                <a:cs typeface="Arial MT"/>
              </a:rPr>
              <a:t>based</a:t>
            </a:r>
            <a:r>
              <a:rPr lang="en-US" sz="2200" spc="30" dirty="0">
                <a:latin typeface="Arial MT"/>
                <a:cs typeface="Arial MT"/>
              </a:rPr>
              <a:t> </a:t>
            </a:r>
            <a:r>
              <a:rPr lang="en-US" sz="2200" spc="-25" dirty="0">
                <a:latin typeface="Arial MT"/>
                <a:cs typeface="Arial MT"/>
              </a:rPr>
              <a:t>on </a:t>
            </a:r>
            <a:r>
              <a:rPr lang="en-US" sz="2200" dirty="0">
                <a:latin typeface="Arial MT"/>
                <a:cs typeface="Arial MT"/>
              </a:rPr>
              <a:t>customer</a:t>
            </a:r>
            <a:r>
              <a:rPr lang="en-US" sz="2200" spc="10" dirty="0">
                <a:latin typeface="Arial MT"/>
                <a:cs typeface="Arial MT"/>
              </a:rPr>
              <a:t> </a:t>
            </a:r>
            <a:r>
              <a:rPr lang="en-US" sz="2200" spc="-10" dirty="0">
                <a:latin typeface="Arial MT"/>
                <a:cs typeface="Arial MT"/>
              </a:rPr>
              <a:t>data.</a:t>
            </a:r>
            <a:endParaRPr lang="en-US" sz="2200" dirty="0">
              <a:latin typeface="Arial MT"/>
              <a:cs typeface="Arial MT"/>
            </a:endParaRPr>
          </a:p>
          <a:p>
            <a:pPr marL="592455">
              <a:lnSpc>
                <a:spcPts val="3105"/>
              </a:lnSpc>
            </a:pPr>
            <a:r>
              <a:rPr lang="en-US" sz="2200" dirty="0">
                <a:latin typeface="Arial MT"/>
                <a:cs typeface="Arial MT"/>
              </a:rPr>
              <a:t>Introduce</a:t>
            </a:r>
            <a:r>
              <a:rPr lang="en-US" sz="2200" spc="15" dirty="0">
                <a:latin typeface="Arial MT"/>
                <a:cs typeface="Arial MT"/>
              </a:rPr>
              <a:t> </a:t>
            </a:r>
            <a:r>
              <a:rPr lang="en-US" sz="2200" dirty="0">
                <a:latin typeface="Arial MT"/>
                <a:cs typeface="Arial MT"/>
              </a:rPr>
              <a:t>loyalty</a:t>
            </a:r>
            <a:r>
              <a:rPr lang="en-US" sz="2200" spc="20" dirty="0">
                <a:latin typeface="Arial MT"/>
                <a:cs typeface="Arial MT"/>
              </a:rPr>
              <a:t> </a:t>
            </a:r>
            <a:r>
              <a:rPr lang="en-US" sz="2200" dirty="0">
                <a:latin typeface="Arial MT"/>
                <a:cs typeface="Arial MT"/>
              </a:rPr>
              <a:t>programs</a:t>
            </a:r>
            <a:r>
              <a:rPr lang="en-US" sz="2200" spc="20" dirty="0">
                <a:latin typeface="Arial MT"/>
                <a:cs typeface="Arial MT"/>
              </a:rPr>
              <a:t> </a:t>
            </a:r>
            <a:r>
              <a:rPr lang="en-US" sz="2200" dirty="0">
                <a:latin typeface="Arial MT"/>
                <a:cs typeface="Arial MT"/>
              </a:rPr>
              <a:t>to</a:t>
            </a:r>
            <a:r>
              <a:rPr lang="en-US" sz="2200" spc="20" dirty="0">
                <a:latin typeface="Arial MT"/>
                <a:cs typeface="Arial MT"/>
              </a:rPr>
              <a:t> </a:t>
            </a:r>
            <a:r>
              <a:rPr lang="en-US" sz="2200" dirty="0">
                <a:latin typeface="Arial MT"/>
                <a:cs typeface="Arial MT"/>
              </a:rPr>
              <a:t>reward</a:t>
            </a:r>
            <a:r>
              <a:rPr lang="en-US" sz="2200" spc="20" dirty="0">
                <a:latin typeface="Arial MT"/>
                <a:cs typeface="Arial MT"/>
              </a:rPr>
              <a:t> </a:t>
            </a:r>
            <a:r>
              <a:rPr lang="en-US" sz="2200" dirty="0">
                <a:latin typeface="Arial MT"/>
                <a:cs typeface="Arial MT"/>
              </a:rPr>
              <a:t>long-</a:t>
            </a:r>
            <a:r>
              <a:rPr lang="en-US" sz="2200" spc="-20" dirty="0">
                <a:latin typeface="Arial MT"/>
                <a:cs typeface="Arial MT"/>
              </a:rPr>
              <a:t>term</a:t>
            </a:r>
            <a:endParaRPr lang="en-US" sz="2200" dirty="0">
              <a:latin typeface="Arial MT"/>
              <a:cs typeface="Arial MT"/>
            </a:endParaRPr>
          </a:p>
          <a:p>
            <a:pPr marL="592455">
              <a:lnSpc>
                <a:spcPts val="3229"/>
              </a:lnSpc>
            </a:pPr>
            <a:r>
              <a:rPr lang="en-US" sz="2200" spc="-10" dirty="0">
                <a:latin typeface="Arial MT"/>
                <a:cs typeface="Arial MT"/>
              </a:rPr>
              <a:t>customers.</a:t>
            </a:r>
            <a:endParaRPr lang="en-US" sz="2200" dirty="0">
              <a:latin typeface="Arial MT"/>
              <a:cs typeface="Arial MT"/>
            </a:endParaRPr>
          </a:p>
          <a:p>
            <a:pPr marL="0" indent="0">
              <a:lnSpc>
                <a:spcPts val="3115"/>
              </a:lnSpc>
              <a:buNone/>
            </a:pPr>
            <a:endParaRPr lang="en-US" sz="1400" dirty="0">
              <a:latin typeface="Arial MT"/>
              <a:cs typeface="Arial MT"/>
            </a:endParaRPr>
          </a:p>
          <a:p>
            <a:pPr marL="12700">
              <a:lnSpc>
                <a:spcPts val="3115"/>
              </a:lnSpc>
            </a:pPr>
            <a:endParaRPr lang="en-US" sz="1400" spc="-10" dirty="0">
              <a:latin typeface="Arial MT"/>
              <a:cs typeface="Arial MT"/>
            </a:endParaRPr>
          </a:p>
          <a:p>
            <a:pPr marL="12700">
              <a:lnSpc>
                <a:spcPts val="3229"/>
              </a:lnSpc>
            </a:pPr>
            <a:endParaRPr lang="en-US" sz="1400" dirty="0">
              <a:latin typeface="Arial MT"/>
              <a:cs typeface="Arial MT"/>
            </a:endParaRPr>
          </a:p>
          <a:p>
            <a:pPr marL="36900" indent="0">
              <a:buNone/>
            </a:pPr>
            <a:endParaRPr lang="en-US" dirty="0"/>
          </a:p>
        </p:txBody>
      </p:sp>
      <p:sp>
        <p:nvSpPr>
          <p:cNvPr id="4" name="Content Placeholder 3">
            <a:extLst>
              <a:ext uri="{FF2B5EF4-FFF2-40B4-BE49-F238E27FC236}">
                <a16:creationId xmlns:a16="http://schemas.microsoft.com/office/drawing/2014/main" id="{00F2D958-FCE1-9733-8C37-D60028231D75}"/>
              </a:ext>
            </a:extLst>
          </p:cNvPr>
          <p:cNvSpPr>
            <a:spLocks noGrp="1"/>
          </p:cNvSpPr>
          <p:nvPr>
            <p:ph sz="half" idx="2"/>
          </p:nvPr>
        </p:nvSpPr>
        <p:spPr>
          <a:xfrm>
            <a:off x="5952932" y="643812"/>
            <a:ext cx="6083558" cy="6046236"/>
          </a:xfrm>
        </p:spPr>
        <p:txBody>
          <a:bodyPr>
            <a:normAutofit fontScale="55000" lnSpcReduction="20000"/>
          </a:bodyPr>
          <a:lstStyle/>
          <a:p>
            <a:pPr marL="36900" indent="0">
              <a:buNone/>
            </a:pPr>
            <a:r>
              <a:rPr lang="en-US" sz="3600" spc="350" dirty="0">
                <a:latin typeface="Arial MT"/>
                <a:cs typeface="Arial MT"/>
              </a:rPr>
              <a:t>Market</a:t>
            </a:r>
            <a:r>
              <a:rPr lang="en-US" sz="3600" spc="155" dirty="0">
                <a:latin typeface="Arial MT"/>
                <a:cs typeface="Arial MT"/>
              </a:rPr>
              <a:t> </a:t>
            </a:r>
            <a:r>
              <a:rPr lang="en-US" sz="3600" spc="300" dirty="0">
                <a:latin typeface="Arial MT"/>
                <a:cs typeface="Arial MT"/>
              </a:rPr>
              <a:t>Analysis</a:t>
            </a:r>
            <a:r>
              <a:rPr lang="en-US" sz="3600" spc="160" dirty="0">
                <a:latin typeface="Arial MT"/>
                <a:cs typeface="Arial MT"/>
              </a:rPr>
              <a:t> </a:t>
            </a:r>
            <a:r>
              <a:rPr lang="en-US" sz="3600" spc="300" dirty="0">
                <a:latin typeface="Arial MT"/>
                <a:cs typeface="Arial MT"/>
              </a:rPr>
              <a:t>and</a:t>
            </a:r>
            <a:r>
              <a:rPr lang="en-US" sz="3600" spc="160" dirty="0">
                <a:latin typeface="Arial MT"/>
                <a:cs typeface="Arial MT"/>
              </a:rPr>
              <a:t> </a:t>
            </a:r>
            <a:r>
              <a:rPr lang="en-US" sz="3600" spc="320" dirty="0">
                <a:latin typeface="Arial MT"/>
                <a:cs typeface="Arial MT"/>
              </a:rPr>
              <a:t>Adaptation</a:t>
            </a:r>
          </a:p>
          <a:p>
            <a:pPr marL="12700" marR="292735">
              <a:lnSpc>
                <a:spcPts val="3229"/>
              </a:lnSpc>
              <a:spcBef>
                <a:spcPts val="215"/>
              </a:spcBef>
            </a:pPr>
            <a:r>
              <a:rPr lang="en-US" sz="2400" dirty="0">
                <a:latin typeface="Arial MT"/>
                <a:cs typeface="Arial MT"/>
              </a:rPr>
              <a:t>Conduct</a:t>
            </a:r>
            <a:r>
              <a:rPr lang="en-US" sz="2400" spc="15" dirty="0">
                <a:latin typeface="Arial MT"/>
                <a:cs typeface="Arial MT"/>
              </a:rPr>
              <a:t> </a:t>
            </a:r>
            <a:r>
              <a:rPr lang="en-US" sz="2400" dirty="0">
                <a:latin typeface="Arial MT"/>
                <a:cs typeface="Arial MT"/>
              </a:rPr>
              <a:t>market</a:t>
            </a:r>
            <a:r>
              <a:rPr lang="en-US" sz="2400" spc="20" dirty="0">
                <a:latin typeface="Arial MT"/>
                <a:cs typeface="Arial MT"/>
              </a:rPr>
              <a:t> </a:t>
            </a:r>
            <a:r>
              <a:rPr lang="en-US" sz="2400" dirty="0">
                <a:latin typeface="Arial MT"/>
                <a:cs typeface="Arial MT"/>
              </a:rPr>
              <a:t>research</a:t>
            </a:r>
            <a:r>
              <a:rPr lang="en-US" sz="2400" spc="20" dirty="0">
                <a:latin typeface="Arial MT"/>
                <a:cs typeface="Arial MT"/>
              </a:rPr>
              <a:t> </a:t>
            </a:r>
            <a:r>
              <a:rPr lang="en-US" sz="2400" dirty="0">
                <a:latin typeface="Arial MT"/>
                <a:cs typeface="Arial MT"/>
              </a:rPr>
              <a:t>to</a:t>
            </a:r>
            <a:r>
              <a:rPr lang="en-US" sz="2400" spc="20" dirty="0">
                <a:latin typeface="Arial MT"/>
                <a:cs typeface="Arial MT"/>
              </a:rPr>
              <a:t> </a:t>
            </a:r>
            <a:r>
              <a:rPr lang="en-US" sz="2400" dirty="0">
                <a:latin typeface="Arial MT"/>
                <a:cs typeface="Arial MT"/>
              </a:rPr>
              <a:t>identify</a:t>
            </a:r>
            <a:r>
              <a:rPr lang="en-US" sz="2400" spc="20" dirty="0">
                <a:latin typeface="Arial MT"/>
                <a:cs typeface="Arial MT"/>
              </a:rPr>
              <a:t> </a:t>
            </a:r>
            <a:r>
              <a:rPr lang="en-US" sz="2400" spc="-10" dirty="0">
                <a:latin typeface="Arial MT"/>
                <a:cs typeface="Arial MT"/>
              </a:rPr>
              <a:t>customer </a:t>
            </a:r>
            <a:r>
              <a:rPr lang="en-US" sz="2400" dirty="0">
                <a:latin typeface="Arial MT"/>
                <a:cs typeface="Arial MT"/>
              </a:rPr>
              <a:t>needs</a:t>
            </a:r>
            <a:r>
              <a:rPr lang="en-US" sz="2400" spc="15" dirty="0">
                <a:latin typeface="Arial MT"/>
                <a:cs typeface="Arial MT"/>
              </a:rPr>
              <a:t> </a:t>
            </a:r>
            <a:r>
              <a:rPr lang="en-US" sz="2400" dirty="0">
                <a:latin typeface="Arial MT"/>
                <a:cs typeface="Arial MT"/>
              </a:rPr>
              <a:t>and</a:t>
            </a:r>
            <a:r>
              <a:rPr lang="en-US" sz="2400" spc="25" dirty="0">
                <a:latin typeface="Arial MT"/>
                <a:cs typeface="Arial MT"/>
              </a:rPr>
              <a:t> </a:t>
            </a:r>
            <a:r>
              <a:rPr lang="en-US" sz="2400" spc="-10" dirty="0">
                <a:latin typeface="Arial MT"/>
                <a:cs typeface="Arial MT"/>
              </a:rPr>
              <a:t>preferences.</a:t>
            </a:r>
            <a:endParaRPr lang="en-US" sz="2400" dirty="0">
              <a:latin typeface="Arial MT"/>
              <a:cs typeface="Arial MT"/>
            </a:endParaRPr>
          </a:p>
          <a:p>
            <a:pPr marL="12700">
              <a:lnSpc>
                <a:spcPts val="3105"/>
              </a:lnSpc>
            </a:pPr>
            <a:r>
              <a:rPr lang="en-US" sz="2400" dirty="0">
                <a:latin typeface="Arial MT"/>
                <a:cs typeface="Arial MT"/>
              </a:rPr>
              <a:t>Adjust</a:t>
            </a:r>
            <a:r>
              <a:rPr lang="en-US" sz="2400" spc="25" dirty="0">
                <a:latin typeface="Arial MT"/>
                <a:cs typeface="Arial MT"/>
              </a:rPr>
              <a:t> </a:t>
            </a:r>
            <a:r>
              <a:rPr lang="en-US" sz="2400" dirty="0">
                <a:latin typeface="Arial MT"/>
                <a:cs typeface="Arial MT"/>
              </a:rPr>
              <a:t>strategies</a:t>
            </a:r>
            <a:r>
              <a:rPr lang="en-US" sz="2400" spc="30" dirty="0">
                <a:latin typeface="Arial MT"/>
                <a:cs typeface="Arial MT"/>
              </a:rPr>
              <a:t> </a:t>
            </a:r>
            <a:r>
              <a:rPr lang="en-US" sz="2400" dirty="0">
                <a:latin typeface="Arial MT"/>
                <a:cs typeface="Arial MT"/>
              </a:rPr>
              <a:t>based</a:t>
            </a:r>
            <a:r>
              <a:rPr lang="en-US" sz="2400" spc="25" dirty="0">
                <a:latin typeface="Arial MT"/>
                <a:cs typeface="Arial MT"/>
              </a:rPr>
              <a:t> </a:t>
            </a:r>
            <a:r>
              <a:rPr lang="en-US" sz="2400" dirty="0">
                <a:latin typeface="Arial MT"/>
                <a:cs typeface="Arial MT"/>
              </a:rPr>
              <a:t>on</a:t>
            </a:r>
            <a:r>
              <a:rPr lang="en-US" sz="2400" spc="30" dirty="0">
                <a:latin typeface="Arial MT"/>
                <a:cs typeface="Arial MT"/>
              </a:rPr>
              <a:t> </a:t>
            </a:r>
            <a:r>
              <a:rPr lang="en-US" sz="2400" dirty="0">
                <a:latin typeface="Arial MT"/>
                <a:cs typeface="Arial MT"/>
              </a:rPr>
              <a:t>competitive</a:t>
            </a:r>
            <a:r>
              <a:rPr lang="en-US" sz="2400" spc="25" dirty="0">
                <a:latin typeface="Arial MT"/>
                <a:cs typeface="Arial MT"/>
              </a:rPr>
              <a:t> </a:t>
            </a:r>
            <a:r>
              <a:rPr lang="en-US" sz="2400" spc="-10" dirty="0">
                <a:latin typeface="Arial MT"/>
                <a:cs typeface="Arial MT"/>
              </a:rPr>
              <a:t>analysis</a:t>
            </a:r>
            <a:endParaRPr lang="en-US" sz="2400" dirty="0">
              <a:latin typeface="Arial MT"/>
              <a:cs typeface="Arial MT"/>
            </a:endParaRPr>
          </a:p>
          <a:p>
            <a:pPr marL="12700">
              <a:lnSpc>
                <a:spcPts val="3229"/>
              </a:lnSpc>
            </a:pPr>
            <a:r>
              <a:rPr lang="en-US" sz="2400" dirty="0">
                <a:latin typeface="Arial MT"/>
                <a:cs typeface="Arial MT"/>
              </a:rPr>
              <a:t>and</a:t>
            </a:r>
            <a:r>
              <a:rPr lang="en-US" sz="2400" spc="10" dirty="0">
                <a:latin typeface="Arial MT"/>
                <a:cs typeface="Arial MT"/>
              </a:rPr>
              <a:t> </a:t>
            </a:r>
            <a:r>
              <a:rPr lang="en-US" sz="2400" dirty="0">
                <a:latin typeface="Arial MT"/>
                <a:cs typeface="Arial MT"/>
              </a:rPr>
              <a:t>market</a:t>
            </a:r>
            <a:r>
              <a:rPr lang="en-US" sz="2400" spc="10" dirty="0">
                <a:latin typeface="Arial MT"/>
                <a:cs typeface="Arial MT"/>
              </a:rPr>
              <a:t> </a:t>
            </a:r>
            <a:r>
              <a:rPr lang="en-US" sz="2400" spc="-10" dirty="0">
                <a:latin typeface="Arial MT"/>
                <a:cs typeface="Arial MT"/>
              </a:rPr>
              <a:t>trends.</a:t>
            </a:r>
            <a:endParaRPr lang="en-US" sz="2400" dirty="0">
              <a:latin typeface="Arial MT"/>
              <a:cs typeface="Arial MT"/>
            </a:endParaRPr>
          </a:p>
          <a:p>
            <a:pPr marL="36900" indent="0">
              <a:buNone/>
            </a:pPr>
            <a:r>
              <a:rPr lang="en-US" sz="3600" spc="300" dirty="0">
                <a:latin typeface="Arial MT"/>
                <a:cs typeface="Arial MT"/>
              </a:rPr>
              <a:t>Employee</a:t>
            </a:r>
            <a:r>
              <a:rPr lang="en-US" sz="3600" spc="175" dirty="0">
                <a:latin typeface="Arial MT"/>
                <a:cs typeface="Arial MT"/>
              </a:rPr>
              <a:t> </a:t>
            </a:r>
            <a:r>
              <a:rPr lang="en-US" sz="3600" spc="305" dirty="0">
                <a:latin typeface="Arial MT"/>
                <a:cs typeface="Arial MT"/>
              </a:rPr>
              <a:t>Engagement</a:t>
            </a:r>
          </a:p>
          <a:p>
            <a:pPr marL="12700" marR="80645">
              <a:lnSpc>
                <a:spcPts val="3229"/>
              </a:lnSpc>
              <a:spcBef>
                <a:spcPts val="215"/>
              </a:spcBef>
            </a:pPr>
            <a:r>
              <a:rPr lang="en-US" sz="2400" dirty="0">
                <a:latin typeface="Arial MT"/>
                <a:cs typeface="Arial MT"/>
              </a:rPr>
              <a:t>Foster</a:t>
            </a:r>
            <a:r>
              <a:rPr lang="en-US" sz="2400" spc="10" dirty="0">
                <a:latin typeface="Arial MT"/>
                <a:cs typeface="Arial MT"/>
              </a:rPr>
              <a:t> </a:t>
            </a:r>
            <a:r>
              <a:rPr lang="en-US" sz="2400" dirty="0">
                <a:latin typeface="Arial MT"/>
                <a:cs typeface="Arial MT"/>
              </a:rPr>
              <a:t>a</a:t>
            </a:r>
            <a:r>
              <a:rPr lang="en-US" sz="2400" spc="15" dirty="0">
                <a:latin typeface="Arial MT"/>
                <a:cs typeface="Arial MT"/>
              </a:rPr>
              <a:t> </a:t>
            </a:r>
            <a:r>
              <a:rPr lang="en-US" sz="2400" dirty="0">
                <a:latin typeface="Arial MT"/>
                <a:cs typeface="Arial MT"/>
              </a:rPr>
              <a:t>positive</a:t>
            </a:r>
            <a:r>
              <a:rPr lang="en-US" sz="2400" spc="15" dirty="0">
                <a:latin typeface="Arial MT"/>
                <a:cs typeface="Arial MT"/>
              </a:rPr>
              <a:t> </a:t>
            </a:r>
            <a:r>
              <a:rPr lang="en-US" sz="2400" dirty="0">
                <a:latin typeface="Arial MT"/>
                <a:cs typeface="Arial MT"/>
              </a:rPr>
              <a:t>work</a:t>
            </a:r>
            <a:r>
              <a:rPr lang="en-US" sz="2400" spc="15" dirty="0">
                <a:latin typeface="Arial MT"/>
                <a:cs typeface="Arial MT"/>
              </a:rPr>
              <a:t> </a:t>
            </a:r>
            <a:r>
              <a:rPr lang="en-US" sz="2400" dirty="0">
                <a:latin typeface="Arial MT"/>
                <a:cs typeface="Arial MT"/>
              </a:rPr>
              <a:t>environment</a:t>
            </a:r>
            <a:r>
              <a:rPr lang="en-US" sz="2400" spc="15" dirty="0">
                <a:latin typeface="Arial MT"/>
                <a:cs typeface="Arial MT"/>
              </a:rPr>
              <a:t> </a:t>
            </a:r>
            <a:r>
              <a:rPr lang="en-US" sz="2400" dirty="0">
                <a:latin typeface="Arial MT"/>
                <a:cs typeface="Arial MT"/>
              </a:rPr>
              <a:t>to</a:t>
            </a:r>
            <a:r>
              <a:rPr lang="en-US" sz="2400" spc="15" dirty="0">
                <a:latin typeface="Arial MT"/>
                <a:cs typeface="Arial MT"/>
              </a:rPr>
              <a:t> </a:t>
            </a:r>
            <a:r>
              <a:rPr lang="en-US" sz="2400" spc="-10" dirty="0">
                <a:latin typeface="Arial MT"/>
                <a:cs typeface="Arial MT"/>
              </a:rPr>
              <a:t>boost </a:t>
            </a:r>
            <a:r>
              <a:rPr lang="en-US" sz="2400" dirty="0">
                <a:latin typeface="Arial MT"/>
                <a:cs typeface="Arial MT"/>
              </a:rPr>
              <a:t>employee</a:t>
            </a:r>
            <a:r>
              <a:rPr lang="en-US" sz="2400" spc="15" dirty="0">
                <a:latin typeface="Arial MT"/>
                <a:cs typeface="Arial MT"/>
              </a:rPr>
              <a:t> </a:t>
            </a:r>
            <a:r>
              <a:rPr lang="en-US" sz="2400" spc="-10" dirty="0">
                <a:latin typeface="Arial MT"/>
                <a:cs typeface="Arial MT"/>
              </a:rPr>
              <a:t>morale.</a:t>
            </a:r>
            <a:endParaRPr lang="en-US" sz="2400" dirty="0">
              <a:latin typeface="Arial MT"/>
              <a:cs typeface="Arial MT"/>
            </a:endParaRPr>
          </a:p>
          <a:p>
            <a:pPr marL="12700">
              <a:lnSpc>
                <a:spcPts val="3105"/>
              </a:lnSpc>
            </a:pPr>
            <a:r>
              <a:rPr lang="en-US" sz="2400" dirty="0">
                <a:latin typeface="Arial MT"/>
                <a:cs typeface="Arial MT"/>
              </a:rPr>
              <a:t>Introduce</a:t>
            </a:r>
            <a:r>
              <a:rPr lang="en-US" sz="2400" spc="25" dirty="0">
                <a:latin typeface="Arial MT"/>
                <a:cs typeface="Arial MT"/>
              </a:rPr>
              <a:t> </a:t>
            </a:r>
            <a:r>
              <a:rPr lang="en-US" sz="2400" dirty="0">
                <a:latin typeface="Arial MT"/>
                <a:cs typeface="Arial MT"/>
              </a:rPr>
              <a:t>employee</a:t>
            </a:r>
            <a:r>
              <a:rPr lang="en-US" sz="2400" spc="25" dirty="0">
                <a:latin typeface="Arial MT"/>
                <a:cs typeface="Arial MT"/>
              </a:rPr>
              <a:t> </a:t>
            </a:r>
            <a:r>
              <a:rPr lang="en-US" sz="2400" dirty="0">
                <a:latin typeface="Arial MT"/>
                <a:cs typeface="Arial MT"/>
              </a:rPr>
              <a:t>recognition</a:t>
            </a:r>
            <a:r>
              <a:rPr lang="en-US" sz="2400" spc="25" dirty="0">
                <a:latin typeface="Arial MT"/>
                <a:cs typeface="Arial MT"/>
              </a:rPr>
              <a:t> </a:t>
            </a:r>
            <a:r>
              <a:rPr lang="en-US" sz="2400" dirty="0">
                <a:latin typeface="Arial MT"/>
                <a:cs typeface="Arial MT"/>
              </a:rPr>
              <a:t>programs</a:t>
            </a:r>
            <a:r>
              <a:rPr lang="en-US" sz="2400" spc="25" dirty="0">
                <a:latin typeface="Arial MT"/>
                <a:cs typeface="Arial MT"/>
              </a:rPr>
              <a:t> </a:t>
            </a:r>
            <a:r>
              <a:rPr lang="en-US" sz="2400" spc="-25" dirty="0">
                <a:latin typeface="Arial MT"/>
                <a:cs typeface="Arial MT"/>
              </a:rPr>
              <a:t>to</a:t>
            </a:r>
            <a:endParaRPr lang="en-US" sz="2400" dirty="0">
              <a:latin typeface="Arial MT"/>
              <a:cs typeface="Arial MT"/>
            </a:endParaRPr>
          </a:p>
          <a:p>
            <a:pPr marL="12700">
              <a:lnSpc>
                <a:spcPts val="3229"/>
              </a:lnSpc>
            </a:pPr>
            <a:r>
              <a:rPr lang="en-US" sz="2400" dirty="0">
                <a:latin typeface="Arial MT"/>
                <a:cs typeface="Arial MT"/>
              </a:rPr>
              <a:t>retain</a:t>
            </a:r>
            <a:r>
              <a:rPr lang="en-US" sz="2400" spc="20" dirty="0">
                <a:latin typeface="Arial MT"/>
                <a:cs typeface="Arial MT"/>
              </a:rPr>
              <a:t> </a:t>
            </a:r>
            <a:r>
              <a:rPr lang="en-US" sz="2400" dirty="0">
                <a:latin typeface="Arial MT"/>
                <a:cs typeface="Arial MT"/>
              </a:rPr>
              <a:t>top</a:t>
            </a:r>
            <a:r>
              <a:rPr lang="en-US" sz="2400" spc="20" dirty="0">
                <a:latin typeface="Arial MT"/>
                <a:cs typeface="Arial MT"/>
              </a:rPr>
              <a:t> </a:t>
            </a:r>
            <a:r>
              <a:rPr lang="en-US" sz="2400" spc="-10" dirty="0">
                <a:latin typeface="Arial MT"/>
                <a:cs typeface="Arial MT"/>
              </a:rPr>
              <a:t>talent.</a:t>
            </a:r>
            <a:endParaRPr lang="en-US" sz="2400" dirty="0">
              <a:latin typeface="Arial MT"/>
              <a:cs typeface="Arial MT"/>
            </a:endParaRPr>
          </a:p>
          <a:p>
            <a:pPr marL="36900" indent="0">
              <a:buNone/>
            </a:pPr>
            <a:r>
              <a:rPr lang="en-US" sz="3600" spc="300" dirty="0">
                <a:latin typeface="Arial MT"/>
                <a:cs typeface="Arial MT"/>
              </a:rPr>
              <a:t>Enhance</a:t>
            </a:r>
            <a:r>
              <a:rPr lang="en-US" sz="3600" spc="175" dirty="0">
                <a:latin typeface="Arial MT"/>
                <a:cs typeface="Arial MT"/>
              </a:rPr>
              <a:t> </a:t>
            </a:r>
            <a:r>
              <a:rPr lang="en-US" sz="3600" spc="300" dirty="0">
                <a:latin typeface="Arial MT"/>
                <a:cs typeface="Arial MT"/>
              </a:rPr>
              <a:t>Operational</a:t>
            </a:r>
            <a:r>
              <a:rPr lang="en-US" sz="3600" spc="175" dirty="0">
                <a:latin typeface="Arial MT"/>
                <a:cs typeface="Arial MT"/>
              </a:rPr>
              <a:t> </a:t>
            </a:r>
            <a:r>
              <a:rPr lang="en-US" sz="3600" spc="305" dirty="0">
                <a:latin typeface="Arial MT"/>
                <a:cs typeface="Arial MT"/>
              </a:rPr>
              <a:t>Efficiency</a:t>
            </a:r>
            <a:endParaRPr lang="en-US" sz="3600" dirty="0">
              <a:latin typeface="Arial MT"/>
              <a:cs typeface="Arial MT"/>
            </a:endParaRPr>
          </a:p>
          <a:p>
            <a:pPr marL="12700" marR="136525">
              <a:lnSpc>
                <a:spcPts val="3220"/>
              </a:lnSpc>
              <a:spcBef>
                <a:spcPts val="220"/>
              </a:spcBef>
            </a:pPr>
            <a:r>
              <a:rPr lang="en-US" sz="2400" dirty="0">
                <a:latin typeface="Arial MT"/>
                <a:cs typeface="Arial MT"/>
              </a:rPr>
              <a:t>Conduct</a:t>
            </a:r>
            <a:r>
              <a:rPr lang="en-US" sz="2400" spc="20" dirty="0">
                <a:latin typeface="Arial MT"/>
                <a:cs typeface="Arial MT"/>
              </a:rPr>
              <a:t> </a:t>
            </a:r>
            <a:r>
              <a:rPr lang="en-US" sz="2400" dirty="0">
                <a:latin typeface="Arial MT"/>
                <a:cs typeface="Arial MT"/>
              </a:rPr>
              <a:t>regular</a:t>
            </a:r>
            <a:r>
              <a:rPr lang="en-US" sz="2400" spc="20" dirty="0">
                <a:latin typeface="Arial MT"/>
                <a:cs typeface="Arial MT"/>
              </a:rPr>
              <a:t> </a:t>
            </a:r>
            <a:r>
              <a:rPr lang="en-US" sz="2400" dirty="0">
                <a:latin typeface="Arial MT"/>
                <a:cs typeface="Arial MT"/>
              </a:rPr>
              <a:t>training</a:t>
            </a:r>
            <a:r>
              <a:rPr lang="en-US" sz="2400" spc="25" dirty="0">
                <a:latin typeface="Arial MT"/>
                <a:cs typeface="Arial MT"/>
              </a:rPr>
              <a:t> </a:t>
            </a:r>
            <a:r>
              <a:rPr lang="en-US" sz="2400" dirty="0">
                <a:latin typeface="Arial MT"/>
                <a:cs typeface="Arial MT"/>
              </a:rPr>
              <a:t>sessions</a:t>
            </a:r>
            <a:r>
              <a:rPr lang="en-US" sz="2400" spc="20" dirty="0">
                <a:latin typeface="Arial MT"/>
                <a:cs typeface="Arial MT"/>
              </a:rPr>
              <a:t> </a:t>
            </a:r>
            <a:r>
              <a:rPr lang="en-US" sz="2400" dirty="0">
                <a:latin typeface="Arial MT"/>
                <a:cs typeface="Arial MT"/>
              </a:rPr>
              <a:t>for</a:t>
            </a:r>
            <a:r>
              <a:rPr lang="en-US" sz="2400" spc="25" dirty="0">
                <a:latin typeface="Arial MT"/>
                <a:cs typeface="Arial MT"/>
              </a:rPr>
              <a:t> </a:t>
            </a:r>
            <a:r>
              <a:rPr lang="en-US" sz="2400" spc="-10" dirty="0">
                <a:latin typeface="Arial MT"/>
                <a:cs typeface="Arial MT"/>
              </a:rPr>
              <a:t>employees </a:t>
            </a:r>
            <a:r>
              <a:rPr lang="en-US" sz="2400" dirty="0">
                <a:latin typeface="Arial MT"/>
                <a:cs typeface="Arial MT"/>
              </a:rPr>
              <a:t>on</a:t>
            </a:r>
            <a:r>
              <a:rPr lang="en-US" sz="2400" spc="5" dirty="0">
                <a:latin typeface="Arial MT"/>
                <a:cs typeface="Arial MT"/>
              </a:rPr>
              <a:t> </a:t>
            </a:r>
            <a:r>
              <a:rPr lang="en-US" sz="2400" dirty="0">
                <a:latin typeface="Arial MT"/>
                <a:cs typeface="Arial MT"/>
              </a:rPr>
              <a:t>new</a:t>
            </a:r>
            <a:r>
              <a:rPr lang="en-US" sz="2400" spc="10" dirty="0">
                <a:latin typeface="Arial MT"/>
                <a:cs typeface="Arial MT"/>
              </a:rPr>
              <a:t> </a:t>
            </a:r>
            <a:r>
              <a:rPr lang="en-US" sz="2400" spc="-10" dirty="0">
                <a:latin typeface="Arial MT"/>
                <a:cs typeface="Arial MT"/>
              </a:rPr>
              <a:t>technologies.</a:t>
            </a:r>
            <a:endParaRPr lang="en-US" sz="2400" dirty="0">
              <a:latin typeface="Arial MT"/>
              <a:cs typeface="Arial MT"/>
            </a:endParaRPr>
          </a:p>
          <a:p>
            <a:pPr marL="12700">
              <a:lnSpc>
                <a:spcPts val="3125"/>
              </a:lnSpc>
            </a:pPr>
            <a:r>
              <a:rPr lang="en-US" sz="2400" dirty="0">
                <a:latin typeface="Arial MT"/>
                <a:cs typeface="Arial MT"/>
              </a:rPr>
              <a:t>Team</a:t>
            </a:r>
            <a:r>
              <a:rPr lang="en-US" sz="2400" spc="10" dirty="0">
                <a:latin typeface="Arial MT"/>
                <a:cs typeface="Arial MT"/>
              </a:rPr>
              <a:t> </a:t>
            </a:r>
            <a:r>
              <a:rPr lang="en-US" sz="2400" dirty="0">
                <a:latin typeface="Arial MT"/>
                <a:cs typeface="Arial MT"/>
              </a:rPr>
              <a:t>collaboration</a:t>
            </a:r>
            <a:r>
              <a:rPr lang="en-US" sz="2400" spc="15" dirty="0">
                <a:latin typeface="Arial MT"/>
                <a:cs typeface="Arial MT"/>
              </a:rPr>
              <a:t> </a:t>
            </a:r>
            <a:r>
              <a:rPr lang="en-US" sz="2400" spc="-10" dirty="0">
                <a:latin typeface="Arial MT"/>
                <a:cs typeface="Arial MT"/>
              </a:rPr>
              <a:t>activities</a:t>
            </a:r>
            <a:endParaRPr lang="en-US" sz="2400" dirty="0">
              <a:latin typeface="Arial MT"/>
              <a:cs typeface="Arial MT"/>
            </a:endParaRPr>
          </a:p>
          <a:p>
            <a:pPr marL="36900" indent="0">
              <a:buNone/>
            </a:pPr>
            <a:endParaRPr lang="en-US" dirty="0"/>
          </a:p>
        </p:txBody>
      </p:sp>
    </p:spTree>
    <p:extLst>
      <p:ext uri="{BB962C8B-B14F-4D97-AF65-F5344CB8AC3E}">
        <p14:creationId xmlns:p14="http://schemas.microsoft.com/office/powerpoint/2010/main" val="420322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4244-1D1E-4EE7-6EA6-47F9602073DB}"/>
              </a:ext>
            </a:extLst>
          </p:cNvPr>
          <p:cNvSpPr>
            <a:spLocks noGrp="1"/>
          </p:cNvSpPr>
          <p:nvPr>
            <p:ph type="title"/>
          </p:nvPr>
        </p:nvSpPr>
        <p:spPr/>
        <p:txBody>
          <a:bodyPr/>
          <a:lstStyle/>
          <a:p>
            <a:r>
              <a:rPr lang="en-US" sz="4800" b="1" spc="375" dirty="0">
                <a:solidFill>
                  <a:schemeClr val="tx1">
                    <a:lumMod val="50000"/>
                  </a:schemeClr>
                </a:solidFill>
                <a:latin typeface="Cambria"/>
                <a:cs typeface="Cambria"/>
              </a:rPr>
              <a:t>Meet</a:t>
            </a:r>
            <a:r>
              <a:rPr lang="en-US" sz="4800" b="1" spc="385" dirty="0">
                <a:solidFill>
                  <a:schemeClr val="tx1">
                    <a:lumMod val="50000"/>
                  </a:schemeClr>
                </a:solidFill>
                <a:latin typeface="Cambria"/>
                <a:cs typeface="Cambria"/>
              </a:rPr>
              <a:t> </a:t>
            </a:r>
            <a:r>
              <a:rPr lang="en-US" sz="4800" b="1" spc="295" dirty="0">
                <a:solidFill>
                  <a:schemeClr val="tx1">
                    <a:lumMod val="50000"/>
                  </a:schemeClr>
                </a:solidFill>
                <a:latin typeface="Cambria"/>
                <a:cs typeface="Cambria"/>
              </a:rPr>
              <a:t>Our</a:t>
            </a:r>
            <a:r>
              <a:rPr lang="en-US" sz="4800" b="1" spc="380" dirty="0">
                <a:solidFill>
                  <a:schemeClr val="tx1">
                    <a:lumMod val="50000"/>
                  </a:schemeClr>
                </a:solidFill>
                <a:latin typeface="Cambria"/>
                <a:cs typeface="Cambria"/>
              </a:rPr>
              <a:t> </a:t>
            </a:r>
            <a:r>
              <a:rPr lang="en-US" sz="4800" b="1" spc="-20" dirty="0">
                <a:solidFill>
                  <a:schemeClr val="tx1">
                    <a:lumMod val="50000"/>
                  </a:schemeClr>
                </a:solidFill>
                <a:latin typeface="Cambria"/>
                <a:cs typeface="Cambria"/>
              </a:rPr>
              <a:t>Team</a:t>
            </a:r>
            <a:endParaRPr lang="en-US" dirty="0">
              <a:solidFill>
                <a:schemeClr val="tx1">
                  <a:lumMod val="50000"/>
                </a:schemeClr>
              </a:solidFill>
            </a:endParaRPr>
          </a:p>
        </p:txBody>
      </p:sp>
      <p:sp>
        <p:nvSpPr>
          <p:cNvPr id="3" name="Content Placeholder 2">
            <a:extLst>
              <a:ext uri="{FF2B5EF4-FFF2-40B4-BE49-F238E27FC236}">
                <a16:creationId xmlns:a16="http://schemas.microsoft.com/office/drawing/2014/main" id="{795433CB-037A-6E53-0017-3A1DCBF9D369}"/>
              </a:ext>
            </a:extLst>
          </p:cNvPr>
          <p:cNvSpPr>
            <a:spLocks noGrp="1"/>
          </p:cNvSpPr>
          <p:nvPr>
            <p:ph idx="1"/>
          </p:nvPr>
        </p:nvSpPr>
        <p:spPr/>
        <p:txBody>
          <a:bodyPr/>
          <a:lstStyle/>
          <a:p>
            <a:pPr marL="457200" indent="-457200">
              <a:buFont typeface="Wingdings" panose="05000000000000000000" pitchFamily="2" charset="2"/>
              <a:buChar char="Ø"/>
            </a:pPr>
            <a:r>
              <a:rPr lang="en-US" sz="2400" spc="-20" dirty="0">
                <a:latin typeface="Georgia"/>
                <a:cs typeface="Georgia"/>
              </a:rPr>
              <a:t>Bhagyashree Kar</a:t>
            </a:r>
          </a:p>
          <a:p>
            <a:pPr marL="457200" indent="-457200">
              <a:buFont typeface="Wingdings" panose="05000000000000000000" pitchFamily="2" charset="2"/>
              <a:buChar char="Ø"/>
            </a:pPr>
            <a:r>
              <a:rPr lang="en-US" sz="2400" dirty="0">
                <a:latin typeface="Georgia"/>
                <a:cs typeface="Georgia"/>
              </a:rPr>
              <a:t>Rakshitha R P</a:t>
            </a:r>
          </a:p>
          <a:p>
            <a:pPr marL="457200" indent="-457200">
              <a:buFont typeface="Wingdings" panose="05000000000000000000" pitchFamily="2" charset="2"/>
              <a:buChar char="Ø"/>
            </a:pPr>
            <a:r>
              <a:rPr lang="en-US" sz="2400" dirty="0">
                <a:latin typeface="Georgia"/>
                <a:cs typeface="Georgia"/>
              </a:rPr>
              <a:t>Manasi Shashikant Chavan</a:t>
            </a:r>
          </a:p>
          <a:p>
            <a:pPr marL="457200" indent="-457200">
              <a:buFont typeface="Wingdings" panose="05000000000000000000" pitchFamily="2" charset="2"/>
              <a:buChar char="Ø"/>
            </a:pPr>
            <a:r>
              <a:rPr lang="en-US" sz="2400" dirty="0">
                <a:latin typeface="Georgia"/>
                <a:cs typeface="Georgia"/>
              </a:rPr>
              <a:t>Akash Subhash </a:t>
            </a:r>
            <a:r>
              <a:rPr lang="en-US" sz="2400" dirty="0" err="1">
                <a:latin typeface="Georgia"/>
                <a:cs typeface="Georgia"/>
              </a:rPr>
              <a:t>Narwade</a:t>
            </a:r>
            <a:r>
              <a:rPr lang="en-US" sz="2400" dirty="0">
                <a:latin typeface="Georgia"/>
                <a:cs typeface="Georgia"/>
              </a:rPr>
              <a:t> </a:t>
            </a:r>
          </a:p>
          <a:p>
            <a:pPr marL="457200" indent="-457200">
              <a:buFont typeface="Wingdings" panose="05000000000000000000" pitchFamily="2" charset="2"/>
              <a:buChar char="Ø"/>
            </a:pPr>
            <a:r>
              <a:rPr lang="en-US" sz="2400" dirty="0" err="1">
                <a:latin typeface="Georgia"/>
                <a:cs typeface="Georgia"/>
              </a:rPr>
              <a:t>Yempalle</a:t>
            </a:r>
            <a:r>
              <a:rPr lang="en-US" sz="2400" dirty="0">
                <a:latin typeface="Georgia"/>
                <a:cs typeface="Georgia"/>
              </a:rPr>
              <a:t> </a:t>
            </a:r>
            <a:r>
              <a:rPr lang="en-US" sz="2400" dirty="0" err="1">
                <a:latin typeface="Georgia"/>
                <a:cs typeface="Georgia"/>
              </a:rPr>
              <a:t>Pojja</a:t>
            </a:r>
            <a:r>
              <a:rPr lang="en-US" sz="2400" dirty="0">
                <a:latin typeface="Georgia"/>
                <a:cs typeface="Georgia"/>
              </a:rPr>
              <a:t> Shivraj</a:t>
            </a:r>
          </a:p>
          <a:p>
            <a:pPr marL="36900" indent="0">
              <a:buNone/>
            </a:pPr>
            <a:endParaRPr lang="en-US" dirty="0"/>
          </a:p>
        </p:txBody>
      </p:sp>
      <p:pic>
        <p:nvPicPr>
          <p:cNvPr id="3074" name="Picture 2" descr="Business Meeting And Teamwork, Groups Of Five People In Conference Room. Black  Icon. Royalty Free SVG, Cliparts, Vectors, and Stock Illustration. Image  143412567.">
            <a:extLst>
              <a:ext uri="{FF2B5EF4-FFF2-40B4-BE49-F238E27FC236}">
                <a16:creationId xmlns:a16="http://schemas.microsoft.com/office/drawing/2014/main" id="{0D873418-A834-15FD-2A75-B965A98604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25" t="15446" r="4513" b="14797"/>
          <a:stretch/>
        </p:blipFill>
        <p:spPr bwMode="auto">
          <a:xfrm>
            <a:off x="6969967" y="2621901"/>
            <a:ext cx="4469364" cy="246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3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Hand Drawn Premium Quality Vector Lettering White Quote on Black  Background | Premium Vector">
            <a:extLst>
              <a:ext uri="{FF2B5EF4-FFF2-40B4-BE49-F238E27FC236}">
                <a16:creationId xmlns:a16="http://schemas.microsoft.com/office/drawing/2014/main" id="{55B72578-BA85-7BBF-2825-E5410B5A1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93307"/>
            <a:ext cx="11971175" cy="657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21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B10A-829F-7E31-3D63-EF43C8D232BC}"/>
              </a:ext>
            </a:extLst>
          </p:cNvPr>
          <p:cNvSpPr>
            <a:spLocks noGrp="1"/>
          </p:cNvSpPr>
          <p:nvPr>
            <p:ph type="title"/>
          </p:nvPr>
        </p:nvSpPr>
        <p:spPr>
          <a:xfrm>
            <a:off x="913795" y="438539"/>
            <a:ext cx="10353762" cy="2183363"/>
          </a:xfrm>
        </p:spPr>
        <p:txBody>
          <a:bodyPr>
            <a:normAutofit/>
          </a:bodyPr>
          <a:lstStyle/>
          <a:p>
            <a:r>
              <a:rPr lang="en-US" sz="4800" b="1" dirty="0">
                <a:solidFill>
                  <a:schemeClr val="tx1">
                    <a:lumMod val="50000"/>
                  </a:schemeClr>
                </a:solidFill>
                <a:latin typeface="Cambria"/>
                <a:cs typeface="Cambria"/>
              </a:rPr>
              <a:t>Domain</a:t>
            </a:r>
            <a:r>
              <a:rPr lang="en-US" sz="4800" b="1" spc="-100" dirty="0">
                <a:solidFill>
                  <a:schemeClr val="tx1">
                    <a:lumMod val="50000"/>
                  </a:schemeClr>
                </a:solidFill>
                <a:latin typeface="Cambria"/>
                <a:cs typeface="Cambria"/>
              </a:rPr>
              <a:t> </a:t>
            </a:r>
            <a:r>
              <a:rPr lang="en-US" sz="4800" b="1" dirty="0">
                <a:solidFill>
                  <a:schemeClr val="tx1">
                    <a:lumMod val="50000"/>
                  </a:schemeClr>
                </a:solidFill>
                <a:latin typeface="Cambria"/>
                <a:cs typeface="Cambria"/>
              </a:rPr>
              <a:t>:</a:t>
            </a:r>
            <a:r>
              <a:rPr lang="en-US" sz="4800" b="1" spc="-95" dirty="0">
                <a:solidFill>
                  <a:schemeClr val="tx1">
                    <a:lumMod val="50000"/>
                  </a:schemeClr>
                </a:solidFill>
                <a:latin typeface="Cambria"/>
                <a:cs typeface="Cambria"/>
              </a:rPr>
              <a:t> </a:t>
            </a:r>
            <a:r>
              <a:rPr lang="en-US" sz="4800" b="1" dirty="0">
                <a:solidFill>
                  <a:schemeClr val="tx1">
                    <a:lumMod val="50000"/>
                  </a:schemeClr>
                </a:solidFill>
                <a:latin typeface="Cambria"/>
                <a:cs typeface="Cambria"/>
              </a:rPr>
              <a:t>Insurance</a:t>
            </a:r>
            <a:r>
              <a:rPr lang="en-US" sz="4800" b="1" spc="-100" dirty="0">
                <a:solidFill>
                  <a:schemeClr val="tx1">
                    <a:lumMod val="50000"/>
                  </a:schemeClr>
                </a:solidFill>
                <a:latin typeface="Cambria"/>
                <a:cs typeface="Cambria"/>
              </a:rPr>
              <a:t> </a:t>
            </a:r>
            <a:r>
              <a:rPr lang="en-US" sz="4800" b="1" spc="-10" dirty="0">
                <a:solidFill>
                  <a:schemeClr val="tx1">
                    <a:lumMod val="50000"/>
                  </a:schemeClr>
                </a:solidFill>
                <a:latin typeface="Cambria"/>
                <a:cs typeface="Cambria"/>
              </a:rPr>
              <a:t>Analytics</a:t>
            </a:r>
            <a:br>
              <a:rPr lang="en-US" sz="4800" dirty="0">
                <a:solidFill>
                  <a:schemeClr val="tx1">
                    <a:lumMod val="50000"/>
                  </a:schemeClr>
                </a:solidFill>
                <a:latin typeface="Cambria"/>
                <a:cs typeface="Cambria"/>
              </a:rPr>
            </a:br>
            <a:r>
              <a:rPr lang="en-US" sz="4800" b="1" dirty="0">
                <a:solidFill>
                  <a:schemeClr val="tx1">
                    <a:lumMod val="50000"/>
                  </a:schemeClr>
                </a:solidFill>
                <a:latin typeface="Cambria"/>
                <a:cs typeface="Cambria"/>
              </a:rPr>
              <a:t>Modules</a:t>
            </a:r>
            <a:r>
              <a:rPr lang="en-US" sz="4800" b="1" spc="185" dirty="0">
                <a:solidFill>
                  <a:schemeClr val="tx1">
                    <a:lumMod val="50000"/>
                  </a:schemeClr>
                </a:solidFill>
                <a:latin typeface="Cambria"/>
                <a:cs typeface="Cambria"/>
              </a:rPr>
              <a:t> </a:t>
            </a:r>
            <a:r>
              <a:rPr lang="en-US" sz="4800" b="1" spc="35" dirty="0">
                <a:solidFill>
                  <a:schemeClr val="tx1">
                    <a:lumMod val="50000"/>
                  </a:schemeClr>
                </a:solidFill>
                <a:latin typeface="Cambria"/>
                <a:cs typeface="Cambria"/>
              </a:rPr>
              <a:t>:</a:t>
            </a:r>
            <a:br>
              <a:rPr lang="en-US" sz="4800" dirty="0">
                <a:solidFill>
                  <a:schemeClr val="tx1">
                    <a:lumMod val="50000"/>
                  </a:schemeClr>
                </a:solidFill>
                <a:latin typeface="Cambria"/>
                <a:cs typeface="Cambria"/>
              </a:rPr>
            </a:br>
            <a:endParaRPr lang="en-US" dirty="0">
              <a:solidFill>
                <a:schemeClr val="tx1">
                  <a:lumMod val="50000"/>
                </a:schemeClr>
              </a:solidFill>
            </a:endParaRPr>
          </a:p>
        </p:txBody>
      </p:sp>
      <p:sp>
        <p:nvSpPr>
          <p:cNvPr id="3" name="Content Placeholder 2">
            <a:extLst>
              <a:ext uri="{FF2B5EF4-FFF2-40B4-BE49-F238E27FC236}">
                <a16:creationId xmlns:a16="http://schemas.microsoft.com/office/drawing/2014/main" id="{60BBCACC-AD53-E79B-5C4B-6B1D37F79964}"/>
              </a:ext>
            </a:extLst>
          </p:cNvPr>
          <p:cNvSpPr>
            <a:spLocks noGrp="1"/>
          </p:cNvSpPr>
          <p:nvPr>
            <p:ph idx="1"/>
          </p:nvPr>
        </p:nvSpPr>
        <p:spPr>
          <a:xfrm>
            <a:off x="839755" y="2388637"/>
            <a:ext cx="10427802" cy="3900196"/>
          </a:xfrm>
        </p:spPr>
        <p:txBody>
          <a:bodyPr/>
          <a:lstStyle/>
          <a:p>
            <a:pPr marL="962025" marR="5245735" algn="just">
              <a:lnSpc>
                <a:spcPts val="5250"/>
              </a:lnSpc>
              <a:spcBef>
                <a:spcPts val="185"/>
              </a:spcBef>
            </a:pPr>
            <a:r>
              <a:rPr lang="en-US" sz="2400" b="1" spc="180" dirty="0">
                <a:solidFill>
                  <a:schemeClr val="tx1"/>
                </a:solidFill>
                <a:latin typeface="Cambria"/>
                <a:cs typeface="Cambria"/>
              </a:rPr>
              <a:t>MS</a:t>
            </a:r>
            <a:r>
              <a:rPr lang="en-US" sz="2400" b="1" spc="-5" dirty="0">
                <a:solidFill>
                  <a:schemeClr val="tx1"/>
                </a:solidFill>
                <a:latin typeface="Cambria"/>
                <a:cs typeface="Cambria"/>
              </a:rPr>
              <a:t> </a:t>
            </a:r>
            <a:r>
              <a:rPr lang="en-US" sz="2400" b="1" spc="-20" dirty="0">
                <a:solidFill>
                  <a:schemeClr val="tx1"/>
                </a:solidFill>
                <a:latin typeface="Cambria"/>
                <a:cs typeface="Cambria"/>
              </a:rPr>
              <a:t>Excel</a:t>
            </a:r>
          </a:p>
          <a:p>
            <a:pPr marL="962025" marR="5245735" algn="just">
              <a:lnSpc>
                <a:spcPts val="5250"/>
              </a:lnSpc>
              <a:spcBef>
                <a:spcPts val="185"/>
              </a:spcBef>
            </a:pPr>
            <a:r>
              <a:rPr lang="en-US" sz="2400" b="1" spc="-20" dirty="0">
                <a:solidFill>
                  <a:schemeClr val="tx1"/>
                </a:solidFill>
                <a:latin typeface="Cambria"/>
                <a:cs typeface="Cambria"/>
              </a:rPr>
              <a:t> </a:t>
            </a:r>
            <a:r>
              <a:rPr lang="en-US" sz="2400" b="1" dirty="0">
                <a:solidFill>
                  <a:schemeClr val="tx1"/>
                </a:solidFill>
                <a:latin typeface="Cambria"/>
                <a:cs typeface="Cambria"/>
              </a:rPr>
              <a:t>Power</a:t>
            </a:r>
            <a:r>
              <a:rPr lang="en-US" sz="2400" b="1" spc="-114" dirty="0">
                <a:solidFill>
                  <a:schemeClr val="tx1"/>
                </a:solidFill>
                <a:latin typeface="Cambria"/>
                <a:cs typeface="Cambria"/>
              </a:rPr>
              <a:t> </a:t>
            </a:r>
            <a:r>
              <a:rPr lang="en-US" sz="2400" b="1" spc="-25" dirty="0">
                <a:solidFill>
                  <a:schemeClr val="tx1"/>
                </a:solidFill>
                <a:latin typeface="Cambria"/>
                <a:cs typeface="Cambria"/>
              </a:rPr>
              <a:t>Bi </a:t>
            </a:r>
          </a:p>
          <a:p>
            <a:pPr marL="962025" marR="5245735" algn="just">
              <a:lnSpc>
                <a:spcPts val="5250"/>
              </a:lnSpc>
              <a:spcBef>
                <a:spcPts val="185"/>
              </a:spcBef>
            </a:pPr>
            <a:r>
              <a:rPr lang="en-US" sz="2400" b="1" spc="80" dirty="0">
                <a:solidFill>
                  <a:schemeClr val="tx1"/>
                </a:solidFill>
                <a:latin typeface="Cambria"/>
                <a:cs typeface="Cambria"/>
              </a:rPr>
              <a:t>MySQL</a:t>
            </a:r>
            <a:endParaRPr lang="en-US" sz="2400" dirty="0">
              <a:solidFill>
                <a:schemeClr val="tx1"/>
              </a:solidFill>
              <a:latin typeface="Cambria"/>
              <a:cs typeface="Cambria"/>
            </a:endParaRPr>
          </a:p>
          <a:p>
            <a:pPr marL="962025">
              <a:lnSpc>
                <a:spcPts val="5080"/>
              </a:lnSpc>
            </a:pPr>
            <a:r>
              <a:rPr lang="en-US" sz="2400" b="1" spc="-10" dirty="0">
                <a:solidFill>
                  <a:schemeClr val="tx1"/>
                </a:solidFill>
                <a:latin typeface="Cambria"/>
                <a:cs typeface="Cambria"/>
              </a:rPr>
              <a:t>Tableau</a:t>
            </a:r>
            <a:endParaRPr lang="en-US" dirty="0">
              <a:solidFill>
                <a:schemeClr val="tx1"/>
              </a:solidFill>
            </a:endParaRPr>
          </a:p>
        </p:txBody>
      </p:sp>
      <p:pic>
        <p:nvPicPr>
          <p:cNvPr id="7172" name="Picture 4" descr="Excel Logo PNGs for Free Download">
            <a:extLst>
              <a:ext uri="{FF2B5EF4-FFF2-40B4-BE49-F238E27FC236}">
                <a16:creationId xmlns:a16="http://schemas.microsoft.com/office/drawing/2014/main" id="{2F5B79ED-0559-650F-4285-C10D7BF83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2017308"/>
            <a:ext cx="1800808" cy="15582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oes a date fall on a weekend in Power BI">
            <a:extLst>
              <a:ext uri="{FF2B5EF4-FFF2-40B4-BE49-F238E27FC236}">
                <a16:creationId xmlns:a16="http://schemas.microsoft.com/office/drawing/2014/main" id="{D85BE4E7-8DC7-FC9D-7A20-EA48367A1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088" y="1916567"/>
            <a:ext cx="2150317" cy="1759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Tableau | Nextview Consulting">
            <a:extLst>
              <a:ext uri="{FF2B5EF4-FFF2-40B4-BE49-F238E27FC236}">
                <a16:creationId xmlns:a16="http://schemas.microsoft.com/office/drawing/2014/main" id="{C8047683-A544-AF21-7642-8F98FF51C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7645" y="3853546"/>
            <a:ext cx="1968760" cy="17596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MySQL logo PNG transparent image download, size: 300x300px">
            <a:extLst>
              <a:ext uri="{FF2B5EF4-FFF2-40B4-BE49-F238E27FC236}">
                <a16:creationId xmlns:a16="http://schemas.microsoft.com/office/drawing/2014/main" id="{FE50DAE6-B680-DA24-E055-8D1F95254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3053" y="3853546"/>
            <a:ext cx="2001028" cy="172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EF79-3122-93B2-A1D7-3627B85C147C}"/>
              </a:ext>
            </a:extLst>
          </p:cNvPr>
          <p:cNvSpPr>
            <a:spLocks noGrp="1"/>
          </p:cNvSpPr>
          <p:nvPr>
            <p:ph type="title"/>
          </p:nvPr>
        </p:nvSpPr>
        <p:spPr>
          <a:xfrm>
            <a:off x="913795" y="317242"/>
            <a:ext cx="10353762" cy="746448"/>
          </a:xfrm>
        </p:spPr>
        <p:txBody>
          <a:bodyPr>
            <a:normAutofit fontScale="90000"/>
          </a:bodyPr>
          <a:lstStyle/>
          <a:p>
            <a:r>
              <a:rPr lang="en-US" sz="4800" b="1" spc="-110" dirty="0">
                <a:solidFill>
                  <a:schemeClr val="bg1">
                    <a:lumMod val="65000"/>
                    <a:lumOff val="35000"/>
                  </a:schemeClr>
                </a:solidFill>
                <a:latin typeface="Verdana"/>
                <a:cs typeface="Verdana"/>
              </a:rPr>
              <a:t>Agenda</a:t>
            </a:r>
            <a:endParaRPr lang="en-US" dirty="0">
              <a:solidFill>
                <a:schemeClr val="bg1">
                  <a:lumMod val="65000"/>
                  <a:lumOff val="35000"/>
                </a:schemeClr>
              </a:solidFill>
            </a:endParaRPr>
          </a:p>
        </p:txBody>
      </p:sp>
      <p:sp>
        <p:nvSpPr>
          <p:cNvPr id="3" name="Content Placeholder 2">
            <a:extLst>
              <a:ext uri="{FF2B5EF4-FFF2-40B4-BE49-F238E27FC236}">
                <a16:creationId xmlns:a16="http://schemas.microsoft.com/office/drawing/2014/main" id="{2DED9E31-64D5-3099-FB46-7C2A66DD4A98}"/>
              </a:ext>
            </a:extLst>
          </p:cNvPr>
          <p:cNvSpPr>
            <a:spLocks noGrp="1"/>
          </p:cNvSpPr>
          <p:nvPr>
            <p:ph idx="1"/>
          </p:nvPr>
        </p:nvSpPr>
        <p:spPr>
          <a:xfrm>
            <a:off x="913795" y="1063690"/>
            <a:ext cx="10353762" cy="4727509"/>
          </a:xfrm>
        </p:spPr>
        <p:txBody>
          <a:bodyPr/>
          <a:lstStyle/>
          <a:p>
            <a:pPr marL="12700" marR="5080">
              <a:lnSpc>
                <a:spcPct val="119400"/>
              </a:lnSpc>
              <a:spcBef>
                <a:spcPts val="100"/>
              </a:spcBef>
            </a:pPr>
            <a:r>
              <a:rPr lang="en-US" sz="2400" b="1" dirty="0">
                <a:latin typeface="Cambria"/>
                <a:cs typeface="Cambria"/>
              </a:rPr>
              <a:t>Project</a:t>
            </a:r>
            <a:r>
              <a:rPr lang="en-US" sz="2400" b="1" spc="-35" dirty="0">
                <a:latin typeface="Cambria"/>
                <a:cs typeface="Cambria"/>
              </a:rPr>
              <a:t> </a:t>
            </a:r>
            <a:r>
              <a:rPr lang="en-US" sz="2400" b="1" dirty="0">
                <a:latin typeface="Cambria"/>
                <a:cs typeface="Cambria"/>
              </a:rPr>
              <a:t>Goal</a:t>
            </a:r>
            <a:r>
              <a:rPr lang="en-US" sz="2400" b="1" spc="-35" dirty="0">
                <a:latin typeface="Cambria"/>
                <a:cs typeface="Cambria"/>
              </a:rPr>
              <a:t> </a:t>
            </a:r>
            <a:r>
              <a:rPr lang="en-US" sz="2400" b="1" dirty="0">
                <a:latin typeface="Cambria"/>
                <a:cs typeface="Cambria"/>
              </a:rPr>
              <a:t>&amp;</a:t>
            </a:r>
            <a:r>
              <a:rPr lang="en-US" sz="2400" b="1" spc="-30" dirty="0">
                <a:latin typeface="Cambria"/>
                <a:cs typeface="Cambria"/>
              </a:rPr>
              <a:t> </a:t>
            </a:r>
            <a:r>
              <a:rPr lang="en-US" sz="2400" b="1" dirty="0">
                <a:latin typeface="Cambria"/>
                <a:cs typeface="Cambria"/>
              </a:rPr>
              <a:t>Insurance</a:t>
            </a:r>
            <a:r>
              <a:rPr lang="en-US" sz="2400" b="1" spc="-35" dirty="0">
                <a:latin typeface="Cambria"/>
                <a:cs typeface="Cambria"/>
              </a:rPr>
              <a:t> </a:t>
            </a:r>
            <a:r>
              <a:rPr lang="en-US" sz="2400" b="1" spc="-10" dirty="0">
                <a:latin typeface="Cambria"/>
                <a:cs typeface="Cambria"/>
              </a:rPr>
              <a:t>Analytics </a:t>
            </a:r>
          </a:p>
          <a:p>
            <a:pPr marL="12700" marR="5080">
              <a:lnSpc>
                <a:spcPct val="119400"/>
              </a:lnSpc>
              <a:spcBef>
                <a:spcPts val="100"/>
              </a:spcBef>
            </a:pPr>
            <a:r>
              <a:rPr lang="en-US" sz="2400" b="1" spc="-10" dirty="0">
                <a:latin typeface="Cambria"/>
                <a:cs typeface="Cambria"/>
              </a:rPr>
              <a:t>Introduction</a:t>
            </a:r>
            <a:endParaRPr lang="en-US" sz="2400" dirty="0">
              <a:latin typeface="Cambria"/>
              <a:cs typeface="Cambria"/>
            </a:endParaRPr>
          </a:p>
          <a:p>
            <a:pPr marL="12700" marR="4117340">
              <a:lnSpc>
                <a:spcPct val="119400"/>
              </a:lnSpc>
            </a:pPr>
            <a:r>
              <a:rPr lang="en-US" sz="2400" b="1" dirty="0">
                <a:latin typeface="Cambria"/>
                <a:cs typeface="Cambria"/>
              </a:rPr>
              <a:t>Dataset</a:t>
            </a:r>
            <a:r>
              <a:rPr lang="en-US" sz="2400" b="1" spc="-85" dirty="0">
                <a:latin typeface="Cambria"/>
                <a:cs typeface="Cambria"/>
              </a:rPr>
              <a:t> </a:t>
            </a:r>
            <a:r>
              <a:rPr lang="en-US" sz="2400" b="1" spc="-10" dirty="0">
                <a:latin typeface="Cambria"/>
                <a:cs typeface="Cambria"/>
              </a:rPr>
              <a:t>Description </a:t>
            </a:r>
          </a:p>
          <a:p>
            <a:pPr marL="12700" marR="4117340">
              <a:lnSpc>
                <a:spcPct val="119400"/>
              </a:lnSpc>
            </a:pPr>
            <a:r>
              <a:rPr lang="en-US" sz="2400" b="1" dirty="0">
                <a:latin typeface="Cambria"/>
                <a:cs typeface="Cambria"/>
              </a:rPr>
              <a:t>Data</a:t>
            </a:r>
            <a:r>
              <a:rPr lang="en-US" sz="2400" b="1" spc="-70" dirty="0">
                <a:latin typeface="Cambria"/>
                <a:cs typeface="Cambria"/>
              </a:rPr>
              <a:t> </a:t>
            </a:r>
            <a:r>
              <a:rPr lang="en-US" sz="2400" b="1" spc="-10" dirty="0">
                <a:latin typeface="Cambria"/>
                <a:cs typeface="Cambria"/>
              </a:rPr>
              <a:t>Schema</a:t>
            </a:r>
            <a:endParaRPr lang="en-US" sz="2400" dirty="0">
              <a:latin typeface="Cambria"/>
              <a:cs typeface="Cambria"/>
            </a:endParaRPr>
          </a:p>
          <a:p>
            <a:pPr marL="12700" marR="4411345">
              <a:lnSpc>
                <a:spcPct val="119400"/>
              </a:lnSpc>
              <a:spcBef>
                <a:spcPts val="5"/>
              </a:spcBef>
              <a:tabLst>
                <a:tab pos="3366135" algn="l"/>
              </a:tabLst>
            </a:pPr>
            <a:r>
              <a:rPr lang="en-US" sz="2400" b="1" dirty="0">
                <a:latin typeface="Cambria"/>
                <a:cs typeface="Cambria"/>
              </a:rPr>
              <a:t>KPI</a:t>
            </a:r>
            <a:r>
              <a:rPr lang="en-US" sz="2400" b="1" spc="-10" dirty="0">
                <a:latin typeface="Cambria"/>
                <a:cs typeface="Cambria"/>
              </a:rPr>
              <a:t> Analysis </a:t>
            </a:r>
          </a:p>
          <a:p>
            <a:pPr marL="12700" marR="4411345">
              <a:lnSpc>
                <a:spcPct val="119400"/>
              </a:lnSpc>
              <a:spcBef>
                <a:spcPts val="5"/>
              </a:spcBef>
              <a:tabLst>
                <a:tab pos="3366135" algn="l"/>
              </a:tabLst>
            </a:pPr>
            <a:r>
              <a:rPr lang="en-US" sz="2400" b="1" spc="-10" dirty="0">
                <a:latin typeface="Cambria"/>
                <a:cs typeface="Cambria"/>
              </a:rPr>
              <a:t>Dashboard Design </a:t>
            </a:r>
          </a:p>
          <a:p>
            <a:pPr marL="12700" marR="4411345">
              <a:lnSpc>
                <a:spcPct val="119400"/>
              </a:lnSpc>
              <a:spcBef>
                <a:spcPts val="5"/>
              </a:spcBef>
              <a:tabLst>
                <a:tab pos="3366135" algn="l"/>
              </a:tabLst>
            </a:pPr>
            <a:r>
              <a:rPr lang="en-US" sz="2400" b="1" spc="-10" dirty="0">
                <a:latin typeface="Cambria"/>
                <a:cs typeface="Cambria"/>
              </a:rPr>
              <a:t>Recommendation </a:t>
            </a:r>
          </a:p>
          <a:p>
            <a:pPr marL="12700" marR="4411345">
              <a:lnSpc>
                <a:spcPct val="119400"/>
              </a:lnSpc>
              <a:spcBef>
                <a:spcPts val="5"/>
              </a:spcBef>
              <a:tabLst>
                <a:tab pos="3366135" algn="l"/>
              </a:tabLst>
            </a:pPr>
            <a:r>
              <a:rPr lang="en-US" sz="2400" b="1" spc="-10" dirty="0">
                <a:latin typeface="Cambria"/>
                <a:cs typeface="Cambria"/>
              </a:rPr>
              <a:t>Conclusion</a:t>
            </a:r>
            <a:endParaRPr lang="en-US" sz="2400" dirty="0">
              <a:latin typeface="Cambria"/>
              <a:cs typeface="Cambria"/>
            </a:endParaRPr>
          </a:p>
          <a:p>
            <a:endParaRPr lang="en-US" dirty="0"/>
          </a:p>
        </p:txBody>
      </p:sp>
    </p:spTree>
    <p:extLst>
      <p:ext uri="{BB962C8B-B14F-4D97-AF65-F5344CB8AC3E}">
        <p14:creationId xmlns:p14="http://schemas.microsoft.com/office/powerpoint/2010/main" val="277386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6803-CE90-7600-7605-80482B1C3C90}"/>
              </a:ext>
            </a:extLst>
          </p:cNvPr>
          <p:cNvSpPr>
            <a:spLocks noGrp="1"/>
          </p:cNvSpPr>
          <p:nvPr>
            <p:ph type="title"/>
          </p:nvPr>
        </p:nvSpPr>
        <p:spPr/>
        <p:txBody>
          <a:bodyPr/>
          <a:lstStyle/>
          <a:p>
            <a:r>
              <a:rPr lang="en-US" b="1" dirty="0">
                <a:solidFill>
                  <a:schemeClr val="bg1">
                    <a:lumMod val="65000"/>
                    <a:lumOff val="35000"/>
                  </a:schemeClr>
                </a:solidFill>
              </a:rPr>
              <a:t>Introduction</a:t>
            </a:r>
          </a:p>
        </p:txBody>
      </p:sp>
      <p:sp>
        <p:nvSpPr>
          <p:cNvPr id="3" name="Content Placeholder 2">
            <a:extLst>
              <a:ext uri="{FF2B5EF4-FFF2-40B4-BE49-F238E27FC236}">
                <a16:creationId xmlns:a16="http://schemas.microsoft.com/office/drawing/2014/main" id="{400132FB-B9EE-C07E-CC7D-C69756F45D5D}"/>
              </a:ext>
            </a:extLst>
          </p:cNvPr>
          <p:cNvSpPr>
            <a:spLocks noGrp="1"/>
          </p:cNvSpPr>
          <p:nvPr>
            <p:ph idx="1"/>
          </p:nvPr>
        </p:nvSpPr>
        <p:spPr/>
        <p:txBody>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This presentation overviews the Insurance Branch Analytics Dashboard, focusing on key performance indicators (KPIs) for new business and renewal performance. The dashboard provides actionable insights to optimize branch operations and achieve strategic goals.</a:t>
            </a:r>
          </a:p>
          <a:p>
            <a:endParaRPr lang="en-US" dirty="0"/>
          </a:p>
        </p:txBody>
      </p:sp>
      <p:pic>
        <p:nvPicPr>
          <p:cNvPr id="5128" name="Picture 8" descr="Introduction Icon, Black Vector Sign with Editable Strokes, Concept  Illustration Stock Illustration - Illustration of white, technology:  204474765">
            <a:extLst>
              <a:ext uri="{FF2B5EF4-FFF2-40B4-BE49-F238E27FC236}">
                <a16:creationId xmlns:a16="http://schemas.microsoft.com/office/drawing/2014/main" id="{6A593E85-7EC9-5DB8-BC61-BA668B5DB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23" t="10641" r="9968" b="4230"/>
          <a:stretch/>
        </p:blipFill>
        <p:spPr bwMode="auto">
          <a:xfrm>
            <a:off x="8658807" y="3592286"/>
            <a:ext cx="3359022"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1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E45E-3AC3-F2B1-EE76-8C3B4DCCF15A}"/>
              </a:ext>
            </a:extLst>
          </p:cNvPr>
          <p:cNvSpPr>
            <a:spLocks noGrp="1"/>
          </p:cNvSpPr>
          <p:nvPr>
            <p:ph type="title"/>
          </p:nvPr>
        </p:nvSpPr>
        <p:spPr>
          <a:xfrm>
            <a:off x="913795" y="205274"/>
            <a:ext cx="10353762" cy="690466"/>
          </a:xfrm>
        </p:spPr>
        <p:txBody>
          <a:bodyPr>
            <a:normAutofit fontScale="90000"/>
          </a:bodyPr>
          <a:lstStyle/>
          <a:p>
            <a:r>
              <a:rPr lang="en-US" sz="4800" b="1" spc="-25" dirty="0">
                <a:solidFill>
                  <a:schemeClr val="bg1">
                    <a:lumMod val="65000"/>
                    <a:lumOff val="35000"/>
                  </a:schemeClr>
                </a:solidFill>
                <a:latin typeface="Times New Roman"/>
                <a:cs typeface="Times New Roman"/>
              </a:rPr>
              <a:t>Project</a:t>
            </a:r>
            <a:r>
              <a:rPr lang="en-US" sz="4800" b="1" spc="-560" dirty="0">
                <a:solidFill>
                  <a:schemeClr val="bg1">
                    <a:lumMod val="65000"/>
                    <a:lumOff val="35000"/>
                  </a:schemeClr>
                </a:solidFill>
                <a:latin typeface="Times New Roman"/>
                <a:cs typeface="Times New Roman"/>
              </a:rPr>
              <a:t> </a:t>
            </a:r>
            <a:r>
              <a:rPr lang="en-US" sz="4800" b="1" spc="-20" dirty="0">
                <a:solidFill>
                  <a:schemeClr val="bg1">
                    <a:lumMod val="65000"/>
                    <a:lumOff val="35000"/>
                  </a:schemeClr>
                </a:solidFill>
                <a:latin typeface="Times New Roman"/>
                <a:cs typeface="Times New Roman"/>
              </a:rPr>
              <a:t>Goal</a:t>
            </a:r>
            <a:endParaRPr lang="en-US" dirty="0">
              <a:solidFill>
                <a:schemeClr val="bg1">
                  <a:lumMod val="65000"/>
                  <a:lumOff val="35000"/>
                </a:schemeClr>
              </a:solidFill>
            </a:endParaRPr>
          </a:p>
        </p:txBody>
      </p:sp>
      <p:sp>
        <p:nvSpPr>
          <p:cNvPr id="3" name="Content Placeholder 2">
            <a:extLst>
              <a:ext uri="{FF2B5EF4-FFF2-40B4-BE49-F238E27FC236}">
                <a16:creationId xmlns:a16="http://schemas.microsoft.com/office/drawing/2014/main" id="{F4AD9A10-4872-733D-08B3-68EA78E242CE}"/>
              </a:ext>
            </a:extLst>
          </p:cNvPr>
          <p:cNvSpPr>
            <a:spLocks noGrp="1"/>
          </p:cNvSpPr>
          <p:nvPr>
            <p:ph idx="1"/>
          </p:nvPr>
        </p:nvSpPr>
        <p:spPr>
          <a:xfrm>
            <a:off x="913795" y="895740"/>
            <a:ext cx="10353762" cy="5514391"/>
          </a:xfrm>
        </p:spPr>
        <p:txBody>
          <a:bodyPr/>
          <a:lstStyle/>
          <a:p>
            <a:pPr marL="12700" marR="398145">
              <a:lnSpc>
                <a:spcPct val="119500"/>
              </a:lnSpc>
              <a:spcBef>
                <a:spcPts val="100"/>
              </a:spcBef>
            </a:pPr>
            <a:r>
              <a:rPr lang="en-US" spc="50" dirty="0"/>
              <a:t>Branch</a:t>
            </a:r>
            <a:r>
              <a:rPr lang="en-US" spc="130" dirty="0"/>
              <a:t> </a:t>
            </a:r>
            <a:r>
              <a:rPr lang="en-US" dirty="0"/>
              <a:t>dashboard</a:t>
            </a:r>
            <a:r>
              <a:rPr lang="en-US" spc="135" dirty="0"/>
              <a:t> </a:t>
            </a:r>
            <a:r>
              <a:rPr lang="en-US" spc="65" dirty="0"/>
              <a:t>to</a:t>
            </a:r>
            <a:r>
              <a:rPr lang="en-US" spc="135" dirty="0"/>
              <a:t> </a:t>
            </a:r>
            <a:r>
              <a:rPr lang="en-US" spc="60" dirty="0"/>
              <a:t>discuss</a:t>
            </a:r>
            <a:r>
              <a:rPr lang="en-US" spc="135" dirty="0"/>
              <a:t> </a:t>
            </a:r>
            <a:r>
              <a:rPr lang="en-US" spc="110" dirty="0"/>
              <a:t>New</a:t>
            </a:r>
            <a:r>
              <a:rPr lang="en-US" spc="135" dirty="0"/>
              <a:t> </a:t>
            </a:r>
            <a:r>
              <a:rPr lang="en-US" dirty="0"/>
              <a:t>and</a:t>
            </a:r>
            <a:r>
              <a:rPr lang="en-US" spc="130" dirty="0"/>
              <a:t> </a:t>
            </a:r>
            <a:r>
              <a:rPr lang="en-US" spc="-10" dirty="0"/>
              <a:t>renewal </a:t>
            </a:r>
            <a:r>
              <a:rPr lang="en-US" dirty="0"/>
              <a:t>business</a:t>
            </a:r>
            <a:r>
              <a:rPr lang="en-US" spc="325" dirty="0"/>
              <a:t> </a:t>
            </a:r>
            <a:r>
              <a:rPr lang="en-US" dirty="0"/>
              <a:t>number</a:t>
            </a:r>
            <a:r>
              <a:rPr lang="en-US" spc="325" dirty="0"/>
              <a:t> </a:t>
            </a:r>
            <a:r>
              <a:rPr lang="en-US" spc="70" dirty="0"/>
              <a:t>with</a:t>
            </a:r>
            <a:r>
              <a:rPr lang="en-US" spc="330" dirty="0"/>
              <a:t> </a:t>
            </a:r>
            <a:r>
              <a:rPr lang="en-US" dirty="0"/>
              <a:t>each</a:t>
            </a:r>
            <a:r>
              <a:rPr lang="en-US" spc="325" dirty="0"/>
              <a:t> </a:t>
            </a:r>
            <a:r>
              <a:rPr lang="en-US" dirty="0"/>
              <a:t>branch.</a:t>
            </a:r>
            <a:r>
              <a:rPr lang="en-US" spc="330" dirty="0"/>
              <a:t> </a:t>
            </a:r>
            <a:r>
              <a:rPr lang="en-US" spc="-20" dirty="0"/>
              <a:t>This </a:t>
            </a:r>
            <a:r>
              <a:rPr lang="en-US" dirty="0"/>
              <a:t>dashboard</a:t>
            </a:r>
            <a:r>
              <a:rPr lang="en-US" spc="245" dirty="0"/>
              <a:t> </a:t>
            </a:r>
            <a:r>
              <a:rPr lang="en-US" dirty="0"/>
              <a:t>will</a:t>
            </a:r>
            <a:r>
              <a:rPr lang="en-US" spc="245" dirty="0"/>
              <a:t> </a:t>
            </a:r>
            <a:r>
              <a:rPr lang="en-US" dirty="0"/>
              <a:t>be</a:t>
            </a:r>
            <a:r>
              <a:rPr lang="en-US" spc="250" dirty="0"/>
              <a:t> </a:t>
            </a:r>
            <a:r>
              <a:rPr lang="en-US" dirty="0"/>
              <a:t>discussed</a:t>
            </a:r>
            <a:r>
              <a:rPr lang="en-US" spc="245" dirty="0"/>
              <a:t> </a:t>
            </a:r>
            <a:r>
              <a:rPr lang="en-US" dirty="0"/>
              <a:t>between</a:t>
            </a:r>
            <a:r>
              <a:rPr lang="en-US" spc="250" dirty="0"/>
              <a:t> </a:t>
            </a:r>
            <a:r>
              <a:rPr lang="en-US" spc="45" dirty="0"/>
              <a:t>Corporate </a:t>
            </a:r>
            <a:r>
              <a:rPr lang="en-US" spc="50" dirty="0"/>
              <a:t>team</a:t>
            </a:r>
            <a:r>
              <a:rPr lang="en-US" spc="250" dirty="0"/>
              <a:t> </a:t>
            </a:r>
            <a:r>
              <a:rPr lang="en-US" dirty="0"/>
              <a:t>and</a:t>
            </a:r>
            <a:r>
              <a:rPr lang="en-US" spc="254" dirty="0"/>
              <a:t> </a:t>
            </a:r>
            <a:r>
              <a:rPr lang="en-US" dirty="0"/>
              <a:t>Individual</a:t>
            </a:r>
            <a:r>
              <a:rPr lang="en-US" spc="254" dirty="0"/>
              <a:t> </a:t>
            </a:r>
            <a:r>
              <a:rPr lang="en-US" dirty="0"/>
              <a:t>branch</a:t>
            </a:r>
            <a:r>
              <a:rPr lang="en-US" spc="254" dirty="0"/>
              <a:t> </a:t>
            </a:r>
            <a:r>
              <a:rPr lang="en-US" spc="-10" dirty="0"/>
              <a:t>heads.</a:t>
            </a:r>
          </a:p>
          <a:p>
            <a:pPr marL="0" indent="0">
              <a:lnSpc>
                <a:spcPct val="100000"/>
              </a:lnSpc>
              <a:spcBef>
                <a:spcPts val="844"/>
              </a:spcBef>
              <a:buNone/>
              <a:tabLst>
                <a:tab pos="7203440" algn="l"/>
              </a:tabLst>
            </a:pPr>
            <a:r>
              <a:rPr lang="en-US" sz="2000" spc="85" dirty="0"/>
              <a:t>Discuss</a:t>
            </a:r>
            <a:r>
              <a:rPr lang="en-US" sz="2000" spc="140" dirty="0"/>
              <a:t> </a:t>
            </a:r>
            <a:r>
              <a:rPr lang="en-US" sz="2000" spc="45" dirty="0"/>
              <a:t>performance</a:t>
            </a:r>
            <a:r>
              <a:rPr lang="en-US" sz="2000" spc="145" dirty="0"/>
              <a:t> </a:t>
            </a:r>
            <a:r>
              <a:rPr lang="en-US" sz="2000" spc="75" dirty="0"/>
              <a:t>metrics</a:t>
            </a:r>
            <a:r>
              <a:rPr lang="en-US" sz="2000" spc="140" dirty="0"/>
              <a:t> </a:t>
            </a:r>
            <a:r>
              <a:rPr lang="en-US" sz="2000" spc="60" dirty="0"/>
              <a:t>in</a:t>
            </a:r>
            <a:r>
              <a:rPr lang="en-US" sz="2000" spc="145" dirty="0"/>
              <a:t> </a:t>
            </a:r>
            <a:r>
              <a:rPr lang="en-US" sz="2000" spc="45" dirty="0"/>
              <a:t>the </a:t>
            </a:r>
            <a:r>
              <a:rPr lang="en-US" sz="2000" spc="-10" dirty="0"/>
              <a:t>branch.</a:t>
            </a:r>
            <a:endParaRPr lang="en-US" sz="2000" dirty="0"/>
          </a:p>
          <a:p>
            <a:pPr marL="593090" marR="3623945">
              <a:lnSpc>
                <a:spcPct val="119100"/>
              </a:lnSpc>
            </a:pPr>
            <a:r>
              <a:rPr lang="en-US" sz="2000" dirty="0"/>
              <a:t>Overall</a:t>
            </a:r>
            <a:r>
              <a:rPr lang="en-US" sz="2000" spc="275" dirty="0"/>
              <a:t> </a:t>
            </a:r>
            <a:r>
              <a:rPr lang="en-US" sz="2000" spc="45" dirty="0"/>
              <a:t>performance</a:t>
            </a:r>
            <a:r>
              <a:rPr lang="en-US" sz="2000" spc="275" dirty="0"/>
              <a:t> </a:t>
            </a:r>
            <a:r>
              <a:rPr lang="en-US" sz="2000" spc="40" dirty="0"/>
              <a:t>summary </a:t>
            </a:r>
          </a:p>
          <a:p>
            <a:pPr marL="593090" marR="3623945">
              <a:lnSpc>
                <a:spcPct val="119100"/>
              </a:lnSpc>
            </a:pPr>
            <a:r>
              <a:rPr lang="en-US" sz="2000" dirty="0"/>
              <a:t>Detailed</a:t>
            </a:r>
            <a:r>
              <a:rPr lang="en-US" sz="2000" spc="430" dirty="0"/>
              <a:t> </a:t>
            </a:r>
            <a:r>
              <a:rPr lang="en-US" sz="2000" dirty="0"/>
              <a:t>branch</a:t>
            </a:r>
            <a:r>
              <a:rPr lang="en-US" sz="2000" spc="430" dirty="0"/>
              <a:t> </a:t>
            </a:r>
            <a:r>
              <a:rPr lang="en-US" sz="2000" spc="35" dirty="0"/>
              <a:t>performance </a:t>
            </a:r>
          </a:p>
          <a:p>
            <a:pPr marL="593090" marR="3623945">
              <a:lnSpc>
                <a:spcPct val="119100"/>
              </a:lnSpc>
            </a:pPr>
            <a:r>
              <a:rPr lang="en-US" sz="2000" spc="50" dirty="0"/>
              <a:t>Key</a:t>
            </a:r>
            <a:r>
              <a:rPr lang="en-US" sz="2000" spc="155" dirty="0"/>
              <a:t> </a:t>
            </a:r>
            <a:r>
              <a:rPr lang="en-US" sz="2000" spc="75" dirty="0"/>
              <a:t>insights</a:t>
            </a:r>
            <a:r>
              <a:rPr lang="en-US" sz="2000" spc="150" dirty="0"/>
              <a:t> </a:t>
            </a:r>
            <a:r>
              <a:rPr lang="en-US" sz="2000" dirty="0"/>
              <a:t>and</a:t>
            </a:r>
            <a:r>
              <a:rPr lang="en-US" sz="2000" spc="155" dirty="0"/>
              <a:t> </a:t>
            </a:r>
            <a:r>
              <a:rPr lang="en-US" sz="2000" spc="55" dirty="0"/>
              <a:t>action</a:t>
            </a:r>
            <a:r>
              <a:rPr lang="en-US" sz="2000" spc="155" dirty="0"/>
              <a:t> </a:t>
            </a:r>
            <a:r>
              <a:rPr lang="en-US" sz="2000" spc="45" dirty="0"/>
              <a:t>items</a:t>
            </a:r>
            <a:endParaRPr lang="en-US" sz="2000" dirty="0"/>
          </a:p>
          <a:p>
            <a:pPr marL="593090" marR="5080">
              <a:lnSpc>
                <a:spcPct val="119100"/>
              </a:lnSpc>
            </a:pPr>
            <a:r>
              <a:rPr lang="en-US" sz="2000" spc="80" dirty="0"/>
              <a:t>Summary</a:t>
            </a:r>
            <a:r>
              <a:rPr lang="en-US" sz="2000" spc="185" dirty="0"/>
              <a:t> </a:t>
            </a:r>
            <a:r>
              <a:rPr lang="en-US" sz="2000" spc="50" dirty="0"/>
              <a:t>of</a:t>
            </a:r>
            <a:r>
              <a:rPr lang="en-US" sz="2000" spc="185" dirty="0"/>
              <a:t> </a:t>
            </a:r>
            <a:r>
              <a:rPr lang="en-US" sz="2000" spc="50" dirty="0"/>
              <a:t>new</a:t>
            </a:r>
            <a:r>
              <a:rPr lang="en-US" sz="2000" spc="190" dirty="0"/>
              <a:t> </a:t>
            </a:r>
            <a:r>
              <a:rPr lang="en-US" sz="2000" spc="60" dirty="0"/>
              <a:t>,cross</a:t>
            </a:r>
            <a:r>
              <a:rPr lang="en-US" sz="2000" spc="185" dirty="0"/>
              <a:t> </a:t>
            </a:r>
            <a:r>
              <a:rPr lang="en-US" sz="2000" dirty="0"/>
              <a:t>sell</a:t>
            </a:r>
            <a:r>
              <a:rPr lang="en-US" sz="2000" spc="190" dirty="0"/>
              <a:t> </a:t>
            </a:r>
            <a:r>
              <a:rPr lang="en-US" sz="2000" dirty="0"/>
              <a:t>and</a:t>
            </a:r>
            <a:r>
              <a:rPr lang="en-US" sz="2000" spc="185" dirty="0"/>
              <a:t> </a:t>
            </a:r>
            <a:r>
              <a:rPr lang="en-US" sz="2000" dirty="0"/>
              <a:t>renewal</a:t>
            </a:r>
            <a:r>
              <a:rPr lang="en-US" sz="2000" spc="185" dirty="0"/>
              <a:t> </a:t>
            </a:r>
            <a:r>
              <a:rPr lang="en-US" sz="2000" spc="-10" dirty="0"/>
              <a:t>business </a:t>
            </a:r>
            <a:r>
              <a:rPr lang="en-US" sz="2000" dirty="0"/>
              <a:t>numbers</a:t>
            </a:r>
            <a:r>
              <a:rPr lang="en-US" sz="2000" spc="240" dirty="0"/>
              <a:t> </a:t>
            </a:r>
            <a:r>
              <a:rPr lang="en-US" sz="2000" spc="50" dirty="0"/>
              <a:t>for</a:t>
            </a:r>
            <a:r>
              <a:rPr lang="en-US" sz="2000" spc="245" dirty="0"/>
              <a:t> </a:t>
            </a:r>
            <a:r>
              <a:rPr lang="en-US" sz="2000" spc="70" dirty="0"/>
              <a:t>the</a:t>
            </a:r>
            <a:r>
              <a:rPr lang="en-US" sz="2000" spc="240" dirty="0"/>
              <a:t> </a:t>
            </a:r>
            <a:r>
              <a:rPr lang="en-US" sz="2000" spc="-10" dirty="0"/>
              <a:t>branch</a:t>
            </a:r>
            <a:endParaRPr lang="en-US" sz="2000" dirty="0"/>
          </a:p>
          <a:p>
            <a:endParaRPr lang="en-US" dirty="0"/>
          </a:p>
        </p:txBody>
      </p:sp>
      <p:pic>
        <p:nvPicPr>
          <p:cNvPr id="4098" name="Picture 2" descr="goal Icon - Free PNG &amp; SVG 2518882 - Noun Project">
            <a:extLst>
              <a:ext uri="{FF2B5EF4-FFF2-40B4-BE49-F238E27FC236}">
                <a16:creationId xmlns:a16="http://schemas.microsoft.com/office/drawing/2014/main" id="{C60B5862-21DF-F371-A4BB-65FEA280B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842" y="1027923"/>
            <a:ext cx="4074367" cy="438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22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E76C-E6DC-5B24-C084-87F2B19FC3DB}"/>
              </a:ext>
            </a:extLst>
          </p:cNvPr>
          <p:cNvSpPr>
            <a:spLocks noGrp="1"/>
          </p:cNvSpPr>
          <p:nvPr>
            <p:ph type="title"/>
          </p:nvPr>
        </p:nvSpPr>
        <p:spPr>
          <a:xfrm>
            <a:off x="913795" y="102637"/>
            <a:ext cx="10353762" cy="653143"/>
          </a:xfrm>
        </p:spPr>
        <p:txBody>
          <a:bodyPr>
            <a:normAutofit fontScale="90000"/>
          </a:bodyPr>
          <a:lstStyle/>
          <a:p>
            <a:r>
              <a:rPr lang="en-US" sz="4800" b="1" spc="-10" dirty="0">
                <a:solidFill>
                  <a:schemeClr val="bg1">
                    <a:lumMod val="65000"/>
                    <a:lumOff val="35000"/>
                  </a:schemeClr>
                </a:solidFill>
                <a:latin typeface="Times New Roman"/>
                <a:cs typeface="Times New Roman"/>
              </a:rPr>
              <a:t>Dataset</a:t>
            </a:r>
            <a:r>
              <a:rPr lang="en-US" sz="4800" b="1" dirty="0">
                <a:solidFill>
                  <a:schemeClr val="bg1">
                    <a:lumMod val="65000"/>
                    <a:lumOff val="35000"/>
                  </a:schemeClr>
                </a:solidFill>
                <a:latin typeface="Times New Roman"/>
                <a:cs typeface="Times New Roman"/>
              </a:rPr>
              <a:t>	</a:t>
            </a:r>
            <a:r>
              <a:rPr lang="en-US" sz="4800" b="1" spc="-85" dirty="0">
                <a:solidFill>
                  <a:schemeClr val="bg1">
                    <a:lumMod val="65000"/>
                    <a:lumOff val="35000"/>
                  </a:schemeClr>
                </a:solidFill>
                <a:latin typeface="Times New Roman"/>
                <a:cs typeface="Times New Roman"/>
              </a:rPr>
              <a:t>Description</a:t>
            </a:r>
            <a:endParaRPr lang="en-US" dirty="0">
              <a:solidFill>
                <a:schemeClr val="bg1">
                  <a:lumMod val="65000"/>
                  <a:lumOff val="35000"/>
                </a:schemeClr>
              </a:solidFill>
            </a:endParaRPr>
          </a:p>
        </p:txBody>
      </p:sp>
      <p:sp>
        <p:nvSpPr>
          <p:cNvPr id="3" name="Content Placeholder 2">
            <a:extLst>
              <a:ext uri="{FF2B5EF4-FFF2-40B4-BE49-F238E27FC236}">
                <a16:creationId xmlns:a16="http://schemas.microsoft.com/office/drawing/2014/main" id="{69E8F73A-187C-C526-C0A4-831558C894C7}"/>
              </a:ext>
            </a:extLst>
          </p:cNvPr>
          <p:cNvSpPr>
            <a:spLocks noGrp="1"/>
          </p:cNvSpPr>
          <p:nvPr>
            <p:ph idx="1"/>
          </p:nvPr>
        </p:nvSpPr>
        <p:spPr>
          <a:xfrm>
            <a:off x="177283" y="755780"/>
            <a:ext cx="9479902" cy="5906277"/>
          </a:xfrm>
        </p:spPr>
        <p:txBody>
          <a:bodyPr>
            <a:normAutofit lnSpcReduction="10000"/>
          </a:bodyPr>
          <a:lstStyle/>
          <a:p>
            <a:pPr marL="12700" marR="5080">
              <a:lnSpc>
                <a:spcPct val="100600"/>
              </a:lnSpc>
              <a:spcBef>
                <a:spcPts val="110"/>
              </a:spcBef>
              <a:tabLst>
                <a:tab pos="4140200" algn="l"/>
              </a:tabLst>
            </a:pPr>
            <a:r>
              <a:rPr lang="en-US" sz="2400" spc="100" dirty="0">
                <a:latin typeface="Times New Roman"/>
                <a:cs typeface="Times New Roman"/>
              </a:rPr>
              <a:t>Brokerage</a:t>
            </a:r>
            <a:r>
              <a:rPr lang="en-US" sz="2400" spc="10" dirty="0">
                <a:latin typeface="Times New Roman"/>
                <a:cs typeface="Times New Roman"/>
              </a:rPr>
              <a:t> </a:t>
            </a:r>
            <a:r>
              <a:rPr lang="en-US" sz="2400" dirty="0">
                <a:latin typeface="Times New Roman"/>
                <a:cs typeface="Times New Roman"/>
              </a:rPr>
              <a:t>-</a:t>
            </a:r>
            <a:r>
              <a:rPr lang="en-US" sz="2400" spc="345" dirty="0">
                <a:latin typeface="Times New Roman"/>
                <a:cs typeface="Times New Roman"/>
              </a:rPr>
              <a:t>&gt;</a:t>
            </a:r>
            <a:r>
              <a:rPr lang="en-US" sz="2400" spc="10" dirty="0">
                <a:latin typeface="Times New Roman"/>
                <a:cs typeface="Times New Roman"/>
              </a:rPr>
              <a:t> </a:t>
            </a:r>
            <a:r>
              <a:rPr lang="en-US" sz="2400" spc="145" dirty="0">
                <a:latin typeface="Times New Roman"/>
                <a:cs typeface="Times New Roman"/>
              </a:rPr>
              <a:t>Contain </a:t>
            </a:r>
            <a:r>
              <a:rPr lang="en-US" sz="2400" spc="125" dirty="0">
                <a:latin typeface="Times New Roman"/>
                <a:cs typeface="Times New Roman"/>
              </a:rPr>
              <a:t>information</a:t>
            </a:r>
            <a:r>
              <a:rPr lang="en-US" sz="2400" spc="185" dirty="0">
                <a:latin typeface="Times New Roman"/>
                <a:cs typeface="Times New Roman"/>
              </a:rPr>
              <a:t> </a:t>
            </a:r>
            <a:r>
              <a:rPr lang="en-US" sz="2400" spc="180" dirty="0">
                <a:latin typeface="Times New Roman"/>
                <a:cs typeface="Times New Roman"/>
              </a:rPr>
              <a:t>about</a:t>
            </a:r>
            <a:r>
              <a:rPr lang="en-US" sz="2400" spc="195" dirty="0">
                <a:latin typeface="Times New Roman"/>
                <a:cs typeface="Times New Roman"/>
              </a:rPr>
              <a:t> </a:t>
            </a:r>
            <a:r>
              <a:rPr lang="en-US" sz="2400" dirty="0">
                <a:latin typeface="Times New Roman"/>
                <a:cs typeface="Times New Roman"/>
              </a:rPr>
              <a:t>clients'</a:t>
            </a:r>
            <a:r>
              <a:rPr lang="en-US" sz="2400" spc="195" dirty="0">
                <a:latin typeface="Times New Roman"/>
                <a:cs typeface="Times New Roman"/>
              </a:rPr>
              <a:t> </a:t>
            </a:r>
            <a:r>
              <a:rPr lang="en-US" sz="2400" dirty="0">
                <a:latin typeface="Times New Roman"/>
                <a:cs typeface="Times New Roman"/>
              </a:rPr>
              <a:t>policies,</a:t>
            </a:r>
            <a:r>
              <a:rPr lang="en-US" sz="2400" spc="200" dirty="0">
                <a:latin typeface="Times New Roman"/>
                <a:cs typeface="Times New Roman"/>
              </a:rPr>
              <a:t> </a:t>
            </a:r>
            <a:r>
              <a:rPr lang="en-US" sz="2400" spc="65" dirty="0">
                <a:latin typeface="Times New Roman"/>
                <a:cs typeface="Times New Roman"/>
              </a:rPr>
              <a:t>including </a:t>
            </a:r>
            <a:r>
              <a:rPr lang="en-US" sz="2400" spc="55" dirty="0">
                <a:latin typeface="Times New Roman"/>
                <a:cs typeface="Times New Roman"/>
              </a:rPr>
              <a:t>policy</a:t>
            </a:r>
            <a:r>
              <a:rPr lang="en-US" sz="2400" spc="15" dirty="0">
                <a:latin typeface="Times New Roman"/>
                <a:cs typeface="Times New Roman"/>
              </a:rPr>
              <a:t> </a:t>
            </a:r>
            <a:r>
              <a:rPr lang="en-US" sz="2400" spc="75" dirty="0">
                <a:latin typeface="Times New Roman"/>
                <a:cs typeface="Times New Roman"/>
              </a:rPr>
              <a:t>details,</a:t>
            </a:r>
            <a:r>
              <a:rPr lang="en-US" sz="2400" spc="20" dirty="0">
                <a:latin typeface="Times New Roman"/>
                <a:cs typeface="Times New Roman"/>
              </a:rPr>
              <a:t> </a:t>
            </a:r>
            <a:r>
              <a:rPr lang="en-US" sz="2400" spc="80" dirty="0">
                <a:latin typeface="Times New Roman"/>
                <a:cs typeface="Times New Roman"/>
              </a:rPr>
              <a:t>income,</a:t>
            </a:r>
            <a:r>
              <a:rPr lang="en-US" sz="2400" spc="15" dirty="0">
                <a:latin typeface="Times New Roman"/>
                <a:cs typeface="Times New Roman"/>
              </a:rPr>
              <a:t> </a:t>
            </a:r>
            <a:r>
              <a:rPr lang="en-US" sz="2400" spc="180" dirty="0">
                <a:latin typeface="Times New Roman"/>
                <a:cs typeface="Times New Roman"/>
              </a:rPr>
              <a:t>and</a:t>
            </a:r>
            <a:r>
              <a:rPr lang="en-US" sz="2400" spc="20" dirty="0">
                <a:latin typeface="Times New Roman"/>
                <a:cs typeface="Times New Roman"/>
              </a:rPr>
              <a:t> </a:t>
            </a:r>
            <a:r>
              <a:rPr lang="en-US" sz="2400" spc="75" dirty="0">
                <a:latin typeface="Times New Roman"/>
                <a:cs typeface="Times New Roman"/>
              </a:rPr>
              <a:t>renewal</a:t>
            </a:r>
            <a:r>
              <a:rPr lang="en-US" sz="2400" spc="15" dirty="0">
                <a:latin typeface="Times New Roman"/>
                <a:cs typeface="Times New Roman"/>
              </a:rPr>
              <a:t> </a:t>
            </a:r>
            <a:r>
              <a:rPr lang="en-US" sz="2400" spc="105" dirty="0">
                <a:latin typeface="Times New Roman"/>
                <a:cs typeface="Times New Roman"/>
              </a:rPr>
              <a:t>status.</a:t>
            </a:r>
            <a:endParaRPr lang="en-US" sz="2400" dirty="0">
              <a:latin typeface="Times New Roman"/>
              <a:cs typeface="Times New Roman"/>
            </a:endParaRPr>
          </a:p>
          <a:p>
            <a:pPr marL="12700" marR="1325880">
              <a:lnSpc>
                <a:spcPct val="100600"/>
              </a:lnSpc>
            </a:pPr>
            <a:r>
              <a:rPr lang="en-US" sz="2400" spc="90" dirty="0">
                <a:latin typeface="Times New Roman"/>
                <a:cs typeface="Times New Roman"/>
              </a:rPr>
              <a:t>Fees</a:t>
            </a:r>
            <a:r>
              <a:rPr lang="en-US" sz="2400" spc="20" dirty="0">
                <a:latin typeface="Times New Roman"/>
                <a:cs typeface="Times New Roman"/>
              </a:rPr>
              <a:t> </a:t>
            </a:r>
            <a:r>
              <a:rPr lang="en-US" sz="2400" dirty="0">
                <a:latin typeface="Times New Roman"/>
                <a:cs typeface="Times New Roman"/>
              </a:rPr>
              <a:t>-</a:t>
            </a:r>
            <a:r>
              <a:rPr lang="en-US" sz="2400" spc="345" dirty="0">
                <a:latin typeface="Times New Roman"/>
                <a:cs typeface="Times New Roman"/>
              </a:rPr>
              <a:t>&gt;</a:t>
            </a:r>
            <a:r>
              <a:rPr lang="en-US" sz="2400" spc="20" dirty="0">
                <a:latin typeface="Times New Roman"/>
                <a:cs typeface="Times New Roman"/>
              </a:rPr>
              <a:t> </a:t>
            </a:r>
            <a:r>
              <a:rPr lang="en-US" sz="2400" spc="135" dirty="0">
                <a:latin typeface="Times New Roman"/>
                <a:cs typeface="Times New Roman"/>
              </a:rPr>
              <a:t>Contains</a:t>
            </a:r>
            <a:r>
              <a:rPr lang="en-US" sz="2400" spc="20" dirty="0">
                <a:latin typeface="Times New Roman"/>
                <a:cs typeface="Times New Roman"/>
              </a:rPr>
              <a:t> </a:t>
            </a:r>
            <a:r>
              <a:rPr lang="en-US" sz="2400" spc="190" dirty="0">
                <a:latin typeface="Times New Roman"/>
                <a:cs typeface="Times New Roman"/>
              </a:rPr>
              <a:t>data</a:t>
            </a:r>
            <a:r>
              <a:rPr lang="en-US" sz="2400" spc="20" dirty="0">
                <a:latin typeface="Times New Roman"/>
                <a:cs typeface="Times New Roman"/>
              </a:rPr>
              <a:t> </a:t>
            </a:r>
            <a:r>
              <a:rPr lang="en-US" sz="2400" spc="175" dirty="0">
                <a:latin typeface="Times New Roman"/>
                <a:cs typeface="Times New Roman"/>
              </a:rPr>
              <a:t>on</a:t>
            </a:r>
            <a:r>
              <a:rPr lang="en-US" sz="2400" spc="25" dirty="0">
                <a:latin typeface="Times New Roman"/>
                <a:cs typeface="Times New Roman"/>
              </a:rPr>
              <a:t> </a:t>
            </a:r>
            <a:r>
              <a:rPr lang="en-US" sz="2400" spc="45" dirty="0">
                <a:latin typeface="Times New Roman"/>
                <a:cs typeface="Times New Roman"/>
              </a:rPr>
              <a:t>client-</a:t>
            </a:r>
            <a:r>
              <a:rPr lang="en-US" sz="2400" spc="100" dirty="0">
                <a:latin typeface="Times New Roman"/>
                <a:cs typeface="Times New Roman"/>
              </a:rPr>
              <a:t>related</a:t>
            </a:r>
            <a:r>
              <a:rPr lang="en-US" sz="2400" spc="20" dirty="0">
                <a:latin typeface="Times New Roman"/>
                <a:cs typeface="Times New Roman"/>
              </a:rPr>
              <a:t> </a:t>
            </a:r>
            <a:r>
              <a:rPr lang="en-US" sz="2400" spc="85" dirty="0">
                <a:latin typeface="Times New Roman"/>
                <a:cs typeface="Times New Roman"/>
              </a:rPr>
              <a:t>income</a:t>
            </a:r>
            <a:r>
              <a:rPr lang="en-US" sz="2400" spc="20" dirty="0">
                <a:latin typeface="Times New Roman"/>
                <a:cs typeface="Times New Roman"/>
              </a:rPr>
              <a:t> </a:t>
            </a:r>
            <a:r>
              <a:rPr lang="en-US" sz="2400" spc="105" dirty="0">
                <a:latin typeface="Times New Roman"/>
                <a:cs typeface="Times New Roman"/>
              </a:rPr>
              <a:t>transactions, </a:t>
            </a:r>
            <a:r>
              <a:rPr lang="en-US" sz="2400" spc="75" dirty="0">
                <a:latin typeface="Times New Roman"/>
                <a:cs typeface="Times New Roman"/>
              </a:rPr>
              <a:t>including</a:t>
            </a:r>
            <a:r>
              <a:rPr lang="en-US" sz="2400" spc="15" dirty="0">
                <a:latin typeface="Times New Roman"/>
                <a:cs typeface="Times New Roman"/>
              </a:rPr>
              <a:t> </a:t>
            </a:r>
            <a:r>
              <a:rPr lang="en-US" sz="2400" spc="75" dirty="0">
                <a:latin typeface="Times New Roman"/>
                <a:cs typeface="Times New Roman"/>
              </a:rPr>
              <a:t>revenue</a:t>
            </a:r>
            <a:r>
              <a:rPr lang="en-US" sz="2400" spc="15" dirty="0">
                <a:latin typeface="Times New Roman"/>
                <a:cs typeface="Times New Roman"/>
              </a:rPr>
              <a:t> </a:t>
            </a:r>
            <a:r>
              <a:rPr lang="en-US" sz="2400" spc="75" dirty="0">
                <a:latin typeface="Times New Roman"/>
                <a:cs typeface="Times New Roman"/>
              </a:rPr>
              <a:t>details</a:t>
            </a:r>
            <a:r>
              <a:rPr lang="en-US" sz="2400" spc="20" dirty="0">
                <a:latin typeface="Times New Roman"/>
                <a:cs typeface="Times New Roman"/>
              </a:rPr>
              <a:t> </a:t>
            </a:r>
            <a:r>
              <a:rPr lang="en-US" sz="2400" spc="180" dirty="0">
                <a:latin typeface="Times New Roman"/>
                <a:cs typeface="Times New Roman"/>
              </a:rPr>
              <a:t>and</a:t>
            </a:r>
            <a:r>
              <a:rPr lang="en-US" sz="2400" spc="15" dirty="0">
                <a:latin typeface="Times New Roman"/>
                <a:cs typeface="Times New Roman"/>
              </a:rPr>
              <a:t> </a:t>
            </a:r>
            <a:r>
              <a:rPr lang="en-US" sz="2400" spc="130" dirty="0">
                <a:latin typeface="Times New Roman"/>
                <a:cs typeface="Times New Roman"/>
              </a:rPr>
              <a:t>transaction</a:t>
            </a:r>
            <a:r>
              <a:rPr lang="en-US" sz="2400" spc="15" dirty="0">
                <a:latin typeface="Times New Roman"/>
                <a:cs typeface="Times New Roman"/>
              </a:rPr>
              <a:t> </a:t>
            </a:r>
            <a:r>
              <a:rPr lang="en-US" sz="2400" spc="65" dirty="0">
                <a:latin typeface="Times New Roman"/>
                <a:cs typeface="Times New Roman"/>
              </a:rPr>
              <a:t>types.</a:t>
            </a:r>
            <a:endParaRPr lang="en-US" sz="2400" dirty="0">
              <a:latin typeface="Times New Roman"/>
              <a:cs typeface="Times New Roman"/>
            </a:endParaRPr>
          </a:p>
          <a:p>
            <a:pPr marL="12700" marR="252095">
              <a:lnSpc>
                <a:spcPct val="100600"/>
              </a:lnSpc>
            </a:pPr>
            <a:r>
              <a:rPr lang="en-US" sz="2400" spc="90" dirty="0">
                <a:latin typeface="Times New Roman"/>
                <a:cs typeface="Times New Roman"/>
              </a:rPr>
              <a:t>Budget</a:t>
            </a:r>
            <a:r>
              <a:rPr lang="en-US" sz="2400" spc="20" dirty="0">
                <a:latin typeface="Times New Roman"/>
                <a:cs typeface="Times New Roman"/>
              </a:rPr>
              <a:t> </a:t>
            </a:r>
            <a:r>
              <a:rPr lang="en-US" sz="2400" dirty="0">
                <a:latin typeface="Times New Roman"/>
                <a:cs typeface="Times New Roman"/>
              </a:rPr>
              <a:t>-</a:t>
            </a:r>
            <a:r>
              <a:rPr lang="en-US" sz="2400" spc="345" dirty="0">
                <a:latin typeface="Times New Roman"/>
                <a:cs typeface="Times New Roman"/>
              </a:rPr>
              <a:t>&gt;</a:t>
            </a:r>
            <a:r>
              <a:rPr lang="en-US" sz="2400" spc="20" dirty="0">
                <a:latin typeface="Times New Roman"/>
                <a:cs typeface="Times New Roman"/>
              </a:rPr>
              <a:t> </a:t>
            </a:r>
            <a:r>
              <a:rPr lang="en-US" sz="2400" spc="100" dirty="0">
                <a:latin typeface="Times New Roman"/>
                <a:cs typeface="Times New Roman"/>
              </a:rPr>
              <a:t>Details</a:t>
            </a:r>
            <a:r>
              <a:rPr lang="en-US" sz="2400" spc="20" dirty="0">
                <a:latin typeface="Times New Roman"/>
                <a:cs typeface="Times New Roman"/>
              </a:rPr>
              <a:t> </a:t>
            </a:r>
            <a:r>
              <a:rPr lang="en-US" sz="2400" spc="120" dirty="0">
                <a:latin typeface="Times New Roman"/>
                <a:cs typeface="Times New Roman"/>
              </a:rPr>
              <a:t>the</a:t>
            </a:r>
            <a:r>
              <a:rPr lang="en-US" sz="2400" spc="20" dirty="0">
                <a:latin typeface="Times New Roman"/>
                <a:cs typeface="Times New Roman"/>
              </a:rPr>
              <a:t> </a:t>
            </a:r>
            <a:r>
              <a:rPr lang="en-US" sz="2400" spc="120" dirty="0">
                <a:latin typeface="Times New Roman"/>
                <a:cs typeface="Times New Roman"/>
              </a:rPr>
              <a:t>budget</a:t>
            </a:r>
            <a:r>
              <a:rPr lang="en-US" sz="2400" spc="20" dirty="0">
                <a:latin typeface="Times New Roman"/>
                <a:cs typeface="Times New Roman"/>
              </a:rPr>
              <a:t> </a:t>
            </a:r>
            <a:r>
              <a:rPr lang="en-US" sz="2400" spc="95" dirty="0">
                <a:latin typeface="Times New Roman"/>
                <a:cs typeface="Times New Roman"/>
              </a:rPr>
              <a:t>allocations</a:t>
            </a:r>
            <a:r>
              <a:rPr lang="en-US" sz="2400" spc="20" dirty="0">
                <a:latin typeface="Times New Roman"/>
                <a:cs typeface="Times New Roman"/>
              </a:rPr>
              <a:t> </a:t>
            </a:r>
            <a:r>
              <a:rPr lang="en-US" sz="2400" spc="114" dirty="0">
                <a:latin typeface="Times New Roman"/>
                <a:cs typeface="Times New Roman"/>
              </a:rPr>
              <a:t>for</a:t>
            </a:r>
            <a:r>
              <a:rPr lang="en-US" sz="2400" spc="20" dirty="0">
                <a:latin typeface="Times New Roman"/>
                <a:cs typeface="Times New Roman"/>
              </a:rPr>
              <a:t> </a:t>
            </a:r>
            <a:r>
              <a:rPr lang="en-US" sz="2400" spc="110" dirty="0">
                <a:latin typeface="Times New Roman"/>
                <a:cs typeface="Times New Roman"/>
              </a:rPr>
              <a:t>branches</a:t>
            </a:r>
            <a:r>
              <a:rPr lang="en-US" sz="2400" spc="20" dirty="0">
                <a:latin typeface="Times New Roman"/>
                <a:cs typeface="Times New Roman"/>
              </a:rPr>
              <a:t> </a:t>
            </a:r>
            <a:r>
              <a:rPr lang="en-US" sz="2400" spc="155" dirty="0">
                <a:latin typeface="Times New Roman"/>
                <a:cs typeface="Times New Roman"/>
              </a:rPr>
              <a:t>and </a:t>
            </a:r>
            <a:r>
              <a:rPr lang="en-US" sz="2400" spc="55" dirty="0">
                <a:latin typeface="Times New Roman"/>
                <a:cs typeface="Times New Roman"/>
              </a:rPr>
              <a:t>employees,</a:t>
            </a:r>
            <a:r>
              <a:rPr lang="en-US" sz="2400" spc="20" dirty="0">
                <a:latin typeface="Times New Roman"/>
                <a:cs typeface="Times New Roman"/>
              </a:rPr>
              <a:t> </a:t>
            </a:r>
            <a:r>
              <a:rPr lang="en-US" sz="2400" spc="75" dirty="0">
                <a:latin typeface="Times New Roman"/>
                <a:cs typeface="Times New Roman"/>
              </a:rPr>
              <a:t>including</a:t>
            </a:r>
            <a:r>
              <a:rPr lang="en-US" sz="2400" spc="20" dirty="0">
                <a:latin typeface="Times New Roman"/>
                <a:cs typeface="Times New Roman"/>
              </a:rPr>
              <a:t> </a:t>
            </a:r>
            <a:r>
              <a:rPr lang="en-US" sz="2400" spc="55" dirty="0">
                <a:latin typeface="Times New Roman"/>
                <a:cs typeface="Times New Roman"/>
              </a:rPr>
              <a:t>new</a:t>
            </a:r>
            <a:r>
              <a:rPr lang="en-US" sz="2400" spc="20" dirty="0">
                <a:latin typeface="Times New Roman"/>
                <a:cs typeface="Times New Roman"/>
              </a:rPr>
              <a:t> </a:t>
            </a:r>
            <a:r>
              <a:rPr lang="en-US" sz="2400" spc="65" dirty="0">
                <a:latin typeface="Times New Roman"/>
                <a:cs typeface="Times New Roman"/>
              </a:rPr>
              <a:t>roles,</a:t>
            </a:r>
            <a:r>
              <a:rPr lang="en-US" sz="2400" spc="20" dirty="0">
                <a:latin typeface="Times New Roman"/>
                <a:cs typeface="Times New Roman"/>
              </a:rPr>
              <a:t> </a:t>
            </a:r>
            <a:r>
              <a:rPr lang="en-US" sz="2400" spc="55" dirty="0">
                <a:latin typeface="Times New Roman"/>
                <a:cs typeface="Times New Roman"/>
              </a:rPr>
              <a:t>cross-</a:t>
            </a:r>
            <a:r>
              <a:rPr lang="en-US" sz="2400" dirty="0">
                <a:latin typeface="Times New Roman"/>
                <a:cs typeface="Times New Roman"/>
              </a:rPr>
              <a:t>sell</a:t>
            </a:r>
            <a:r>
              <a:rPr lang="en-US" sz="2400" spc="25" dirty="0">
                <a:latin typeface="Times New Roman"/>
                <a:cs typeface="Times New Roman"/>
              </a:rPr>
              <a:t> </a:t>
            </a:r>
            <a:r>
              <a:rPr lang="en-US" sz="2400" spc="60" dirty="0">
                <a:latin typeface="Times New Roman"/>
                <a:cs typeface="Times New Roman"/>
              </a:rPr>
              <a:t>initiatives,</a:t>
            </a:r>
            <a:r>
              <a:rPr lang="en-US" sz="2400" spc="20" dirty="0">
                <a:latin typeface="Times New Roman"/>
                <a:cs typeface="Times New Roman"/>
              </a:rPr>
              <a:t> </a:t>
            </a:r>
            <a:r>
              <a:rPr lang="en-US" sz="2400" spc="180" dirty="0">
                <a:latin typeface="Times New Roman"/>
                <a:cs typeface="Times New Roman"/>
              </a:rPr>
              <a:t>and</a:t>
            </a:r>
            <a:r>
              <a:rPr lang="en-US" sz="2400" spc="20" dirty="0">
                <a:latin typeface="Times New Roman"/>
                <a:cs typeface="Times New Roman"/>
              </a:rPr>
              <a:t> </a:t>
            </a:r>
            <a:r>
              <a:rPr lang="en-US" sz="2400" spc="55" dirty="0">
                <a:latin typeface="Times New Roman"/>
                <a:cs typeface="Times New Roman"/>
              </a:rPr>
              <a:t>renewals.</a:t>
            </a:r>
            <a:endParaRPr lang="en-US" sz="2400" dirty="0">
              <a:latin typeface="Times New Roman"/>
              <a:cs typeface="Times New Roman"/>
            </a:endParaRPr>
          </a:p>
          <a:p>
            <a:pPr marL="12700" marR="391795">
              <a:lnSpc>
                <a:spcPct val="100600"/>
              </a:lnSpc>
            </a:pPr>
            <a:r>
              <a:rPr lang="en-US" sz="2400" spc="75" dirty="0">
                <a:latin typeface="Times New Roman"/>
                <a:cs typeface="Times New Roman"/>
              </a:rPr>
              <a:t>Invoice</a:t>
            </a:r>
            <a:r>
              <a:rPr lang="en-US" sz="2400" spc="65" dirty="0">
                <a:latin typeface="Times New Roman"/>
                <a:cs typeface="Times New Roman"/>
              </a:rPr>
              <a:t> </a:t>
            </a:r>
            <a:r>
              <a:rPr lang="en-US" sz="2400" dirty="0">
                <a:latin typeface="Times New Roman"/>
                <a:cs typeface="Times New Roman"/>
              </a:rPr>
              <a:t>-</a:t>
            </a:r>
            <a:r>
              <a:rPr lang="en-US" sz="2400" spc="345" dirty="0">
                <a:latin typeface="Times New Roman"/>
                <a:cs typeface="Times New Roman"/>
              </a:rPr>
              <a:t>&gt;</a:t>
            </a:r>
            <a:r>
              <a:rPr lang="en-US" sz="2400" spc="65" dirty="0">
                <a:latin typeface="Times New Roman"/>
                <a:cs typeface="Times New Roman"/>
              </a:rPr>
              <a:t> </a:t>
            </a:r>
            <a:r>
              <a:rPr lang="en-US" sz="2400" spc="135" dirty="0">
                <a:latin typeface="Times New Roman"/>
                <a:cs typeface="Times New Roman"/>
              </a:rPr>
              <a:t>Holds</a:t>
            </a:r>
            <a:r>
              <a:rPr lang="en-US" sz="2400" spc="70" dirty="0">
                <a:latin typeface="Times New Roman"/>
                <a:cs typeface="Times New Roman"/>
              </a:rPr>
              <a:t> </a:t>
            </a:r>
            <a:r>
              <a:rPr lang="en-US" sz="2400" spc="125" dirty="0">
                <a:latin typeface="Times New Roman"/>
                <a:cs typeface="Times New Roman"/>
              </a:rPr>
              <a:t>information</a:t>
            </a:r>
            <a:r>
              <a:rPr lang="en-US" sz="2400" spc="65" dirty="0">
                <a:latin typeface="Times New Roman"/>
                <a:cs typeface="Times New Roman"/>
              </a:rPr>
              <a:t> </a:t>
            </a:r>
            <a:r>
              <a:rPr lang="en-US" sz="2400" spc="180" dirty="0">
                <a:latin typeface="Times New Roman"/>
                <a:cs typeface="Times New Roman"/>
              </a:rPr>
              <a:t>about</a:t>
            </a:r>
            <a:r>
              <a:rPr lang="en-US" sz="2400" spc="65" dirty="0">
                <a:latin typeface="Times New Roman"/>
                <a:cs typeface="Times New Roman"/>
              </a:rPr>
              <a:t> </a:t>
            </a:r>
            <a:r>
              <a:rPr lang="en-US" sz="2400" dirty="0">
                <a:latin typeface="Times New Roman"/>
                <a:cs typeface="Times New Roman"/>
              </a:rPr>
              <a:t>invoices</a:t>
            </a:r>
            <a:r>
              <a:rPr lang="en-US" sz="2400" spc="70" dirty="0">
                <a:latin typeface="Times New Roman"/>
                <a:cs typeface="Times New Roman"/>
              </a:rPr>
              <a:t> </a:t>
            </a:r>
            <a:r>
              <a:rPr lang="en-US" sz="2400" spc="100" dirty="0">
                <a:latin typeface="Times New Roman"/>
                <a:cs typeface="Times New Roman"/>
              </a:rPr>
              <a:t>generated,</a:t>
            </a:r>
            <a:r>
              <a:rPr lang="en-US" sz="2400" spc="65" dirty="0">
                <a:latin typeface="Times New Roman"/>
                <a:cs typeface="Times New Roman"/>
              </a:rPr>
              <a:t> including </a:t>
            </a:r>
            <a:r>
              <a:rPr lang="en-US" sz="2400" spc="130" dirty="0">
                <a:latin typeface="Times New Roman"/>
                <a:cs typeface="Times New Roman"/>
              </a:rPr>
              <a:t>transaction</a:t>
            </a:r>
            <a:r>
              <a:rPr lang="en-US" sz="2400" spc="20" dirty="0">
                <a:latin typeface="Times New Roman"/>
                <a:cs typeface="Times New Roman"/>
              </a:rPr>
              <a:t> </a:t>
            </a:r>
            <a:r>
              <a:rPr lang="en-US" sz="2400" spc="75" dirty="0">
                <a:latin typeface="Times New Roman"/>
                <a:cs typeface="Times New Roman"/>
              </a:rPr>
              <a:t>details</a:t>
            </a:r>
            <a:r>
              <a:rPr lang="en-US" sz="2400" spc="25" dirty="0">
                <a:latin typeface="Times New Roman"/>
                <a:cs typeface="Times New Roman"/>
              </a:rPr>
              <a:t> </a:t>
            </a:r>
            <a:r>
              <a:rPr lang="en-US" sz="2400" spc="180" dirty="0">
                <a:latin typeface="Times New Roman"/>
                <a:cs typeface="Times New Roman"/>
              </a:rPr>
              <a:t>and</a:t>
            </a:r>
            <a:r>
              <a:rPr lang="en-US" sz="2400" spc="25" dirty="0">
                <a:latin typeface="Times New Roman"/>
                <a:cs typeface="Times New Roman"/>
              </a:rPr>
              <a:t> </a:t>
            </a:r>
            <a:r>
              <a:rPr lang="en-US" sz="2400" spc="90" dirty="0">
                <a:latin typeface="Times New Roman"/>
                <a:cs typeface="Times New Roman"/>
              </a:rPr>
              <a:t>associated</a:t>
            </a:r>
            <a:r>
              <a:rPr lang="en-US" sz="2400" spc="20" dirty="0">
                <a:latin typeface="Times New Roman"/>
                <a:cs typeface="Times New Roman"/>
              </a:rPr>
              <a:t> </a:t>
            </a:r>
            <a:r>
              <a:rPr lang="en-US" sz="2400" spc="40" dirty="0">
                <a:latin typeface="Times New Roman"/>
                <a:cs typeface="Times New Roman"/>
              </a:rPr>
              <a:t>clients.</a:t>
            </a:r>
            <a:endParaRPr lang="en-US" sz="2400" dirty="0">
              <a:latin typeface="Times New Roman"/>
              <a:cs typeface="Times New Roman"/>
            </a:endParaRPr>
          </a:p>
          <a:p>
            <a:pPr marL="12700" marR="1254760">
              <a:lnSpc>
                <a:spcPct val="100600"/>
              </a:lnSpc>
              <a:spcBef>
                <a:spcPts val="5"/>
              </a:spcBef>
            </a:pPr>
            <a:r>
              <a:rPr lang="en-US" sz="2400" spc="100" dirty="0">
                <a:latin typeface="Times New Roman"/>
                <a:cs typeface="Times New Roman"/>
              </a:rPr>
              <a:t>Meeting</a:t>
            </a:r>
            <a:r>
              <a:rPr lang="en-US" sz="2400" spc="15" dirty="0">
                <a:latin typeface="Times New Roman"/>
                <a:cs typeface="Times New Roman"/>
              </a:rPr>
              <a:t> </a:t>
            </a:r>
            <a:r>
              <a:rPr lang="en-US" sz="2400" dirty="0">
                <a:latin typeface="Times New Roman"/>
                <a:cs typeface="Times New Roman"/>
              </a:rPr>
              <a:t>-</a:t>
            </a:r>
            <a:r>
              <a:rPr lang="en-US" sz="2400" spc="345" dirty="0">
                <a:latin typeface="Times New Roman"/>
                <a:cs typeface="Times New Roman"/>
              </a:rPr>
              <a:t>&gt;</a:t>
            </a:r>
            <a:r>
              <a:rPr lang="en-US" sz="2400" spc="15" dirty="0">
                <a:latin typeface="Times New Roman"/>
                <a:cs typeface="Times New Roman"/>
              </a:rPr>
              <a:t> </a:t>
            </a:r>
            <a:r>
              <a:rPr lang="en-US" sz="2400" spc="125" dirty="0">
                <a:latin typeface="Times New Roman"/>
                <a:cs typeface="Times New Roman"/>
              </a:rPr>
              <a:t>Tracks</a:t>
            </a:r>
            <a:r>
              <a:rPr lang="en-US" sz="2400" spc="15" dirty="0">
                <a:latin typeface="Times New Roman"/>
                <a:cs typeface="Times New Roman"/>
              </a:rPr>
              <a:t> </a:t>
            </a:r>
            <a:r>
              <a:rPr lang="en-US" sz="2400" spc="65" dirty="0">
                <a:latin typeface="Times New Roman"/>
                <a:cs typeface="Times New Roman"/>
              </a:rPr>
              <a:t>meetings</a:t>
            </a:r>
            <a:r>
              <a:rPr lang="en-US" sz="2400" spc="15" dirty="0">
                <a:latin typeface="Times New Roman"/>
                <a:cs typeface="Times New Roman"/>
              </a:rPr>
              <a:t> </a:t>
            </a:r>
            <a:r>
              <a:rPr lang="en-US" sz="2400" spc="125" dirty="0">
                <a:latin typeface="Times New Roman"/>
                <a:cs typeface="Times New Roman"/>
              </a:rPr>
              <a:t>managed</a:t>
            </a:r>
            <a:r>
              <a:rPr lang="en-US" sz="2400" spc="15" dirty="0">
                <a:latin typeface="Times New Roman"/>
                <a:cs typeface="Times New Roman"/>
              </a:rPr>
              <a:t> </a:t>
            </a:r>
            <a:r>
              <a:rPr lang="en-US" sz="2400" spc="95" dirty="0">
                <a:latin typeface="Times New Roman"/>
                <a:cs typeface="Times New Roman"/>
              </a:rPr>
              <a:t>by</a:t>
            </a:r>
            <a:r>
              <a:rPr lang="en-US" sz="2400" spc="15" dirty="0">
                <a:latin typeface="Times New Roman"/>
                <a:cs typeface="Times New Roman"/>
              </a:rPr>
              <a:t> </a:t>
            </a:r>
            <a:r>
              <a:rPr lang="en-US" sz="2400" spc="130" dirty="0">
                <a:latin typeface="Times New Roman"/>
                <a:cs typeface="Times New Roman"/>
              </a:rPr>
              <a:t>account</a:t>
            </a:r>
            <a:r>
              <a:rPr lang="en-US" sz="2400" spc="20" dirty="0">
                <a:latin typeface="Times New Roman"/>
                <a:cs typeface="Times New Roman"/>
              </a:rPr>
              <a:t> </a:t>
            </a:r>
            <a:r>
              <a:rPr lang="en-US" sz="2400" spc="-10" dirty="0">
                <a:latin typeface="Times New Roman"/>
                <a:cs typeface="Times New Roman"/>
              </a:rPr>
              <a:t>executives, </a:t>
            </a:r>
            <a:r>
              <a:rPr lang="en-US" sz="2400" spc="75" dirty="0">
                <a:latin typeface="Times New Roman"/>
                <a:cs typeface="Times New Roman"/>
              </a:rPr>
              <a:t>including</a:t>
            </a:r>
            <a:r>
              <a:rPr lang="en-US" sz="2400" spc="15" dirty="0">
                <a:latin typeface="Times New Roman"/>
                <a:cs typeface="Times New Roman"/>
              </a:rPr>
              <a:t> </a:t>
            </a:r>
            <a:r>
              <a:rPr lang="en-US" sz="2400" spc="145" dirty="0">
                <a:latin typeface="Times New Roman"/>
                <a:cs typeface="Times New Roman"/>
              </a:rPr>
              <a:t>branch</a:t>
            </a:r>
            <a:r>
              <a:rPr lang="en-US" sz="2400" spc="20" dirty="0">
                <a:latin typeface="Times New Roman"/>
                <a:cs typeface="Times New Roman"/>
              </a:rPr>
              <a:t> </a:t>
            </a:r>
            <a:r>
              <a:rPr lang="en-US" sz="2400" spc="90" dirty="0">
                <a:latin typeface="Times New Roman"/>
                <a:cs typeface="Times New Roman"/>
              </a:rPr>
              <a:t>associations</a:t>
            </a:r>
            <a:r>
              <a:rPr lang="en-US" sz="2400" spc="20" dirty="0">
                <a:latin typeface="Times New Roman"/>
                <a:cs typeface="Times New Roman"/>
              </a:rPr>
              <a:t> </a:t>
            </a:r>
            <a:r>
              <a:rPr lang="en-US" sz="2400" spc="180" dirty="0">
                <a:latin typeface="Times New Roman"/>
                <a:cs typeface="Times New Roman"/>
              </a:rPr>
              <a:t>and</a:t>
            </a:r>
            <a:r>
              <a:rPr lang="en-US" sz="2400" spc="15" dirty="0">
                <a:latin typeface="Times New Roman"/>
                <a:cs typeface="Times New Roman"/>
              </a:rPr>
              <a:t> </a:t>
            </a:r>
            <a:r>
              <a:rPr lang="en-US" sz="2400" spc="114" dirty="0">
                <a:latin typeface="Times New Roman"/>
                <a:cs typeface="Times New Roman"/>
              </a:rPr>
              <a:t>attendee</a:t>
            </a:r>
            <a:r>
              <a:rPr lang="en-US" sz="2400" spc="20" dirty="0">
                <a:latin typeface="Times New Roman"/>
                <a:cs typeface="Times New Roman"/>
              </a:rPr>
              <a:t> </a:t>
            </a:r>
            <a:r>
              <a:rPr lang="en-US" sz="2400" spc="65" dirty="0">
                <a:latin typeface="Times New Roman"/>
                <a:cs typeface="Times New Roman"/>
              </a:rPr>
              <a:t>details.</a:t>
            </a:r>
            <a:endParaRPr lang="en-US" sz="2400" dirty="0">
              <a:latin typeface="Times New Roman"/>
              <a:cs typeface="Times New Roman"/>
            </a:endParaRPr>
          </a:p>
          <a:p>
            <a:pPr marL="12700" marR="74295">
              <a:lnSpc>
                <a:spcPct val="100600"/>
              </a:lnSpc>
            </a:pPr>
            <a:r>
              <a:rPr lang="en-US" sz="2400" spc="145" dirty="0">
                <a:latin typeface="Times New Roman"/>
                <a:cs typeface="Times New Roman"/>
              </a:rPr>
              <a:t>Opportunity</a:t>
            </a:r>
            <a:r>
              <a:rPr lang="en-US" sz="2400" spc="20" dirty="0">
                <a:latin typeface="Times New Roman"/>
                <a:cs typeface="Times New Roman"/>
              </a:rPr>
              <a:t> </a:t>
            </a:r>
            <a:r>
              <a:rPr lang="en-US" sz="2400" dirty="0">
                <a:latin typeface="Times New Roman"/>
                <a:cs typeface="Times New Roman"/>
              </a:rPr>
              <a:t>-</a:t>
            </a:r>
            <a:r>
              <a:rPr lang="en-US" sz="2400" spc="345" dirty="0">
                <a:latin typeface="Times New Roman"/>
                <a:cs typeface="Times New Roman"/>
              </a:rPr>
              <a:t>&gt;</a:t>
            </a:r>
            <a:r>
              <a:rPr lang="en-US" sz="2400" spc="25" dirty="0">
                <a:latin typeface="Times New Roman"/>
                <a:cs typeface="Times New Roman"/>
              </a:rPr>
              <a:t> </a:t>
            </a:r>
            <a:r>
              <a:rPr lang="en-US" sz="2400" spc="135" dirty="0">
                <a:latin typeface="Times New Roman"/>
                <a:cs typeface="Times New Roman"/>
              </a:rPr>
              <a:t>Documents</a:t>
            </a:r>
            <a:r>
              <a:rPr lang="en-US" sz="2400" spc="25" dirty="0">
                <a:latin typeface="Times New Roman"/>
                <a:cs typeface="Times New Roman"/>
              </a:rPr>
              <a:t> </a:t>
            </a:r>
            <a:r>
              <a:rPr lang="en-US" sz="2400" spc="75" dirty="0">
                <a:latin typeface="Times New Roman"/>
                <a:cs typeface="Times New Roman"/>
              </a:rPr>
              <a:t>details</a:t>
            </a:r>
            <a:r>
              <a:rPr lang="en-US" sz="2400" spc="25" dirty="0">
                <a:latin typeface="Times New Roman"/>
                <a:cs typeface="Times New Roman"/>
              </a:rPr>
              <a:t> </a:t>
            </a:r>
            <a:r>
              <a:rPr lang="en-US" sz="2400" spc="85" dirty="0">
                <a:latin typeface="Times New Roman"/>
                <a:cs typeface="Times New Roman"/>
              </a:rPr>
              <a:t>of</a:t>
            </a:r>
            <a:r>
              <a:rPr lang="en-US" sz="2400" spc="25" dirty="0">
                <a:latin typeface="Times New Roman"/>
                <a:cs typeface="Times New Roman"/>
              </a:rPr>
              <a:t> </a:t>
            </a:r>
            <a:r>
              <a:rPr lang="en-US" sz="2400" spc="120" dirty="0">
                <a:latin typeface="Times New Roman"/>
                <a:cs typeface="Times New Roman"/>
              </a:rPr>
              <a:t>opportunities</a:t>
            </a:r>
            <a:r>
              <a:rPr lang="en-US" sz="2400" spc="25" dirty="0">
                <a:latin typeface="Times New Roman"/>
                <a:cs typeface="Times New Roman"/>
              </a:rPr>
              <a:t> </a:t>
            </a:r>
            <a:r>
              <a:rPr lang="en-US" sz="2400" spc="125" dirty="0">
                <a:latin typeface="Times New Roman"/>
                <a:cs typeface="Times New Roman"/>
              </a:rPr>
              <a:t>managed</a:t>
            </a:r>
            <a:r>
              <a:rPr lang="en-US" sz="2400" spc="20" dirty="0">
                <a:latin typeface="Times New Roman"/>
                <a:cs typeface="Times New Roman"/>
              </a:rPr>
              <a:t> </a:t>
            </a:r>
            <a:r>
              <a:rPr lang="en-US" sz="2400" spc="70" dirty="0">
                <a:latin typeface="Times New Roman"/>
                <a:cs typeface="Times New Roman"/>
              </a:rPr>
              <a:t>by </a:t>
            </a:r>
            <a:r>
              <a:rPr lang="en-US" sz="2400" spc="130" dirty="0">
                <a:latin typeface="Times New Roman"/>
                <a:cs typeface="Times New Roman"/>
              </a:rPr>
              <a:t>account</a:t>
            </a:r>
            <a:r>
              <a:rPr lang="en-US" sz="2400" spc="70" dirty="0">
                <a:latin typeface="Times New Roman"/>
                <a:cs typeface="Times New Roman"/>
              </a:rPr>
              <a:t> </a:t>
            </a:r>
            <a:r>
              <a:rPr lang="en-US" sz="2400" dirty="0">
                <a:latin typeface="Times New Roman"/>
                <a:cs typeface="Times New Roman"/>
              </a:rPr>
              <a:t>executives,</a:t>
            </a:r>
            <a:r>
              <a:rPr lang="en-US" sz="2400" spc="80" dirty="0">
                <a:latin typeface="Times New Roman"/>
                <a:cs typeface="Times New Roman"/>
              </a:rPr>
              <a:t> </a:t>
            </a:r>
            <a:r>
              <a:rPr lang="en-US" sz="2400" spc="75" dirty="0">
                <a:latin typeface="Times New Roman"/>
                <a:cs typeface="Times New Roman"/>
              </a:rPr>
              <a:t>including</a:t>
            </a:r>
            <a:r>
              <a:rPr lang="en-US" sz="2400" spc="70" dirty="0">
                <a:latin typeface="Times New Roman"/>
                <a:cs typeface="Times New Roman"/>
              </a:rPr>
              <a:t> </a:t>
            </a:r>
            <a:r>
              <a:rPr lang="en-US" sz="2400" spc="75" dirty="0">
                <a:latin typeface="Times New Roman"/>
                <a:cs typeface="Times New Roman"/>
              </a:rPr>
              <a:t>revenue,</a:t>
            </a:r>
            <a:r>
              <a:rPr lang="en-US" sz="2400" spc="80" dirty="0">
                <a:latin typeface="Times New Roman"/>
                <a:cs typeface="Times New Roman"/>
              </a:rPr>
              <a:t> </a:t>
            </a:r>
            <a:r>
              <a:rPr lang="en-US" sz="2400" spc="60" dirty="0">
                <a:latin typeface="Times New Roman"/>
                <a:cs typeface="Times New Roman"/>
              </a:rPr>
              <a:t>stages,</a:t>
            </a:r>
            <a:r>
              <a:rPr lang="en-US" sz="2400" spc="70" dirty="0">
                <a:latin typeface="Times New Roman"/>
                <a:cs typeface="Times New Roman"/>
              </a:rPr>
              <a:t> </a:t>
            </a:r>
            <a:r>
              <a:rPr lang="en-US" sz="2400" spc="180" dirty="0">
                <a:latin typeface="Times New Roman"/>
                <a:cs typeface="Times New Roman"/>
              </a:rPr>
              <a:t>and</a:t>
            </a:r>
            <a:r>
              <a:rPr lang="en-US" sz="2400" spc="75" dirty="0">
                <a:latin typeface="Times New Roman"/>
                <a:cs typeface="Times New Roman"/>
              </a:rPr>
              <a:t> </a:t>
            </a:r>
            <a:r>
              <a:rPr lang="en-US" sz="2400" spc="80" dirty="0">
                <a:latin typeface="Times New Roman"/>
                <a:cs typeface="Times New Roman"/>
              </a:rPr>
              <a:t>risk</a:t>
            </a:r>
            <a:r>
              <a:rPr lang="en-US" sz="2400" spc="75" dirty="0">
                <a:latin typeface="Times New Roman"/>
                <a:cs typeface="Times New Roman"/>
              </a:rPr>
              <a:t> </a:t>
            </a:r>
            <a:r>
              <a:rPr lang="en-US" sz="2400" spc="114" dirty="0">
                <a:latin typeface="Times New Roman"/>
                <a:cs typeface="Times New Roman"/>
              </a:rPr>
              <a:t>information</a:t>
            </a:r>
            <a:endParaRPr lang="en-US" dirty="0"/>
          </a:p>
        </p:txBody>
      </p:sp>
    </p:spTree>
    <p:extLst>
      <p:ext uri="{BB962C8B-B14F-4D97-AF65-F5344CB8AC3E}">
        <p14:creationId xmlns:p14="http://schemas.microsoft.com/office/powerpoint/2010/main" val="247808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E238A-86CD-E82D-C2DE-EFD40F654742}"/>
              </a:ext>
            </a:extLst>
          </p:cNvPr>
          <p:cNvSpPr>
            <a:spLocks noGrp="1"/>
          </p:cNvSpPr>
          <p:nvPr>
            <p:ph idx="1"/>
          </p:nvPr>
        </p:nvSpPr>
        <p:spPr>
          <a:xfrm>
            <a:off x="913795" y="111967"/>
            <a:ext cx="10353762" cy="6550089"/>
          </a:xfrm>
        </p:spPr>
        <p:txBody>
          <a:bodyPr/>
          <a:lstStyle/>
          <a:p>
            <a:pPr marL="36900" indent="0">
              <a:buNone/>
            </a:pPr>
            <a:r>
              <a:rPr lang="en-US" sz="2400" b="1" spc="60" dirty="0">
                <a:latin typeface="Times New Roman"/>
                <a:cs typeface="Times New Roman"/>
              </a:rPr>
              <a:t>                                             </a:t>
            </a:r>
            <a:r>
              <a:rPr lang="en-US" sz="4400" b="1" spc="60" dirty="0">
                <a:solidFill>
                  <a:schemeClr val="bg1">
                    <a:lumMod val="65000"/>
                    <a:lumOff val="35000"/>
                  </a:schemeClr>
                </a:solidFill>
                <a:latin typeface="Times New Roman"/>
                <a:cs typeface="Times New Roman"/>
              </a:rPr>
              <a:t>Data</a:t>
            </a:r>
            <a:r>
              <a:rPr lang="en-US" sz="4400" b="1" spc="5" dirty="0">
                <a:solidFill>
                  <a:schemeClr val="bg1">
                    <a:lumMod val="65000"/>
                    <a:lumOff val="35000"/>
                  </a:schemeClr>
                </a:solidFill>
                <a:latin typeface="Times New Roman"/>
                <a:cs typeface="Times New Roman"/>
              </a:rPr>
              <a:t> </a:t>
            </a:r>
            <a:r>
              <a:rPr lang="en-US" sz="4400" b="1" spc="-75" dirty="0">
                <a:solidFill>
                  <a:schemeClr val="bg1">
                    <a:lumMod val="65000"/>
                    <a:lumOff val="35000"/>
                  </a:schemeClr>
                </a:solidFill>
                <a:latin typeface="Times New Roman"/>
                <a:cs typeface="Times New Roman"/>
              </a:rPr>
              <a:t>Schema</a:t>
            </a:r>
            <a:endParaRPr lang="en-US" sz="4400" dirty="0">
              <a:solidFill>
                <a:schemeClr val="bg1">
                  <a:lumMod val="65000"/>
                  <a:lumOff val="35000"/>
                </a:schemeClr>
              </a:solidFill>
            </a:endParaRPr>
          </a:p>
        </p:txBody>
      </p:sp>
      <p:grpSp>
        <p:nvGrpSpPr>
          <p:cNvPr id="7" name="object 2">
            <a:extLst>
              <a:ext uri="{FF2B5EF4-FFF2-40B4-BE49-F238E27FC236}">
                <a16:creationId xmlns:a16="http://schemas.microsoft.com/office/drawing/2014/main" id="{36DF804F-61D4-4B09-46EC-74F98770DF36}"/>
              </a:ext>
            </a:extLst>
          </p:cNvPr>
          <p:cNvGrpSpPr/>
          <p:nvPr/>
        </p:nvGrpSpPr>
        <p:grpSpPr>
          <a:xfrm>
            <a:off x="1034143" y="970385"/>
            <a:ext cx="10162592" cy="5337110"/>
            <a:chOff x="0" y="0"/>
            <a:chExt cx="18288000" cy="10287000"/>
          </a:xfrm>
        </p:grpSpPr>
        <p:pic>
          <p:nvPicPr>
            <p:cNvPr id="8" name="object 3">
              <a:extLst>
                <a:ext uri="{FF2B5EF4-FFF2-40B4-BE49-F238E27FC236}">
                  <a16:creationId xmlns:a16="http://schemas.microsoft.com/office/drawing/2014/main" id="{2FEC521D-974B-CCF4-B484-8EC3F7E37BAC}"/>
                </a:ext>
              </a:extLst>
            </p:cNvPr>
            <p:cNvPicPr/>
            <p:nvPr/>
          </p:nvPicPr>
          <p:blipFill>
            <a:blip r:embed="rId2" cstate="print"/>
            <a:stretch>
              <a:fillRect/>
            </a:stretch>
          </p:blipFill>
          <p:spPr>
            <a:xfrm>
              <a:off x="0" y="0"/>
              <a:ext cx="18287998" cy="10286999"/>
            </a:xfrm>
            <a:prstGeom prst="rect">
              <a:avLst/>
            </a:prstGeom>
          </p:spPr>
        </p:pic>
        <p:pic>
          <p:nvPicPr>
            <p:cNvPr id="9" name="object 4">
              <a:extLst>
                <a:ext uri="{FF2B5EF4-FFF2-40B4-BE49-F238E27FC236}">
                  <a16:creationId xmlns:a16="http://schemas.microsoft.com/office/drawing/2014/main" id="{BDE90717-A177-D1EC-9CAB-BBE94418DD39}"/>
                </a:ext>
              </a:extLst>
            </p:cNvPr>
            <p:cNvPicPr/>
            <p:nvPr/>
          </p:nvPicPr>
          <p:blipFill>
            <a:blip r:embed="rId3" cstate="print"/>
            <a:stretch>
              <a:fillRect/>
            </a:stretch>
          </p:blipFill>
          <p:spPr>
            <a:xfrm>
              <a:off x="30123" y="1028700"/>
              <a:ext cx="18257876" cy="9258299"/>
            </a:xfrm>
            <a:prstGeom prst="rect">
              <a:avLst/>
            </a:prstGeom>
          </p:spPr>
        </p:pic>
      </p:grpSp>
    </p:spTree>
    <p:extLst>
      <p:ext uri="{BB962C8B-B14F-4D97-AF65-F5344CB8AC3E}">
        <p14:creationId xmlns:p14="http://schemas.microsoft.com/office/powerpoint/2010/main" val="261073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E019-CD5B-03EE-4E66-DDA5680FFD2B}"/>
              </a:ext>
            </a:extLst>
          </p:cNvPr>
          <p:cNvSpPr>
            <a:spLocks noGrp="1"/>
          </p:cNvSpPr>
          <p:nvPr>
            <p:ph type="title"/>
          </p:nvPr>
        </p:nvSpPr>
        <p:spPr>
          <a:xfrm>
            <a:off x="913795" y="121298"/>
            <a:ext cx="10353762" cy="709126"/>
          </a:xfrm>
        </p:spPr>
        <p:txBody>
          <a:bodyPr>
            <a:normAutofit fontScale="90000"/>
          </a:bodyPr>
          <a:lstStyle/>
          <a:p>
            <a:r>
              <a:rPr lang="en-US" sz="4800" dirty="0"/>
              <a:t>Excel</a:t>
            </a:r>
            <a:r>
              <a:rPr lang="en-US" sz="4800" spc="-100" dirty="0"/>
              <a:t> </a:t>
            </a:r>
            <a:r>
              <a:rPr lang="en-US" sz="4800" spc="-10" dirty="0"/>
              <a:t>Dashboard</a:t>
            </a:r>
            <a:endParaRPr lang="en-US" dirty="0"/>
          </a:p>
        </p:txBody>
      </p:sp>
      <p:pic>
        <p:nvPicPr>
          <p:cNvPr id="4" name="object 5">
            <a:extLst>
              <a:ext uri="{FF2B5EF4-FFF2-40B4-BE49-F238E27FC236}">
                <a16:creationId xmlns:a16="http://schemas.microsoft.com/office/drawing/2014/main" id="{A901D173-E83D-4250-AE3E-7D5D6547B02F}"/>
              </a:ext>
            </a:extLst>
          </p:cNvPr>
          <p:cNvPicPr>
            <a:picLocks noGrp="1"/>
          </p:cNvPicPr>
          <p:nvPr>
            <p:ph idx="1"/>
          </p:nvPr>
        </p:nvPicPr>
        <p:blipFill>
          <a:blip r:embed="rId2" cstate="print"/>
          <a:stretch>
            <a:fillRect/>
          </a:stretch>
        </p:blipFill>
        <p:spPr>
          <a:xfrm>
            <a:off x="261256" y="830424"/>
            <a:ext cx="11691031" cy="5906277"/>
          </a:xfrm>
          <a:prstGeom prst="rect">
            <a:avLst/>
          </a:prstGeom>
        </p:spPr>
      </p:pic>
    </p:spTree>
    <p:extLst>
      <p:ext uri="{BB962C8B-B14F-4D97-AF65-F5344CB8AC3E}">
        <p14:creationId xmlns:p14="http://schemas.microsoft.com/office/powerpoint/2010/main" val="309212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{F1DC6E83-D9E6-46AD-8B03-6DDC2A6587D6}tf12214701_win32</Template>
  <TotalTime>232</TotalTime>
  <Words>956</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Alexandria</vt:lpstr>
      <vt:lpstr>Alexandria Medium</vt:lpstr>
      <vt:lpstr>Arial</vt:lpstr>
      <vt:lpstr>Arial MT</vt:lpstr>
      <vt:lpstr>Britannic Bold</vt:lpstr>
      <vt:lpstr>Cambria</vt:lpstr>
      <vt:lpstr>Georgia</vt:lpstr>
      <vt:lpstr>Goudy Old Style</vt:lpstr>
      <vt:lpstr>Times New Roman</vt:lpstr>
      <vt:lpstr>Verdana</vt:lpstr>
      <vt:lpstr>Wingdings</vt:lpstr>
      <vt:lpstr>Wingdings 2</vt:lpstr>
      <vt:lpstr>SlateVTI</vt:lpstr>
      <vt:lpstr>Insurance Analytics Project : P864 GROUP - 6</vt:lpstr>
      <vt:lpstr>Meet Our Team</vt:lpstr>
      <vt:lpstr>Domain : Insurance Analytics Modules : </vt:lpstr>
      <vt:lpstr>Agenda</vt:lpstr>
      <vt:lpstr>Introduction</vt:lpstr>
      <vt:lpstr>Project Goal</vt:lpstr>
      <vt:lpstr>Dataset Description</vt:lpstr>
      <vt:lpstr>PowerPoint Presentation</vt:lpstr>
      <vt:lpstr>Excel Dashboard</vt:lpstr>
      <vt:lpstr>Key Performance Indicators (KPIs)</vt:lpstr>
      <vt:lpstr>PowerPoint Presentation</vt:lpstr>
      <vt:lpstr>Tableau Dashboard</vt:lpstr>
      <vt:lpstr>Power Bi Dashboard</vt:lpstr>
      <vt:lpstr>PowerPoint Presentation</vt:lpstr>
      <vt:lpstr>MySQL Queries</vt:lpstr>
      <vt:lpstr>MySQL Queries</vt:lpstr>
      <vt:lpstr>Conclusion</vt:lpstr>
      <vt:lpstr>PowerPoint Presentation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Rakshitha RP</dc:creator>
  <cp:lastModifiedBy>Rakshitha RP</cp:lastModifiedBy>
  <cp:revision>2</cp:revision>
  <dcterms:created xsi:type="dcterms:W3CDTF">2025-05-09T06:59:42Z</dcterms:created>
  <dcterms:modified xsi:type="dcterms:W3CDTF">2025-05-13T12:08:32Z</dcterms:modified>
</cp:coreProperties>
</file>