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7" r:id="rId10"/>
    <p:sldId id="268"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40"/>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pdf/2303.12961.pdf" TargetMode="External"/><Relationship Id="rId2" Type="http://schemas.openxmlformats.org/officeDocument/2006/relationships/hyperlink" Target="https://medium.com/@abdulvahed.shaik/the-shaky-foundations-of-clinical-function-models-d046aa08f73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941D-327F-2A5D-A35E-501F88CAE959}"/>
              </a:ext>
            </a:extLst>
          </p:cNvPr>
          <p:cNvSpPr>
            <a:spLocks noGrp="1"/>
          </p:cNvSpPr>
          <p:nvPr>
            <p:ph type="ctrTitle"/>
          </p:nvPr>
        </p:nvSpPr>
        <p:spPr/>
        <p:txBody>
          <a:bodyPr/>
          <a:lstStyle/>
          <a:p>
            <a:r>
              <a:rPr lang="en-US" sz="2400" b="0" i="0" u="none" strike="noStrike" dirty="0">
                <a:solidFill>
                  <a:srgbClr val="FFFFFF"/>
                </a:solidFill>
                <a:effectLst/>
              </a:rPr>
              <a:t>The Shaky Foundations of Clinical Function Models: A survey of large language models and Foundation models for EMRs.</a:t>
            </a:r>
            <a:br>
              <a:rPr lang="en-US" sz="1800" b="0" i="0" u="none" strike="noStrike" dirty="0">
                <a:solidFill>
                  <a:srgbClr val="FFFFFF"/>
                </a:solidFill>
                <a:effectLst/>
              </a:rPr>
            </a:br>
            <a:endParaRPr lang="en-US" dirty="0"/>
          </a:p>
        </p:txBody>
      </p:sp>
      <p:sp>
        <p:nvSpPr>
          <p:cNvPr id="3" name="Subtitle 2">
            <a:extLst>
              <a:ext uri="{FF2B5EF4-FFF2-40B4-BE49-F238E27FC236}">
                <a16:creationId xmlns:a16="http://schemas.microsoft.com/office/drawing/2014/main" id="{2F414E37-873B-0BB1-18C7-971E94B26D25}"/>
              </a:ext>
            </a:extLst>
          </p:cNvPr>
          <p:cNvSpPr>
            <a:spLocks noGrp="1"/>
          </p:cNvSpPr>
          <p:nvPr>
            <p:ph type="subTitle" idx="1"/>
          </p:nvPr>
        </p:nvSpPr>
        <p:spPr/>
        <p:txBody>
          <a:bodyPr>
            <a:normAutofit fontScale="25000" lnSpcReduction="20000"/>
          </a:bodyPr>
          <a:lstStyle/>
          <a:p>
            <a:endParaRPr lang="en-US" dirty="0"/>
          </a:p>
          <a:p>
            <a:endParaRPr lang="en-US" dirty="0"/>
          </a:p>
          <a:p>
            <a:r>
              <a:rPr lang="en-US" sz="7200" dirty="0"/>
              <a:t>Medium Article: </a:t>
            </a:r>
            <a:r>
              <a:rPr lang="en-US" sz="7200" dirty="0">
                <a:hlinkClick r:id="rId2"/>
              </a:rPr>
              <a:t>https://medium.com/@abdulvahed.shaik/the-shaky-foundations-of-clinical-function-models-d046aa08f737</a:t>
            </a:r>
            <a:endParaRPr lang="en-US" sz="7200" dirty="0"/>
          </a:p>
          <a:p>
            <a:r>
              <a:rPr lang="en-US" sz="7200" dirty="0"/>
              <a:t>Based on Paper: </a:t>
            </a:r>
            <a:r>
              <a:rPr lang="en-US" sz="7200" dirty="0">
                <a:hlinkClick r:id="rId3"/>
              </a:rPr>
              <a:t>https://arxiv.org/pdf/2303.12961.pdf</a:t>
            </a:r>
            <a:endParaRPr lang="en-US" sz="7200" dirty="0"/>
          </a:p>
          <a:p>
            <a:endParaRPr lang="en-US" sz="7200" dirty="0"/>
          </a:p>
          <a:p>
            <a:pPr algn="r"/>
            <a:r>
              <a:rPr lang="en-US" sz="7200" dirty="0"/>
              <a:t>ABDUL VAHED SHAIK</a:t>
            </a:r>
          </a:p>
          <a:p>
            <a:pPr algn="r"/>
            <a:r>
              <a:rPr lang="en-US" sz="7200" dirty="0"/>
              <a:t>016452540</a:t>
            </a:r>
          </a:p>
          <a:p>
            <a:pPr algn="r"/>
            <a:r>
              <a:rPr lang="en-US" sz="7200" dirty="0"/>
              <a:t>Sanjose State University</a:t>
            </a:r>
          </a:p>
          <a:p>
            <a:endParaRPr lang="en-US" sz="72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Tree>
    <p:extLst>
      <p:ext uri="{BB962C8B-B14F-4D97-AF65-F5344CB8AC3E}">
        <p14:creationId xmlns:p14="http://schemas.microsoft.com/office/powerpoint/2010/main" val="387297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C6FDF0B-1FD9-8896-0964-C88E9251F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525" y="92597"/>
            <a:ext cx="8087217" cy="58741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99A303-8F8A-84F2-C2DC-75F810C0736E}"/>
              </a:ext>
            </a:extLst>
          </p:cNvPr>
          <p:cNvSpPr txBox="1"/>
          <p:nvPr/>
        </p:nvSpPr>
        <p:spPr>
          <a:xfrm>
            <a:off x="1551008" y="6088284"/>
            <a:ext cx="8727311" cy="646331"/>
          </a:xfrm>
          <a:prstGeom prst="rect">
            <a:avLst/>
          </a:prstGeom>
          <a:noFill/>
        </p:spPr>
        <p:txBody>
          <a:bodyPr wrap="square" rtlCol="0">
            <a:spAutoFit/>
          </a:bodyPr>
          <a:lstStyle/>
          <a:p>
            <a:r>
              <a:rPr lang="en-US" dirty="0"/>
              <a:t>Figure 3. A Depiction of FEMRs and the way they are trained, evaluated and published.</a:t>
            </a:r>
            <a:br>
              <a:rPr lang="en-US" dirty="0"/>
            </a:br>
            <a:endParaRPr lang="en-US" dirty="0"/>
          </a:p>
        </p:txBody>
      </p:sp>
    </p:spTree>
    <p:extLst>
      <p:ext uri="{BB962C8B-B14F-4D97-AF65-F5344CB8AC3E}">
        <p14:creationId xmlns:p14="http://schemas.microsoft.com/office/powerpoint/2010/main" val="60857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E2F41F-CB20-74F5-8D12-1396DE86DC64}"/>
              </a:ext>
            </a:extLst>
          </p:cNvPr>
          <p:cNvSpPr txBox="1"/>
          <p:nvPr/>
        </p:nvSpPr>
        <p:spPr>
          <a:xfrm>
            <a:off x="1898248" y="787078"/>
            <a:ext cx="7685590" cy="4247317"/>
          </a:xfrm>
          <a:prstGeom prst="rect">
            <a:avLst/>
          </a:prstGeom>
          <a:noFill/>
        </p:spPr>
        <p:txBody>
          <a:bodyPr wrap="square" rtlCol="0">
            <a:spAutoFit/>
          </a:bodyPr>
          <a:lstStyle/>
          <a:p>
            <a:pPr algn="l"/>
            <a:endParaRPr lang="en-US" b="1" i="0" dirty="0">
              <a:effectLst/>
            </a:endParaRPr>
          </a:p>
          <a:p>
            <a:pPr algn="l"/>
            <a:endParaRPr lang="en-US" b="1" dirty="0"/>
          </a:p>
          <a:p>
            <a:pPr algn="l"/>
            <a:endParaRPr lang="en-US" b="1" i="0" dirty="0">
              <a:effectLst/>
            </a:endParaRPr>
          </a:p>
          <a:p>
            <a:pPr algn="l"/>
            <a:r>
              <a:rPr lang="en-US" b="1" i="0" dirty="0">
                <a:effectLst/>
              </a:rPr>
              <a:t>Improved Evaluation Paradigms for Clinical FMs.</a:t>
            </a:r>
          </a:p>
          <a:p>
            <a:pPr algn="l"/>
            <a:endParaRPr lang="en-US" b="1" dirty="0"/>
          </a:p>
          <a:p>
            <a:pPr algn="l"/>
            <a:endParaRPr lang="en-US" b="0" i="0" dirty="0">
              <a:effectLst/>
            </a:endParaRPr>
          </a:p>
          <a:p>
            <a:pPr algn="l">
              <a:buFont typeface="+mj-lt"/>
              <a:buAutoNum type="arabicPeriod"/>
            </a:pPr>
            <a:r>
              <a:rPr lang="en-US" b="0" i="0" dirty="0">
                <a:effectLst/>
              </a:rPr>
              <a:t>Better Predictive Performance.</a:t>
            </a:r>
          </a:p>
          <a:p>
            <a:pPr algn="l">
              <a:buFont typeface="+mj-lt"/>
              <a:buAutoNum type="arabicPeriod"/>
            </a:pPr>
            <a:r>
              <a:rPr lang="en-US" b="0" i="0" dirty="0">
                <a:effectLst/>
              </a:rPr>
              <a:t>Less Labeled Data.</a:t>
            </a:r>
          </a:p>
          <a:p>
            <a:pPr algn="l">
              <a:buFont typeface="+mj-lt"/>
              <a:buAutoNum type="arabicPeriod"/>
            </a:pPr>
            <a:r>
              <a:rPr lang="en-US" b="0" i="0" dirty="0">
                <a:effectLst/>
              </a:rPr>
              <a:t>Simplified Model Deployment.</a:t>
            </a:r>
          </a:p>
          <a:p>
            <a:pPr algn="l">
              <a:buFont typeface="+mj-lt"/>
              <a:buAutoNum type="arabicPeriod"/>
            </a:pPr>
            <a:r>
              <a:rPr lang="en-US" b="0" i="0" dirty="0">
                <a:effectLst/>
              </a:rPr>
              <a:t>Emergent Clinical Applications.</a:t>
            </a:r>
          </a:p>
          <a:p>
            <a:pPr algn="l">
              <a:buFont typeface="+mj-lt"/>
              <a:buAutoNum type="arabicPeriod"/>
            </a:pPr>
            <a:r>
              <a:rPr lang="en-US" b="0" i="0" dirty="0">
                <a:effectLst/>
              </a:rPr>
              <a:t>So many emergent clinical applications.</a:t>
            </a:r>
          </a:p>
          <a:p>
            <a:pPr algn="l">
              <a:buFont typeface="+mj-lt"/>
              <a:buAutoNum type="arabicPeriod"/>
            </a:pPr>
            <a:r>
              <a:rPr lang="en-US" b="0" i="0" dirty="0">
                <a:effectLst/>
              </a:rPr>
              <a:t>Multimodality</a:t>
            </a:r>
          </a:p>
          <a:p>
            <a:pPr algn="l">
              <a:buFont typeface="+mj-lt"/>
              <a:buAutoNum type="arabicPeriod"/>
            </a:pPr>
            <a:r>
              <a:rPr lang="en-US" b="0" i="0" dirty="0">
                <a:effectLst/>
              </a:rPr>
              <a:t>Novel Human-AI Interfaces.</a:t>
            </a:r>
          </a:p>
          <a:p>
            <a:br>
              <a:rPr lang="en-US" dirty="0"/>
            </a:br>
            <a:endParaRPr lang="en-US" dirty="0"/>
          </a:p>
        </p:txBody>
      </p:sp>
    </p:spTree>
    <p:extLst>
      <p:ext uri="{BB962C8B-B14F-4D97-AF65-F5344CB8AC3E}">
        <p14:creationId xmlns:p14="http://schemas.microsoft.com/office/powerpoint/2010/main" val="410704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D69BC0-2D49-2704-E0A6-3CBE2C2981B7}"/>
              </a:ext>
            </a:extLst>
          </p:cNvPr>
          <p:cNvSpPr txBox="1"/>
          <p:nvPr/>
        </p:nvSpPr>
        <p:spPr>
          <a:xfrm>
            <a:off x="1562582" y="613458"/>
            <a:ext cx="9537540" cy="3693319"/>
          </a:xfrm>
          <a:prstGeom prst="rect">
            <a:avLst/>
          </a:prstGeom>
          <a:noFill/>
        </p:spPr>
        <p:txBody>
          <a:bodyPr wrap="square" rtlCol="0">
            <a:spAutoFit/>
          </a:bodyPr>
          <a:lstStyle/>
          <a:p>
            <a:pPr algn="l"/>
            <a:r>
              <a:rPr lang="en-US" b="1" i="0" dirty="0">
                <a:effectLst/>
              </a:rPr>
              <a:t>Conclusion</a:t>
            </a:r>
          </a:p>
          <a:p>
            <a:pPr algn="l"/>
            <a:endParaRPr lang="en-US" b="0" i="0" dirty="0">
              <a:effectLst/>
            </a:endParaRPr>
          </a:p>
          <a:p>
            <a:pPr algn="l"/>
            <a:r>
              <a:rPr lang="en-US" b="0" i="0" dirty="0">
                <a:effectLst/>
              </a:rPr>
              <a:t>This review of 50 </a:t>
            </a:r>
            <a:r>
              <a:rPr lang="en-US" b="0" i="0" dirty="0" err="1">
                <a:effectLst/>
              </a:rPr>
              <a:t>CLaMs</a:t>
            </a:r>
            <a:r>
              <a:rPr lang="en-US" b="0" i="0" dirty="0">
                <a:effectLst/>
              </a:rPr>
              <a:t> and 34 FEMRs, shows that most of the clinical FMs are being evaluated on the tasks which give very less information on the advantages of FMs over the traditional ML models. Figure2 and Figure3 show that very less work has been performed to validate if there are any other benefits of FMs.</a:t>
            </a:r>
          </a:p>
          <a:p>
            <a:pPr algn="l"/>
            <a:endParaRPr lang="en-US" b="0" i="0" dirty="0">
              <a:effectLst/>
            </a:endParaRPr>
          </a:p>
          <a:p>
            <a:pPr algn="l"/>
            <a:r>
              <a:rPr lang="en-US" b="0" i="0" dirty="0">
                <a:effectLst/>
              </a:rPr>
              <a:t>We focused this review mostly on the benefits of clinical FMs with which we can conclude that there are various risks involved and many disadvantages which needs some attention. Similar to traditional ML models , FMs are also open to biases induced by overfitting of the datasets.</a:t>
            </a:r>
          </a:p>
          <a:p>
            <a:pPr algn="l"/>
            <a:endParaRPr lang="en-US" b="0" i="0" dirty="0">
              <a:effectLst/>
            </a:endParaRPr>
          </a:p>
          <a:p>
            <a:pPr algn="l"/>
            <a:r>
              <a:rPr lang="en-US" b="0" i="0" dirty="0">
                <a:effectLst/>
              </a:rPr>
              <a:t>Keeping all these aside, FMs are really prominent in solving huge range of healthcare complexities.</a:t>
            </a:r>
          </a:p>
          <a:p>
            <a:endParaRPr lang="en-US" dirty="0"/>
          </a:p>
        </p:txBody>
      </p:sp>
    </p:spTree>
    <p:extLst>
      <p:ext uri="{BB962C8B-B14F-4D97-AF65-F5344CB8AC3E}">
        <p14:creationId xmlns:p14="http://schemas.microsoft.com/office/powerpoint/2010/main" val="777455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6C528-9FAF-EBBB-281C-D750A4420B6C}"/>
              </a:ext>
            </a:extLst>
          </p:cNvPr>
          <p:cNvSpPr txBox="1"/>
          <p:nvPr/>
        </p:nvSpPr>
        <p:spPr>
          <a:xfrm>
            <a:off x="3761772" y="1956122"/>
            <a:ext cx="5243332"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82315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473096-7654-84DD-7533-0823859A8A49}"/>
              </a:ext>
            </a:extLst>
          </p:cNvPr>
          <p:cNvSpPr txBox="1"/>
          <p:nvPr/>
        </p:nvSpPr>
        <p:spPr>
          <a:xfrm>
            <a:off x="1377387" y="497711"/>
            <a:ext cx="9699585" cy="4524315"/>
          </a:xfrm>
          <a:prstGeom prst="rect">
            <a:avLst/>
          </a:prstGeom>
          <a:noFill/>
        </p:spPr>
        <p:txBody>
          <a:bodyPr wrap="square" rtlCol="0">
            <a:spAutoFit/>
          </a:bodyPr>
          <a:lstStyle/>
          <a:p>
            <a:endParaRPr lang="en-US" dirty="0"/>
          </a:p>
          <a:p>
            <a:endParaRPr lang="en-US" dirty="0"/>
          </a:p>
          <a:p>
            <a:endParaRPr lang="en-US" dirty="0"/>
          </a:p>
          <a:p>
            <a:endParaRPr lang="en-US" dirty="0"/>
          </a:p>
          <a:p>
            <a:r>
              <a:rPr lang="en-US" dirty="0"/>
              <a:t>Two Foundation Models: </a:t>
            </a:r>
          </a:p>
          <a:p>
            <a:r>
              <a:rPr lang="en-US" dirty="0"/>
              <a:t>1.Clinical Language Models (</a:t>
            </a:r>
            <a:r>
              <a:rPr lang="en-US" dirty="0" err="1"/>
              <a:t>CLaMs</a:t>
            </a:r>
            <a:r>
              <a:rPr lang="en-US" dirty="0"/>
              <a:t>)</a:t>
            </a:r>
          </a:p>
          <a:p>
            <a:r>
              <a:rPr lang="en-US" dirty="0"/>
              <a:t>2.Foundation models Electronic Medical Records (FEMRs)</a:t>
            </a:r>
          </a:p>
          <a:p>
            <a:endParaRPr lang="en-US" dirty="0"/>
          </a:p>
          <a:p>
            <a:endParaRPr lang="en-US" dirty="0"/>
          </a:p>
          <a:p>
            <a:endParaRPr lang="en-US" dirty="0"/>
          </a:p>
          <a:p>
            <a:endParaRPr lang="en-US" dirty="0"/>
          </a:p>
          <a:p>
            <a:r>
              <a:rPr lang="en-US" dirty="0"/>
              <a:t>IN THIS ARTICLE:</a:t>
            </a:r>
          </a:p>
          <a:p>
            <a:r>
              <a:rPr lang="en-US" dirty="0"/>
              <a:t>*</a:t>
            </a:r>
            <a:r>
              <a:rPr lang="en-US" i="0" dirty="0">
                <a:effectLst/>
              </a:rPr>
              <a:t>Benefits of Clinical FMs</a:t>
            </a:r>
          </a:p>
          <a:p>
            <a:r>
              <a:rPr lang="en-US" dirty="0"/>
              <a:t>*</a:t>
            </a:r>
            <a:r>
              <a:rPr lang="en-US" i="0" dirty="0">
                <a:effectLst/>
              </a:rPr>
              <a:t>Training Data and Public Availability of models:</a:t>
            </a:r>
            <a:endParaRPr lang="en-US" dirty="0"/>
          </a:p>
          <a:p>
            <a:r>
              <a:rPr lang="en-US" dirty="0"/>
              <a:t>*</a:t>
            </a:r>
            <a:r>
              <a:rPr lang="en-US" i="0" dirty="0">
                <a:effectLst/>
              </a:rPr>
              <a:t>Current Evaluation of Clinical FMs:</a:t>
            </a:r>
          </a:p>
          <a:p>
            <a:r>
              <a:rPr lang="en-US" dirty="0"/>
              <a:t>*</a:t>
            </a:r>
            <a:r>
              <a:rPr lang="en-US" i="0" dirty="0">
                <a:effectLst/>
              </a:rPr>
              <a:t>Improved Evaluation Paradigms for Clinical FMs.</a:t>
            </a:r>
            <a:endParaRPr lang="en-US" dirty="0"/>
          </a:p>
        </p:txBody>
      </p:sp>
    </p:spTree>
    <p:extLst>
      <p:ext uri="{BB962C8B-B14F-4D97-AF65-F5344CB8AC3E}">
        <p14:creationId xmlns:p14="http://schemas.microsoft.com/office/powerpoint/2010/main" val="183636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5A247A-46A6-9C99-B736-97FC9C840ED9}"/>
              </a:ext>
            </a:extLst>
          </p:cNvPr>
          <p:cNvSpPr txBox="1"/>
          <p:nvPr/>
        </p:nvSpPr>
        <p:spPr>
          <a:xfrm>
            <a:off x="1759352" y="1038067"/>
            <a:ext cx="8194876" cy="5078313"/>
          </a:xfrm>
          <a:prstGeom prst="rect">
            <a:avLst/>
          </a:prstGeom>
          <a:noFill/>
        </p:spPr>
        <p:txBody>
          <a:bodyPr wrap="square" rtlCol="0">
            <a:spAutoFit/>
          </a:bodyPr>
          <a:lstStyle/>
          <a:p>
            <a:pPr algn="l"/>
            <a:r>
              <a:rPr lang="en-US" b="1" i="0" dirty="0">
                <a:effectLst/>
              </a:rPr>
              <a:t>Introduction:</a:t>
            </a:r>
          </a:p>
          <a:p>
            <a:pPr algn="l"/>
            <a:endParaRPr lang="en-US" b="1" dirty="0"/>
          </a:p>
          <a:p>
            <a:pPr algn="l"/>
            <a:endParaRPr lang="en-US" b="0" i="0" dirty="0">
              <a:effectLst/>
            </a:endParaRPr>
          </a:p>
          <a:p>
            <a:pPr algn="l"/>
            <a:r>
              <a:rPr lang="en-US" b="0" i="0" dirty="0">
                <a:effectLst/>
              </a:rPr>
              <a:t>Foundation models are machine learning models which are easily capable of performing variable tasks on large and huge datasets. FMs have managed to get a lot of attention due to this feature of handling large datasets. It can do text generation, video editing to protein folding and robotics.</a:t>
            </a:r>
          </a:p>
          <a:p>
            <a:pPr algn="l"/>
            <a:endParaRPr lang="en-US" b="0" i="0" dirty="0">
              <a:effectLst/>
            </a:endParaRPr>
          </a:p>
          <a:p>
            <a:pPr algn="l"/>
            <a:r>
              <a:rPr lang="en-US" b="0" i="0" dirty="0">
                <a:effectLst/>
              </a:rPr>
              <a:t>In case we believe that FMs can help the hospitals and patients in any way, we need to perform some important evaluations, tests to test these assumptions. In this review, we take a walk through </a:t>
            </a:r>
            <a:r>
              <a:rPr lang="en-US" b="0" i="0" dirty="0" err="1">
                <a:effectLst/>
              </a:rPr>
              <a:t>Fms</a:t>
            </a:r>
            <a:r>
              <a:rPr lang="en-US" b="0" i="0" dirty="0">
                <a:effectLst/>
              </a:rPr>
              <a:t> and their evaluation regimes assumed clinical value.</a:t>
            </a:r>
          </a:p>
          <a:p>
            <a:pPr algn="l"/>
            <a:endParaRPr lang="en-US" b="0" i="0" dirty="0">
              <a:effectLst/>
            </a:endParaRPr>
          </a:p>
          <a:p>
            <a:pPr algn="l"/>
            <a:r>
              <a:rPr lang="en-US" b="0" i="0" dirty="0">
                <a:effectLst/>
              </a:rPr>
              <a:t>To clarify on this topic, we reviewed no less than 80 clinical FMs built from the EMR data. We added all the models trained on structured and unstructured data. We are referring to this combination of structured and unstructured EMR data or clinical data.</a:t>
            </a:r>
          </a:p>
          <a:p>
            <a:br>
              <a:rPr lang="en-US" dirty="0"/>
            </a:br>
            <a:endParaRPr lang="en-US" b="0" i="0" dirty="0">
              <a:effectLst/>
            </a:endParaRPr>
          </a:p>
          <a:p>
            <a:endParaRPr lang="en-US" dirty="0"/>
          </a:p>
        </p:txBody>
      </p:sp>
    </p:spTree>
    <p:extLst>
      <p:ext uri="{BB962C8B-B14F-4D97-AF65-F5344CB8AC3E}">
        <p14:creationId xmlns:p14="http://schemas.microsoft.com/office/powerpoint/2010/main" val="223662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4E6DD-7C60-8E9E-9784-52091F92DE2D}"/>
              </a:ext>
            </a:extLst>
          </p:cNvPr>
          <p:cNvSpPr txBox="1"/>
          <p:nvPr/>
        </p:nvSpPr>
        <p:spPr>
          <a:xfrm>
            <a:off x="2426825" y="1111169"/>
            <a:ext cx="7338350" cy="4801314"/>
          </a:xfrm>
          <a:prstGeom prst="rect">
            <a:avLst/>
          </a:prstGeom>
          <a:noFill/>
        </p:spPr>
        <p:txBody>
          <a:bodyPr wrap="square" rtlCol="0">
            <a:spAutoFit/>
          </a:bodyPr>
          <a:lstStyle/>
          <a:p>
            <a:pPr algn="l"/>
            <a:r>
              <a:rPr lang="en-US" b="1" i="0" dirty="0">
                <a:effectLst/>
              </a:rPr>
              <a:t>What is Clinical FM?</a:t>
            </a:r>
          </a:p>
          <a:p>
            <a:pPr algn="l"/>
            <a:endParaRPr lang="en-US" b="0" i="0" dirty="0">
              <a:effectLst/>
            </a:endParaRPr>
          </a:p>
          <a:p>
            <a:pPr algn="l"/>
            <a:r>
              <a:rPr lang="en-US" b="0" i="0" dirty="0">
                <a:effectLst/>
              </a:rPr>
              <a:t>There are mainly two types of foundation models that are built from EMR data. They are Clinical Language Models(</a:t>
            </a:r>
            <a:r>
              <a:rPr lang="en-US" b="0" i="0" dirty="0" err="1">
                <a:effectLst/>
              </a:rPr>
              <a:t>CLaMs</a:t>
            </a:r>
            <a:r>
              <a:rPr lang="en-US" b="0" i="0" dirty="0">
                <a:effectLst/>
              </a:rPr>
              <a:t>) and Foundation models for EMRs(FEMRs).</a:t>
            </a:r>
          </a:p>
          <a:p>
            <a:pPr algn="l"/>
            <a:endParaRPr lang="en-US" b="0" i="0" dirty="0">
              <a:effectLst/>
            </a:endParaRPr>
          </a:p>
          <a:p>
            <a:pPr algn="l"/>
            <a:r>
              <a:rPr lang="en-US" b="1" i="0" dirty="0">
                <a:effectLst/>
              </a:rPr>
              <a:t>Clinical Language Models(</a:t>
            </a:r>
            <a:r>
              <a:rPr lang="en-US" b="1" i="0" dirty="0" err="1">
                <a:effectLst/>
              </a:rPr>
              <a:t>CLaMs</a:t>
            </a:r>
            <a:r>
              <a:rPr lang="en-US" b="1" i="0" dirty="0">
                <a:effectLst/>
              </a:rPr>
              <a:t>) :</a:t>
            </a:r>
            <a:endParaRPr lang="en-US" b="0" i="0" dirty="0">
              <a:effectLst/>
            </a:endParaRPr>
          </a:p>
          <a:p>
            <a:pPr algn="l"/>
            <a:r>
              <a:rPr lang="en-US" b="0" i="0" dirty="0">
                <a:effectLst/>
              </a:rPr>
              <a:t>This is the first type of </a:t>
            </a:r>
            <a:r>
              <a:rPr lang="en-US" b="0" i="0" dirty="0" err="1">
                <a:effectLst/>
              </a:rPr>
              <a:t>CLaMs</a:t>
            </a:r>
            <a:r>
              <a:rPr lang="en-US" b="0" i="0" dirty="0">
                <a:effectLst/>
              </a:rPr>
              <a:t>, and it is a subtype of large language models(LLMs). It has unique feature of specialization of clinical/biomedical text.</a:t>
            </a:r>
          </a:p>
          <a:p>
            <a:pPr algn="l"/>
            <a:r>
              <a:rPr lang="en-US" b="1" i="0" dirty="0">
                <a:effectLst/>
              </a:rPr>
              <a:t>Foundation models for Electronic Medical Records(FEMRs)</a:t>
            </a:r>
            <a:endParaRPr lang="en-US" b="0" i="0" dirty="0">
              <a:effectLst/>
            </a:endParaRPr>
          </a:p>
          <a:p>
            <a:pPr algn="l"/>
            <a:r>
              <a:rPr lang="en-US" b="0" i="0" dirty="0">
                <a:effectLst/>
              </a:rPr>
              <a:t>This is the second type of clinical FMs for FEMRs. These models are always trained for all the timeline of all the events in patient’s medical </a:t>
            </a:r>
            <a:r>
              <a:rPr lang="en-US" b="0" i="0" dirty="0" err="1">
                <a:effectLst/>
              </a:rPr>
              <a:t>history.The</a:t>
            </a:r>
            <a:r>
              <a:rPr lang="en-US" b="0" i="0" dirty="0">
                <a:effectLst/>
              </a:rPr>
              <a:t> Fig 1.b shows the perfect explanation of </a:t>
            </a:r>
            <a:r>
              <a:rPr lang="en-US" b="0" i="0" dirty="0" err="1">
                <a:effectLst/>
              </a:rPr>
              <a:t>FEMRs.A</a:t>
            </a:r>
            <a:r>
              <a:rPr lang="en-US" b="0" i="0" dirty="0">
                <a:effectLst/>
              </a:rPr>
              <a:t> patient’s representation can be useful as input to any type of built models like FEMR.</a:t>
            </a:r>
          </a:p>
          <a:p>
            <a:pPr algn="l"/>
            <a:endParaRPr lang="en-US" b="0" i="0" dirty="0">
              <a:effectLst/>
            </a:endParaRPr>
          </a:p>
          <a:p>
            <a:pPr algn="l"/>
            <a:endParaRPr lang="en-US" b="0" i="0" dirty="0">
              <a:effectLst/>
            </a:endParaRPr>
          </a:p>
        </p:txBody>
      </p:sp>
    </p:spTree>
    <p:extLst>
      <p:ext uri="{BB962C8B-B14F-4D97-AF65-F5344CB8AC3E}">
        <p14:creationId xmlns:p14="http://schemas.microsoft.com/office/powerpoint/2010/main" val="83929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D641F4-B9F7-BD56-6FA8-EA9C6ADD6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693" y="219918"/>
            <a:ext cx="9846811" cy="46567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98E101-9A0A-0B8D-EC12-455CF187381E}"/>
              </a:ext>
            </a:extLst>
          </p:cNvPr>
          <p:cNvSpPr txBox="1"/>
          <p:nvPr/>
        </p:nvSpPr>
        <p:spPr>
          <a:xfrm>
            <a:off x="2037144" y="5197033"/>
            <a:ext cx="8055980" cy="1200329"/>
          </a:xfrm>
          <a:prstGeom prst="rect">
            <a:avLst/>
          </a:prstGeom>
          <a:noFill/>
        </p:spPr>
        <p:txBody>
          <a:bodyPr wrap="square" rtlCol="0">
            <a:spAutoFit/>
          </a:bodyPr>
          <a:lstStyle/>
          <a:p>
            <a:r>
              <a:rPr lang="en-US" i="1" dirty="0">
                <a:effectLst/>
              </a:rPr>
              <a:t>Figure 1. Overview of the inputs and outputs of the two main types of clinical FMs. (a) The inputs and outputs of </a:t>
            </a:r>
            <a:r>
              <a:rPr lang="en-US" i="1" dirty="0" err="1">
                <a:effectLst/>
              </a:rPr>
              <a:t>CLaMs</a:t>
            </a:r>
            <a:r>
              <a:rPr lang="en-US" i="1" dirty="0">
                <a:effectLst/>
              </a:rPr>
              <a:t>. (b) The inputs and outputs of Foundation models for FEMRs.</a:t>
            </a:r>
            <a:br>
              <a:rPr lang="en-US" dirty="0"/>
            </a:br>
            <a:endParaRPr lang="en-US" dirty="0"/>
          </a:p>
        </p:txBody>
      </p:sp>
    </p:spTree>
    <p:extLst>
      <p:ext uri="{BB962C8B-B14F-4D97-AF65-F5344CB8AC3E}">
        <p14:creationId xmlns:p14="http://schemas.microsoft.com/office/powerpoint/2010/main" val="205977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F64DAF-3840-55AF-664E-05009694871F}"/>
              </a:ext>
            </a:extLst>
          </p:cNvPr>
          <p:cNvSpPr txBox="1"/>
          <p:nvPr/>
        </p:nvSpPr>
        <p:spPr>
          <a:xfrm>
            <a:off x="2291788" y="694481"/>
            <a:ext cx="8113853" cy="397031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pPr algn="l"/>
            <a:r>
              <a:rPr lang="en-US" b="1" i="0" dirty="0">
                <a:effectLst/>
              </a:rPr>
              <a:t>Benefits of Clinical FMs:</a:t>
            </a:r>
          </a:p>
          <a:p>
            <a:pPr algn="l"/>
            <a:endParaRPr lang="en-US" b="0" i="0" dirty="0">
              <a:effectLst/>
            </a:endParaRPr>
          </a:p>
          <a:p>
            <a:pPr algn="l">
              <a:buFont typeface="+mj-lt"/>
              <a:buAutoNum type="arabicPeriod"/>
            </a:pPr>
            <a:r>
              <a:rPr lang="en-US" b="0" i="0" dirty="0">
                <a:effectLst/>
              </a:rPr>
              <a:t>Clinical FMs have much better predictive performance.</a:t>
            </a:r>
          </a:p>
          <a:p>
            <a:pPr algn="l">
              <a:buFont typeface="+mj-lt"/>
              <a:buAutoNum type="arabicPeriod"/>
            </a:pPr>
            <a:r>
              <a:rPr lang="en-US" b="0" i="0" dirty="0">
                <a:effectLst/>
              </a:rPr>
              <a:t>Clinical FMs often require very less labeled data.</a:t>
            </a:r>
          </a:p>
          <a:p>
            <a:pPr algn="l">
              <a:buFont typeface="+mj-lt"/>
              <a:buAutoNum type="arabicPeriod"/>
            </a:pPr>
            <a:r>
              <a:rPr lang="en-US" b="0" i="0" dirty="0">
                <a:effectLst/>
              </a:rPr>
              <a:t>Clinical FMs enable very simpler and cheaper model deployment.</a:t>
            </a:r>
          </a:p>
          <a:p>
            <a:pPr algn="l">
              <a:buFont typeface="+mj-lt"/>
              <a:buAutoNum type="arabicPeriod"/>
            </a:pPr>
            <a:r>
              <a:rPr lang="en-US" b="0" i="0" dirty="0">
                <a:effectLst/>
              </a:rPr>
              <a:t>Clinical FMs are much more effective in handling multinomial data.</a:t>
            </a:r>
          </a:p>
          <a:p>
            <a:pPr algn="l">
              <a:buFont typeface="+mj-lt"/>
              <a:buAutoNum type="arabicPeriod"/>
            </a:pPr>
            <a:r>
              <a:rPr lang="en-US" b="0" i="0" dirty="0">
                <a:effectLst/>
              </a:rPr>
              <a:t>Clinical FMs can also handle novel interfaces for that are useful for human-AI interaction.</a:t>
            </a:r>
          </a:p>
          <a:p>
            <a:endParaRPr lang="en-US" dirty="0"/>
          </a:p>
        </p:txBody>
      </p:sp>
    </p:spTree>
    <p:extLst>
      <p:ext uri="{BB962C8B-B14F-4D97-AF65-F5344CB8AC3E}">
        <p14:creationId xmlns:p14="http://schemas.microsoft.com/office/powerpoint/2010/main" val="29258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1E0D2-D98F-D8F4-2A60-C61082A799F9}"/>
              </a:ext>
            </a:extLst>
          </p:cNvPr>
          <p:cNvSpPr txBox="1"/>
          <p:nvPr/>
        </p:nvSpPr>
        <p:spPr>
          <a:xfrm>
            <a:off x="1620456" y="532435"/>
            <a:ext cx="8148577" cy="5355312"/>
          </a:xfrm>
          <a:prstGeom prst="rect">
            <a:avLst/>
          </a:prstGeom>
          <a:noFill/>
        </p:spPr>
        <p:txBody>
          <a:bodyPr wrap="square" rtlCol="0">
            <a:spAutoFit/>
          </a:bodyPr>
          <a:lstStyle/>
          <a:p>
            <a:pPr algn="l"/>
            <a:endParaRPr lang="en-US" b="1" i="0" dirty="0">
              <a:solidFill>
                <a:srgbClr val="292929"/>
              </a:solidFill>
              <a:effectLst/>
              <a:latin typeface="source-serif-pro"/>
            </a:endParaRPr>
          </a:p>
          <a:p>
            <a:pPr algn="l"/>
            <a:endParaRPr lang="en-US" b="1" dirty="0">
              <a:solidFill>
                <a:srgbClr val="292929"/>
              </a:solidFill>
              <a:latin typeface="source-serif-pro"/>
            </a:endParaRPr>
          </a:p>
          <a:p>
            <a:pPr algn="l"/>
            <a:endParaRPr lang="en-US" b="1" i="0" dirty="0">
              <a:solidFill>
                <a:srgbClr val="292929"/>
              </a:solidFill>
              <a:effectLst/>
              <a:latin typeface="source-serif-pro"/>
            </a:endParaRPr>
          </a:p>
          <a:p>
            <a:pPr algn="l"/>
            <a:r>
              <a:rPr lang="en-US" b="1" i="0" dirty="0">
                <a:effectLst/>
              </a:rPr>
              <a:t>Training Data and Public Availability of models:</a:t>
            </a:r>
          </a:p>
          <a:p>
            <a:pPr algn="l"/>
            <a:endParaRPr lang="en-US" b="0" i="0" dirty="0">
              <a:effectLst/>
            </a:endParaRPr>
          </a:p>
          <a:p>
            <a:pPr algn="l"/>
            <a:r>
              <a:rPr lang="en-US" b="1" i="1" dirty="0" err="1">
                <a:effectLst/>
              </a:rPr>
              <a:t>CLaMs</a:t>
            </a:r>
            <a:endParaRPr lang="en-US" b="0" i="0" dirty="0">
              <a:effectLst/>
            </a:endParaRPr>
          </a:p>
          <a:p>
            <a:pPr algn="l"/>
            <a:r>
              <a:rPr lang="en-US" b="0" i="0" dirty="0">
                <a:effectLst/>
              </a:rPr>
              <a:t>Training Data: </a:t>
            </a:r>
            <a:r>
              <a:rPr lang="en-US" b="0" i="0" dirty="0" err="1">
                <a:effectLst/>
              </a:rPr>
              <a:t>CLaMs</a:t>
            </a:r>
            <a:r>
              <a:rPr lang="en-US" b="0" i="0" dirty="0">
                <a:effectLst/>
              </a:rPr>
              <a:t> are trained on either clinical text or biomedical text. Almost all </a:t>
            </a:r>
            <a:r>
              <a:rPr lang="en-US" b="0" i="0" dirty="0" err="1">
                <a:effectLst/>
              </a:rPr>
              <a:t>CLaMs</a:t>
            </a:r>
            <a:r>
              <a:rPr lang="en-US" b="0" i="0" dirty="0">
                <a:effectLst/>
              </a:rPr>
              <a:t> trained on clinical text use a single database: MIMIC-III, which has 2 million notes written.</a:t>
            </a:r>
          </a:p>
          <a:p>
            <a:pPr algn="l"/>
            <a:r>
              <a:rPr lang="en-US" b="0" i="0" dirty="0">
                <a:effectLst/>
              </a:rPr>
              <a:t>Model Availability: Almost all the </a:t>
            </a:r>
            <a:r>
              <a:rPr lang="en-US" b="0" i="0" dirty="0" err="1">
                <a:effectLst/>
              </a:rPr>
              <a:t>CLaMs</a:t>
            </a:r>
            <a:r>
              <a:rPr lang="en-US" b="0" i="0" dirty="0">
                <a:effectLst/>
              </a:rPr>
              <a:t> are publicly accessible via </a:t>
            </a:r>
            <a:r>
              <a:rPr lang="en-US" b="0" i="0" dirty="0" err="1">
                <a:effectLst/>
              </a:rPr>
              <a:t>HuggingFace</a:t>
            </a:r>
            <a:r>
              <a:rPr lang="en-US" b="0" i="0" dirty="0">
                <a:effectLst/>
              </a:rPr>
              <a:t>, etc.</a:t>
            </a:r>
          </a:p>
          <a:p>
            <a:pPr algn="l"/>
            <a:endParaRPr lang="en-US" b="0" i="0" dirty="0">
              <a:effectLst/>
            </a:endParaRPr>
          </a:p>
          <a:p>
            <a:pPr algn="l"/>
            <a:r>
              <a:rPr lang="en-US" b="1" i="1" dirty="0">
                <a:effectLst/>
              </a:rPr>
              <a:t>FEMRs</a:t>
            </a:r>
            <a:endParaRPr lang="en-US" b="0" i="0" dirty="0">
              <a:effectLst/>
            </a:endParaRPr>
          </a:p>
          <a:p>
            <a:pPr algn="l"/>
            <a:r>
              <a:rPr lang="en-US" b="0" i="0" dirty="0">
                <a:effectLst/>
              </a:rPr>
              <a:t>Training data: Most of the FEMRs are trained mostly on small, publicly available EMR datasets or a unique private health system’s EMR database like MIMIC-III. It has less than 40,000 patients.</a:t>
            </a:r>
          </a:p>
          <a:p>
            <a:pPr algn="l"/>
            <a:r>
              <a:rPr lang="en-US" b="0" i="0" dirty="0">
                <a:effectLst/>
              </a:rPr>
              <a:t>Model Accessibility: FEMRs lack a common process like the </a:t>
            </a:r>
            <a:r>
              <a:rPr lang="en-US" b="0" i="0" dirty="0" err="1">
                <a:effectLst/>
              </a:rPr>
              <a:t>HuggingFace</a:t>
            </a:r>
            <a:r>
              <a:rPr lang="en-US" b="0" i="0" dirty="0">
                <a:effectLst/>
              </a:rPr>
              <a:t> for distributing models to the research community.</a:t>
            </a:r>
          </a:p>
          <a:p>
            <a:br>
              <a:rPr lang="en-US" dirty="0"/>
            </a:br>
            <a:endParaRPr lang="en-US" dirty="0"/>
          </a:p>
        </p:txBody>
      </p:sp>
    </p:spTree>
    <p:extLst>
      <p:ext uri="{BB962C8B-B14F-4D97-AF65-F5344CB8AC3E}">
        <p14:creationId xmlns:p14="http://schemas.microsoft.com/office/powerpoint/2010/main" val="250239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4E38E8-B9E8-A1F6-6283-A90BD8FE6726}"/>
              </a:ext>
            </a:extLst>
          </p:cNvPr>
          <p:cNvSpPr txBox="1"/>
          <p:nvPr/>
        </p:nvSpPr>
        <p:spPr>
          <a:xfrm>
            <a:off x="1574157" y="509286"/>
            <a:ext cx="8981954" cy="4524315"/>
          </a:xfrm>
          <a:prstGeom prst="rect">
            <a:avLst/>
          </a:prstGeom>
          <a:noFill/>
        </p:spPr>
        <p:txBody>
          <a:bodyPr wrap="square" rtlCol="0">
            <a:spAutoFit/>
          </a:bodyPr>
          <a:lstStyle/>
          <a:p>
            <a:pPr algn="l"/>
            <a:endParaRPr lang="en-US" b="1" i="0" dirty="0">
              <a:solidFill>
                <a:srgbClr val="292929"/>
              </a:solidFill>
              <a:effectLst/>
              <a:latin typeface="source-serif-pro"/>
            </a:endParaRPr>
          </a:p>
          <a:p>
            <a:pPr algn="l"/>
            <a:endParaRPr lang="en-US" b="1" dirty="0"/>
          </a:p>
          <a:p>
            <a:pPr algn="l"/>
            <a:r>
              <a:rPr lang="en-US" b="1" i="0" dirty="0">
                <a:effectLst/>
              </a:rPr>
              <a:t>Current Evaluation of Clinical FMs:</a:t>
            </a:r>
            <a:endParaRPr lang="en-US" b="0" i="0" dirty="0">
              <a:effectLst/>
            </a:endParaRPr>
          </a:p>
          <a:p>
            <a:pPr algn="l"/>
            <a:r>
              <a:rPr lang="en-US" b="0" i="0" dirty="0">
                <a:effectLst/>
              </a:rPr>
              <a:t>Clinical FMs are assessed based on the tasks are relatively very easy for evaluation. These provide very limited insight on the FMs being a “categorically different” technology.</a:t>
            </a:r>
          </a:p>
          <a:p>
            <a:pPr algn="l"/>
            <a:endParaRPr lang="en-US" b="0" i="0" dirty="0">
              <a:effectLst/>
            </a:endParaRPr>
          </a:p>
          <a:p>
            <a:pPr algn="l"/>
            <a:r>
              <a:rPr lang="en-US" b="1" i="1" dirty="0" err="1">
                <a:effectLst/>
              </a:rPr>
              <a:t>CLaMs</a:t>
            </a:r>
            <a:endParaRPr lang="en-US" b="0" i="0" dirty="0">
              <a:effectLst/>
            </a:endParaRPr>
          </a:p>
          <a:p>
            <a:pPr algn="l"/>
            <a:r>
              <a:rPr lang="en-US" b="0" i="0" dirty="0">
                <a:effectLst/>
              </a:rPr>
              <a:t>We collected almost every evaluation task which a </a:t>
            </a:r>
            <a:r>
              <a:rPr lang="en-US" b="0" i="0" dirty="0" err="1">
                <a:effectLst/>
              </a:rPr>
              <a:t>CLaM</a:t>
            </a:r>
            <a:r>
              <a:rPr lang="en-US" b="0" i="0" dirty="0">
                <a:effectLst/>
              </a:rPr>
              <a:t> was evaluated on its previous original publication. These are evaluated based on standard tasks and standard datasets.</a:t>
            </a:r>
          </a:p>
          <a:p>
            <a:pPr algn="l"/>
            <a:endParaRPr lang="en-US" dirty="0"/>
          </a:p>
          <a:p>
            <a:pPr algn="l"/>
            <a:r>
              <a:rPr lang="en-US" b="1" i="1" dirty="0">
                <a:effectLst/>
              </a:rPr>
              <a:t>FEMRs</a:t>
            </a:r>
            <a:endParaRPr lang="en-US" b="0" i="0" dirty="0">
              <a:effectLst/>
            </a:endParaRPr>
          </a:p>
          <a:p>
            <a:pPr algn="l"/>
            <a:r>
              <a:rPr lang="en-US" b="0" i="0" dirty="0">
                <a:effectLst/>
              </a:rPr>
              <a:t>We collected the real tasks on which each FEMR was evaluated in Figure 3b. Evaluation done based on standard tasks and standard datasets. This is even worse than that of </a:t>
            </a:r>
            <a:r>
              <a:rPr lang="en-US" b="0" i="0" dirty="0" err="1">
                <a:effectLst/>
              </a:rPr>
              <a:t>CLaMS</a:t>
            </a:r>
            <a:r>
              <a:rPr lang="en-US" b="0" i="0" dirty="0">
                <a:effectLst/>
              </a:rPr>
              <a:t>. FEMRs lack a huge set of “canonical” evaluations. This makes it highly non feasible to compare the performance of various FEMRs.</a:t>
            </a:r>
          </a:p>
          <a:p>
            <a:pPr algn="l"/>
            <a:endParaRPr lang="en-US" b="0" i="0" dirty="0">
              <a:solidFill>
                <a:srgbClr val="292929"/>
              </a:solidFill>
              <a:effectLst/>
              <a:latin typeface="source-serif-pro"/>
            </a:endParaRPr>
          </a:p>
        </p:txBody>
      </p:sp>
    </p:spTree>
    <p:extLst>
      <p:ext uri="{BB962C8B-B14F-4D97-AF65-F5344CB8AC3E}">
        <p14:creationId xmlns:p14="http://schemas.microsoft.com/office/powerpoint/2010/main" val="106502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DD65283-DF7A-0E17-D967-3BB89D85B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502" y="104173"/>
            <a:ext cx="8437944" cy="54773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6A9F9D-3734-A9F3-C347-06BC26E4F4A7}"/>
              </a:ext>
            </a:extLst>
          </p:cNvPr>
          <p:cNvSpPr txBox="1"/>
          <p:nvPr/>
        </p:nvSpPr>
        <p:spPr>
          <a:xfrm>
            <a:off x="1539433" y="5741043"/>
            <a:ext cx="9097701" cy="646331"/>
          </a:xfrm>
          <a:prstGeom prst="rect">
            <a:avLst/>
          </a:prstGeom>
          <a:noFill/>
        </p:spPr>
        <p:txBody>
          <a:bodyPr wrap="square" rtlCol="0">
            <a:spAutoFit/>
          </a:bodyPr>
          <a:lstStyle/>
          <a:p>
            <a:r>
              <a:rPr lang="en-US" dirty="0"/>
              <a:t>Figure 2. A depiction of </a:t>
            </a:r>
            <a:r>
              <a:rPr lang="en-US" dirty="0" err="1"/>
              <a:t>CLaMs</a:t>
            </a:r>
            <a:r>
              <a:rPr lang="en-US" dirty="0"/>
              <a:t> way of training, evaluation and publishing.</a:t>
            </a:r>
            <a:br>
              <a:rPr lang="en-US" dirty="0">
                <a:effectLst/>
              </a:rPr>
            </a:br>
            <a:endParaRPr lang="en-US" dirty="0">
              <a:effectLst/>
            </a:endParaRPr>
          </a:p>
        </p:txBody>
      </p:sp>
    </p:spTree>
    <p:extLst>
      <p:ext uri="{BB962C8B-B14F-4D97-AF65-F5344CB8AC3E}">
        <p14:creationId xmlns:p14="http://schemas.microsoft.com/office/powerpoint/2010/main" val="898186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22</TotalTime>
  <Words>945</Words>
  <Application>Microsoft Macintosh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source-serif-pro</vt:lpstr>
      <vt:lpstr>Tw Cen MT</vt:lpstr>
      <vt:lpstr>Circuit</vt:lpstr>
      <vt:lpstr>The Shaky Foundations of Clinical Function Models: A survey of large language models and Foundation models for EMRs.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Shaky Foundations of Clinical Function Models: A survey of large language models and Foundation models for EMRs. </dc:title>
  <dc:creator>Microsoft Office User</dc:creator>
  <cp:lastModifiedBy>Microsoft Office User</cp:lastModifiedBy>
  <cp:revision>3</cp:revision>
  <dcterms:created xsi:type="dcterms:W3CDTF">2023-05-15T15:26:23Z</dcterms:created>
  <dcterms:modified xsi:type="dcterms:W3CDTF">2023-05-15T15:49:17Z</dcterms:modified>
</cp:coreProperties>
</file>