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58" r:id="rId3"/>
    <p:sldId id="259" r:id="rId4"/>
    <p:sldId id="262" r:id="rId5"/>
    <p:sldId id="260" r:id="rId6"/>
    <p:sldId id="263" r:id="rId7"/>
    <p:sldId id="266" r:id="rId8"/>
    <p:sldId id="267" r:id="rId9"/>
    <p:sldId id="268"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hid Khoshghamatazad" initials="VK" lastIdx="1" clrIdx="0">
    <p:extLst>
      <p:ext uri="{19B8F6BF-5375-455C-9EA6-DF929625EA0E}">
        <p15:presenceInfo xmlns:p15="http://schemas.microsoft.com/office/powerpoint/2012/main" userId="Vahid Khoshghamataz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9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autoAdjust="0"/>
  </p:normalViewPr>
  <p:slideViewPr>
    <p:cSldViewPr snapToGrid="0">
      <p:cViewPr varScale="1">
        <p:scale>
          <a:sx n="108" d="100"/>
          <a:sy n="108" d="100"/>
        </p:scale>
        <p:origin x="65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72A368-A048-4B2D-83F6-72BADE068C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68E94F-0D50-4DD2-98A1-14B340BA80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0F8303-42C6-4C06-A830-B566F7B34521}" type="datetimeFigureOut">
              <a:rPr lang="en-US" smtClean="0"/>
              <a:t>3/3/2022</a:t>
            </a:fld>
            <a:endParaRPr lang="en-US"/>
          </a:p>
        </p:txBody>
      </p:sp>
      <p:sp>
        <p:nvSpPr>
          <p:cNvPr id="4" name="Footer Placeholder 3">
            <a:extLst>
              <a:ext uri="{FF2B5EF4-FFF2-40B4-BE49-F238E27FC236}">
                <a16:creationId xmlns:a16="http://schemas.microsoft.com/office/drawing/2014/main" id="{42284D4A-A666-4372-AD3F-1B6B474CCC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5121C3-F923-4C0A-8B93-ACB5C5BA12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420BAA-3B98-4522-A4F7-183CBA8D6AE8}" type="slidenum">
              <a:rPr lang="en-US" smtClean="0"/>
              <a:t>‹#›</a:t>
            </a:fld>
            <a:endParaRPr lang="en-US"/>
          </a:p>
        </p:txBody>
      </p:sp>
    </p:spTree>
    <p:extLst>
      <p:ext uri="{BB962C8B-B14F-4D97-AF65-F5344CB8AC3E}">
        <p14:creationId xmlns:p14="http://schemas.microsoft.com/office/powerpoint/2010/main" val="1246857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6FE28-C65C-4586-A602-4421FE88A352}"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A8772-681C-482F-99D4-B72624441264}" type="slidenum">
              <a:rPr lang="en-US" smtClean="0"/>
              <a:t>‹#›</a:t>
            </a:fld>
            <a:endParaRPr lang="en-US"/>
          </a:p>
        </p:txBody>
      </p:sp>
    </p:spTree>
    <p:extLst>
      <p:ext uri="{BB962C8B-B14F-4D97-AF65-F5344CB8AC3E}">
        <p14:creationId xmlns:p14="http://schemas.microsoft.com/office/powerpoint/2010/main" val="293855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effectLst/>
                <a:latin typeface="Rubik-LightItalic"/>
                <a:ea typeface="Calibri" panose="020F0502020204030204" pitchFamily="34" charset="0"/>
                <a:cs typeface="Rubik-LightItalic"/>
              </a:rPr>
              <a:t>the ability to delete all posts at once using a serverless function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65A8772-681C-482F-99D4-B72624441264}" type="slidenum">
              <a:rPr lang="en-US" smtClean="0"/>
              <a:t>3</a:t>
            </a:fld>
            <a:endParaRPr lang="en-US"/>
          </a:p>
        </p:txBody>
      </p:sp>
    </p:spTree>
    <p:extLst>
      <p:ext uri="{BB962C8B-B14F-4D97-AF65-F5344CB8AC3E}">
        <p14:creationId xmlns:p14="http://schemas.microsoft.com/office/powerpoint/2010/main" val="236662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1B7B-07DE-4BBE-AE38-CBE1B6857A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40AF-42CD-4634-98E2-BD6E9875D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7B4921-00F8-4597-8E19-1E72DA88374B}"/>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5" name="Footer Placeholder 4">
            <a:extLst>
              <a:ext uri="{FF2B5EF4-FFF2-40B4-BE49-F238E27FC236}">
                <a16:creationId xmlns:a16="http://schemas.microsoft.com/office/drawing/2014/main" id="{2E6BE5A8-0AE2-465F-8426-CE35A7F4B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E92A7-4323-457B-904E-85707E12A9B1}"/>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129881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2FC8-28DC-4633-82CB-405EC34A26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1CCBC8-58A4-4DFB-81D4-20A068F46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C5C00-8221-4221-BCD1-26AA5923602A}"/>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5" name="Footer Placeholder 4">
            <a:extLst>
              <a:ext uri="{FF2B5EF4-FFF2-40B4-BE49-F238E27FC236}">
                <a16:creationId xmlns:a16="http://schemas.microsoft.com/office/drawing/2014/main" id="{34DBF3EE-1226-4C40-9FE3-F94536654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727A4-D844-47D3-86A6-3176A8A8D17C}"/>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97845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37402-EC97-4F86-AB3B-0EC8C6AC6D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F028E0-1014-4CE3-8CB1-9887315EF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6956A-0AFB-47D1-97FF-42348CF8BB02}"/>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5" name="Footer Placeholder 4">
            <a:extLst>
              <a:ext uri="{FF2B5EF4-FFF2-40B4-BE49-F238E27FC236}">
                <a16:creationId xmlns:a16="http://schemas.microsoft.com/office/drawing/2014/main" id="{6E6E361F-9A08-4443-B620-8565F4788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8573C-BD28-4501-BF51-760E86D1872B}"/>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212586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E03-CA28-4407-83D4-B0EADCEB39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F9D71-79EA-4AD3-8E4E-D6E2A8E41B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A7E6D-2085-424E-A714-9E6C2160F3D2}"/>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5" name="Footer Placeholder 4">
            <a:extLst>
              <a:ext uri="{FF2B5EF4-FFF2-40B4-BE49-F238E27FC236}">
                <a16:creationId xmlns:a16="http://schemas.microsoft.com/office/drawing/2014/main" id="{7A6C3E45-30C9-47C1-85CF-3D3743A21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12913-B498-416A-8CED-CD9809599F23}"/>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50898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4F0F-1C03-42FD-905F-614975157B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721952-0264-4F61-A251-0D0935FF5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EF3627-3BB2-452C-B76A-920901B228FB}"/>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5" name="Footer Placeholder 4">
            <a:extLst>
              <a:ext uri="{FF2B5EF4-FFF2-40B4-BE49-F238E27FC236}">
                <a16:creationId xmlns:a16="http://schemas.microsoft.com/office/drawing/2014/main" id="{9F54B261-A4F3-4A58-A8F4-CFAA4167F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10F61-9CBA-426F-B580-05BF86BDBE2A}"/>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416931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C2EF-8792-4BF9-9FFE-5C4E3D365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AF90E6-738E-40A5-8198-C9C3F93020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6E50CE-B647-440A-ADAF-AE523CB5F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40883-2C58-4779-8582-9EB6A93182C6}"/>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6" name="Footer Placeholder 5">
            <a:extLst>
              <a:ext uri="{FF2B5EF4-FFF2-40B4-BE49-F238E27FC236}">
                <a16:creationId xmlns:a16="http://schemas.microsoft.com/office/drawing/2014/main" id="{EC88C56C-F925-496E-8C20-48DB429EF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1D2F7-AD56-4BFE-BFF8-0C4ECDB81FDC}"/>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65216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E5C9-6112-48B3-9867-946924EEC2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BC955-8486-4549-A90E-94B6037FB9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40179-BB41-4CDD-93FA-696C63ED8B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029661-1AEF-40DE-BC2E-508284925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7238A-14E8-43BA-9F6F-47BDC637A6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3CC2B-BBB8-4351-B7DC-ADD2E49A8685}"/>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8" name="Footer Placeholder 7">
            <a:extLst>
              <a:ext uri="{FF2B5EF4-FFF2-40B4-BE49-F238E27FC236}">
                <a16:creationId xmlns:a16="http://schemas.microsoft.com/office/drawing/2014/main" id="{A07C54DF-397C-47BF-BECB-336130499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35F8A-CD3D-42A1-9E04-CF4902CFF804}"/>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235699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F56FD-4479-42B6-B851-928E62BE48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C78BFA-2070-4299-A162-EE6E64E01688}"/>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4" name="Footer Placeholder 3">
            <a:extLst>
              <a:ext uri="{FF2B5EF4-FFF2-40B4-BE49-F238E27FC236}">
                <a16:creationId xmlns:a16="http://schemas.microsoft.com/office/drawing/2014/main" id="{72F9CFC0-0051-4E90-88BA-2579FFF906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692A47-631F-4DB8-B9CF-64C41D8BFEC3}"/>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122528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F2F58-F18E-4236-96B9-239BC311D718}"/>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3" name="Footer Placeholder 2">
            <a:extLst>
              <a:ext uri="{FF2B5EF4-FFF2-40B4-BE49-F238E27FC236}">
                <a16:creationId xmlns:a16="http://schemas.microsoft.com/office/drawing/2014/main" id="{1D0A710D-5EAA-4DB8-A974-763D9DAA14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590DF9-A38C-4617-8FEB-66929C0D2D52}"/>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254625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1387-9A1E-4B87-A0D9-0552F635DE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116AF2-F0E2-41F0-8025-C08C4B809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9A72D-40E3-426B-BA4E-B512F2929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3CAA2-FB6F-4486-82EE-CD70D30F9C9A}"/>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6" name="Footer Placeholder 5">
            <a:extLst>
              <a:ext uri="{FF2B5EF4-FFF2-40B4-BE49-F238E27FC236}">
                <a16:creationId xmlns:a16="http://schemas.microsoft.com/office/drawing/2014/main" id="{319462A4-40B7-412A-9B5D-A2337292E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96E54-D209-4657-B021-535C117F8621}"/>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114846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093D-4B13-4883-960B-CCC407C8D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86DC2C-66BA-497D-94FF-4B88A2D37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8F964-99CA-45D4-8958-CEB561319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D9318-0719-4AF1-8671-DD0362F16BA3}"/>
              </a:ext>
            </a:extLst>
          </p:cNvPr>
          <p:cNvSpPr>
            <a:spLocks noGrp="1"/>
          </p:cNvSpPr>
          <p:nvPr>
            <p:ph type="dt" sz="half" idx="10"/>
          </p:nvPr>
        </p:nvSpPr>
        <p:spPr/>
        <p:txBody>
          <a:bodyPr/>
          <a:lstStyle/>
          <a:p>
            <a:fld id="{1985CE52-A220-4B20-BAAC-851BFAC6DA7F}" type="datetimeFigureOut">
              <a:rPr lang="en-US" smtClean="0"/>
              <a:t>3/3/2022</a:t>
            </a:fld>
            <a:endParaRPr lang="en-US"/>
          </a:p>
        </p:txBody>
      </p:sp>
      <p:sp>
        <p:nvSpPr>
          <p:cNvPr id="6" name="Footer Placeholder 5">
            <a:extLst>
              <a:ext uri="{FF2B5EF4-FFF2-40B4-BE49-F238E27FC236}">
                <a16:creationId xmlns:a16="http://schemas.microsoft.com/office/drawing/2014/main" id="{D46E3064-453A-4D93-BD05-F7F13206A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10AD5-6D4F-4E56-BB66-3E898F707D7A}"/>
              </a:ext>
            </a:extLst>
          </p:cNvPr>
          <p:cNvSpPr>
            <a:spLocks noGrp="1"/>
          </p:cNvSpPr>
          <p:nvPr>
            <p:ph type="sldNum" sz="quarter" idx="12"/>
          </p:nvPr>
        </p:nvSpPr>
        <p:spPr/>
        <p:txBody>
          <a:bodyPr/>
          <a:lstStyle/>
          <a:p>
            <a:fld id="{9C37ECE6-9DF9-4CE4-B286-FA76DD68133E}" type="slidenum">
              <a:rPr lang="en-US" smtClean="0"/>
              <a:t>‹#›</a:t>
            </a:fld>
            <a:endParaRPr lang="en-US"/>
          </a:p>
        </p:txBody>
      </p:sp>
    </p:spTree>
    <p:extLst>
      <p:ext uri="{BB962C8B-B14F-4D97-AF65-F5344CB8AC3E}">
        <p14:creationId xmlns:p14="http://schemas.microsoft.com/office/powerpoint/2010/main" val="427217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F317D-706C-4E1F-A678-F7FAC15C5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71EB9-12D1-42E2-A7A4-3730692D15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A3D16-1F3E-405D-B5F4-1F33F7204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5CE52-A220-4B20-BAAC-851BFAC6DA7F}" type="datetimeFigureOut">
              <a:rPr lang="en-US" smtClean="0"/>
              <a:t>3/3/2022</a:t>
            </a:fld>
            <a:endParaRPr lang="en-US"/>
          </a:p>
        </p:txBody>
      </p:sp>
      <p:sp>
        <p:nvSpPr>
          <p:cNvPr id="5" name="Footer Placeholder 4">
            <a:extLst>
              <a:ext uri="{FF2B5EF4-FFF2-40B4-BE49-F238E27FC236}">
                <a16:creationId xmlns:a16="http://schemas.microsoft.com/office/drawing/2014/main" id="{54CCED3F-FC43-4C3E-96E2-40A69FCA9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8E39C-48E5-400A-B807-553A87383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7ECE6-9DF9-4CE4-B286-FA76DD68133E}" type="slidenum">
              <a:rPr lang="en-US" smtClean="0"/>
              <a:t>‹#›</a:t>
            </a:fld>
            <a:endParaRPr lang="en-US"/>
          </a:p>
        </p:txBody>
      </p:sp>
    </p:spTree>
    <p:extLst>
      <p:ext uri="{BB962C8B-B14F-4D97-AF65-F5344CB8AC3E}">
        <p14:creationId xmlns:p14="http://schemas.microsoft.com/office/powerpoint/2010/main" val="175054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host.org/docs/admin-ap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A4E6F-6E13-433E-8646-056221AF1E31}"/>
              </a:ext>
            </a:extLst>
          </p:cNvPr>
          <p:cNvSpPr txBox="1"/>
          <p:nvPr/>
        </p:nvSpPr>
        <p:spPr>
          <a:xfrm>
            <a:off x="2112885" y="2081729"/>
            <a:ext cx="7346023" cy="1015663"/>
          </a:xfrm>
          <a:prstGeom prst="rect">
            <a:avLst/>
          </a:prstGeom>
          <a:noFill/>
        </p:spPr>
        <p:txBody>
          <a:bodyPr wrap="square" rtlCol="0">
            <a:spAutoFit/>
          </a:bodyPr>
          <a:lstStyle/>
          <a:p>
            <a:r>
              <a:rPr lang="en-US" sz="6000" b="1" u="none" strike="noStrike" baseline="0" dirty="0">
                <a:latin typeface="Rubik-Light"/>
              </a:rPr>
              <a:t>Highly available Ghost </a:t>
            </a:r>
            <a:endParaRPr lang="en-US" sz="6000" b="1" dirty="0"/>
          </a:p>
        </p:txBody>
      </p:sp>
      <p:pic>
        <p:nvPicPr>
          <p:cNvPr id="2054" name="Picture 6" descr="Kip Sonnier&amp;#39;s New Website|Kip Sonnier">
            <a:extLst>
              <a:ext uri="{FF2B5EF4-FFF2-40B4-BE49-F238E27FC236}">
                <a16:creationId xmlns:a16="http://schemas.microsoft.com/office/drawing/2014/main" id="{37EA86CF-7B7D-46A6-A20F-11373AE7E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341" y="3823667"/>
            <a:ext cx="4248150" cy="2419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5899D0-5232-4C4F-A3E0-B422A5EDA25E}"/>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3958378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74EBCE-11F3-45DB-A6CC-1570F1A371BF}"/>
              </a:ext>
            </a:extLst>
          </p:cNvPr>
          <p:cNvSpPr/>
          <p:nvPr/>
        </p:nvSpPr>
        <p:spPr>
          <a:xfrm>
            <a:off x="7830758" y="1123200"/>
            <a:ext cx="1765300" cy="170065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59" name="Rectangle 58">
            <a:extLst>
              <a:ext uri="{FF2B5EF4-FFF2-40B4-BE49-F238E27FC236}">
                <a16:creationId xmlns:a16="http://schemas.microsoft.com/office/drawing/2014/main" id="{BC3A5BB6-9F14-43E0-AC04-E44F1FDF3A18}"/>
              </a:ext>
            </a:extLst>
          </p:cNvPr>
          <p:cNvSpPr/>
          <p:nvPr/>
        </p:nvSpPr>
        <p:spPr>
          <a:xfrm>
            <a:off x="9706253" y="1123200"/>
            <a:ext cx="1765300" cy="170065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9" name="Rectangle 8">
            <a:extLst>
              <a:ext uri="{FF2B5EF4-FFF2-40B4-BE49-F238E27FC236}">
                <a16:creationId xmlns:a16="http://schemas.microsoft.com/office/drawing/2014/main" id="{E4006F1A-52D0-466A-898E-AD2DE3DDC92D}"/>
              </a:ext>
            </a:extLst>
          </p:cNvPr>
          <p:cNvSpPr/>
          <p:nvPr/>
        </p:nvSpPr>
        <p:spPr>
          <a:xfrm>
            <a:off x="3256529" y="231096"/>
            <a:ext cx="8714647" cy="567255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10" name="Graphic 9">
            <a:extLst>
              <a:ext uri="{FF2B5EF4-FFF2-40B4-BE49-F238E27FC236}">
                <a16:creationId xmlns:a16="http://schemas.microsoft.com/office/drawing/2014/main" id="{74F9CE77-B3FD-4C2C-A1F2-454B8B337EA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256529" y="228422"/>
            <a:ext cx="381000" cy="381000"/>
          </a:xfrm>
          <a:prstGeom prst="rect">
            <a:avLst/>
          </a:prstGeom>
        </p:spPr>
      </p:pic>
      <p:sp>
        <p:nvSpPr>
          <p:cNvPr id="15" name="Rectangle 14">
            <a:extLst>
              <a:ext uri="{FF2B5EF4-FFF2-40B4-BE49-F238E27FC236}">
                <a16:creationId xmlns:a16="http://schemas.microsoft.com/office/drawing/2014/main" id="{76E4BAF0-086F-4742-B362-5AF0DBB058AF}"/>
              </a:ext>
            </a:extLst>
          </p:cNvPr>
          <p:cNvSpPr/>
          <p:nvPr/>
        </p:nvSpPr>
        <p:spPr bwMode="auto">
          <a:xfrm>
            <a:off x="5410309" y="785347"/>
            <a:ext cx="6271166" cy="217979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1</a:t>
            </a:r>
          </a:p>
        </p:txBody>
      </p:sp>
      <p:sp>
        <p:nvSpPr>
          <p:cNvPr id="27" name="Rectangle 26">
            <a:extLst>
              <a:ext uri="{FF2B5EF4-FFF2-40B4-BE49-F238E27FC236}">
                <a16:creationId xmlns:a16="http://schemas.microsoft.com/office/drawing/2014/main" id="{BBCB7E12-0A95-4522-8FF7-DCFA14B81544}"/>
              </a:ext>
            </a:extLst>
          </p:cNvPr>
          <p:cNvSpPr/>
          <p:nvPr/>
        </p:nvSpPr>
        <p:spPr>
          <a:xfrm>
            <a:off x="5704909" y="407903"/>
            <a:ext cx="6113414" cy="5326898"/>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28" name="Graphic 27">
            <a:extLst>
              <a:ext uri="{FF2B5EF4-FFF2-40B4-BE49-F238E27FC236}">
                <a16:creationId xmlns:a16="http://schemas.microsoft.com/office/drawing/2014/main" id="{D4AAB8E1-6016-4913-8AF9-13EF5B2107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6714" y="405228"/>
            <a:ext cx="381000" cy="340872"/>
          </a:xfrm>
          <a:prstGeom prst="rect">
            <a:avLst/>
          </a:prstGeom>
        </p:spPr>
      </p:pic>
      <p:pic>
        <p:nvPicPr>
          <p:cNvPr id="29" name="Graphic 19">
            <a:extLst>
              <a:ext uri="{FF2B5EF4-FFF2-40B4-BE49-F238E27FC236}">
                <a16:creationId xmlns:a16="http://schemas.microsoft.com/office/drawing/2014/main" id="{365C9116-BF44-4472-88D0-FBDABFA12407}"/>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931065" y="3112206"/>
            <a:ext cx="628519" cy="62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1">
            <a:extLst>
              <a:ext uri="{FF2B5EF4-FFF2-40B4-BE49-F238E27FC236}">
                <a16:creationId xmlns:a16="http://schemas.microsoft.com/office/drawing/2014/main" id="{BAFFA690-92AD-4E04-8263-1EACB0FCF58E}"/>
              </a:ext>
            </a:extLst>
          </p:cNvPr>
          <p:cNvSpPr txBox="1">
            <a:spLocks noChangeArrowheads="1"/>
          </p:cNvSpPr>
          <p:nvPr/>
        </p:nvSpPr>
        <p:spPr bwMode="auto">
          <a:xfrm>
            <a:off x="3797568" y="3751829"/>
            <a:ext cx="8955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a:latin typeface="Arial" panose="020B0604020202020204" pitchFamily="34" charset="0"/>
                <a:ea typeface="Amazon Ember" panose="020B0603020204020204" pitchFamily="34" charset="0"/>
                <a:cs typeface="Arial" panose="020B0604020202020204" pitchFamily="34" charset="0"/>
              </a:rPr>
              <a:t>CloudFront</a:t>
            </a:r>
          </a:p>
        </p:txBody>
      </p:sp>
      <p:pic>
        <p:nvPicPr>
          <p:cNvPr id="31" name="Graphic 6">
            <a:extLst>
              <a:ext uri="{FF2B5EF4-FFF2-40B4-BE49-F238E27FC236}">
                <a16:creationId xmlns:a16="http://schemas.microsoft.com/office/drawing/2014/main" id="{BA43CC9C-6698-4E46-A559-32529008E355}"/>
              </a:ext>
            </a:extLst>
          </p:cNvPr>
          <p:cNvPicPr>
            <a:picLocks noChangeAspect="1" noChangeArrowheads="1"/>
          </p:cNvPicPr>
          <p:nvPr/>
        </p:nvPicPr>
        <p:blipFill>
          <a:blip r:embed="rId7"/>
          <a:srcRect/>
          <a:stretch/>
        </p:blipFill>
        <p:spPr bwMode="auto">
          <a:xfrm>
            <a:off x="6478585" y="1716480"/>
            <a:ext cx="628907" cy="62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2">
            <a:extLst>
              <a:ext uri="{FF2B5EF4-FFF2-40B4-BE49-F238E27FC236}">
                <a16:creationId xmlns:a16="http://schemas.microsoft.com/office/drawing/2014/main" id="{732081F6-52C5-41A7-B80C-446773D3CD5E}"/>
              </a:ext>
            </a:extLst>
          </p:cNvPr>
          <p:cNvSpPr txBox="1">
            <a:spLocks noChangeArrowheads="1"/>
          </p:cNvSpPr>
          <p:nvPr/>
        </p:nvSpPr>
        <p:spPr bwMode="auto">
          <a:xfrm>
            <a:off x="6381157" y="2372352"/>
            <a:ext cx="4595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33" name="Graphic 25">
            <a:extLst>
              <a:ext uri="{FF2B5EF4-FFF2-40B4-BE49-F238E27FC236}">
                <a16:creationId xmlns:a16="http://schemas.microsoft.com/office/drawing/2014/main" id="{BC386CD0-0121-45FE-A35F-418456F0EA58}"/>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983764" y="1492980"/>
            <a:ext cx="376363" cy="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17">
            <a:extLst>
              <a:ext uri="{FF2B5EF4-FFF2-40B4-BE49-F238E27FC236}">
                <a16:creationId xmlns:a16="http://schemas.microsoft.com/office/drawing/2014/main" id="{2FD45ED6-E955-46D3-B992-C1FD8AA8CECB}"/>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678248" y="171635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8">
            <a:extLst>
              <a:ext uri="{FF2B5EF4-FFF2-40B4-BE49-F238E27FC236}">
                <a16:creationId xmlns:a16="http://schemas.microsoft.com/office/drawing/2014/main" id="{2333ADCF-3623-4F04-BB6D-B0D96493BE0F}"/>
              </a:ext>
            </a:extLst>
          </p:cNvPr>
          <p:cNvSpPr txBox="1">
            <a:spLocks noChangeArrowheads="1"/>
          </p:cNvSpPr>
          <p:nvPr/>
        </p:nvSpPr>
        <p:spPr bwMode="auto">
          <a:xfrm>
            <a:off x="8531625" y="2186253"/>
            <a:ext cx="7631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232F3E"/>
                </a:solidFill>
                <a:latin typeface="Arial" panose="020B0604020202020204" pitchFamily="34" charset="0"/>
                <a:cs typeface="Arial" panose="020B0604020202020204" pitchFamily="34" charset="0"/>
              </a:rPr>
              <a:t>Instance</a:t>
            </a:r>
            <a:endParaRPr lang="en-US" altLang="en-US" sz="1200" dirty="0">
              <a:solidFill>
                <a:srgbClr val="232F3E"/>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B467C23-D5CC-419B-A859-B476034C7141}"/>
              </a:ext>
            </a:extLst>
          </p:cNvPr>
          <p:cNvSpPr/>
          <p:nvPr/>
        </p:nvSpPr>
        <p:spPr>
          <a:xfrm>
            <a:off x="7981596" y="1485576"/>
            <a:ext cx="1515229" cy="1079167"/>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17">
            <a:extLst>
              <a:ext uri="{FF2B5EF4-FFF2-40B4-BE49-F238E27FC236}">
                <a16:creationId xmlns:a16="http://schemas.microsoft.com/office/drawing/2014/main" id="{1631A4D9-1371-42E5-AD25-BEBE2F8A3546}"/>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525811" y="856012"/>
            <a:ext cx="466822" cy="466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9">
            <a:extLst>
              <a:ext uri="{FF2B5EF4-FFF2-40B4-BE49-F238E27FC236}">
                <a16:creationId xmlns:a16="http://schemas.microsoft.com/office/drawing/2014/main" id="{0457EBAB-78B3-48B2-9217-0E93DA722AD1}"/>
              </a:ext>
            </a:extLst>
          </p:cNvPr>
          <p:cNvSpPr txBox="1">
            <a:spLocks noChangeArrowheads="1"/>
          </p:cNvSpPr>
          <p:nvPr/>
        </p:nvSpPr>
        <p:spPr bwMode="auto">
          <a:xfrm>
            <a:off x="3309052" y="1340052"/>
            <a:ext cx="9003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CloudWatch</a:t>
            </a:r>
          </a:p>
        </p:txBody>
      </p:sp>
      <p:pic>
        <p:nvPicPr>
          <p:cNvPr id="48" name="Graphic 8">
            <a:extLst>
              <a:ext uri="{FF2B5EF4-FFF2-40B4-BE49-F238E27FC236}">
                <a16:creationId xmlns:a16="http://schemas.microsoft.com/office/drawing/2014/main" id="{D1739D75-AE93-40A2-8195-3C9A2DCA2873}"/>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10701167" y="3941559"/>
            <a:ext cx="512145" cy="51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9">
            <a:extLst>
              <a:ext uri="{FF2B5EF4-FFF2-40B4-BE49-F238E27FC236}">
                <a16:creationId xmlns:a16="http://schemas.microsoft.com/office/drawing/2014/main" id="{BD1D2376-EEAF-4A55-8868-05187D7BBF17}"/>
              </a:ext>
            </a:extLst>
          </p:cNvPr>
          <p:cNvSpPr txBox="1">
            <a:spLocks noChangeArrowheads="1"/>
          </p:cNvSpPr>
          <p:nvPr/>
        </p:nvSpPr>
        <p:spPr bwMode="auto">
          <a:xfrm>
            <a:off x="10722760" y="4566055"/>
            <a:ext cx="4582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pic>
        <p:nvPicPr>
          <p:cNvPr id="53" name="Graphic 15">
            <a:extLst>
              <a:ext uri="{FF2B5EF4-FFF2-40B4-BE49-F238E27FC236}">
                <a16:creationId xmlns:a16="http://schemas.microsoft.com/office/drawing/2014/main" id="{5D8815BB-60CC-4FAD-AA0A-EF1D46E1CDED}"/>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4539764" y="856011"/>
            <a:ext cx="466823" cy="46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11">
            <a:extLst>
              <a:ext uri="{FF2B5EF4-FFF2-40B4-BE49-F238E27FC236}">
                <a16:creationId xmlns:a16="http://schemas.microsoft.com/office/drawing/2014/main" id="{2A6B20FF-EF2E-4C33-90C2-30CDC0445347}"/>
              </a:ext>
            </a:extLst>
          </p:cNvPr>
          <p:cNvSpPr txBox="1">
            <a:spLocks noChangeArrowheads="1"/>
          </p:cNvSpPr>
          <p:nvPr/>
        </p:nvSpPr>
        <p:spPr bwMode="auto">
          <a:xfrm>
            <a:off x="4375999" y="1322834"/>
            <a:ext cx="794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Systems Manager</a:t>
            </a:r>
          </a:p>
        </p:txBody>
      </p:sp>
      <p:pic>
        <p:nvPicPr>
          <p:cNvPr id="57" name="Graphic 6">
            <a:extLst>
              <a:ext uri="{FF2B5EF4-FFF2-40B4-BE49-F238E27FC236}">
                <a16:creationId xmlns:a16="http://schemas.microsoft.com/office/drawing/2014/main" id="{C18A080C-9062-4FAD-972C-C43B1F5D0EA1}"/>
              </a:ext>
            </a:extLst>
          </p:cNvPr>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10193477" y="1666480"/>
            <a:ext cx="574269" cy="574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9">
            <a:extLst>
              <a:ext uri="{FF2B5EF4-FFF2-40B4-BE49-F238E27FC236}">
                <a16:creationId xmlns:a16="http://schemas.microsoft.com/office/drawing/2014/main" id="{51A550B8-4240-44DB-B652-E35864F812C7}"/>
              </a:ext>
            </a:extLst>
          </p:cNvPr>
          <p:cNvSpPr txBox="1">
            <a:spLocks noChangeArrowheads="1"/>
          </p:cNvSpPr>
          <p:nvPr/>
        </p:nvSpPr>
        <p:spPr bwMode="auto">
          <a:xfrm>
            <a:off x="10389168" y="2325349"/>
            <a:ext cx="971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RDS MySQL</a:t>
            </a:r>
          </a:p>
        </p:txBody>
      </p:sp>
      <p:sp>
        <p:nvSpPr>
          <p:cNvPr id="3" name="TextBox 2">
            <a:extLst>
              <a:ext uri="{FF2B5EF4-FFF2-40B4-BE49-F238E27FC236}">
                <a16:creationId xmlns:a16="http://schemas.microsoft.com/office/drawing/2014/main" id="{9872535E-9E14-404F-AC2E-B48C21D7770C}"/>
              </a:ext>
            </a:extLst>
          </p:cNvPr>
          <p:cNvSpPr txBox="1"/>
          <p:nvPr/>
        </p:nvSpPr>
        <p:spPr>
          <a:xfrm>
            <a:off x="3309052" y="5981391"/>
            <a:ext cx="5060488" cy="830997"/>
          </a:xfrm>
          <a:prstGeom prst="rect">
            <a:avLst/>
          </a:prstGeom>
          <a:noFill/>
        </p:spPr>
        <p:txBody>
          <a:bodyPr wrap="none" rtlCol="0">
            <a:spAutoFit/>
          </a:bodyPr>
          <a:lstStyle/>
          <a:p>
            <a:pPr marL="171450" indent="-171450">
              <a:buFont typeface="Arial" panose="020B0604020202020204" pitchFamily="34" charset="0"/>
              <a:buChar char="•"/>
            </a:pPr>
            <a:r>
              <a:rPr lang="en-US" sz="1200" dirty="0"/>
              <a:t>Auto Scaling group to self heal in case of hardware failure</a:t>
            </a:r>
          </a:p>
          <a:p>
            <a:pPr marL="171450" indent="-171450">
              <a:buFont typeface="Arial" panose="020B0604020202020204" pitchFamily="34" charset="0"/>
              <a:buChar char="•"/>
            </a:pPr>
            <a:r>
              <a:rPr lang="en-US" sz="1200" dirty="0"/>
              <a:t>Access to every and each resource is limited and control by Security Groups</a:t>
            </a:r>
          </a:p>
          <a:p>
            <a:pPr marL="171450" indent="-171450">
              <a:buFont typeface="Arial" panose="020B0604020202020204" pitchFamily="34" charset="0"/>
              <a:buChar char="•"/>
            </a:pPr>
            <a:r>
              <a:rPr lang="en-US" sz="1200" dirty="0"/>
              <a:t>There would be a downtime until the stopped instance is up and running.</a:t>
            </a:r>
          </a:p>
          <a:p>
            <a:pPr marL="171450" indent="-171450">
              <a:buFont typeface="Arial" panose="020B0604020202020204" pitchFamily="34" charset="0"/>
              <a:buChar char="•"/>
            </a:pPr>
            <a:r>
              <a:rPr lang="en-US" sz="1200" dirty="0"/>
              <a:t>In addition, we need to deploy separately to both instance.</a:t>
            </a:r>
          </a:p>
        </p:txBody>
      </p:sp>
      <p:cxnSp>
        <p:nvCxnSpPr>
          <p:cNvPr id="5" name="Straight Arrow Connector 4"/>
          <p:cNvCxnSpPr>
            <a:stCxn id="38" idx="3"/>
            <a:endCxn id="57" idx="1"/>
          </p:cNvCxnSpPr>
          <p:nvPr/>
        </p:nvCxnSpPr>
        <p:spPr>
          <a:xfrm>
            <a:off x="9148148" y="1951303"/>
            <a:ext cx="1045329" cy="2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9" idx="0"/>
            <a:endCxn id="31" idx="1"/>
          </p:cNvCxnSpPr>
          <p:nvPr/>
        </p:nvCxnSpPr>
        <p:spPr>
          <a:xfrm rot="5400000" flipH="1" flipV="1">
            <a:off x="4821319" y="1454940"/>
            <a:ext cx="1081272" cy="22332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Graphic 12">
            <a:extLst>
              <a:ext uri="{FF2B5EF4-FFF2-40B4-BE49-F238E27FC236}">
                <a16:creationId xmlns:a16="http://schemas.microsoft.com/office/drawing/2014/main" id="{1C3661BC-17FC-4FAB-8AB6-BB6036C6DB0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0154" y="2740719"/>
            <a:ext cx="1371492" cy="1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0F160B65-B234-4FB1-8DA2-41F852CB63D4}"/>
              </a:ext>
            </a:extLst>
          </p:cNvPr>
          <p:cNvCxnSpPr>
            <a:stCxn id="46" idx="3"/>
            <a:endCxn id="29" idx="1"/>
          </p:cNvCxnSpPr>
          <p:nvPr/>
        </p:nvCxnSpPr>
        <p:spPr>
          <a:xfrm>
            <a:off x="2661646" y="3426465"/>
            <a:ext cx="126941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662A4A5-52E5-43CA-A9D2-1FA43B976957}"/>
              </a:ext>
            </a:extLst>
          </p:cNvPr>
          <p:cNvSpPr txBox="1"/>
          <p:nvPr/>
        </p:nvSpPr>
        <p:spPr>
          <a:xfrm>
            <a:off x="373677" y="362519"/>
            <a:ext cx="2030877" cy="553998"/>
          </a:xfrm>
          <a:prstGeom prst="rect">
            <a:avLst/>
          </a:prstGeom>
          <a:noFill/>
        </p:spPr>
        <p:txBody>
          <a:bodyPr wrap="none" rtlCol="0">
            <a:spAutoFit/>
          </a:bodyPr>
          <a:lstStyle/>
          <a:p>
            <a:r>
              <a:rPr lang="en-US" dirty="0"/>
              <a:t>Alternative solution</a:t>
            </a:r>
          </a:p>
          <a:p>
            <a:r>
              <a:rPr lang="en-US" sz="1200" dirty="0"/>
              <a:t>(Cost effective)</a:t>
            </a:r>
          </a:p>
        </p:txBody>
      </p:sp>
      <p:cxnSp>
        <p:nvCxnSpPr>
          <p:cNvPr id="14" name="Straight Arrow Connector 13">
            <a:extLst>
              <a:ext uri="{FF2B5EF4-FFF2-40B4-BE49-F238E27FC236}">
                <a16:creationId xmlns:a16="http://schemas.microsoft.com/office/drawing/2014/main" id="{D9AEDB7C-0F7F-4532-AFE2-3986F3E90151}"/>
              </a:ext>
            </a:extLst>
          </p:cNvPr>
          <p:cNvCxnSpPr>
            <a:stCxn id="39" idx="0"/>
            <a:endCxn id="48" idx="0"/>
          </p:cNvCxnSpPr>
          <p:nvPr/>
        </p:nvCxnSpPr>
        <p:spPr>
          <a:xfrm>
            <a:off x="8913198" y="2186253"/>
            <a:ext cx="2044042" cy="1755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A17A177-E859-40FE-97C1-4979AA4DAE2E}"/>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cxnSp>
        <p:nvCxnSpPr>
          <p:cNvPr id="11" name="Straight Arrow Connector 10">
            <a:extLst>
              <a:ext uri="{FF2B5EF4-FFF2-40B4-BE49-F238E27FC236}">
                <a16:creationId xmlns:a16="http://schemas.microsoft.com/office/drawing/2014/main" id="{F31EAD84-838A-46D5-B592-B5A8F66D1036}"/>
              </a:ext>
            </a:extLst>
          </p:cNvPr>
          <p:cNvCxnSpPr>
            <a:cxnSpLocks/>
            <a:stCxn id="31" idx="3"/>
            <a:endCxn id="2" idx="1"/>
          </p:cNvCxnSpPr>
          <p:nvPr/>
        </p:nvCxnSpPr>
        <p:spPr>
          <a:xfrm flipV="1">
            <a:off x="7107492" y="2025160"/>
            <a:ext cx="874104" cy="5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FC56B620-098B-4671-95B2-CB041DCDA270}"/>
              </a:ext>
            </a:extLst>
          </p:cNvPr>
          <p:cNvSpPr/>
          <p:nvPr/>
        </p:nvSpPr>
        <p:spPr>
          <a:xfrm>
            <a:off x="7830758" y="3860551"/>
            <a:ext cx="1765300" cy="170065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43" name="Rectangle 42">
            <a:extLst>
              <a:ext uri="{FF2B5EF4-FFF2-40B4-BE49-F238E27FC236}">
                <a16:creationId xmlns:a16="http://schemas.microsoft.com/office/drawing/2014/main" id="{18EEDB6A-457F-4271-8DB9-B17C2E805701}"/>
              </a:ext>
            </a:extLst>
          </p:cNvPr>
          <p:cNvSpPr/>
          <p:nvPr/>
        </p:nvSpPr>
        <p:spPr bwMode="auto">
          <a:xfrm>
            <a:off x="5410309" y="3522698"/>
            <a:ext cx="4443905" cy="2179795"/>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pic>
        <p:nvPicPr>
          <p:cNvPr id="47" name="Graphic 25">
            <a:extLst>
              <a:ext uri="{FF2B5EF4-FFF2-40B4-BE49-F238E27FC236}">
                <a16:creationId xmlns:a16="http://schemas.microsoft.com/office/drawing/2014/main" id="{9D54F0BF-EF74-4FAC-A93D-2C5AC53E6675}"/>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983764" y="4230331"/>
            <a:ext cx="376363" cy="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Graphic 17">
            <a:extLst>
              <a:ext uri="{FF2B5EF4-FFF2-40B4-BE49-F238E27FC236}">
                <a16:creationId xmlns:a16="http://schemas.microsoft.com/office/drawing/2014/main" id="{87604364-F6BA-4AB9-9CA6-CF65CA9ACD0D}"/>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557509" y="449911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18">
            <a:extLst>
              <a:ext uri="{FF2B5EF4-FFF2-40B4-BE49-F238E27FC236}">
                <a16:creationId xmlns:a16="http://schemas.microsoft.com/office/drawing/2014/main" id="{C4520857-8E2F-4E7D-99E1-CDA502D0A714}"/>
              </a:ext>
            </a:extLst>
          </p:cNvPr>
          <p:cNvSpPr txBox="1">
            <a:spLocks noChangeArrowheads="1"/>
          </p:cNvSpPr>
          <p:nvPr/>
        </p:nvSpPr>
        <p:spPr bwMode="auto">
          <a:xfrm>
            <a:off x="8410886" y="4969015"/>
            <a:ext cx="76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232F3E"/>
                </a:solidFill>
                <a:latin typeface="Arial" panose="020B0604020202020204" pitchFamily="34" charset="0"/>
                <a:cs typeface="Arial" panose="020B0604020202020204" pitchFamily="34" charset="0"/>
              </a:rPr>
              <a:t>Instance (stopped)</a:t>
            </a:r>
            <a:endParaRPr lang="en-US" altLang="en-US" sz="1200" dirty="0">
              <a:solidFill>
                <a:srgbClr val="232F3E"/>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6DCAB3B5-9984-48E9-A7D0-F1C4897B2BF6}"/>
              </a:ext>
            </a:extLst>
          </p:cNvPr>
          <p:cNvSpPr/>
          <p:nvPr/>
        </p:nvSpPr>
        <p:spPr>
          <a:xfrm>
            <a:off x="7982427" y="4229027"/>
            <a:ext cx="1515229" cy="1079167"/>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4A0EC41D-6317-4D08-BAFD-20DDB8ED67E1}"/>
              </a:ext>
            </a:extLst>
          </p:cNvPr>
          <p:cNvCxnSpPr>
            <a:stCxn id="31" idx="2"/>
            <a:endCxn id="52" idx="1"/>
          </p:cNvCxnSpPr>
          <p:nvPr/>
        </p:nvCxnSpPr>
        <p:spPr>
          <a:xfrm rot="16200000" flipH="1">
            <a:off x="6176121" y="2962305"/>
            <a:ext cx="2423224" cy="1189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B69169-17C1-4FEA-B118-441D4EA77022}"/>
              </a:ext>
            </a:extLst>
          </p:cNvPr>
          <p:cNvCxnSpPr>
            <a:stCxn id="50" idx="3"/>
            <a:endCxn id="48" idx="1"/>
          </p:cNvCxnSpPr>
          <p:nvPr/>
        </p:nvCxnSpPr>
        <p:spPr>
          <a:xfrm flipV="1">
            <a:off x="9027409" y="4197632"/>
            <a:ext cx="1673758" cy="536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61999F0-6247-4DB7-9435-85B55503BDE0}"/>
              </a:ext>
            </a:extLst>
          </p:cNvPr>
          <p:cNvCxnSpPr>
            <a:cxnSpLocks/>
            <a:stCxn id="50" idx="3"/>
            <a:endCxn id="57" idx="2"/>
          </p:cNvCxnSpPr>
          <p:nvPr/>
        </p:nvCxnSpPr>
        <p:spPr>
          <a:xfrm flipV="1">
            <a:off x="9027409" y="2240749"/>
            <a:ext cx="1453203" cy="24933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20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EF8D-2125-41EC-B708-041EBF267B3B}"/>
              </a:ext>
            </a:extLst>
          </p:cNvPr>
          <p:cNvSpPr>
            <a:spLocks noGrp="1"/>
          </p:cNvSpPr>
          <p:nvPr>
            <p:ph type="title"/>
          </p:nvPr>
        </p:nvSpPr>
        <p:spPr/>
        <p:txBody>
          <a:bodyPr/>
          <a:lstStyle/>
          <a:p>
            <a:r>
              <a:rPr lang="en-US" dirty="0"/>
              <a:t>Alternative Solutions</a:t>
            </a:r>
          </a:p>
        </p:txBody>
      </p:sp>
      <p:sp>
        <p:nvSpPr>
          <p:cNvPr id="3" name="Content Placeholder 2">
            <a:extLst>
              <a:ext uri="{FF2B5EF4-FFF2-40B4-BE49-F238E27FC236}">
                <a16:creationId xmlns:a16="http://schemas.microsoft.com/office/drawing/2014/main" id="{8A4C0DBB-6DFC-4872-9554-0F09465AED7E}"/>
              </a:ext>
            </a:extLst>
          </p:cNvPr>
          <p:cNvSpPr>
            <a:spLocks noGrp="1"/>
          </p:cNvSpPr>
          <p:nvPr>
            <p:ph idx="1"/>
          </p:nvPr>
        </p:nvSpPr>
        <p:spPr/>
        <p:txBody>
          <a:bodyPr/>
          <a:lstStyle/>
          <a:p>
            <a:r>
              <a:rPr lang="en-US" dirty="0"/>
              <a:t>AWS Beanstalk</a:t>
            </a:r>
          </a:p>
          <a:p>
            <a:pPr lvl="1"/>
            <a:r>
              <a:rPr lang="en-US" sz="1400" b="0" i="0" dirty="0">
                <a:solidFill>
                  <a:srgbClr val="282829"/>
                </a:solidFill>
                <a:effectLst/>
                <a:latin typeface="-apple-system"/>
              </a:rPr>
              <a:t>Doing custom config is hard, especially creating a custom </a:t>
            </a:r>
            <a:r>
              <a:rPr lang="en-US" sz="1400" b="0" i="0" dirty="0" err="1">
                <a:solidFill>
                  <a:srgbClr val="282829"/>
                </a:solidFill>
                <a:effectLst/>
                <a:latin typeface="-apple-system"/>
              </a:rPr>
              <a:t>httpd.conf</a:t>
            </a:r>
            <a:r>
              <a:rPr lang="en-US" sz="1400" b="0" i="0" dirty="0">
                <a:solidFill>
                  <a:srgbClr val="282829"/>
                </a:solidFill>
                <a:effectLst/>
                <a:latin typeface="-apple-system"/>
              </a:rPr>
              <a:t> for your app</a:t>
            </a:r>
          </a:p>
          <a:p>
            <a:pPr lvl="1"/>
            <a:r>
              <a:rPr lang="en-US" sz="1400" b="0" i="0" dirty="0">
                <a:solidFill>
                  <a:srgbClr val="282829"/>
                </a:solidFill>
                <a:effectLst/>
                <a:latin typeface="-apple-system"/>
              </a:rPr>
              <a:t>I find it a bit harder to give access to Beanstalk to 3rd parties. For beanstalk, you have to figure out IAM roles and get them to install the beanstalk CLI client.</a:t>
            </a:r>
          </a:p>
          <a:p>
            <a:pPr lvl="1"/>
            <a:endParaRPr lang="en-US" sz="1800" dirty="0">
              <a:latin typeface="Rubik-Light"/>
            </a:endParaRPr>
          </a:p>
          <a:p>
            <a:r>
              <a:rPr lang="en-US" dirty="0">
                <a:latin typeface="Rubik-Light"/>
              </a:rPr>
              <a:t>Docker </a:t>
            </a:r>
          </a:p>
          <a:p>
            <a:pPr lvl="1"/>
            <a:r>
              <a:rPr lang="en-US" sz="1400" b="0" i="0" dirty="0">
                <a:effectLst/>
                <a:latin typeface="Inter var"/>
              </a:rPr>
              <a:t>The Docker image for Ghost is an unofficial community package maintained by people within the Ghost developer community.</a:t>
            </a:r>
            <a:endParaRPr lang="en-US" sz="1800" dirty="0">
              <a:latin typeface="Rubik-Light"/>
            </a:endParaRPr>
          </a:p>
        </p:txBody>
      </p:sp>
      <p:sp>
        <p:nvSpPr>
          <p:cNvPr id="4" name="TextBox 3">
            <a:extLst>
              <a:ext uri="{FF2B5EF4-FFF2-40B4-BE49-F238E27FC236}">
                <a16:creationId xmlns:a16="http://schemas.microsoft.com/office/drawing/2014/main" id="{EF0F4327-DA62-4DDF-ACB0-D124EC38CF89}"/>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46879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D419F4-29B6-497D-9909-C79A6024009B}"/>
              </a:ext>
            </a:extLst>
          </p:cNvPr>
          <p:cNvSpPr>
            <a:spLocks noGrp="1"/>
          </p:cNvSpPr>
          <p:nvPr>
            <p:ph type="title"/>
          </p:nvPr>
        </p:nvSpPr>
        <p:spPr/>
        <p:txBody>
          <a:bodyPr/>
          <a:lstStyle/>
          <a:p>
            <a:r>
              <a:rPr lang="en-US" b="1" dirty="0">
                <a:latin typeface="Inter var"/>
              </a:rPr>
              <a:t>Requirements</a:t>
            </a:r>
            <a:r>
              <a:rPr lang="en-US" dirty="0">
                <a:latin typeface="Inter var"/>
              </a:rPr>
              <a:t> </a:t>
            </a:r>
          </a:p>
        </p:txBody>
      </p:sp>
      <p:sp>
        <p:nvSpPr>
          <p:cNvPr id="7" name="Content Placeholder 6">
            <a:extLst>
              <a:ext uri="{FF2B5EF4-FFF2-40B4-BE49-F238E27FC236}">
                <a16:creationId xmlns:a16="http://schemas.microsoft.com/office/drawing/2014/main" id="{928EA90F-0EDC-45E5-8B2E-0DA89E49DDBC}"/>
              </a:ext>
            </a:extLst>
          </p:cNvPr>
          <p:cNvSpPr>
            <a:spLocks noGrp="1"/>
          </p:cNvSpPr>
          <p:nvPr>
            <p:ph idx="1"/>
          </p:nvPr>
        </p:nvSpPr>
        <p:spPr/>
        <p:txBody>
          <a:bodyPr>
            <a:normAutofit/>
          </a:bodyPr>
          <a:lstStyle/>
          <a:p>
            <a:r>
              <a:rPr lang="en-US" sz="2400" dirty="0">
                <a:latin typeface="Inter var"/>
              </a:rPr>
              <a:t>Solution based on Ghost Blog platform benefiting for its unique features  </a:t>
            </a:r>
          </a:p>
          <a:p>
            <a:r>
              <a:rPr lang="en-US" sz="2400" dirty="0">
                <a:latin typeface="Inter var"/>
              </a:rPr>
              <a:t>Automatically adjusts capacity to maintain steady, predictable performance at the lowest possible cost</a:t>
            </a:r>
          </a:p>
          <a:p>
            <a:r>
              <a:rPr lang="en-US" sz="2400" dirty="0">
                <a:latin typeface="Inter var"/>
              </a:rPr>
              <a:t>Enhanced security utilizing AWS security features</a:t>
            </a:r>
          </a:p>
          <a:p>
            <a:r>
              <a:rPr lang="en-US" sz="2400" dirty="0">
                <a:latin typeface="Inter var"/>
              </a:rPr>
              <a:t>Automated deployment </a:t>
            </a:r>
          </a:p>
        </p:txBody>
      </p:sp>
      <p:sp>
        <p:nvSpPr>
          <p:cNvPr id="8" name="TextBox 7">
            <a:extLst>
              <a:ext uri="{FF2B5EF4-FFF2-40B4-BE49-F238E27FC236}">
                <a16:creationId xmlns:a16="http://schemas.microsoft.com/office/drawing/2014/main" id="{EA9E8F41-E3B7-44E5-8388-9DA8A51D840C}"/>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346064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D419F4-29B6-497D-9909-C79A6024009B}"/>
              </a:ext>
            </a:extLst>
          </p:cNvPr>
          <p:cNvSpPr>
            <a:spLocks noGrp="1"/>
          </p:cNvSpPr>
          <p:nvPr>
            <p:ph type="title"/>
          </p:nvPr>
        </p:nvSpPr>
        <p:spPr/>
        <p:txBody>
          <a:bodyPr/>
          <a:lstStyle/>
          <a:p>
            <a:r>
              <a:rPr lang="en-US" b="1" dirty="0">
                <a:latin typeface="Inter var"/>
              </a:rPr>
              <a:t> Why </a:t>
            </a:r>
            <a:r>
              <a:rPr lang="en-US" b="1" i="0" dirty="0">
                <a:effectLst/>
                <a:latin typeface="Inter var"/>
              </a:rPr>
              <a:t>Ghost platform? </a:t>
            </a:r>
            <a:endParaRPr lang="en-US" b="1" dirty="0">
              <a:latin typeface="Inter var"/>
            </a:endParaRPr>
          </a:p>
        </p:txBody>
      </p:sp>
      <p:sp>
        <p:nvSpPr>
          <p:cNvPr id="7" name="Content Placeholder 6">
            <a:extLst>
              <a:ext uri="{FF2B5EF4-FFF2-40B4-BE49-F238E27FC236}">
                <a16:creationId xmlns:a16="http://schemas.microsoft.com/office/drawing/2014/main" id="{928EA90F-0EDC-45E5-8B2E-0DA89E49DDBC}"/>
              </a:ext>
            </a:extLst>
          </p:cNvPr>
          <p:cNvSpPr>
            <a:spLocks noGrp="1"/>
          </p:cNvSpPr>
          <p:nvPr>
            <p:ph idx="1"/>
          </p:nvPr>
        </p:nvSpPr>
        <p:spPr>
          <a:xfrm>
            <a:off x="838200" y="1690688"/>
            <a:ext cx="10515600" cy="4351338"/>
          </a:xfrm>
        </p:spPr>
        <p:txBody>
          <a:bodyPr>
            <a:normAutofit/>
          </a:bodyPr>
          <a:lstStyle/>
          <a:p>
            <a:r>
              <a:rPr lang="en-US" sz="2200" b="0" i="0" dirty="0">
                <a:effectLst/>
                <a:latin typeface="Inter var"/>
              </a:rPr>
              <a:t>Ghost is an open source comes with powerful features built directly into the core software which can be customized and configured based on your needs</a:t>
            </a:r>
          </a:p>
          <a:p>
            <a:r>
              <a:rPr lang="en-US" sz="2200" b="0" i="0" dirty="0">
                <a:effectLst/>
                <a:latin typeface="Inter var"/>
              </a:rPr>
              <a:t>Ghost is heavily designed for performance thanks to its self-consuming, RESTful JSON API with decoupled admin client and front-end.</a:t>
            </a:r>
          </a:p>
          <a:p>
            <a:r>
              <a:rPr lang="en-US" sz="2200" dirty="0">
                <a:latin typeface="Inter var"/>
              </a:rPr>
              <a:t>D</a:t>
            </a:r>
            <a:r>
              <a:rPr lang="en-US" sz="2200" b="0" i="0" dirty="0">
                <a:effectLst/>
                <a:latin typeface="Inter var"/>
              </a:rPr>
              <a:t>esigned for teams who need flexibility and performance.</a:t>
            </a:r>
          </a:p>
          <a:p>
            <a:r>
              <a:rPr lang="en-US" sz="2200" dirty="0">
                <a:latin typeface="Inter var"/>
              </a:rPr>
              <a:t>Powerful content management as a</a:t>
            </a:r>
            <a:r>
              <a:rPr lang="en-US" sz="2200" b="0" i="0" dirty="0">
                <a:effectLst/>
                <a:latin typeface="Inter var"/>
              </a:rPr>
              <a:t>ll content is stored in a standardized JSON-based document storage format called </a:t>
            </a:r>
            <a:r>
              <a:rPr lang="en-US" sz="2200" b="0" i="0" dirty="0" err="1">
                <a:effectLst/>
                <a:latin typeface="Inter var"/>
              </a:rPr>
              <a:t>MobileDoc</a:t>
            </a:r>
            <a:r>
              <a:rPr lang="en-US" sz="2200" b="0" i="0" dirty="0">
                <a:effectLst/>
                <a:latin typeface="Inter var"/>
              </a:rPr>
              <a:t>, </a:t>
            </a:r>
          </a:p>
          <a:p>
            <a:r>
              <a:rPr lang="en-US" sz="2200" b="0" i="0" dirty="0">
                <a:effectLst/>
                <a:latin typeface="Inter var"/>
              </a:rPr>
              <a:t>Supports for extensible rich media objects which stored sanely and fully accessible via API.</a:t>
            </a:r>
          </a:p>
          <a:p>
            <a:r>
              <a:rPr lang="en-US" sz="2200" dirty="0">
                <a:latin typeface="Inter var"/>
              </a:rPr>
              <a:t>Using Admin API endpoints, you can easily manage posts, pages, and even tags using the </a:t>
            </a:r>
            <a:r>
              <a:rPr lang="en-US" sz="2200" b="0" i="0" dirty="0">
                <a:solidFill>
                  <a:schemeClr val="accent1">
                    <a:lumMod val="50000"/>
                  </a:schemeClr>
                </a:solidFill>
                <a:effectLst/>
                <a:latin typeface="Inter var"/>
              </a:rPr>
              <a:t>Browse, Read, Edit, Add, Delete </a:t>
            </a:r>
            <a:r>
              <a:rPr lang="en-US" sz="2200" b="0" i="0" dirty="0">
                <a:effectLst/>
                <a:latin typeface="Inter var"/>
                <a:hlinkClick r:id="rId3">
                  <a:extLst>
                    <a:ext uri="{A12FA001-AC4F-418D-AE19-62706E023703}">
                      <ahyp:hlinkClr xmlns:ahyp="http://schemas.microsoft.com/office/drawing/2018/hyperlinkcolor" val="tx"/>
                    </a:ext>
                  </a:extLst>
                </a:hlinkClick>
              </a:rPr>
              <a:t>methods</a:t>
            </a:r>
            <a:endParaRPr lang="en-US" sz="2200" b="0" i="0" dirty="0">
              <a:effectLst/>
              <a:latin typeface="Inter var"/>
            </a:endParaRPr>
          </a:p>
        </p:txBody>
      </p:sp>
      <p:sp>
        <p:nvSpPr>
          <p:cNvPr id="8" name="TextBox 7">
            <a:extLst>
              <a:ext uri="{FF2B5EF4-FFF2-40B4-BE49-F238E27FC236}">
                <a16:creationId xmlns:a16="http://schemas.microsoft.com/office/drawing/2014/main" id="{8A1126AA-0273-431F-B9DF-A2CEB3B7B18E}"/>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138111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E774EBCE-11F3-45DB-A6CC-1570F1A371BF}"/>
              </a:ext>
            </a:extLst>
          </p:cNvPr>
          <p:cNvSpPr/>
          <p:nvPr/>
        </p:nvSpPr>
        <p:spPr>
          <a:xfrm>
            <a:off x="7830758" y="1123200"/>
            <a:ext cx="1765300" cy="170065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59" name="Rectangle 58">
            <a:extLst>
              <a:ext uri="{FF2B5EF4-FFF2-40B4-BE49-F238E27FC236}">
                <a16:creationId xmlns:a16="http://schemas.microsoft.com/office/drawing/2014/main" id="{BC3A5BB6-9F14-43E0-AC04-E44F1FDF3A18}"/>
              </a:ext>
            </a:extLst>
          </p:cNvPr>
          <p:cNvSpPr/>
          <p:nvPr/>
        </p:nvSpPr>
        <p:spPr>
          <a:xfrm>
            <a:off x="9706253" y="1123200"/>
            <a:ext cx="1765300" cy="170065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9" name="Rectangle 8">
            <a:extLst>
              <a:ext uri="{FF2B5EF4-FFF2-40B4-BE49-F238E27FC236}">
                <a16:creationId xmlns:a16="http://schemas.microsoft.com/office/drawing/2014/main" id="{E4006F1A-52D0-466A-898E-AD2DE3DDC92D}"/>
              </a:ext>
            </a:extLst>
          </p:cNvPr>
          <p:cNvSpPr/>
          <p:nvPr/>
        </p:nvSpPr>
        <p:spPr>
          <a:xfrm>
            <a:off x="3256529" y="231096"/>
            <a:ext cx="8714647" cy="60882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10" name="Graphic 9">
            <a:extLst>
              <a:ext uri="{FF2B5EF4-FFF2-40B4-BE49-F238E27FC236}">
                <a16:creationId xmlns:a16="http://schemas.microsoft.com/office/drawing/2014/main" id="{74F9CE77-B3FD-4C2C-A1F2-454B8B337EA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256529" y="228422"/>
            <a:ext cx="381000" cy="381000"/>
          </a:xfrm>
          <a:prstGeom prst="rect">
            <a:avLst/>
          </a:prstGeom>
        </p:spPr>
      </p:pic>
      <p:sp>
        <p:nvSpPr>
          <p:cNvPr id="15" name="Rectangle 14">
            <a:extLst>
              <a:ext uri="{FF2B5EF4-FFF2-40B4-BE49-F238E27FC236}">
                <a16:creationId xmlns:a16="http://schemas.microsoft.com/office/drawing/2014/main" id="{76E4BAF0-086F-4742-B362-5AF0DBB058AF}"/>
              </a:ext>
            </a:extLst>
          </p:cNvPr>
          <p:cNvSpPr/>
          <p:nvPr/>
        </p:nvSpPr>
        <p:spPr bwMode="auto">
          <a:xfrm>
            <a:off x="5410309" y="785347"/>
            <a:ext cx="6271166" cy="2241931"/>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1</a:t>
            </a:r>
          </a:p>
        </p:txBody>
      </p:sp>
      <p:sp>
        <p:nvSpPr>
          <p:cNvPr id="27" name="Rectangle 26">
            <a:extLst>
              <a:ext uri="{FF2B5EF4-FFF2-40B4-BE49-F238E27FC236}">
                <a16:creationId xmlns:a16="http://schemas.microsoft.com/office/drawing/2014/main" id="{BBCB7E12-0A95-4522-8FF7-DCFA14B81544}"/>
              </a:ext>
            </a:extLst>
          </p:cNvPr>
          <p:cNvSpPr/>
          <p:nvPr/>
        </p:nvSpPr>
        <p:spPr>
          <a:xfrm>
            <a:off x="5704909" y="407903"/>
            <a:ext cx="6113414" cy="5841978"/>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p:txBody>
      </p:sp>
      <p:pic>
        <p:nvPicPr>
          <p:cNvPr id="28" name="Graphic 27">
            <a:extLst>
              <a:ext uri="{FF2B5EF4-FFF2-40B4-BE49-F238E27FC236}">
                <a16:creationId xmlns:a16="http://schemas.microsoft.com/office/drawing/2014/main" id="{D4AAB8E1-6016-4913-8AF9-13EF5B2107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16714" y="405228"/>
            <a:ext cx="381000" cy="340872"/>
          </a:xfrm>
          <a:prstGeom prst="rect">
            <a:avLst/>
          </a:prstGeom>
        </p:spPr>
      </p:pic>
      <p:pic>
        <p:nvPicPr>
          <p:cNvPr id="29" name="Graphic 19">
            <a:extLst>
              <a:ext uri="{FF2B5EF4-FFF2-40B4-BE49-F238E27FC236}">
                <a16:creationId xmlns:a16="http://schemas.microsoft.com/office/drawing/2014/main" id="{365C9116-BF44-4472-88D0-FBDABFA12407}"/>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931065" y="3112206"/>
            <a:ext cx="628519" cy="62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1">
            <a:extLst>
              <a:ext uri="{FF2B5EF4-FFF2-40B4-BE49-F238E27FC236}">
                <a16:creationId xmlns:a16="http://schemas.microsoft.com/office/drawing/2014/main" id="{BAFFA690-92AD-4E04-8263-1EACB0FCF58E}"/>
              </a:ext>
            </a:extLst>
          </p:cNvPr>
          <p:cNvSpPr txBox="1">
            <a:spLocks noChangeArrowheads="1"/>
          </p:cNvSpPr>
          <p:nvPr/>
        </p:nvSpPr>
        <p:spPr bwMode="auto">
          <a:xfrm>
            <a:off x="3797568" y="3751829"/>
            <a:ext cx="8955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a:latin typeface="Arial" panose="020B0604020202020204" pitchFamily="34" charset="0"/>
                <a:ea typeface="Amazon Ember" panose="020B0603020204020204" pitchFamily="34" charset="0"/>
                <a:cs typeface="Arial" panose="020B0604020202020204" pitchFamily="34" charset="0"/>
              </a:rPr>
              <a:t>CloudFront</a:t>
            </a:r>
          </a:p>
        </p:txBody>
      </p:sp>
      <p:pic>
        <p:nvPicPr>
          <p:cNvPr id="31" name="Graphic 6">
            <a:extLst>
              <a:ext uri="{FF2B5EF4-FFF2-40B4-BE49-F238E27FC236}">
                <a16:creationId xmlns:a16="http://schemas.microsoft.com/office/drawing/2014/main" id="{BA43CC9C-6698-4E46-A559-32529008E355}"/>
              </a:ext>
            </a:extLst>
          </p:cNvPr>
          <p:cNvPicPr>
            <a:picLocks noChangeAspect="1" noChangeArrowheads="1"/>
          </p:cNvPicPr>
          <p:nvPr/>
        </p:nvPicPr>
        <p:blipFill>
          <a:blip r:embed="rId7"/>
          <a:srcRect/>
          <a:stretch/>
        </p:blipFill>
        <p:spPr bwMode="auto">
          <a:xfrm>
            <a:off x="6478585" y="1707608"/>
            <a:ext cx="628907" cy="62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2">
            <a:extLst>
              <a:ext uri="{FF2B5EF4-FFF2-40B4-BE49-F238E27FC236}">
                <a16:creationId xmlns:a16="http://schemas.microsoft.com/office/drawing/2014/main" id="{732081F6-52C5-41A7-B80C-446773D3CD5E}"/>
              </a:ext>
            </a:extLst>
          </p:cNvPr>
          <p:cNvSpPr txBox="1">
            <a:spLocks noChangeArrowheads="1"/>
          </p:cNvSpPr>
          <p:nvPr/>
        </p:nvSpPr>
        <p:spPr bwMode="auto">
          <a:xfrm>
            <a:off x="6588440" y="2398138"/>
            <a:ext cx="4595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33" name="Graphic 25">
            <a:extLst>
              <a:ext uri="{FF2B5EF4-FFF2-40B4-BE49-F238E27FC236}">
                <a16:creationId xmlns:a16="http://schemas.microsoft.com/office/drawing/2014/main" id="{BC386CD0-0121-45FE-A35F-418456F0EA58}"/>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983764" y="1492980"/>
            <a:ext cx="376363" cy="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17">
            <a:extLst>
              <a:ext uri="{FF2B5EF4-FFF2-40B4-BE49-F238E27FC236}">
                <a16:creationId xmlns:a16="http://schemas.microsoft.com/office/drawing/2014/main" id="{2FD45ED6-E955-46D3-B992-C1FD8AA8CECB}"/>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678248" y="171635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18">
            <a:extLst>
              <a:ext uri="{FF2B5EF4-FFF2-40B4-BE49-F238E27FC236}">
                <a16:creationId xmlns:a16="http://schemas.microsoft.com/office/drawing/2014/main" id="{2333ADCF-3623-4F04-BB6D-B0D96493BE0F}"/>
              </a:ext>
            </a:extLst>
          </p:cNvPr>
          <p:cNvSpPr txBox="1">
            <a:spLocks noChangeArrowheads="1"/>
          </p:cNvSpPr>
          <p:nvPr/>
        </p:nvSpPr>
        <p:spPr bwMode="auto">
          <a:xfrm>
            <a:off x="8531625" y="2186253"/>
            <a:ext cx="7631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232F3E"/>
                </a:solidFill>
                <a:latin typeface="Arial" panose="020B0604020202020204" pitchFamily="34" charset="0"/>
                <a:cs typeface="Arial" panose="020B0604020202020204" pitchFamily="34" charset="0"/>
              </a:rPr>
              <a:t>Instance</a:t>
            </a:r>
            <a:endParaRPr lang="en-US" altLang="en-US" sz="1200" dirty="0">
              <a:solidFill>
                <a:srgbClr val="232F3E"/>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B467C23-D5CC-419B-A859-B476034C7141}"/>
              </a:ext>
            </a:extLst>
          </p:cNvPr>
          <p:cNvSpPr/>
          <p:nvPr/>
        </p:nvSpPr>
        <p:spPr>
          <a:xfrm>
            <a:off x="7981596" y="1485576"/>
            <a:ext cx="1515229" cy="1079167"/>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17">
            <a:extLst>
              <a:ext uri="{FF2B5EF4-FFF2-40B4-BE49-F238E27FC236}">
                <a16:creationId xmlns:a16="http://schemas.microsoft.com/office/drawing/2014/main" id="{1631A4D9-1371-42E5-AD25-BEBE2F8A3546}"/>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3525811" y="856012"/>
            <a:ext cx="466822" cy="466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9">
            <a:extLst>
              <a:ext uri="{FF2B5EF4-FFF2-40B4-BE49-F238E27FC236}">
                <a16:creationId xmlns:a16="http://schemas.microsoft.com/office/drawing/2014/main" id="{0457EBAB-78B3-48B2-9217-0E93DA722AD1}"/>
              </a:ext>
            </a:extLst>
          </p:cNvPr>
          <p:cNvSpPr txBox="1">
            <a:spLocks noChangeArrowheads="1"/>
          </p:cNvSpPr>
          <p:nvPr/>
        </p:nvSpPr>
        <p:spPr bwMode="auto">
          <a:xfrm>
            <a:off x="3309052" y="1340052"/>
            <a:ext cx="9003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CloudWatch</a:t>
            </a:r>
          </a:p>
        </p:txBody>
      </p:sp>
      <p:pic>
        <p:nvPicPr>
          <p:cNvPr id="48" name="Graphic 8">
            <a:extLst>
              <a:ext uri="{FF2B5EF4-FFF2-40B4-BE49-F238E27FC236}">
                <a16:creationId xmlns:a16="http://schemas.microsoft.com/office/drawing/2014/main" id="{D1739D75-AE93-40A2-8195-3C9A2DCA2873}"/>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10036759" y="3196311"/>
            <a:ext cx="512145" cy="51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9">
            <a:extLst>
              <a:ext uri="{FF2B5EF4-FFF2-40B4-BE49-F238E27FC236}">
                <a16:creationId xmlns:a16="http://schemas.microsoft.com/office/drawing/2014/main" id="{BD1D2376-EEAF-4A55-8868-05187D7BBF17}"/>
              </a:ext>
            </a:extLst>
          </p:cNvPr>
          <p:cNvSpPr txBox="1">
            <a:spLocks noChangeArrowheads="1"/>
          </p:cNvSpPr>
          <p:nvPr/>
        </p:nvSpPr>
        <p:spPr bwMode="auto">
          <a:xfrm>
            <a:off x="10036759" y="3735657"/>
            <a:ext cx="4582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S3</a:t>
            </a:r>
          </a:p>
        </p:txBody>
      </p:sp>
      <p:pic>
        <p:nvPicPr>
          <p:cNvPr id="53" name="Graphic 15">
            <a:extLst>
              <a:ext uri="{FF2B5EF4-FFF2-40B4-BE49-F238E27FC236}">
                <a16:creationId xmlns:a16="http://schemas.microsoft.com/office/drawing/2014/main" id="{5D8815BB-60CC-4FAD-AA0A-EF1D46E1CDED}"/>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4539764" y="856011"/>
            <a:ext cx="466823" cy="466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11">
            <a:extLst>
              <a:ext uri="{FF2B5EF4-FFF2-40B4-BE49-F238E27FC236}">
                <a16:creationId xmlns:a16="http://schemas.microsoft.com/office/drawing/2014/main" id="{2A6B20FF-EF2E-4C33-90C2-30CDC0445347}"/>
              </a:ext>
            </a:extLst>
          </p:cNvPr>
          <p:cNvSpPr txBox="1">
            <a:spLocks noChangeArrowheads="1"/>
          </p:cNvSpPr>
          <p:nvPr/>
        </p:nvSpPr>
        <p:spPr bwMode="auto">
          <a:xfrm>
            <a:off x="4375999" y="1322834"/>
            <a:ext cx="794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Systems Manager</a:t>
            </a:r>
          </a:p>
        </p:txBody>
      </p:sp>
      <p:pic>
        <p:nvPicPr>
          <p:cNvPr id="57" name="Graphic 6">
            <a:extLst>
              <a:ext uri="{FF2B5EF4-FFF2-40B4-BE49-F238E27FC236}">
                <a16:creationId xmlns:a16="http://schemas.microsoft.com/office/drawing/2014/main" id="{C18A080C-9062-4FAD-972C-C43B1F5D0EA1}"/>
              </a:ext>
            </a:extLst>
          </p:cNvPr>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10193477" y="1666480"/>
            <a:ext cx="574269" cy="574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9">
            <a:extLst>
              <a:ext uri="{FF2B5EF4-FFF2-40B4-BE49-F238E27FC236}">
                <a16:creationId xmlns:a16="http://schemas.microsoft.com/office/drawing/2014/main" id="{51A550B8-4240-44DB-B652-E35864F812C7}"/>
              </a:ext>
            </a:extLst>
          </p:cNvPr>
          <p:cNvSpPr txBox="1">
            <a:spLocks noChangeArrowheads="1"/>
          </p:cNvSpPr>
          <p:nvPr/>
        </p:nvSpPr>
        <p:spPr bwMode="auto">
          <a:xfrm>
            <a:off x="9994714" y="2274697"/>
            <a:ext cx="971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RDS MySQL</a:t>
            </a:r>
          </a:p>
        </p:txBody>
      </p:sp>
      <p:sp>
        <p:nvSpPr>
          <p:cNvPr id="61" name="Rectangle 60">
            <a:extLst>
              <a:ext uri="{FF2B5EF4-FFF2-40B4-BE49-F238E27FC236}">
                <a16:creationId xmlns:a16="http://schemas.microsoft.com/office/drawing/2014/main" id="{0EC74678-5C80-4674-8D4F-059AA6250D85}"/>
              </a:ext>
            </a:extLst>
          </p:cNvPr>
          <p:cNvSpPr/>
          <p:nvPr/>
        </p:nvSpPr>
        <p:spPr>
          <a:xfrm>
            <a:off x="7830758" y="4343597"/>
            <a:ext cx="1765300" cy="170065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62" name="Rectangle 61">
            <a:extLst>
              <a:ext uri="{FF2B5EF4-FFF2-40B4-BE49-F238E27FC236}">
                <a16:creationId xmlns:a16="http://schemas.microsoft.com/office/drawing/2014/main" id="{64831C1E-EF60-461A-A3CE-A5FAC2E04854}"/>
              </a:ext>
            </a:extLst>
          </p:cNvPr>
          <p:cNvSpPr/>
          <p:nvPr/>
        </p:nvSpPr>
        <p:spPr>
          <a:xfrm>
            <a:off x="9706253" y="4343597"/>
            <a:ext cx="1765300" cy="170065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a:t>
            </a:r>
          </a:p>
        </p:txBody>
      </p:sp>
      <p:sp>
        <p:nvSpPr>
          <p:cNvPr id="63" name="Rectangle 62">
            <a:extLst>
              <a:ext uri="{FF2B5EF4-FFF2-40B4-BE49-F238E27FC236}">
                <a16:creationId xmlns:a16="http://schemas.microsoft.com/office/drawing/2014/main" id="{F23286F4-6DA1-4EAD-9A68-CAE047D0FAEF}"/>
              </a:ext>
            </a:extLst>
          </p:cNvPr>
          <p:cNvSpPr/>
          <p:nvPr/>
        </p:nvSpPr>
        <p:spPr bwMode="auto">
          <a:xfrm>
            <a:off x="5410309" y="4005745"/>
            <a:ext cx="6271166" cy="2159494"/>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 2</a:t>
            </a:r>
          </a:p>
        </p:txBody>
      </p:sp>
      <p:pic>
        <p:nvPicPr>
          <p:cNvPr id="64" name="Graphic 6">
            <a:extLst>
              <a:ext uri="{FF2B5EF4-FFF2-40B4-BE49-F238E27FC236}">
                <a16:creationId xmlns:a16="http://schemas.microsoft.com/office/drawing/2014/main" id="{80B02E6E-1744-4101-A6FB-BCDDFC105D0C}"/>
              </a:ext>
            </a:extLst>
          </p:cNvPr>
          <p:cNvPicPr>
            <a:picLocks noChangeAspect="1" noChangeArrowheads="1"/>
          </p:cNvPicPr>
          <p:nvPr/>
        </p:nvPicPr>
        <p:blipFill>
          <a:blip r:embed="rId7"/>
          <a:srcRect/>
          <a:stretch/>
        </p:blipFill>
        <p:spPr bwMode="auto">
          <a:xfrm>
            <a:off x="6459800" y="4927477"/>
            <a:ext cx="628907" cy="62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12">
            <a:extLst>
              <a:ext uri="{FF2B5EF4-FFF2-40B4-BE49-F238E27FC236}">
                <a16:creationId xmlns:a16="http://schemas.microsoft.com/office/drawing/2014/main" id="{E5A4A5C5-40AA-4177-9322-2FB06DBAB956}"/>
              </a:ext>
            </a:extLst>
          </p:cNvPr>
          <p:cNvSpPr txBox="1">
            <a:spLocks noChangeArrowheads="1"/>
          </p:cNvSpPr>
          <p:nvPr/>
        </p:nvSpPr>
        <p:spPr bwMode="auto">
          <a:xfrm>
            <a:off x="6544480" y="5556384"/>
            <a:ext cx="4595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66" name="Graphic 25">
            <a:extLst>
              <a:ext uri="{FF2B5EF4-FFF2-40B4-BE49-F238E27FC236}">
                <a16:creationId xmlns:a16="http://schemas.microsoft.com/office/drawing/2014/main" id="{D9D79FBF-BC65-4129-AEB1-D13F5F88DF79}"/>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7983764" y="4713377"/>
            <a:ext cx="376363" cy="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Graphic 17">
            <a:extLst>
              <a:ext uri="{FF2B5EF4-FFF2-40B4-BE49-F238E27FC236}">
                <a16:creationId xmlns:a16="http://schemas.microsoft.com/office/drawing/2014/main" id="{607852F2-A58A-4667-9ECE-5A6579403BBD}"/>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8678248" y="49367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18">
            <a:extLst>
              <a:ext uri="{FF2B5EF4-FFF2-40B4-BE49-F238E27FC236}">
                <a16:creationId xmlns:a16="http://schemas.microsoft.com/office/drawing/2014/main" id="{96982C7F-DBF1-4DC3-8D18-B5D6EC113326}"/>
              </a:ext>
            </a:extLst>
          </p:cNvPr>
          <p:cNvSpPr txBox="1">
            <a:spLocks noChangeArrowheads="1"/>
          </p:cNvSpPr>
          <p:nvPr/>
        </p:nvSpPr>
        <p:spPr bwMode="auto">
          <a:xfrm>
            <a:off x="8531625" y="5406650"/>
            <a:ext cx="7631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rgbClr val="232F3E"/>
                </a:solidFill>
                <a:latin typeface="Arial" panose="020B0604020202020204" pitchFamily="34" charset="0"/>
                <a:cs typeface="Arial" panose="020B0604020202020204" pitchFamily="34" charset="0"/>
              </a:rPr>
              <a:t>Instance</a:t>
            </a:r>
            <a:endParaRPr lang="en-US" altLang="en-US" sz="1200" dirty="0">
              <a:solidFill>
                <a:srgbClr val="232F3E"/>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FE293768-7F1D-4EB0-B7DF-704104D723EE}"/>
              </a:ext>
            </a:extLst>
          </p:cNvPr>
          <p:cNvSpPr/>
          <p:nvPr/>
        </p:nvSpPr>
        <p:spPr>
          <a:xfrm>
            <a:off x="7981596" y="4705973"/>
            <a:ext cx="1515229" cy="1079167"/>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Graphic 6">
            <a:extLst>
              <a:ext uri="{FF2B5EF4-FFF2-40B4-BE49-F238E27FC236}">
                <a16:creationId xmlns:a16="http://schemas.microsoft.com/office/drawing/2014/main" id="{411A5BB6-6AC4-44C0-8E9A-7CBB63C6D279}"/>
              </a:ext>
            </a:extLst>
          </p:cNvPr>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10252206" y="4923474"/>
            <a:ext cx="540900" cy="54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9">
            <a:extLst>
              <a:ext uri="{FF2B5EF4-FFF2-40B4-BE49-F238E27FC236}">
                <a16:creationId xmlns:a16="http://schemas.microsoft.com/office/drawing/2014/main" id="{FAF17258-4F87-40EB-A23B-CC4F061CF73A}"/>
              </a:ext>
            </a:extLst>
          </p:cNvPr>
          <p:cNvSpPr txBox="1">
            <a:spLocks noChangeArrowheads="1"/>
          </p:cNvSpPr>
          <p:nvPr/>
        </p:nvSpPr>
        <p:spPr bwMode="auto">
          <a:xfrm>
            <a:off x="10036759" y="5508091"/>
            <a:ext cx="971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RDS MySQL</a:t>
            </a:r>
          </a:p>
        </p:txBody>
      </p:sp>
      <p:sp>
        <p:nvSpPr>
          <p:cNvPr id="3" name="TextBox 2">
            <a:extLst>
              <a:ext uri="{FF2B5EF4-FFF2-40B4-BE49-F238E27FC236}">
                <a16:creationId xmlns:a16="http://schemas.microsoft.com/office/drawing/2014/main" id="{9872535E-9E14-404F-AC2E-B48C21D7770C}"/>
              </a:ext>
            </a:extLst>
          </p:cNvPr>
          <p:cNvSpPr txBox="1"/>
          <p:nvPr/>
        </p:nvSpPr>
        <p:spPr>
          <a:xfrm>
            <a:off x="3383261" y="6274941"/>
            <a:ext cx="4671472" cy="600164"/>
          </a:xfrm>
          <a:prstGeom prst="rect">
            <a:avLst/>
          </a:prstGeom>
          <a:noFill/>
        </p:spPr>
        <p:txBody>
          <a:bodyPr wrap="none" rtlCol="0">
            <a:spAutoFit/>
          </a:bodyPr>
          <a:lstStyle/>
          <a:p>
            <a:pPr marL="171450" indent="-171450">
              <a:buFont typeface="Arial" panose="020B0604020202020204" pitchFamily="34" charset="0"/>
              <a:buChar char="•"/>
            </a:pPr>
            <a:r>
              <a:rPr lang="en-US" sz="1100" dirty="0"/>
              <a:t>Access to every and each resource is limited and control by Security Groups</a:t>
            </a:r>
          </a:p>
          <a:p>
            <a:pPr marL="171450" indent="-171450">
              <a:buFont typeface="Arial" panose="020B0604020202020204" pitchFamily="34" charset="0"/>
              <a:buChar char="•"/>
            </a:pPr>
            <a:r>
              <a:rPr lang="en-US" sz="1100" dirty="0"/>
              <a:t>Auto Scaling group to scale up and self heal in case of hardware failure</a:t>
            </a:r>
          </a:p>
          <a:p>
            <a:pPr marL="171450" indent="-171450">
              <a:buFont typeface="Arial" panose="020B0604020202020204" pitchFamily="34" charset="0"/>
              <a:buChar char="•"/>
            </a:pPr>
            <a:r>
              <a:rPr lang="en-US" sz="1100" dirty="0"/>
              <a:t>Multi AZ MySQL RDS</a:t>
            </a:r>
          </a:p>
        </p:txBody>
      </p:sp>
      <p:cxnSp>
        <p:nvCxnSpPr>
          <p:cNvPr id="5" name="Straight Arrow Connector 4"/>
          <p:cNvCxnSpPr>
            <a:stCxn id="38" idx="3"/>
            <a:endCxn id="57" idx="1"/>
          </p:cNvCxnSpPr>
          <p:nvPr/>
        </p:nvCxnSpPr>
        <p:spPr>
          <a:xfrm>
            <a:off x="9148148" y="1951303"/>
            <a:ext cx="1045329" cy="2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7" idx="3"/>
            <a:endCxn id="70" idx="1"/>
          </p:cNvCxnSpPr>
          <p:nvPr/>
        </p:nvCxnSpPr>
        <p:spPr>
          <a:xfrm>
            <a:off x="9148148" y="5171700"/>
            <a:ext cx="1104058" cy="22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29" idx="0"/>
            <a:endCxn id="31" idx="1"/>
          </p:cNvCxnSpPr>
          <p:nvPr/>
        </p:nvCxnSpPr>
        <p:spPr>
          <a:xfrm rot="5400000" flipH="1" flipV="1">
            <a:off x="4816883" y="1450504"/>
            <a:ext cx="1090144" cy="22332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30" idx="0"/>
            <a:endCxn id="64" idx="1"/>
          </p:cNvCxnSpPr>
          <p:nvPr/>
        </p:nvCxnSpPr>
        <p:spPr>
          <a:xfrm rot="16200000" flipH="1">
            <a:off x="4607511" y="3389642"/>
            <a:ext cx="1490102" cy="2214476"/>
          </a:xfrm>
          <a:prstGeom prst="bentConnector4">
            <a:avLst>
              <a:gd name="adj1" fmla="val 100308"/>
              <a:gd name="adj2" fmla="val 60110"/>
            </a:avLst>
          </a:prstGeom>
          <a:ln w="127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4" idx="3"/>
            <a:endCxn id="69" idx="1"/>
          </p:cNvCxnSpPr>
          <p:nvPr/>
        </p:nvCxnSpPr>
        <p:spPr>
          <a:xfrm>
            <a:off x="7088707" y="5241931"/>
            <a:ext cx="892889" cy="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38" idx="2"/>
            <a:endCxn id="48" idx="1"/>
          </p:cNvCxnSpPr>
          <p:nvPr/>
        </p:nvCxnSpPr>
        <p:spPr>
          <a:xfrm rot="16200000" flipH="1">
            <a:off x="8841913" y="2257537"/>
            <a:ext cx="1266131" cy="1123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67" idx="0"/>
            <a:endCxn id="48" idx="1"/>
          </p:cNvCxnSpPr>
          <p:nvPr/>
        </p:nvCxnSpPr>
        <p:spPr>
          <a:xfrm rot="5400000" flipH="1" flipV="1">
            <a:off x="8732795" y="3632787"/>
            <a:ext cx="1484366" cy="11235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Graphic 12">
            <a:extLst>
              <a:ext uri="{FF2B5EF4-FFF2-40B4-BE49-F238E27FC236}">
                <a16:creationId xmlns:a16="http://schemas.microsoft.com/office/drawing/2014/main" id="{1C3661BC-17FC-4FAB-8AB6-BB6036C6DB0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0154" y="2740719"/>
            <a:ext cx="1371492" cy="1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0F160B65-B234-4FB1-8DA2-41F852CB63D4}"/>
              </a:ext>
            </a:extLst>
          </p:cNvPr>
          <p:cNvCxnSpPr>
            <a:stCxn id="46" idx="3"/>
            <a:endCxn id="29" idx="1"/>
          </p:cNvCxnSpPr>
          <p:nvPr/>
        </p:nvCxnSpPr>
        <p:spPr>
          <a:xfrm>
            <a:off x="2661646" y="3426465"/>
            <a:ext cx="126941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12D58B8B-CC4E-4E1A-B801-E4EDFAAAE478}"/>
              </a:ext>
            </a:extLst>
          </p:cNvPr>
          <p:cNvSpPr txBox="1"/>
          <p:nvPr/>
        </p:nvSpPr>
        <p:spPr>
          <a:xfrm>
            <a:off x="9760699" y="6516162"/>
            <a:ext cx="2210477" cy="276999"/>
          </a:xfrm>
          <a:prstGeom prst="rect">
            <a:avLst/>
          </a:prstGeom>
          <a:noFill/>
        </p:spPr>
        <p:txBody>
          <a:bodyPr wrap="none" rtlCol="0">
            <a:spAutoFit/>
          </a:bodyPr>
          <a:lstStyle/>
          <a:p>
            <a:r>
              <a:rPr lang="en-US" sz="1200" dirty="0"/>
              <a:t>V. Khoshghamatazad 02.15.2022</a:t>
            </a:r>
          </a:p>
        </p:txBody>
      </p:sp>
      <p:cxnSp>
        <p:nvCxnSpPr>
          <p:cNvPr id="7" name="Straight Arrow Connector 6">
            <a:extLst>
              <a:ext uri="{FF2B5EF4-FFF2-40B4-BE49-F238E27FC236}">
                <a16:creationId xmlns:a16="http://schemas.microsoft.com/office/drawing/2014/main" id="{5B1B39A8-5E83-4C3C-AF4D-EFE6D2BA4B31}"/>
              </a:ext>
            </a:extLst>
          </p:cNvPr>
          <p:cNvCxnSpPr>
            <a:stCxn id="31" idx="3"/>
            <a:endCxn id="2" idx="1"/>
          </p:cNvCxnSpPr>
          <p:nvPr/>
        </p:nvCxnSpPr>
        <p:spPr>
          <a:xfrm>
            <a:off x="7107492" y="2022062"/>
            <a:ext cx="874104" cy="3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76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D419F4-29B6-497D-9909-C79A6024009B}"/>
              </a:ext>
            </a:extLst>
          </p:cNvPr>
          <p:cNvSpPr>
            <a:spLocks noGrp="1"/>
          </p:cNvSpPr>
          <p:nvPr>
            <p:ph type="title"/>
          </p:nvPr>
        </p:nvSpPr>
        <p:spPr/>
        <p:txBody>
          <a:bodyPr/>
          <a:lstStyle/>
          <a:p>
            <a:r>
              <a:rPr lang="en-US" dirty="0"/>
              <a:t>Solution Design overview</a:t>
            </a:r>
          </a:p>
        </p:txBody>
      </p:sp>
      <p:sp>
        <p:nvSpPr>
          <p:cNvPr id="7" name="Content Placeholder 6">
            <a:extLst>
              <a:ext uri="{FF2B5EF4-FFF2-40B4-BE49-F238E27FC236}">
                <a16:creationId xmlns:a16="http://schemas.microsoft.com/office/drawing/2014/main" id="{928EA90F-0EDC-45E5-8B2E-0DA89E49DDBC}"/>
              </a:ext>
            </a:extLst>
          </p:cNvPr>
          <p:cNvSpPr>
            <a:spLocks noGrp="1"/>
          </p:cNvSpPr>
          <p:nvPr>
            <p:ph idx="1"/>
          </p:nvPr>
        </p:nvSpPr>
        <p:spPr>
          <a:xfrm>
            <a:off x="838200" y="1825625"/>
            <a:ext cx="10515600" cy="4080653"/>
          </a:xfrm>
        </p:spPr>
        <p:txBody>
          <a:bodyPr>
            <a:normAutofit lnSpcReduction="10000"/>
          </a:bodyPr>
          <a:lstStyle/>
          <a:p>
            <a:pPr marL="0" indent="0" algn="l">
              <a:buNone/>
            </a:pPr>
            <a:r>
              <a:rPr lang="en-US" sz="2400" b="1" dirty="0"/>
              <a:t>Amazon Systems Manager</a:t>
            </a:r>
            <a:r>
              <a:rPr lang="en-US" sz="1800" b="1" dirty="0"/>
              <a:t> and CloudWatch</a:t>
            </a:r>
          </a:p>
          <a:p>
            <a:pPr marL="0" indent="0" algn="l">
              <a:buNone/>
            </a:pPr>
            <a:r>
              <a:rPr lang="en-US" sz="1500" b="1" dirty="0"/>
              <a:t>enriches you </a:t>
            </a:r>
            <a:r>
              <a:rPr lang="en-US" sz="1500" b="1" i="0" u="none" strike="noStrike" baseline="0" dirty="0">
                <a:latin typeface="Rubik-Light"/>
              </a:rPr>
              <a:t>with the tools to support operations, visualizing and debugging the state of the environment, receiving alerts</a:t>
            </a:r>
            <a:endParaRPr lang="en-US" sz="1500" b="1" dirty="0"/>
          </a:p>
          <a:p>
            <a:pPr marL="0" indent="0">
              <a:buNone/>
            </a:pPr>
            <a:endParaRPr lang="en-US" sz="1800" dirty="0"/>
          </a:p>
          <a:p>
            <a:r>
              <a:rPr lang="en-US" sz="1800" b="1" dirty="0"/>
              <a:t>Explorer</a:t>
            </a:r>
            <a:r>
              <a:rPr lang="en-US" sz="1800" i="1" dirty="0"/>
              <a:t> </a:t>
            </a:r>
            <a:r>
              <a:rPr lang="en-US" sz="1800" dirty="0"/>
              <a:t>provides key insights and analysis into the operational health and performance of your AWS environment</a:t>
            </a:r>
            <a:endParaRPr lang="en-US" sz="1800" i="1" dirty="0"/>
          </a:p>
          <a:p>
            <a:r>
              <a:rPr lang="en-US" sz="1800" b="1" dirty="0"/>
              <a:t>OpsCenter</a:t>
            </a:r>
            <a:r>
              <a:rPr lang="en-US" sz="1800" dirty="0"/>
              <a:t> provides a central location where operations engineers and IT professionals can view, investigate, and resolve operational issues related to AWS resources</a:t>
            </a:r>
          </a:p>
          <a:p>
            <a:r>
              <a:rPr lang="en-US" sz="1800" b="1" dirty="0"/>
              <a:t>Incident Manager</a:t>
            </a:r>
            <a:r>
              <a:rPr lang="en-US" sz="1800" dirty="0"/>
              <a:t>, can automatically executes pre-configured response plans to engage responders via SMS and phone calls, links designated chat channels when a critical issue is detected by an Amazon CloudWatch alarm or Amazon </a:t>
            </a:r>
            <a:r>
              <a:rPr lang="en-US" sz="1800" dirty="0" err="1"/>
              <a:t>EventBridge</a:t>
            </a:r>
            <a:r>
              <a:rPr lang="en-US" sz="1800" dirty="0"/>
              <a:t> event</a:t>
            </a:r>
          </a:p>
          <a:p>
            <a:r>
              <a:rPr lang="en-US" sz="1800" b="1" dirty="0"/>
              <a:t>Session Manager </a:t>
            </a:r>
            <a:r>
              <a:rPr lang="en-US" sz="1800" dirty="0"/>
              <a:t>provides a browser-based interactive shell, CLI and browser based remote desktop access for managing instances without the need to open </a:t>
            </a:r>
            <a:r>
              <a:rPr lang="en-US" sz="1800" i="1" u="sng" dirty="0"/>
              <a:t>inbound ports, manage Secure Shell (SSH) keys, or use bastion hosts</a:t>
            </a:r>
            <a:r>
              <a:rPr lang="en-US" sz="1800" dirty="0"/>
              <a:t>. Access can be granted or revoked through a central location by using IAM policies, including the option to provide non-root access to specified users </a:t>
            </a:r>
          </a:p>
          <a:p>
            <a:endParaRPr lang="en-US" sz="1800" dirty="0"/>
          </a:p>
        </p:txBody>
      </p:sp>
      <p:sp>
        <p:nvSpPr>
          <p:cNvPr id="8" name="TextBox 7">
            <a:extLst>
              <a:ext uri="{FF2B5EF4-FFF2-40B4-BE49-F238E27FC236}">
                <a16:creationId xmlns:a16="http://schemas.microsoft.com/office/drawing/2014/main" id="{58AA24E8-4878-4638-9943-CBA55964E47F}"/>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137897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D419F4-29B6-497D-9909-C79A6024009B}"/>
              </a:ext>
            </a:extLst>
          </p:cNvPr>
          <p:cNvSpPr>
            <a:spLocks noGrp="1"/>
          </p:cNvSpPr>
          <p:nvPr>
            <p:ph type="title"/>
          </p:nvPr>
        </p:nvSpPr>
        <p:spPr/>
        <p:txBody>
          <a:bodyPr/>
          <a:lstStyle/>
          <a:p>
            <a:r>
              <a:rPr lang="en-US" dirty="0"/>
              <a:t>Solution Design overview</a:t>
            </a:r>
          </a:p>
        </p:txBody>
      </p:sp>
      <p:sp>
        <p:nvSpPr>
          <p:cNvPr id="7" name="Content Placeholder 6">
            <a:extLst>
              <a:ext uri="{FF2B5EF4-FFF2-40B4-BE49-F238E27FC236}">
                <a16:creationId xmlns:a16="http://schemas.microsoft.com/office/drawing/2014/main" id="{928EA90F-0EDC-45E5-8B2E-0DA89E49DDBC}"/>
              </a:ext>
            </a:extLst>
          </p:cNvPr>
          <p:cNvSpPr>
            <a:spLocks noGrp="1"/>
          </p:cNvSpPr>
          <p:nvPr>
            <p:ph idx="1"/>
          </p:nvPr>
        </p:nvSpPr>
        <p:spPr>
          <a:xfrm>
            <a:off x="838200" y="1825625"/>
            <a:ext cx="10515600" cy="4080653"/>
          </a:xfrm>
        </p:spPr>
        <p:txBody>
          <a:bodyPr>
            <a:normAutofit lnSpcReduction="10000"/>
          </a:bodyPr>
          <a:lstStyle/>
          <a:p>
            <a:r>
              <a:rPr lang="en-US" sz="1800" b="1" dirty="0"/>
              <a:t>CloudFront</a:t>
            </a:r>
            <a:r>
              <a:rPr lang="en-US" sz="1800" dirty="0"/>
              <a:t>, to accelerating the delivery of the static blog content (for example, images, style sheets, Videos, and so on) to viewers across the globe, and taking advantage of the edge servers to give viewers a fast, safe, and reliable experience which reduces latency and VM load</a:t>
            </a:r>
          </a:p>
          <a:p>
            <a:r>
              <a:rPr lang="en-US" sz="1800" dirty="0"/>
              <a:t>Using </a:t>
            </a:r>
            <a:r>
              <a:rPr lang="en-US" sz="1800" b="1" dirty="0"/>
              <a:t>Application Load Balancer </a:t>
            </a:r>
            <a:r>
              <a:rPr lang="en-US" sz="1800" dirty="0"/>
              <a:t>as our Public interface, we can place the webserver in a private subnet to  increase the security by restricting access.</a:t>
            </a:r>
          </a:p>
          <a:p>
            <a:r>
              <a:rPr lang="en-US" sz="1800" b="1" dirty="0"/>
              <a:t>Amazon RDS for MySQL</a:t>
            </a:r>
            <a:r>
              <a:rPr lang="en-US" sz="1800" dirty="0"/>
              <a:t>, helps us to benefit from auto Scaling feature to meet connectivity and workload requirements. In addition, by a multi-Region deployment solution ensures high availability of our DB</a:t>
            </a:r>
          </a:p>
          <a:p>
            <a:r>
              <a:rPr lang="en-US" sz="1800" b="1" dirty="0"/>
              <a:t>Amazon S3 bucket</a:t>
            </a:r>
            <a:r>
              <a:rPr lang="en-US" sz="1800" dirty="0"/>
              <a:t>, brings the advantage of the flexibility, scale, security, and efficiency cloud storage that can be shared among different servers. In addition, all the static contents can be accessed directly by </a:t>
            </a:r>
            <a:r>
              <a:rPr lang="en-US" sz="1800" i="1" u="sng" dirty="0"/>
              <a:t>CloudFront</a:t>
            </a:r>
            <a:r>
              <a:rPr lang="en-US" sz="1800" dirty="0"/>
              <a:t> which decrease latency and the load on the web/application server.</a:t>
            </a:r>
          </a:p>
          <a:p>
            <a:r>
              <a:rPr lang="en-US" sz="1800" b="1" dirty="0"/>
              <a:t>High availability</a:t>
            </a:r>
            <a:r>
              <a:rPr lang="en-US" sz="1800" dirty="0"/>
              <a:t>, since Ghost is not supporting any kind of clustering, using a Active-Passive configuration in two different Availability Zone with self healing will help an smooth and resilient experience. In addition, step scaling will support the load increase in pick times by scaling up the VM to handle more loads.</a:t>
            </a:r>
          </a:p>
          <a:p>
            <a:r>
              <a:rPr lang="en-US" sz="1800" b="1" dirty="0"/>
              <a:t>Security</a:t>
            </a:r>
            <a:r>
              <a:rPr lang="en-US" sz="1800" dirty="0"/>
              <a:t>, placing application and DB tier in different private subnet will decrease the security risk by not exposing them to public access.</a:t>
            </a:r>
          </a:p>
        </p:txBody>
      </p:sp>
      <p:sp>
        <p:nvSpPr>
          <p:cNvPr id="8" name="TextBox 7">
            <a:extLst>
              <a:ext uri="{FF2B5EF4-FFF2-40B4-BE49-F238E27FC236}">
                <a16:creationId xmlns:a16="http://schemas.microsoft.com/office/drawing/2014/main" id="{DB8959FA-29F6-4114-9956-668BA76BA6DF}"/>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896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D419F4-29B6-497D-9909-C79A6024009B}"/>
              </a:ext>
            </a:extLst>
          </p:cNvPr>
          <p:cNvSpPr>
            <a:spLocks noGrp="1"/>
          </p:cNvSpPr>
          <p:nvPr>
            <p:ph type="title"/>
          </p:nvPr>
        </p:nvSpPr>
        <p:spPr/>
        <p:txBody>
          <a:bodyPr/>
          <a:lstStyle/>
          <a:p>
            <a:r>
              <a:rPr lang="en-US" dirty="0"/>
              <a:t>Solution Design overview</a:t>
            </a:r>
          </a:p>
        </p:txBody>
      </p:sp>
      <p:sp>
        <p:nvSpPr>
          <p:cNvPr id="7" name="Content Placeholder 6">
            <a:extLst>
              <a:ext uri="{FF2B5EF4-FFF2-40B4-BE49-F238E27FC236}">
                <a16:creationId xmlns:a16="http://schemas.microsoft.com/office/drawing/2014/main" id="{928EA90F-0EDC-45E5-8B2E-0DA89E49DDBC}"/>
              </a:ext>
            </a:extLst>
          </p:cNvPr>
          <p:cNvSpPr>
            <a:spLocks noGrp="1"/>
          </p:cNvSpPr>
          <p:nvPr>
            <p:ph idx="1"/>
          </p:nvPr>
        </p:nvSpPr>
        <p:spPr>
          <a:xfrm>
            <a:off x="838200" y="1825625"/>
            <a:ext cx="10515600" cy="4080653"/>
          </a:xfrm>
        </p:spPr>
        <p:txBody>
          <a:bodyPr>
            <a:normAutofit/>
          </a:bodyPr>
          <a:lstStyle/>
          <a:p>
            <a:pPr marL="0" indent="0">
              <a:buNone/>
            </a:pPr>
            <a:r>
              <a:rPr lang="en-US" sz="2400" b="1" dirty="0" err="1"/>
              <a:t>IaC</a:t>
            </a:r>
            <a:r>
              <a:rPr lang="en-US" sz="1800" dirty="0"/>
              <a:t>, Infrastructure as code</a:t>
            </a:r>
            <a:r>
              <a:rPr lang="en-US" sz="1800" b="1" dirty="0"/>
              <a:t> </a:t>
            </a:r>
            <a:r>
              <a:rPr lang="en-US" sz="1800" dirty="0"/>
              <a:t>(e.g. Terraform, CloudFormation, </a:t>
            </a:r>
            <a:r>
              <a:rPr lang="en-US" sz="1800" dirty="0" err="1"/>
              <a:t>Pulumi</a:t>
            </a:r>
            <a:r>
              <a:rPr lang="en-US" sz="1800" dirty="0"/>
              <a:t>) is a key DevOps practice that is used in conjunction with continuous delivery. With the power of </a:t>
            </a:r>
            <a:r>
              <a:rPr lang="en-US" sz="1800" dirty="0" err="1"/>
              <a:t>IaC</a:t>
            </a:r>
            <a:r>
              <a:rPr lang="en-US" sz="1800" dirty="0"/>
              <a:t>, </a:t>
            </a:r>
          </a:p>
          <a:p>
            <a:r>
              <a:rPr lang="en-US" sz="2000" dirty="0"/>
              <a:t>We can easily spin up multiple environments for </a:t>
            </a:r>
            <a:r>
              <a:rPr lang="en-US" sz="2000" b="1" dirty="0"/>
              <a:t>Dev, Stage and Prod</a:t>
            </a:r>
            <a:r>
              <a:rPr lang="en-US" sz="2000" dirty="0"/>
              <a:t>. </a:t>
            </a:r>
          </a:p>
          <a:p>
            <a:r>
              <a:rPr lang="en-US" sz="2000" u="sng" dirty="0"/>
              <a:t>Version controlling</a:t>
            </a:r>
            <a:r>
              <a:rPr lang="en-US" sz="2000" dirty="0"/>
              <a:t>: Changes in the infrastructure can be easily tracked, reverted, archived, reviewed as pull requests and commits.</a:t>
            </a:r>
          </a:p>
          <a:p>
            <a:r>
              <a:rPr lang="en-US" sz="2000" u="sng" dirty="0"/>
              <a:t>Reproducibility</a:t>
            </a:r>
            <a:r>
              <a:rPr lang="en-US" sz="2000" dirty="0"/>
              <a:t>: The same infrastructure can be re-produced easily by executing the </a:t>
            </a:r>
            <a:r>
              <a:rPr lang="en-US" sz="2000" dirty="0" err="1"/>
              <a:t>IaC</a:t>
            </a:r>
            <a:r>
              <a:rPr lang="en-US" sz="2000" dirty="0"/>
              <a:t> templates and scripts, avoiding inconsistency issues caused by manual setups.</a:t>
            </a:r>
          </a:p>
          <a:p>
            <a:r>
              <a:rPr lang="en-US" sz="2000" u="sng" dirty="0"/>
              <a:t>Documentation</a:t>
            </a:r>
            <a:r>
              <a:rPr lang="en-US" sz="2000" dirty="0"/>
              <a:t>: </a:t>
            </a:r>
            <a:r>
              <a:rPr lang="en-US" sz="2000" dirty="0" err="1"/>
              <a:t>IaC</a:t>
            </a:r>
            <a:r>
              <a:rPr lang="en-US" sz="2000" dirty="0"/>
              <a:t> templates are self-documenting, omitting the need to write and update handbooks and wikis.</a:t>
            </a:r>
          </a:p>
          <a:p>
            <a:r>
              <a:rPr lang="en-US" sz="2000" dirty="0" err="1"/>
              <a:t>IaC</a:t>
            </a:r>
            <a:r>
              <a:rPr lang="en-US" sz="2000" dirty="0"/>
              <a:t> integrate into CI/CD pipeline: Continuously test and deploy </a:t>
            </a:r>
            <a:r>
              <a:rPr lang="en-US" sz="2000" dirty="0" err="1"/>
              <a:t>IaC</a:t>
            </a:r>
            <a:r>
              <a:rPr lang="en-US" sz="2000" dirty="0"/>
              <a:t> templates as part of the CI/CD pipelines which minimize the maintenance and development efforts as well. </a:t>
            </a:r>
          </a:p>
          <a:p>
            <a:pPr lvl="1"/>
            <a:endParaRPr lang="en-US" sz="1600" dirty="0"/>
          </a:p>
          <a:p>
            <a:endParaRPr lang="en-US" sz="1800" dirty="0"/>
          </a:p>
        </p:txBody>
      </p:sp>
      <p:sp>
        <p:nvSpPr>
          <p:cNvPr id="8" name="TextBox 7">
            <a:extLst>
              <a:ext uri="{FF2B5EF4-FFF2-40B4-BE49-F238E27FC236}">
                <a16:creationId xmlns:a16="http://schemas.microsoft.com/office/drawing/2014/main" id="{BDDBCFCC-206E-4D43-BD54-D687400BBBE6}"/>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280930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D419F4-29B6-497D-9909-C79A6024009B}"/>
              </a:ext>
            </a:extLst>
          </p:cNvPr>
          <p:cNvSpPr>
            <a:spLocks noGrp="1"/>
          </p:cNvSpPr>
          <p:nvPr>
            <p:ph type="title"/>
          </p:nvPr>
        </p:nvSpPr>
        <p:spPr/>
        <p:txBody>
          <a:bodyPr/>
          <a:lstStyle/>
          <a:p>
            <a:r>
              <a:rPr lang="en-US" dirty="0"/>
              <a:t>Solution Design overview</a:t>
            </a:r>
          </a:p>
        </p:txBody>
      </p:sp>
      <p:sp>
        <p:nvSpPr>
          <p:cNvPr id="7" name="Content Placeholder 6">
            <a:extLst>
              <a:ext uri="{FF2B5EF4-FFF2-40B4-BE49-F238E27FC236}">
                <a16:creationId xmlns:a16="http://schemas.microsoft.com/office/drawing/2014/main" id="{928EA90F-0EDC-45E5-8B2E-0DA89E49DDBC}"/>
              </a:ext>
            </a:extLst>
          </p:cNvPr>
          <p:cNvSpPr>
            <a:spLocks noGrp="1"/>
          </p:cNvSpPr>
          <p:nvPr>
            <p:ph idx="1"/>
          </p:nvPr>
        </p:nvSpPr>
        <p:spPr>
          <a:xfrm>
            <a:off x="838200" y="1825625"/>
            <a:ext cx="10515600" cy="4080653"/>
          </a:xfrm>
        </p:spPr>
        <p:txBody>
          <a:bodyPr>
            <a:normAutofit/>
          </a:bodyPr>
          <a:lstStyle/>
          <a:p>
            <a:pPr marL="0" indent="0">
              <a:buNone/>
            </a:pPr>
            <a:r>
              <a:rPr lang="en-US" sz="1800" dirty="0">
                <a:solidFill>
                  <a:srgbClr val="000000"/>
                </a:solidFill>
                <a:latin typeface="Arial" panose="020B0604020202020204" pitchFamily="34" charset="0"/>
                <a:ea typeface="Calibri" panose="020F0502020204030204" pitchFamily="34" charset="0"/>
              </a:rPr>
              <a:t>R</a:t>
            </a:r>
            <a:r>
              <a:rPr lang="en-US" sz="1800" dirty="0">
                <a:solidFill>
                  <a:srgbClr val="000000"/>
                </a:solidFill>
                <a:effectLst/>
                <a:latin typeface="Arial" panose="020B0604020202020204" pitchFamily="34" charset="0"/>
                <a:ea typeface="Calibri" panose="020F0502020204030204" pitchFamily="34" charset="0"/>
              </a:rPr>
              <a:t>eleasing new versions of the application, can be handled easily without requiring any downtime by using deployment techniques like </a:t>
            </a:r>
            <a:r>
              <a:rPr lang="en-US" sz="2000" b="1" dirty="0"/>
              <a:t>Blue-green deployment</a:t>
            </a:r>
            <a:r>
              <a:rPr lang="en-US" sz="2000" dirty="0"/>
              <a:t>.</a:t>
            </a:r>
            <a:endParaRPr lang="en-US" sz="2000" dirty="0">
              <a:solidFill>
                <a:srgbClr val="000000"/>
              </a:solidFill>
              <a:effectLst/>
              <a:latin typeface="Arial" panose="020B0604020202020204" pitchFamily="34" charset="0"/>
              <a:ea typeface="Calibri" panose="020F0502020204030204" pitchFamily="34" charset="0"/>
            </a:endParaRPr>
          </a:p>
          <a:p>
            <a:pPr marL="0" indent="0">
              <a:buNone/>
            </a:pPr>
            <a:r>
              <a:rPr lang="en-US" sz="1800" dirty="0"/>
              <a:t>Blue-green deployment can reduce downtime and risk by running two identical production environments called Blue and Green (active-passive). As you prepare a new version of your software, deployment and the final stage of testing takes place in the environment that is not live:</a:t>
            </a:r>
          </a:p>
          <a:p>
            <a:pPr marL="0" indent="0">
              <a:buNone/>
            </a:pPr>
            <a:r>
              <a:rPr lang="en-US" sz="1800" dirty="0"/>
              <a:t>in this example, Green. Once you have deployed and fully tested the software in Green, all incoming requests can be switch to Green instead of Blue. Green is now live, and Blue is idle.</a:t>
            </a:r>
          </a:p>
        </p:txBody>
      </p:sp>
      <p:sp>
        <p:nvSpPr>
          <p:cNvPr id="8" name="TextBox 7">
            <a:extLst>
              <a:ext uri="{FF2B5EF4-FFF2-40B4-BE49-F238E27FC236}">
                <a16:creationId xmlns:a16="http://schemas.microsoft.com/office/drawing/2014/main" id="{2D7B4C77-BDAC-4EE6-A991-B35296ED3431}"/>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spTree>
    <p:extLst>
      <p:ext uri="{BB962C8B-B14F-4D97-AF65-F5344CB8AC3E}">
        <p14:creationId xmlns:p14="http://schemas.microsoft.com/office/powerpoint/2010/main" val="358244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894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D419F4-29B6-497D-9909-C79A6024009B}"/>
              </a:ext>
            </a:extLst>
          </p:cNvPr>
          <p:cNvSpPr>
            <a:spLocks noGrp="1"/>
          </p:cNvSpPr>
          <p:nvPr>
            <p:ph type="title"/>
          </p:nvPr>
        </p:nvSpPr>
        <p:spPr/>
        <p:txBody>
          <a:bodyPr>
            <a:normAutofit/>
          </a:bodyPr>
          <a:lstStyle/>
          <a:p>
            <a:r>
              <a:rPr lang="en-US" sz="3400" b="1" dirty="0"/>
              <a:t>Continuous Integration &amp; Continuous Deployment </a:t>
            </a:r>
          </a:p>
        </p:txBody>
      </p:sp>
      <p:sp>
        <p:nvSpPr>
          <p:cNvPr id="7" name="Content Placeholder 6">
            <a:extLst>
              <a:ext uri="{FF2B5EF4-FFF2-40B4-BE49-F238E27FC236}">
                <a16:creationId xmlns:a16="http://schemas.microsoft.com/office/drawing/2014/main" id="{928EA90F-0EDC-45E5-8B2E-0DA89E49DDBC}"/>
              </a:ext>
            </a:extLst>
          </p:cNvPr>
          <p:cNvSpPr>
            <a:spLocks noGrp="1"/>
          </p:cNvSpPr>
          <p:nvPr>
            <p:ph idx="1"/>
          </p:nvPr>
        </p:nvSpPr>
        <p:spPr>
          <a:xfrm>
            <a:off x="838200" y="1825626"/>
            <a:ext cx="10515600" cy="793288"/>
          </a:xfrm>
        </p:spPr>
        <p:txBody>
          <a:bodyPr>
            <a:normAutofit/>
          </a:bodyPr>
          <a:lstStyle/>
          <a:p>
            <a:pPr marL="0" indent="0">
              <a:buNone/>
            </a:pPr>
            <a:r>
              <a:rPr lang="en-US" sz="1800" dirty="0"/>
              <a:t>AWS Development Kit, help us building a CI/CD pipeline, where new code is submitted on one end, tested over a series of stages (source, build, test, staging, and production), and then published as production-ready code.</a:t>
            </a:r>
          </a:p>
          <a:p>
            <a:pPr marL="0" indent="0">
              <a:buNone/>
            </a:pPr>
            <a:endParaRPr lang="en-US" sz="1800" dirty="0"/>
          </a:p>
          <a:p>
            <a:pPr marL="0" indent="0">
              <a:buNone/>
            </a:pPr>
            <a:endParaRPr lang="en-US" sz="1800" dirty="0"/>
          </a:p>
        </p:txBody>
      </p:sp>
      <p:sp>
        <p:nvSpPr>
          <p:cNvPr id="8" name="TextBox 7">
            <a:extLst>
              <a:ext uri="{FF2B5EF4-FFF2-40B4-BE49-F238E27FC236}">
                <a16:creationId xmlns:a16="http://schemas.microsoft.com/office/drawing/2014/main" id="{2D7B4C77-BDAC-4EE6-A991-B35296ED3431}"/>
              </a:ext>
            </a:extLst>
          </p:cNvPr>
          <p:cNvSpPr txBox="1"/>
          <p:nvPr/>
        </p:nvSpPr>
        <p:spPr>
          <a:xfrm>
            <a:off x="9712171" y="6374572"/>
            <a:ext cx="2210477" cy="276999"/>
          </a:xfrm>
          <a:prstGeom prst="rect">
            <a:avLst/>
          </a:prstGeom>
          <a:noFill/>
        </p:spPr>
        <p:txBody>
          <a:bodyPr wrap="none" rtlCol="0">
            <a:spAutoFit/>
          </a:bodyPr>
          <a:lstStyle/>
          <a:p>
            <a:r>
              <a:rPr lang="en-US" sz="1200" dirty="0"/>
              <a:t>V. Khoshghamatazad 02.15.2022</a:t>
            </a:r>
          </a:p>
        </p:txBody>
      </p:sp>
      <p:graphicFrame>
        <p:nvGraphicFramePr>
          <p:cNvPr id="2" name="Object 1">
            <a:extLst>
              <a:ext uri="{FF2B5EF4-FFF2-40B4-BE49-F238E27FC236}">
                <a16:creationId xmlns:a16="http://schemas.microsoft.com/office/drawing/2014/main" id="{180E35D5-C9F7-429C-A03A-A0F270CF021C}"/>
              </a:ext>
            </a:extLst>
          </p:cNvPr>
          <p:cNvGraphicFramePr>
            <a:graphicFrameLocks noChangeAspect="1"/>
          </p:cNvGraphicFramePr>
          <p:nvPr>
            <p:extLst>
              <p:ext uri="{D42A27DB-BD31-4B8C-83A1-F6EECF244321}">
                <p14:modId xmlns:p14="http://schemas.microsoft.com/office/powerpoint/2010/main" val="1874123104"/>
              </p:ext>
            </p:extLst>
          </p:nvPr>
        </p:nvGraphicFramePr>
        <p:xfrm>
          <a:off x="1193277" y="2514181"/>
          <a:ext cx="9677400" cy="3343275"/>
        </p:xfrm>
        <a:graphic>
          <a:graphicData uri="http://schemas.openxmlformats.org/presentationml/2006/ole">
            <mc:AlternateContent xmlns:mc="http://schemas.openxmlformats.org/markup-compatibility/2006">
              <mc:Choice xmlns:v="urn:schemas-microsoft-com:vml" Requires="v">
                <p:oleObj spid="_x0000_s1050" r:id="rId3" imgW="12812400" imgH="4431600" progId="">
                  <p:embed/>
                </p:oleObj>
              </mc:Choice>
              <mc:Fallback>
                <p:oleObj r:id="rId3" imgW="12812400" imgH="4431600" progId="">
                  <p:embed/>
                  <p:pic>
                    <p:nvPicPr>
                      <p:cNvPr id="0" name=""/>
                      <p:cNvPicPr/>
                      <p:nvPr/>
                    </p:nvPicPr>
                    <p:blipFill>
                      <a:blip r:embed="rId4"/>
                      <a:stretch>
                        <a:fillRect/>
                      </a:stretch>
                    </p:blipFill>
                    <p:spPr>
                      <a:xfrm>
                        <a:off x="1193277" y="2514181"/>
                        <a:ext cx="9677400" cy="3343275"/>
                      </a:xfrm>
                      <a:prstGeom prst="rect">
                        <a:avLst/>
                      </a:prstGeom>
                    </p:spPr>
                  </p:pic>
                </p:oleObj>
              </mc:Fallback>
            </mc:AlternateContent>
          </a:graphicData>
        </a:graphic>
      </p:graphicFrame>
    </p:spTree>
    <p:extLst>
      <p:ext uri="{BB962C8B-B14F-4D97-AF65-F5344CB8AC3E}">
        <p14:creationId xmlns:p14="http://schemas.microsoft.com/office/powerpoint/2010/main" val="167149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1172</Words>
  <Application>Microsoft Office PowerPoint</Application>
  <PresentationFormat>Widescreen</PresentationFormat>
  <Paragraphs>103</Paragraphs>
  <Slides>11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11</vt:i4>
      </vt:variant>
    </vt:vector>
  </HeadingPairs>
  <TitlesOfParts>
    <vt:vector size="19" baseType="lpstr">
      <vt:lpstr>-apple-system</vt:lpstr>
      <vt:lpstr>Arial</vt:lpstr>
      <vt:lpstr>Calibri</vt:lpstr>
      <vt:lpstr>Calibri Light</vt:lpstr>
      <vt:lpstr>Inter var</vt:lpstr>
      <vt:lpstr>Rubik-Light</vt:lpstr>
      <vt:lpstr>Rubik-LightItalic</vt:lpstr>
      <vt:lpstr>Office Theme</vt:lpstr>
      <vt:lpstr>PowerPoint Presentation</vt:lpstr>
      <vt:lpstr>Requirements </vt:lpstr>
      <vt:lpstr> Why Ghost platform? </vt:lpstr>
      <vt:lpstr>PowerPoint Presentation</vt:lpstr>
      <vt:lpstr>Solution Design overview</vt:lpstr>
      <vt:lpstr>Solution Design overview</vt:lpstr>
      <vt:lpstr>Solution Design overview</vt:lpstr>
      <vt:lpstr>Solution Design overview</vt:lpstr>
      <vt:lpstr>Continuous Integration &amp; Continuous Deployment </vt:lpstr>
      <vt:lpstr>PowerPoint Presentation</vt:lpstr>
      <vt:lpstr>Alternative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Vahid Khoshghamatazad</dc:creator>
  <cp:lastModifiedBy>Vahid Khoshghamatazad</cp:lastModifiedBy>
  <cp:revision>108</cp:revision>
  <dcterms:created xsi:type="dcterms:W3CDTF">2022-02-05T10:12:57Z</dcterms:created>
  <dcterms:modified xsi:type="dcterms:W3CDTF">2022-03-03T18:35:12Z</dcterms:modified>
</cp:coreProperties>
</file>