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7" r:id="rId2"/>
    <p:sldMasterId id="2147483685" r:id="rId3"/>
    <p:sldMasterId id="2147483660" r:id="rId4"/>
    <p:sldMasterId id="2147483673" r:id="rId5"/>
  </p:sldMasterIdLst>
  <p:notesMasterIdLst>
    <p:notesMasterId r:id="rId14"/>
  </p:notesMasterIdLst>
  <p:sldIdLst>
    <p:sldId id="256" r:id="rId6"/>
    <p:sldId id="287" r:id="rId7"/>
    <p:sldId id="290" r:id="rId8"/>
    <p:sldId id="291" r:id="rId9"/>
    <p:sldId id="292" r:id="rId10"/>
    <p:sldId id="293" r:id="rId11"/>
    <p:sldId id="294"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orbani Vahid" initials="GV" lastIdx="1" clrIdx="0">
    <p:extLst>
      <p:ext uri="{19B8F6BF-5375-455C-9EA6-DF929625EA0E}">
        <p15:presenceInfo xmlns:p15="http://schemas.microsoft.com/office/powerpoint/2012/main" userId="609687aa8d25e4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620" autoAdjust="0"/>
  </p:normalViewPr>
  <p:slideViewPr>
    <p:cSldViewPr snapToGrid="0">
      <p:cViewPr varScale="1">
        <p:scale>
          <a:sx n="108" d="100"/>
          <a:sy n="108" d="100"/>
        </p:scale>
        <p:origin x="678" y="9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011F5-DB16-4566-8B66-940824106319}"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A6C57-136F-49BF-87D1-18888D5063C5}" type="slidenum">
              <a:rPr lang="en-US" smtClean="0"/>
              <a:t>‹#›</a:t>
            </a:fld>
            <a:endParaRPr lang="en-US"/>
          </a:p>
        </p:txBody>
      </p:sp>
    </p:spTree>
    <p:extLst>
      <p:ext uri="{BB962C8B-B14F-4D97-AF65-F5344CB8AC3E}">
        <p14:creationId xmlns:p14="http://schemas.microsoft.com/office/powerpoint/2010/main" val="2106040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0877-0F76-D6AD-3444-61D26965C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FD6B9-ECF5-4117-5F4D-6EACDEE4D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587506-B98F-2AD0-F451-BE36EC62D48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093E800-7A9D-E570-1086-01333FE25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7D606-0558-578B-6F62-688B4360F301}"/>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283587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24FF-6651-5FFD-AE91-F9FEC4F8C2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9F4E70-BAE7-40C3-7235-913BF44E3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55379-DE66-88E5-E29C-7F5F88C40F4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379340F-0194-A7F7-1590-2DCC242FF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F9A91-A667-51F9-43C5-F13D060DEABB}"/>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71065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CAF3E-325C-1B95-3CBD-3D3DEFA1D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F07F79-3780-B793-A398-0944A5C52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1D32B-3CCE-4DD9-A590-DB46CA14466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2414610-511E-1A7E-48B9-7EEF4EA23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8B5A7-C31A-DFC4-484D-EF2DE07ED921}"/>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22126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5A8D-9709-DD50-CFBF-ADD33B138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9F376D-EE7C-0A06-0D41-CD122407A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37A8D6-A0D1-C0C5-7913-25BFE02C50D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0F3BB8F-183C-14E7-E4FA-010CE859D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B6EA4-B9E1-B7C1-8CC5-CBF1610D39DA}"/>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2881522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50EB-E722-E7C8-F4FC-D0579B7B8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DB428-4713-8863-117C-A4D24E4477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0D34-E4B9-BFDC-343B-C58E8806C78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69C1C0D-3FAF-7A48-B021-283C71CDD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BBDBA-6029-C86B-E642-65BD1A264C0E}"/>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218250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F9C4-9939-8401-876D-364507A1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A14F23-AD95-305D-12A5-1181DC0BBA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B016D-68D3-83FD-7DB3-D387A105CC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0F8EB58-C6AD-EABA-9929-A762D634C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B176-F7F7-35D6-0FA3-62055DA61814}"/>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3071438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62A5-FA91-B994-D1B8-A36323755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52568-2E7B-4B71-3307-9B3222B678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A72F7-9DF5-16EB-1D82-6A0CFD25A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3FD64F-C2DB-49ED-66FA-28340C649F5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CAB2836-4BF6-0C63-27E7-96A933C6C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D4F98-E8EF-BCCB-1878-5C1D51F87B73}"/>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3356922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C7F4-4643-59A9-F0AE-7A81684FC7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67F31C-E750-3D74-5B80-8A8F9344E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327AD1-5B81-7A15-1EAB-C02F87ADDE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4D2CA9-FCA6-DD21-110A-3FFAC6A13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ADBB91-3197-7BBF-1437-D980B66EB6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65F58-BB02-3D3F-6995-E333365D67D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CEDDF045-9B03-6748-E502-B104C5ABB5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C170BD-C07D-63FF-AD2B-D3419D9EE212}"/>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2885924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4812-8C53-B03F-2902-9AE965981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25717F-9292-5363-63E8-0DFF00D51D4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665D4B5-8FC7-6772-3F2B-4ED27E13DF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4A1851-3446-D9F1-60DB-53B5AD1B7A2D}"/>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3956149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25797-DD07-9F33-5DFC-42F2424F54B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3F0EAA2-3BF2-BBBE-013B-DDB6178DA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98EE99-83F6-F184-1634-B7A5F31CC33D}"/>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3079497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D85B-1D1B-4ED1-3A8F-7BAA70A8B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9A645F-1489-C790-7B18-AA3F7A628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15D0A6-E7BC-DCBD-C1A9-915658EE3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C4F80-5E8C-E00E-F3BE-87608F0F931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1F91FDD-1C7E-92FF-2BEF-C663400FC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8A542-8068-42F2-0BFB-4648B20B4F8B}"/>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24075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13FB-205F-DD28-1A41-D3716DE9DCD6}"/>
              </a:ext>
            </a:extLst>
          </p:cNvPr>
          <p:cNvSpPr>
            <a:spLocks noGrp="1"/>
          </p:cNvSpPr>
          <p:nvPr>
            <p:ph type="title" hasCustomPrompt="1"/>
          </p:nvPr>
        </p:nvSpPr>
        <p:spPr>
          <a:xfrm>
            <a:off x="0" y="219393"/>
            <a:ext cx="10515600" cy="315912"/>
          </a:xfrm>
        </p:spPr>
        <p:txBody>
          <a:bodyPr>
            <a:normAutofit/>
          </a:bodyPr>
          <a:lstStyle>
            <a:lvl1pPr>
              <a:defRPr sz="2400">
                <a:latin typeface="Times New Roman" panose="02020603050405020304" pitchFamily="18" charset="0"/>
                <a:cs typeface="Times New Roman" panose="02020603050405020304" pitchFamily="18" charset="0"/>
              </a:defRPr>
            </a:lvl1pPr>
          </a:lstStyle>
          <a:p>
            <a:br>
              <a:rPr lang="en-US" dirty="0"/>
            </a:br>
            <a:r>
              <a:rPr lang="en-US" dirty="0"/>
              <a:t>Click to edit Master title style</a:t>
            </a:r>
            <a:br>
              <a:rPr lang="en-US" dirty="0"/>
            </a:br>
            <a:endParaRPr lang="en-US" dirty="0"/>
          </a:p>
        </p:txBody>
      </p:sp>
      <p:sp>
        <p:nvSpPr>
          <p:cNvPr id="6" name="Slide Number Placeholder 5">
            <a:extLst>
              <a:ext uri="{FF2B5EF4-FFF2-40B4-BE49-F238E27FC236}">
                <a16:creationId xmlns:a16="http://schemas.microsoft.com/office/drawing/2014/main" id="{E61C890E-0525-CECD-01A7-B629B01A0118}"/>
              </a:ext>
            </a:extLst>
          </p:cNvPr>
          <p:cNvSpPr>
            <a:spLocks noGrp="1"/>
          </p:cNvSpPr>
          <p:nvPr>
            <p:ph type="sldNum" sz="quarter" idx="12"/>
          </p:nvPr>
        </p:nvSpPr>
        <p:spPr>
          <a:xfrm>
            <a:off x="9331742" y="6445249"/>
            <a:ext cx="2743200" cy="365125"/>
          </a:xfrm>
        </p:spPr>
        <p:txBody>
          <a:bodyPr/>
          <a:lstStyle/>
          <a:p>
            <a:fld id="{098DE958-3856-481F-B25A-544D53A661CD}" type="slidenum">
              <a:rPr lang="en-US" smtClean="0"/>
              <a:t>‹#›</a:t>
            </a:fld>
            <a:endParaRPr lang="en-US" dirty="0"/>
          </a:p>
        </p:txBody>
      </p:sp>
      <p:pic>
        <p:nvPicPr>
          <p:cNvPr id="7" name="그림 11">
            <a:extLst>
              <a:ext uri="{FF2B5EF4-FFF2-40B4-BE49-F238E27FC236}">
                <a16:creationId xmlns:a16="http://schemas.microsoft.com/office/drawing/2014/main" id="{574351B6-4D39-5915-726B-46BE233447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50791" y="230188"/>
            <a:ext cx="2505103" cy="610235"/>
          </a:xfrm>
          <a:prstGeom prst="rect">
            <a:avLst/>
          </a:prstGeom>
        </p:spPr>
      </p:pic>
      <p:cxnSp>
        <p:nvCxnSpPr>
          <p:cNvPr id="10" name="Straight Connector 9">
            <a:extLst>
              <a:ext uri="{FF2B5EF4-FFF2-40B4-BE49-F238E27FC236}">
                <a16:creationId xmlns:a16="http://schemas.microsoft.com/office/drawing/2014/main" id="{02AEAD6F-4C5B-62F7-6D00-DCE09E0BAB64}"/>
              </a:ext>
            </a:extLst>
          </p:cNvPr>
          <p:cNvCxnSpPr/>
          <p:nvPr userDrawn="1"/>
        </p:nvCxnSpPr>
        <p:spPr>
          <a:xfrm>
            <a:off x="124178" y="584518"/>
            <a:ext cx="6299200" cy="0"/>
          </a:xfrm>
          <a:prstGeom prst="line">
            <a:avLst/>
          </a:prstGeom>
          <a:scene3d>
            <a:camera prst="orthographicFront"/>
            <a:lightRig rig="sunrise" dir="t"/>
          </a:scene3d>
          <a:sp3d extrusionH="76200" prstMaterial="legacyWireframe">
            <a:bevelT w="139700" h="139700" prst="divot"/>
            <a:extrusionClr>
              <a:schemeClr val="tx1"/>
            </a:extrusion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160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3BF3-1EC9-966F-2E7C-405D27908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4687D4-C9EC-A2D6-0313-23A9E3B23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98F1CB-CBBE-FA1D-8162-D6CF689E3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7DE1F-BBAA-D0B6-5005-B3DDF9B80DB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F3DF161-F046-CF12-5F23-123558F59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6FE12-E17F-034C-9BEB-D0034D3ECC8A}"/>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3714543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0320-3648-07A4-FF0D-6A8A94F84A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B6DF5B-DE00-C407-F0B0-10A10881E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D19EB-972E-F7C1-B88B-CF31BD53DA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A401E24-9359-AB8D-1760-E7F6FE46C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904C1-5C5E-CAFB-D29D-4CB4DCFA281F}"/>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969466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B94DB-80A2-A00A-5CDD-19FA7248C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7A517-F2D5-040A-6B39-947F518DAA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A037F-419C-F533-A1C7-2E5E0C9DCE6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0F33482-9EAA-DBBE-4C56-9C48E6A0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E4A72-68AB-4B27-92B6-AA2B04254538}"/>
              </a:ext>
            </a:extLst>
          </p:cNvPr>
          <p:cNvSpPr>
            <a:spLocks noGrp="1"/>
          </p:cNvSpPr>
          <p:nvPr>
            <p:ph type="sldNum" sz="quarter" idx="12"/>
          </p:nvPr>
        </p:nvSpPr>
        <p:spPr/>
        <p:txBody>
          <a:bodyPr/>
          <a:lstStyle/>
          <a:p>
            <a:fld id="{45C33599-CE9A-4694-AE61-D878993324B4}" type="slidenum">
              <a:rPr lang="en-US" smtClean="0"/>
              <a:t>‹#›</a:t>
            </a:fld>
            <a:endParaRPr lang="en-US"/>
          </a:p>
        </p:txBody>
      </p:sp>
    </p:spTree>
    <p:extLst>
      <p:ext uri="{BB962C8B-B14F-4D97-AF65-F5344CB8AC3E}">
        <p14:creationId xmlns:p14="http://schemas.microsoft.com/office/powerpoint/2010/main" val="22345522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6375-CF15-4B95-F78A-3F329E2E7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86E02B-6EC5-34A1-E689-A7F820ED7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D69B53-F44C-D859-B3D9-11BD5C88FC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A063D0C-23CE-3675-D166-D79BCBDD0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803EE-171F-BE3D-1389-5C1376EC2D82}"/>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4262012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D787-0CE6-9E74-3374-E868A9788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01A1A-B7E7-3887-AB81-7A95E41FD1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00007-132D-D977-F698-C301BC0BB3E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D79AE5E-5411-1E20-AD3E-354B5D2DB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37661-A671-3E4C-0D99-D48B544063D2}"/>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34080336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E356-F6B2-A7CF-9A1B-6DA7E0AA5D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DB1600-D34F-D260-F5D0-7EA368D53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F23E4-AA70-0EDF-A923-5D206401DCC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3551734-F130-9E46-22E7-557D9F085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85888-0547-36F4-BF4F-35E2C184F18D}"/>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2320857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8BE-9008-A562-C5D1-90AC50E35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413F8-5C3E-7425-26AD-C36E4FE55D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1E2BB1-291B-CCD7-8934-4EDC3BEC81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F0A6E0-BF89-47C1-1313-E93C79447BA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6A4D608-102F-4BA4-3999-5473BEBBA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9B192-590C-A341-DA33-6B21AD82AFC8}"/>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29301044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6908-981A-9EC9-50B4-2B95B3E26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BA4B50-51EB-725C-8B33-6F99543A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5F10C-C535-AA31-9D6E-676BA37A55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99DF35-406D-5B7F-FF43-1DF39281F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2F8963-B14E-3E4F-2757-7DAF581D7C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55604-C967-59EB-C9A7-464D4F26553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59D7264-5FEB-FDAA-BB98-AA2F37BD3D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68B50C-604C-4163-6E7D-A5DDB41A4C8B}"/>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39580265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ED26-69A2-9B60-D122-657B3DF6E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974713-AD88-849A-83FF-3DC5AC8254A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8B57B43-CE43-CDDE-028F-2A809B2A58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677B2C-720A-85D6-4B2B-8AF4E208B9A5}"/>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2886990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7D69D-DB26-7DEA-E654-195AE980549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206E1AF0-548B-5384-CAE7-5035599D4D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451B64-7186-1B69-EA3C-741609A5EEA4}"/>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25116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A294-FAC9-A49A-5849-D0E9ECD83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6C8018-21CE-74A2-B9FD-E3BEC839C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AD9A7-514B-3269-8D82-F579E617B58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5025105-9CD5-2BA7-7E2F-25D94D063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B4AD5-5A39-590B-0D8A-B8FF06426B7A}"/>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9819146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9084-E330-293D-7CF8-1B970F71C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EB6AE5-1FF6-96B3-2C22-76E49C732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1FFE6E-0C5A-B7FF-92FC-C8B383EB7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EE50D-5AF7-EF70-8D47-701F06CA2E6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93037A5-C35A-8E29-13D7-6A8E0C111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1364-E36E-CF1A-BEF5-7B0E0AE8B624}"/>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26007202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DBD5-387E-35AE-CFA1-29614E4C3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7DBD98-382B-B928-0483-1A597C9AB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C69F7-0A21-B87B-BCFE-B1478EEE8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8031D-228E-77A1-DF3B-074714F065F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E3FB151-F31F-7CF4-CBAD-EFF087E28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C3227-C00C-ADE4-7EF1-AE352DCC5111}"/>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1157425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9DB1-55B1-4342-4EBE-A6CB524D7E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6732E-17A0-C41B-8E88-17765630F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2547A-599B-89B7-A76F-9E18EC816A9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7DCC70-FA48-BD89-AECE-2F8DD9179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E2D0E-A2C3-60EE-BCDE-46E2AFB3C0FA}"/>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32286802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4570E-D6F7-BD6C-D4EB-2747E947D3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8DD59F-8453-351F-7DC2-7B162EFACD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BF2FA-75F8-C602-F8EF-2C96F74DF1B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48F88E8-B37D-4079-7AA1-8EEFD425E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64C52-820B-FF65-8625-86986CA5531F}"/>
              </a:ext>
            </a:extLst>
          </p:cNvPr>
          <p:cNvSpPr>
            <a:spLocks noGrp="1"/>
          </p:cNvSpPr>
          <p:nvPr>
            <p:ph type="sldNum" sz="quarter" idx="12"/>
          </p:nvPr>
        </p:nvSpPr>
        <p:spPr/>
        <p:txBody>
          <a:bodyPr/>
          <a:lstStyle/>
          <a:p>
            <a:fld id="{7BB6B3F2-5538-459C-8D4F-3A3C16793D4F}" type="slidenum">
              <a:rPr lang="en-US" smtClean="0"/>
              <a:t>‹#›</a:t>
            </a:fld>
            <a:endParaRPr lang="en-US"/>
          </a:p>
        </p:txBody>
      </p:sp>
    </p:spTree>
    <p:extLst>
      <p:ext uri="{BB962C8B-B14F-4D97-AF65-F5344CB8AC3E}">
        <p14:creationId xmlns:p14="http://schemas.microsoft.com/office/powerpoint/2010/main" val="3137809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ACE5-B312-A8A7-9FD5-5963B90D11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4A5C4E-B12E-6F61-3594-0F19483AE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9D79A-9D97-6A9A-53C7-7F36408BED0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5A37BC7-4405-6E41-FC75-459765473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72797-264E-65C8-2D57-9D849CC3ECFF}"/>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38810833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0F94-2A0F-6EC1-650E-73865DB17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0306BA-013E-9E5B-96CE-CA6CFF9141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C3B4A-6996-9499-338B-98985EA446E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23D9A8F-2A3B-E1D7-D18A-B21FBFD3B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1D05D-A128-2AE3-FCF5-94B2168286EC}"/>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11566818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4143-68D4-9C6B-4CD5-24CB54F665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F40917-89ED-7021-D863-A4397C228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4911E0-A7C1-05E3-1F9D-C9A2BE2414B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7EDA4D2-F6DF-FACD-A3C8-6D1CA2F33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37566-D627-E57E-CD40-A929BBF2C128}"/>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30972625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0B6F-395F-1746-2D4D-31C87E559A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F42FC-EB43-2B31-14C2-B56DF8815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32BC12-5524-B521-F11B-BD057D7FE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C95A57-CE12-FDC8-69B7-3437257A28F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61E130C-F3C9-26B5-D16D-DD14BF4C5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9FEE66-9E43-124B-FFEF-F9DA1CBE4785}"/>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1651014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BE94-1414-4696-8FC0-3BFAE8FF48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45B01-F07C-40D9-D2F5-F0530C1D4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6EDC7-83FE-7B06-1235-047EB7632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6EC66-0E85-7E75-FE4B-95F65DC7DD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3C2EB-3AE4-4C37-207C-5F3CC4313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A7A378-D3AD-062B-EFBD-D27F05383244}"/>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FA0DF0F-CF36-F04C-7475-C31AF36BB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260B7E-8814-CC0A-1B57-777E4252AEF4}"/>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14205021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4D54-0AE3-EFBE-08C6-333F803490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DF46FC-208A-60C3-20E4-C83D67C2329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CD8076A-0974-1CF8-143C-21129517F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F379D-15D7-DD4B-12A2-CD9F1B58EF3E}"/>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385107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9522-A375-5173-31A3-540905C4C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D7E4D-4A58-88E5-D01C-4FCA7F233B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1015FD-5473-4F87-2E15-4EE2A7F596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7F4CF5-1C85-48EF-2F44-052AEA29E74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0717ADB-E60C-6782-D060-855DC38EB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9F0F4-FAF4-73AE-C124-6AC422809F53}"/>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15707782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57C02-A331-4279-26A0-D376F3AE52F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7FC23F3-CB17-267B-48DC-671CD40CB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EACA3E-B448-900C-1217-0A9180C72C52}"/>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29377201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F8F6-B416-6712-F2D2-932BB5E53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562CAB-0DB0-6946-EFF7-AF8FBD10D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23DDA0-9DA5-A9AC-E531-E8C801918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B4589-9812-605D-DFD2-5F16813D508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0FAE18B-0273-54CB-E758-FC3C3A873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28D9E-7D74-3C07-5211-EA4BA755D8BF}"/>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37868604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2153-BB77-2384-2D11-31D0888B3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0E086-1FF3-7676-C51F-4D57FAD71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47AE4-6E15-44D2-CC41-4D94372F2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F44E6-63AE-423D-8007-31AAE5E4888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068AF7A-1054-D4E8-F113-B2D963AD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E7345-781A-2953-10D8-30F5D13C7B2C}"/>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1030641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77F6-A10D-28AF-32C7-92F4D1C771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189575-C270-53AC-03CC-8451A544E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78480-4618-CD53-0512-56C6CA8232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FCDDA0-047B-BE9A-9E6A-0DEAB3850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A87BB-82DC-EC9F-9ECC-51ACB2D67DB5}"/>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25167755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F23DD-B4D4-7176-2F85-23868AB591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9EEBB5-9DFE-BFA5-0C7F-9B6967110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929E6-B8B5-126F-692A-3D17B3E70B6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29FE4DD-8CA8-EFF9-65E5-EFB82E34F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11D45-20BE-195B-BFF9-4D54593D9E13}"/>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9687751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0B41-EBDB-3F7B-AC95-4353CE06D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D07C46-E014-1B70-0F7B-276BEE0497D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645B524-F9FC-AD96-A18A-0C4CB29344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06385-CB2F-253B-66FB-4633F1A391A4}"/>
              </a:ext>
            </a:extLst>
          </p:cNvPr>
          <p:cNvSpPr>
            <a:spLocks noGrp="1"/>
          </p:cNvSpPr>
          <p:nvPr>
            <p:ph type="sldNum" sz="quarter" idx="12"/>
          </p:nvPr>
        </p:nvSpPr>
        <p:spPr/>
        <p:txBody>
          <a:bodyPr/>
          <a:lstStyle/>
          <a:p>
            <a:fld id="{B4DFFC59-9050-47C1-A854-DCEB4C668C28}" type="slidenum">
              <a:rPr lang="en-US" smtClean="0"/>
              <a:t>‹#›</a:t>
            </a:fld>
            <a:endParaRPr lang="en-US"/>
          </a:p>
        </p:txBody>
      </p:sp>
    </p:spTree>
    <p:extLst>
      <p:ext uri="{BB962C8B-B14F-4D97-AF65-F5344CB8AC3E}">
        <p14:creationId xmlns:p14="http://schemas.microsoft.com/office/powerpoint/2010/main" val="7370625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70BC-C59B-3E54-C6D4-94496F3E6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70EF53-7E87-2B17-DEFD-1C37977B2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0BD0D-3BFB-4F8C-F4FD-C4CC40DEC10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CCF65CB-6FC6-58DF-2AF6-B772B0DFF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3BC25-FF5D-8A7D-5561-C39FA8238D61}"/>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39258658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7626-0A13-4F39-3FC7-83BE77CFF6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D8AA6-4163-C8CA-2728-5DFCD7554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79A82-B3B0-B9BE-261E-939A3091E87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3B5948E-21B1-1CFC-15D7-6FE2ECAA0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65423-AF65-6907-95E8-F92E2CB4B81E}"/>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280314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F2D2-7E70-9F5E-700A-7B63E70DA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C19FED-0FDA-FFB0-31C5-F78566A15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BF2E0-5165-1BA0-C916-1CF470BCC10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3E9F4A5-4F49-7350-9B90-272F7EDF4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91CCB-825F-F230-4B9D-ABAFDB6ED768}"/>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2673746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B20E-107F-55DB-922E-90ADD3DDF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7DE0-6E67-D3AA-D9D6-896045E9D4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2EC6DF-ADEC-2C03-57E9-C6E27D471B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44F63B-D338-6050-8B33-F2D6074153F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C3D3F08-63B3-79A4-E944-34349D7A4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056FE-4753-F347-D628-7718713471A3}"/>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103219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9B3F-1559-655D-F144-A348C54811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52F6AA-6839-ACB1-61AF-3A813430A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45A4E1-D067-386C-73E1-B22A3DED0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83909D-E108-205C-3EB7-8C722058A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203D23-8C2E-D4B7-97FE-D5AEE48BE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CE8C2D-C373-C497-E639-4CD65B50595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EA198CA-62D2-DB49-F478-122D29544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5A7C6-290F-B303-1948-BC8B15CC18CD}"/>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39063748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3193-8C73-8A10-504C-6E4DAD6361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3EC563-6C95-7CE9-4685-C905A443D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E4749-60CB-3D8C-F4EC-86256C4F8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4B33B8-9FA8-4E5C-2ED9-E34F76FE56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35C90-4328-7917-FB38-510C08CF4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295F0-BBAC-C2F3-50DC-DDD224093298}"/>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3C9BF8F5-652D-9BBE-F303-DB1B964A67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D0A163-A28A-9F30-CEE2-2FA8E66AE227}"/>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14938097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4799-C77B-9A7F-4B4C-A225F46D49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671DDA-8155-3E30-3ABD-D5C9500F771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46D76BF-4D0B-ECDB-9588-62721E725A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2C785-4284-72C5-8388-110430A1C6D7}"/>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4526718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00EE9-EAAD-523E-BA82-2BEF9246599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95075BF-16C7-11B5-4A32-09C6ECCBF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15E24-8D8D-3D7F-02F8-F073056F629A}"/>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15205641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18B7-84C5-EE68-862E-3B5788630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3E7268-54C4-BA44-A7D9-1937DB7D3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9814C3-9344-2ED4-ECC1-ECBC8D946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EE145-74FC-EE42-71D9-4FF92B35858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240D060-ED7D-21E3-3841-B8618E25D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E8FB9-7B10-3942-7225-97A61BB8F370}"/>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21092409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9191-3261-0FE5-8DFF-039AF5932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D9939B-DB36-A6B9-4A12-7030B5652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54A87F-1758-EC07-B41D-51776174E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F9060-9FAE-524B-0A9A-A21CF1AE291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348DF2E-0C3D-79A1-AB34-F2840C365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42334-B106-7D84-01B1-1CACFBDE637C}"/>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16172024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407F-FA72-068D-8C8F-3B670E17BD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BBC4AB-E649-08E2-7757-F531F767B8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4EAF4-7BDD-4729-DE6D-04F5B3990F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E31FF80-3C55-F1B1-8E75-569F1FC2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29494-2ADD-BAAC-8B16-155CCF47F99E}"/>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31663456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580C9-EA5F-FDAD-0481-D881693D86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9E88E-B2AC-BFD7-CAD6-33AA0230C4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7D550-5ACB-D776-D619-966CB25D43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93A8399-0F94-C909-939C-69B404435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6C9DD-D0CA-FECA-4872-89FF700E5AC3}"/>
              </a:ext>
            </a:extLst>
          </p:cNvPr>
          <p:cNvSpPr>
            <a:spLocks noGrp="1"/>
          </p:cNvSpPr>
          <p:nvPr>
            <p:ph type="sldNum" sz="quarter" idx="12"/>
          </p:nvPr>
        </p:nvSpPr>
        <p:spPr/>
        <p:txBody>
          <a:bodyPr/>
          <a:lstStyle/>
          <a:p>
            <a:fld id="{D13AFE4C-F934-4733-97B0-FA3619A5D939}" type="slidenum">
              <a:rPr lang="en-US" smtClean="0"/>
              <a:t>‹#›</a:t>
            </a:fld>
            <a:endParaRPr lang="en-US"/>
          </a:p>
        </p:txBody>
      </p:sp>
    </p:spTree>
    <p:extLst>
      <p:ext uri="{BB962C8B-B14F-4D97-AF65-F5344CB8AC3E}">
        <p14:creationId xmlns:p14="http://schemas.microsoft.com/office/powerpoint/2010/main" val="371284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A38D-CC8D-36F1-55FA-A8BE4A2B7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E89B75-6719-EE2F-89DB-A74D233C820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CCD757A6-BC45-6ACF-5399-55A956EB95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A26792-5B13-EEAF-D34E-EB5A7CE0E62D}"/>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424436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85FFE-B6F3-6E36-0572-CD2F8BCA9C4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5826EB9-75F6-46F8-9E4C-E5DB967CB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2447B3-02AD-4BA7-F442-EA0AD465A9BA}"/>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395627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4126-F582-79AF-AFD2-A2F00F665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704E78-6B0E-542E-2E20-45AAE98746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9C13BC-56EC-6667-2AB4-48363FCC6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1B47A-E07B-22B2-F131-81FA9F490B7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F0D4C15-E027-5917-B208-CF21188FD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4C815-2CAF-8D18-64AC-BAF2A0D29292}"/>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61630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9D18-21D3-D00F-ED40-DB4A83E9CE76}"/>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39EAA58-6067-BFE3-C6DB-39F205547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C9B31D-02B9-13F6-591B-0B386F977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99719-756C-4DBC-2C2F-825C744DEA4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09FBA15-CB72-6406-0F10-E612FD2B3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90565-E5B9-A386-FEC7-F160928FF9D6}"/>
              </a:ext>
            </a:extLst>
          </p:cNvPr>
          <p:cNvSpPr>
            <a:spLocks noGrp="1"/>
          </p:cNvSpPr>
          <p:nvPr>
            <p:ph type="sldNum" sz="quarter" idx="12"/>
          </p:nvPr>
        </p:nvSpPr>
        <p:spPr/>
        <p:txBody>
          <a:bodyPr/>
          <a:lstStyle/>
          <a:p>
            <a:fld id="{098DE958-3856-481F-B25A-544D53A661CD}" type="slidenum">
              <a:rPr lang="en-US" smtClean="0"/>
              <a:t>‹#›</a:t>
            </a:fld>
            <a:endParaRPr lang="en-US"/>
          </a:p>
        </p:txBody>
      </p:sp>
    </p:spTree>
    <p:extLst>
      <p:ext uri="{BB962C8B-B14F-4D97-AF65-F5344CB8AC3E}">
        <p14:creationId xmlns:p14="http://schemas.microsoft.com/office/powerpoint/2010/main" val="118681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AF6F36-9D71-2653-CDB4-0DE06C1ED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B80EF1-58D8-54BF-FEF8-B802A526E0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6C80E-7836-B523-6C14-27B0CD0C37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2154022-F39F-E6AE-F12F-2A8EE3A5D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E08426-AEB2-6EB6-8A29-AD93609067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DE958-3856-481F-B25A-544D53A661CD}" type="slidenum">
              <a:rPr lang="en-US" smtClean="0"/>
              <a:t>‹#›</a:t>
            </a:fld>
            <a:endParaRPr lang="en-US"/>
          </a:p>
        </p:txBody>
      </p:sp>
    </p:spTree>
    <p:extLst>
      <p:ext uri="{BB962C8B-B14F-4D97-AF65-F5344CB8AC3E}">
        <p14:creationId xmlns:p14="http://schemas.microsoft.com/office/powerpoint/2010/main" val="313402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4CAF1-5802-7746-C3E3-6C181CAFE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FBF48-1EF8-AD7E-2F9D-63908D386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F069B-78B0-0908-5FFB-72DE5C32B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917B29D-D425-B44E-4816-394A0141D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A318FD-F897-3B9D-6066-689269E36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33599-CE9A-4694-AE61-D878993324B4}" type="slidenum">
              <a:rPr lang="en-US" smtClean="0"/>
              <a:t>‹#›</a:t>
            </a:fld>
            <a:endParaRPr lang="en-US"/>
          </a:p>
        </p:txBody>
      </p:sp>
    </p:spTree>
    <p:extLst>
      <p:ext uri="{BB962C8B-B14F-4D97-AF65-F5344CB8AC3E}">
        <p14:creationId xmlns:p14="http://schemas.microsoft.com/office/powerpoint/2010/main" val="38882666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7FD3A-5DC4-89F5-27BB-756F40CD5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3956DA-3F77-88A3-3458-A51423E42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A1A04-45CE-CE30-F578-A27F6F2B6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C577C56-967B-52FF-B28E-BC12FD005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7E5E4C-3A45-46B0-FDB8-F124ADE26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6B3F2-5538-459C-8D4F-3A3C16793D4F}" type="slidenum">
              <a:rPr lang="en-US" smtClean="0"/>
              <a:t>‹#›</a:t>
            </a:fld>
            <a:endParaRPr lang="en-US"/>
          </a:p>
        </p:txBody>
      </p:sp>
    </p:spTree>
    <p:extLst>
      <p:ext uri="{BB962C8B-B14F-4D97-AF65-F5344CB8AC3E}">
        <p14:creationId xmlns:p14="http://schemas.microsoft.com/office/powerpoint/2010/main" val="273062928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1CBFAA-28D3-458F-5364-7644360B7E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5911FD-7B61-43D3-3A9E-03CC4B6EC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380B1-864B-C51B-433D-502340481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822391C-5477-EBB5-7DC1-AE31AECB6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1D6D78-71F4-7AAE-9A01-AD2675608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FFC59-9050-47C1-A854-DCEB4C668C28}" type="slidenum">
              <a:rPr lang="en-US" smtClean="0"/>
              <a:t>‹#›</a:t>
            </a:fld>
            <a:endParaRPr lang="en-US"/>
          </a:p>
        </p:txBody>
      </p:sp>
    </p:spTree>
    <p:extLst>
      <p:ext uri="{BB962C8B-B14F-4D97-AF65-F5344CB8AC3E}">
        <p14:creationId xmlns:p14="http://schemas.microsoft.com/office/powerpoint/2010/main" val="453206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2522A4-B2FC-9D0E-1C42-6CD1394088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89992A-B47D-1DD3-E1EC-74831AD98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DBACC-D87F-3ADC-EBB6-E9F8F420F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2E883A4-8A28-E6CC-32ED-B44F7CE9A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57F8A-5647-2CA4-8CC4-C101C9DAE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AFE4C-F934-4733-97B0-FA3619A5D939}" type="slidenum">
              <a:rPr lang="en-US" smtClean="0"/>
              <a:t>‹#›</a:t>
            </a:fld>
            <a:endParaRPr lang="en-US"/>
          </a:p>
        </p:txBody>
      </p:sp>
    </p:spTree>
    <p:extLst>
      <p:ext uri="{BB962C8B-B14F-4D97-AF65-F5344CB8AC3E}">
        <p14:creationId xmlns:p14="http://schemas.microsoft.com/office/powerpoint/2010/main" val="99509858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4808BF-12A6-4A7A-CBD3-9F6969C74B67}"/>
              </a:ext>
            </a:extLst>
          </p:cNvPr>
          <p:cNvSpPr>
            <a:spLocks noGrp="1"/>
          </p:cNvSpPr>
          <p:nvPr>
            <p:ph type="subTitle" idx="1"/>
          </p:nvPr>
        </p:nvSpPr>
        <p:spPr>
          <a:xfrm>
            <a:off x="1444487" y="4158629"/>
            <a:ext cx="9144000" cy="1655762"/>
          </a:xfrm>
        </p:spPr>
        <p:txBody>
          <a:bodyPr>
            <a:normAutofit lnSpcReduction="10000"/>
          </a:bodyPr>
          <a:lstStyle/>
          <a:p>
            <a:r>
              <a:rPr lang="en-US" dirty="0">
                <a:latin typeface="Times New Roman" panose="02020603050405020304" pitchFamily="18" charset="0"/>
                <a:cs typeface="Times New Roman" panose="02020603050405020304" pitchFamily="18" charset="0"/>
              </a:rPr>
              <a:t>Vahid Ghorbani</a:t>
            </a:r>
          </a:p>
          <a:p>
            <a:r>
              <a:rPr lang="en-US" dirty="0">
                <a:latin typeface="Times New Roman" panose="02020603050405020304" pitchFamily="18" charset="0"/>
                <a:cs typeface="Times New Roman" panose="02020603050405020304" pitchFamily="18" charset="0"/>
              </a:rPr>
              <a:t>Term project proposal, AI application course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November, 2022</a:t>
            </a:r>
          </a:p>
        </p:txBody>
      </p:sp>
      <p:sp>
        <p:nvSpPr>
          <p:cNvPr id="4" name="모서리가 둥근 직사각형 11">
            <a:extLst>
              <a:ext uri="{FF2B5EF4-FFF2-40B4-BE49-F238E27FC236}">
                <a16:creationId xmlns:a16="http://schemas.microsoft.com/office/drawing/2014/main" id="{4561A908-A927-4849-9143-FF750B0EBE22}"/>
              </a:ext>
            </a:extLst>
          </p:cNvPr>
          <p:cNvSpPr>
            <a:spLocks noGrp="1"/>
          </p:cNvSpPr>
          <p:nvPr>
            <p:ph type="ctrTitle"/>
          </p:nvPr>
        </p:nvSpPr>
        <p:spPr>
          <a:xfrm>
            <a:off x="595901" y="1505571"/>
            <a:ext cx="11013897" cy="1554480"/>
          </a:xfrm>
          <a:prstGeom prst="roundRect">
            <a:avLst/>
          </a:prstGeom>
          <a:solidFill>
            <a:schemeClr val="bg2"/>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normAutofit fontScale="90000"/>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50000"/>
              </a:lnSpc>
            </a:pPr>
            <a:br>
              <a:rPr lang="en-US" altLang="ko-KR" sz="3200" dirty="0">
                <a:solidFill>
                  <a:schemeClr val="tx1"/>
                </a:solidFill>
                <a:latin typeface="Times New Roman" panose="02020603050405020304" pitchFamily="18" charset="0"/>
                <a:cs typeface="Times New Roman" panose="02020603050405020304" pitchFamily="18" charset="0"/>
              </a:rPr>
            </a:br>
            <a:r>
              <a:rPr lang="en-US" altLang="ko-KR" sz="3200">
                <a:solidFill>
                  <a:schemeClr val="tx1"/>
                </a:solidFill>
                <a:latin typeface="Times New Roman" panose="02020603050405020304" pitchFamily="18" charset="0"/>
                <a:cs typeface="Times New Roman" panose="02020603050405020304" pitchFamily="18" charset="0"/>
              </a:rPr>
              <a:t>Satellite-based optimal </a:t>
            </a:r>
            <a:r>
              <a:rPr lang="en-US" altLang="ko-KR" sz="3200" dirty="0">
                <a:solidFill>
                  <a:schemeClr val="tx1"/>
                </a:solidFill>
                <a:latin typeface="Times New Roman" panose="02020603050405020304" pitchFamily="18" charset="0"/>
                <a:cs typeface="Times New Roman" panose="02020603050405020304" pitchFamily="18" charset="0"/>
              </a:rPr>
              <a:t>sensor placement with autoencoder sensor validation for PM2.5 monitoring in metropolitan areas </a:t>
            </a:r>
            <a:br>
              <a:rPr lang="en-US" altLang="ko-KR" sz="3200" dirty="0">
                <a:solidFill>
                  <a:schemeClr val="tx1"/>
                </a:solidFill>
                <a:latin typeface="Times New Roman" panose="02020603050405020304" pitchFamily="18" charset="0"/>
                <a:cs typeface="Times New Roman" panose="02020603050405020304" pitchFamily="18" charset="0"/>
              </a:rPr>
            </a:br>
            <a:endParaRPr lang="ko-KR" altLang="en-US" sz="3200" dirty="0">
              <a:solidFill>
                <a:schemeClr val="tx1"/>
              </a:solidFill>
              <a:latin typeface="Times New Roman" panose="02020603050405020304" pitchFamily="18" charset="0"/>
              <a:cs typeface="Times New Roman" panose="02020603050405020304" pitchFamily="18" charset="0"/>
            </a:endParaRPr>
          </a:p>
        </p:txBody>
      </p:sp>
      <p:pic>
        <p:nvPicPr>
          <p:cNvPr id="5" name="그림 7">
            <a:extLst>
              <a:ext uri="{FF2B5EF4-FFF2-40B4-BE49-F238E27FC236}">
                <a16:creationId xmlns:a16="http://schemas.microsoft.com/office/drawing/2014/main" id="{F058A6E3-6CFD-49A4-867A-BCEB2F7481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7808" y="120570"/>
            <a:ext cx="3326505" cy="810327"/>
          </a:xfrm>
          <a:prstGeom prst="rect">
            <a:avLst/>
          </a:prstGeom>
        </p:spPr>
      </p:pic>
    </p:spTree>
    <p:extLst>
      <p:ext uri="{BB962C8B-B14F-4D97-AF65-F5344CB8AC3E}">
        <p14:creationId xmlns:p14="http://schemas.microsoft.com/office/powerpoint/2010/main" val="9842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EF60-3972-179C-1602-DCF464697151}"/>
              </a:ext>
            </a:extLst>
          </p:cNvPr>
          <p:cNvSpPr>
            <a:spLocks noGrp="1"/>
          </p:cNvSpPr>
          <p:nvPr>
            <p:ph type="title"/>
          </p:nvPr>
        </p:nvSpPr>
        <p:spPr/>
        <p:txBody>
          <a:bodyPr>
            <a:normAutofit fontScale="90000"/>
          </a:bodyPr>
          <a:lstStyle/>
          <a:p>
            <a:r>
              <a:rPr lang="en-US" dirty="0"/>
              <a:t>Objectives</a:t>
            </a:r>
          </a:p>
        </p:txBody>
      </p:sp>
      <p:sp>
        <p:nvSpPr>
          <p:cNvPr id="3" name="Slide Number Placeholder 2">
            <a:extLst>
              <a:ext uri="{FF2B5EF4-FFF2-40B4-BE49-F238E27FC236}">
                <a16:creationId xmlns:a16="http://schemas.microsoft.com/office/drawing/2014/main" id="{2ADB7042-EBFE-0DFA-9F34-6FECB2F99EA5}"/>
              </a:ext>
            </a:extLst>
          </p:cNvPr>
          <p:cNvSpPr>
            <a:spLocks noGrp="1"/>
          </p:cNvSpPr>
          <p:nvPr>
            <p:ph type="sldNum" sz="quarter" idx="12"/>
          </p:nvPr>
        </p:nvSpPr>
        <p:spPr/>
        <p:txBody>
          <a:bodyPr/>
          <a:lstStyle/>
          <a:p>
            <a:fld id="{098DE958-3856-481F-B25A-544D53A661CD}" type="slidenum">
              <a:rPr lang="en-US" smtClean="0"/>
              <a:t>2</a:t>
            </a:fld>
            <a:endParaRPr lang="en-US" dirty="0"/>
          </a:p>
        </p:txBody>
      </p:sp>
      <p:pic>
        <p:nvPicPr>
          <p:cNvPr id="18" name="image3.png">
            <a:extLst>
              <a:ext uri="{FF2B5EF4-FFF2-40B4-BE49-F238E27FC236}">
                <a16:creationId xmlns:a16="http://schemas.microsoft.com/office/drawing/2014/main" id="{AAFDCB5F-B820-4819-84C7-E73AC7D73C57}"/>
              </a:ext>
            </a:extLst>
          </p:cNvPr>
          <p:cNvPicPr/>
          <p:nvPr/>
        </p:nvPicPr>
        <p:blipFill>
          <a:blip r:embed="rId2"/>
          <a:srcRect/>
          <a:stretch>
            <a:fillRect/>
          </a:stretch>
        </p:blipFill>
        <p:spPr>
          <a:xfrm>
            <a:off x="5970895" y="1232679"/>
            <a:ext cx="6104045" cy="3014931"/>
          </a:xfrm>
          <a:prstGeom prst="rect">
            <a:avLst/>
          </a:prstGeom>
          <a:ln/>
        </p:spPr>
      </p:pic>
      <p:sp>
        <p:nvSpPr>
          <p:cNvPr id="19" name="TextBox 18">
            <a:extLst>
              <a:ext uri="{FF2B5EF4-FFF2-40B4-BE49-F238E27FC236}">
                <a16:creationId xmlns:a16="http://schemas.microsoft.com/office/drawing/2014/main" id="{7B6892C0-EE69-4E09-B54A-2A795DFBF597}"/>
              </a:ext>
            </a:extLst>
          </p:cNvPr>
          <p:cNvSpPr txBox="1"/>
          <p:nvPr/>
        </p:nvSpPr>
        <p:spPr>
          <a:xfrm>
            <a:off x="-45706" y="715577"/>
            <a:ext cx="5398942" cy="590931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o develop a novel near-optimal framework for smart sensor placement suggestion and sensor validation for fine particulate matter monitoring in urban areas.</a:t>
            </a:r>
          </a:p>
          <a:p>
            <a:pPr marL="285750" indent="-285750" algn="jus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newly continuous design framework uses the K-means clustering to identify special areas of sampling by grouping the PM</a:t>
            </a:r>
            <a:r>
              <a:rPr lang="en-US" sz="1800" baseline="-25000" dirty="0">
                <a:effectLst/>
                <a:latin typeface="Times New Roman" panose="02020603050405020304" pitchFamily="18" charset="0"/>
                <a:ea typeface="Times New Roman" panose="02020603050405020304" pitchFamily="18" charset="0"/>
              </a:rPr>
              <a:t>2.5</a:t>
            </a:r>
            <a:r>
              <a:rPr lang="en-US" sz="1800" dirty="0">
                <a:effectLst/>
                <a:latin typeface="Times New Roman" panose="02020603050405020304" pitchFamily="18" charset="0"/>
                <a:ea typeface="Times New Roman" panose="02020603050405020304" pitchFamily="18" charset="0"/>
              </a:rPr>
              <a:t> concentrations with local variable similarities. Aside from the suggestion of the new sensor locations, the reconstruction module will catch the behavior of measured data and reconstruct the time series measurements in case of sensor failures.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novel AE-based sensor validation module offers a worthy tool to monitor broken measurements of the suggested installed sensors by the reliable reconstruction of the particulate matter (PM</a:t>
            </a:r>
            <a:r>
              <a:rPr lang="en-US" sz="1800" baseline="-25000" dirty="0">
                <a:effectLst/>
                <a:latin typeface="Times New Roman" panose="02020603050405020304" pitchFamily="18" charset="0"/>
                <a:ea typeface="Times New Roman" panose="02020603050405020304" pitchFamily="18" charset="0"/>
              </a:rPr>
              <a:t>2.5</a:t>
            </a:r>
            <a:r>
              <a:rPr lang="en-US" sz="1800" dirty="0">
                <a:effectLst/>
                <a:latin typeface="Times New Roman" panose="02020603050405020304" pitchFamily="18" charset="0"/>
                <a:ea typeface="Times New Roman" panose="02020603050405020304" pitchFamily="18" charset="0"/>
              </a:rPr>
              <a:t>) concentrations, gaining robust and accurate measurements of the fine particulate.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0F8F0A-FF2B-45F0-8CF3-B80B3113FE60}"/>
              </a:ext>
            </a:extLst>
          </p:cNvPr>
          <p:cNvSpPr txBox="1"/>
          <p:nvPr/>
        </p:nvSpPr>
        <p:spPr>
          <a:xfrm>
            <a:off x="6323447" y="4764713"/>
            <a:ext cx="5398943"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 1.</a:t>
            </a:r>
            <a:r>
              <a:rPr lang="en-US" sz="1800" dirty="0">
                <a:effectLst/>
                <a:latin typeface="Times New Roman" panose="02020603050405020304" pitchFamily="18" charset="0"/>
                <a:ea typeface="Times New Roman" panose="02020603050405020304" pitchFamily="18" charset="0"/>
              </a:rPr>
              <a:t> Conceptual framework for a near-optimal sensor placement for PM</a:t>
            </a:r>
            <a:r>
              <a:rPr lang="en-US" sz="1800" baseline="-25000" dirty="0">
                <a:effectLst/>
                <a:latin typeface="Times New Roman" panose="02020603050405020304" pitchFamily="18" charset="0"/>
                <a:ea typeface="Times New Roman" panose="02020603050405020304" pitchFamily="18" charset="0"/>
              </a:rPr>
              <a:t>2.5</a:t>
            </a:r>
            <a:r>
              <a:rPr lang="en-US" sz="1800" dirty="0">
                <a:effectLst/>
                <a:latin typeface="Times New Roman" panose="02020603050405020304" pitchFamily="18" charset="0"/>
                <a:ea typeface="Times New Roman" panose="02020603050405020304" pitchFamily="18" charset="0"/>
              </a:rPr>
              <a:t> with autoencoders </a:t>
            </a:r>
            <a:endParaRPr lang="en-US" dirty="0"/>
          </a:p>
        </p:txBody>
      </p:sp>
    </p:spTree>
    <p:extLst>
      <p:ext uri="{BB962C8B-B14F-4D97-AF65-F5344CB8AC3E}">
        <p14:creationId xmlns:p14="http://schemas.microsoft.com/office/powerpoint/2010/main" val="82545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6094-D774-4644-991B-5BE44BE44FC2}"/>
              </a:ext>
            </a:extLst>
          </p:cNvPr>
          <p:cNvSpPr>
            <a:spLocks noGrp="1"/>
          </p:cNvSpPr>
          <p:nvPr>
            <p:ph type="title"/>
          </p:nvPr>
        </p:nvSpPr>
        <p:spPr/>
        <p:txBody>
          <a:bodyPr>
            <a:normAutofit fontScale="90000"/>
          </a:bodyPr>
          <a:lstStyle/>
          <a:p>
            <a:r>
              <a:rPr lang="en-US" dirty="0"/>
              <a:t>Background</a:t>
            </a:r>
          </a:p>
        </p:txBody>
      </p:sp>
      <p:sp>
        <p:nvSpPr>
          <p:cNvPr id="3" name="Slide Number Placeholder 2">
            <a:extLst>
              <a:ext uri="{FF2B5EF4-FFF2-40B4-BE49-F238E27FC236}">
                <a16:creationId xmlns:a16="http://schemas.microsoft.com/office/drawing/2014/main" id="{DC304291-78F6-4172-A4C4-8EEBF374B0E0}"/>
              </a:ext>
            </a:extLst>
          </p:cNvPr>
          <p:cNvSpPr>
            <a:spLocks noGrp="1"/>
          </p:cNvSpPr>
          <p:nvPr>
            <p:ph type="sldNum" sz="quarter" idx="12"/>
          </p:nvPr>
        </p:nvSpPr>
        <p:spPr/>
        <p:txBody>
          <a:bodyPr/>
          <a:lstStyle/>
          <a:p>
            <a:fld id="{098DE958-3856-481F-B25A-544D53A661CD}" type="slidenum">
              <a:rPr lang="en-US" smtClean="0"/>
              <a:t>3</a:t>
            </a:fld>
            <a:endParaRPr lang="en-US" dirty="0"/>
          </a:p>
        </p:txBody>
      </p:sp>
      <p:sp>
        <p:nvSpPr>
          <p:cNvPr id="4" name="TextBox 3">
            <a:extLst>
              <a:ext uri="{FF2B5EF4-FFF2-40B4-BE49-F238E27FC236}">
                <a16:creationId xmlns:a16="http://schemas.microsoft.com/office/drawing/2014/main" id="{DB43A07E-D9BA-4F0D-9472-D4CA75134732}"/>
              </a:ext>
            </a:extLst>
          </p:cNvPr>
          <p:cNvSpPr txBox="1"/>
          <p:nvPr/>
        </p:nvSpPr>
        <p:spPr>
          <a:xfrm>
            <a:off x="105191" y="839967"/>
            <a:ext cx="11861907"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Ambient air pollution is considered a major environmental risk. According to the World Health Organization (WHO), 4.2 million premature deaths associated with air pollution were registered worldwide in 2016.</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Only 10 percent of the countries have designed and installed an air quality monitoring network (AQMN) to determine the fine particulate matter concentrations in the air and the sources focusing on the development of policies to diminish air pollution (Martin et al., 2019).</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accuracy of the fine dust concentrations may suffer due to either a lack of spatial coverage of the air quality monitoring network and the precision of measurement of the sensor devices.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On the other hand, the installation and maintenance of a high number of monitoring stations is costly and associated with many uncertainties (</a:t>
            </a:r>
            <a:r>
              <a:rPr lang="en-US" sz="1800" dirty="0" err="1">
                <a:effectLst/>
                <a:latin typeface="Times New Roman" panose="02020603050405020304" pitchFamily="18" charset="0"/>
                <a:ea typeface="Times New Roman" panose="02020603050405020304" pitchFamily="18" charset="0"/>
              </a:rPr>
              <a:t>Su</a:t>
            </a:r>
            <a:r>
              <a:rPr lang="en-US" sz="1800" dirty="0">
                <a:effectLst/>
                <a:latin typeface="Times New Roman" panose="02020603050405020304" pitchFamily="18" charset="0"/>
                <a:ea typeface="Times New Roman" panose="02020603050405020304" pitchFamily="18" charset="0"/>
              </a:rPr>
              <a:t> et al., 2022).</a:t>
            </a:r>
          </a:p>
          <a:p>
            <a:pPr algn="just"/>
            <a:endParaRPr lang="en-US"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ea typeface="Malgun Gothic" panose="020B0503020000020004" pitchFamily="34" charset="-127"/>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Sensor measurements may exhibit partial failures such as bias, drifting, complete failure or precision degradation as displayed in </a:t>
            </a:r>
            <a:r>
              <a:rPr lang="en-US" sz="1800" b="1" dirty="0">
                <a:effectLst/>
                <a:latin typeface="Times New Roman" panose="02020603050405020304" pitchFamily="18" charset="0"/>
                <a:ea typeface="Times New Roman" panose="02020603050405020304" pitchFamily="18" charset="0"/>
              </a:rPr>
              <a:t>Fig. 2</a:t>
            </a:r>
            <a:r>
              <a:rPr lang="en-US" sz="1800" dirty="0">
                <a:effectLst/>
                <a:latin typeface="Times New Roman" panose="02020603050405020304" pitchFamily="18" charset="0"/>
                <a:ea typeface="Times New Roman" panose="02020603050405020304" pitchFamily="18" charset="0"/>
              </a:rPr>
              <a:t>. </a:t>
            </a:r>
            <a:r>
              <a:rPr lang="en-US" sz="1800" dirty="0">
                <a:effectLst/>
                <a:highlight>
                  <a:srgbClr val="FFFFFF"/>
                </a:highlight>
                <a:latin typeface="Times New Roman" panose="02020603050405020304" pitchFamily="18" charset="0"/>
                <a:ea typeface="Times New Roman" panose="02020603050405020304" pitchFamily="18" charset="0"/>
              </a:rPr>
              <a:t>To establish  valid research, the measured data from the sensor must be validated before fitting to the model, therefore, we will design and implement a soft sensor validation framework to detect and reconstruct the faulty sensor measurements. Various kinds of autoencoder architectures have been employed for anomaly detection in different tasks such as faulty sensor detection and reconstruction of data. </a:t>
            </a:r>
            <a:endParaRPr lang="en-US" sz="1800" dirty="0">
              <a:effectLst/>
              <a:latin typeface="Arial" panose="020B0604020202020204" pitchFamily="34" charset="0"/>
              <a:ea typeface="Malgun Gothic" panose="020B0503020000020004" pitchFamily="34" charset="-127"/>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49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E3D3-FB68-48DA-BE20-B30004ECD0C4}"/>
              </a:ext>
            </a:extLst>
          </p:cNvPr>
          <p:cNvSpPr>
            <a:spLocks noGrp="1"/>
          </p:cNvSpPr>
          <p:nvPr>
            <p:ph type="title"/>
          </p:nvPr>
        </p:nvSpPr>
        <p:spPr/>
        <p:txBody>
          <a:bodyPr>
            <a:normAutofit fontScale="90000"/>
          </a:bodyPr>
          <a:lstStyle/>
          <a:p>
            <a:r>
              <a:rPr lang="en-US" dirty="0"/>
              <a:t>Sensor failure</a:t>
            </a:r>
          </a:p>
        </p:txBody>
      </p:sp>
      <p:sp>
        <p:nvSpPr>
          <p:cNvPr id="3" name="Slide Number Placeholder 2">
            <a:extLst>
              <a:ext uri="{FF2B5EF4-FFF2-40B4-BE49-F238E27FC236}">
                <a16:creationId xmlns:a16="http://schemas.microsoft.com/office/drawing/2014/main" id="{55F09870-9115-4DAA-9927-64355A465241}"/>
              </a:ext>
            </a:extLst>
          </p:cNvPr>
          <p:cNvSpPr>
            <a:spLocks noGrp="1"/>
          </p:cNvSpPr>
          <p:nvPr>
            <p:ph type="sldNum" sz="quarter" idx="12"/>
          </p:nvPr>
        </p:nvSpPr>
        <p:spPr/>
        <p:txBody>
          <a:bodyPr/>
          <a:lstStyle/>
          <a:p>
            <a:fld id="{098DE958-3856-481F-B25A-544D53A661CD}" type="slidenum">
              <a:rPr lang="en-US" smtClean="0"/>
              <a:t>4</a:t>
            </a:fld>
            <a:endParaRPr lang="en-US" dirty="0"/>
          </a:p>
        </p:txBody>
      </p:sp>
      <p:pic>
        <p:nvPicPr>
          <p:cNvPr id="6" name="Picture 5">
            <a:extLst>
              <a:ext uri="{FF2B5EF4-FFF2-40B4-BE49-F238E27FC236}">
                <a16:creationId xmlns:a16="http://schemas.microsoft.com/office/drawing/2014/main" id="{91011D37-62DE-453D-A2E6-CA5DA092BC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0288" y="1083945"/>
            <a:ext cx="5722620" cy="2345055"/>
          </a:xfrm>
          <a:prstGeom prst="rect">
            <a:avLst/>
          </a:prstGeom>
          <a:noFill/>
        </p:spPr>
      </p:pic>
      <p:sp>
        <p:nvSpPr>
          <p:cNvPr id="5" name="TextBox 4">
            <a:extLst>
              <a:ext uri="{FF2B5EF4-FFF2-40B4-BE49-F238E27FC236}">
                <a16:creationId xmlns:a16="http://schemas.microsoft.com/office/drawing/2014/main" id="{07DA7EDD-2261-447A-8DDF-09A7F5C79884}"/>
              </a:ext>
            </a:extLst>
          </p:cNvPr>
          <p:cNvSpPr txBox="1"/>
          <p:nvPr/>
        </p:nvSpPr>
        <p:spPr>
          <a:xfrm>
            <a:off x="6642885" y="3800086"/>
            <a:ext cx="5103921" cy="923330"/>
          </a:xfrm>
          <a:prstGeom prst="rect">
            <a:avLst/>
          </a:prstGeom>
          <a:noFill/>
        </p:spPr>
        <p:txBody>
          <a:bodyPr wrap="square" rtlCol="0">
            <a:spAutoFit/>
          </a:bodyPr>
          <a:lstStyle/>
          <a:p>
            <a:r>
              <a:rPr lang="en-US" sz="1800" b="1" dirty="0">
                <a:effectLst/>
                <a:highlight>
                  <a:srgbClr val="FFFFFF"/>
                </a:highlight>
                <a:latin typeface="Times New Roman" panose="02020603050405020304" pitchFamily="18" charset="0"/>
                <a:ea typeface="Times New Roman" panose="02020603050405020304" pitchFamily="18" charset="0"/>
              </a:rPr>
              <a:t>Fig. 2. </a:t>
            </a:r>
            <a:r>
              <a:rPr lang="en-US" sz="1800" dirty="0">
                <a:effectLst/>
                <a:highlight>
                  <a:srgbClr val="FFFFFF"/>
                </a:highlight>
                <a:latin typeface="Times New Roman" panose="02020603050405020304" pitchFamily="18" charset="0"/>
                <a:ea typeface="Times New Roman" panose="02020603050405020304" pitchFamily="18" charset="0"/>
              </a:rPr>
              <a:t>Employing AEs to detect and reconstruct four common types of sensor faults:  bias, drifting,  complete failure, and  precision degradation.</a:t>
            </a:r>
            <a:endParaRPr lang="en-US" dirty="0"/>
          </a:p>
        </p:txBody>
      </p:sp>
      <p:sp>
        <p:nvSpPr>
          <p:cNvPr id="9" name="TextBox 8">
            <a:extLst>
              <a:ext uri="{FF2B5EF4-FFF2-40B4-BE49-F238E27FC236}">
                <a16:creationId xmlns:a16="http://schemas.microsoft.com/office/drawing/2014/main" id="{95887477-BD58-4F9A-AA5E-FCF884E193F4}"/>
              </a:ext>
            </a:extLst>
          </p:cNvPr>
          <p:cNvSpPr txBox="1"/>
          <p:nvPr/>
        </p:nvSpPr>
        <p:spPr>
          <a:xfrm>
            <a:off x="187741" y="740967"/>
            <a:ext cx="5618255"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Sensor’s failures could reduce the accuracy and reliability of the measurement, which may result in an erroneous action and false perception on the performance of the system.</a:t>
            </a:r>
          </a:p>
          <a:p>
            <a:pPr algn="just"/>
            <a:endParaRPr lang="en-US"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Faulty sensors that are either completely or partially failed (hard fault or soft fault) could provide incorrect information for monitoring and control. This can be detrimental to various data-driven decision schemes. Moreover, data may not be available due to sensor malfunction or communication problems within the data collection system. These problems could make it difficult to extract and interpret information from data. As a result, making decisions  based on incorrect measurements would become problematic (</a:t>
            </a:r>
            <a:r>
              <a:rPr lang="en-US" sz="1800" dirty="0" err="1">
                <a:effectLst/>
                <a:latin typeface="Times New Roman" panose="02020603050405020304" pitchFamily="18" charset="0"/>
                <a:ea typeface="Times New Roman" panose="02020603050405020304" pitchFamily="18" charset="0"/>
              </a:rPr>
              <a:t>Xayasouk</a:t>
            </a:r>
            <a:r>
              <a:rPr lang="en-US" sz="1800" dirty="0">
                <a:effectLst/>
                <a:latin typeface="Times New Roman" panose="02020603050405020304" pitchFamily="18" charset="0"/>
                <a:ea typeface="Times New Roman" panose="02020603050405020304" pitchFamily="18" charset="0"/>
              </a:rPr>
              <a:t> et al., 2020).</a:t>
            </a:r>
            <a:endParaRPr lang="en-US" dirty="0"/>
          </a:p>
        </p:txBody>
      </p:sp>
    </p:spTree>
    <p:extLst>
      <p:ext uri="{BB962C8B-B14F-4D97-AF65-F5344CB8AC3E}">
        <p14:creationId xmlns:p14="http://schemas.microsoft.com/office/powerpoint/2010/main" val="175812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E589-C7EA-405D-9D40-D2BD66EC4841}"/>
              </a:ext>
            </a:extLst>
          </p:cNvPr>
          <p:cNvSpPr>
            <a:spLocks noGrp="1"/>
          </p:cNvSpPr>
          <p:nvPr>
            <p:ph type="title"/>
          </p:nvPr>
        </p:nvSpPr>
        <p:spPr/>
        <p:txBody>
          <a:bodyPr>
            <a:normAutofit fontScale="90000"/>
          </a:bodyPr>
          <a:lstStyle/>
          <a:p>
            <a:r>
              <a:rPr lang="en-US" dirty="0"/>
              <a:t>Sensor validation framework</a:t>
            </a:r>
          </a:p>
        </p:txBody>
      </p:sp>
      <p:sp>
        <p:nvSpPr>
          <p:cNvPr id="3" name="Slide Number Placeholder 2">
            <a:extLst>
              <a:ext uri="{FF2B5EF4-FFF2-40B4-BE49-F238E27FC236}">
                <a16:creationId xmlns:a16="http://schemas.microsoft.com/office/drawing/2014/main" id="{948704FA-83E0-46C7-A3E2-E8A74D3EF2F5}"/>
              </a:ext>
            </a:extLst>
          </p:cNvPr>
          <p:cNvSpPr>
            <a:spLocks noGrp="1"/>
          </p:cNvSpPr>
          <p:nvPr>
            <p:ph type="sldNum" sz="quarter" idx="12"/>
          </p:nvPr>
        </p:nvSpPr>
        <p:spPr/>
        <p:txBody>
          <a:bodyPr/>
          <a:lstStyle/>
          <a:p>
            <a:fld id="{098DE958-3856-481F-B25A-544D53A661CD}" type="slidenum">
              <a:rPr lang="en-US" smtClean="0"/>
              <a:t>5</a:t>
            </a:fld>
            <a:endParaRPr lang="en-US" dirty="0"/>
          </a:p>
        </p:txBody>
      </p:sp>
      <p:pic>
        <p:nvPicPr>
          <p:cNvPr id="4" name="Picture 3" descr="Graphical user interface&#10;&#10;Description automatically generated">
            <a:extLst>
              <a:ext uri="{FF2B5EF4-FFF2-40B4-BE49-F238E27FC236}">
                <a16:creationId xmlns:a16="http://schemas.microsoft.com/office/drawing/2014/main" id="{1B4F61FA-E074-49CE-AE96-6DD0BDB4E4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3828" y="1096155"/>
            <a:ext cx="5759450" cy="2647950"/>
          </a:xfrm>
          <a:prstGeom prst="rect">
            <a:avLst/>
          </a:prstGeom>
          <a:noFill/>
        </p:spPr>
      </p:pic>
      <p:sp>
        <p:nvSpPr>
          <p:cNvPr id="5" name="TextBox 4">
            <a:extLst>
              <a:ext uri="{FF2B5EF4-FFF2-40B4-BE49-F238E27FC236}">
                <a16:creationId xmlns:a16="http://schemas.microsoft.com/office/drawing/2014/main" id="{4A8E1672-0A48-4FD2-B45B-E59DDB150E26}"/>
              </a:ext>
            </a:extLst>
          </p:cNvPr>
          <p:cNvSpPr txBox="1"/>
          <p:nvPr/>
        </p:nvSpPr>
        <p:spPr>
          <a:xfrm>
            <a:off x="5412420" y="3914093"/>
            <a:ext cx="5908258"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 3. </a:t>
            </a:r>
            <a:r>
              <a:rPr lang="en-US" sz="1800" dirty="0">
                <a:effectLst/>
                <a:latin typeface="Times New Roman" panose="02020603050405020304" pitchFamily="18" charset="0"/>
                <a:ea typeface="Times New Roman" panose="02020603050405020304" pitchFamily="18" charset="0"/>
              </a:rPr>
              <a:t>Autoencoder-based soft sensor validation framework for reconstructing faulty measurements</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EEA9AB0-5669-42AE-A41D-A5FA8572ACB4}"/>
                  </a:ext>
                </a:extLst>
              </p:cNvPr>
              <p:cNvSpPr txBox="1"/>
              <p:nvPr/>
            </p:nvSpPr>
            <p:spPr>
              <a:xfrm>
                <a:off x="187742" y="718166"/>
                <a:ext cx="5070058" cy="5184111"/>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soft sensor validation has two main phases as shown in </a:t>
                </a:r>
                <a:r>
                  <a:rPr lang="en-US" sz="1800" b="1" dirty="0">
                    <a:effectLst/>
                    <a:latin typeface="Times New Roman" panose="02020603050405020304" pitchFamily="18" charset="0"/>
                    <a:ea typeface="Times New Roman" panose="02020603050405020304" pitchFamily="18" charset="0"/>
                  </a:rPr>
                  <a:t>Fig. 3</a:t>
                </a:r>
                <a:r>
                  <a:rPr lang="en-US" sz="1800" dirty="0">
                    <a:effectLst/>
                    <a:latin typeface="Times New Roman" panose="02020603050405020304" pitchFamily="18" charset="0"/>
                    <a:ea typeface="Times New Roman" panose="02020603050405020304" pitchFamily="18" charset="0"/>
                  </a:rPr>
                  <a:t>, offline training, and online monitoring. In offline training first, we normalize the data with zero mean and the variance equal to unity, after that  we train the autoencoder to minimize the reconstruction error (MSE) for the observations in the training set. Then, we will utilize the model to calculate SPE, and H square values for each data point based on the following equations </a:t>
                </a:r>
                <a:r>
                  <a:rPr lang="en-US" sz="1800" b="1" dirty="0" err="1">
                    <a:effectLst/>
                    <a:latin typeface="Times New Roman" panose="02020603050405020304" pitchFamily="18" charset="0"/>
                    <a:ea typeface="Times New Roman" panose="02020603050405020304" pitchFamily="18" charset="0"/>
                  </a:rPr>
                  <a:t>Eqs</a:t>
                </a:r>
                <a:r>
                  <a:rPr lang="en-US" sz="1800" b="1" dirty="0">
                    <a:effectLst/>
                    <a:latin typeface="Times New Roman" panose="02020603050405020304" pitchFamily="18" charset="0"/>
                    <a:ea typeface="Times New Roman" panose="02020603050405020304" pitchFamily="18" charset="0"/>
                  </a:rPr>
                  <a:t>. 1-2</a:t>
                </a:r>
                <a:r>
                  <a:rPr lang="en-US" sz="1800" dirty="0">
                    <a:effectLst/>
                    <a:latin typeface="Times New Roman" panose="02020603050405020304" pitchFamily="18" charset="0"/>
                    <a:ea typeface="Times New Roman" panose="02020603050405020304" pitchFamily="18" charset="0"/>
                  </a:rPr>
                  <a:t>.</a:t>
                </a:r>
              </a:p>
              <a:p>
                <a:pPr algn="just"/>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p>
                      <m:sSup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p>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hh</m:t>
                                        </m:r>
                                      </m:e>
                                    </m:d>
                                  </m:sup>
                                </m:sSup>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p>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h𝑥</m:t>
                                        </m:r>
                                      </m:e>
                                    </m:d>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p>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hh</m:t>
                                </m:r>
                              </m:e>
                            </m:d>
                          </m:sup>
                        </m:sSup>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p>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h𝑥</m:t>
                                </m:r>
                              </m:e>
                            </m:d>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oMath>
                </a14:m>
                <a:r>
                  <a:rPr lang="en-US" sz="1800" dirty="0">
                    <a:effectLst/>
                    <a:latin typeface="Times New Roman" panose="02020603050405020304" pitchFamily="18" charset="0"/>
                    <a:ea typeface="Times New Roman" panose="02020603050405020304" pitchFamily="18" charset="0"/>
                  </a:rPr>
                  <a:t>       </a:t>
                </a:r>
                <a:r>
                  <a:rPr lang="en-US" dirty="0"/>
                  <a:t>(1)</a:t>
                </a:r>
              </a:p>
              <a:p>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𝑆𝑃𝐸</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e>
                            </m:ac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p>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𝑆</m:t>
                                        </m:r>
                                      </m:e>
                                    </m:d>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d>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e>
                        </m:ac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p>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𝑆</m:t>
                                    </m:r>
                                  </m:e>
                                </m:d>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d>
                      </m:e>
                    </m:d>
                  </m:oMath>
                </a14:m>
                <a:r>
                  <a:rPr lang="en-US" sz="1800" dirty="0">
                    <a:effectLst/>
                    <a:latin typeface="Times New Roman" panose="02020603050405020304" pitchFamily="18" charset="0"/>
                    <a:ea typeface="Times New Roman" panose="02020603050405020304" pitchFamily="18" charset="0"/>
                  </a:rPr>
                  <a:t>                                                </a:t>
                </a:r>
                <a:r>
                  <a:rPr lang="en-US" dirty="0"/>
                  <a:t>(2)</a:t>
                </a:r>
                <a:endParaRPr lang="en-US" sz="1800" dirty="0">
                  <a:effectLst/>
                  <a:latin typeface="Times New Roman" panose="02020603050405020304" pitchFamily="18" charset="0"/>
                  <a:ea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CEEA9AB0-5669-42AE-A41D-A5FA8572ACB4}"/>
                  </a:ext>
                </a:extLst>
              </p:cNvPr>
              <p:cNvSpPr txBox="1">
                <a:spLocks noRot="1" noChangeAspect="1" noMove="1" noResize="1" noEditPoints="1" noAdjustHandles="1" noChangeArrowheads="1" noChangeShapeType="1" noTextEdit="1"/>
              </p:cNvSpPr>
              <p:nvPr/>
            </p:nvSpPr>
            <p:spPr>
              <a:xfrm>
                <a:off x="187742" y="718166"/>
                <a:ext cx="5070058" cy="5184111"/>
              </a:xfrm>
              <a:prstGeom prst="rect">
                <a:avLst/>
              </a:prstGeom>
              <a:blipFill>
                <a:blip r:embed="rId3"/>
                <a:stretch>
                  <a:fillRect l="-841" t="-706" r="-962" b="-24706"/>
                </a:stretch>
              </a:blipFill>
            </p:spPr>
            <p:txBody>
              <a:bodyPr/>
              <a:lstStyle/>
              <a:p>
                <a:r>
                  <a:rPr lang="en-US">
                    <a:noFill/>
                  </a:rPr>
                  <a:t> </a:t>
                </a:r>
              </a:p>
            </p:txBody>
          </p:sp>
        </mc:Fallback>
      </mc:AlternateContent>
    </p:spTree>
    <p:extLst>
      <p:ext uri="{BB962C8B-B14F-4D97-AF65-F5344CB8AC3E}">
        <p14:creationId xmlns:p14="http://schemas.microsoft.com/office/powerpoint/2010/main" val="107379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BE29-5BEB-4C58-AA28-D5A10EA77514}"/>
              </a:ext>
            </a:extLst>
          </p:cNvPr>
          <p:cNvSpPr>
            <a:spLocks noGrp="1"/>
          </p:cNvSpPr>
          <p:nvPr>
            <p:ph type="title"/>
          </p:nvPr>
        </p:nvSpPr>
        <p:spPr/>
        <p:txBody>
          <a:bodyPr>
            <a:normAutofit fontScale="90000"/>
          </a:bodyPr>
          <a:lstStyle/>
          <a:p>
            <a:r>
              <a:rPr lang="en-US" dirty="0"/>
              <a:t>Performance measurements</a:t>
            </a:r>
          </a:p>
        </p:txBody>
      </p:sp>
      <p:sp>
        <p:nvSpPr>
          <p:cNvPr id="3" name="Slide Number Placeholder 2">
            <a:extLst>
              <a:ext uri="{FF2B5EF4-FFF2-40B4-BE49-F238E27FC236}">
                <a16:creationId xmlns:a16="http://schemas.microsoft.com/office/drawing/2014/main" id="{CF4AA249-13FB-4538-9002-7F003E3F4A94}"/>
              </a:ext>
            </a:extLst>
          </p:cNvPr>
          <p:cNvSpPr>
            <a:spLocks noGrp="1"/>
          </p:cNvSpPr>
          <p:nvPr>
            <p:ph type="sldNum" sz="quarter" idx="12"/>
          </p:nvPr>
        </p:nvSpPr>
        <p:spPr/>
        <p:txBody>
          <a:bodyPr/>
          <a:lstStyle/>
          <a:p>
            <a:fld id="{098DE958-3856-481F-B25A-544D53A661CD}" type="slidenum">
              <a:rPr lang="en-US" smtClean="0"/>
              <a:t>6</a:t>
            </a:fld>
            <a:endParaRPr lang="en-US" dirty="0"/>
          </a:p>
        </p:txBody>
      </p:sp>
      <p:pic>
        <p:nvPicPr>
          <p:cNvPr id="8" name="Picture 7">
            <a:extLst>
              <a:ext uri="{FF2B5EF4-FFF2-40B4-BE49-F238E27FC236}">
                <a16:creationId xmlns:a16="http://schemas.microsoft.com/office/drawing/2014/main" id="{D339FF8C-28B9-4E46-A2B9-EE58EC3426BE}"/>
              </a:ext>
            </a:extLst>
          </p:cNvPr>
          <p:cNvPicPr>
            <a:picLocks noChangeAspect="1"/>
          </p:cNvPicPr>
          <p:nvPr/>
        </p:nvPicPr>
        <p:blipFill>
          <a:blip r:embed="rId2"/>
          <a:stretch>
            <a:fillRect/>
          </a:stretch>
        </p:blipFill>
        <p:spPr>
          <a:xfrm>
            <a:off x="5379867" y="1321900"/>
            <a:ext cx="6402439" cy="4990123"/>
          </a:xfrm>
          <a:prstGeom prst="rect">
            <a:avLst/>
          </a:prstGeom>
        </p:spPr>
      </p:pic>
      <p:sp>
        <p:nvSpPr>
          <p:cNvPr id="9" name="TextBox 8">
            <a:extLst>
              <a:ext uri="{FF2B5EF4-FFF2-40B4-BE49-F238E27FC236}">
                <a16:creationId xmlns:a16="http://schemas.microsoft.com/office/drawing/2014/main" id="{81D2E822-9556-4316-BAC1-D938F2209239}"/>
              </a:ext>
            </a:extLst>
          </p:cNvPr>
          <p:cNvSpPr txBox="1"/>
          <p:nvPr/>
        </p:nvSpPr>
        <p:spPr>
          <a:xfrm>
            <a:off x="187742" y="718166"/>
            <a:ext cx="4535178"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Table1</a:t>
            </a:r>
            <a:r>
              <a:rPr lang="en-US" sz="1800" dirty="0">
                <a:effectLst/>
                <a:latin typeface="Times New Roman" panose="02020603050405020304" pitchFamily="18" charset="0"/>
                <a:ea typeface="Times New Roman" panose="02020603050405020304" pitchFamily="18" charset="0"/>
              </a:rPr>
              <a:t> illustrates each metric’s advantages and disadvantages. Here, the MAE, RMSE  and MAPE are proposed to evaluate the model performance.</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Some test scenarios will be generated to ensure the model performs well in different situations.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822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12CE-4EFC-43E8-9CE0-DDF7D18EDC87}"/>
              </a:ext>
            </a:extLst>
          </p:cNvPr>
          <p:cNvSpPr>
            <a:spLocks noGrp="1"/>
          </p:cNvSpPr>
          <p:nvPr>
            <p:ph type="title"/>
          </p:nvPr>
        </p:nvSpPr>
        <p:spPr/>
        <p:txBody>
          <a:bodyPr>
            <a:normAutofit fontScale="90000"/>
          </a:bodyPr>
          <a:lstStyle/>
          <a:p>
            <a:r>
              <a:rPr lang="en-US" dirty="0"/>
              <a:t>References</a:t>
            </a:r>
          </a:p>
        </p:txBody>
      </p:sp>
      <p:sp>
        <p:nvSpPr>
          <p:cNvPr id="3" name="Slide Number Placeholder 2">
            <a:extLst>
              <a:ext uri="{FF2B5EF4-FFF2-40B4-BE49-F238E27FC236}">
                <a16:creationId xmlns:a16="http://schemas.microsoft.com/office/drawing/2014/main" id="{0570EE5A-0104-4593-B2B1-0F413DD96395}"/>
              </a:ext>
            </a:extLst>
          </p:cNvPr>
          <p:cNvSpPr>
            <a:spLocks noGrp="1"/>
          </p:cNvSpPr>
          <p:nvPr>
            <p:ph type="sldNum" sz="quarter" idx="12"/>
          </p:nvPr>
        </p:nvSpPr>
        <p:spPr/>
        <p:txBody>
          <a:bodyPr/>
          <a:lstStyle/>
          <a:p>
            <a:fld id="{098DE958-3856-481F-B25A-544D53A661CD}" type="slidenum">
              <a:rPr lang="en-US" smtClean="0"/>
              <a:t>7</a:t>
            </a:fld>
            <a:endParaRPr lang="en-US" dirty="0"/>
          </a:p>
        </p:txBody>
      </p:sp>
      <p:sp>
        <p:nvSpPr>
          <p:cNvPr id="4" name="TextBox 3">
            <a:extLst>
              <a:ext uri="{FF2B5EF4-FFF2-40B4-BE49-F238E27FC236}">
                <a16:creationId xmlns:a16="http://schemas.microsoft.com/office/drawing/2014/main" id="{524B501F-2DA8-4305-9973-4DF6AD6825C6}"/>
              </a:ext>
            </a:extLst>
          </p:cNvPr>
          <p:cNvSpPr txBox="1"/>
          <p:nvPr/>
        </p:nvSpPr>
        <p:spPr>
          <a:xfrm>
            <a:off x="117058" y="1182270"/>
            <a:ext cx="11825056" cy="5262979"/>
          </a:xfrm>
          <a:prstGeom prst="rect">
            <a:avLst/>
          </a:prstGeom>
          <a:noFill/>
        </p:spPr>
        <p:txBody>
          <a:bodyPr wrap="square" rtlCol="0">
            <a:spAutoFit/>
          </a:bodyPr>
          <a:lstStyle/>
          <a:p>
            <a:pPr marL="304800" marR="0" indent="-304800">
              <a:lnSpc>
                <a:spcPct val="150000"/>
              </a:lnSpc>
              <a:spcBef>
                <a:spcPts val="0"/>
              </a:spcBef>
              <a:spcAft>
                <a:spcPts val="0"/>
              </a:spcAft>
            </a:pPr>
            <a:r>
              <a:rPr lang="en-US" sz="1200" dirty="0">
                <a:latin typeface="Times New Roman" panose="02020603050405020304" pitchFamily="18" charset="0"/>
                <a:ea typeface="Malgun Gothic" panose="020B0503020000020004" pitchFamily="34" charset="-127"/>
              </a:rPr>
              <a:t>[1] </a:t>
            </a:r>
            <a:r>
              <a:rPr lang="en-US" sz="1200" dirty="0" err="1">
                <a:effectLst/>
                <a:latin typeface="Times New Roman" panose="02020603050405020304" pitchFamily="18" charset="0"/>
                <a:ea typeface="Malgun Gothic" panose="020B0503020000020004" pitchFamily="34" charset="-127"/>
              </a:rPr>
              <a:t>Alsahli</a:t>
            </a:r>
            <a:r>
              <a:rPr lang="en-US" sz="1200" dirty="0">
                <a:effectLst/>
                <a:latin typeface="Times New Roman" panose="02020603050405020304" pitchFamily="18" charset="0"/>
                <a:ea typeface="Malgun Gothic" panose="020B0503020000020004" pitchFamily="34" charset="-127"/>
              </a:rPr>
              <a:t>, M. M., &amp; Al-Harbi, M. (2018). Allocating optimum sites for air quality monitoring stations using GIS suitability analysis. </a:t>
            </a:r>
            <a:r>
              <a:rPr lang="en-US" sz="1200" i="1" dirty="0">
                <a:effectLst/>
                <a:latin typeface="Times New Roman" panose="02020603050405020304" pitchFamily="18" charset="0"/>
                <a:ea typeface="Malgun Gothic" panose="020B0503020000020004" pitchFamily="34" charset="-127"/>
              </a:rPr>
              <a:t>Urban Climate</a:t>
            </a:r>
            <a:r>
              <a:rPr lang="en-US" sz="1200" dirty="0">
                <a:effectLst/>
                <a:latin typeface="Times New Roman" panose="02020603050405020304" pitchFamily="18" charset="0"/>
                <a:ea typeface="Malgun Gothic" panose="020B0503020000020004" pitchFamily="34" charset="-127"/>
              </a:rPr>
              <a:t>, </a:t>
            </a:r>
            <a:r>
              <a:rPr lang="en-US" sz="1200" i="1" dirty="0">
                <a:effectLst/>
                <a:latin typeface="Times New Roman" panose="02020603050405020304" pitchFamily="18" charset="0"/>
                <a:ea typeface="Malgun Gothic" panose="020B0503020000020004" pitchFamily="34" charset="-127"/>
              </a:rPr>
              <a:t>24</a:t>
            </a:r>
            <a:r>
              <a:rPr lang="en-US" sz="1200" dirty="0">
                <a:effectLst/>
                <a:latin typeface="Times New Roman" panose="02020603050405020304" pitchFamily="18" charset="0"/>
                <a:ea typeface="Malgun Gothic" panose="020B0503020000020004" pitchFamily="34" charset="-127"/>
              </a:rPr>
              <a:t>, 875–886. https://doi.org/10.1016/J.UCLIM.2017.11.001</a:t>
            </a:r>
            <a:endParaRPr lang="en-US" sz="1200" dirty="0">
              <a:effectLst/>
              <a:latin typeface="Arial" panose="020B0604020202020204" pitchFamily="34" charset="0"/>
              <a:ea typeface="Malgun Gothic" panose="020B0503020000020004" pitchFamily="34" charset="-127"/>
            </a:endParaRPr>
          </a:p>
          <a:p>
            <a:pPr marL="304800" marR="0" indent="-304800">
              <a:lnSpc>
                <a:spcPct val="150000"/>
              </a:lnSpc>
              <a:spcBef>
                <a:spcPts val="0"/>
              </a:spcBef>
              <a:spcAft>
                <a:spcPts val="0"/>
              </a:spcAft>
            </a:pPr>
            <a:r>
              <a:rPr lang="en-US" sz="1200" dirty="0">
                <a:effectLst/>
                <a:latin typeface="Times New Roman" panose="02020603050405020304" pitchFamily="18" charset="0"/>
                <a:ea typeface="Malgun Gothic" panose="020B0503020000020004" pitchFamily="34" charset="-127"/>
              </a:rPr>
              <a:t>[2] Hammer, M. S., Van </a:t>
            </a:r>
            <a:r>
              <a:rPr lang="en-US" sz="1200" dirty="0" err="1">
                <a:effectLst/>
                <a:latin typeface="Times New Roman" panose="02020603050405020304" pitchFamily="18" charset="0"/>
                <a:ea typeface="Malgun Gothic" panose="020B0503020000020004" pitchFamily="34" charset="-127"/>
              </a:rPr>
              <a:t>Donkelaar</a:t>
            </a:r>
            <a:r>
              <a:rPr lang="en-US" sz="1200" dirty="0">
                <a:effectLst/>
                <a:latin typeface="Times New Roman" panose="02020603050405020304" pitchFamily="18" charset="0"/>
                <a:ea typeface="Malgun Gothic" panose="020B0503020000020004" pitchFamily="34" charset="-127"/>
              </a:rPr>
              <a:t>, A., Li, C., </a:t>
            </a:r>
            <a:r>
              <a:rPr lang="en-US" sz="1200" dirty="0" err="1">
                <a:effectLst/>
                <a:latin typeface="Times New Roman" panose="02020603050405020304" pitchFamily="18" charset="0"/>
                <a:ea typeface="Malgun Gothic" panose="020B0503020000020004" pitchFamily="34" charset="-127"/>
              </a:rPr>
              <a:t>Lyapustin</a:t>
            </a:r>
            <a:r>
              <a:rPr lang="en-US" sz="1200" dirty="0">
                <a:effectLst/>
                <a:latin typeface="Times New Roman" panose="02020603050405020304" pitchFamily="18" charset="0"/>
                <a:ea typeface="Malgun Gothic" panose="020B0503020000020004" pitchFamily="34" charset="-127"/>
              </a:rPr>
              <a:t>, A., Sayer, A. M., Hsu, N. C., Levy, R. C., </a:t>
            </a:r>
            <a:r>
              <a:rPr lang="en-US" sz="1200" dirty="0" err="1">
                <a:effectLst/>
                <a:latin typeface="Times New Roman" panose="02020603050405020304" pitchFamily="18" charset="0"/>
                <a:ea typeface="Malgun Gothic" panose="020B0503020000020004" pitchFamily="34" charset="-127"/>
              </a:rPr>
              <a:t>Garay</a:t>
            </a:r>
            <a:r>
              <a:rPr lang="en-US" sz="1200" dirty="0">
                <a:effectLst/>
                <a:latin typeface="Times New Roman" panose="02020603050405020304" pitchFamily="18" charset="0"/>
                <a:ea typeface="Malgun Gothic" panose="020B0503020000020004" pitchFamily="34" charset="-127"/>
              </a:rPr>
              <a:t>, M. J., </a:t>
            </a:r>
            <a:r>
              <a:rPr lang="en-US" sz="1200" dirty="0" err="1">
                <a:effectLst/>
                <a:latin typeface="Times New Roman" panose="02020603050405020304" pitchFamily="18" charset="0"/>
                <a:ea typeface="Malgun Gothic" panose="020B0503020000020004" pitchFamily="34" charset="-127"/>
              </a:rPr>
              <a:t>Kalashnikova</a:t>
            </a:r>
            <a:r>
              <a:rPr lang="en-US" sz="1200" dirty="0">
                <a:effectLst/>
                <a:latin typeface="Times New Roman" panose="02020603050405020304" pitchFamily="18" charset="0"/>
                <a:ea typeface="Malgun Gothic" panose="020B0503020000020004" pitchFamily="34" charset="-127"/>
              </a:rPr>
              <a:t>, O. V., Kahn, R. A., </a:t>
            </a:r>
            <a:r>
              <a:rPr lang="en-US" sz="1200" dirty="0" err="1">
                <a:effectLst/>
                <a:latin typeface="Times New Roman" panose="02020603050405020304" pitchFamily="18" charset="0"/>
                <a:ea typeface="Malgun Gothic" panose="020B0503020000020004" pitchFamily="34" charset="-127"/>
              </a:rPr>
              <a:t>Brauer</a:t>
            </a:r>
            <a:r>
              <a:rPr lang="en-US" sz="1200" dirty="0">
                <a:effectLst/>
                <a:latin typeface="Times New Roman" panose="02020603050405020304" pitchFamily="18" charset="0"/>
                <a:ea typeface="Malgun Gothic" panose="020B0503020000020004" pitchFamily="34" charset="-127"/>
              </a:rPr>
              <a:t>, M., </a:t>
            </a:r>
            <a:r>
              <a:rPr lang="en-US" sz="1200" dirty="0" err="1">
                <a:effectLst/>
                <a:latin typeface="Times New Roman" panose="02020603050405020304" pitchFamily="18" charset="0"/>
                <a:ea typeface="Malgun Gothic" panose="020B0503020000020004" pitchFamily="34" charset="-127"/>
              </a:rPr>
              <a:t>Apte</a:t>
            </a:r>
            <a:r>
              <a:rPr lang="en-US" sz="1200" dirty="0">
                <a:effectLst/>
                <a:latin typeface="Times New Roman" panose="02020603050405020304" pitchFamily="18" charset="0"/>
                <a:ea typeface="Malgun Gothic" panose="020B0503020000020004" pitchFamily="34" charset="-127"/>
              </a:rPr>
              <a:t>, J. S., </a:t>
            </a:r>
            <a:r>
              <a:rPr lang="en-US" sz="1200" dirty="0" err="1">
                <a:effectLst/>
                <a:latin typeface="Times New Roman" panose="02020603050405020304" pitchFamily="18" charset="0"/>
                <a:ea typeface="Malgun Gothic" panose="020B0503020000020004" pitchFamily="34" charset="-127"/>
              </a:rPr>
              <a:t>Henze</a:t>
            </a:r>
            <a:r>
              <a:rPr lang="en-US" sz="1200" dirty="0">
                <a:effectLst/>
                <a:latin typeface="Times New Roman" panose="02020603050405020304" pitchFamily="18" charset="0"/>
                <a:ea typeface="Malgun Gothic" panose="020B0503020000020004" pitchFamily="34" charset="-127"/>
              </a:rPr>
              <a:t>, D. K., Zhang, L., Zhang, Q., Ford, B., Pierce, J. R., &amp; Martin, R. V. (2020). Global Estimates and Long-Term Trends of Fine Particulate Matter Concentrations (1998-2018). </a:t>
            </a:r>
            <a:r>
              <a:rPr lang="en-US" sz="1200" i="1" dirty="0">
                <a:effectLst/>
                <a:latin typeface="Times New Roman" panose="02020603050405020304" pitchFamily="18" charset="0"/>
                <a:ea typeface="Malgun Gothic" panose="020B0503020000020004" pitchFamily="34" charset="-127"/>
              </a:rPr>
              <a:t>Environmental Science and Technology</a:t>
            </a:r>
            <a:r>
              <a:rPr lang="en-US" sz="1200" dirty="0">
                <a:effectLst/>
                <a:latin typeface="Times New Roman" panose="02020603050405020304" pitchFamily="18" charset="0"/>
                <a:ea typeface="Malgun Gothic" panose="020B0503020000020004" pitchFamily="34" charset="-127"/>
              </a:rPr>
              <a:t>, </a:t>
            </a:r>
            <a:r>
              <a:rPr lang="en-US" sz="1200" i="1" dirty="0">
                <a:effectLst/>
                <a:latin typeface="Times New Roman" panose="02020603050405020304" pitchFamily="18" charset="0"/>
                <a:ea typeface="Malgun Gothic" panose="020B0503020000020004" pitchFamily="34" charset="-127"/>
              </a:rPr>
              <a:t>54</a:t>
            </a:r>
            <a:r>
              <a:rPr lang="en-US" sz="1200" dirty="0">
                <a:effectLst/>
                <a:latin typeface="Times New Roman" panose="02020603050405020304" pitchFamily="18" charset="0"/>
                <a:ea typeface="Malgun Gothic" panose="020B0503020000020004" pitchFamily="34" charset="-127"/>
              </a:rPr>
              <a:t>(13), 7879–7890. https://doi.org/10.1021/ACS.EST.0C01764/ASSET/IMAGES/LARGE/ES0C01764_0007.JPEG</a:t>
            </a:r>
            <a:endParaRPr lang="en-US" sz="1200" dirty="0">
              <a:effectLst/>
              <a:latin typeface="Arial" panose="020B0604020202020204" pitchFamily="34" charset="0"/>
              <a:ea typeface="Malgun Gothic" panose="020B0503020000020004" pitchFamily="34" charset="-127"/>
            </a:endParaRPr>
          </a:p>
          <a:p>
            <a:pPr marL="304800" marR="0" indent="-304800">
              <a:lnSpc>
                <a:spcPct val="150000"/>
              </a:lnSpc>
              <a:spcBef>
                <a:spcPts val="0"/>
              </a:spcBef>
              <a:spcAft>
                <a:spcPts val="0"/>
              </a:spcAft>
            </a:pPr>
            <a:r>
              <a:rPr lang="en-US" sz="1200" dirty="0">
                <a:effectLst/>
                <a:latin typeface="Times New Roman" panose="02020603050405020304" pitchFamily="18" charset="0"/>
                <a:ea typeface="Malgun Gothic" panose="020B0503020000020004" pitchFamily="34" charset="-127"/>
              </a:rPr>
              <a:t>[3] Martin, R. V., </a:t>
            </a:r>
            <a:r>
              <a:rPr lang="en-US" sz="1200" dirty="0" err="1">
                <a:effectLst/>
                <a:latin typeface="Times New Roman" panose="02020603050405020304" pitchFamily="18" charset="0"/>
                <a:ea typeface="Malgun Gothic" panose="020B0503020000020004" pitchFamily="34" charset="-127"/>
              </a:rPr>
              <a:t>Brauer</a:t>
            </a:r>
            <a:r>
              <a:rPr lang="en-US" sz="1200" dirty="0">
                <a:effectLst/>
                <a:latin typeface="Times New Roman" panose="02020603050405020304" pitchFamily="18" charset="0"/>
                <a:ea typeface="Malgun Gothic" panose="020B0503020000020004" pitchFamily="34" charset="-127"/>
              </a:rPr>
              <a:t>, M., van </a:t>
            </a:r>
            <a:r>
              <a:rPr lang="en-US" sz="1200" dirty="0" err="1">
                <a:effectLst/>
                <a:latin typeface="Times New Roman" panose="02020603050405020304" pitchFamily="18" charset="0"/>
                <a:ea typeface="Malgun Gothic" panose="020B0503020000020004" pitchFamily="34" charset="-127"/>
              </a:rPr>
              <a:t>Donkelaar</a:t>
            </a:r>
            <a:r>
              <a:rPr lang="en-US" sz="1200" dirty="0">
                <a:effectLst/>
                <a:latin typeface="Times New Roman" panose="02020603050405020304" pitchFamily="18" charset="0"/>
                <a:ea typeface="Malgun Gothic" panose="020B0503020000020004" pitchFamily="34" charset="-127"/>
              </a:rPr>
              <a:t>, A., </a:t>
            </a:r>
            <a:r>
              <a:rPr lang="en-US" sz="1200" dirty="0" err="1">
                <a:effectLst/>
                <a:latin typeface="Times New Roman" panose="02020603050405020304" pitchFamily="18" charset="0"/>
                <a:ea typeface="Malgun Gothic" panose="020B0503020000020004" pitchFamily="34" charset="-127"/>
              </a:rPr>
              <a:t>Shaddick</a:t>
            </a:r>
            <a:r>
              <a:rPr lang="en-US" sz="1200" dirty="0">
                <a:effectLst/>
                <a:latin typeface="Times New Roman" panose="02020603050405020304" pitchFamily="18" charset="0"/>
                <a:ea typeface="Malgun Gothic" panose="020B0503020000020004" pitchFamily="34" charset="-127"/>
              </a:rPr>
              <a:t>, G., </a:t>
            </a:r>
            <a:r>
              <a:rPr lang="en-US" sz="1200" dirty="0" err="1">
                <a:effectLst/>
                <a:latin typeface="Times New Roman" panose="02020603050405020304" pitchFamily="18" charset="0"/>
                <a:ea typeface="Malgun Gothic" panose="020B0503020000020004" pitchFamily="34" charset="-127"/>
              </a:rPr>
              <a:t>Narain</a:t>
            </a:r>
            <a:r>
              <a:rPr lang="en-US" sz="1200" dirty="0">
                <a:effectLst/>
                <a:latin typeface="Times New Roman" panose="02020603050405020304" pitchFamily="18" charset="0"/>
                <a:ea typeface="Malgun Gothic" panose="020B0503020000020004" pitchFamily="34" charset="-127"/>
              </a:rPr>
              <a:t>, U., &amp; Dey, S. (2019). No one knows which city has the highest concentration of fine particulate matter. </a:t>
            </a:r>
            <a:r>
              <a:rPr lang="en-US" sz="1200" i="1" dirty="0">
                <a:effectLst/>
                <a:latin typeface="Times New Roman" panose="02020603050405020304" pitchFamily="18" charset="0"/>
                <a:ea typeface="Malgun Gothic" panose="020B0503020000020004" pitchFamily="34" charset="-127"/>
              </a:rPr>
              <a:t>Atmospheric Environment: X</a:t>
            </a:r>
            <a:r>
              <a:rPr lang="en-US" sz="1200" dirty="0">
                <a:effectLst/>
                <a:latin typeface="Times New Roman" panose="02020603050405020304" pitchFamily="18" charset="0"/>
                <a:ea typeface="Malgun Gothic" panose="020B0503020000020004" pitchFamily="34" charset="-127"/>
              </a:rPr>
              <a:t>, </a:t>
            </a:r>
            <a:r>
              <a:rPr lang="en-US" sz="1200" i="1" dirty="0">
                <a:effectLst/>
                <a:latin typeface="Times New Roman" panose="02020603050405020304" pitchFamily="18" charset="0"/>
                <a:ea typeface="Malgun Gothic" panose="020B0503020000020004" pitchFamily="34" charset="-127"/>
              </a:rPr>
              <a:t>3</a:t>
            </a:r>
            <a:r>
              <a:rPr lang="en-US" sz="1200" dirty="0">
                <a:effectLst/>
                <a:latin typeface="Times New Roman" panose="02020603050405020304" pitchFamily="18" charset="0"/>
                <a:ea typeface="Malgun Gothic" panose="020B0503020000020004" pitchFamily="34" charset="-127"/>
              </a:rPr>
              <a:t>, 100040. https://doi.org/10.1016/J.AEAOA.2019.100040</a:t>
            </a:r>
            <a:endParaRPr lang="en-US" sz="1200" dirty="0">
              <a:effectLst/>
              <a:latin typeface="Arial" panose="020B0604020202020204" pitchFamily="34" charset="0"/>
              <a:ea typeface="Malgun Gothic" panose="020B0503020000020004" pitchFamily="34" charset="-127"/>
            </a:endParaRPr>
          </a:p>
          <a:p>
            <a:pPr marL="304800" marR="0" indent="-304800">
              <a:lnSpc>
                <a:spcPct val="150000"/>
              </a:lnSpc>
              <a:spcBef>
                <a:spcPts val="0"/>
              </a:spcBef>
              <a:spcAft>
                <a:spcPts val="0"/>
              </a:spcAft>
            </a:pPr>
            <a:r>
              <a:rPr lang="en-US" sz="1200" dirty="0">
                <a:effectLst/>
                <a:latin typeface="Times New Roman" panose="02020603050405020304" pitchFamily="18" charset="0"/>
                <a:ea typeface="Malgun Gothic" panose="020B0503020000020004" pitchFamily="34" charset="-127"/>
              </a:rPr>
              <a:t>[4] Masood, A., &amp; Ahmad, K. (2021). A review on emerging artificial intelligence (AI) techniques for air pollution forecasting: Fundamentals, application and performance. </a:t>
            </a:r>
            <a:r>
              <a:rPr lang="en-US" sz="1200" i="1" dirty="0">
                <a:effectLst/>
                <a:latin typeface="Times New Roman" panose="02020603050405020304" pitchFamily="18" charset="0"/>
                <a:ea typeface="Malgun Gothic" panose="020B0503020000020004" pitchFamily="34" charset="-127"/>
              </a:rPr>
              <a:t>Journal of Cleaner Production</a:t>
            </a:r>
            <a:r>
              <a:rPr lang="en-US" sz="1200" dirty="0">
                <a:effectLst/>
                <a:latin typeface="Times New Roman" panose="02020603050405020304" pitchFamily="18" charset="0"/>
                <a:ea typeface="Malgun Gothic" panose="020B0503020000020004" pitchFamily="34" charset="-127"/>
              </a:rPr>
              <a:t>, </a:t>
            </a:r>
            <a:r>
              <a:rPr lang="en-US" sz="1200" i="1" dirty="0">
                <a:effectLst/>
                <a:latin typeface="Times New Roman" panose="02020603050405020304" pitchFamily="18" charset="0"/>
                <a:ea typeface="Malgun Gothic" panose="020B0503020000020004" pitchFamily="34" charset="-127"/>
              </a:rPr>
              <a:t>322</a:t>
            </a:r>
            <a:r>
              <a:rPr lang="en-US" sz="1200" dirty="0">
                <a:effectLst/>
                <a:latin typeface="Times New Roman" panose="02020603050405020304" pitchFamily="18" charset="0"/>
                <a:ea typeface="Malgun Gothic" panose="020B0503020000020004" pitchFamily="34" charset="-127"/>
              </a:rPr>
              <a:t>, 129072. https://doi.org/10.1016/J.JCLEPRO.2021.129072</a:t>
            </a:r>
            <a:endParaRPr lang="en-US" sz="1200" dirty="0">
              <a:effectLst/>
              <a:latin typeface="Arial" panose="020B0604020202020204" pitchFamily="34" charset="0"/>
              <a:ea typeface="Malgun Gothic" panose="020B0503020000020004" pitchFamily="34" charset="-127"/>
            </a:endParaRPr>
          </a:p>
          <a:p>
            <a:pPr marL="304800" marR="0" indent="-304800">
              <a:lnSpc>
                <a:spcPct val="150000"/>
              </a:lnSpc>
              <a:spcBef>
                <a:spcPts val="0"/>
              </a:spcBef>
              <a:spcAft>
                <a:spcPts val="0"/>
              </a:spcAft>
            </a:pPr>
            <a:r>
              <a:rPr lang="en-US" sz="1200" dirty="0">
                <a:effectLst/>
                <a:latin typeface="Times New Roman" panose="02020603050405020304" pitchFamily="18" charset="0"/>
                <a:ea typeface="Malgun Gothic" panose="020B0503020000020004" pitchFamily="34" charset="-127"/>
              </a:rPr>
              <a:t>[5] </a:t>
            </a:r>
            <a:r>
              <a:rPr lang="en-US" sz="1200" dirty="0" err="1">
                <a:effectLst/>
                <a:latin typeface="Times New Roman" panose="02020603050405020304" pitchFamily="18" charset="0"/>
                <a:ea typeface="Malgun Gothic" panose="020B0503020000020004" pitchFamily="34" charset="-127"/>
              </a:rPr>
              <a:t>Su</a:t>
            </a:r>
            <a:r>
              <a:rPr lang="en-US" sz="1200" dirty="0">
                <a:effectLst/>
                <a:latin typeface="Times New Roman" panose="02020603050405020304" pitchFamily="18" charset="0"/>
                <a:ea typeface="Malgun Gothic" panose="020B0503020000020004" pitchFamily="34" charset="-127"/>
              </a:rPr>
              <a:t>, L., Gao, C., Ren, X., Zhang, F., Cao, S., Zhang, S., Chen, T., Liu, M., Ni, B., &amp; Liu, M. (2022). Understanding the spatial representativeness of air quality monitoring network and its application to PM2.5 in the mainland China. </a:t>
            </a:r>
            <a:r>
              <a:rPr lang="en-US" sz="1200" i="1" dirty="0">
                <a:effectLst/>
                <a:latin typeface="Times New Roman" panose="02020603050405020304" pitchFamily="18" charset="0"/>
                <a:ea typeface="Malgun Gothic" panose="020B0503020000020004" pitchFamily="34" charset="-127"/>
              </a:rPr>
              <a:t>Geoscience Frontiers</a:t>
            </a:r>
            <a:r>
              <a:rPr lang="en-US" sz="1200" dirty="0">
                <a:effectLst/>
                <a:latin typeface="Times New Roman" panose="02020603050405020304" pitchFamily="18" charset="0"/>
                <a:ea typeface="Malgun Gothic" panose="020B0503020000020004" pitchFamily="34" charset="-127"/>
              </a:rPr>
              <a:t>, </a:t>
            </a:r>
            <a:r>
              <a:rPr lang="en-US" sz="1200" i="1" dirty="0">
                <a:effectLst/>
                <a:latin typeface="Times New Roman" panose="02020603050405020304" pitchFamily="18" charset="0"/>
                <a:ea typeface="Malgun Gothic" panose="020B0503020000020004" pitchFamily="34" charset="-127"/>
              </a:rPr>
              <a:t>13</a:t>
            </a:r>
            <a:r>
              <a:rPr lang="en-US" sz="1200" dirty="0">
                <a:effectLst/>
                <a:latin typeface="Times New Roman" panose="02020603050405020304" pitchFamily="18" charset="0"/>
                <a:ea typeface="Malgun Gothic" panose="020B0503020000020004" pitchFamily="34" charset="-127"/>
              </a:rPr>
              <a:t>(3), 101370. https://doi.org/10.1016/J.GSF.2022.101370</a:t>
            </a:r>
            <a:endParaRPr lang="en-US" sz="1200" dirty="0">
              <a:effectLst/>
              <a:latin typeface="Arial" panose="020B0604020202020204" pitchFamily="34" charset="0"/>
              <a:ea typeface="Malgun Gothic" panose="020B0503020000020004" pitchFamily="34" charset="-127"/>
            </a:endParaRPr>
          </a:p>
          <a:p>
            <a:pPr marL="304800" marR="0" indent="-304800">
              <a:lnSpc>
                <a:spcPct val="150000"/>
              </a:lnSpc>
              <a:spcBef>
                <a:spcPts val="0"/>
              </a:spcBef>
              <a:spcAft>
                <a:spcPts val="0"/>
              </a:spcAft>
            </a:pPr>
            <a:r>
              <a:rPr lang="en-US" sz="1200" dirty="0">
                <a:effectLst/>
                <a:latin typeface="Times New Roman" panose="02020603050405020304" pitchFamily="18" charset="0"/>
                <a:ea typeface="Malgun Gothic" panose="020B0503020000020004" pitchFamily="34" charset="-127"/>
              </a:rPr>
              <a:t>[6] Sun, C., Li, V. O. K., Lam, J. C. K., &amp; Leslie, I. (2019). Optimal Citizen-Centric Sensor Placement for Air Quality Monitoring: A Case Study of City of Cambridge, the United Kingdom. </a:t>
            </a:r>
            <a:r>
              <a:rPr lang="en-US" sz="1200" i="1" dirty="0">
                <a:effectLst/>
                <a:latin typeface="Times New Roman" panose="02020603050405020304" pitchFamily="18" charset="0"/>
                <a:ea typeface="Malgun Gothic" panose="020B0503020000020004" pitchFamily="34" charset="-127"/>
              </a:rPr>
              <a:t>IEEE Access</a:t>
            </a:r>
            <a:r>
              <a:rPr lang="en-US" sz="1200" dirty="0">
                <a:effectLst/>
                <a:latin typeface="Times New Roman" panose="02020603050405020304" pitchFamily="18" charset="0"/>
                <a:ea typeface="Malgun Gothic" panose="020B0503020000020004" pitchFamily="34" charset="-127"/>
              </a:rPr>
              <a:t>, </a:t>
            </a:r>
            <a:r>
              <a:rPr lang="en-US" sz="1200" i="1" dirty="0">
                <a:effectLst/>
                <a:latin typeface="Times New Roman" panose="02020603050405020304" pitchFamily="18" charset="0"/>
                <a:ea typeface="Malgun Gothic" panose="020B0503020000020004" pitchFamily="34" charset="-127"/>
              </a:rPr>
              <a:t>7</a:t>
            </a:r>
            <a:r>
              <a:rPr lang="en-US" sz="1200" dirty="0">
                <a:effectLst/>
                <a:latin typeface="Times New Roman" panose="02020603050405020304" pitchFamily="18" charset="0"/>
                <a:ea typeface="Malgun Gothic" panose="020B0503020000020004" pitchFamily="34" charset="-127"/>
              </a:rPr>
              <a:t>, 47390–47400. https://doi.org/10.1109/ACCESS.2019.2909111</a:t>
            </a:r>
            <a:endParaRPr lang="en-US" sz="1200" dirty="0">
              <a:effectLst/>
              <a:latin typeface="Arial" panose="020B0604020202020204" pitchFamily="34" charset="0"/>
              <a:ea typeface="Malgun Gothic" panose="020B0503020000020004" pitchFamily="34" charset="-127"/>
            </a:endParaRPr>
          </a:p>
          <a:p>
            <a:pPr marL="304800" marR="0" indent="-304800">
              <a:lnSpc>
                <a:spcPct val="150000"/>
              </a:lnSpc>
              <a:spcBef>
                <a:spcPts val="0"/>
              </a:spcBef>
              <a:spcAft>
                <a:spcPts val="0"/>
              </a:spcAft>
            </a:pPr>
            <a:r>
              <a:rPr lang="en-US" sz="1200" dirty="0">
                <a:effectLst/>
                <a:latin typeface="Times New Roman" panose="02020603050405020304" pitchFamily="18" charset="0"/>
                <a:ea typeface="Malgun Gothic" panose="020B0503020000020004" pitchFamily="34" charset="-127"/>
              </a:rPr>
              <a:t>[7] </a:t>
            </a:r>
            <a:r>
              <a:rPr lang="en-US" sz="1200" dirty="0" err="1">
                <a:effectLst/>
                <a:latin typeface="Times New Roman" panose="02020603050405020304" pitchFamily="18" charset="0"/>
                <a:ea typeface="Malgun Gothic" panose="020B0503020000020004" pitchFamily="34" charset="-127"/>
              </a:rPr>
              <a:t>Xayasouk</a:t>
            </a:r>
            <a:r>
              <a:rPr lang="en-US" sz="1200" dirty="0">
                <a:effectLst/>
                <a:latin typeface="Times New Roman" panose="02020603050405020304" pitchFamily="18" charset="0"/>
                <a:ea typeface="Malgun Gothic" panose="020B0503020000020004" pitchFamily="34" charset="-127"/>
              </a:rPr>
              <a:t>, T., Lee, H., &amp; Lee, G. (2020). Air Pollution Prediction Using Long Short-Term Memory (LSTM) and Deep Autoencoder (DAE) Models. </a:t>
            </a:r>
            <a:r>
              <a:rPr lang="en-US" sz="1200" i="1" dirty="0">
                <a:effectLst/>
                <a:latin typeface="Times New Roman" panose="02020603050405020304" pitchFamily="18" charset="0"/>
                <a:ea typeface="Malgun Gothic" panose="020B0503020000020004" pitchFamily="34" charset="-127"/>
              </a:rPr>
              <a:t>Sustainability 2020, Vol. 12, Page 2570</a:t>
            </a:r>
            <a:r>
              <a:rPr lang="en-US" sz="1200" dirty="0">
                <a:effectLst/>
                <a:latin typeface="Times New Roman" panose="02020603050405020304" pitchFamily="18" charset="0"/>
                <a:ea typeface="Malgun Gothic" panose="020B0503020000020004" pitchFamily="34" charset="-127"/>
              </a:rPr>
              <a:t>, </a:t>
            </a:r>
            <a:r>
              <a:rPr lang="en-US" sz="1200" i="1" dirty="0">
                <a:effectLst/>
                <a:latin typeface="Times New Roman" panose="02020603050405020304" pitchFamily="18" charset="0"/>
                <a:ea typeface="Malgun Gothic" panose="020B0503020000020004" pitchFamily="34" charset="-127"/>
              </a:rPr>
              <a:t>12</a:t>
            </a:r>
            <a:r>
              <a:rPr lang="en-US" sz="1200" dirty="0">
                <a:effectLst/>
                <a:latin typeface="Times New Roman" panose="02020603050405020304" pitchFamily="18" charset="0"/>
                <a:ea typeface="Malgun Gothic" panose="020B0503020000020004" pitchFamily="34" charset="-127"/>
              </a:rPr>
              <a:t>(6), 2570. https://doi.org/10.3390/SU12062570</a:t>
            </a:r>
            <a:endParaRPr lang="en-US" sz="1200" dirty="0">
              <a:effectLst/>
              <a:latin typeface="Arial" panose="020B0604020202020204" pitchFamily="34" charset="0"/>
              <a:ea typeface="Malgun Gothic" panose="020B0503020000020004" pitchFamily="34" charset="-127"/>
            </a:endParaRPr>
          </a:p>
          <a:p>
            <a:pPr marL="304800" marR="0" indent="-304800">
              <a:lnSpc>
                <a:spcPct val="150000"/>
              </a:lnSpc>
              <a:spcBef>
                <a:spcPts val="0"/>
              </a:spcBef>
              <a:spcAft>
                <a:spcPts val="0"/>
              </a:spcAft>
            </a:pPr>
            <a:r>
              <a:rPr lang="en-US" sz="1200" dirty="0">
                <a:effectLst/>
                <a:latin typeface="Times New Roman" panose="02020603050405020304" pitchFamily="18" charset="0"/>
                <a:ea typeface="Malgun Gothic" panose="020B0503020000020004" pitchFamily="34" charset="-127"/>
              </a:rPr>
              <a:t>[8] Zhang, Y., Li, Z., Chang, W., Zhang, Y., de Leeuw, G., &amp; Schauer, J. J. (2020). Satellite Observations of PM2.5 Changes and Driving Factors Based Forecasting Over China 2000–2025. </a:t>
            </a:r>
            <a:r>
              <a:rPr lang="en-US" sz="1200" i="1" dirty="0">
                <a:effectLst/>
                <a:latin typeface="Times New Roman" panose="02020603050405020304" pitchFamily="18" charset="0"/>
                <a:ea typeface="Malgun Gothic" panose="020B0503020000020004" pitchFamily="34" charset="-127"/>
              </a:rPr>
              <a:t>Remote Sensing 2020, Vol. 12, Page 2518</a:t>
            </a:r>
            <a:r>
              <a:rPr lang="en-US" sz="1200" dirty="0">
                <a:effectLst/>
                <a:latin typeface="Times New Roman" panose="02020603050405020304" pitchFamily="18" charset="0"/>
                <a:ea typeface="Malgun Gothic" panose="020B0503020000020004" pitchFamily="34" charset="-127"/>
              </a:rPr>
              <a:t>, </a:t>
            </a:r>
            <a:r>
              <a:rPr lang="en-US" sz="1200" i="1" dirty="0">
                <a:effectLst/>
                <a:latin typeface="Times New Roman" panose="02020603050405020304" pitchFamily="18" charset="0"/>
                <a:ea typeface="Malgun Gothic" panose="020B0503020000020004" pitchFamily="34" charset="-127"/>
              </a:rPr>
              <a:t>12</a:t>
            </a:r>
            <a:r>
              <a:rPr lang="en-US" sz="1200" dirty="0">
                <a:effectLst/>
                <a:latin typeface="Times New Roman" panose="02020603050405020304" pitchFamily="18" charset="0"/>
                <a:ea typeface="Malgun Gothic" panose="020B0503020000020004" pitchFamily="34" charset="-127"/>
              </a:rPr>
              <a:t>(16), 2518. https://doi.org/10.3390/RS12162518</a:t>
            </a:r>
            <a:endParaRPr lang="en-US" sz="1200" dirty="0">
              <a:effectLst/>
              <a:latin typeface="Arial" panose="020B0604020202020204" pitchFamily="34" charset="0"/>
              <a:ea typeface="Malgun Gothic" panose="020B0503020000020004" pitchFamily="34" charset="-127"/>
            </a:endParaRPr>
          </a:p>
          <a:p>
            <a:pPr marL="0" marR="0">
              <a:lnSpc>
                <a:spcPct val="150000"/>
              </a:lnSpc>
              <a:spcBef>
                <a:spcPts val="0"/>
              </a:spcBef>
              <a:spcAft>
                <a:spcPts val="0"/>
              </a:spcAft>
            </a:pPr>
            <a:r>
              <a:rPr lang="en-US" sz="1200" b="1" dirty="0">
                <a:effectLst/>
                <a:latin typeface="Times New Roman" panose="02020603050405020304" pitchFamily="18" charset="0"/>
                <a:ea typeface="Times New Roman" panose="02020603050405020304" pitchFamily="18" charset="0"/>
              </a:rPr>
              <a:t> </a:t>
            </a:r>
            <a:endParaRPr lang="en-US" sz="1200" dirty="0">
              <a:effectLst/>
              <a:latin typeface="Arial" panose="020B0604020202020204" pitchFamily="34" charset="0"/>
              <a:ea typeface="Malgun Gothic" panose="020B0503020000020004" pitchFamily="34" charset="-127"/>
            </a:endParaRPr>
          </a:p>
          <a:p>
            <a:endParaRPr lang="en-US" sz="1200" dirty="0"/>
          </a:p>
        </p:txBody>
      </p:sp>
    </p:spTree>
    <p:extLst>
      <p:ext uri="{BB962C8B-B14F-4D97-AF65-F5344CB8AC3E}">
        <p14:creationId xmlns:p14="http://schemas.microsoft.com/office/powerpoint/2010/main" val="53397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0914 thank you note with blue pen on white background stock photo Slide01">
            <a:extLst>
              <a:ext uri="{FF2B5EF4-FFF2-40B4-BE49-F238E27FC236}">
                <a16:creationId xmlns:a16="http://schemas.microsoft.com/office/drawing/2014/main" id="{131D0792-2C34-FB39-58B8-185E21735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0500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27F460A-BF27-F997-705C-3EE4B26D751F}"/>
              </a:ext>
            </a:extLst>
          </p:cNvPr>
          <p:cNvSpPr>
            <a:spLocks noGrp="1"/>
          </p:cNvSpPr>
          <p:nvPr>
            <p:ph type="sldNum" sz="quarter" idx="12"/>
          </p:nvPr>
        </p:nvSpPr>
        <p:spPr/>
        <p:txBody>
          <a:bodyPr/>
          <a:lstStyle/>
          <a:p>
            <a:fld id="{098DE958-3856-481F-B25A-544D53A661CD}" type="slidenum">
              <a:rPr lang="en-US" smtClean="0"/>
              <a:t>8</a:t>
            </a:fld>
            <a:endParaRPr lang="en-US" dirty="0"/>
          </a:p>
        </p:txBody>
      </p:sp>
    </p:spTree>
    <p:extLst>
      <p:ext uri="{BB962C8B-B14F-4D97-AF65-F5344CB8AC3E}">
        <p14:creationId xmlns:p14="http://schemas.microsoft.com/office/powerpoint/2010/main" val="1314766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6126</TotalTime>
  <Words>1341</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8</vt:i4>
      </vt:variant>
    </vt:vector>
  </HeadingPairs>
  <TitlesOfParts>
    <vt:vector size="18" baseType="lpstr">
      <vt:lpstr>Arial</vt:lpstr>
      <vt:lpstr>Calibri</vt:lpstr>
      <vt:lpstr>Calibri Light</vt:lpstr>
      <vt:lpstr>Cambria Math</vt:lpstr>
      <vt:lpstr>Times New Roman</vt:lpstr>
      <vt:lpstr>Office Theme</vt:lpstr>
      <vt:lpstr>3_Custom Design</vt:lpstr>
      <vt:lpstr>2_Custom Design</vt:lpstr>
      <vt:lpstr>Custom Design</vt:lpstr>
      <vt:lpstr>1_Custom Design</vt:lpstr>
      <vt:lpstr> Satellite-based optimal sensor placement with autoencoder sensor validation for PM2.5 monitoring in metropolitan areas  </vt:lpstr>
      <vt:lpstr>Objectives</vt:lpstr>
      <vt:lpstr>Background</vt:lpstr>
      <vt:lpstr>Sensor failure</vt:lpstr>
      <vt:lpstr>Sensor validation framework</vt:lpstr>
      <vt:lpstr>Performance measurements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dc:title>
  <dc:creator>Ghorbani Vahid</dc:creator>
  <cp:lastModifiedBy>Vahid</cp:lastModifiedBy>
  <cp:revision>391</cp:revision>
  <dcterms:created xsi:type="dcterms:W3CDTF">2022-07-06T04:13:56Z</dcterms:created>
  <dcterms:modified xsi:type="dcterms:W3CDTF">2022-11-04T01:18:18Z</dcterms:modified>
</cp:coreProperties>
</file>