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7" r:id="rId2"/>
    <p:sldMasterId id="2147483685" r:id="rId3"/>
    <p:sldMasterId id="2147483660" r:id="rId4"/>
    <p:sldMasterId id="2147483673" r:id="rId5"/>
  </p:sldMasterIdLst>
  <p:notesMasterIdLst>
    <p:notesMasterId r:id="rId19"/>
  </p:notesMasterIdLst>
  <p:sldIdLst>
    <p:sldId id="256" r:id="rId6"/>
    <p:sldId id="287" r:id="rId7"/>
    <p:sldId id="297" r:id="rId8"/>
    <p:sldId id="295" r:id="rId9"/>
    <p:sldId id="298" r:id="rId10"/>
    <p:sldId id="300" r:id="rId11"/>
    <p:sldId id="302" r:id="rId12"/>
    <p:sldId id="307" r:id="rId13"/>
    <p:sldId id="305" r:id="rId14"/>
    <p:sldId id="310" r:id="rId15"/>
    <p:sldId id="301" r:id="rId16"/>
    <p:sldId id="308"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orbani Vahid" initials="GV" lastIdx="1" clrIdx="0">
    <p:extLst>
      <p:ext uri="{19B8F6BF-5375-455C-9EA6-DF929625EA0E}">
        <p15:presenceInfo xmlns:p15="http://schemas.microsoft.com/office/powerpoint/2012/main" userId="609687aa8d25e4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620" autoAdjust="0"/>
  </p:normalViewPr>
  <p:slideViewPr>
    <p:cSldViewPr snapToGrid="0">
      <p:cViewPr varScale="1">
        <p:scale>
          <a:sx n="108" d="100"/>
          <a:sy n="108" d="100"/>
        </p:scale>
        <p:origin x="678" y="12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011F5-DB16-4566-8B66-940824106319}"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6C57-136F-49BF-87D1-18888D5063C5}" type="slidenum">
              <a:rPr lang="en-US" smtClean="0"/>
              <a:t>‹#›</a:t>
            </a:fld>
            <a:endParaRPr lang="en-US"/>
          </a:p>
        </p:txBody>
      </p:sp>
    </p:spTree>
    <p:extLst>
      <p:ext uri="{BB962C8B-B14F-4D97-AF65-F5344CB8AC3E}">
        <p14:creationId xmlns:p14="http://schemas.microsoft.com/office/powerpoint/2010/main" val="210604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0877-0F76-D6AD-3444-61D26965C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FD6B9-ECF5-4117-5F4D-6EACDEE4D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87506-B98F-2AD0-F451-BE36EC62D48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093E800-7A9D-E570-1086-01333FE25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7D606-0558-578B-6F62-688B4360F301}"/>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283587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24FF-6651-5FFD-AE91-F9FEC4F8C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9F4E70-BAE7-40C3-7235-913BF44E3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55379-DE66-88E5-E29C-7F5F88C40F4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379340F-0194-A7F7-1590-2DCC242FF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F9A91-A667-51F9-43C5-F13D060DEABB}"/>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71065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CAF3E-325C-1B95-3CBD-3D3DEFA1D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07F79-3780-B793-A398-0944A5C52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1D32B-3CCE-4DD9-A590-DB46CA1446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2414610-511E-1A7E-48B9-7EEF4EA23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8B5A7-C31A-DFC4-484D-EF2DE07ED921}"/>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22126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5A8D-9709-DD50-CFBF-ADD33B138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9F376D-EE7C-0A06-0D41-CD122407A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37A8D6-A0D1-C0C5-7913-25BFE02C50D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0F3BB8F-183C-14E7-E4FA-010CE859D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B6EA4-B9E1-B7C1-8CC5-CBF1610D39DA}"/>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88152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50EB-E722-E7C8-F4FC-D0579B7B8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DB428-4713-8863-117C-A4D24E447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0D34-E4B9-BFDC-343B-C58E8806C7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69C1C0D-3FAF-7A48-B021-283C71CDD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BBDBA-6029-C86B-E642-65BD1A264C0E}"/>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18250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F9C4-9939-8401-876D-364507A1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A14F23-AD95-305D-12A5-1181DC0BB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B016D-68D3-83FD-7DB3-D387A105CC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0F8EB58-C6AD-EABA-9929-A762D634C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B176-F7F7-35D6-0FA3-62055DA61814}"/>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07143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62A5-FA91-B994-D1B8-A36323755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52568-2E7B-4B71-3307-9B3222B67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A72F7-9DF5-16EB-1D82-6A0CFD25A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3FD64F-C2DB-49ED-66FA-28340C649F5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CAB2836-4BF6-0C63-27E7-96A933C6C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D4F98-E8EF-BCCB-1878-5C1D51F87B73}"/>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356922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C7F4-4643-59A9-F0AE-7A81684FC7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67F31C-E750-3D74-5B80-8A8F9344E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327AD1-5B81-7A15-1EAB-C02F87ADDE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4D2CA9-FCA6-DD21-110A-3FFAC6A13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DBB91-3197-7BBF-1437-D980B66EB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65F58-BB02-3D3F-6995-E333365D67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CEDDF045-9B03-6748-E502-B104C5ABB5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C170BD-C07D-63FF-AD2B-D3419D9EE212}"/>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885924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4812-8C53-B03F-2902-9AE965981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5717F-9292-5363-63E8-0DFF00D51D4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665D4B5-8FC7-6772-3F2B-4ED27E13DF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4A1851-3446-D9F1-60DB-53B5AD1B7A2D}"/>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956149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25797-DD07-9F33-5DFC-42F2424F54B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3F0EAA2-3BF2-BBBE-013B-DDB6178DA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8EE99-83F6-F184-1634-B7A5F31CC33D}"/>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079497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D85B-1D1B-4ED1-3A8F-7BAA70A8B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A645F-1489-C790-7B18-AA3F7A628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15D0A6-E7BC-DCBD-C1A9-915658EE3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C4F80-5E8C-E00E-F3BE-87608F0F93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1F91FDD-1C7E-92FF-2BEF-C663400FC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8A542-8068-42F2-0BFB-4648B20B4F8B}"/>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4075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13FB-205F-DD28-1A41-D3716DE9DCD6}"/>
              </a:ext>
            </a:extLst>
          </p:cNvPr>
          <p:cNvSpPr>
            <a:spLocks noGrp="1"/>
          </p:cNvSpPr>
          <p:nvPr>
            <p:ph type="title" hasCustomPrompt="1"/>
          </p:nvPr>
        </p:nvSpPr>
        <p:spPr>
          <a:xfrm>
            <a:off x="0" y="219393"/>
            <a:ext cx="10515600" cy="315912"/>
          </a:xfrm>
        </p:spPr>
        <p:txBody>
          <a:bodyPr>
            <a:normAutofit/>
          </a:bodyPr>
          <a:lstStyle>
            <a:lvl1pPr>
              <a:defRPr sz="2400">
                <a:latin typeface="Times New Roman" panose="02020603050405020304" pitchFamily="18" charset="0"/>
                <a:cs typeface="Times New Roman" panose="02020603050405020304" pitchFamily="18" charset="0"/>
              </a:defRPr>
            </a:lvl1pPr>
          </a:lstStyle>
          <a:p>
            <a:br>
              <a:rPr lang="en-US" dirty="0"/>
            </a:br>
            <a:r>
              <a:rPr lang="en-US" dirty="0"/>
              <a:t>Click to edit Master title style</a:t>
            </a:r>
            <a:br>
              <a:rPr lang="en-US" dirty="0"/>
            </a:br>
            <a:endParaRPr lang="en-US" dirty="0"/>
          </a:p>
        </p:txBody>
      </p:sp>
      <p:sp>
        <p:nvSpPr>
          <p:cNvPr id="6" name="Slide Number Placeholder 5">
            <a:extLst>
              <a:ext uri="{FF2B5EF4-FFF2-40B4-BE49-F238E27FC236}">
                <a16:creationId xmlns:a16="http://schemas.microsoft.com/office/drawing/2014/main" id="{E61C890E-0525-CECD-01A7-B629B01A0118}"/>
              </a:ext>
            </a:extLst>
          </p:cNvPr>
          <p:cNvSpPr>
            <a:spLocks noGrp="1"/>
          </p:cNvSpPr>
          <p:nvPr>
            <p:ph type="sldNum" sz="quarter" idx="12"/>
          </p:nvPr>
        </p:nvSpPr>
        <p:spPr>
          <a:xfrm>
            <a:off x="9331742" y="6445249"/>
            <a:ext cx="2743200" cy="365125"/>
          </a:xfrm>
        </p:spPr>
        <p:txBody>
          <a:bodyPr/>
          <a:lstStyle/>
          <a:p>
            <a:fld id="{098DE958-3856-481F-B25A-544D53A661CD}" type="slidenum">
              <a:rPr lang="en-US" smtClean="0"/>
              <a:t>‹#›</a:t>
            </a:fld>
            <a:endParaRPr lang="en-US" dirty="0"/>
          </a:p>
        </p:txBody>
      </p:sp>
      <p:pic>
        <p:nvPicPr>
          <p:cNvPr id="7" name="그림 11">
            <a:extLst>
              <a:ext uri="{FF2B5EF4-FFF2-40B4-BE49-F238E27FC236}">
                <a16:creationId xmlns:a16="http://schemas.microsoft.com/office/drawing/2014/main" id="{574351B6-4D39-5915-726B-46BE233447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0791" y="230188"/>
            <a:ext cx="2505103" cy="610235"/>
          </a:xfrm>
          <a:prstGeom prst="rect">
            <a:avLst/>
          </a:prstGeom>
        </p:spPr>
      </p:pic>
      <p:cxnSp>
        <p:nvCxnSpPr>
          <p:cNvPr id="10" name="Straight Connector 9">
            <a:extLst>
              <a:ext uri="{FF2B5EF4-FFF2-40B4-BE49-F238E27FC236}">
                <a16:creationId xmlns:a16="http://schemas.microsoft.com/office/drawing/2014/main" id="{02AEAD6F-4C5B-62F7-6D00-DCE09E0BAB64}"/>
              </a:ext>
            </a:extLst>
          </p:cNvPr>
          <p:cNvCxnSpPr/>
          <p:nvPr userDrawn="1"/>
        </p:nvCxnSpPr>
        <p:spPr>
          <a:xfrm>
            <a:off x="124178" y="584518"/>
            <a:ext cx="6299200" cy="0"/>
          </a:xfrm>
          <a:prstGeom prst="line">
            <a:avLst/>
          </a:prstGeom>
          <a:scene3d>
            <a:camera prst="orthographicFront"/>
            <a:lightRig rig="sunrise" dir="t"/>
          </a:scene3d>
          <a:sp3d extrusionH="76200" prstMaterial="legacyWireframe">
            <a:bevelT w="139700" h="139700" prst="divot"/>
            <a:extrusionClr>
              <a:schemeClr val="tx1"/>
            </a:extrusion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160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3BF3-1EC9-966F-2E7C-405D27908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4687D4-C9EC-A2D6-0313-23A9E3B23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98F1CB-CBBE-FA1D-8162-D6CF689E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7DE1F-BBAA-D0B6-5005-B3DDF9B80DB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F3DF161-F046-CF12-5F23-123558F59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6FE12-E17F-034C-9BEB-D0034D3ECC8A}"/>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714543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0320-3648-07A4-FF0D-6A8A94F84A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6DF5B-DE00-C407-F0B0-10A10881E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D19EB-972E-F7C1-B88B-CF31BD53DA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A401E24-9359-AB8D-1760-E7F6FE46C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904C1-5C5E-CAFB-D29D-4CB4DCFA281F}"/>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969466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B94DB-80A2-A00A-5CDD-19FA7248C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7A517-F2D5-040A-6B39-947F518DA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A037F-419C-F533-A1C7-2E5E0C9DCE6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0F33482-9EAA-DBBE-4C56-9C48E6A0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E4A72-68AB-4B27-92B6-AA2B04254538}"/>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234552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6375-CF15-4B95-F78A-3F329E2E7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86E02B-6EC5-34A1-E689-A7F820ED7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D69B53-F44C-D859-B3D9-11BD5C88FC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063D0C-23CE-3675-D166-D79BCBDD0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803EE-171F-BE3D-1389-5C1376EC2D82}"/>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4262012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D787-0CE6-9E74-3374-E868A9788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01A1A-B7E7-3887-AB81-7A95E41FD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00007-132D-D977-F698-C301BC0BB3E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D79AE5E-5411-1E20-AD3E-354B5D2DB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37661-A671-3E4C-0D99-D48B544063D2}"/>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408033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E356-F6B2-A7CF-9A1B-6DA7E0AA5D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DB1600-D34F-D260-F5D0-7EA368D53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F23E4-AA70-0EDF-A923-5D206401DCC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551734-F130-9E46-22E7-557D9F085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85888-0547-36F4-BF4F-35E2C184F18D}"/>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320857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8BE-9008-A562-C5D1-90AC50E35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413F8-5C3E-7425-26AD-C36E4FE55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1E2BB1-291B-CCD7-8934-4EDC3BEC8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F0A6E0-BF89-47C1-1313-E93C79447BA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6A4D608-102F-4BA4-3999-5473BEBBA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9B192-590C-A341-DA33-6B21AD82AFC8}"/>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930104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6908-981A-9EC9-50B4-2B95B3E26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BA4B50-51EB-725C-8B33-6F99543A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F10C-C535-AA31-9D6E-676BA37A5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99DF35-406D-5B7F-FF43-1DF39281F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2F8963-B14E-3E4F-2757-7DAF581D7C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55604-C967-59EB-C9A7-464D4F26553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59D7264-5FEB-FDAA-BB98-AA2F37BD3D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68B50C-604C-4163-6E7D-A5DDB41A4C8B}"/>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9580265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ED26-69A2-9B60-D122-657B3DF6E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974713-AD88-849A-83FF-3DC5AC8254A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8B57B43-CE43-CDDE-028F-2A809B2A58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677B2C-720A-85D6-4B2B-8AF4E208B9A5}"/>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886990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7D69D-DB26-7DEA-E654-195AE980549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206E1AF0-548B-5384-CAE7-5035599D4D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451B64-7186-1B69-EA3C-741609A5EEA4}"/>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511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A294-FAC9-A49A-5849-D0E9ECD83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6C8018-21CE-74A2-B9FD-E3BEC839C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AD9A7-514B-3269-8D82-F579E617B58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5025105-9CD5-2BA7-7E2F-25D94D063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B4AD5-5A39-590B-0D8A-B8FF06426B7A}"/>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9819146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9084-E330-293D-7CF8-1B970F71C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EB6AE5-1FF6-96B3-2C22-76E49C732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1FFE6E-0C5A-B7FF-92FC-C8B383EB7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EE50D-5AF7-EF70-8D47-701F06CA2E6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93037A5-C35A-8E29-13D7-6A8E0C111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1364-E36E-CF1A-BEF5-7B0E0AE8B624}"/>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6007202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DBD5-387E-35AE-CFA1-29614E4C3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DBD98-382B-B928-0483-1A597C9AB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C69F7-0A21-B87B-BCFE-B1478EEE8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8031D-228E-77A1-DF3B-074714F065F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E3FB151-F31F-7CF4-CBAD-EFF087E28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C3227-C00C-ADE4-7EF1-AE352DCC5111}"/>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1157425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9DB1-55B1-4342-4EBE-A6CB524D7E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6732E-17A0-C41B-8E88-17765630F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2547A-599B-89B7-A76F-9E18EC816A9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7DCC70-FA48-BD89-AECE-2F8DD9179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E2D0E-A2C3-60EE-BCDE-46E2AFB3C0FA}"/>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228680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4570E-D6F7-BD6C-D4EB-2747E947D3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8DD59F-8453-351F-7DC2-7B162EFACD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BF2FA-75F8-C602-F8EF-2C96F74DF1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48F88E8-B37D-4079-7AA1-8EEFD425E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64C52-820B-FF65-8625-86986CA5531F}"/>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137809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ACE5-B312-A8A7-9FD5-5963B90D1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4A5C4E-B12E-6F61-3594-0F19483AE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9D79A-9D97-6A9A-53C7-7F36408BED0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5A37BC7-4405-6E41-FC75-459765473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72797-264E-65C8-2D57-9D849CC3ECFF}"/>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881083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0F94-2A0F-6EC1-650E-73865DB17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306BA-013E-9E5B-96CE-CA6CFF914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C3B4A-6996-9499-338B-98985EA446E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23D9A8F-2A3B-E1D7-D18A-B21FBFD3B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1D05D-A128-2AE3-FCF5-94B2168286EC}"/>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156681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4143-68D4-9C6B-4CD5-24CB54F665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F40917-89ED-7021-D863-A4397C228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911E0-A7C1-05E3-1F9D-C9A2BE2414B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7EDA4D2-F6DF-FACD-A3C8-6D1CA2F33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37566-D627-E57E-CD40-A929BBF2C128}"/>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0972625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0B6F-395F-1746-2D4D-31C87E559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F42FC-EB43-2B31-14C2-B56DF8815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2BC12-5524-B521-F11B-BD057D7FE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C95A57-CE12-FDC8-69B7-3437257A28F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61E130C-F3C9-26B5-D16D-DD14BF4C5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FEE66-9E43-124B-FFEF-F9DA1CBE4785}"/>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651014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BE94-1414-4696-8FC0-3BFAE8FF48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45B01-F07C-40D9-D2F5-F0530C1D4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6EDC7-83FE-7B06-1235-047EB7632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6EC66-0E85-7E75-FE4B-95F65DC7D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3C2EB-3AE4-4C37-207C-5F3CC4313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7A378-D3AD-062B-EFBD-D27F0538324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FA0DF0F-CF36-F04C-7475-C31AF36BB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60B7E-8814-CC0A-1B57-777E4252AEF4}"/>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420502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4D54-0AE3-EFBE-08C6-333F803490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DF46FC-208A-60C3-20E4-C83D67C2329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CD8076A-0974-1CF8-143C-21129517F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F379D-15D7-DD4B-12A2-CD9F1B58EF3E}"/>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85107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9522-A375-5173-31A3-540905C4C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D7E4D-4A58-88E5-D01C-4FCA7F233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1015FD-5473-4F87-2E15-4EE2A7F596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7F4CF5-1C85-48EF-2F44-052AEA29E74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0717ADB-E60C-6782-D060-855DC38EB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9F0F4-FAF4-73AE-C124-6AC422809F53}"/>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15707782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57C02-A331-4279-26A0-D376F3AE52F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7FC23F3-CB17-267B-48DC-671CD40CB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ACA3E-B448-900C-1217-0A9180C72C52}"/>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2937720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F8F6-B416-6712-F2D2-932BB5E53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562CAB-0DB0-6946-EFF7-AF8FBD10D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23DDA0-9DA5-A9AC-E531-E8C801918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B4589-9812-605D-DFD2-5F16813D508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0FAE18B-0273-54CB-E758-FC3C3A873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28D9E-7D74-3C07-5211-EA4BA755D8BF}"/>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7868604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2153-BB77-2384-2D11-31D0888B3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0E086-1FF3-7676-C51F-4D57FAD71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47AE4-6E15-44D2-CC41-4D94372F2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F44E6-63AE-423D-8007-31AAE5E4888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68AF7A-1054-D4E8-F113-B2D963AD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E7345-781A-2953-10D8-30F5D13C7B2C}"/>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030641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77F6-A10D-28AF-32C7-92F4D1C771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89575-C270-53AC-03CC-8451A544E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78480-4618-CD53-0512-56C6CA8232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FCDDA0-047B-BE9A-9E6A-0DEAB3850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A87BB-82DC-EC9F-9ECC-51ACB2D67DB5}"/>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25167755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F23DD-B4D4-7176-2F85-23868AB59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9EEBB5-9DFE-BFA5-0C7F-9B6967110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929E6-B8B5-126F-692A-3D17B3E70B6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29FE4DD-8CA8-EFF9-65E5-EFB82E34F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11D45-20BE-195B-BFF9-4D54593D9E13}"/>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9687751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0B41-EBDB-3F7B-AC95-4353CE06D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07C46-E014-1B70-0F7B-276BEE0497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645B524-F9FC-AD96-A18A-0C4CB2934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06385-CB2F-253B-66FB-4633F1A391A4}"/>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7370625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70BC-C59B-3E54-C6D4-94496F3E6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70EF53-7E87-2B17-DEFD-1C37977B2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0BD0D-3BFB-4F8C-F4FD-C4CC40DEC10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CCF65CB-6FC6-58DF-2AF6-B772B0DFF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3BC25-FF5D-8A7D-5561-C39FA8238D61}"/>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39258658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7626-0A13-4F39-3FC7-83BE77CFF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D8AA6-4163-C8CA-2728-5DFCD7554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79A82-B3B0-B9BE-261E-939A3091E87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3B5948E-21B1-1CFC-15D7-6FE2ECAA0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65423-AF65-6907-95E8-F92E2CB4B81E}"/>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280314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F2D2-7E70-9F5E-700A-7B63E70DA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C19FED-0FDA-FFB0-31C5-F78566A15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BF2E0-5165-1BA0-C916-1CF470BCC10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E9F4A5-4F49-7350-9B90-272F7EDF4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91CCB-825F-F230-4B9D-ABAFDB6ED768}"/>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2673746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B20E-107F-55DB-922E-90ADD3DDF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7DE0-6E67-D3AA-D9D6-896045E9D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2EC6DF-ADEC-2C03-57E9-C6E27D471B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4F63B-D338-6050-8B33-F2D6074153F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C3D3F08-63B3-79A4-E944-34349D7A4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056FE-4753-F347-D628-7718713471A3}"/>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03219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9B3F-1559-655D-F144-A348C54811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52F6AA-6839-ACB1-61AF-3A813430A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45A4E1-D067-386C-73E1-B22A3DED0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83909D-E108-205C-3EB7-8C722058A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203D23-8C2E-D4B7-97FE-D5AEE48BE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CE8C2D-C373-C497-E639-4CD65B50595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EA198CA-62D2-DB49-F478-122D29544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5A7C6-290F-B303-1948-BC8B15CC18CD}"/>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39063748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3193-8C73-8A10-504C-6E4DAD6361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3EC563-6C95-7CE9-4685-C905A443D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E4749-60CB-3D8C-F4EC-86256C4F8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4B33B8-9FA8-4E5C-2ED9-E34F76FE5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35C90-4328-7917-FB38-510C08CF4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295F0-BBAC-C2F3-50DC-DDD224093298}"/>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C9BF8F5-652D-9BBE-F303-DB1B964A6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D0A163-A28A-9F30-CEE2-2FA8E66AE227}"/>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493809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4799-C77B-9A7F-4B4C-A225F46D4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671DDA-8155-3E30-3ABD-D5C9500F771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46D76BF-4D0B-ECDB-9588-62721E725A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2C785-4284-72C5-8388-110430A1C6D7}"/>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4526718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00EE9-EAAD-523E-BA82-2BEF9246599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95075BF-16C7-11B5-4A32-09C6ECCBF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15E24-8D8D-3D7F-02F8-F073056F629A}"/>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5205641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18B7-84C5-EE68-862E-3B5788630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3E7268-54C4-BA44-A7D9-1937DB7D3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9814C3-9344-2ED4-ECC1-ECBC8D94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EE145-74FC-EE42-71D9-4FF92B35858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240D060-ED7D-21E3-3841-B8618E25D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E8FB9-7B10-3942-7225-97A61BB8F370}"/>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2109240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9191-3261-0FE5-8DFF-039AF5932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D9939B-DB36-A6B9-4A12-7030B5652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54A87F-1758-EC07-B41D-51776174E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F9060-9FAE-524B-0A9A-A21CF1AE291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348DF2E-0C3D-79A1-AB34-F2840C365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42334-B106-7D84-01B1-1CACFBDE637C}"/>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6172024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407F-FA72-068D-8C8F-3B670E17BD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BBC4AB-E649-08E2-7757-F531F767B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4EAF4-7BDD-4729-DE6D-04F5B3990F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E31FF80-3C55-F1B1-8E75-569F1FC2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29494-2ADD-BAAC-8B16-155CCF47F99E}"/>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3166345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580C9-EA5F-FDAD-0481-D881693D86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9E88E-B2AC-BFD7-CAD6-33AA0230C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7D550-5ACB-D776-D619-966CB25D43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93A8399-0F94-C909-939C-69B404435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6C9DD-D0CA-FECA-4872-89FF700E5AC3}"/>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371284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A38D-CC8D-36F1-55FA-A8BE4A2B7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E89B75-6719-EE2F-89DB-A74D233C820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CD757A6-BC45-6ACF-5399-55A956EB95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A26792-5B13-EEAF-D34E-EB5A7CE0E62D}"/>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424436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85FFE-B6F3-6E36-0572-CD2F8BCA9C4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5826EB9-75F6-46F8-9E4C-E5DB967CB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2447B3-02AD-4BA7-F442-EA0AD465A9BA}"/>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395627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4126-F582-79AF-AFD2-A2F00F665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704E78-6B0E-542E-2E20-45AAE98746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C13BC-56EC-6667-2AB4-48363FCC6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1B47A-E07B-22B2-F131-81FA9F490B7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F0D4C15-E027-5917-B208-CF21188FD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4C815-2CAF-8D18-64AC-BAF2A0D29292}"/>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61630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9D18-21D3-D00F-ED40-DB4A83E9CE76}"/>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9EAA58-6067-BFE3-C6DB-39F205547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C9B31D-02B9-13F6-591B-0B386F977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99719-756C-4DBC-2C2F-825C744DEA4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09FBA15-CB72-6406-0F10-E612FD2B3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90565-E5B9-A386-FEC7-F160928FF9D6}"/>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118681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F6F36-9D71-2653-CDB4-0DE06C1ED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80EF1-58D8-54BF-FEF8-B802A526E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6C80E-7836-B523-6C14-27B0CD0C3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2154022-F39F-E6AE-F12F-2A8EE3A5D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08426-AEB2-6EB6-8A29-AD9360906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DE958-3856-481F-B25A-544D53A661CD}" type="slidenum">
              <a:rPr lang="en-US" smtClean="0"/>
              <a:t>‹#›</a:t>
            </a:fld>
            <a:endParaRPr lang="en-US"/>
          </a:p>
        </p:txBody>
      </p:sp>
    </p:spTree>
    <p:extLst>
      <p:ext uri="{BB962C8B-B14F-4D97-AF65-F5344CB8AC3E}">
        <p14:creationId xmlns:p14="http://schemas.microsoft.com/office/powerpoint/2010/main" val="313402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4CAF1-5802-7746-C3E3-6C181CAFE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FBF48-1EF8-AD7E-2F9D-63908D386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F069B-78B0-0908-5FFB-72DE5C32B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917B29D-D425-B44E-4816-394A0141D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A318FD-F897-3B9D-6066-689269E36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33599-CE9A-4694-AE61-D878993324B4}" type="slidenum">
              <a:rPr lang="en-US" smtClean="0"/>
              <a:t>‹#›</a:t>
            </a:fld>
            <a:endParaRPr lang="en-US"/>
          </a:p>
        </p:txBody>
      </p:sp>
    </p:spTree>
    <p:extLst>
      <p:ext uri="{BB962C8B-B14F-4D97-AF65-F5344CB8AC3E}">
        <p14:creationId xmlns:p14="http://schemas.microsoft.com/office/powerpoint/2010/main" val="38882666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7FD3A-5DC4-89F5-27BB-756F40CD5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3956DA-3F77-88A3-3458-A51423E42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A1A04-45CE-CE30-F578-A27F6F2B6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C577C56-967B-52FF-B28E-BC12FD005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E5E4C-3A45-46B0-FDB8-F124ADE26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6B3F2-5538-459C-8D4F-3A3C16793D4F}" type="slidenum">
              <a:rPr lang="en-US" smtClean="0"/>
              <a:t>‹#›</a:t>
            </a:fld>
            <a:endParaRPr lang="en-US"/>
          </a:p>
        </p:txBody>
      </p:sp>
    </p:spTree>
    <p:extLst>
      <p:ext uri="{BB962C8B-B14F-4D97-AF65-F5344CB8AC3E}">
        <p14:creationId xmlns:p14="http://schemas.microsoft.com/office/powerpoint/2010/main" val="27306292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CBFAA-28D3-458F-5364-7644360B7E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5911FD-7B61-43D3-3A9E-03CC4B6EC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380B1-864B-C51B-433D-502340481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822391C-5477-EBB5-7DC1-AE31AECB6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1D6D78-71F4-7AAE-9A01-AD2675608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FFC59-9050-47C1-A854-DCEB4C668C28}" type="slidenum">
              <a:rPr lang="en-US" smtClean="0"/>
              <a:t>‹#›</a:t>
            </a:fld>
            <a:endParaRPr lang="en-US"/>
          </a:p>
        </p:txBody>
      </p:sp>
    </p:spTree>
    <p:extLst>
      <p:ext uri="{BB962C8B-B14F-4D97-AF65-F5344CB8AC3E}">
        <p14:creationId xmlns:p14="http://schemas.microsoft.com/office/powerpoint/2010/main" val="453206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522A4-B2FC-9D0E-1C42-6CD139408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89992A-B47D-1DD3-E1EC-74831AD98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DBACC-D87F-3ADC-EBB6-E9F8F420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2E883A4-8A28-E6CC-32ED-B44F7CE9A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57F8A-5647-2CA4-8CC4-C101C9DAE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AFE4C-F934-4733-97B0-FA3619A5D939}" type="slidenum">
              <a:rPr lang="en-US" smtClean="0"/>
              <a:t>‹#›</a:t>
            </a:fld>
            <a:endParaRPr lang="en-US"/>
          </a:p>
        </p:txBody>
      </p:sp>
    </p:spTree>
    <p:extLst>
      <p:ext uri="{BB962C8B-B14F-4D97-AF65-F5344CB8AC3E}">
        <p14:creationId xmlns:p14="http://schemas.microsoft.com/office/powerpoint/2010/main" val="99509858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4808BF-12A6-4A7A-CBD3-9F6969C74B67}"/>
              </a:ext>
            </a:extLst>
          </p:cNvPr>
          <p:cNvSpPr>
            <a:spLocks noGrp="1"/>
          </p:cNvSpPr>
          <p:nvPr>
            <p:ph type="subTitle" idx="1"/>
          </p:nvPr>
        </p:nvSpPr>
        <p:spPr>
          <a:xfrm>
            <a:off x="1444487" y="4158629"/>
            <a:ext cx="9144000" cy="1655762"/>
          </a:xfrm>
        </p:spPr>
        <p:txBody>
          <a:bodyPr>
            <a:normAutofit/>
          </a:bodyPr>
          <a:lstStyle/>
          <a:p>
            <a:r>
              <a:rPr lang="en-US" dirty="0">
                <a:latin typeface="Times New Roman" panose="02020603050405020304" pitchFamily="18" charset="0"/>
                <a:cs typeface="Times New Roman" panose="02020603050405020304" pitchFamily="18" charset="0"/>
              </a:rPr>
              <a:t>Vahid Ghorbani</a:t>
            </a:r>
          </a:p>
          <a:p>
            <a:r>
              <a:rPr lang="en-US" dirty="0">
                <a:latin typeface="Times New Roman" panose="02020603050405020304" pitchFamily="18" charset="0"/>
                <a:cs typeface="Times New Roman" panose="02020603050405020304" pitchFamily="18" charset="0"/>
              </a:rPr>
              <a:t>November 25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2022</a:t>
            </a:r>
          </a:p>
        </p:txBody>
      </p:sp>
      <p:sp>
        <p:nvSpPr>
          <p:cNvPr id="4" name="모서리가 둥근 직사각형 11">
            <a:extLst>
              <a:ext uri="{FF2B5EF4-FFF2-40B4-BE49-F238E27FC236}">
                <a16:creationId xmlns:a16="http://schemas.microsoft.com/office/drawing/2014/main" id="{4561A908-A927-4849-9143-FF750B0EBE22}"/>
              </a:ext>
            </a:extLst>
          </p:cNvPr>
          <p:cNvSpPr>
            <a:spLocks noGrp="1"/>
          </p:cNvSpPr>
          <p:nvPr>
            <p:ph type="ctrTitle"/>
          </p:nvPr>
        </p:nvSpPr>
        <p:spPr>
          <a:xfrm>
            <a:off x="595901" y="1505571"/>
            <a:ext cx="11013897" cy="1554480"/>
          </a:xfrm>
          <a:prstGeom prst="roundRect">
            <a:avLst/>
          </a:prstGeom>
          <a:solidFill>
            <a:schemeClr val="bg2"/>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normAutofit fontScale="90000"/>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50000"/>
              </a:lnSpc>
            </a:pPr>
            <a:br>
              <a:rPr lang="en-US" altLang="ko-KR" sz="3200" dirty="0">
                <a:solidFill>
                  <a:schemeClr val="tx1"/>
                </a:solidFill>
                <a:latin typeface="Times New Roman" panose="02020603050405020304" pitchFamily="18" charset="0"/>
                <a:cs typeface="Times New Roman" panose="02020603050405020304" pitchFamily="18" charset="0"/>
              </a:rPr>
            </a:br>
            <a:r>
              <a:rPr lang="en-US" altLang="ko-KR" sz="3200" dirty="0">
                <a:solidFill>
                  <a:schemeClr val="tx1"/>
                </a:solidFill>
                <a:latin typeface="Times New Roman" panose="02020603050405020304" pitchFamily="18" charset="0"/>
                <a:cs typeface="Times New Roman" panose="02020603050405020304" pitchFamily="18" charset="0"/>
              </a:rPr>
              <a:t>Research Progress: Proposed Model</a:t>
            </a:r>
            <a:br>
              <a:rPr lang="en-US" altLang="ko-KR" sz="3200" dirty="0">
                <a:solidFill>
                  <a:schemeClr val="tx1"/>
                </a:solidFill>
                <a:latin typeface="Times New Roman" panose="02020603050405020304" pitchFamily="18" charset="0"/>
                <a:cs typeface="Times New Roman" panose="02020603050405020304" pitchFamily="18" charset="0"/>
              </a:rPr>
            </a:br>
            <a:endParaRPr lang="ko-KR" altLang="en-US" sz="3200" dirty="0">
              <a:solidFill>
                <a:schemeClr val="tx1"/>
              </a:solidFill>
              <a:latin typeface="Times New Roman" panose="02020603050405020304" pitchFamily="18" charset="0"/>
              <a:cs typeface="Times New Roman" panose="02020603050405020304" pitchFamily="18" charset="0"/>
            </a:endParaRPr>
          </a:p>
        </p:txBody>
      </p:sp>
      <p:pic>
        <p:nvPicPr>
          <p:cNvPr id="5" name="그림 7">
            <a:extLst>
              <a:ext uri="{FF2B5EF4-FFF2-40B4-BE49-F238E27FC236}">
                <a16:creationId xmlns:a16="http://schemas.microsoft.com/office/drawing/2014/main" id="{F058A6E3-6CFD-49A4-867A-BCEB2F7481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7808" y="120570"/>
            <a:ext cx="3326505" cy="810327"/>
          </a:xfrm>
          <a:prstGeom prst="rect">
            <a:avLst/>
          </a:prstGeom>
        </p:spPr>
      </p:pic>
    </p:spTree>
    <p:extLst>
      <p:ext uri="{BB962C8B-B14F-4D97-AF65-F5344CB8AC3E}">
        <p14:creationId xmlns:p14="http://schemas.microsoft.com/office/powerpoint/2010/main" val="9842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9BEF-D7FC-42A2-9F44-742E56A09B5C}"/>
              </a:ext>
            </a:extLst>
          </p:cNvPr>
          <p:cNvSpPr>
            <a:spLocks noGrp="1"/>
          </p:cNvSpPr>
          <p:nvPr>
            <p:ph type="title"/>
          </p:nvPr>
        </p:nvSpPr>
        <p:spPr/>
        <p:txBody>
          <a:bodyPr>
            <a:normAutofit fontScale="90000"/>
          </a:bodyPr>
          <a:lstStyle/>
          <a:p>
            <a:r>
              <a:rPr lang="en-US" dirty="0"/>
              <a:t>Training the models</a:t>
            </a:r>
          </a:p>
        </p:txBody>
      </p:sp>
      <p:sp>
        <p:nvSpPr>
          <p:cNvPr id="3" name="Slide Number Placeholder 2">
            <a:extLst>
              <a:ext uri="{FF2B5EF4-FFF2-40B4-BE49-F238E27FC236}">
                <a16:creationId xmlns:a16="http://schemas.microsoft.com/office/drawing/2014/main" id="{9DC9D17E-585C-4119-B1DB-8FEBE7A2FE88}"/>
              </a:ext>
            </a:extLst>
          </p:cNvPr>
          <p:cNvSpPr>
            <a:spLocks noGrp="1"/>
          </p:cNvSpPr>
          <p:nvPr>
            <p:ph type="sldNum" sz="quarter" idx="12"/>
          </p:nvPr>
        </p:nvSpPr>
        <p:spPr/>
        <p:txBody>
          <a:bodyPr/>
          <a:lstStyle/>
          <a:p>
            <a:fld id="{098DE958-3856-481F-B25A-544D53A661CD}" type="slidenum">
              <a:rPr lang="en-US" smtClean="0"/>
              <a:t>10</a:t>
            </a:fld>
            <a:endParaRPr lang="en-US" dirty="0"/>
          </a:p>
        </p:txBody>
      </p:sp>
      <p:sp>
        <p:nvSpPr>
          <p:cNvPr id="6" name="TextBox 5">
            <a:extLst>
              <a:ext uri="{FF2B5EF4-FFF2-40B4-BE49-F238E27FC236}">
                <a16:creationId xmlns:a16="http://schemas.microsoft.com/office/drawing/2014/main" id="{D76AC01A-3F8A-4300-9672-77F1DADEFBDA}"/>
              </a:ext>
            </a:extLst>
          </p:cNvPr>
          <p:cNvSpPr txBox="1"/>
          <p:nvPr/>
        </p:nvSpPr>
        <p:spPr>
          <a:xfrm>
            <a:off x="79860" y="1582340"/>
            <a:ext cx="6016140" cy="4247317"/>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Training each model on training data set (2 month data from platform)</a:t>
            </a:r>
          </a:p>
          <a:p>
            <a:pPr algn="just"/>
            <a:r>
              <a:rPr lang="en-US"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5 Features (dimension): PM25, PM10, CO2, Temp, Humidity.</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Training the models for 300 epochs.</a:t>
            </a: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7142 samples (data point).</a:t>
            </a: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C1BCDB1A-0A9A-4277-9375-D9645EFEFB07}"/>
              </a:ext>
            </a:extLst>
          </p:cNvPr>
          <p:cNvPicPr>
            <a:picLocks noChangeAspect="1"/>
          </p:cNvPicPr>
          <p:nvPr/>
        </p:nvPicPr>
        <p:blipFill>
          <a:blip r:embed="rId2"/>
          <a:stretch>
            <a:fillRect/>
          </a:stretch>
        </p:blipFill>
        <p:spPr>
          <a:xfrm>
            <a:off x="6367931" y="860221"/>
            <a:ext cx="4901709" cy="4568257"/>
          </a:xfrm>
          <a:prstGeom prst="rect">
            <a:avLst/>
          </a:prstGeom>
        </p:spPr>
      </p:pic>
      <p:sp>
        <p:nvSpPr>
          <p:cNvPr id="4" name="TextBox 3">
            <a:extLst>
              <a:ext uri="{FF2B5EF4-FFF2-40B4-BE49-F238E27FC236}">
                <a16:creationId xmlns:a16="http://schemas.microsoft.com/office/drawing/2014/main" id="{5EAE4424-C420-44A6-A81C-669DD8D5472A}"/>
              </a:ext>
            </a:extLst>
          </p:cNvPr>
          <p:cNvSpPr txBox="1"/>
          <p:nvPr/>
        </p:nvSpPr>
        <p:spPr>
          <a:xfrm>
            <a:off x="4871254" y="5628447"/>
            <a:ext cx="720368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Loss curves for each model during training generated by </a:t>
            </a:r>
            <a:r>
              <a:rPr lang="en-US" dirty="0" err="1">
                <a:latin typeface="Times New Roman" panose="02020603050405020304" pitchFamily="18" charset="0"/>
                <a:cs typeface="Times New Roman" panose="02020603050405020304" pitchFamily="18" charset="0"/>
              </a:rPr>
              <a:t>tensorbaord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05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9BEF-D7FC-42A2-9F44-742E56A09B5C}"/>
              </a:ext>
            </a:extLst>
          </p:cNvPr>
          <p:cNvSpPr>
            <a:spLocks noGrp="1"/>
          </p:cNvSpPr>
          <p:nvPr>
            <p:ph type="title"/>
          </p:nvPr>
        </p:nvSpPr>
        <p:spPr/>
        <p:txBody>
          <a:bodyPr>
            <a:normAutofit fontScale="90000"/>
          </a:bodyPr>
          <a:lstStyle/>
          <a:p>
            <a:r>
              <a:rPr lang="en-US" dirty="0"/>
              <a:t>Testing</a:t>
            </a:r>
          </a:p>
        </p:txBody>
      </p:sp>
      <p:sp>
        <p:nvSpPr>
          <p:cNvPr id="3" name="Slide Number Placeholder 2">
            <a:extLst>
              <a:ext uri="{FF2B5EF4-FFF2-40B4-BE49-F238E27FC236}">
                <a16:creationId xmlns:a16="http://schemas.microsoft.com/office/drawing/2014/main" id="{9DC9D17E-585C-4119-B1DB-8FEBE7A2FE88}"/>
              </a:ext>
            </a:extLst>
          </p:cNvPr>
          <p:cNvSpPr>
            <a:spLocks noGrp="1"/>
          </p:cNvSpPr>
          <p:nvPr>
            <p:ph type="sldNum" sz="quarter" idx="12"/>
          </p:nvPr>
        </p:nvSpPr>
        <p:spPr/>
        <p:txBody>
          <a:bodyPr/>
          <a:lstStyle/>
          <a:p>
            <a:fld id="{098DE958-3856-481F-B25A-544D53A661CD}" type="slidenum">
              <a:rPr lang="en-US" smtClean="0"/>
              <a:t>11</a:t>
            </a:fld>
            <a:endParaRPr lang="en-US" dirty="0"/>
          </a:p>
        </p:txBody>
      </p:sp>
      <p:sp>
        <p:nvSpPr>
          <p:cNvPr id="6" name="TextBox 5">
            <a:extLst>
              <a:ext uri="{FF2B5EF4-FFF2-40B4-BE49-F238E27FC236}">
                <a16:creationId xmlns:a16="http://schemas.microsoft.com/office/drawing/2014/main" id="{D76AC01A-3F8A-4300-9672-77F1DADEFBDA}"/>
              </a:ext>
            </a:extLst>
          </p:cNvPr>
          <p:cNvSpPr txBox="1"/>
          <p:nvPr/>
        </p:nvSpPr>
        <p:spPr>
          <a:xfrm>
            <a:off x="-340169" y="766474"/>
            <a:ext cx="9896764" cy="2308324"/>
          </a:xfrm>
          <a:prstGeom prst="rect">
            <a:avLst/>
          </a:prstGeom>
          <a:noFill/>
        </p:spPr>
        <p:txBody>
          <a:bodyPr wrap="square" rtlCol="0">
            <a:spAutoFit/>
          </a:bodyPr>
          <a:lstStyle/>
          <a:p>
            <a:pPr marL="742950" lvl="1"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1786 samples (data point) for testing (normal data).</a:t>
            </a:r>
          </a:p>
          <a:p>
            <a:pPr marL="742950" lvl="1"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Four metrics were utilized to measure the reconstruction error of each model as below:</a:t>
            </a: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D6E4F266-3627-43EC-98E5-6A09D780B6EB}"/>
                  </a:ext>
                </a:extLst>
              </p:cNvPr>
              <p:cNvGraphicFramePr>
                <a:graphicFrameLocks noGrp="1"/>
              </p:cNvGraphicFramePr>
              <p:nvPr>
                <p:extLst>
                  <p:ext uri="{D42A27DB-BD31-4B8C-83A1-F6EECF244321}">
                    <p14:modId xmlns:p14="http://schemas.microsoft.com/office/powerpoint/2010/main" val="1918087763"/>
                  </p:ext>
                </p:extLst>
              </p:nvPr>
            </p:nvGraphicFramePr>
            <p:xfrm>
              <a:off x="657601" y="1848394"/>
              <a:ext cx="5252986" cy="2653294"/>
            </p:xfrm>
            <a:graphic>
              <a:graphicData uri="http://schemas.openxmlformats.org/drawingml/2006/table">
                <a:tbl>
                  <a:tblPr firstRow="1" firstCol="1" bandRow="1"/>
                  <a:tblGrid>
                    <a:gridCol w="948927">
                      <a:extLst>
                        <a:ext uri="{9D8B030D-6E8A-4147-A177-3AD203B41FA5}">
                          <a16:colId xmlns:a16="http://schemas.microsoft.com/office/drawing/2014/main" val="1449119993"/>
                        </a:ext>
                      </a:extLst>
                    </a:gridCol>
                    <a:gridCol w="1745592">
                      <a:extLst>
                        <a:ext uri="{9D8B030D-6E8A-4147-A177-3AD203B41FA5}">
                          <a16:colId xmlns:a16="http://schemas.microsoft.com/office/drawing/2014/main" val="1313650844"/>
                        </a:ext>
                      </a:extLst>
                    </a:gridCol>
                    <a:gridCol w="2325643">
                      <a:extLst>
                        <a:ext uri="{9D8B030D-6E8A-4147-A177-3AD203B41FA5}">
                          <a16:colId xmlns:a16="http://schemas.microsoft.com/office/drawing/2014/main" val="24695076"/>
                        </a:ext>
                      </a:extLst>
                    </a:gridCol>
                    <a:gridCol w="232824">
                      <a:extLst>
                        <a:ext uri="{9D8B030D-6E8A-4147-A177-3AD203B41FA5}">
                          <a16:colId xmlns:a16="http://schemas.microsoft.com/office/drawing/2014/main" val="815629067"/>
                        </a:ext>
                      </a:extLst>
                    </a:gridCol>
                  </a:tblGrid>
                  <a:tr h="369980">
                    <a:tc>
                      <a:txBody>
                        <a:bodyPr/>
                        <a:lstStyle/>
                        <a:p>
                          <a:pPr marL="0" marR="0" algn="ctr">
                            <a:lnSpc>
                              <a:spcPct val="115000"/>
                            </a:lnSpc>
                            <a:spcBef>
                              <a:spcPts val="0"/>
                            </a:spcBef>
                            <a:spcAft>
                              <a:spcPts val="0"/>
                            </a:spcAft>
                          </a:pPr>
                          <a:r>
                            <a:rPr lang="en-US" sz="1000" b="1" dirty="0">
                              <a:solidFill>
                                <a:srgbClr val="000000"/>
                              </a:solidFill>
                              <a:effectLst/>
                              <a:latin typeface="Times New Roman" panose="02020603050405020304" pitchFamily="18" charset="0"/>
                              <a:ea typeface="Malgun Gothic" panose="020B0503020000020004" pitchFamily="34" charset="-127"/>
                            </a:rPr>
                            <a:t>Identifier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panose="02020603050405020304" pitchFamily="18" charset="0"/>
                              <a:ea typeface="Malgun Gothic" panose="020B0503020000020004" pitchFamily="34" charset="-127"/>
                            </a:rPr>
                            <a:t>Metric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solidFill>
                                <a:srgbClr val="000000"/>
                              </a:solidFill>
                              <a:effectLst/>
                              <a:latin typeface="Times New Roman" panose="02020603050405020304" pitchFamily="18" charset="0"/>
                              <a:ea typeface="Malgun Gothic" panose="020B0503020000020004" pitchFamily="34" charset="-127"/>
                            </a:rPr>
                            <a:t>Equation</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582882"/>
                      </a:ext>
                    </a:extLst>
                  </a:tr>
                  <a:tr h="376966">
                    <a:tc>
                      <a:txBody>
                        <a:bodyPr/>
                        <a:lstStyle/>
                        <a:p>
                          <a:pPr marL="0" marR="0">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MAE</a:t>
                          </a:r>
                          <a:endParaRPr lang="en-US" sz="1100">
                            <a:effectLst/>
                            <a:latin typeface="Arial" panose="020B0604020202020204" pitchFamily="34" charset="0"/>
                            <a:ea typeface="Malgun Gothic" panose="020B0503020000020004" pitchFamily="34" charset="-127"/>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Mean absolute error</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𝑀𝐴𝐸</m:t>
                                </m:r>
                                <m:r>
                                  <a:rPr lang="en-US" sz="10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𝑛</m:t>
                                        </m:r>
                                      </m:sup>
                                      <m:e>
                                        <m:d>
                                          <m:dPr>
                                            <m:begChr m:val="|"/>
                                            <m:endChr m:val="|"/>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 </m:t>
                                            </m:r>
                                          </m:e>
                                        </m:d>
                                      </m:e>
                                    </m:nary>
                                  </m:num>
                                  <m:den>
                                    <m:r>
                                      <m:rPr>
                                        <m:sty m:val="p"/>
                                      </m:rPr>
                                      <a:rPr lang="en-US" sz="1000">
                                        <a:effectLst/>
                                        <a:latin typeface="Cambria Math" panose="02040503050406030204" pitchFamily="18" charset="0"/>
                                        <a:ea typeface="Times New Roman" panose="02020603050405020304" pitchFamily="18" charset="0"/>
                                        <a:cs typeface="Times New Roman" panose="02020603050405020304" pitchFamily="18" charset="0"/>
                                      </a:rPr>
                                      <m:t>n</m:t>
                                    </m:r>
                                  </m:den>
                                </m:f>
                              </m:oMath>
                            </m:oMathPara>
                          </a14:m>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256456"/>
                      </a:ext>
                    </a:extLst>
                  </a:tr>
                  <a:tr h="578443">
                    <a:tc>
                      <a:txBody>
                        <a:bodyPr/>
                        <a:lstStyle/>
                        <a:p>
                          <a:pPr marL="0" marR="0">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MSE</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Mean squared error</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𝑀𝑆𝐸</m:t>
                                </m:r>
                                <m:r>
                                  <a:rPr lang="en-US" sz="10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sup>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num>
                                  <m:den>
                                    <m:r>
                                      <m:rPr>
                                        <m:sty m:val="p"/>
                                      </m:rPr>
                                      <a:rPr lang="en-US" sz="1000">
                                        <a:effectLst/>
                                        <a:latin typeface="Cambria Math" panose="02040503050406030204" pitchFamily="18" charset="0"/>
                                        <a:ea typeface="Times New Roman" panose="02020603050405020304" pitchFamily="18" charset="0"/>
                                        <a:cs typeface="Times New Roman" panose="02020603050405020304" pitchFamily="18" charset="0"/>
                                      </a:rPr>
                                      <m:t>n</m:t>
                                    </m:r>
                                  </m:den>
                                </m:f>
                              </m:oMath>
                            </m:oMathPara>
                          </a14:m>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a:noFill/>
                        </a:lnB>
                      </a:tcPr>
                    </a:tc>
                    <a:extLst>
                      <a:ext uri="{0D108BD9-81ED-4DB2-BD59-A6C34878D82A}">
                        <a16:rowId xmlns:a16="http://schemas.microsoft.com/office/drawing/2014/main" val="3395140940"/>
                      </a:ext>
                    </a:extLst>
                  </a:tr>
                  <a:tr h="755609">
                    <a:tc>
                      <a:txBody>
                        <a:bodyPr/>
                        <a:lstStyle/>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 </a:t>
                          </a:r>
                          <a:endParaRPr lang="en-US" sz="110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MAPE</a:t>
                          </a:r>
                          <a:endParaRPr lang="en-US" sz="110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Mean absolute percentage error</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0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0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𝑛</m:t>
                                        </m:r>
                                      </m:sup>
                                      <m:e>
                                        <m:d>
                                          <m:dPr>
                                            <m:begChr m:val="|"/>
                                            <m:endChr m:val="|"/>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num>
                                              <m:den>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den>
                                            </m:f>
                                          </m:e>
                                        </m:d>
                                      </m:e>
                                    </m:nary>
                                  </m:num>
                                  <m:den>
                                    <m:r>
                                      <m:rPr>
                                        <m:sty m:val="p"/>
                                      </m:rPr>
                                      <a:rPr lang="en-US" sz="1000">
                                        <a:effectLst/>
                                        <a:latin typeface="Cambria Math" panose="02040503050406030204" pitchFamily="18" charset="0"/>
                                        <a:ea typeface="Times New Roman" panose="02020603050405020304" pitchFamily="18" charset="0"/>
                                        <a:cs typeface="Times New Roman" panose="02020603050405020304" pitchFamily="18" charset="0"/>
                                      </a:rPr>
                                      <m:t>n</m:t>
                                    </m:r>
                                  </m:den>
                                </m:f>
                              </m:oMath>
                            </m:oMathPara>
                          </a14:m>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a:noFill/>
                        </a:lnB>
                      </a:tcPr>
                    </a:tc>
                    <a:extLst>
                      <a:ext uri="{0D108BD9-81ED-4DB2-BD59-A6C34878D82A}">
                        <a16:rowId xmlns:a16="http://schemas.microsoft.com/office/drawing/2014/main" val="785656446"/>
                      </a:ext>
                    </a:extLst>
                  </a:tr>
                  <a:tr h="395130">
                    <a:tc>
                      <a:txBody>
                        <a:bodyPr/>
                        <a:lstStyle/>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 </a:t>
                          </a:r>
                          <a:endParaRPr lang="en-US" sz="110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R</a:t>
                          </a:r>
                          <a:r>
                            <a:rPr lang="en-US" sz="1000" baseline="30000">
                              <a:solidFill>
                                <a:srgbClr val="000000"/>
                              </a:solidFill>
                              <a:effectLst/>
                              <a:latin typeface="Times New Roman" panose="02020603050405020304" pitchFamily="18" charset="0"/>
                              <a:ea typeface="Malgun Gothic" panose="020B0503020000020004" pitchFamily="34" charset="-127"/>
                            </a:rPr>
                            <a:t>2</a:t>
                          </a:r>
                          <a:endParaRPr lang="en-US" sz="110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R squared</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 </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𝑆𝑆</m:t>
                                        </m:r>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𝑅𝐸𝑆</m:t>
                                        </m:r>
                                      </m:sub>
                                    </m:sSub>
                                  </m:num>
                                  <m:den>
                                    <m:sSub>
                                      <m:sSub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𝑆𝑆</m:t>
                                        </m:r>
                                      </m:e>
                                      <m:sub>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𝑇𝑂𝑇</m:t>
                                        </m:r>
                                      </m:sub>
                                    </m:sSub>
                                  </m:den>
                                </m:f>
                              </m:oMath>
                            </m:oMathPara>
                          </a14:m>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a:noFill/>
                        </a:lnB>
                      </a:tcPr>
                    </a:tc>
                    <a:extLst>
                      <a:ext uri="{0D108BD9-81ED-4DB2-BD59-A6C34878D82A}">
                        <a16:rowId xmlns:a16="http://schemas.microsoft.com/office/drawing/2014/main" val="1433890510"/>
                      </a:ext>
                    </a:extLst>
                  </a:tr>
                  <a:tr h="177166">
                    <a:tc>
                      <a:txBody>
                        <a:bodyPr/>
                        <a:lstStyle/>
                        <a:p>
                          <a:pPr marL="0" marR="0">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221284"/>
                      </a:ext>
                    </a:extLst>
                  </a:tr>
                </a:tbl>
              </a:graphicData>
            </a:graphic>
          </p:graphicFrame>
        </mc:Choice>
        <mc:Fallback xmlns="">
          <p:graphicFrame>
            <p:nvGraphicFramePr>
              <p:cNvPr id="9" name="Table 8">
                <a:extLst>
                  <a:ext uri="{FF2B5EF4-FFF2-40B4-BE49-F238E27FC236}">
                    <a16:creationId xmlns:a16="http://schemas.microsoft.com/office/drawing/2014/main" id="{D6E4F266-3627-43EC-98E5-6A09D780B6EB}"/>
                  </a:ext>
                </a:extLst>
              </p:cNvPr>
              <p:cNvGraphicFramePr>
                <a:graphicFrameLocks noGrp="1"/>
              </p:cNvGraphicFramePr>
              <p:nvPr>
                <p:extLst>
                  <p:ext uri="{D42A27DB-BD31-4B8C-83A1-F6EECF244321}">
                    <p14:modId xmlns:p14="http://schemas.microsoft.com/office/powerpoint/2010/main" val="1918087763"/>
                  </p:ext>
                </p:extLst>
              </p:nvPr>
            </p:nvGraphicFramePr>
            <p:xfrm>
              <a:off x="657601" y="1848394"/>
              <a:ext cx="5252986" cy="2653294"/>
            </p:xfrm>
            <a:graphic>
              <a:graphicData uri="http://schemas.openxmlformats.org/drawingml/2006/table">
                <a:tbl>
                  <a:tblPr firstRow="1" firstCol="1" bandRow="1"/>
                  <a:tblGrid>
                    <a:gridCol w="948927">
                      <a:extLst>
                        <a:ext uri="{9D8B030D-6E8A-4147-A177-3AD203B41FA5}">
                          <a16:colId xmlns:a16="http://schemas.microsoft.com/office/drawing/2014/main" val="1449119993"/>
                        </a:ext>
                      </a:extLst>
                    </a:gridCol>
                    <a:gridCol w="1745592">
                      <a:extLst>
                        <a:ext uri="{9D8B030D-6E8A-4147-A177-3AD203B41FA5}">
                          <a16:colId xmlns:a16="http://schemas.microsoft.com/office/drawing/2014/main" val="1313650844"/>
                        </a:ext>
                      </a:extLst>
                    </a:gridCol>
                    <a:gridCol w="2325643">
                      <a:extLst>
                        <a:ext uri="{9D8B030D-6E8A-4147-A177-3AD203B41FA5}">
                          <a16:colId xmlns:a16="http://schemas.microsoft.com/office/drawing/2014/main" val="24695076"/>
                        </a:ext>
                      </a:extLst>
                    </a:gridCol>
                    <a:gridCol w="232824">
                      <a:extLst>
                        <a:ext uri="{9D8B030D-6E8A-4147-A177-3AD203B41FA5}">
                          <a16:colId xmlns:a16="http://schemas.microsoft.com/office/drawing/2014/main" val="815629067"/>
                        </a:ext>
                      </a:extLst>
                    </a:gridCol>
                  </a:tblGrid>
                  <a:tr h="369980">
                    <a:tc>
                      <a:txBody>
                        <a:bodyPr/>
                        <a:lstStyle/>
                        <a:p>
                          <a:pPr marL="0" marR="0" algn="ctr">
                            <a:lnSpc>
                              <a:spcPct val="115000"/>
                            </a:lnSpc>
                            <a:spcBef>
                              <a:spcPts val="0"/>
                            </a:spcBef>
                            <a:spcAft>
                              <a:spcPts val="0"/>
                            </a:spcAft>
                          </a:pPr>
                          <a:r>
                            <a:rPr lang="en-US" sz="1000" b="1" dirty="0">
                              <a:solidFill>
                                <a:srgbClr val="000000"/>
                              </a:solidFill>
                              <a:effectLst/>
                              <a:latin typeface="Times New Roman" panose="02020603050405020304" pitchFamily="18" charset="0"/>
                              <a:ea typeface="Malgun Gothic" panose="020B0503020000020004" pitchFamily="34" charset="-127"/>
                            </a:rPr>
                            <a:t>Identifier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panose="02020603050405020304" pitchFamily="18" charset="0"/>
                              <a:ea typeface="Malgun Gothic" panose="020B0503020000020004" pitchFamily="34" charset="-127"/>
                            </a:rPr>
                            <a:t>Metric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solidFill>
                                <a:srgbClr val="000000"/>
                              </a:solidFill>
                              <a:effectLst/>
                              <a:latin typeface="Times New Roman" panose="02020603050405020304" pitchFamily="18" charset="0"/>
                              <a:ea typeface="Malgun Gothic" panose="020B0503020000020004" pitchFamily="34" charset="-127"/>
                            </a:rPr>
                            <a:t>Equation</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582882"/>
                      </a:ext>
                    </a:extLst>
                  </a:tr>
                  <a:tr h="376966">
                    <a:tc>
                      <a:txBody>
                        <a:bodyPr/>
                        <a:lstStyle/>
                        <a:p>
                          <a:pPr marL="0" marR="0">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MAE</a:t>
                          </a:r>
                          <a:endParaRPr lang="en-US" sz="1100">
                            <a:effectLst/>
                            <a:latin typeface="Arial" panose="020B0604020202020204" pitchFamily="34" charset="0"/>
                            <a:ea typeface="Malgun Gothic" panose="020B0503020000020004" pitchFamily="34" charset="-127"/>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Mean absolute error</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blipFill>
                          <a:blip r:embed="rId2"/>
                          <a:stretch>
                            <a:fillRect l="-115969" t="-106452" r="-10471" b="-508065"/>
                          </a:stretch>
                        </a:blip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256456"/>
                      </a:ext>
                    </a:extLst>
                  </a:tr>
                  <a:tr h="578443">
                    <a:tc>
                      <a:txBody>
                        <a:bodyPr/>
                        <a:lstStyle/>
                        <a:p>
                          <a:pPr marL="0" marR="0">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MSE</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Mean squared error</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endParaRPr lang="en-US"/>
                        </a:p>
                      </a:txBody>
                      <a:tcPr marL="68580" marR="68580" marT="0" marB="0" anchor="ctr">
                        <a:lnL>
                          <a:noFill/>
                        </a:lnL>
                        <a:lnR>
                          <a:noFill/>
                        </a:lnR>
                        <a:lnT>
                          <a:noFill/>
                        </a:lnT>
                        <a:lnB>
                          <a:noFill/>
                        </a:lnB>
                        <a:blipFill>
                          <a:blip r:embed="rId2"/>
                          <a:stretch>
                            <a:fillRect l="-115969" t="-134737" r="-10471" b="-231579"/>
                          </a:stretch>
                        </a:blip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a:noFill/>
                        </a:lnB>
                      </a:tcPr>
                    </a:tc>
                    <a:extLst>
                      <a:ext uri="{0D108BD9-81ED-4DB2-BD59-A6C34878D82A}">
                        <a16:rowId xmlns:a16="http://schemas.microsoft.com/office/drawing/2014/main" val="3395140940"/>
                      </a:ext>
                    </a:extLst>
                  </a:tr>
                  <a:tr h="755609">
                    <a:tc>
                      <a:txBody>
                        <a:bodyPr/>
                        <a:lstStyle/>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 </a:t>
                          </a:r>
                          <a:endParaRPr lang="en-US" sz="110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MAPE</a:t>
                          </a:r>
                          <a:endParaRPr lang="en-US" sz="110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Mean absolute percentage error</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endParaRPr lang="en-US"/>
                        </a:p>
                      </a:txBody>
                      <a:tcPr marL="68580" marR="68580" marT="0" marB="0" anchor="ctr">
                        <a:lnL>
                          <a:noFill/>
                        </a:lnL>
                        <a:lnR>
                          <a:noFill/>
                        </a:lnR>
                        <a:lnT>
                          <a:noFill/>
                        </a:lnT>
                        <a:lnB>
                          <a:noFill/>
                        </a:lnB>
                        <a:blipFill>
                          <a:blip r:embed="rId2"/>
                          <a:stretch>
                            <a:fillRect l="-115969" t="-179839" r="-10471" b="-77419"/>
                          </a:stretch>
                        </a:blip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a:noFill/>
                        </a:lnB>
                      </a:tcPr>
                    </a:tc>
                    <a:extLst>
                      <a:ext uri="{0D108BD9-81ED-4DB2-BD59-A6C34878D82A}">
                        <a16:rowId xmlns:a16="http://schemas.microsoft.com/office/drawing/2014/main" val="785656446"/>
                      </a:ext>
                    </a:extLst>
                  </a:tr>
                  <a:tr h="395130">
                    <a:tc>
                      <a:txBody>
                        <a:bodyPr/>
                        <a:lstStyle/>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 </a:t>
                          </a:r>
                          <a:endParaRPr lang="en-US" sz="1100">
                            <a:effectLst/>
                            <a:latin typeface="Arial" panose="020B0604020202020204" pitchFamily="34" charset="0"/>
                            <a:ea typeface="Malgun Gothic" panose="020B0503020000020004" pitchFamily="34" charset="-127"/>
                          </a:endParaRPr>
                        </a:p>
                        <a:p>
                          <a:pPr marL="0" marR="0">
                            <a:lnSpc>
                              <a:spcPct val="115000"/>
                            </a:lnSpc>
                            <a:spcBef>
                              <a:spcPts val="0"/>
                            </a:spcBef>
                            <a:spcAft>
                              <a:spcPts val="0"/>
                            </a:spcAft>
                          </a:pPr>
                          <a:r>
                            <a:rPr lang="en-US" sz="1000">
                              <a:solidFill>
                                <a:srgbClr val="000000"/>
                              </a:solidFill>
                              <a:effectLst/>
                              <a:latin typeface="Times New Roman" panose="02020603050405020304" pitchFamily="18" charset="0"/>
                              <a:ea typeface="Malgun Gothic" panose="020B0503020000020004" pitchFamily="34" charset="-127"/>
                            </a:rPr>
                            <a:t>R</a:t>
                          </a:r>
                          <a:r>
                            <a:rPr lang="en-US" sz="1000" baseline="30000">
                              <a:solidFill>
                                <a:srgbClr val="000000"/>
                              </a:solidFill>
                              <a:effectLst/>
                              <a:latin typeface="Times New Roman" panose="02020603050405020304" pitchFamily="18" charset="0"/>
                              <a:ea typeface="Malgun Gothic" panose="020B0503020000020004" pitchFamily="34" charset="-127"/>
                            </a:rPr>
                            <a:t>2</a:t>
                          </a:r>
                          <a:endParaRPr lang="en-US" sz="110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 </a:t>
                          </a:r>
                          <a:endParaRPr lang="en-US" sz="1100" dirty="0">
                            <a:effectLst/>
                            <a:latin typeface="Arial" panose="020B0604020202020204" pitchFamily="34" charset="0"/>
                            <a:ea typeface="Malgun Gothic" panose="020B0503020000020004" pitchFamily="34" charset="-127"/>
                          </a:endParaRPr>
                        </a:p>
                        <a:p>
                          <a:pPr marL="0" marR="0" algn="ctr">
                            <a:lnSpc>
                              <a:spcPct val="115000"/>
                            </a:lnSpc>
                            <a:spcBef>
                              <a:spcPts val="0"/>
                            </a:spcBef>
                            <a:spcAft>
                              <a:spcPts val="0"/>
                            </a:spcAft>
                          </a:pPr>
                          <a:r>
                            <a:rPr lang="en-US" sz="1000" dirty="0">
                              <a:solidFill>
                                <a:srgbClr val="000000"/>
                              </a:solidFill>
                              <a:effectLst/>
                              <a:latin typeface="Times New Roman" panose="02020603050405020304" pitchFamily="18" charset="0"/>
                              <a:ea typeface="Malgun Gothic" panose="020B0503020000020004" pitchFamily="34" charset="-127"/>
                            </a:rPr>
                            <a:t>R squared</a:t>
                          </a:r>
                          <a:endParaRPr lang="en-US" sz="1100" dirty="0">
                            <a:effectLst/>
                            <a:latin typeface="Arial" panose="020B0604020202020204" pitchFamily="34" charset="0"/>
                            <a:ea typeface="Malgun Gothic" panose="020B0503020000020004" pitchFamily="34" charset="-127"/>
                          </a:endParaRPr>
                        </a:p>
                      </a:txBody>
                      <a:tcPr marL="68580" marR="68580" marT="0" marB="0" anchor="ctr">
                        <a:lnL>
                          <a:noFill/>
                        </a:lnL>
                        <a:lnR>
                          <a:noFill/>
                        </a:lnR>
                        <a:lnT>
                          <a:noFill/>
                        </a:lnT>
                        <a:lnB>
                          <a:noFill/>
                        </a:lnB>
                      </a:tcPr>
                    </a:tc>
                    <a:tc>
                      <a:txBody>
                        <a:bodyPr/>
                        <a:lstStyle/>
                        <a:p>
                          <a:endParaRPr lang="en-US"/>
                        </a:p>
                      </a:txBody>
                      <a:tcPr marL="68580" marR="68580" marT="0" marB="0" anchor="ctr">
                        <a:lnL>
                          <a:noFill/>
                        </a:lnL>
                        <a:lnR>
                          <a:noFill/>
                        </a:lnR>
                        <a:lnT>
                          <a:noFill/>
                        </a:lnT>
                        <a:lnB>
                          <a:noFill/>
                        </a:lnB>
                        <a:blipFill>
                          <a:blip r:embed="rId2"/>
                          <a:stretch>
                            <a:fillRect l="-115969" t="-533846" r="-10471" b="-47692"/>
                          </a:stretch>
                        </a:blip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a:noFill/>
                        </a:lnB>
                      </a:tcPr>
                    </a:tc>
                    <a:extLst>
                      <a:ext uri="{0D108BD9-81ED-4DB2-BD59-A6C34878D82A}">
                        <a16:rowId xmlns:a16="http://schemas.microsoft.com/office/drawing/2014/main" val="1433890510"/>
                      </a:ext>
                    </a:extLst>
                  </a:tr>
                  <a:tr h="177166">
                    <a:tc>
                      <a:txBody>
                        <a:bodyPr/>
                        <a:lstStyle/>
                        <a:p>
                          <a:pPr marL="0" marR="0">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Malgun Gothic" panose="020B0503020000020004" pitchFamily="34" charset="-127"/>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221284"/>
                      </a:ext>
                    </a:extLst>
                  </a:tr>
                </a:tbl>
              </a:graphicData>
            </a:graphic>
          </p:graphicFrame>
        </mc:Fallback>
      </mc:AlternateContent>
      <p:sp>
        <p:nvSpPr>
          <p:cNvPr id="12" name="TextBox 11">
            <a:extLst>
              <a:ext uri="{FF2B5EF4-FFF2-40B4-BE49-F238E27FC236}">
                <a16:creationId xmlns:a16="http://schemas.microsoft.com/office/drawing/2014/main" id="{C6AAB09A-26A4-445D-9EC5-E471019A400D}"/>
              </a:ext>
            </a:extLst>
          </p:cNvPr>
          <p:cNvSpPr txBox="1"/>
          <p:nvPr/>
        </p:nvSpPr>
        <p:spPr>
          <a:xfrm>
            <a:off x="6852368" y="3806856"/>
            <a:ext cx="4207392" cy="369332"/>
          </a:xfrm>
          <a:prstGeom prst="rect">
            <a:avLst/>
          </a:prstGeom>
          <a:noFill/>
          <a:ln w="28575">
            <a:solidFill>
              <a:srgbClr val="FF0000"/>
            </a:solidFill>
          </a:ln>
        </p:spPr>
        <p:txBody>
          <a:bodyPr wrap="square" rtlCol="0">
            <a:spAutoFit/>
          </a:bodyPr>
          <a:lstStyle/>
          <a:p>
            <a:endParaRPr lang="en-US" dirty="0"/>
          </a:p>
        </p:txBody>
      </p:sp>
      <p:graphicFrame>
        <p:nvGraphicFramePr>
          <p:cNvPr id="16" name="Table 15">
            <a:extLst>
              <a:ext uri="{FF2B5EF4-FFF2-40B4-BE49-F238E27FC236}">
                <a16:creationId xmlns:a16="http://schemas.microsoft.com/office/drawing/2014/main" id="{A852D03D-76D9-425C-9C8A-98E01814F457}"/>
              </a:ext>
            </a:extLst>
          </p:cNvPr>
          <p:cNvGraphicFramePr>
            <a:graphicFrameLocks noGrp="1"/>
          </p:cNvGraphicFramePr>
          <p:nvPr>
            <p:extLst>
              <p:ext uri="{D42A27DB-BD31-4B8C-83A1-F6EECF244321}">
                <p14:modId xmlns:p14="http://schemas.microsoft.com/office/powerpoint/2010/main" val="63500864"/>
              </p:ext>
            </p:extLst>
          </p:nvPr>
        </p:nvGraphicFramePr>
        <p:xfrm>
          <a:off x="6719667" y="2330770"/>
          <a:ext cx="4472795" cy="1837182"/>
        </p:xfrm>
        <a:graphic>
          <a:graphicData uri="http://schemas.openxmlformats.org/drawingml/2006/table">
            <a:tbl>
              <a:tblPr firstRow="1" firstCol="1" bandRow="1"/>
              <a:tblGrid>
                <a:gridCol w="894559">
                  <a:extLst>
                    <a:ext uri="{9D8B030D-6E8A-4147-A177-3AD203B41FA5}">
                      <a16:colId xmlns:a16="http://schemas.microsoft.com/office/drawing/2014/main" val="832120775"/>
                    </a:ext>
                  </a:extLst>
                </a:gridCol>
                <a:gridCol w="894559">
                  <a:extLst>
                    <a:ext uri="{9D8B030D-6E8A-4147-A177-3AD203B41FA5}">
                      <a16:colId xmlns:a16="http://schemas.microsoft.com/office/drawing/2014/main" val="3886516991"/>
                    </a:ext>
                  </a:extLst>
                </a:gridCol>
                <a:gridCol w="894559">
                  <a:extLst>
                    <a:ext uri="{9D8B030D-6E8A-4147-A177-3AD203B41FA5}">
                      <a16:colId xmlns:a16="http://schemas.microsoft.com/office/drawing/2014/main" val="1621370640"/>
                    </a:ext>
                  </a:extLst>
                </a:gridCol>
                <a:gridCol w="894559">
                  <a:extLst>
                    <a:ext uri="{9D8B030D-6E8A-4147-A177-3AD203B41FA5}">
                      <a16:colId xmlns:a16="http://schemas.microsoft.com/office/drawing/2014/main" val="3976666532"/>
                    </a:ext>
                  </a:extLst>
                </a:gridCol>
                <a:gridCol w="894559">
                  <a:extLst>
                    <a:ext uri="{9D8B030D-6E8A-4147-A177-3AD203B41FA5}">
                      <a16:colId xmlns:a16="http://schemas.microsoft.com/office/drawing/2014/main" val="3691273035"/>
                    </a:ext>
                  </a:extLst>
                </a:gridCol>
              </a:tblGrid>
              <a:tr h="0">
                <a:tc>
                  <a:txBody>
                    <a:bodyPr/>
                    <a:lstStyle/>
                    <a:p>
                      <a:pPr marL="0" marR="0">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Model\Performance measurement</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effectLst/>
                          <a:latin typeface="Times New Roman" panose="02020603050405020304" pitchFamily="18" charset="0"/>
                          <a:ea typeface="Malgun Gothic" panose="020B0503020000020004" pitchFamily="34" charset="-127"/>
                          <a:cs typeface="Arial" panose="020B0604020202020204" pitchFamily="34" charset="0"/>
                        </a:rPr>
                        <a:t>MSE</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effectLst/>
                          <a:latin typeface="Times New Roman" panose="02020603050405020304" pitchFamily="18" charset="0"/>
                          <a:ea typeface="Malgun Gothic" panose="020B0503020000020004" pitchFamily="34" charset="-127"/>
                          <a:cs typeface="Arial" panose="020B0604020202020204" pitchFamily="34" charset="0"/>
                        </a:rPr>
                        <a:t>RR</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effectLst/>
                          <a:latin typeface="Times New Roman" panose="02020603050405020304" pitchFamily="18" charset="0"/>
                          <a:ea typeface="Malgun Gothic" panose="020B0503020000020004" pitchFamily="34" charset="-127"/>
                          <a:cs typeface="Arial" panose="020B0604020202020204" pitchFamily="34" charset="0"/>
                        </a:rPr>
                        <a:t>MAE</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effectLst/>
                          <a:latin typeface="Times New Roman" panose="02020603050405020304" pitchFamily="18" charset="0"/>
                          <a:ea typeface="Malgun Gothic" panose="020B0503020000020004" pitchFamily="34" charset="-127"/>
                          <a:cs typeface="Arial" panose="020B0604020202020204" pitchFamily="34" charset="0"/>
                        </a:rPr>
                        <a:t>MAPE</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7906447"/>
                  </a:ext>
                </a:extLst>
              </a:tr>
              <a:tr h="175260">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MAE</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284.2620</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0.9294</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6.4921</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15.4087</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49246345"/>
                  </a:ext>
                </a:extLst>
              </a:tr>
              <a:tr h="182880">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AE</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274.5918</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0.9312</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6.3981</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11.0444</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449953244"/>
                  </a:ext>
                </a:extLst>
              </a:tr>
              <a:tr h="182880">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DAE</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274.5249</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0.9304</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6.4014</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10.6129</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434800864"/>
                  </a:ext>
                </a:extLst>
              </a:tr>
              <a:tr h="182880">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VAE</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338.3720</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0.7331</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8.0319</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16.5869</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449969963"/>
                  </a:ext>
                </a:extLst>
              </a:tr>
              <a:tr h="182880">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MVAE</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393.8235</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0.8581</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7.6866</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9.8758</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458822957"/>
                  </a:ext>
                </a:extLst>
              </a:tr>
              <a:tr h="182880">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Integrated</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b="1">
                          <a:effectLst/>
                          <a:latin typeface="Times New Roman" panose="02020603050405020304" pitchFamily="18" charset="0"/>
                          <a:ea typeface="Malgun Gothic" panose="020B0503020000020004" pitchFamily="34" charset="-127"/>
                          <a:cs typeface="Arial" panose="020B0604020202020204" pitchFamily="34" charset="0"/>
                        </a:rPr>
                        <a:t>0.2739</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b="1">
                          <a:effectLst/>
                          <a:latin typeface="Times New Roman" panose="02020603050405020304" pitchFamily="18" charset="0"/>
                          <a:ea typeface="Malgun Gothic" panose="020B0503020000020004" pitchFamily="34" charset="-127"/>
                          <a:cs typeface="Arial" panose="020B0604020202020204" pitchFamily="34" charset="0"/>
                        </a:rPr>
                        <a:t>0.9993</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b="1">
                          <a:effectLst/>
                          <a:latin typeface="Times New Roman" panose="02020603050405020304" pitchFamily="18" charset="0"/>
                          <a:ea typeface="Malgun Gothic" panose="020B0503020000020004" pitchFamily="34" charset="-127"/>
                          <a:cs typeface="Arial" panose="020B0604020202020204" pitchFamily="34" charset="0"/>
                        </a:rPr>
                        <a:t>0.2790</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100" b="1">
                          <a:effectLst/>
                          <a:latin typeface="Times New Roman" panose="02020603050405020304" pitchFamily="18" charset="0"/>
                          <a:ea typeface="Malgun Gothic" panose="020B0503020000020004" pitchFamily="34" charset="-127"/>
                          <a:cs typeface="Arial" panose="020B0604020202020204" pitchFamily="34" charset="0"/>
                        </a:rPr>
                        <a:t>2.1873</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396452253"/>
                  </a:ext>
                </a:extLst>
              </a:tr>
              <a:tr h="182880">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 </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Times New Roman" panose="02020603050405020304" pitchFamily="18" charset="0"/>
                          <a:ea typeface="Malgun Gothic" panose="020B0503020000020004" pitchFamily="34" charset="-127"/>
                          <a:cs typeface="Arial" panose="020B0604020202020204" pitchFamily="34" charset="0"/>
                        </a:rPr>
                        <a:t> </a:t>
                      </a:r>
                      <a:endParaRPr lang="en-US" sz="110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088507"/>
                  </a:ext>
                </a:extLst>
              </a:tr>
            </a:tbl>
          </a:graphicData>
        </a:graphic>
      </p:graphicFrame>
      <p:sp>
        <p:nvSpPr>
          <p:cNvPr id="21" name="TextBox 20">
            <a:extLst>
              <a:ext uri="{FF2B5EF4-FFF2-40B4-BE49-F238E27FC236}">
                <a16:creationId xmlns:a16="http://schemas.microsoft.com/office/drawing/2014/main" id="{877C2C90-BF04-4D15-B519-B0310F4B4913}"/>
              </a:ext>
            </a:extLst>
          </p:cNvPr>
          <p:cNvSpPr txBox="1"/>
          <p:nvPr/>
        </p:nvSpPr>
        <p:spPr>
          <a:xfrm>
            <a:off x="625369" y="1462153"/>
            <a:ext cx="4505093" cy="338554"/>
          </a:xfrm>
          <a:prstGeom prst="rect">
            <a:avLst/>
          </a:prstGeom>
          <a:noFill/>
        </p:spPr>
        <p:txBody>
          <a:bodyPr wrap="square" rtlCol="0">
            <a:spAutoFit/>
          </a:bodyPr>
          <a:lstStyle/>
          <a:p>
            <a:pPr algn="ctr"/>
            <a:r>
              <a:rPr lang="en-US" sz="1600" dirty="0">
                <a:solidFill>
                  <a:srgbClr val="000000"/>
                </a:solidFill>
                <a:latin typeface="Times New Roman" panose="02020603050405020304" pitchFamily="18" charset="0"/>
                <a:ea typeface="Times New Roman" panose="02020603050405020304" pitchFamily="18" charset="0"/>
              </a:rPr>
              <a:t>M</a:t>
            </a:r>
            <a:r>
              <a:rPr lang="en-US" sz="1600" dirty="0">
                <a:solidFill>
                  <a:srgbClr val="000000"/>
                </a:solidFill>
                <a:effectLst/>
                <a:latin typeface="Times New Roman" panose="02020603050405020304" pitchFamily="18" charset="0"/>
                <a:ea typeface="Times New Roman" panose="02020603050405020304" pitchFamily="18" charset="0"/>
              </a:rPr>
              <a:t>odel evaluation’s metrics</a:t>
            </a:r>
            <a:endParaRPr lang="en-US" sz="1600" dirty="0"/>
          </a:p>
        </p:txBody>
      </p:sp>
      <p:sp>
        <p:nvSpPr>
          <p:cNvPr id="23" name="TextBox 22">
            <a:extLst>
              <a:ext uri="{FF2B5EF4-FFF2-40B4-BE49-F238E27FC236}">
                <a16:creationId xmlns:a16="http://schemas.microsoft.com/office/drawing/2014/main" id="{1B9F01C0-DAD4-4C67-87F9-78C986EBA364}"/>
              </a:ext>
            </a:extLst>
          </p:cNvPr>
          <p:cNvSpPr txBox="1"/>
          <p:nvPr/>
        </p:nvSpPr>
        <p:spPr>
          <a:xfrm>
            <a:off x="6096000" y="1722320"/>
            <a:ext cx="5720131" cy="584775"/>
          </a:xfrm>
          <a:prstGeom prst="rect">
            <a:avLst/>
          </a:prstGeom>
          <a:noFill/>
        </p:spPr>
        <p:txBody>
          <a:bodyPr wrap="square" rtlCol="0">
            <a:spAutoFit/>
          </a:bodyPr>
          <a:lstStyle/>
          <a:p>
            <a:pPr algn="ctr"/>
            <a:r>
              <a:rPr lang="en-US" sz="1600" dirty="0">
                <a:effectLst/>
                <a:latin typeface="Times New Roman" panose="02020603050405020304" pitchFamily="18" charset="0"/>
                <a:ea typeface="Malgun Gothic" panose="020B0503020000020004" pitchFamily="34" charset="-127"/>
                <a:cs typeface="Arial" panose="020B0604020202020204" pitchFamily="34" charset="0"/>
              </a:rPr>
              <a:t>Performance evaluation of MAE, AE, DAE, VAE, and MVAE on normal test data</a:t>
            </a:r>
            <a:endParaRPr lang="en-US" sz="1600" dirty="0"/>
          </a:p>
        </p:txBody>
      </p:sp>
      <p:pic>
        <p:nvPicPr>
          <p:cNvPr id="25" name="Picture 24">
            <a:extLst>
              <a:ext uri="{FF2B5EF4-FFF2-40B4-BE49-F238E27FC236}">
                <a16:creationId xmlns:a16="http://schemas.microsoft.com/office/drawing/2014/main" id="{3D4F7A86-B38D-4BE2-9F58-2123301A5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82" y="4608816"/>
            <a:ext cx="2236601" cy="1828800"/>
          </a:xfrm>
          <a:prstGeom prst="rect">
            <a:avLst/>
          </a:prstGeom>
        </p:spPr>
      </p:pic>
      <p:pic>
        <p:nvPicPr>
          <p:cNvPr id="27" name="Picture 26">
            <a:extLst>
              <a:ext uri="{FF2B5EF4-FFF2-40B4-BE49-F238E27FC236}">
                <a16:creationId xmlns:a16="http://schemas.microsoft.com/office/drawing/2014/main" id="{785F6327-4B59-4D47-A584-B8C40081B1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644" y="4616449"/>
            <a:ext cx="2198764" cy="1828800"/>
          </a:xfrm>
          <a:prstGeom prst="rect">
            <a:avLst/>
          </a:prstGeom>
        </p:spPr>
      </p:pic>
      <p:pic>
        <p:nvPicPr>
          <p:cNvPr id="29" name="Picture 28">
            <a:extLst>
              <a:ext uri="{FF2B5EF4-FFF2-40B4-BE49-F238E27FC236}">
                <a16:creationId xmlns:a16="http://schemas.microsoft.com/office/drawing/2014/main" id="{CCA07C8B-1514-4147-9228-0F41BE078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0962" y="4634765"/>
            <a:ext cx="2236601" cy="1828800"/>
          </a:xfrm>
          <a:prstGeom prst="rect">
            <a:avLst/>
          </a:prstGeom>
        </p:spPr>
      </p:pic>
      <p:pic>
        <p:nvPicPr>
          <p:cNvPr id="31" name="Picture 30">
            <a:extLst>
              <a:ext uri="{FF2B5EF4-FFF2-40B4-BE49-F238E27FC236}">
                <a16:creationId xmlns:a16="http://schemas.microsoft.com/office/drawing/2014/main" id="{CA32AD2B-9C81-4898-9DF8-4C3CA477E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6117" y="4608816"/>
            <a:ext cx="2198764" cy="1828800"/>
          </a:xfrm>
          <a:prstGeom prst="rect">
            <a:avLst/>
          </a:prstGeom>
        </p:spPr>
      </p:pic>
      <p:pic>
        <p:nvPicPr>
          <p:cNvPr id="33" name="Picture 32">
            <a:extLst>
              <a:ext uri="{FF2B5EF4-FFF2-40B4-BE49-F238E27FC236}">
                <a16:creationId xmlns:a16="http://schemas.microsoft.com/office/drawing/2014/main" id="{E78EC678-5DAB-43E3-8635-475FA5EB40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3435" y="4584804"/>
            <a:ext cx="2198764" cy="1828800"/>
          </a:xfrm>
          <a:prstGeom prst="rect">
            <a:avLst/>
          </a:prstGeom>
        </p:spPr>
      </p:pic>
      <p:sp>
        <p:nvSpPr>
          <p:cNvPr id="34" name="TextBox 33">
            <a:extLst>
              <a:ext uri="{FF2B5EF4-FFF2-40B4-BE49-F238E27FC236}">
                <a16:creationId xmlns:a16="http://schemas.microsoft.com/office/drawing/2014/main" id="{2B267B98-DDD9-4F6E-8D99-D2D0C7206F79}"/>
              </a:ext>
            </a:extLst>
          </p:cNvPr>
          <p:cNvSpPr txBox="1"/>
          <p:nvPr/>
        </p:nvSpPr>
        <p:spPr>
          <a:xfrm>
            <a:off x="3284094" y="6461291"/>
            <a:ext cx="6047648" cy="338554"/>
          </a:xfrm>
          <a:prstGeom prst="rect">
            <a:avLst/>
          </a:prstGeom>
          <a:noFill/>
        </p:spPr>
        <p:txBody>
          <a:bodyPr wrap="square" rtlCol="0">
            <a:spAutoFit/>
          </a:bodyPr>
          <a:lstStyle/>
          <a:p>
            <a:pPr algn="ctr"/>
            <a:r>
              <a:rPr lang="en-US" sz="1600" dirty="0">
                <a:solidFill>
                  <a:srgbClr val="000000"/>
                </a:solidFill>
                <a:latin typeface="Times New Roman" panose="02020603050405020304" pitchFamily="18" charset="0"/>
                <a:ea typeface="Times New Roman" panose="02020603050405020304" pitchFamily="18" charset="0"/>
              </a:rPr>
              <a:t>Reconstruction of normal test data for the  integrated model</a:t>
            </a:r>
            <a:endParaRPr lang="en-US" sz="1600" dirty="0"/>
          </a:p>
        </p:txBody>
      </p:sp>
    </p:spTree>
    <p:extLst>
      <p:ext uri="{BB962C8B-B14F-4D97-AF65-F5344CB8AC3E}">
        <p14:creationId xmlns:p14="http://schemas.microsoft.com/office/powerpoint/2010/main" val="226768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D3E4-E84B-4821-BDEA-3E9165FB7A52}"/>
              </a:ext>
            </a:extLst>
          </p:cNvPr>
          <p:cNvSpPr>
            <a:spLocks noGrp="1"/>
          </p:cNvSpPr>
          <p:nvPr>
            <p:ph type="title"/>
          </p:nvPr>
        </p:nvSpPr>
        <p:spPr/>
        <p:txBody>
          <a:bodyPr>
            <a:normAutofit fontScale="90000"/>
          </a:bodyPr>
          <a:lstStyle/>
          <a:p>
            <a:r>
              <a:rPr lang="en-US" dirty="0"/>
              <a:t>Testing </a:t>
            </a:r>
            <a:r>
              <a:rPr lang="en-US"/>
              <a:t>the proposed model </a:t>
            </a:r>
            <a:r>
              <a:rPr lang="en-US" dirty="0"/>
              <a:t>on different sensor failures types</a:t>
            </a:r>
          </a:p>
        </p:txBody>
      </p:sp>
      <p:sp>
        <p:nvSpPr>
          <p:cNvPr id="3" name="Slide Number Placeholder 2">
            <a:extLst>
              <a:ext uri="{FF2B5EF4-FFF2-40B4-BE49-F238E27FC236}">
                <a16:creationId xmlns:a16="http://schemas.microsoft.com/office/drawing/2014/main" id="{39ABCE97-93ED-49FF-9B9C-24D5ECB66A45}"/>
              </a:ext>
            </a:extLst>
          </p:cNvPr>
          <p:cNvSpPr>
            <a:spLocks noGrp="1"/>
          </p:cNvSpPr>
          <p:nvPr>
            <p:ph type="sldNum" sz="quarter" idx="12"/>
          </p:nvPr>
        </p:nvSpPr>
        <p:spPr/>
        <p:txBody>
          <a:bodyPr/>
          <a:lstStyle/>
          <a:p>
            <a:fld id="{098DE958-3856-481F-B25A-544D53A661CD}" type="slidenum">
              <a:rPr lang="en-US" smtClean="0"/>
              <a:t>12</a:t>
            </a:fld>
            <a:endParaRPr lang="en-US" dirty="0"/>
          </a:p>
        </p:txBody>
      </p:sp>
      <p:sp>
        <p:nvSpPr>
          <p:cNvPr id="4" name="TextBox 3">
            <a:extLst>
              <a:ext uri="{FF2B5EF4-FFF2-40B4-BE49-F238E27FC236}">
                <a16:creationId xmlns:a16="http://schemas.microsoft.com/office/drawing/2014/main" id="{67E1F9E1-73A1-425A-90AA-E7453841B4FB}"/>
              </a:ext>
            </a:extLst>
          </p:cNvPr>
          <p:cNvSpPr txBox="1"/>
          <p:nvPr/>
        </p:nvSpPr>
        <p:spPr>
          <a:xfrm>
            <a:off x="831273" y="1551709"/>
            <a:ext cx="8368145"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grpSp>
        <p:nvGrpSpPr>
          <p:cNvPr id="57" name="Group 56">
            <a:extLst>
              <a:ext uri="{FF2B5EF4-FFF2-40B4-BE49-F238E27FC236}">
                <a16:creationId xmlns:a16="http://schemas.microsoft.com/office/drawing/2014/main" id="{A12A5768-4063-4F93-BD6A-698AF0391E0E}"/>
              </a:ext>
            </a:extLst>
          </p:cNvPr>
          <p:cNvGrpSpPr/>
          <p:nvPr/>
        </p:nvGrpSpPr>
        <p:grpSpPr>
          <a:xfrm>
            <a:off x="3287560" y="1127496"/>
            <a:ext cx="8248298" cy="5653328"/>
            <a:chOff x="3287560" y="1127496"/>
            <a:chExt cx="8248298" cy="5653328"/>
          </a:xfrm>
        </p:grpSpPr>
        <p:sp>
          <p:nvSpPr>
            <p:cNvPr id="42" name="TextBox 41">
              <a:extLst>
                <a:ext uri="{FF2B5EF4-FFF2-40B4-BE49-F238E27FC236}">
                  <a16:creationId xmlns:a16="http://schemas.microsoft.com/office/drawing/2014/main" id="{CED696C1-4C44-4F3D-B733-0FAFC7B035F2}"/>
                </a:ext>
              </a:extLst>
            </p:cNvPr>
            <p:cNvSpPr txBox="1"/>
            <p:nvPr/>
          </p:nvSpPr>
          <p:spPr>
            <a:xfrm>
              <a:off x="3287560" y="2143244"/>
              <a:ext cx="1926488" cy="4620236"/>
            </a:xfrm>
            <a:prstGeom prst="rect">
              <a:avLst/>
            </a:prstGeom>
            <a:noFill/>
            <a:ln w="19050">
              <a:solidFill>
                <a:srgbClr val="FF0000"/>
              </a:solidFill>
              <a:extLst>
                <a:ext uri="{C807C97D-BFC1-408E-A445-0C87EB9F89A2}">
                  <ask:lineSketchStyleProps xmlns:ask="http://schemas.microsoft.com/office/drawing/2018/sketchyshapes">
                    <ask:type>
                      <ask:lineSketchNone/>
                    </ask:type>
                  </ask:lineSketchStyleProps>
                </a:ext>
              </a:extLst>
            </a:ln>
          </p:spPr>
          <p:txBody>
            <a:bodyPr vert="eaVert" wrap="square" rtlCol="0">
              <a:spAutoFit/>
            </a:bodyPr>
            <a:lstStyle/>
            <a:p>
              <a:endParaRPr lang="en-US" dirty="0"/>
            </a:p>
          </p:txBody>
        </p:sp>
        <p:grpSp>
          <p:nvGrpSpPr>
            <p:cNvPr id="55" name="Group 54">
              <a:extLst>
                <a:ext uri="{FF2B5EF4-FFF2-40B4-BE49-F238E27FC236}">
                  <a16:creationId xmlns:a16="http://schemas.microsoft.com/office/drawing/2014/main" id="{35E26D4B-3667-4551-86FE-6741AA95254D}"/>
                </a:ext>
              </a:extLst>
            </p:cNvPr>
            <p:cNvGrpSpPr/>
            <p:nvPr/>
          </p:nvGrpSpPr>
          <p:grpSpPr>
            <a:xfrm>
              <a:off x="3389520" y="1127496"/>
              <a:ext cx="8146338" cy="5653328"/>
              <a:chOff x="322934" y="1002623"/>
              <a:chExt cx="8146338" cy="5653328"/>
            </a:xfrm>
          </p:grpSpPr>
          <p:pic>
            <p:nvPicPr>
              <p:cNvPr id="12" name="Picture 11">
                <a:extLst>
                  <a:ext uri="{FF2B5EF4-FFF2-40B4-BE49-F238E27FC236}">
                    <a16:creationId xmlns:a16="http://schemas.microsoft.com/office/drawing/2014/main" id="{F9C4E37A-9B98-4961-A5F1-E9704A127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76" y="2308935"/>
                <a:ext cx="1649073" cy="1371600"/>
              </a:xfrm>
              <a:prstGeom prst="rect">
                <a:avLst/>
              </a:prstGeom>
            </p:spPr>
          </p:pic>
          <p:pic>
            <p:nvPicPr>
              <p:cNvPr id="16" name="Picture 15">
                <a:extLst>
                  <a:ext uri="{FF2B5EF4-FFF2-40B4-BE49-F238E27FC236}">
                    <a16:creationId xmlns:a16="http://schemas.microsoft.com/office/drawing/2014/main" id="{3291502A-3A9F-432A-8C61-4E9829BEB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752" y="2251645"/>
                <a:ext cx="1649073" cy="1371600"/>
              </a:xfrm>
              <a:prstGeom prst="rect">
                <a:avLst/>
              </a:prstGeom>
            </p:spPr>
          </p:pic>
          <p:pic>
            <p:nvPicPr>
              <p:cNvPr id="18" name="Picture 17">
                <a:extLst>
                  <a:ext uri="{FF2B5EF4-FFF2-40B4-BE49-F238E27FC236}">
                    <a16:creationId xmlns:a16="http://schemas.microsoft.com/office/drawing/2014/main" id="{03B84CBE-CB2E-42AD-9017-852345341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1005" y="2205330"/>
                <a:ext cx="1649073" cy="1371600"/>
              </a:xfrm>
              <a:prstGeom prst="rect">
                <a:avLst/>
              </a:prstGeom>
            </p:spPr>
          </p:pic>
          <p:pic>
            <p:nvPicPr>
              <p:cNvPr id="20" name="Picture 19">
                <a:extLst>
                  <a:ext uri="{FF2B5EF4-FFF2-40B4-BE49-F238E27FC236}">
                    <a16:creationId xmlns:a16="http://schemas.microsoft.com/office/drawing/2014/main" id="{1B257E30-7EBE-4C48-BC35-D0DA04630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527" y="2237085"/>
                <a:ext cx="1649073" cy="1371600"/>
              </a:xfrm>
              <a:prstGeom prst="rect">
                <a:avLst/>
              </a:prstGeom>
            </p:spPr>
          </p:pic>
          <p:pic>
            <p:nvPicPr>
              <p:cNvPr id="22" name="Picture 21">
                <a:extLst>
                  <a:ext uri="{FF2B5EF4-FFF2-40B4-BE49-F238E27FC236}">
                    <a16:creationId xmlns:a16="http://schemas.microsoft.com/office/drawing/2014/main" id="{BF18E11E-447C-4E52-A420-B6E90AFC84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5532" y="3723559"/>
                <a:ext cx="1649073" cy="1371600"/>
              </a:xfrm>
              <a:prstGeom prst="rect">
                <a:avLst/>
              </a:prstGeom>
            </p:spPr>
          </p:pic>
          <p:pic>
            <p:nvPicPr>
              <p:cNvPr id="24" name="Picture 23">
                <a:extLst>
                  <a:ext uri="{FF2B5EF4-FFF2-40B4-BE49-F238E27FC236}">
                    <a16:creationId xmlns:a16="http://schemas.microsoft.com/office/drawing/2014/main" id="{4AAA924F-B8DB-4798-B152-EA4C2AAA74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2980" y="3749340"/>
                <a:ext cx="1649073" cy="1371600"/>
              </a:xfrm>
              <a:prstGeom prst="rect">
                <a:avLst/>
              </a:prstGeom>
            </p:spPr>
          </p:pic>
          <p:pic>
            <p:nvPicPr>
              <p:cNvPr id="26" name="Picture 25">
                <a:extLst>
                  <a:ext uri="{FF2B5EF4-FFF2-40B4-BE49-F238E27FC236}">
                    <a16:creationId xmlns:a16="http://schemas.microsoft.com/office/drawing/2014/main" id="{D770F9D5-5DC7-4E68-85D3-6AC8B8C2F7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0261" y="3680535"/>
                <a:ext cx="1649073" cy="1371600"/>
              </a:xfrm>
              <a:prstGeom prst="rect">
                <a:avLst/>
              </a:prstGeom>
            </p:spPr>
          </p:pic>
          <p:pic>
            <p:nvPicPr>
              <p:cNvPr id="28" name="Picture 27">
                <a:extLst>
                  <a:ext uri="{FF2B5EF4-FFF2-40B4-BE49-F238E27FC236}">
                    <a16:creationId xmlns:a16="http://schemas.microsoft.com/office/drawing/2014/main" id="{4531E42A-A8F3-4328-B6A9-10F2F09A2E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5756" y="3723559"/>
                <a:ext cx="1649073" cy="1371600"/>
              </a:xfrm>
              <a:prstGeom prst="rect">
                <a:avLst/>
              </a:prstGeom>
            </p:spPr>
          </p:pic>
          <p:pic>
            <p:nvPicPr>
              <p:cNvPr id="34" name="Picture 33">
                <a:extLst>
                  <a:ext uri="{FF2B5EF4-FFF2-40B4-BE49-F238E27FC236}">
                    <a16:creationId xmlns:a16="http://schemas.microsoft.com/office/drawing/2014/main" id="{A3141AE6-EC0D-4083-9E77-E70DAE473C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170" y="5165560"/>
                <a:ext cx="1649073" cy="1371600"/>
              </a:xfrm>
              <a:prstGeom prst="rect">
                <a:avLst/>
              </a:prstGeom>
            </p:spPr>
          </p:pic>
          <p:pic>
            <p:nvPicPr>
              <p:cNvPr id="36" name="Picture 35">
                <a:extLst>
                  <a:ext uri="{FF2B5EF4-FFF2-40B4-BE49-F238E27FC236}">
                    <a16:creationId xmlns:a16="http://schemas.microsoft.com/office/drawing/2014/main" id="{1EB905E7-BE2D-48DA-A0D1-607BC3E655D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03874" y="5195474"/>
                <a:ext cx="1649073" cy="1371600"/>
              </a:xfrm>
              <a:prstGeom prst="rect">
                <a:avLst/>
              </a:prstGeom>
            </p:spPr>
          </p:pic>
          <p:pic>
            <p:nvPicPr>
              <p:cNvPr id="38" name="Picture 37">
                <a:extLst>
                  <a:ext uri="{FF2B5EF4-FFF2-40B4-BE49-F238E27FC236}">
                    <a16:creationId xmlns:a16="http://schemas.microsoft.com/office/drawing/2014/main" id="{9F26BD0F-BD16-4C5A-B100-88F85FEE4B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61005" y="5232820"/>
                <a:ext cx="1649073" cy="1371600"/>
              </a:xfrm>
              <a:prstGeom prst="rect">
                <a:avLst/>
              </a:prstGeom>
            </p:spPr>
          </p:pic>
          <p:pic>
            <p:nvPicPr>
              <p:cNvPr id="40" name="Picture 39">
                <a:extLst>
                  <a:ext uri="{FF2B5EF4-FFF2-40B4-BE49-F238E27FC236}">
                    <a16:creationId xmlns:a16="http://schemas.microsoft.com/office/drawing/2014/main" id="{34EEA8F0-5AED-4937-B7B1-665CAF7A6D2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34213" y="5232820"/>
                <a:ext cx="1649073" cy="1371600"/>
              </a:xfrm>
              <a:prstGeom prst="rect">
                <a:avLst/>
              </a:prstGeom>
            </p:spPr>
          </p:pic>
          <p:sp>
            <p:nvSpPr>
              <p:cNvPr id="43" name="TextBox 42">
                <a:extLst>
                  <a:ext uri="{FF2B5EF4-FFF2-40B4-BE49-F238E27FC236}">
                    <a16:creationId xmlns:a16="http://schemas.microsoft.com/office/drawing/2014/main" id="{43B3A59E-252F-49A5-94AA-2FA6216A5D6D}"/>
                  </a:ext>
                </a:extLst>
              </p:cNvPr>
              <p:cNvSpPr txBox="1"/>
              <p:nvPr/>
            </p:nvSpPr>
            <p:spPr>
              <a:xfrm>
                <a:off x="2297658" y="2018371"/>
                <a:ext cx="1926488" cy="4620236"/>
              </a:xfrm>
              <a:prstGeom prst="rect">
                <a:avLst/>
              </a:prstGeom>
              <a:noFill/>
              <a:ln w="19050">
                <a:solidFill>
                  <a:srgbClr val="FF0000"/>
                </a:solidFill>
                <a:extLst>
                  <a:ext uri="{C807C97D-BFC1-408E-A445-0C87EB9F89A2}">
                    <ask:lineSketchStyleProps xmlns:ask="http://schemas.microsoft.com/office/drawing/2018/sketchyshapes">
                      <ask:type>
                        <ask:lineSketchNone/>
                      </ask:type>
                    </ask:lineSketchStyleProps>
                  </a:ext>
                </a:extLst>
              </a:ln>
            </p:spPr>
            <p:txBody>
              <a:bodyPr vert="eaVert" wrap="square" rtlCol="0">
                <a:spAutoFit/>
              </a:bodyPr>
              <a:lstStyle/>
              <a:p>
                <a:endParaRPr lang="en-US" dirty="0"/>
              </a:p>
            </p:txBody>
          </p:sp>
          <p:sp>
            <p:nvSpPr>
              <p:cNvPr id="44" name="TextBox 43">
                <a:extLst>
                  <a:ext uri="{FF2B5EF4-FFF2-40B4-BE49-F238E27FC236}">
                    <a16:creationId xmlns:a16="http://schemas.microsoft.com/office/drawing/2014/main" id="{5670E501-1FD6-4769-80C0-B3A6B3673E7C}"/>
                  </a:ext>
                </a:extLst>
              </p:cNvPr>
              <p:cNvSpPr txBox="1"/>
              <p:nvPr/>
            </p:nvSpPr>
            <p:spPr>
              <a:xfrm>
                <a:off x="6542784" y="2021815"/>
                <a:ext cx="1926488" cy="4620236"/>
              </a:xfrm>
              <a:prstGeom prst="rect">
                <a:avLst/>
              </a:prstGeom>
              <a:noFill/>
              <a:ln w="19050">
                <a:solidFill>
                  <a:srgbClr val="FF0000"/>
                </a:solidFill>
                <a:extLst>
                  <a:ext uri="{C807C97D-BFC1-408E-A445-0C87EB9F89A2}">
                    <ask:lineSketchStyleProps xmlns:ask="http://schemas.microsoft.com/office/drawing/2018/sketchyshapes">
                      <ask:type>
                        <ask:lineSketchNone/>
                      </ask:type>
                    </ask:lineSketchStyleProps>
                  </a:ext>
                </a:extLst>
              </a:ln>
            </p:spPr>
            <p:txBody>
              <a:bodyPr vert="eaVert" wrap="square" rtlCol="0">
                <a:spAutoFit/>
              </a:bodyPr>
              <a:lstStyle/>
              <a:p>
                <a:endParaRPr lang="en-US" dirty="0"/>
              </a:p>
            </p:txBody>
          </p:sp>
          <p:sp>
            <p:nvSpPr>
              <p:cNvPr id="45" name="TextBox 44">
                <a:extLst>
                  <a:ext uri="{FF2B5EF4-FFF2-40B4-BE49-F238E27FC236}">
                    <a16:creationId xmlns:a16="http://schemas.microsoft.com/office/drawing/2014/main" id="{14764FE5-F899-47C8-82EE-839B875426F6}"/>
                  </a:ext>
                </a:extLst>
              </p:cNvPr>
              <p:cNvSpPr txBox="1"/>
              <p:nvPr/>
            </p:nvSpPr>
            <p:spPr>
              <a:xfrm>
                <a:off x="4420221" y="2035715"/>
                <a:ext cx="1926488" cy="4620236"/>
              </a:xfrm>
              <a:prstGeom prst="rect">
                <a:avLst/>
              </a:prstGeom>
              <a:noFill/>
              <a:ln w="19050">
                <a:solidFill>
                  <a:srgbClr val="FF0000"/>
                </a:solidFill>
                <a:extLst>
                  <a:ext uri="{C807C97D-BFC1-408E-A445-0C87EB9F89A2}">
                    <ask:lineSketchStyleProps xmlns:ask="http://schemas.microsoft.com/office/drawing/2018/sketchyshapes">
                      <ask:type>
                        <ask:lineSketchNone/>
                      </ask:type>
                    </ask:lineSketchStyleProps>
                  </a:ext>
                </a:extLst>
              </a:ln>
            </p:spPr>
            <p:txBody>
              <a:bodyPr vert="eaVert" wrap="square" rtlCol="0">
                <a:spAutoFit/>
              </a:bodyPr>
              <a:lstStyle/>
              <a:p>
                <a:endParaRPr lang="en-US" dirty="0"/>
              </a:p>
            </p:txBody>
          </p:sp>
          <p:sp>
            <p:nvSpPr>
              <p:cNvPr id="46" name="Arrow: Down 45">
                <a:extLst>
                  <a:ext uri="{FF2B5EF4-FFF2-40B4-BE49-F238E27FC236}">
                    <a16:creationId xmlns:a16="http://schemas.microsoft.com/office/drawing/2014/main" id="{9F54F3A5-A886-423D-A1D8-A4FD69FD1D16}"/>
                  </a:ext>
                </a:extLst>
              </p:cNvPr>
              <p:cNvSpPr/>
              <p:nvPr/>
            </p:nvSpPr>
            <p:spPr>
              <a:xfrm rot="10800000">
                <a:off x="959748" y="1407485"/>
                <a:ext cx="495722" cy="7563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054AEF9F-985C-4A5A-94DD-5827912811C0}"/>
                  </a:ext>
                </a:extLst>
              </p:cNvPr>
              <p:cNvSpPr/>
              <p:nvPr/>
            </p:nvSpPr>
            <p:spPr>
              <a:xfrm rot="10800000">
                <a:off x="2962431" y="1407485"/>
                <a:ext cx="495722" cy="7563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D4456642-C660-4274-AA32-25FFB6B1F21D}"/>
                  </a:ext>
                </a:extLst>
              </p:cNvPr>
              <p:cNvSpPr/>
              <p:nvPr/>
            </p:nvSpPr>
            <p:spPr>
              <a:xfrm rot="10800000">
                <a:off x="4968009" y="1369412"/>
                <a:ext cx="495722" cy="7563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EE364474-A6EE-431C-BEE7-5FB1FFA982EB}"/>
                  </a:ext>
                </a:extLst>
              </p:cNvPr>
              <p:cNvSpPr/>
              <p:nvPr/>
            </p:nvSpPr>
            <p:spPr>
              <a:xfrm rot="10800000">
                <a:off x="7100713" y="1371598"/>
                <a:ext cx="495722" cy="7563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9225929-8C5C-4625-88F4-3B829AFF9538}"/>
                  </a:ext>
                </a:extLst>
              </p:cNvPr>
              <p:cNvSpPr txBox="1"/>
              <p:nvPr/>
            </p:nvSpPr>
            <p:spPr>
              <a:xfrm>
                <a:off x="322934" y="1002623"/>
                <a:ext cx="186825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Complete Failure</a:t>
                </a:r>
              </a:p>
            </p:txBody>
          </p:sp>
          <p:sp>
            <p:nvSpPr>
              <p:cNvPr id="52" name="TextBox 51">
                <a:extLst>
                  <a:ext uri="{FF2B5EF4-FFF2-40B4-BE49-F238E27FC236}">
                    <a16:creationId xmlns:a16="http://schemas.microsoft.com/office/drawing/2014/main" id="{17CC5855-3E48-410D-A737-F29DFEE2800C}"/>
                  </a:ext>
                </a:extLst>
              </p:cNvPr>
              <p:cNvSpPr txBox="1"/>
              <p:nvPr/>
            </p:nvSpPr>
            <p:spPr>
              <a:xfrm>
                <a:off x="2345299" y="1021758"/>
                <a:ext cx="186825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Bias</a:t>
                </a:r>
              </a:p>
            </p:txBody>
          </p:sp>
          <p:sp>
            <p:nvSpPr>
              <p:cNvPr id="53" name="TextBox 52">
                <a:extLst>
                  <a:ext uri="{FF2B5EF4-FFF2-40B4-BE49-F238E27FC236}">
                    <a16:creationId xmlns:a16="http://schemas.microsoft.com/office/drawing/2014/main" id="{A47D2568-D9CA-4928-9AD8-6A8D982E6B36}"/>
                  </a:ext>
                </a:extLst>
              </p:cNvPr>
              <p:cNvSpPr txBox="1"/>
              <p:nvPr/>
            </p:nvSpPr>
            <p:spPr>
              <a:xfrm>
                <a:off x="4323673" y="1023850"/>
                <a:ext cx="186825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Drift</a:t>
                </a:r>
              </a:p>
            </p:txBody>
          </p:sp>
          <p:sp>
            <p:nvSpPr>
              <p:cNvPr id="54" name="TextBox 53">
                <a:extLst>
                  <a:ext uri="{FF2B5EF4-FFF2-40B4-BE49-F238E27FC236}">
                    <a16:creationId xmlns:a16="http://schemas.microsoft.com/office/drawing/2014/main" id="{89904CE6-8507-4616-AF60-AA123DFEA440}"/>
                  </a:ext>
                </a:extLst>
              </p:cNvPr>
              <p:cNvSpPr txBox="1"/>
              <p:nvPr/>
            </p:nvSpPr>
            <p:spPr>
              <a:xfrm>
                <a:off x="6414447" y="1024411"/>
                <a:ext cx="186825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Degradation</a:t>
                </a:r>
              </a:p>
            </p:txBody>
          </p:sp>
        </p:grpSp>
      </p:grpSp>
      <p:sp>
        <p:nvSpPr>
          <p:cNvPr id="56" name="TextBox 55">
            <a:extLst>
              <a:ext uri="{FF2B5EF4-FFF2-40B4-BE49-F238E27FC236}">
                <a16:creationId xmlns:a16="http://schemas.microsoft.com/office/drawing/2014/main" id="{198F954A-ECA5-4A19-8C8C-85DCE72F8B07}"/>
              </a:ext>
            </a:extLst>
          </p:cNvPr>
          <p:cNvSpPr txBox="1"/>
          <p:nvPr/>
        </p:nvSpPr>
        <p:spPr>
          <a:xfrm>
            <a:off x="-78488" y="1312162"/>
            <a:ext cx="3307929"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Four common sensor failure (complete failure, bias, drift, degradation) were considered with different fault magnitudes, and fault sizes.</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Only the faulty sensor is plotted here.</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39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0914 thank you note with blue pen on white background stock photo Slide01">
            <a:extLst>
              <a:ext uri="{FF2B5EF4-FFF2-40B4-BE49-F238E27FC236}">
                <a16:creationId xmlns:a16="http://schemas.microsoft.com/office/drawing/2014/main" id="{131D0792-2C34-FB39-58B8-185E21735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0500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27F460A-BF27-F997-705C-3EE4B26D751F}"/>
              </a:ext>
            </a:extLst>
          </p:cNvPr>
          <p:cNvSpPr>
            <a:spLocks noGrp="1"/>
          </p:cNvSpPr>
          <p:nvPr>
            <p:ph type="sldNum" sz="quarter" idx="12"/>
          </p:nvPr>
        </p:nvSpPr>
        <p:spPr/>
        <p:txBody>
          <a:bodyPr/>
          <a:lstStyle/>
          <a:p>
            <a:fld id="{098DE958-3856-481F-B25A-544D53A661CD}" type="slidenum">
              <a:rPr lang="en-US" smtClean="0"/>
              <a:t>13</a:t>
            </a:fld>
            <a:endParaRPr lang="en-US" dirty="0"/>
          </a:p>
        </p:txBody>
      </p:sp>
    </p:spTree>
    <p:extLst>
      <p:ext uri="{BB962C8B-B14F-4D97-AF65-F5344CB8AC3E}">
        <p14:creationId xmlns:p14="http://schemas.microsoft.com/office/powerpoint/2010/main" val="131476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EF60-3972-179C-1602-DCF464697151}"/>
              </a:ext>
            </a:extLst>
          </p:cNvPr>
          <p:cNvSpPr>
            <a:spLocks noGrp="1"/>
          </p:cNvSpPr>
          <p:nvPr>
            <p:ph type="title"/>
          </p:nvPr>
        </p:nvSpPr>
        <p:spPr>
          <a:xfrm>
            <a:off x="0" y="268269"/>
            <a:ext cx="10515600" cy="315912"/>
          </a:xfrm>
        </p:spPr>
        <p:txBody>
          <a:bodyPr>
            <a:normAutofit fontScale="90000"/>
          </a:bodyPr>
          <a:lstStyle/>
          <a:p>
            <a:r>
              <a:rPr lang="en-US" dirty="0"/>
              <a:t>Background &amp; Motivation</a:t>
            </a:r>
          </a:p>
        </p:txBody>
      </p:sp>
      <p:sp>
        <p:nvSpPr>
          <p:cNvPr id="3" name="Slide Number Placeholder 2">
            <a:extLst>
              <a:ext uri="{FF2B5EF4-FFF2-40B4-BE49-F238E27FC236}">
                <a16:creationId xmlns:a16="http://schemas.microsoft.com/office/drawing/2014/main" id="{2ADB7042-EBFE-0DFA-9F34-6FECB2F99EA5}"/>
              </a:ext>
            </a:extLst>
          </p:cNvPr>
          <p:cNvSpPr>
            <a:spLocks noGrp="1"/>
          </p:cNvSpPr>
          <p:nvPr>
            <p:ph type="sldNum" sz="quarter" idx="12"/>
          </p:nvPr>
        </p:nvSpPr>
        <p:spPr/>
        <p:txBody>
          <a:bodyPr/>
          <a:lstStyle/>
          <a:p>
            <a:fld id="{098DE958-3856-481F-B25A-544D53A661CD}" type="slidenum">
              <a:rPr lang="en-US" smtClean="0"/>
              <a:t>2</a:t>
            </a:fld>
            <a:endParaRPr lang="en-US" dirty="0"/>
          </a:p>
        </p:txBody>
      </p:sp>
      <p:sp>
        <p:nvSpPr>
          <p:cNvPr id="19" name="TextBox 18">
            <a:extLst>
              <a:ext uri="{FF2B5EF4-FFF2-40B4-BE49-F238E27FC236}">
                <a16:creationId xmlns:a16="http://schemas.microsoft.com/office/drawing/2014/main" id="{7B6892C0-EE69-4E09-B54A-2A795DFBF597}"/>
              </a:ext>
            </a:extLst>
          </p:cNvPr>
          <p:cNvSpPr txBox="1"/>
          <p:nvPr/>
        </p:nvSpPr>
        <p:spPr>
          <a:xfrm>
            <a:off x="24978" y="918507"/>
            <a:ext cx="12049964" cy="5355312"/>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autoencoder is a neural network that is trained to attempt to copy its input. Internally, it has a hidden layer h that describes a code used to represent the input. The network may be viewed as consisting of two parts: an encoder function h = f(x) and a decoder that produces a reconstruction r = g(h).</a:t>
            </a: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an autoencoder succeeds in simply learning to set </a:t>
            </a:r>
            <a:r>
              <a:rPr lang="en-US" sz="1800" b="1" dirty="0">
                <a:solidFill>
                  <a:schemeClr val="accent1"/>
                </a:solidFill>
                <a:effectLst/>
                <a:latin typeface="Times New Roman" panose="02020603050405020304" pitchFamily="18" charset="0"/>
                <a:ea typeface="Times New Roman" panose="02020603050405020304" pitchFamily="18" charset="0"/>
              </a:rPr>
              <a:t>g(f(x)) = x</a:t>
            </a:r>
            <a:r>
              <a:rPr lang="en-US" sz="1800" dirty="0">
                <a:effectLst/>
                <a:latin typeface="Times New Roman" panose="02020603050405020304" pitchFamily="18" charset="0"/>
                <a:ea typeface="Times New Roman" panose="02020603050405020304" pitchFamily="18" charset="0"/>
              </a:rPr>
              <a:t> everywhere, then it is not especially useful. Instead, </a:t>
            </a:r>
            <a:r>
              <a:rPr lang="en-US" sz="1800" dirty="0">
                <a:solidFill>
                  <a:schemeClr val="accent1"/>
                </a:solidFill>
                <a:effectLst/>
                <a:latin typeface="Times New Roman" panose="02020603050405020304" pitchFamily="18" charset="0"/>
                <a:ea typeface="Times New Roman" panose="02020603050405020304" pitchFamily="18" charset="0"/>
              </a:rPr>
              <a:t>autoencoders are designed to be unable to learn to copy perfectly</a:t>
            </a:r>
            <a:r>
              <a:rPr lang="en-US" sz="1800" dirty="0">
                <a:effectLst/>
                <a:latin typeface="Times New Roman" panose="02020603050405020304" pitchFamily="18" charset="0"/>
                <a:ea typeface="Times New Roman" panose="02020603050405020304" pitchFamily="18" charset="0"/>
              </a:rPr>
              <a:t>.</a:t>
            </a: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Instead, we hope that training the autoencoder to perform the input copying task will result in h taking on useful properties.</a:t>
            </a: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dirty="0">
                <a:solidFill>
                  <a:schemeClr val="accent1"/>
                </a:solidFill>
                <a:latin typeface="Times New Roman" panose="02020603050405020304" pitchFamily="18" charset="0"/>
                <a:ea typeface="Times New Roman" panose="02020603050405020304" pitchFamily="18" charset="0"/>
              </a:rPr>
              <a:t>Usually they are restricted in ways that allow them to copy only approximately</a:t>
            </a:r>
            <a:r>
              <a:rPr lang="en-US" dirty="0">
                <a:latin typeface="Times New Roman" panose="02020603050405020304" pitchFamily="18" charset="0"/>
                <a:ea typeface="Times New Roman" panose="02020603050405020304" pitchFamily="18" charset="0"/>
              </a:rPr>
              <a:t>, and to copy only input that resembles the training data.</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0F8F0A-FF2B-45F0-8CF3-B80B3113FE60}"/>
              </a:ext>
            </a:extLst>
          </p:cNvPr>
          <p:cNvSpPr txBox="1"/>
          <p:nvPr/>
        </p:nvSpPr>
        <p:spPr>
          <a:xfrm>
            <a:off x="946306" y="3033934"/>
            <a:ext cx="10680487" cy="1477328"/>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The general structure of an autoencoder, mapping an input x to an output (called reconstruction) r through an internal representation or code h. The autoencoder has two components: the encoder f (mapping x to h) and the decoder g (mapping h to r)</a:t>
            </a: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ABD2682-CF89-4E43-A488-CA4CB4BDB035}"/>
              </a:ext>
            </a:extLst>
          </p:cNvPr>
          <p:cNvPicPr/>
          <p:nvPr/>
        </p:nvPicPr>
        <p:blipFill>
          <a:blip r:embed="rId2"/>
          <a:stretch>
            <a:fillRect/>
          </a:stretch>
        </p:blipFill>
        <p:spPr>
          <a:xfrm>
            <a:off x="5678148" y="1667910"/>
            <a:ext cx="1471807" cy="1233502"/>
          </a:xfrm>
          <a:prstGeom prst="rect">
            <a:avLst/>
          </a:prstGeom>
        </p:spPr>
      </p:pic>
    </p:spTree>
    <p:extLst>
      <p:ext uri="{BB962C8B-B14F-4D97-AF65-F5344CB8AC3E}">
        <p14:creationId xmlns:p14="http://schemas.microsoft.com/office/powerpoint/2010/main" val="82545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3CF7-47CD-4371-AB3F-EB0DA93D09E1}"/>
              </a:ext>
            </a:extLst>
          </p:cNvPr>
          <p:cNvSpPr>
            <a:spLocks noGrp="1"/>
          </p:cNvSpPr>
          <p:nvPr>
            <p:ph type="title"/>
          </p:nvPr>
        </p:nvSpPr>
        <p:spPr/>
        <p:txBody>
          <a:bodyPr>
            <a:normAutofit fontScale="90000"/>
          </a:bodyPr>
          <a:lstStyle/>
          <a:p>
            <a:r>
              <a:rPr lang="en-US" dirty="0"/>
              <a:t>Cont’d</a:t>
            </a:r>
          </a:p>
        </p:txBody>
      </p:sp>
      <p:sp>
        <p:nvSpPr>
          <p:cNvPr id="3" name="Slide Number Placeholder 2">
            <a:extLst>
              <a:ext uri="{FF2B5EF4-FFF2-40B4-BE49-F238E27FC236}">
                <a16:creationId xmlns:a16="http://schemas.microsoft.com/office/drawing/2014/main" id="{8A8DD34F-E93F-44E6-B458-CEEE5D4939AC}"/>
              </a:ext>
            </a:extLst>
          </p:cNvPr>
          <p:cNvSpPr>
            <a:spLocks noGrp="1"/>
          </p:cNvSpPr>
          <p:nvPr>
            <p:ph type="sldNum" sz="quarter" idx="12"/>
          </p:nvPr>
        </p:nvSpPr>
        <p:spPr/>
        <p:txBody>
          <a:bodyPr/>
          <a:lstStyle/>
          <a:p>
            <a:fld id="{098DE958-3856-481F-B25A-544D53A661CD}" type="slidenum">
              <a:rPr lang="en-US" smtClean="0"/>
              <a:t>3</a:t>
            </a:fld>
            <a:endParaRPr lang="en-US" dirty="0"/>
          </a:p>
        </p:txBody>
      </p:sp>
      <p:sp>
        <p:nvSpPr>
          <p:cNvPr id="6" name="TextBox 5">
            <a:extLst>
              <a:ext uri="{FF2B5EF4-FFF2-40B4-BE49-F238E27FC236}">
                <a16:creationId xmlns:a16="http://schemas.microsoft.com/office/drawing/2014/main" id="{804353DC-3DFD-40F7-89D5-98CE710F2AF7}"/>
              </a:ext>
            </a:extLst>
          </p:cNvPr>
          <p:cNvSpPr txBox="1"/>
          <p:nvPr/>
        </p:nvSpPr>
        <p:spPr>
          <a:xfrm>
            <a:off x="0" y="948690"/>
            <a:ext cx="12049964"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Undercomplete autoencoders</a:t>
            </a:r>
            <a:r>
              <a:rPr lang="en-US" sz="1800" dirty="0">
                <a:effectLst/>
                <a:latin typeface="Times New Roman" panose="02020603050405020304" pitchFamily="18" charset="0"/>
                <a:ea typeface="Times New Roman" panose="02020603050405020304" pitchFamily="18" charset="0"/>
              </a:rPr>
              <a:t>: One way to obtain useful features from the autoencoder is to constrain h to have smaller dimension than x. </a:t>
            </a:r>
            <a:r>
              <a:rPr lang="en-US" sz="1800" dirty="0">
                <a:solidFill>
                  <a:schemeClr val="accent1"/>
                </a:solidFill>
                <a:effectLst/>
                <a:latin typeface="Times New Roman" panose="02020603050405020304" pitchFamily="18" charset="0"/>
                <a:ea typeface="Times New Roman" panose="02020603050405020304" pitchFamily="18" charset="0"/>
              </a:rPr>
              <a:t>An autoencoder whose code dimension is less than the input dimension is called undercomplete</a:t>
            </a:r>
            <a:r>
              <a:rPr lang="en-US" sz="1800" dirty="0">
                <a:effectLst/>
                <a:latin typeface="Times New Roman" panose="02020603050405020304" pitchFamily="18" charset="0"/>
                <a:ea typeface="Times New Roman" panose="02020603050405020304" pitchFamily="18" charset="0"/>
              </a:rPr>
              <a:t>.</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Learning an undercomplete representation forces the autoencoder to capture the most salient features of the training data.</a:t>
            </a:r>
          </a:p>
          <a:p>
            <a:pPr algn="just"/>
            <a:endParaRPr lang="en-US" sz="1800" dirty="0">
              <a:effectLst/>
              <a:latin typeface="Times New Roman" panose="02020603050405020304" pitchFamily="18" charset="0"/>
              <a:ea typeface="Times New Roman" panose="02020603050405020304" pitchFamily="18" charset="0"/>
            </a:endParaRPr>
          </a:p>
          <a:p>
            <a:pPr lvl="8" algn="just"/>
            <a:r>
              <a:rPr lang="en-US" dirty="0">
                <a:effectLst/>
                <a:latin typeface="Times New Roman" panose="02020603050405020304" pitchFamily="18" charset="0"/>
                <a:ea typeface="Times New Roman" panose="02020603050405020304" pitchFamily="18" charset="0"/>
              </a:rPr>
              <a:t>                  L(x, g(f(x)))     </a:t>
            </a:r>
          </a:p>
          <a:p>
            <a:pPr lvl="8" algn="just"/>
            <a:endParaRPr lang="en-US"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where L is a loss function penalizing g(f(x)) for being dissimilar from x, such as the mean squared error.</a:t>
            </a:r>
          </a:p>
          <a:p>
            <a:pPr marL="285750" indent="-285750" algn="jus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f the encoder and decoder are allowed too much capacity, the autoencoder can learn to perform the copying task </a:t>
            </a:r>
            <a:r>
              <a:rPr lang="en-US" sz="1800" dirty="0">
                <a:effectLst/>
                <a:latin typeface="Times New Roman" panose="02020603050405020304" pitchFamily="18" charset="0"/>
                <a:ea typeface="Times New Roman" panose="02020603050405020304" pitchFamily="18" charset="0"/>
              </a:rPr>
              <a:t>without extracting useful information about the distribution of the data. </a:t>
            </a: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similar problem occurs if the hidden code is allowed to have dimension equal to the input, and in the overcomplete case in which the hidden code has dimension greater than the input. In these cases, even a linear encoder and linear decoder can learn to copy the input to the output without learning anything useful about the data distribution. </a:t>
            </a:r>
          </a:p>
          <a:p>
            <a:pPr algn="just"/>
            <a:endParaRPr lang="en-US"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 how can we tackle this problem? </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71125-7807-41DB-9EAB-DCD5B74BC54C}"/>
              </a:ext>
            </a:extLst>
          </p:cNvPr>
          <p:cNvSpPr txBox="1"/>
          <p:nvPr/>
        </p:nvSpPr>
        <p:spPr>
          <a:xfrm>
            <a:off x="3961173" y="5061063"/>
            <a:ext cx="3713356" cy="646331"/>
          </a:xfrm>
          <a:prstGeom prst="rect">
            <a:avLst/>
          </a:prstGeom>
          <a:noFill/>
        </p:spPr>
        <p:txBody>
          <a:bodyPr wrap="square" rtlCol="0">
            <a:spAutoFit/>
          </a:bodyPr>
          <a:lstStyle/>
          <a:p>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Using </a:t>
            </a:r>
            <a:r>
              <a:rPr lang="en-US"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regularizer</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89210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EF60-3972-179C-1602-DCF464697151}"/>
              </a:ext>
            </a:extLst>
          </p:cNvPr>
          <p:cNvSpPr>
            <a:spLocks noGrp="1"/>
          </p:cNvSpPr>
          <p:nvPr>
            <p:ph type="title"/>
          </p:nvPr>
        </p:nvSpPr>
        <p:spPr>
          <a:xfrm>
            <a:off x="24978" y="165414"/>
            <a:ext cx="10515600" cy="315912"/>
          </a:xfrm>
        </p:spPr>
        <p:txBody>
          <a:bodyPr>
            <a:normAutofit fontScale="90000"/>
          </a:bodyPr>
          <a:lstStyle/>
          <a:p>
            <a:r>
              <a:rPr lang="en-US" dirty="0"/>
              <a:t>Cont’d</a:t>
            </a:r>
          </a:p>
        </p:txBody>
      </p:sp>
      <p:sp>
        <p:nvSpPr>
          <p:cNvPr id="3" name="Slide Number Placeholder 2">
            <a:extLst>
              <a:ext uri="{FF2B5EF4-FFF2-40B4-BE49-F238E27FC236}">
                <a16:creationId xmlns:a16="http://schemas.microsoft.com/office/drawing/2014/main" id="{2ADB7042-EBFE-0DFA-9F34-6FECB2F99EA5}"/>
              </a:ext>
            </a:extLst>
          </p:cNvPr>
          <p:cNvSpPr>
            <a:spLocks noGrp="1"/>
          </p:cNvSpPr>
          <p:nvPr>
            <p:ph type="sldNum" sz="quarter" idx="12"/>
          </p:nvPr>
        </p:nvSpPr>
        <p:spPr/>
        <p:txBody>
          <a:bodyPr/>
          <a:lstStyle/>
          <a:p>
            <a:fld id="{098DE958-3856-481F-B25A-544D53A661CD}" type="slidenum">
              <a:rPr lang="en-US" smtClean="0"/>
              <a:t>4</a:t>
            </a:fld>
            <a:endParaRPr lang="en-US" dirty="0"/>
          </a:p>
        </p:txBody>
      </p:sp>
      <p:sp>
        <p:nvSpPr>
          <p:cNvPr id="19" name="TextBox 18">
            <a:extLst>
              <a:ext uri="{FF2B5EF4-FFF2-40B4-BE49-F238E27FC236}">
                <a16:creationId xmlns:a16="http://schemas.microsoft.com/office/drawing/2014/main" id="{7B6892C0-EE69-4E09-B54A-2A795DFBF597}"/>
              </a:ext>
            </a:extLst>
          </p:cNvPr>
          <p:cNvSpPr txBox="1"/>
          <p:nvPr/>
        </p:nvSpPr>
        <p:spPr>
          <a:xfrm>
            <a:off x="24978" y="918507"/>
            <a:ext cx="12049964" cy="590931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regularized autoencoder </a:t>
            </a:r>
            <a:r>
              <a:rPr lang="en-US" sz="1800" dirty="0">
                <a:effectLst/>
                <a:latin typeface="Times New Roman" panose="02020603050405020304" pitchFamily="18" charset="0"/>
                <a:ea typeface="Times New Roman" panose="02020603050405020304" pitchFamily="18" charset="0"/>
              </a:rPr>
              <a:t>can be nonlinear and overcomplete but still </a:t>
            </a:r>
            <a:r>
              <a:rPr lang="en-US" sz="1800" dirty="0">
                <a:solidFill>
                  <a:schemeClr val="accent1"/>
                </a:solidFill>
                <a:effectLst/>
                <a:latin typeface="Times New Roman" panose="02020603050405020304" pitchFamily="18" charset="0"/>
                <a:ea typeface="Times New Roman" panose="02020603050405020304" pitchFamily="18" charset="0"/>
              </a:rPr>
              <a:t>learn something useful about the data distribution even if the model capacity is great </a:t>
            </a:r>
            <a:r>
              <a:rPr lang="en-US" sz="1800" dirty="0">
                <a:effectLst/>
                <a:latin typeface="Times New Roman" panose="02020603050405020304" pitchFamily="18" charset="0"/>
                <a:ea typeface="Times New Roman" panose="02020603050405020304" pitchFamily="18" charset="0"/>
              </a:rPr>
              <a:t>enough to learn a trivial identity function.</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Regularized autoencoders use a loss function that encourages the model to have other properties besides the ability to copy its input to its output. These other properties include sparsity of the representation, smallness of the derivative of the representation, and robustness to noise or to missing inputs.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Regulaized</a:t>
            </a:r>
            <a:r>
              <a:rPr lang="en-US" dirty="0">
                <a:latin typeface="Times New Roman" panose="02020603050405020304" pitchFamily="18" charset="0"/>
                <a:cs typeface="Times New Roman" panose="02020603050405020304" pitchFamily="18" charset="0"/>
              </a:rPr>
              <a:t> autoencoders:</a:t>
            </a:r>
          </a:p>
          <a:p>
            <a:pPr marL="1657350" lvl="3" indent="-285750" algn="just">
              <a:buFont typeface="Arial" panose="020B0604020202020204" pitchFamily="34" charset="0"/>
              <a:buChar char="•"/>
            </a:pPr>
            <a:r>
              <a:rPr lang="en-US" b="1" dirty="0">
                <a:solidFill>
                  <a:schemeClr val="accent2"/>
                </a:solidFill>
                <a:latin typeface="Times New Roman" panose="02020603050405020304" pitchFamily="18" charset="0"/>
                <a:cs typeface="Times New Roman" panose="02020603050405020304" pitchFamily="18" charset="0"/>
              </a:rPr>
              <a:t>Sparse Autoencoders</a:t>
            </a:r>
            <a:r>
              <a:rPr lang="en-US" b="1" dirty="0">
                <a:latin typeface="Times New Roman" panose="02020603050405020304" pitchFamily="18" charset="0"/>
                <a:cs typeface="Times New Roman" panose="02020603050405020304" pitchFamily="18" charset="0"/>
              </a:rPr>
              <a:t>:   </a:t>
            </a:r>
          </a:p>
          <a:p>
            <a:pPr marL="2571750" lvl="5"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  </a:t>
            </a:r>
            <a:r>
              <a:rPr lang="pt-BR" dirty="0">
                <a:latin typeface="Times New Roman" panose="02020603050405020304" pitchFamily="18" charset="0"/>
                <a:cs typeface="Times New Roman" panose="02020603050405020304" pitchFamily="18" charset="0"/>
              </a:rPr>
              <a:t>L(x, g(f(x))) + Ω(h)</a:t>
            </a:r>
          </a:p>
          <a:p>
            <a:pPr marL="2114550" lvl="4" indent="-285750" algn="just">
              <a:buFont typeface="Arial" panose="020B0604020202020204" pitchFamily="34" charset="0"/>
              <a:buChar char="•"/>
            </a:pPr>
            <a:endParaRPr lang="pt-BR" b="1" dirty="0">
              <a:latin typeface="Times New Roman" panose="02020603050405020304" pitchFamily="18" charset="0"/>
              <a:cs typeface="Times New Roman" panose="02020603050405020304" pitchFamily="18" charset="0"/>
            </a:endParaRPr>
          </a:p>
          <a:p>
            <a:pPr marL="1657350" lvl="3" indent="-285750" algn="just">
              <a:buFont typeface="Arial" panose="020B0604020202020204" pitchFamily="34" charset="0"/>
              <a:buChar char="•"/>
            </a:pPr>
            <a:r>
              <a:rPr lang="en-US" b="1" dirty="0">
                <a:solidFill>
                  <a:schemeClr val="accent2"/>
                </a:solidFill>
                <a:latin typeface="Times New Roman" panose="02020603050405020304" pitchFamily="18" charset="0"/>
                <a:cs typeface="Times New Roman" panose="02020603050405020304" pitchFamily="18" charset="0"/>
              </a:rPr>
              <a:t>Contractive autoencoders</a:t>
            </a:r>
            <a:r>
              <a:rPr lang="en-US" b="1" dirty="0">
                <a:latin typeface="Times New Roman" panose="02020603050405020304" pitchFamily="18" charset="0"/>
                <a:cs typeface="Times New Roman" panose="02020603050405020304" pitchFamily="18" charset="0"/>
              </a:rPr>
              <a:t>: </a:t>
            </a:r>
          </a:p>
          <a:p>
            <a:pPr marL="2571750" lvl="5"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 </a:t>
            </a:r>
            <a:r>
              <a:rPr lang="en-US" sz="1800" dirty="0">
                <a:effectLst/>
                <a:latin typeface="Times New Roman" panose="02020603050405020304" pitchFamily="18" charset="0"/>
                <a:ea typeface="Malgun Gothic" panose="020B0503020000020004" pitchFamily="34" charset="-127"/>
                <a:cs typeface="Arial" panose="020B0604020202020204" pitchFamily="34" charset="0"/>
              </a:rPr>
              <a:t>L(x, g(f(x))) +  </a:t>
            </a:r>
            <a:r>
              <a:rPr lang="ko-KR" sz="1800" dirty="0">
                <a:effectLst/>
                <a:latin typeface="Times New Roman" panose="02020603050405020304" pitchFamily="18" charset="0"/>
                <a:ea typeface="Malgun Gothic" panose="020B0503020000020004" pitchFamily="34" charset="-127"/>
                <a:cs typeface="Arial" panose="020B0604020202020204" pitchFamily="34" charset="0"/>
              </a:rPr>
              <a:t>Ω</a:t>
            </a:r>
            <a:r>
              <a:rPr lang="en-US" sz="1800" dirty="0">
                <a:effectLst/>
                <a:latin typeface="Times New Roman" panose="02020603050405020304" pitchFamily="18" charset="0"/>
                <a:ea typeface="Malgun Gothic" panose="020B0503020000020004" pitchFamily="34" charset="-127"/>
                <a:cs typeface="Arial" panose="020B0604020202020204" pitchFamily="34" charset="0"/>
              </a:rPr>
              <a:t>(h) </a:t>
            </a:r>
            <a:endParaRPr lang="en-US" b="1" dirty="0">
              <a:latin typeface="Times New Roman" panose="02020603050405020304" pitchFamily="18" charset="0"/>
              <a:cs typeface="Times New Roman" panose="02020603050405020304" pitchFamily="18" charset="0"/>
            </a:endParaRPr>
          </a:p>
          <a:p>
            <a:pPr lvl="6" algn="just"/>
            <a:endParaRPr lang="en-US" b="1" dirty="0">
              <a:latin typeface="Times New Roman" panose="02020603050405020304" pitchFamily="18" charset="0"/>
              <a:cs typeface="Times New Roman" panose="02020603050405020304" pitchFamily="18" charset="0"/>
            </a:endParaRPr>
          </a:p>
          <a:p>
            <a:pPr marL="1657350" lvl="3" indent="-285750" algn="just">
              <a:buFont typeface="Arial" panose="020B0604020202020204" pitchFamily="34" charset="0"/>
              <a:buChar char="•"/>
            </a:pPr>
            <a:r>
              <a:rPr lang="en-US" b="1" dirty="0">
                <a:solidFill>
                  <a:schemeClr val="accent2"/>
                </a:solidFill>
                <a:latin typeface="Times New Roman" panose="02020603050405020304" pitchFamily="18" charset="0"/>
                <a:cs typeface="Times New Roman" panose="02020603050405020304" pitchFamily="18" charset="0"/>
              </a:rPr>
              <a:t>Denoising Autoencoders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Rather than adding a penalty Ω to the cost function, we can obtain an autoencoder that learns something useful by changing the reconstruction error term of the cost function.</a:t>
            </a:r>
          </a:p>
          <a:p>
            <a:pPr marL="1657350" lvl="3"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571750" lvl="5"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     </a:t>
            </a:r>
            <a:r>
              <a:rPr lang="en-US" dirty="0">
                <a:latin typeface="Times New Roman" panose="02020603050405020304" pitchFamily="18" charset="0"/>
                <a:cs typeface="Times New Roman" panose="02020603050405020304" pitchFamily="18" charset="0"/>
              </a:rPr>
              <a:t>L(x, g(f(x)))</a:t>
            </a: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FB7B9E-2BC9-43AA-8F6B-1E43B9B15DD7}"/>
              </a:ext>
            </a:extLst>
          </p:cNvPr>
          <p:cNvSpPr txBox="1"/>
          <p:nvPr/>
        </p:nvSpPr>
        <p:spPr>
          <a:xfrm>
            <a:off x="5516691" y="3950543"/>
            <a:ext cx="533269" cy="410818"/>
          </a:xfrm>
          <a:prstGeom prst="rect">
            <a:avLst/>
          </a:prstGeom>
          <a:noFill/>
          <a:ln w="3175">
            <a:solidFill>
              <a:schemeClr val="tx1"/>
            </a:solidFill>
            <a:prstDash val="lgDash"/>
          </a:ln>
        </p:spPr>
        <p:txBody>
          <a:bodyPr wrap="square" rtlCol="0">
            <a:spAutoFit/>
          </a:bodyPr>
          <a:lstStyle/>
          <a:p>
            <a:endParaRPr lang="en-US" dirty="0"/>
          </a:p>
        </p:txBody>
      </p:sp>
      <p:cxnSp>
        <p:nvCxnSpPr>
          <p:cNvPr id="9" name="Straight Arrow Connector 8">
            <a:extLst>
              <a:ext uri="{FF2B5EF4-FFF2-40B4-BE49-F238E27FC236}">
                <a16:creationId xmlns:a16="http://schemas.microsoft.com/office/drawing/2014/main" id="{63113F3E-69CA-4AD0-8B3F-223102DA9650}"/>
              </a:ext>
            </a:extLst>
          </p:cNvPr>
          <p:cNvCxnSpPr/>
          <p:nvPr/>
        </p:nvCxnSpPr>
        <p:spPr>
          <a:xfrm>
            <a:off x="6337722" y="4231775"/>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2EA70A-1CBB-48BE-A2D9-110C9FE93A27}"/>
              </a:ext>
            </a:extLst>
          </p:cNvPr>
          <p:cNvSpPr txBox="1"/>
          <p:nvPr/>
        </p:nvSpPr>
        <p:spPr>
          <a:xfrm>
            <a:off x="7539884" y="3715030"/>
            <a:ext cx="1913833"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Sparsity penalty</a:t>
            </a:r>
          </a:p>
        </p:txBody>
      </p:sp>
      <p:cxnSp>
        <p:nvCxnSpPr>
          <p:cNvPr id="13" name="Straight Arrow Connector 12">
            <a:extLst>
              <a:ext uri="{FF2B5EF4-FFF2-40B4-BE49-F238E27FC236}">
                <a16:creationId xmlns:a16="http://schemas.microsoft.com/office/drawing/2014/main" id="{700A06E0-6385-4FE4-9D9A-F0FBFB6D7E8C}"/>
              </a:ext>
            </a:extLst>
          </p:cNvPr>
          <p:cNvCxnSpPr/>
          <p:nvPr/>
        </p:nvCxnSpPr>
        <p:spPr>
          <a:xfrm>
            <a:off x="6213031" y="6376673"/>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520D6DC-9759-4806-A18D-377AA91317C5}"/>
                  </a:ext>
                </a:extLst>
              </p:cNvPr>
              <p:cNvSpPr txBox="1"/>
              <p:nvPr/>
            </p:nvSpPr>
            <p:spPr>
              <a:xfrm>
                <a:off x="7539884" y="6192007"/>
                <a:ext cx="1524000" cy="369332"/>
              </a:xfrm>
              <a:prstGeom prst="rect">
                <a:avLst/>
              </a:prstGeom>
              <a:noFill/>
            </p:spPr>
            <p:txBody>
              <a:bodyPr wrap="square" rtlCol="0">
                <a:spAutoFit/>
              </a:bodyPr>
              <a:lstStyle/>
              <a:p>
                <a:r>
                  <a:rPr lang="en-US" sz="1800" dirty="0">
                    <a:effectLst/>
                    <a:latin typeface="Times New Roman" panose="02020603050405020304" pitchFamily="18" charset="0"/>
                    <a:ea typeface="Malgun Gothic" panose="020B0503020000020004" pitchFamily="34" charset="-127"/>
                    <a:cs typeface="Arial" panose="020B0604020202020204" pitchFamily="34" charset="0"/>
                  </a:rPr>
                  <a:t>L(x, g(f(</a:t>
                </a:r>
                <a14:m>
                  <m:oMath xmlns:m="http://schemas.openxmlformats.org/officeDocument/2006/math">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Malgun Gothic" panose="020B0503020000020004" pitchFamily="34" charset="-127"/>
                            <a:cs typeface="Arial" panose="020B0604020202020204" pitchFamily="34" charset="0"/>
                          </a:rPr>
                          <m:t>𝑥</m:t>
                        </m:r>
                      </m:e>
                    </m:acc>
                  </m:oMath>
                </a14:m>
                <a:r>
                  <a:rPr lang="en-US" sz="18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dirty="0"/>
              </a:p>
            </p:txBody>
          </p:sp>
        </mc:Choice>
        <mc:Fallback>
          <p:sp>
            <p:nvSpPr>
              <p:cNvPr id="15" name="TextBox 14">
                <a:extLst>
                  <a:ext uri="{FF2B5EF4-FFF2-40B4-BE49-F238E27FC236}">
                    <a16:creationId xmlns:a16="http://schemas.microsoft.com/office/drawing/2014/main" id="{8520D6DC-9759-4806-A18D-377AA91317C5}"/>
                  </a:ext>
                </a:extLst>
              </p:cNvPr>
              <p:cNvSpPr txBox="1">
                <a:spLocks noRot="1" noChangeAspect="1" noMove="1" noResize="1" noEditPoints="1" noAdjustHandles="1" noChangeArrowheads="1" noChangeShapeType="1" noTextEdit="1"/>
              </p:cNvSpPr>
              <p:nvPr/>
            </p:nvSpPr>
            <p:spPr>
              <a:xfrm>
                <a:off x="7539884" y="6192007"/>
                <a:ext cx="1524000" cy="369332"/>
              </a:xfrm>
              <a:prstGeom prst="rect">
                <a:avLst/>
              </a:prstGeom>
              <a:blipFill>
                <a:blip r:embed="rId2"/>
                <a:stretch>
                  <a:fillRect l="-3600" t="-11667" b="-25000"/>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AB914A3D-B4BA-4122-95D7-F5B6F30CDF3E}"/>
              </a:ext>
            </a:extLst>
          </p:cNvPr>
          <p:cNvCxnSpPr/>
          <p:nvPr/>
        </p:nvCxnSpPr>
        <p:spPr>
          <a:xfrm>
            <a:off x="6337722" y="4966017"/>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66CC805A-8D54-40C6-89DE-81192EA118E0}"/>
              </a:ext>
            </a:extLst>
          </p:cNvPr>
          <p:cNvPicPr>
            <a:picLocks noChangeAspect="1"/>
          </p:cNvPicPr>
          <p:nvPr/>
        </p:nvPicPr>
        <p:blipFill>
          <a:blip r:embed="rId3"/>
          <a:stretch>
            <a:fillRect/>
          </a:stretch>
        </p:blipFill>
        <p:spPr>
          <a:xfrm>
            <a:off x="7539884" y="4580302"/>
            <a:ext cx="2000000" cy="771429"/>
          </a:xfrm>
          <a:prstGeom prst="rect">
            <a:avLst/>
          </a:prstGeom>
        </p:spPr>
      </p:pic>
      <p:sp>
        <p:nvSpPr>
          <p:cNvPr id="35" name="TextBox 34">
            <a:extLst>
              <a:ext uri="{FF2B5EF4-FFF2-40B4-BE49-F238E27FC236}">
                <a16:creationId xmlns:a16="http://schemas.microsoft.com/office/drawing/2014/main" id="{8396958D-22D7-48E6-8594-CA5F7AEED3FD}"/>
              </a:ext>
            </a:extLst>
          </p:cNvPr>
          <p:cNvSpPr txBox="1"/>
          <p:nvPr/>
        </p:nvSpPr>
        <p:spPr>
          <a:xfrm>
            <a:off x="5500831" y="4760607"/>
            <a:ext cx="533269" cy="410818"/>
          </a:xfrm>
          <a:prstGeom prst="rect">
            <a:avLst/>
          </a:prstGeom>
          <a:noFill/>
          <a:ln w="3175">
            <a:solidFill>
              <a:schemeClr val="tx1"/>
            </a:solidFill>
            <a:prstDash val="lgDash"/>
          </a:ln>
        </p:spPr>
        <p:txBody>
          <a:bodyPr wrap="square" rtlCol="0">
            <a:spAutoFit/>
          </a:bodyPr>
          <a:lstStyle/>
          <a:p>
            <a:endParaRPr lang="en-US" dirty="0"/>
          </a:p>
        </p:txBody>
      </p:sp>
      <p:sp>
        <p:nvSpPr>
          <p:cNvPr id="4" name="TextBox 3">
            <a:extLst>
              <a:ext uri="{FF2B5EF4-FFF2-40B4-BE49-F238E27FC236}">
                <a16:creationId xmlns:a16="http://schemas.microsoft.com/office/drawing/2014/main" id="{C02A9008-5F3C-4E91-A45E-A2EE1CFAB938}"/>
              </a:ext>
            </a:extLst>
          </p:cNvPr>
          <p:cNvSpPr txBox="1"/>
          <p:nvPr/>
        </p:nvSpPr>
        <p:spPr>
          <a:xfrm>
            <a:off x="9613859" y="4504181"/>
            <a:ext cx="2604964" cy="830997"/>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Is the squared </a:t>
            </a:r>
            <a:r>
              <a:rPr lang="en-US" sz="1200" dirty="0" err="1">
                <a:latin typeface="Times New Roman" panose="02020603050405020304" pitchFamily="18" charset="0"/>
                <a:cs typeface="Times New Roman" panose="02020603050405020304" pitchFamily="18" charset="0"/>
              </a:rPr>
              <a:t>Frobenius</a:t>
            </a:r>
            <a:r>
              <a:rPr lang="en-US" sz="1200" dirty="0">
                <a:latin typeface="Times New Roman" panose="02020603050405020304" pitchFamily="18" charset="0"/>
                <a:cs typeface="Times New Roman" panose="02020603050405020304" pitchFamily="18" charset="0"/>
              </a:rPr>
              <a:t> norm (sum of squared elements) of the</a:t>
            </a:r>
          </a:p>
          <a:p>
            <a:pPr algn="just"/>
            <a:r>
              <a:rPr lang="en-US" sz="1200" dirty="0">
                <a:latin typeface="Times New Roman" panose="02020603050405020304" pitchFamily="18" charset="0"/>
                <a:cs typeface="Times New Roman" panose="02020603050405020304" pitchFamily="18" charset="0"/>
              </a:rPr>
              <a:t>Jacobian matrix of partial derivatives associated with the encoder function</a:t>
            </a:r>
          </a:p>
        </p:txBody>
      </p:sp>
    </p:spTree>
    <p:extLst>
      <p:ext uri="{BB962C8B-B14F-4D97-AF65-F5344CB8AC3E}">
        <p14:creationId xmlns:p14="http://schemas.microsoft.com/office/powerpoint/2010/main" val="354365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FCF7-EF07-4B2C-8895-AD9B8C3D9D6B}"/>
              </a:ext>
            </a:extLst>
          </p:cNvPr>
          <p:cNvSpPr>
            <a:spLocks noGrp="1"/>
          </p:cNvSpPr>
          <p:nvPr>
            <p:ph type="title"/>
          </p:nvPr>
        </p:nvSpPr>
        <p:spPr/>
        <p:txBody>
          <a:bodyPr>
            <a:normAutofit fontScale="90000"/>
          </a:bodyPr>
          <a:lstStyle/>
          <a:p>
            <a:r>
              <a:rPr lang="en-US" dirty="0"/>
              <a:t>Models</a:t>
            </a:r>
          </a:p>
        </p:txBody>
      </p:sp>
      <p:sp>
        <p:nvSpPr>
          <p:cNvPr id="3" name="Slide Number Placeholder 2">
            <a:extLst>
              <a:ext uri="{FF2B5EF4-FFF2-40B4-BE49-F238E27FC236}">
                <a16:creationId xmlns:a16="http://schemas.microsoft.com/office/drawing/2014/main" id="{74AC8244-B7A4-4E4A-9483-8CBDDDBA3BD6}"/>
              </a:ext>
            </a:extLst>
          </p:cNvPr>
          <p:cNvSpPr>
            <a:spLocks noGrp="1"/>
          </p:cNvSpPr>
          <p:nvPr>
            <p:ph type="sldNum" sz="quarter" idx="12"/>
          </p:nvPr>
        </p:nvSpPr>
        <p:spPr/>
        <p:txBody>
          <a:bodyPr/>
          <a:lstStyle/>
          <a:p>
            <a:fld id="{098DE958-3856-481F-B25A-544D53A661CD}" type="slidenum">
              <a:rPr lang="en-US" smtClean="0"/>
              <a:t>5</a:t>
            </a:fld>
            <a:endParaRPr lang="en-US" dirty="0"/>
          </a:p>
        </p:txBody>
      </p:sp>
      <p:sp>
        <p:nvSpPr>
          <p:cNvPr id="5" name="TextBox 4">
            <a:extLst>
              <a:ext uri="{FF2B5EF4-FFF2-40B4-BE49-F238E27FC236}">
                <a16:creationId xmlns:a16="http://schemas.microsoft.com/office/drawing/2014/main" id="{E3E254B4-ED78-4935-AE3D-3261A105F91A}"/>
              </a:ext>
            </a:extLst>
          </p:cNvPr>
          <p:cNvSpPr txBox="1"/>
          <p:nvPr/>
        </p:nvSpPr>
        <p:spPr>
          <a:xfrm>
            <a:off x="-58534" y="1320590"/>
            <a:ext cx="5982080"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ea typeface="Times New Roman" panose="02020603050405020304" pitchFamily="18" charset="0"/>
              </a:rPr>
              <a:t>First, I have considered 5 different types of autoencoders:</a:t>
            </a:r>
          </a:p>
          <a:p>
            <a:pPr marL="285750" indent="-285750" algn="just">
              <a:buFont typeface="Wingdings" panose="05000000000000000000" pitchFamily="2" charset="2"/>
              <a:buChar char="ü"/>
            </a:pPr>
            <a:endParaRPr lang="en-US" sz="1600" b="1" dirty="0">
              <a:effectLst/>
              <a:latin typeface="Times New Roman" panose="02020603050405020304" pitchFamily="18" charset="0"/>
              <a:ea typeface="Times New Roman" panose="02020603050405020304" pitchFamily="18" charset="0"/>
            </a:endParaRPr>
          </a:p>
          <a:p>
            <a:pPr marL="1200150" lvl="2" indent="-285750" algn="just">
              <a:buFont typeface="Wingdings" panose="05000000000000000000" pitchFamily="2" charset="2"/>
              <a:buChar char="ü"/>
            </a:pPr>
            <a:r>
              <a:rPr lang="en-US" sz="1600" b="1" dirty="0">
                <a:latin typeface="Times New Roman" panose="02020603050405020304" pitchFamily="18" charset="0"/>
                <a:ea typeface="Times New Roman" panose="02020603050405020304" pitchFamily="18" charset="0"/>
              </a:rPr>
              <a:t>AE: </a:t>
            </a:r>
            <a:r>
              <a:rPr lang="en-US" sz="1600" dirty="0">
                <a:latin typeface="Times New Roman" panose="02020603050405020304" pitchFamily="18" charset="0"/>
                <a:ea typeface="Times New Roman" panose="02020603050405020304" pitchFamily="18" charset="0"/>
              </a:rPr>
              <a:t> As a baseline model (typical undercomplete autoencoder).</a:t>
            </a:r>
            <a:endParaRPr lang="en-US" sz="1600" b="1" dirty="0">
              <a:latin typeface="Times New Roman" panose="02020603050405020304" pitchFamily="18" charset="0"/>
              <a:ea typeface="Times New Roman" panose="02020603050405020304" pitchFamily="18" charset="0"/>
            </a:endParaRPr>
          </a:p>
          <a:p>
            <a:pPr marL="1200150" lvl="2" indent="-285750" algn="just">
              <a:buFont typeface="Wingdings" panose="05000000000000000000" pitchFamily="2" charset="2"/>
              <a:buChar char="ü"/>
            </a:pPr>
            <a:r>
              <a:rPr lang="en-US" sz="1600" b="1" dirty="0">
                <a:latin typeface="Times New Roman" panose="02020603050405020304" pitchFamily="18" charset="0"/>
                <a:ea typeface="Times New Roman" panose="02020603050405020304" pitchFamily="18" charset="0"/>
              </a:rPr>
              <a:t>DAE: </a:t>
            </a:r>
            <a:r>
              <a:rPr lang="en-US" sz="1600" dirty="0">
                <a:latin typeface="Times New Roman" panose="02020603050405020304" pitchFamily="18" charset="0"/>
                <a:ea typeface="Times New Roman" panose="02020603050405020304" pitchFamily="18" charset="0"/>
              </a:rPr>
              <a:t>Denoising autoencoder.</a:t>
            </a:r>
            <a:endParaRPr lang="en-US" sz="1600" b="1" dirty="0">
              <a:latin typeface="Times New Roman" panose="02020603050405020304" pitchFamily="18" charset="0"/>
              <a:ea typeface="Times New Roman" panose="02020603050405020304" pitchFamily="18" charset="0"/>
            </a:endParaRPr>
          </a:p>
          <a:p>
            <a:pPr marL="1200150" lvl="2" indent="-285750" algn="just">
              <a:buFont typeface="Wingdings" panose="05000000000000000000" pitchFamily="2" charset="2"/>
              <a:buChar char="ü"/>
            </a:pPr>
            <a:r>
              <a:rPr lang="en-US" sz="1600" b="1" dirty="0">
                <a:effectLst/>
                <a:latin typeface="Times New Roman" panose="02020603050405020304" pitchFamily="18" charset="0"/>
                <a:ea typeface="Times New Roman" panose="02020603050405020304" pitchFamily="18" charset="0"/>
              </a:rPr>
              <a:t>VAE: </a:t>
            </a:r>
            <a:r>
              <a:rPr lang="en-US" sz="1600" dirty="0">
                <a:effectLst/>
                <a:latin typeface="Times New Roman" panose="02020603050405020304" pitchFamily="18" charset="0"/>
                <a:ea typeface="Times New Roman" panose="02020603050405020304" pitchFamily="18" charset="0"/>
              </a:rPr>
              <a:t>Variational autoencoder.</a:t>
            </a:r>
            <a:endParaRPr lang="en-US" sz="1600" b="1" dirty="0">
              <a:effectLst/>
              <a:latin typeface="Times New Roman" panose="02020603050405020304" pitchFamily="18" charset="0"/>
              <a:ea typeface="Times New Roman" panose="02020603050405020304" pitchFamily="18" charset="0"/>
            </a:endParaRPr>
          </a:p>
          <a:p>
            <a:pPr marL="1200150" lvl="2" indent="-285750" algn="just">
              <a:buFont typeface="Wingdings" panose="05000000000000000000" pitchFamily="2" charset="2"/>
              <a:buChar char="ü"/>
            </a:pPr>
            <a:r>
              <a:rPr lang="en-US" sz="1600" b="1" dirty="0" err="1">
                <a:latin typeface="Times New Roman" panose="02020603050405020304" pitchFamily="18" charset="0"/>
                <a:ea typeface="Times New Roman" panose="02020603050405020304" pitchFamily="18" charset="0"/>
              </a:rPr>
              <a:t>MemAE</a:t>
            </a:r>
            <a:r>
              <a:rPr lang="en-US" sz="1600" b="1"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Memory augmented autoencoder.</a:t>
            </a:r>
            <a:endParaRPr lang="en-US" sz="1600" b="1" dirty="0">
              <a:latin typeface="Times New Roman" panose="02020603050405020304" pitchFamily="18" charset="0"/>
              <a:ea typeface="Times New Roman" panose="02020603050405020304" pitchFamily="18" charset="0"/>
            </a:endParaRPr>
          </a:p>
          <a:p>
            <a:pPr marL="1200150" lvl="2" indent="-285750" algn="just">
              <a:buFont typeface="Wingdings" panose="05000000000000000000" pitchFamily="2" charset="2"/>
              <a:buChar char="ü"/>
            </a:pPr>
            <a:r>
              <a:rPr lang="en-US" sz="1600" b="1" dirty="0">
                <a:effectLst/>
                <a:latin typeface="Times New Roman" panose="02020603050405020304" pitchFamily="18" charset="0"/>
                <a:ea typeface="Times New Roman" panose="02020603050405020304" pitchFamily="18" charset="0"/>
              </a:rPr>
              <a:t>MVAE: </a:t>
            </a:r>
            <a:r>
              <a:rPr lang="en-US" sz="1600" dirty="0">
                <a:effectLst/>
                <a:latin typeface="Times New Roman" panose="02020603050405020304" pitchFamily="18" charset="0"/>
                <a:ea typeface="Times New Roman" panose="02020603050405020304" pitchFamily="18" charset="0"/>
              </a:rPr>
              <a:t>Memory augmented variational autoencoder.</a:t>
            </a:r>
            <a:endParaRPr lang="en-US" sz="1600" b="1" dirty="0">
              <a:effectLst/>
              <a:latin typeface="Times New Roman" panose="02020603050405020304" pitchFamily="18" charset="0"/>
              <a:ea typeface="Times New Roman" panose="02020603050405020304" pitchFamily="18" charset="0"/>
            </a:endParaRPr>
          </a:p>
          <a:p>
            <a:pPr marL="742950" lvl="1" indent="-285750" algn="just">
              <a:buFont typeface="Arial" panose="020B0604020202020204" pitchFamily="34" charset="0"/>
              <a:buChar char="•"/>
            </a:pPr>
            <a:endParaRPr lang="en-US" sz="1600" b="1" dirty="0">
              <a:latin typeface="Times New Roman" panose="02020603050405020304" pitchFamily="18" charset="0"/>
              <a:ea typeface="Times New Roman" panose="02020603050405020304" pitchFamily="18" charset="0"/>
            </a:endParaRPr>
          </a:p>
          <a:p>
            <a:pPr marL="742950" lvl="1" indent="-285750" algn="just">
              <a:buFont typeface="Arial" panose="020B0604020202020204" pitchFamily="34" charset="0"/>
              <a:buChar char="•"/>
            </a:pPr>
            <a:r>
              <a:rPr lang="en-US" sz="1600" b="1" dirty="0">
                <a:latin typeface="Times New Roman" panose="02020603050405020304" pitchFamily="18" charset="0"/>
                <a:ea typeface="Times New Roman" panose="02020603050405020304" pitchFamily="18" charset="0"/>
              </a:rPr>
              <a:t>Finally, proposed an “integrated” autoencoder which has the constrains of all above models to learn the distribution od data.</a:t>
            </a:r>
            <a:endParaRPr lang="en-US" sz="1600" dirty="0">
              <a:effectLst/>
              <a:latin typeface="Times New Roman" panose="02020603050405020304" pitchFamily="18" charset="0"/>
              <a:ea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6" name="Object 5">
            <a:extLst>
              <a:ext uri="{FF2B5EF4-FFF2-40B4-BE49-F238E27FC236}">
                <a16:creationId xmlns:a16="http://schemas.microsoft.com/office/drawing/2014/main" id="{C52A113D-84D8-46D0-8001-19E4BBA5147D}"/>
              </a:ext>
            </a:extLst>
          </p:cNvPr>
          <p:cNvGraphicFramePr>
            <a:graphicFrameLocks noChangeAspect="1"/>
          </p:cNvGraphicFramePr>
          <p:nvPr>
            <p:extLst>
              <p:ext uri="{D42A27DB-BD31-4B8C-83A1-F6EECF244321}">
                <p14:modId xmlns:p14="http://schemas.microsoft.com/office/powerpoint/2010/main" val="1608059178"/>
              </p:ext>
            </p:extLst>
          </p:nvPr>
        </p:nvGraphicFramePr>
        <p:xfrm>
          <a:off x="6009773" y="877283"/>
          <a:ext cx="6045693" cy="5308846"/>
        </p:xfrm>
        <a:graphic>
          <a:graphicData uri="http://schemas.openxmlformats.org/presentationml/2006/ole">
            <mc:AlternateContent xmlns:mc="http://schemas.openxmlformats.org/markup-compatibility/2006">
              <mc:Choice xmlns:v="urn:schemas-microsoft-com:vml" Requires="v">
                <p:oleObj spid="_x0000_s3109" name="Document" r:id="rId3" imgW="7387762" imgH="6928279" progId="Word.Document.12">
                  <p:embed/>
                </p:oleObj>
              </mc:Choice>
              <mc:Fallback>
                <p:oleObj name="Document" r:id="rId3" imgW="7387762" imgH="6928279" progId="Word.Document.12">
                  <p:embed/>
                  <p:pic>
                    <p:nvPicPr>
                      <p:cNvPr id="9" name="Object 8">
                        <a:extLst>
                          <a:ext uri="{FF2B5EF4-FFF2-40B4-BE49-F238E27FC236}">
                            <a16:creationId xmlns:a16="http://schemas.microsoft.com/office/drawing/2014/main" id="{A19F456B-0A2E-4E0F-963C-D376E34AFE8B}"/>
                          </a:ext>
                        </a:extLst>
                      </p:cNvPr>
                      <p:cNvPicPr/>
                      <p:nvPr/>
                    </p:nvPicPr>
                    <p:blipFill>
                      <a:blip r:embed="rId4"/>
                      <a:stretch>
                        <a:fillRect/>
                      </a:stretch>
                    </p:blipFill>
                    <p:spPr>
                      <a:xfrm>
                        <a:off x="6009773" y="877283"/>
                        <a:ext cx="6045693" cy="5308846"/>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9FEB4EC4-A29F-424F-B78C-2E1273549B49}"/>
              </a:ext>
            </a:extLst>
          </p:cNvPr>
          <p:cNvSpPr txBox="1"/>
          <p:nvPr/>
        </p:nvSpPr>
        <p:spPr>
          <a:xfrm>
            <a:off x="6182228" y="1028203"/>
            <a:ext cx="7742881" cy="584775"/>
          </a:xfrm>
          <a:prstGeom prst="rect">
            <a:avLst/>
          </a:prstGeom>
          <a:noFill/>
        </p:spPr>
        <p:txBody>
          <a:bodyPr wrap="square" rtlCol="0">
            <a:spAutoFit/>
          </a:bodyPr>
          <a:lstStyle/>
          <a:p>
            <a:r>
              <a:rPr lang="en-US" sz="1600" b="0" dirty="0">
                <a:effectLst/>
                <a:latin typeface="Times New Roman" panose="02020603050405020304" pitchFamily="18" charset="0"/>
                <a:ea typeface="Malgun Gothic" panose="020B0503020000020004" pitchFamily="34" charset="-127"/>
                <a:cs typeface="Arial" panose="020B0604020202020204" pitchFamily="34" charset="0"/>
              </a:rPr>
              <a:t>Advantages and disadvantages of different types of autoencoders.</a:t>
            </a:r>
            <a:endParaRPr lang="en-US" sz="1600" b="1" dirty="0">
              <a:effectLst/>
              <a:latin typeface="Times New Roman" panose="02020603050405020304" pitchFamily="18" charset="0"/>
              <a:ea typeface="Malgun Gothic" panose="020B0503020000020004" pitchFamily="34" charset="-127"/>
              <a:cs typeface="Arial" panose="020B0604020202020204" pitchFamily="34" charset="0"/>
            </a:endParaRPr>
          </a:p>
          <a:p>
            <a:endParaRPr lang="en-US" sz="1600" dirty="0"/>
          </a:p>
        </p:txBody>
      </p:sp>
    </p:spTree>
    <p:extLst>
      <p:ext uri="{BB962C8B-B14F-4D97-AF65-F5344CB8AC3E}">
        <p14:creationId xmlns:p14="http://schemas.microsoft.com/office/powerpoint/2010/main" val="281105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76B4-A688-4C62-99C4-C6AFF2B8558F}"/>
              </a:ext>
            </a:extLst>
          </p:cNvPr>
          <p:cNvSpPr>
            <a:spLocks noGrp="1"/>
          </p:cNvSpPr>
          <p:nvPr>
            <p:ph type="title"/>
          </p:nvPr>
        </p:nvSpPr>
        <p:spPr/>
        <p:txBody>
          <a:bodyPr>
            <a:normAutofit fontScale="90000"/>
          </a:bodyPr>
          <a:lstStyle/>
          <a:p>
            <a:r>
              <a:rPr lang="en-US" dirty="0"/>
              <a:t>Models’ structure (</a:t>
            </a:r>
            <a:r>
              <a:rPr lang="en-US" dirty="0">
                <a:latin typeface="Times New Roman" panose="02020603050405020304" pitchFamily="18" charset="0"/>
                <a:cs typeface="Times New Roman" panose="02020603050405020304" pitchFamily="18" charset="0"/>
              </a:rPr>
              <a:t>AE, DAE)</a:t>
            </a:r>
            <a:endParaRPr lang="en-US" dirty="0"/>
          </a:p>
        </p:txBody>
      </p:sp>
      <p:sp>
        <p:nvSpPr>
          <p:cNvPr id="3" name="Slide Number Placeholder 2">
            <a:extLst>
              <a:ext uri="{FF2B5EF4-FFF2-40B4-BE49-F238E27FC236}">
                <a16:creationId xmlns:a16="http://schemas.microsoft.com/office/drawing/2014/main" id="{45BFF72D-7CC7-4D5C-A71D-5AB47114F29D}"/>
              </a:ext>
            </a:extLst>
          </p:cNvPr>
          <p:cNvSpPr>
            <a:spLocks noGrp="1"/>
          </p:cNvSpPr>
          <p:nvPr>
            <p:ph type="sldNum" sz="quarter" idx="12"/>
          </p:nvPr>
        </p:nvSpPr>
        <p:spPr/>
        <p:txBody>
          <a:bodyPr/>
          <a:lstStyle/>
          <a:p>
            <a:fld id="{098DE958-3856-481F-B25A-544D53A661CD}" type="slidenum">
              <a:rPr lang="en-US" smtClean="0"/>
              <a:t>6</a:t>
            </a:fld>
            <a:endParaRPr lang="en-US" dirty="0"/>
          </a:p>
        </p:txBody>
      </p:sp>
      <p:pic>
        <p:nvPicPr>
          <p:cNvPr id="7" name="Picture 6">
            <a:extLst>
              <a:ext uri="{FF2B5EF4-FFF2-40B4-BE49-F238E27FC236}">
                <a16:creationId xmlns:a16="http://schemas.microsoft.com/office/drawing/2014/main" id="{DB8C04D9-8C30-41A6-8A00-A4E9EFC8A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40" y="857993"/>
            <a:ext cx="6594764" cy="5676466"/>
          </a:xfrm>
          <a:prstGeom prst="rect">
            <a:avLst/>
          </a:prstGeom>
        </p:spPr>
      </p:pic>
      <p:pic>
        <p:nvPicPr>
          <p:cNvPr id="9" name="Picture 8">
            <a:extLst>
              <a:ext uri="{FF2B5EF4-FFF2-40B4-BE49-F238E27FC236}">
                <a16:creationId xmlns:a16="http://schemas.microsoft.com/office/drawing/2014/main" id="{DEFC6641-F747-4AA4-9103-520DD4641E06}"/>
              </a:ext>
            </a:extLst>
          </p:cNvPr>
          <p:cNvPicPr>
            <a:picLocks noChangeAspect="1"/>
          </p:cNvPicPr>
          <p:nvPr/>
        </p:nvPicPr>
        <p:blipFill>
          <a:blip r:embed="rId3"/>
          <a:stretch>
            <a:fillRect/>
          </a:stretch>
        </p:blipFill>
        <p:spPr>
          <a:xfrm>
            <a:off x="7073451" y="1524238"/>
            <a:ext cx="4516582" cy="1904762"/>
          </a:xfrm>
          <a:prstGeom prst="rect">
            <a:avLst/>
          </a:prstGeom>
        </p:spPr>
      </p:pic>
      <p:sp>
        <p:nvSpPr>
          <p:cNvPr id="10" name="TextBox 9">
            <a:extLst>
              <a:ext uri="{FF2B5EF4-FFF2-40B4-BE49-F238E27FC236}">
                <a16:creationId xmlns:a16="http://schemas.microsoft.com/office/drawing/2014/main" id="{B2450B6D-2A23-408E-A200-672DE8C67647}"/>
              </a:ext>
            </a:extLst>
          </p:cNvPr>
          <p:cNvSpPr txBox="1"/>
          <p:nvPr/>
        </p:nvSpPr>
        <p:spPr>
          <a:xfrm>
            <a:off x="7388616" y="3511560"/>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printed in console</a:t>
            </a:r>
          </a:p>
        </p:txBody>
      </p:sp>
      <p:sp>
        <p:nvSpPr>
          <p:cNvPr id="11" name="TextBox 10">
            <a:extLst>
              <a:ext uri="{FF2B5EF4-FFF2-40B4-BE49-F238E27FC236}">
                <a16:creationId xmlns:a16="http://schemas.microsoft.com/office/drawing/2014/main" id="{90408A4C-C130-421D-ADD7-7B274B98AA6B}"/>
              </a:ext>
            </a:extLst>
          </p:cNvPr>
          <p:cNvSpPr txBox="1"/>
          <p:nvPr/>
        </p:nvSpPr>
        <p:spPr>
          <a:xfrm>
            <a:off x="1671902" y="6260583"/>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generated by </a:t>
            </a:r>
            <a:r>
              <a:rPr lang="en-US" dirty="0" err="1">
                <a:latin typeface="Times New Roman" panose="02020603050405020304" pitchFamily="18" charset="0"/>
                <a:cs typeface="Times New Roman" panose="02020603050405020304" pitchFamily="18" charset="0"/>
              </a:rPr>
              <a:t>tensorboard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57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76B4-A688-4C62-99C4-C6AFF2B8558F}"/>
              </a:ext>
            </a:extLst>
          </p:cNvPr>
          <p:cNvSpPr>
            <a:spLocks noGrp="1"/>
          </p:cNvSpPr>
          <p:nvPr>
            <p:ph type="title"/>
          </p:nvPr>
        </p:nvSpPr>
        <p:spPr/>
        <p:txBody>
          <a:bodyPr>
            <a:normAutofit fontScale="90000"/>
          </a:bodyPr>
          <a:lstStyle/>
          <a:p>
            <a:r>
              <a:rPr lang="en-US" dirty="0"/>
              <a:t>Models’ structure (</a:t>
            </a:r>
            <a:r>
              <a:rPr lang="en-US" dirty="0" err="1">
                <a:latin typeface="Times New Roman" panose="02020603050405020304" pitchFamily="18" charset="0"/>
                <a:cs typeface="Times New Roman" panose="02020603050405020304" pitchFamily="18" charset="0"/>
              </a:rPr>
              <a:t>MemAE</a:t>
            </a:r>
            <a:r>
              <a:rPr lang="en-US" dirty="0">
                <a:latin typeface="Times New Roman" panose="02020603050405020304" pitchFamily="18" charset="0"/>
                <a:cs typeface="Times New Roman" panose="02020603050405020304" pitchFamily="18" charset="0"/>
              </a:rPr>
              <a:t>)</a:t>
            </a:r>
            <a:endParaRPr lang="en-US" dirty="0"/>
          </a:p>
        </p:txBody>
      </p:sp>
      <p:sp>
        <p:nvSpPr>
          <p:cNvPr id="3" name="Slide Number Placeholder 2">
            <a:extLst>
              <a:ext uri="{FF2B5EF4-FFF2-40B4-BE49-F238E27FC236}">
                <a16:creationId xmlns:a16="http://schemas.microsoft.com/office/drawing/2014/main" id="{45BFF72D-7CC7-4D5C-A71D-5AB47114F29D}"/>
              </a:ext>
            </a:extLst>
          </p:cNvPr>
          <p:cNvSpPr>
            <a:spLocks noGrp="1"/>
          </p:cNvSpPr>
          <p:nvPr>
            <p:ph type="sldNum" sz="quarter" idx="12"/>
          </p:nvPr>
        </p:nvSpPr>
        <p:spPr/>
        <p:txBody>
          <a:bodyPr/>
          <a:lstStyle/>
          <a:p>
            <a:fld id="{098DE958-3856-481F-B25A-544D53A661CD}" type="slidenum">
              <a:rPr lang="en-US" smtClean="0"/>
              <a:t>7</a:t>
            </a:fld>
            <a:endParaRPr lang="en-US" dirty="0"/>
          </a:p>
        </p:txBody>
      </p:sp>
      <p:pic>
        <p:nvPicPr>
          <p:cNvPr id="6" name="Picture 5">
            <a:extLst>
              <a:ext uri="{FF2B5EF4-FFF2-40B4-BE49-F238E27FC236}">
                <a16:creationId xmlns:a16="http://schemas.microsoft.com/office/drawing/2014/main" id="{41E60E9B-D713-4A5E-ACAA-6831B4AD9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6" y="684906"/>
            <a:ext cx="5757930" cy="5953701"/>
          </a:xfrm>
          <a:prstGeom prst="rect">
            <a:avLst/>
          </a:prstGeom>
        </p:spPr>
      </p:pic>
      <p:pic>
        <p:nvPicPr>
          <p:cNvPr id="8" name="Picture 7">
            <a:extLst>
              <a:ext uri="{FF2B5EF4-FFF2-40B4-BE49-F238E27FC236}">
                <a16:creationId xmlns:a16="http://schemas.microsoft.com/office/drawing/2014/main" id="{A20A0F78-27C4-4436-96AC-C143C30C4E07}"/>
              </a:ext>
            </a:extLst>
          </p:cNvPr>
          <p:cNvPicPr>
            <a:picLocks noChangeAspect="1"/>
          </p:cNvPicPr>
          <p:nvPr/>
        </p:nvPicPr>
        <p:blipFill>
          <a:blip r:embed="rId3"/>
          <a:stretch>
            <a:fillRect/>
          </a:stretch>
        </p:blipFill>
        <p:spPr>
          <a:xfrm>
            <a:off x="6945614" y="1642355"/>
            <a:ext cx="4866667" cy="2533333"/>
          </a:xfrm>
          <a:prstGeom prst="rect">
            <a:avLst/>
          </a:prstGeom>
        </p:spPr>
      </p:pic>
      <p:sp>
        <p:nvSpPr>
          <p:cNvPr id="10" name="TextBox 9">
            <a:extLst>
              <a:ext uri="{FF2B5EF4-FFF2-40B4-BE49-F238E27FC236}">
                <a16:creationId xmlns:a16="http://schemas.microsoft.com/office/drawing/2014/main" id="{3E501B6C-BBA2-4490-8712-83413A16CB39}"/>
              </a:ext>
            </a:extLst>
          </p:cNvPr>
          <p:cNvSpPr txBox="1"/>
          <p:nvPr/>
        </p:nvSpPr>
        <p:spPr>
          <a:xfrm>
            <a:off x="1009394" y="6488668"/>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generated by </a:t>
            </a:r>
            <a:r>
              <a:rPr lang="en-US" dirty="0" err="1">
                <a:latin typeface="Times New Roman" panose="02020603050405020304" pitchFamily="18" charset="0"/>
                <a:cs typeface="Times New Roman" panose="02020603050405020304" pitchFamily="18" charset="0"/>
              </a:rPr>
              <a:t>tensorboard</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004F865-3DB0-4C90-A053-DA39D2E6CAD7}"/>
              </a:ext>
            </a:extLst>
          </p:cNvPr>
          <p:cNvSpPr txBox="1"/>
          <p:nvPr/>
        </p:nvSpPr>
        <p:spPr>
          <a:xfrm>
            <a:off x="7642150" y="4316042"/>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printed in console</a:t>
            </a:r>
          </a:p>
        </p:txBody>
      </p:sp>
    </p:spTree>
    <p:extLst>
      <p:ext uri="{BB962C8B-B14F-4D97-AF65-F5344CB8AC3E}">
        <p14:creationId xmlns:p14="http://schemas.microsoft.com/office/powerpoint/2010/main" val="52041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76B4-A688-4C62-99C4-C6AFF2B8558F}"/>
              </a:ext>
            </a:extLst>
          </p:cNvPr>
          <p:cNvSpPr>
            <a:spLocks noGrp="1"/>
          </p:cNvSpPr>
          <p:nvPr>
            <p:ph type="title"/>
          </p:nvPr>
        </p:nvSpPr>
        <p:spPr/>
        <p:txBody>
          <a:bodyPr>
            <a:normAutofit fontScale="90000"/>
          </a:bodyPr>
          <a:lstStyle/>
          <a:p>
            <a:r>
              <a:rPr lang="en-US" dirty="0"/>
              <a:t>Models’ structure (</a:t>
            </a:r>
            <a:r>
              <a:rPr lang="en-US" dirty="0">
                <a:latin typeface="Times New Roman" panose="02020603050405020304" pitchFamily="18" charset="0"/>
                <a:cs typeface="Times New Roman" panose="02020603050405020304" pitchFamily="18" charset="0"/>
              </a:rPr>
              <a:t>VAE)</a:t>
            </a:r>
            <a:endParaRPr lang="en-US" dirty="0"/>
          </a:p>
        </p:txBody>
      </p:sp>
      <p:sp>
        <p:nvSpPr>
          <p:cNvPr id="3" name="Slide Number Placeholder 2">
            <a:extLst>
              <a:ext uri="{FF2B5EF4-FFF2-40B4-BE49-F238E27FC236}">
                <a16:creationId xmlns:a16="http://schemas.microsoft.com/office/drawing/2014/main" id="{45BFF72D-7CC7-4D5C-A71D-5AB47114F29D}"/>
              </a:ext>
            </a:extLst>
          </p:cNvPr>
          <p:cNvSpPr>
            <a:spLocks noGrp="1"/>
          </p:cNvSpPr>
          <p:nvPr>
            <p:ph type="sldNum" sz="quarter" idx="12"/>
          </p:nvPr>
        </p:nvSpPr>
        <p:spPr/>
        <p:txBody>
          <a:bodyPr/>
          <a:lstStyle/>
          <a:p>
            <a:fld id="{098DE958-3856-481F-B25A-544D53A661CD}" type="slidenum">
              <a:rPr lang="en-US" smtClean="0"/>
              <a:t>8</a:t>
            </a:fld>
            <a:endParaRPr lang="en-US" dirty="0"/>
          </a:p>
        </p:txBody>
      </p:sp>
      <p:pic>
        <p:nvPicPr>
          <p:cNvPr id="7" name="Picture 6">
            <a:extLst>
              <a:ext uri="{FF2B5EF4-FFF2-40B4-BE49-F238E27FC236}">
                <a16:creationId xmlns:a16="http://schemas.microsoft.com/office/drawing/2014/main" id="{0192C5E5-D318-46A9-B0CC-66DD15890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3" y="585485"/>
            <a:ext cx="5264305" cy="5932174"/>
          </a:xfrm>
          <a:prstGeom prst="rect">
            <a:avLst/>
          </a:prstGeom>
        </p:spPr>
      </p:pic>
      <p:pic>
        <p:nvPicPr>
          <p:cNvPr id="13" name="Picture 12">
            <a:extLst>
              <a:ext uri="{FF2B5EF4-FFF2-40B4-BE49-F238E27FC236}">
                <a16:creationId xmlns:a16="http://schemas.microsoft.com/office/drawing/2014/main" id="{B4A1596C-D581-40C7-B085-3CDEF9DAFD82}"/>
              </a:ext>
            </a:extLst>
          </p:cNvPr>
          <p:cNvPicPr>
            <a:picLocks noChangeAspect="1"/>
          </p:cNvPicPr>
          <p:nvPr/>
        </p:nvPicPr>
        <p:blipFill>
          <a:blip r:embed="rId3"/>
          <a:stretch>
            <a:fillRect/>
          </a:stretch>
        </p:blipFill>
        <p:spPr>
          <a:xfrm>
            <a:off x="6096000" y="1481146"/>
            <a:ext cx="4469197" cy="2560320"/>
          </a:xfrm>
          <a:prstGeom prst="rect">
            <a:avLst/>
          </a:prstGeom>
        </p:spPr>
      </p:pic>
      <p:sp>
        <p:nvSpPr>
          <p:cNvPr id="16" name="TextBox 15">
            <a:extLst>
              <a:ext uri="{FF2B5EF4-FFF2-40B4-BE49-F238E27FC236}">
                <a16:creationId xmlns:a16="http://schemas.microsoft.com/office/drawing/2014/main" id="{9BBB7CAD-78FE-41F1-AF94-100D4FB1D7C9}"/>
              </a:ext>
            </a:extLst>
          </p:cNvPr>
          <p:cNvSpPr txBox="1"/>
          <p:nvPr/>
        </p:nvSpPr>
        <p:spPr>
          <a:xfrm>
            <a:off x="893788" y="6332993"/>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generated by </a:t>
            </a:r>
            <a:r>
              <a:rPr lang="en-US" dirty="0" err="1">
                <a:latin typeface="Times New Roman" panose="02020603050405020304" pitchFamily="18" charset="0"/>
                <a:cs typeface="Times New Roman" panose="02020603050405020304" pitchFamily="18" charset="0"/>
              </a:rPr>
              <a:t>tensorboard</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FB789B6-5E3E-4413-9B08-14B9FC91AA4E}"/>
              </a:ext>
            </a:extLst>
          </p:cNvPr>
          <p:cNvSpPr txBox="1"/>
          <p:nvPr/>
        </p:nvSpPr>
        <p:spPr>
          <a:xfrm>
            <a:off x="6655201" y="4041466"/>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printed in console</a:t>
            </a:r>
          </a:p>
        </p:txBody>
      </p:sp>
    </p:spTree>
    <p:extLst>
      <p:ext uri="{BB962C8B-B14F-4D97-AF65-F5344CB8AC3E}">
        <p14:creationId xmlns:p14="http://schemas.microsoft.com/office/powerpoint/2010/main" val="209582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76B4-A688-4C62-99C4-C6AFF2B8558F}"/>
              </a:ext>
            </a:extLst>
          </p:cNvPr>
          <p:cNvSpPr>
            <a:spLocks noGrp="1"/>
          </p:cNvSpPr>
          <p:nvPr>
            <p:ph type="title"/>
          </p:nvPr>
        </p:nvSpPr>
        <p:spPr/>
        <p:txBody>
          <a:bodyPr>
            <a:normAutofit fontScale="90000"/>
          </a:bodyPr>
          <a:lstStyle/>
          <a:p>
            <a:r>
              <a:rPr lang="en-US" dirty="0"/>
              <a:t>Models’ structure (proposed model)</a:t>
            </a:r>
          </a:p>
        </p:txBody>
      </p:sp>
      <p:sp>
        <p:nvSpPr>
          <p:cNvPr id="3" name="Slide Number Placeholder 2">
            <a:extLst>
              <a:ext uri="{FF2B5EF4-FFF2-40B4-BE49-F238E27FC236}">
                <a16:creationId xmlns:a16="http://schemas.microsoft.com/office/drawing/2014/main" id="{45BFF72D-7CC7-4D5C-A71D-5AB47114F29D}"/>
              </a:ext>
            </a:extLst>
          </p:cNvPr>
          <p:cNvSpPr>
            <a:spLocks noGrp="1"/>
          </p:cNvSpPr>
          <p:nvPr>
            <p:ph type="sldNum" sz="quarter" idx="12"/>
          </p:nvPr>
        </p:nvSpPr>
        <p:spPr/>
        <p:txBody>
          <a:bodyPr/>
          <a:lstStyle/>
          <a:p>
            <a:fld id="{098DE958-3856-481F-B25A-544D53A661CD}" type="slidenum">
              <a:rPr lang="en-US" smtClean="0"/>
              <a:t>9</a:t>
            </a:fld>
            <a:endParaRPr lang="en-US" dirty="0"/>
          </a:p>
        </p:txBody>
      </p:sp>
      <p:pic>
        <p:nvPicPr>
          <p:cNvPr id="6" name="Picture 5">
            <a:extLst>
              <a:ext uri="{FF2B5EF4-FFF2-40B4-BE49-F238E27FC236}">
                <a16:creationId xmlns:a16="http://schemas.microsoft.com/office/drawing/2014/main" id="{09F7591E-B28C-4435-957F-CFFADCFDB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64" y="635642"/>
            <a:ext cx="5697058" cy="5549394"/>
          </a:xfrm>
          <a:prstGeom prst="rect">
            <a:avLst/>
          </a:prstGeom>
        </p:spPr>
      </p:pic>
      <p:pic>
        <p:nvPicPr>
          <p:cNvPr id="8" name="Picture 7">
            <a:extLst>
              <a:ext uri="{FF2B5EF4-FFF2-40B4-BE49-F238E27FC236}">
                <a16:creationId xmlns:a16="http://schemas.microsoft.com/office/drawing/2014/main" id="{6787AAA7-AAAB-4BE3-B63E-5255AD1C3ECC}"/>
              </a:ext>
            </a:extLst>
          </p:cNvPr>
          <p:cNvPicPr>
            <a:picLocks noChangeAspect="1"/>
          </p:cNvPicPr>
          <p:nvPr/>
        </p:nvPicPr>
        <p:blipFill>
          <a:blip r:embed="rId3"/>
          <a:stretch>
            <a:fillRect/>
          </a:stretch>
        </p:blipFill>
        <p:spPr>
          <a:xfrm>
            <a:off x="6499296" y="945307"/>
            <a:ext cx="5285714" cy="4447619"/>
          </a:xfrm>
          <a:prstGeom prst="rect">
            <a:avLst/>
          </a:prstGeom>
        </p:spPr>
      </p:pic>
      <p:sp>
        <p:nvSpPr>
          <p:cNvPr id="10" name="TextBox 9">
            <a:extLst>
              <a:ext uri="{FF2B5EF4-FFF2-40B4-BE49-F238E27FC236}">
                <a16:creationId xmlns:a16="http://schemas.microsoft.com/office/drawing/2014/main" id="{7521A176-8EEA-4433-9AA3-5496C673A27A}"/>
              </a:ext>
            </a:extLst>
          </p:cNvPr>
          <p:cNvSpPr txBox="1"/>
          <p:nvPr/>
        </p:nvSpPr>
        <p:spPr>
          <a:xfrm>
            <a:off x="7320984" y="5543361"/>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generated by </a:t>
            </a:r>
            <a:r>
              <a:rPr lang="en-US" dirty="0" err="1">
                <a:latin typeface="Times New Roman" panose="02020603050405020304" pitchFamily="18" charset="0"/>
                <a:cs typeface="Times New Roman" panose="02020603050405020304" pitchFamily="18" charset="0"/>
              </a:rPr>
              <a:t>tensorboard</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095A048-8751-43BA-87A2-B41D2FE407CA}"/>
              </a:ext>
            </a:extLst>
          </p:cNvPr>
          <p:cNvSpPr txBox="1"/>
          <p:nvPr/>
        </p:nvSpPr>
        <p:spPr>
          <a:xfrm>
            <a:off x="978186" y="6285373"/>
            <a:ext cx="42796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structure generated by </a:t>
            </a:r>
            <a:r>
              <a:rPr lang="en-US" dirty="0" err="1">
                <a:latin typeface="Times New Roman" panose="02020603050405020304" pitchFamily="18" charset="0"/>
                <a:cs typeface="Times New Roman" panose="02020603050405020304" pitchFamily="18" charset="0"/>
              </a:rPr>
              <a:t>tensorboard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153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6886</TotalTime>
  <Words>1049</Words>
  <Application>Microsoft Office PowerPoint</Application>
  <PresentationFormat>Widescreen</PresentationFormat>
  <Paragraphs>197</Paragraphs>
  <Slides>13</Slides>
  <Notes>0</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25" baseType="lpstr">
      <vt:lpstr>Arial</vt:lpstr>
      <vt:lpstr>Calibri</vt:lpstr>
      <vt:lpstr>Calibri Light</vt:lpstr>
      <vt:lpstr>Cambria Math</vt:lpstr>
      <vt:lpstr>Times New Roman</vt:lpstr>
      <vt:lpstr>Wingdings</vt:lpstr>
      <vt:lpstr>Office Theme</vt:lpstr>
      <vt:lpstr>3_Custom Design</vt:lpstr>
      <vt:lpstr>2_Custom Design</vt:lpstr>
      <vt:lpstr>Custom Design</vt:lpstr>
      <vt:lpstr>1_Custom Design</vt:lpstr>
      <vt:lpstr>Document</vt:lpstr>
      <vt:lpstr> Research Progress: Proposed Model </vt:lpstr>
      <vt:lpstr>Background &amp; Motivation</vt:lpstr>
      <vt:lpstr>Cont’d</vt:lpstr>
      <vt:lpstr>Cont’d</vt:lpstr>
      <vt:lpstr>Models</vt:lpstr>
      <vt:lpstr>Models’ structure (AE, DAE)</vt:lpstr>
      <vt:lpstr>Models’ structure (MemAE)</vt:lpstr>
      <vt:lpstr>Models’ structure (VAE)</vt:lpstr>
      <vt:lpstr>Models’ structure (proposed model)</vt:lpstr>
      <vt:lpstr>Training the models</vt:lpstr>
      <vt:lpstr>Testing</vt:lpstr>
      <vt:lpstr>Testing the proposed model on different sensor failures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dc:title>
  <dc:creator>Ghorbani Vahid</dc:creator>
  <cp:lastModifiedBy>Vahid</cp:lastModifiedBy>
  <cp:revision>457</cp:revision>
  <dcterms:created xsi:type="dcterms:W3CDTF">2022-07-06T04:13:56Z</dcterms:created>
  <dcterms:modified xsi:type="dcterms:W3CDTF">2022-11-24T16:55:57Z</dcterms:modified>
</cp:coreProperties>
</file>