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6"/>
  </p:notesMasterIdLst>
  <p:handoutMasterIdLst>
    <p:handoutMasterId r:id="rId37"/>
  </p:handoutMasterIdLst>
  <p:sldIdLst>
    <p:sldId id="264" r:id="rId2"/>
    <p:sldId id="256" r:id="rId3"/>
    <p:sldId id="266" r:id="rId4"/>
    <p:sldId id="267" r:id="rId5"/>
    <p:sldId id="268" r:id="rId6"/>
    <p:sldId id="269" r:id="rId7"/>
    <p:sldId id="270" r:id="rId8"/>
    <p:sldId id="272" r:id="rId9"/>
    <p:sldId id="273" r:id="rId10"/>
    <p:sldId id="274" r:id="rId11"/>
    <p:sldId id="275" r:id="rId12"/>
    <p:sldId id="276" r:id="rId13"/>
    <p:sldId id="277" r:id="rId14"/>
    <p:sldId id="278" r:id="rId15"/>
    <p:sldId id="279" r:id="rId16"/>
    <p:sldId id="281" r:id="rId17"/>
    <p:sldId id="280"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Lst>
  <p:sldSz cx="9144000" cy="6858000" type="screen4x3"/>
  <p:notesSz cx="6858000" cy="9144000"/>
  <p:custDataLst>
    <p:tags r:id="rId38"/>
  </p:custDataLst>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Section" id="{C16B64DF-E4F5-490E-8C5A-AFB41442D151}">
          <p14:sldIdLst>
            <p14:sldId id="264"/>
          </p14:sldIdLst>
        </p14:section>
        <p14:section name="MainSection" id="{0A9F489A-9134-4F23-9143-3379FDFB3789}">
          <p14:sldIdLst>
            <p14:sldId id="256"/>
            <p14:sldId id="266"/>
            <p14:sldId id="267"/>
            <p14:sldId id="268"/>
            <p14:sldId id="269"/>
            <p14:sldId id="270"/>
            <p14:sldId id="272"/>
            <p14:sldId id="273"/>
            <p14:sldId id="274"/>
            <p14:sldId id="275"/>
            <p14:sldId id="276"/>
            <p14:sldId id="277"/>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86" autoAdjust="0"/>
    <p:restoredTop sz="94660" autoAdjust="0"/>
  </p:normalViewPr>
  <p:slideViewPr>
    <p:cSldViewPr>
      <p:cViewPr varScale="1">
        <p:scale>
          <a:sx n="79" d="100"/>
          <a:sy n="79" d="100"/>
        </p:scale>
        <p:origin x="152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0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8A6608-76FF-4F06-AA60-65915BC7DBFD}" type="datetimeFigureOut">
              <a:rPr lang="en-US" smtClean="0"/>
              <a:t>2019-06-09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76697-F20B-4E9E-BAE3-11818371CDD0}" type="slidenum">
              <a:rPr lang="en-US" smtClean="0"/>
              <a:t>‹#›</a:t>
            </a:fld>
            <a:endParaRPr lang="en-US" dirty="0"/>
          </a:p>
        </p:txBody>
      </p:sp>
    </p:spTree>
    <p:extLst>
      <p:ext uri="{BB962C8B-B14F-4D97-AF65-F5344CB8AC3E}">
        <p14:creationId xmlns:p14="http://schemas.microsoft.com/office/powerpoint/2010/main" val="3349801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C41824E-725B-4ACD-8EBF-EDE41ACFDF01}" type="datetimeFigureOut">
              <a:rPr lang="fa-IR" smtClean="0"/>
              <a:pPr/>
              <a:t>06/10/1440</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987B796-0FB4-4BD0-A80C-C9BFCA5CB64E}" type="slidenum">
              <a:rPr lang="fa-IR" smtClean="0"/>
              <a:pPr/>
              <a:t>‹#›</a:t>
            </a:fld>
            <a:endParaRPr lang="fa-IR"/>
          </a:p>
        </p:txBody>
      </p:sp>
    </p:spTree>
    <p:extLst>
      <p:ext uri="{BB962C8B-B14F-4D97-AF65-F5344CB8AC3E}">
        <p14:creationId xmlns:p14="http://schemas.microsoft.com/office/powerpoint/2010/main" val="10098154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a:t>
            </a:fld>
            <a:endParaRPr lang="fa-IR"/>
          </a:p>
        </p:txBody>
      </p:sp>
    </p:spTree>
    <p:extLst>
      <p:ext uri="{BB962C8B-B14F-4D97-AF65-F5344CB8AC3E}">
        <p14:creationId xmlns:p14="http://schemas.microsoft.com/office/powerpoint/2010/main" val="2127319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11</a:t>
            </a:fld>
            <a:endParaRPr lang="fa-IR"/>
          </a:p>
        </p:txBody>
      </p:sp>
    </p:spTree>
    <p:extLst>
      <p:ext uri="{BB962C8B-B14F-4D97-AF65-F5344CB8AC3E}">
        <p14:creationId xmlns:p14="http://schemas.microsoft.com/office/powerpoint/2010/main" val="397742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12</a:t>
            </a:fld>
            <a:endParaRPr lang="fa-IR"/>
          </a:p>
        </p:txBody>
      </p:sp>
    </p:spTree>
    <p:extLst>
      <p:ext uri="{BB962C8B-B14F-4D97-AF65-F5344CB8AC3E}">
        <p14:creationId xmlns:p14="http://schemas.microsoft.com/office/powerpoint/2010/main" val="89524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13</a:t>
            </a:fld>
            <a:endParaRPr lang="fa-IR"/>
          </a:p>
        </p:txBody>
      </p:sp>
    </p:spTree>
    <p:extLst>
      <p:ext uri="{BB962C8B-B14F-4D97-AF65-F5344CB8AC3E}">
        <p14:creationId xmlns:p14="http://schemas.microsoft.com/office/powerpoint/2010/main" val="72862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14</a:t>
            </a:fld>
            <a:endParaRPr lang="fa-IR"/>
          </a:p>
        </p:txBody>
      </p:sp>
    </p:spTree>
    <p:extLst>
      <p:ext uri="{BB962C8B-B14F-4D97-AF65-F5344CB8AC3E}">
        <p14:creationId xmlns:p14="http://schemas.microsoft.com/office/powerpoint/2010/main" val="2683222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15</a:t>
            </a:fld>
            <a:endParaRPr lang="fa-IR"/>
          </a:p>
        </p:txBody>
      </p:sp>
    </p:spTree>
    <p:extLst>
      <p:ext uri="{BB962C8B-B14F-4D97-AF65-F5344CB8AC3E}">
        <p14:creationId xmlns:p14="http://schemas.microsoft.com/office/powerpoint/2010/main" val="31261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16</a:t>
            </a:fld>
            <a:endParaRPr lang="fa-IR"/>
          </a:p>
        </p:txBody>
      </p:sp>
    </p:spTree>
    <p:extLst>
      <p:ext uri="{BB962C8B-B14F-4D97-AF65-F5344CB8AC3E}">
        <p14:creationId xmlns:p14="http://schemas.microsoft.com/office/powerpoint/2010/main" val="331275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17</a:t>
            </a:fld>
            <a:endParaRPr lang="fa-IR"/>
          </a:p>
        </p:txBody>
      </p:sp>
    </p:spTree>
    <p:extLst>
      <p:ext uri="{BB962C8B-B14F-4D97-AF65-F5344CB8AC3E}">
        <p14:creationId xmlns:p14="http://schemas.microsoft.com/office/powerpoint/2010/main" val="208791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18</a:t>
            </a:fld>
            <a:endParaRPr lang="fa-IR"/>
          </a:p>
        </p:txBody>
      </p:sp>
    </p:spTree>
    <p:extLst>
      <p:ext uri="{BB962C8B-B14F-4D97-AF65-F5344CB8AC3E}">
        <p14:creationId xmlns:p14="http://schemas.microsoft.com/office/powerpoint/2010/main" val="58563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19</a:t>
            </a:fld>
            <a:endParaRPr lang="fa-IR"/>
          </a:p>
        </p:txBody>
      </p:sp>
    </p:spTree>
    <p:extLst>
      <p:ext uri="{BB962C8B-B14F-4D97-AF65-F5344CB8AC3E}">
        <p14:creationId xmlns:p14="http://schemas.microsoft.com/office/powerpoint/2010/main" val="2305748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20</a:t>
            </a:fld>
            <a:endParaRPr lang="fa-IR"/>
          </a:p>
        </p:txBody>
      </p:sp>
    </p:spTree>
    <p:extLst>
      <p:ext uri="{BB962C8B-B14F-4D97-AF65-F5344CB8AC3E}">
        <p14:creationId xmlns:p14="http://schemas.microsoft.com/office/powerpoint/2010/main" val="155642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a:t>
            </a:fld>
            <a:endParaRPr lang="fa-IR"/>
          </a:p>
        </p:txBody>
      </p:sp>
    </p:spTree>
    <p:extLst>
      <p:ext uri="{BB962C8B-B14F-4D97-AF65-F5344CB8AC3E}">
        <p14:creationId xmlns:p14="http://schemas.microsoft.com/office/powerpoint/2010/main" val="3517369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21</a:t>
            </a:fld>
            <a:endParaRPr lang="fa-IR"/>
          </a:p>
        </p:txBody>
      </p:sp>
    </p:spTree>
    <p:extLst>
      <p:ext uri="{BB962C8B-B14F-4D97-AF65-F5344CB8AC3E}">
        <p14:creationId xmlns:p14="http://schemas.microsoft.com/office/powerpoint/2010/main" val="1505411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22</a:t>
            </a:fld>
            <a:endParaRPr lang="fa-IR"/>
          </a:p>
        </p:txBody>
      </p:sp>
    </p:spTree>
    <p:extLst>
      <p:ext uri="{BB962C8B-B14F-4D97-AF65-F5344CB8AC3E}">
        <p14:creationId xmlns:p14="http://schemas.microsoft.com/office/powerpoint/2010/main" val="961875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23</a:t>
            </a:fld>
            <a:endParaRPr lang="fa-IR"/>
          </a:p>
        </p:txBody>
      </p:sp>
    </p:spTree>
    <p:extLst>
      <p:ext uri="{BB962C8B-B14F-4D97-AF65-F5344CB8AC3E}">
        <p14:creationId xmlns:p14="http://schemas.microsoft.com/office/powerpoint/2010/main" val="3297529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24</a:t>
            </a:fld>
            <a:endParaRPr lang="fa-IR"/>
          </a:p>
        </p:txBody>
      </p:sp>
    </p:spTree>
    <p:extLst>
      <p:ext uri="{BB962C8B-B14F-4D97-AF65-F5344CB8AC3E}">
        <p14:creationId xmlns:p14="http://schemas.microsoft.com/office/powerpoint/2010/main" val="250000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25</a:t>
            </a:fld>
            <a:endParaRPr lang="fa-IR"/>
          </a:p>
        </p:txBody>
      </p:sp>
    </p:spTree>
    <p:extLst>
      <p:ext uri="{BB962C8B-B14F-4D97-AF65-F5344CB8AC3E}">
        <p14:creationId xmlns:p14="http://schemas.microsoft.com/office/powerpoint/2010/main" val="113515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26</a:t>
            </a:fld>
            <a:endParaRPr lang="fa-IR"/>
          </a:p>
        </p:txBody>
      </p:sp>
    </p:spTree>
    <p:extLst>
      <p:ext uri="{BB962C8B-B14F-4D97-AF65-F5344CB8AC3E}">
        <p14:creationId xmlns:p14="http://schemas.microsoft.com/office/powerpoint/2010/main" val="2799770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27</a:t>
            </a:fld>
            <a:endParaRPr lang="fa-IR"/>
          </a:p>
        </p:txBody>
      </p:sp>
    </p:spTree>
    <p:extLst>
      <p:ext uri="{BB962C8B-B14F-4D97-AF65-F5344CB8AC3E}">
        <p14:creationId xmlns:p14="http://schemas.microsoft.com/office/powerpoint/2010/main" val="60450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28</a:t>
            </a:fld>
            <a:endParaRPr lang="fa-IR"/>
          </a:p>
        </p:txBody>
      </p:sp>
    </p:spTree>
    <p:extLst>
      <p:ext uri="{BB962C8B-B14F-4D97-AF65-F5344CB8AC3E}">
        <p14:creationId xmlns:p14="http://schemas.microsoft.com/office/powerpoint/2010/main" val="1876447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29</a:t>
            </a:fld>
            <a:endParaRPr lang="fa-IR"/>
          </a:p>
        </p:txBody>
      </p:sp>
    </p:spTree>
    <p:extLst>
      <p:ext uri="{BB962C8B-B14F-4D97-AF65-F5344CB8AC3E}">
        <p14:creationId xmlns:p14="http://schemas.microsoft.com/office/powerpoint/2010/main" val="414085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30</a:t>
            </a:fld>
            <a:endParaRPr lang="fa-IR"/>
          </a:p>
        </p:txBody>
      </p:sp>
    </p:spTree>
    <p:extLst>
      <p:ext uri="{BB962C8B-B14F-4D97-AF65-F5344CB8AC3E}">
        <p14:creationId xmlns:p14="http://schemas.microsoft.com/office/powerpoint/2010/main" val="414456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4</a:t>
            </a:fld>
            <a:endParaRPr lang="fa-IR"/>
          </a:p>
        </p:txBody>
      </p:sp>
    </p:spTree>
    <p:extLst>
      <p:ext uri="{BB962C8B-B14F-4D97-AF65-F5344CB8AC3E}">
        <p14:creationId xmlns:p14="http://schemas.microsoft.com/office/powerpoint/2010/main" val="916460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31</a:t>
            </a:fld>
            <a:endParaRPr lang="fa-IR"/>
          </a:p>
        </p:txBody>
      </p:sp>
    </p:spTree>
    <p:extLst>
      <p:ext uri="{BB962C8B-B14F-4D97-AF65-F5344CB8AC3E}">
        <p14:creationId xmlns:p14="http://schemas.microsoft.com/office/powerpoint/2010/main" val="343438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32</a:t>
            </a:fld>
            <a:endParaRPr lang="fa-IR"/>
          </a:p>
        </p:txBody>
      </p:sp>
    </p:spTree>
    <p:extLst>
      <p:ext uri="{BB962C8B-B14F-4D97-AF65-F5344CB8AC3E}">
        <p14:creationId xmlns:p14="http://schemas.microsoft.com/office/powerpoint/2010/main" val="3114336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33</a:t>
            </a:fld>
            <a:endParaRPr lang="fa-IR"/>
          </a:p>
        </p:txBody>
      </p:sp>
    </p:spTree>
    <p:extLst>
      <p:ext uri="{BB962C8B-B14F-4D97-AF65-F5344CB8AC3E}">
        <p14:creationId xmlns:p14="http://schemas.microsoft.com/office/powerpoint/2010/main" val="355501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34</a:t>
            </a:fld>
            <a:endParaRPr lang="fa-IR"/>
          </a:p>
        </p:txBody>
      </p:sp>
    </p:spTree>
    <p:extLst>
      <p:ext uri="{BB962C8B-B14F-4D97-AF65-F5344CB8AC3E}">
        <p14:creationId xmlns:p14="http://schemas.microsoft.com/office/powerpoint/2010/main" val="133421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5</a:t>
            </a:fld>
            <a:endParaRPr lang="fa-IR"/>
          </a:p>
        </p:txBody>
      </p:sp>
    </p:spTree>
    <p:extLst>
      <p:ext uri="{BB962C8B-B14F-4D97-AF65-F5344CB8AC3E}">
        <p14:creationId xmlns:p14="http://schemas.microsoft.com/office/powerpoint/2010/main" val="117425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6</a:t>
            </a:fld>
            <a:endParaRPr lang="fa-IR"/>
          </a:p>
        </p:txBody>
      </p:sp>
    </p:spTree>
    <p:extLst>
      <p:ext uri="{BB962C8B-B14F-4D97-AF65-F5344CB8AC3E}">
        <p14:creationId xmlns:p14="http://schemas.microsoft.com/office/powerpoint/2010/main" val="394535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7</a:t>
            </a:fld>
            <a:endParaRPr lang="fa-IR"/>
          </a:p>
        </p:txBody>
      </p:sp>
    </p:spTree>
    <p:extLst>
      <p:ext uri="{BB962C8B-B14F-4D97-AF65-F5344CB8AC3E}">
        <p14:creationId xmlns:p14="http://schemas.microsoft.com/office/powerpoint/2010/main" val="62123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8</a:t>
            </a:fld>
            <a:endParaRPr lang="fa-IR"/>
          </a:p>
        </p:txBody>
      </p:sp>
    </p:spTree>
    <p:extLst>
      <p:ext uri="{BB962C8B-B14F-4D97-AF65-F5344CB8AC3E}">
        <p14:creationId xmlns:p14="http://schemas.microsoft.com/office/powerpoint/2010/main" val="240076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9</a:t>
            </a:fld>
            <a:endParaRPr lang="fa-IR"/>
          </a:p>
        </p:txBody>
      </p:sp>
    </p:spTree>
    <p:extLst>
      <p:ext uri="{BB962C8B-B14F-4D97-AF65-F5344CB8AC3E}">
        <p14:creationId xmlns:p14="http://schemas.microsoft.com/office/powerpoint/2010/main" val="189135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10</a:t>
            </a:fld>
            <a:endParaRPr lang="fa-IR"/>
          </a:p>
        </p:txBody>
      </p:sp>
    </p:spTree>
    <p:extLst>
      <p:ext uri="{BB962C8B-B14F-4D97-AF65-F5344CB8AC3E}">
        <p14:creationId xmlns:p14="http://schemas.microsoft.com/office/powerpoint/2010/main" val="2756885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prstGeom prst="rect">
            <a:avLst/>
          </a:prstGeom>
        </p:spPr>
        <p:txBody>
          <a:body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1600203"/>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7"/>
            <a:ext cx="2057400" cy="4387851"/>
          </a:xfrm>
          <a:prstGeom prst="rect">
            <a:avLst/>
          </a:prstGeo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06377"/>
            <a:ext cx="6019800" cy="438785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a:prstGeom prst="rect">
            <a:avLst/>
          </a:prstGeo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5"/>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8" y="1535115"/>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8" name="Footer Placeholder 7"/>
          <p:cNvSpPr>
            <a:spLocks noGrp="1"/>
          </p:cNvSpPr>
          <p:nvPr>
            <p:ph type="ftr" sz="quarter" idx="11"/>
          </p:nvPr>
        </p:nvSpPr>
        <p:spPr>
          <a:xfrm>
            <a:off x="3124200" y="6356353"/>
            <a:ext cx="2895600" cy="365125"/>
          </a:xfrm>
          <a:prstGeom prst="rect">
            <a:avLst/>
          </a:prstGeom>
        </p:spPr>
        <p:txBody>
          <a:bodyPr/>
          <a:lstStyle/>
          <a:p>
            <a:endParaRPr lang="fa-IR"/>
          </a:p>
        </p:txBody>
      </p:sp>
      <p:sp>
        <p:nvSpPr>
          <p:cNvPr id="9" name="Slide Number Placeholder 8"/>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Date Placeholder 2"/>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4" name="Footer Placeholder 3"/>
          <p:cNvSpPr>
            <a:spLocks noGrp="1"/>
          </p:cNvSpPr>
          <p:nvPr>
            <p:ph type="ftr" sz="quarter" idx="11"/>
          </p:nvPr>
        </p:nvSpPr>
        <p:spPr>
          <a:xfrm>
            <a:off x="3124200" y="6356353"/>
            <a:ext cx="2895600" cy="365125"/>
          </a:xfrm>
          <a:prstGeom prst="rect">
            <a:avLst/>
          </a:prstGeom>
        </p:spPr>
        <p:txBody>
          <a:bodyPr/>
          <a:lstStyle/>
          <a:p>
            <a:endParaRPr lang="fa-IR"/>
          </a:p>
        </p:txBody>
      </p:sp>
      <p:sp>
        <p:nvSpPr>
          <p:cNvPr id="5" name="Slide Number Placeholder 4"/>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3" name="Footer Placeholder 2"/>
          <p:cNvSpPr>
            <a:spLocks noGrp="1"/>
          </p:cNvSpPr>
          <p:nvPr>
            <p:ph type="ftr" sz="quarter" idx="11"/>
          </p:nvPr>
        </p:nvSpPr>
        <p:spPr>
          <a:xfrm>
            <a:off x="3124200" y="6356353"/>
            <a:ext cx="2895600" cy="365125"/>
          </a:xfrm>
          <a:prstGeom prst="rect">
            <a:avLst/>
          </a:prstGeom>
        </p:spPr>
        <p:txBody>
          <a:bodyPr/>
          <a:lstStyle/>
          <a:p>
            <a:endParaRPr lang="fa-IR"/>
          </a:p>
        </p:txBody>
      </p:sp>
      <p:sp>
        <p:nvSpPr>
          <p:cNvPr id="4" name="Slide Number Placeholder 3"/>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1"/>
          </a:xfrm>
          <a:prstGeom prst="rect">
            <a:avLst/>
          </a:prstGeo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9"/>
          </a:xfrm>
          <a:prstGeom prst="rect">
            <a:avLst/>
          </a:prstGeo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1792288" y="5367340"/>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06/10/1440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slide" Target="slide5.xml"/><Relationship Id="rId18" Type="http://schemas.openxmlformats.org/officeDocument/2006/relationships/image" Target="../media/image11.wmf"/><Relationship Id="rId3" Type="http://schemas.openxmlformats.org/officeDocument/2006/relationships/notesSlide" Target="../notesSlides/notesSlide11.xml"/><Relationship Id="rId7" Type="http://schemas.openxmlformats.org/officeDocument/2006/relationships/image" Target="../media/image5.png"/><Relationship Id="rId12" Type="http://schemas.openxmlformats.org/officeDocument/2006/relationships/slide" Target="slide3.xml"/><Relationship Id="rId17" Type="http://schemas.openxmlformats.org/officeDocument/2006/relationships/slide" Target="slide31.xml"/><Relationship Id="rId2" Type="http://schemas.openxmlformats.org/officeDocument/2006/relationships/slideLayout" Target="../slideLayouts/slideLayout1.xml"/><Relationship Id="rId16" Type="http://schemas.openxmlformats.org/officeDocument/2006/relationships/slide" Target="slide24.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10.wmf"/><Relationship Id="rId5" Type="http://schemas.openxmlformats.org/officeDocument/2006/relationships/image" Target="../media/image3.png"/><Relationship Id="rId15" Type="http://schemas.openxmlformats.org/officeDocument/2006/relationships/slide" Target="slide16.xml"/><Relationship Id="rId10" Type="http://schemas.openxmlformats.org/officeDocument/2006/relationships/image" Target="../media/image9.wmf"/><Relationship Id="rId4" Type="http://schemas.openxmlformats.org/officeDocument/2006/relationships/slide" Target="slide2.xml"/><Relationship Id="rId9" Type="http://schemas.openxmlformats.org/officeDocument/2006/relationships/image" Target="../media/image8.wmf"/><Relationship Id="rId14"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31.xml"/><Relationship Id="rId3" Type="http://schemas.openxmlformats.org/officeDocument/2006/relationships/slide" Target="slide2.xml"/><Relationship Id="rId7" Type="http://schemas.openxmlformats.org/officeDocument/2006/relationships/image" Target="../media/image12.png"/><Relationship Id="rId12" Type="http://schemas.openxmlformats.org/officeDocument/2006/relationships/slide" Target="slide24.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16.xml"/><Relationship Id="rId5" Type="http://schemas.openxmlformats.org/officeDocument/2006/relationships/image" Target="../media/image4.png"/><Relationship Id="rId10" Type="http://schemas.openxmlformats.org/officeDocument/2006/relationships/slide" Target="slide11.xml"/><Relationship Id="rId4" Type="http://schemas.openxmlformats.org/officeDocument/2006/relationships/image" Target="../media/image3.png"/><Relationship Id="rId9" Type="http://schemas.openxmlformats.org/officeDocument/2006/relationships/slide" Target="slide5.xml"/></Relationships>
</file>

<file path=ppt/slides/_rels/slide1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7.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1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31.xml"/><Relationship Id="rId3" Type="http://schemas.openxmlformats.org/officeDocument/2006/relationships/slide" Target="slide2.xml"/><Relationship Id="rId7" Type="http://schemas.openxmlformats.org/officeDocument/2006/relationships/image" Target="../media/image6.emf"/><Relationship Id="rId12" Type="http://schemas.openxmlformats.org/officeDocument/2006/relationships/slide" Target="slide2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16.xml"/><Relationship Id="rId5" Type="http://schemas.openxmlformats.org/officeDocument/2006/relationships/image" Target="../media/image4.png"/><Relationship Id="rId10" Type="http://schemas.openxmlformats.org/officeDocument/2006/relationships/slide" Target="slide11.xml"/><Relationship Id="rId4" Type="http://schemas.openxmlformats.org/officeDocument/2006/relationships/image" Target="../media/image3.png"/><Relationship Id="rId9" Type="http://schemas.openxmlformats.org/officeDocument/2006/relationships/slide" Target="slide5.xml"/></Relationships>
</file>

<file path=ppt/slides/_rels/slide20.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7.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2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3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24.xml"/><Relationship Id="rId5" Type="http://schemas.openxmlformats.org/officeDocument/2006/relationships/image" Target="../media/image4.png"/><Relationship Id="rId10" Type="http://schemas.openxmlformats.org/officeDocument/2006/relationships/slide" Target="slide16.xml"/><Relationship Id="rId4" Type="http://schemas.openxmlformats.org/officeDocument/2006/relationships/image" Target="../media/image3.png"/><Relationship Id="rId9"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31.xml"/><Relationship Id="rId3" Type="http://schemas.openxmlformats.org/officeDocument/2006/relationships/slide" Target="slide2.xml"/><Relationship Id="rId7" Type="http://schemas.openxmlformats.org/officeDocument/2006/relationships/image" Target="../media/image7.png"/><Relationship Id="rId12" Type="http://schemas.openxmlformats.org/officeDocument/2006/relationships/slide" Target="slide2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16.xml"/><Relationship Id="rId5" Type="http://schemas.openxmlformats.org/officeDocument/2006/relationships/image" Target="../media/image4.png"/><Relationship Id="rId10" Type="http://schemas.openxmlformats.org/officeDocument/2006/relationships/slide" Target="slide11.xml"/><Relationship Id="rId4" Type="http://schemas.openxmlformats.org/officeDocument/2006/relationships/image" Target="../media/image3.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571500"/>
            <a:ext cx="5715000" cy="5715000"/>
          </a:xfrm>
          <a:prstGeom prst="rect">
            <a:avLst/>
          </a:prstGeom>
        </p:spPr>
      </p:pic>
    </p:spTree>
    <p:extLst>
      <p:ext uri="{BB962C8B-B14F-4D97-AF65-F5344CB8AC3E}">
        <p14:creationId xmlns:p14="http://schemas.microsoft.com/office/powerpoint/2010/main" val="14390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346281" y="172458"/>
            <a:ext cx="7344684" cy="1077218"/>
          </a:xfrm>
          <a:prstGeom prst="rect">
            <a:avLst/>
          </a:prstGeom>
          <a:noFill/>
        </p:spPr>
        <p:txBody>
          <a:bodyPr wrap="square" rtlCol="0">
            <a:spAutoFit/>
          </a:bodyPr>
          <a:lstStyle/>
          <a:p>
            <a:pPr algn="just"/>
            <a:r>
              <a:rPr lang="fa-IR" sz="1600" dirty="0" smtClean="0">
                <a:cs typeface="B Titr" panose="00000700000000000000" pitchFamily="2" charset="-78"/>
              </a:rPr>
              <a:t>مثالهایی از پیشینه و سوابق تحقیق</a:t>
            </a:r>
          </a:p>
          <a:p>
            <a:pPr algn="just"/>
            <a:endParaRPr lang="fa-IR" sz="1600" dirty="0" smtClean="0">
              <a:cs typeface="B Titr" panose="00000700000000000000" pitchFamily="2" charset="-78"/>
            </a:endParaRPr>
          </a:p>
          <a:p>
            <a:pPr algn="just"/>
            <a:endParaRPr lang="fa-IR" sz="1600" dirty="0" smtClean="0">
              <a:cs typeface="B Titr" panose="00000700000000000000" pitchFamily="2" charset="-78"/>
            </a:endParaRPr>
          </a:p>
          <a:p>
            <a:pPr algn="just"/>
            <a:endParaRPr lang="fa-IR" sz="1600" dirty="0" smtClean="0">
              <a:cs typeface="B Titr" panose="000007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406865200"/>
              </p:ext>
            </p:extLst>
          </p:nvPr>
        </p:nvGraphicFramePr>
        <p:xfrm>
          <a:off x="542032" y="601982"/>
          <a:ext cx="7148933" cy="5381626"/>
        </p:xfrm>
        <a:graphic>
          <a:graphicData uri="http://schemas.openxmlformats.org/drawingml/2006/table">
            <a:tbl>
              <a:tblPr rtl="1" firstRow="1" firstCol="1" bandRow="1">
                <a:tableStyleId>{5940675A-B579-460E-94D1-54222C63F5DA}</a:tableStyleId>
              </a:tblPr>
              <a:tblGrid>
                <a:gridCol w="751072">
                  <a:extLst>
                    <a:ext uri="{9D8B030D-6E8A-4147-A177-3AD203B41FA5}">
                      <a16:colId xmlns:a16="http://schemas.microsoft.com/office/drawing/2014/main" val="3682543203"/>
                    </a:ext>
                  </a:extLst>
                </a:gridCol>
                <a:gridCol w="1061164">
                  <a:extLst>
                    <a:ext uri="{9D8B030D-6E8A-4147-A177-3AD203B41FA5}">
                      <a16:colId xmlns:a16="http://schemas.microsoft.com/office/drawing/2014/main" val="143343796"/>
                    </a:ext>
                  </a:extLst>
                </a:gridCol>
                <a:gridCol w="1060493">
                  <a:extLst>
                    <a:ext uri="{9D8B030D-6E8A-4147-A177-3AD203B41FA5}">
                      <a16:colId xmlns:a16="http://schemas.microsoft.com/office/drawing/2014/main" val="1675179476"/>
                    </a:ext>
                  </a:extLst>
                </a:gridCol>
                <a:gridCol w="1445089">
                  <a:extLst>
                    <a:ext uri="{9D8B030D-6E8A-4147-A177-3AD203B41FA5}">
                      <a16:colId xmlns:a16="http://schemas.microsoft.com/office/drawing/2014/main" val="3038049214"/>
                    </a:ext>
                  </a:extLst>
                </a:gridCol>
                <a:gridCol w="1087341">
                  <a:extLst>
                    <a:ext uri="{9D8B030D-6E8A-4147-A177-3AD203B41FA5}">
                      <a16:colId xmlns:a16="http://schemas.microsoft.com/office/drawing/2014/main" val="1141605848"/>
                    </a:ext>
                  </a:extLst>
                </a:gridCol>
                <a:gridCol w="1743774">
                  <a:extLst>
                    <a:ext uri="{9D8B030D-6E8A-4147-A177-3AD203B41FA5}">
                      <a16:colId xmlns:a16="http://schemas.microsoft.com/office/drawing/2014/main" val="3382706105"/>
                    </a:ext>
                  </a:extLst>
                </a:gridCol>
              </a:tblGrid>
              <a:tr h="162722">
                <a:tc>
                  <a:txBody>
                    <a:bodyPr/>
                    <a:lstStyle/>
                    <a:p>
                      <a:pPr marL="0" marR="0" algn="ctr" rtl="1">
                        <a:lnSpc>
                          <a:spcPct val="107000"/>
                        </a:lnSpc>
                        <a:spcBef>
                          <a:spcPts val="0"/>
                        </a:spcBef>
                        <a:spcAft>
                          <a:spcPts val="595"/>
                        </a:spcAft>
                      </a:pPr>
                      <a:r>
                        <a:rPr lang="ar-SA" sz="1100">
                          <a:effectLst/>
                          <a:cs typeface="B Nazanin" panose="00000400000000000000" pitchFamily="2" charset="-78"/>
                        </a:rPr>
                        <a:t>نوع تحقیق</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شخص - تاریخ</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عنوان</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جامعه آماری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روش</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یافته ها</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2722588971"/>
                  </a:ext>
                </a:extLst>
              </a:tr>
              <a:tr h="288032">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dirty="0">
                          <a:effectLst/>
                          <a:cs typeface="B Nazanin" panose="00000400000000000000" pitchFamily="2" charset="-78"/>
                        </a:rPr>
                        <a:t>گلرد و ميرزايي(1396)</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بکارگیری فناوری اطلاعات در جهت کیفیت خدمات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جامعه آماری این تحقیق شامل کلیه مشتریان شعب بانک کشاورزی در شهرستان ساوه در سال 1395 می باشد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توصیفی پیمایشی از نوع کاربردی و همبستگی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بین شاخص های رضایت مندی مشتریان و کاربرد فناوری اطلاعات و ارتباطات مثبت و معناداری وجود دارد.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3989249220"/>
                  </a:ext>
                </a:extLst>
              </a:tr>
              <a:tr h="702600">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پرندوار فومني(1395)</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نقش فناوری اطلاعات و مدیریت دانش در ارتقای کیفیت خدمات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مدل سازی معادلات ساختاری به روش حداقل مربعات جزئی ( </a:t>
                      </a:r>
                      <a:r>
                        <a:rPr lang="en-US" sz="1100">
                          <a:effectLst/>
                          <a:cs typeface="B Nazanin" panose="00000400000000000000" pitchFamily="2" charset="-78"/>
                        </a:rPr>
                        <a:t>PLS</a:t>
                      </a:r>
                      <a:r>
                        <a:rPr lang="ar-SA" sz="1100">
                          <a:effectLst/>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براساس فرضیات تحقیق، فناوری اطلاعات بر ارتقای کیفیت خدمات با مقدار 11.145 (فرضیه اول)، (فرضیه دوم)، مدیریت دانش بر ارتقای کیفیت خدمات با مقدار 3.331 (فرضیه سوم) تاثیرگذار هستند، ثالثا با اجرای مناسب مدیریت دانش و فناوری اطلاعات می توان عملکرد سازمان در زمینه ارائه خدمات با کیفیت در حوزه های مختلف را بهبود بخشید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1589178895"/>
                  </a:ext>
                </a:extLst>
              </a:tr>
              <a:tr h="305512">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ملكي نيا(1394)</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بررسی نقش فناوری اطلاعات بر کیفیت خدمات درک شده: مطالعه موردي شركت بيمه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شرکت بیمه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آزمون آماری همبستگی پیرسون و مدل معادلات ساختاری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تاثیر فناوری اطلاعات بر کیفیت درک شده وجود ندارد و در این پژوهش دو متغییر به صورت جداگانه مورد بررسی قرار گرفته است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4283810765"/>
                  </a:ext>
                </a:extLst>
              </a:tr>
              <a:tr h="432048">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خارجی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آزمي و همكارانش(2016)</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بكارگيري فناوري اطلاعات و ارتباطات در جهت بهبود كيفيت خدمات در بخش دولتي</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شهروندان 11 شهر مالزي</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با آزمون همبستگي پيرسون و از طريق نرم افزار اس.پي.اس.اس</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همبستگي مثبت و معناداري بين فناوري اطلاعات و كيفيت خدمات وجود دارد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2485085916"/>
                  </a:ext>
                </a:extLst>
              </a:tr>
              <a:tr h="432048">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خارجی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ايتامالا (2012)</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فناوري اطلاعات و كيفيت خدمات در بخش بهداشت و درمان: مطالعه اي تجربي در بيمارستان خصوصي هند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dirty="0">
                          <a:effectLst/>
                          <a:cs typeface="B Nazanin" panose="00000400000000000000" pitchFamily="2" charset="-78"/>
                        </a:rPr>
                        <a:t>210 نفر از بيماران بيمارستان حيدرآباد هند</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براي سنجش رضايت بيماران از كيفيت خدمات از مدل </a:t>
                      </a:r>
                      <a:r>
                        <a:rPr lang="en-US" sz="1100">
                          <a:effectLst/>
                          <a:cs typeface="B Nazanin" panose="00000400000000000000" pitchFamily="2" charset="-78"/>
                        </a:rPr>
                        <a:t>CSI</a:t>
                      </a:r>
                      <a:r>
                        <a:rPr lang="fa-IR" sz="1100">
                          <a:effectLst/>
                          <a:cs typeface="B Nazanin" panose="00000400000000000000" pitchFamily="2" charset="-78"/>
                        </a:rPr>
                        <a:t> استفاده شده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dirty="0">
                          <a:effectLst/>
                          <a:cs typeface="B Nazanin" panose="00000400000000000000" pitchFamily="2" charset="-78"/>
                        </a:rPr>
                        <a:t>ميزان رضايت از كيفيت خدمات برابر با 75.87 از 100 بوده است كه نشان مي دهد هنوز شكاف زيادي با وضع مطلوب وجود دارد و لازم است اقداماتي در جهت بهبود كيفيت خدمات بيمارستان صورت گيرد</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3722131513"/>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9488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178099" y="674638"/>
            <a:ext cx="7512866" cy="5509200"/>
          </a:xfrm>
          <a:prstGeom prst="rect">
            <a:avLst/>
          </a:prstGeom>
          <a:noFill/>
        </p:spPr>
        <p:txBody>
          <a:bodyPr wrap="square" rtlCol="0">
            <a:spAutoFit/>
          </a:bodyPr>
          <a:lstStyle/>
          <a:p>
            <a:pPr algn="just"/>
            <a:r>
              <a:rPr lang="fa-IR" sz="1600" dirty="0" smtClean="0">
                <a:cs typeface="B Titr" panose="00000700000000000000" pitchFamily="2" charset="-78"/>
              </a:rPr>
              <a:t>روش تحقیق</a:t>
            </a:r>
          </a:p>
          <a:p>
            <a:pPr algn="just"/>
            <a:endParaRPr lang="fa-IR" sz="1600" dirty="0" smtClean="0">
              <a:cs typeface="B Titr" panose="00000700000000000000" pitchFamily="2" charset="-78"/>
            </a:endParaRPr>
          </a:p>
          <a:p>
            <a:pPr algn="just"/>
            <a:r>
              <a:rPr lang="fa-IR" sz="1600" dirty="0">
                <a:cs typeface="B Nazanin" panose="00000400000000000000" pitchFamily="2" charset="-78"/>
              </a:rPr>
              <a:t>این پژوهش از نظر هدف یک پژوهش کاربردی می باشد چراکه انتظار می رود یافته های این تحقیق در جامعه مورد مطالعه و جوامع مشابه با آن مورد استفاده قرار گیرد. تحقیق مذکور از نظر گردآوری داده ها و اطلاعات و روش تجزیه و تحلیل یک تحقیق توصیفی از نوع همبستگی است.</a:t>
            </a:r>
            <a:r>
              <a:rPr lang="ar-SA" sz="1600" dirty="0" smtClean="0">
                <a:cs typeface="B Nazanin" panose="00000400000000000000" pitchFamily="2" charset="-78"/>
              </a:rPr>
              <a:t> </a:t>
            </a:r>
            <a:endParaRPr lang="fa-IR" sz="1600" dirty="0" smtClean="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smtClean="0">
                <a:cs typeface="B Titr" panose="00000700000000000000" pitchFamily="2" charset="-78"/>
              </a:rPr>
              <a:t>قلمرو </a:t>
            </a:r>
            <a:r>
              <a:rPr lang="fa-IR" sz="1600" dirty="0" smtClean="0">
                <a:cs typeface="B Titr" panose="00000700000000000000" pitchFamily="2" charset="-78"/>
              </a:rPr>
              <a:t>تحقیق </a:t>
            </a:r>
          </a:p>
          <a:p>
            <a:pPr algn="just"/>
            <a:endParaRPr lang="fa-IR" sz="1600" dirty="0">
              <a:cs typeface="B Titr" panose="00000700000000000000" pitchFamily="2" charset="-78"/>
            </a:endParaRPr>
          </a:p>
          <a:p>
            <a:pPr algn="just"/>
            <a:r>
              <a:rPr lang="fa-IR" sz="1600" b="1" dirty="0">
                <a:cs typeface="B Nazanin" panose="00000400000000000000" pitchFamily="2" charset="-78"/>
              </a:rPr>
              <a:t>الف: قلمرو مکانی: </a:t>
            </a:r>
            <a:r>
              <a:rPr lang="fa-IR" sz="1600" dirty="0">
                <a:cs typeface="B Nazanin" panose="00000400000000000000" pitchFamily="2" charset="-78"/>
              </a:rPr>
              <a:t>قلمرو مکانی این تحقیق سازمان حج و زيارت واقع در شهر تهران می باشد.</a:t>
            </a:r>
            <a:endParaRPr lang="en-US" sz="1600" dirty="0">
              <a:cs typeface="B Nazanin" panose="00000400000000000000" pitchFamily="2" charset="-78"/>
            </a:endParaRPr>
          </a:p>
          <a:p>
            <a:pPr algn="just"/>
            <a:r>
              <a:rPr lang="fa-IR" sz="1600" b="1" dirty="0">
                <a:cs typeface="B Nazanin" panose="00000400000000000000" pitchFamily="2" charset="-78"/>
              </a:rPr>
              <a:t>ب: قلمرو زمانی</a:t>
            </a:r>
            <a:r>
              <a:rPr lang="fa-IR" sz="1600" dirty="0">
                <a:cs typeface="B Nazanin" panose="00000400000000000000" pitchFamily="2" charset="-78"/>
              </a:rPr>
              <a:t>: قلمرو زمانی این تحقیق مربوط به دوره توزیع پرسشنامه است که  آذرماه 1397 است.</a:t>
            </a:r>
            <a:endParaRPr lang="en-US" sz="1600" dirty="0">
              <a:cs typeface="B Nazanin" panose="00000400000000000000" pitchFamily="2" charset="-78"/>
            </a:endParaRPr>
          </a:p>
          <a:p>
            <a:pPr algn="just"/>
            <a:r>
              <a:rPr lang="fa-IR" sz="1600" b="1" dirty="0">
                <a:cs typeface="B Nazanin" panose="00000400000000000000" pitchFamily="2" charset="-78"/>
              </a:rPr>
              <a:t>ج: قلمرو موضوعی:</a:t>
            </a:r>
            <a:r>
              <a:rPr lang="fa-IR" sz="1600" dirty="0">
                <a:cs typeface="B Nazanin" panose="00000400000000000000" pitchFamily="2" charset="-78"/>
              </a:rPr>
              <a:t>  قلمرو موضوعی</a:t>
            </a:r>
            <a:r>
              <a:rPr lang="fa-IR" sz="1600" b="1" dirty="0">
                <a:cs typeface="B Nazanin" panose="00000400000000000000" pitchFamily="2" charset="-78"/>
              </a:rPr>
              <a:t> </a:t>
            </a:r>
            <a:r>
              <a:rPr lang="fa-IR" sz="1600" dirty="0">
                <a:cs typeface="B Nazanin" panose="00000400000000000000" pitchFamily="2" charset="-78"/>
              </a:rPr>
              <a:t>این تحقیق مباحث سازمان و مدیریت فناوری اطلاعات است که بطور خاص به بررسی تاثیر فناوری اطلاعات بر کیفیت خدمات ادراک شده می پردازد</a:t>
            </a:r>
            <a:r>
              <a:rPr lang="fa-IR" sz="1600" dirty="0" smtClean="0">
                <a:cs typeface="B Nazanin" panose="00000400000000000000" pitchFamily="2" charset="-78"/>
              </a:rPr>
              <a:t>.</a:t>
            </a: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r>
              <a:rPr lang="fa-IR" sz="1600" dirty="0" smtClean="0">
                <a:cs typeface="B Titr" panose="00000700000000000000" pitchFamily="2" charset="-78"/>
              </a:rPr>
              <a:t>جامعه </a:t>
            </a:r>
            <a:r>
              <a:rPr lang="fa-IR" sz="1600" dirty="0">
                <a:cs typeface="B Titr" panose="00000700000000000000" pitchFamily="2" charset="-78"/>
              </a:rPr>
              <a:t>آماری و تعیین حجم </a:t>
            </a:r>
            <a:r>
              <a:rPr lang="fa-IR" sz="1600" dirty="0" smtClean="0">
                <a:cs typeface="B Titr" panose="00000700000000000000" pitchFamily="2" charset="-78"/>
              </a:rPr>
              <a:t>نمونه</a:t>
            </a:r>
          </a:p>
          <a:p>
            <a:pPr algn="just"/>
            <a:endParaRPr lang="fa-IR" sz="1600" dirty="0">
              <a:cs typeface="B Titr" panose="00000700000000000000" pitchFamily="2" charset="-78"/>
            </a:endParaRPr>
          </a:p>
          <a:p>
            <a:pPr algn="just"/>
            <a:r>
              <a:rPr lang="fa-IR" sz="1600" dirty="0">
                <a:cs typeface="B Nazanin" panose="00000400000000000000" pitchFamily="2" charset="-78"/>
              </a:rPr>
              <a:t>جامعه آماری این پژوهش را كليه كاركنان سازمان حج و زيارت به تعداد 150 نفر و همچنین کلیه دریافت کنندگان خدمات از طریق سامانه های سازمان تشکیل می دهند. از جامعه کارکنان برای گردآوری داده های لازم برای سنجش فناوری اطلاعات استفاده خواهد شد. و از جامعه دریافت کنندگان خدمات برای گردآوری داده های لازم برای سنجش کیفیت خدمات ادراک شده استفاده می شود.</a:t>
            </a:r>
            <a:endParaRPr lang="en-US" sz="1600" dirty="0">
              <a:cs typeface="B Nazanin" panose="00000400000000000000" pitchFamily="2" charset="-78"/>
            </a:endParaRPr>
          </a:p>
          <a:p>
            <a:pPr algn="just"/>
            <a:endParaRPr lang="en-US" sz="1600" dirty="0">
              <a:cs typeface="B Titr" panose="000007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66537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4" action="ppaction://hlinksldjump"/>
          </p:cNvPr>
          <p:cNvPicPr>
            <a:picLocks noChangeAspect="1"/>
          </p:cNvPicPr>
          <p:nvPr/>
        </p:nvPicPr>
        <p:blipFill>
          <a:blip r:embed="rId5"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6"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7"/>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86209" y="247711"/>
            <a:ext cx="7344684" cy="6494085"/>
          </a:xfrm>
          <a:prstGeom prst="rect">
            <a:avLst/>
          </a:prstGeom>
          <a:noFill/>
        </p:spPr>
        <p:txBody>
          <a:bodyPr wrap="square" rtlCol="0">
            <a:spAutoFit/>
          </a:bodyPr>
          <a:lstStyle/>
          <a:p>
            <a:pPr algn="just"/>
            <a:r>
              <a:rPr lang="fa-IR" sz="1600" dirty="0" smtClean="0">
                <a:cs typeface="B Titr" panose="00000700000000000000" pitchFamily="2" charset="-78"/>
              </a:rPr>
              <a:t>جامعه </a:t>
            </a:r>
            <a:r>
              <a:rPr lang="fa-IR" sz="1600" dirty="0">
                <a:cs typeface="B Titr" panose="00000700000000000000" pitchFamily="2" charset="-78"/>
              </a:rPr>
              <a:t>آماری و تعیین حجم </a:t>
            </a:r>
            <a:r>
              <a:rPr lang="fa-IR" sz="1600" dirty="0" smtClean="0">
                <a:cs typeface="B Titr" panose="00000700000000000000" pitchFamily="2" charset="-78"/>
              </a:rPr>
              <a:t>نمونه</a:t>
            </a:r>
          </a:p>
          <a:p>
            <a:pPr algn="just"/>
            <a:endParaRPr lang="fa-IR" sz="1600" dirty="0">
              <a:cs typeface="B Titr" panose="00000700000000000000" pitchFamily="2" charset="-78"/>
            </a:endParaRPr>
          </a:p>
          <a:p>
            <a:pPr algn="just"/>
            <a:r>
              <a:rPr lang="fa-IR" sz="1600" dirty="0">
                <a:cs typeface="B Nazanin" panose="00000400000000000000" pitchFamily="2" charset="-78"/>
              </a:rPr>
              <a:t>با توجه به معین و محدود بودن جامعه آماری، جهت تعيين حداقل حجم نمونه لازم برای جامعه کارکنان، از فرمول كوكران </a:t>
            </a:r>
            <a:r>
              <a:rPr lang="fa-IR" sz="1600" dirty="0" smtClean="0">
                <a:cs typeface="B Nazanin" panose="00000400000000000000" pitchFamily="2" charset="-78"/>
              </a:rPr>
              <a:t>به </a:t>
            </a:r>
            <a:r>
              <a:rPr lang="fa-IR" sz="1600" dirty="0">
                <a:cs typeface="B Nazanin" panose="00000400000000000000" pitchFamily="2" charset="-78"/>
              </a:rPr>
              <a:t>شرح فرمول زیر استفاده </a:t>
            </a:r>
            <a:r>
              <a:rPr lang="fa-IR" sz="1600" dirty="0" smtClean="0">
                <a:cs typeface="B Nazanin" panose="00000400000000000000" pitchFamily="2" charset="-78"/>
              </a:rPr>
              <a:t>خواهد </a:t>
            </a:r>
            <a:r>
              <a:rPr lang="fa-IR" sz="1600" dirty="0">
                <a:cs typeface="B Nazanin" panose="00000400000000000000" pitchFamily="2" charset="-78"/>
              </a:rPr>
              <a:t>شد</a:t>
            </a:r>
            <a:r>
              <a:rPr lang="fa-IR" sz="1600" dirty="0" smtClean="0">
                <a:cs typeface="B Nazanin" panose="00000400000000000000" pitchFamily="2" charset="-78"/>
              </a:rPr>
              <a:t>:</a:t>
            </a:r>
          </a:p>
          <a:p>
            <a:pPr algn="just"/>
            <a:endParaRPr lang="fa-IR" sz="1600" dirty="0">
              <a:cs typeface="B Titr" panose="00000700000000000000" pitchFamily="2" charset="-78"/>
            </a:endParaRPr>
          </a:p>
          <a:p>
            <a:r>
              <a:rPr lang="en-US" sz="1600" dirty="0" smtClean="0">
                <a:cs typeface="B Nazanin" panose="00000400000000000000" pitchFamily="2" charset="-78"/>
              </a:rPr>
              <a:t>n</a:t>
            </a:r>
            <a:r>
              <a:rPr lang="fa-IR" sz="1600" dirty="0" smtClean="0">
                <a:cs typeface="B Nazanin" panose="00000400000000000000" pitchFamily="2" charset="-78"/>
              </a:rPr>
              <a:t>= </a:t>
            </a:r>
            <a:r>
              <a:rPr lang="fa-IR" sz="1600" dirty="0">
                <a:cs typeface="B Nazanin" panose="00000400000000000000" pitchFamily="2" charset="-78"/>
              </a:rPr>
              <a:t>حداقل حجم نمونه لازم</a:t>
            </a:r>
            <a:endParaRPr lang="en-US" sz="1600" dirty="0">
              <a:cs typeface="B Nazanin" panose="00000400000000000000" pitchFamily="2" charset="-78"/>
            </a:endParaRPr>
          </a:p>
          <a:p>
            <a:r>
              <a:rPr lang="en-US" sz="1600" dirty="0">
                <a:cs typeface="B Nazanin" panose="00000400000000000000" pitchFamily="2" charset="-78"/>
              </a:rPr>
              <a:t>N</a:t>
            </a:r>
            <a:r>
              <a:rPr lang="fa-IR" sz="1600" dirty="0">
                <a:cs typeface="B Nazanin" panose="00000400000000000000" pitchFamily="2" charset="-78"/>
              </a:rPr>
              <a:t>= حجم جامعه آماري (كه در اين تحقيق 150 نفر مي‏باشد)</a:t>
            </a:r>
            <a:endParaRPr lang="en-US" sz="1600" dirty="0">
              <a:cs typeface="B Nazanin" panose="00000400000000000000" pitchFamily="2" charset="-78"/>
            </a:endParaRPr>
          </a:p>
          <a:p>
            <a:r>
              <a:rPr lang="en-US" sz="1600" dirty="0">
                <a:cs typeface="B Nazanin" panose="00000400000000000000" pitchFamily="2" charset="-78"/>
              </a:rPr>
              <a:t>p</a:t>
            </a:r>
            <a:r>
              <a:rPr lang="fa-IR" sz="1600" dirty="0">
                <a:cs typeface="B Nazanin" panose="00000400000000000000" pitchFamily="2" charset="-78"/>
              </a:rPr>
              <a:t>= نسبت توزيع صفت در جامعه</a:t>
            </a:r>
            <a:endParaRPr lang="en-US" sz="1600" dirty="0">
              <a:cs typeface="B Nazanin" panose="00000400000000000000" pitchFamily="2" charset="-78"/>
            </a:endParaRPr>
          </a:p>
          <a:p>
            <a:r>
              <a:rPr lang="en-US" sz="1600" dirty="0">
                <a:cs typeface="B Nazanin" panose="00000400000000000000" pitchFamily="2" charset="-78"/>
              </a:rPr>
              <a:t>z</a:t>
            </a:r>
            <a:r>
              <a:rPr lang="en-US" sz="1600" baseline="-25000" dirty="0">
                <a:cs typeface="B Nazanin" panose="00000400000000000000" pitchFamily="2" charset="-78"/>
                <a:sym typeface="Symbol" panose="05050102010706020507" pitchFamily="18" charset="2"/>
              </a:rPr>
              <a:t></a:t>
            </a:r>
            <a:r>
              <a:rPr lang="en-US" sz="1600" baseline="-25000" dirty="0">
                <a:cs typeface="B Nazanin" panose="00000400000000000000" pitchFamily="2" charset="-78"/>
              </a:rPr>
              <a:t>/2</a:t>
            </a:r>
            <a:r>
              <a:rPr lang="fa-IR" sz="1600" dirty="0">
                <a:cs typeface="B Nazanin" panose="00000400000000000000" pitchFamily="2" charset="-78"/>
              </a:rPr>
              <a:t>= مقدار به دست آمده از جدول توزيع نرمال استاندارد (در اين تحقيق و با در نظر گرفتن مقدار خطاي </a:t>
            </a:r>
            <a:r>
              <a:rPr lang="fa-IR" sz="1600" dirty="0" smtClean="0">
                <a:cs typeface="B Nazanin" panose="00000400000000000000" pitchFamily="2" charset="-78"/>
              </a:rPr>
              <a:t>0/05، </a:t>
            </a:r>
            <a:r>
              <a:rPr lang="fa-IR" sz="1600" dirty="0">
                <a:cs typeface="B Nazanin" panose="00000400000000000000" pitchFamily="2" charset="-78"/>
              </a:rPr>
              <a:t>مقدار به دست آمده از جدول توزيع نرمال استاندارد </a:t>
            </a:r>
            <a:r>
              <a:rPr lang="fa-IR" sz="1600" dirty="0" smtClean="0">
                <a:cs typeface="B Nazanin" panose="00000400000000000000" pitchFamily="2" charset="-78"/>
              </a:rPr>
              <a:t>1/96 </a:t>
            </a:r>
            <a:r>
              <a:rPr lang="fa-IR" sz="1600" dirty="0">
                <a:cs typeface="B Nazanin" panose="00000400000000000000" pitchFamily="2" charset="-78"/>
              </a:rPr>
              <a:t>مي‏باشد).</a:t>
            </a:r>
            <a:endParaRPr lang="en-US" sz="1600" dirty="0">
              <a:cs typeface="B Nazanin" panose="00000400000000000000" pitchFamily="2" charset="-78"/>
            </a:endParaRPr>
          </a:p>
          <a:p>
            <a:r>
              <a:rPr lang="en-US" sz="1600" dirty="0">
                <a:cs typeface="B Nazanin" panose="00000400000000000000" pitchFamily="2" charset="-78"/>
              </a:rPr>
              <a:t>d</a:t>
            </a:r>
            <a:r>
              <a:rPr lang="fa-IR" sz="1600" dirty="0">
                <a:cs typeface="B Nazanin" panose="00000400000000000000" pitchFamily="2" charset="-78"/>
              </a:rPr>
              <a:t>= خطاي پذيرفته شده توسط محقق يا بازه قابل تحمل از برآورد پارامتر مورد نظر (معمولاً در علوم اجتماعي برابر 0/05 در نظر گرفته مي‏شود</a:t>
            </a:r>
            <a:r>
              <a:rPr lang="fa-IR" sz="1600" dirty="0" smtClean="0">
                <a:cs typeface="B Nazanin" panose="00000400000000000000" pitchFamily="2" charset="-78"/>
              </a:rPr>
              <a:t>.)</a:t>
            </a:r>
            <a:endParaRPr lang="en-US" sz="1600" dirty="0">
              <a:cs typeface="B Nazanin" panose="00000400000000000000" pitchFamily="2" charset="-78"/>
            </a:endParaRPr>
          </a:p>
          <a:p>
            <a:endParaRPr lang="en-US" sz="1600" dirty="0">
              <a:cs typeface="B Nazanin" panose="00000400000000000000" pitchFamily="2" charset="-78"/>
            </a:endParaRPr>
          </a:p>
          <a:p>
            <a:endParaRPr lang="en-US" sz="1600" dirty="0" smtClean="0">
              <a:cs typeface="B Nazanin" panose="00000400000000000000" pitchFamily="2" charset="-78"/>
            </a:endParaRPr>
          </a:p>
          <a:p>
            <a:endParaRPr lang="en-US" sz="1600" dirty="0">
              <a:cs typeface="B Nazanin" panose="00000400000000000000" pitchFamily="2" charset="-78"/>
            </a:endParaRPr>
          </a:p>
          <a:p>
            <a:r>
              <a:rPr lang="fa-IR" sz="1600" dirty="0">
                <a:cs typeface="B Nazanin" panose="00000400000000000000" pitchFamily="2" charset="-78"/>
              </a:rPr>
              <a:t>بنابراين حداقل حجم نمونه لازم برای جامعه کارکنان 108 نفر مي‏باشد.</a:t>
            </a:r>
            <a:endParaRPr lang="en-US" sz="1600" dirty="0">
              <a:cs typeface="B Nazanin" panose="00000400000000000000" pitchFamily="2" charset="-78"/>
            </a:endParaRPr>
          </a:p>
          <a:p>
            <a:r>
              <a:rPr lang="fa-IR" sz="1600" dirty="0">
                <a:cs typeface="B Nazanin" panose="00000400000000000000" pitchFamily="2" charset="-78"/>
              </a:rPr>
              <a:t>برای تعیین حجم نمونه از جامعه ارباب رجوع نیز با توجه به گسترده بودن جامعه ، از فرمول تعیین حجم نمونه برای جوامع نامحدود به شرح زير استفاده شده </a:t>
            </a:r>
            <a:r>
              <a:rPr lang="fa-IR" sz="1600" dirty="0" smtClean="0">
                <a:cs typeface="B Nazanin" panose="00000400000000000000" pitchFamily="2" charset="-78"/>
              </a:rPr>
              <a:t>است</a:t>
            </a:r>
            <a:r>
              <a:rPr lang="fa-IR" sz="1600" dirty="0" smtClean="0">
                <a:cs typeface="B Nazanin" panose="00000400000000000000" pitchFamily="2" charset="-78"/>
              </a:rPr>
              <a:t>:</a:t>
            </a:r>
          </a:p>
          <a:p>
            <a:endParaRPr lang="en-US" sz="1600" dirty="0" smtClean="0">
              <a:cs typeface="B Nazanin" panose="00000400000000000000" pitchFamily="2" charset="-78"/>
            </a:endParaRPr>
          </a:p>
          <a:p>
            <a:endParaRPr lang="en-US" sz="1600" dirty="0" smtClean="0">
              <a:cs typeface="B Nazanin" panose="00000400000000000000" pitchFamily="2" charset="-78"/>
            </a:endParaRPr>
          </a:p>
          <a:p>
            <a:r>
              <a:rPr lang="ar-SA" sz="1600" dirty="0" smtClean="0">
                <a:cs typeface="B Nazanin" panose="00000400000000000000" pitchFamily="2" charset="-78"/>
              </a:rPr>
              <a:t>برای </a:t>
            </a:r>
            <a:r>
              <a:rPr lang="ar-SA" sz="1600" dirty="0">
                <a:cs typeface="B Nazanin" panose="00000400000000000000" pitchFamily="2" charset="-78"/>
              </a:rPr>
              <a:t>استفاده از این فرمول برای تعیین حجم نمونه از نتایج پیش آزمون استفاده می شود. </a:t>
            </a:r>
            <a:r>
              <a:rPr lang="ar-SA" sz="1600" dirty="0">
                <a:cs typeface="B Nazanin" panose="00000400000000000000" pitchFamily="2" charset="-78"/>
              </a:rPr>
              <a:t>در این پیش آزمون  30 پرسش نامه توزیع و جمع­آوری شده است. بیشترین مقدار </a:t>
            </a:r>
            <a:r>
              <a:rPr lang="ar-SA" sz="1600" dirty="0">
                <a:cs typeface="B Nazanin" panose="00000400000000000000" pitchFamily="2" charset="-78"/>
              </a:rPr>
              <a:t>واریانس</a:t>
            </a:r>
            <a:r>
              <a:rPr lang="fa-IR" sz="1600" dirty="0">
                <a:cs typeface="B Nazanin" panose="00000400000000000000" pitchFamily="2" charset="-78"/>
              </a:rPr>
              <a:t> </a:t>
            </a:r>
            <a:r>
              <a:rPr lang="ar-SA" sz="1600" dirty="0">
                <a:cs typeface="B Nazanin" panose="00000400000000000000" pitchFamily="2" charset="-78"/>
              </a:rPr>
              <a:t>بدست آمده بر اساس این پیش­آزمون  برابر با </a:t>
            </a:r>
            <a:r>
              <a:rPr lang="fa-IR" sz="1600" dirty="0" smtClean="0">
                <a:cs typeface="B Nazanin" panose="00000400000000000000" pitchFamily="2" charset="-78"/>
              </a:rPr>
              <a:t>0/2304</a:t>
            </a:r>
            <a:r>
              <a:rPr lang="ar-SA" sz="1600" dirty="0" smtClean="0">
                <a:cs typeface="B Nazanin" panose="00000400000000000000" pitchFamily="2" charset="-78"/>
              </a:rPr>
              <a:t> </a:t>
            </a:r>
            <a:r>
              <a:rPr lang="ar-SA" sz="1600" dirty="0">
                <a:cs typeface="B Nazanin" panose="00000400000000000000" pitchFamily="2" charset="-78"/>
              </a:rPr>
              <a:t>بود که با قرار دادن آن در رابطه فوق به همراه مقدار </a:t>
            </a:r>
            <a:r>
              <a:rPr lang="en-US" sz="1600" dirty="0">
                <a:cs typeface="B Nazanin" panose="00000400000000000000" pitchFamily="2" charset="-78"/>
              </a:rPr>
              <a:t>Z</a:t>
            </a:r>
            <a:r>
              <a:rPr lang="fa-IR" sz="1600" dirty="0">
                <a:cs typeface="B Nazanin" panose="00000400000000000000" pitchFamily="2" charset="-78"/>
              </a:rPr>
              <a:t> جدول برای </a:t>
            </a:r>
            <a:r>
              <a:rPr lang="ar-SA" sz="1600" dirty="0">
                <a:cs typeface="B Nazanin" panose="00000400000000000000" pitchFamily="2" charset="-78"/>
              </a:rPr>
              <a:t>سطح </a:t>
            </a:r>
            <a:r>
              <a:rPr lang="ar-SA" sz="1600" dirty="0" smtClean="0">
                <a:cs typeface="B Nazanin" panose="00000400000000000000" pitchFamily="2" charset="-78"/>
              </a:rPr>
              <a:t>اطمينان</a:t>
            </a:r>
            <a:r>
              <a:rPr lang="fa-IR" sz="1600" dirty="0" smtClean="0">
                <a:cs typeface="B Nazanin" panose="00000400000000000000" pitchFamily="2" charset="-78"/>
              </a:rPr>
              <a:t>0/95</a:t>
            </a:r>
            <a:r>
              <a:rPr lang="ar-SA" sz="1600" dirty="0" smtClean="0">
                <a:cs typeface="B Nazanin" panose="00000400000000000000" pitchFamily="2" charset="-78"/>
              </a:rPr>
              <a:t> </a:t>
            </a:r>
            <a:r>
              <a:rPr lang="ar-SA" sz="1600" dirty="0">
                <a:cs typeface="B Nazanin" panose="00000400000000000000" pitchFamily="2" charset="-78"/>
              </a:rPr>
              <a:t>( 05/0=</a:t>
            </a:r>
            <a:r>
              <a:rPr lang="en-US" sz="1600" dirty="0">
                <a:cs typeface="B Nazanin" panose="00000400000000000000" pitchFamily="2" charset="-78"/>
              </a:rPr>
              <a:t> α</a:t>
            </a:r>
            <a:r>
              <a:rPr lang="ar-SA" sz="1600" dirty="0">
                <a:cs typeface="B Nazanin" panose="00000400000000000000" pitchFamily="2" charset="-78"/>
              </a:rPr>
              <a:t>) که برابر است با </a:t>
            </a:r>
            <a:r>
              <a:rPr lang="fa-IR" sz="1600" dirty="0" smtClean="0">
                <a:cs typeface="B Nazanin" panose="00000400000000000000" pitchFamily="2" charset="-78"/>
              </a:rPr>
              <a:t>1/96</a:t>
            </a:r>
            <a:r>
              <a:rPr lang="ar-SA" sz="1600" dirty="0" smtClean="0">
                <a:cs typeface="B Nazanin" panose="00000400000000000000" pitchFamily="2" charset="-78"/>
              </a:rPr>
              <a:t> </a:t>
            </a:r>
            <a:r>
              <a:rPr lang="en-US" sz="1600" dirty="0">
                <a:cs typeface="B Nazanin" panose="00000400000000000000" pitchFamily="2" charset="-78"/>
              </a:rPr>
              <a:t>Z α /2 =</a:t>
            </a:r>
            <a:r>
              <a:rPr lang="ar-SA" sz="1600" dirty="0">
                <a:cs typeface="B Nazanin" panose="00000400000000000000" pitchFamily="2" charset="-78"/>
              </a:rPr>
              <a:t> و با دقت </a:t>
            </a:r>
            <a:r>
              <a:rPr lang="ar-SA" sz="1600" dirty="0" smtClean="0">
                <a:cs typeface="B Nazanin" panose="00000400000000000000" pitchFamily="2" charset="-78"/>
              </a:rPr>
              <a:t>برآورد</a:t>
            </a:r>
            <a:r>
              <a:rPr lang="fa-IR" sz="1600" dirty="0" smtClean="0">
                <a:cs typeface="B Nazanin" panose="00000400000000000000" pitchFamily="2" charset="-78"/>
              </a:rPr>
              <a:t> 0.05 . </a:t>
            </a:r>
            <a:r>
              <a:rPr lang="fa-IR" sz="1600" dirty="0" smtClean="0">
                <a:cs typeface="B Nazanin" panose="00000400000000000000" pitchFamily="2" charset="-78"/>
              </a:rPr>
              <a:t>بنابراين </a:t>
            </a:r>
            <a:r>
              <a:rPr lang="fa-IR" sz="1600" dirty="0">
                <a:cs typeface="B Nazanin" panose="00000400000000000000" pitchFamily="2" charset="-78"/>
              </a:rPr>
              <a:t>حداقل حجم نمونه لازم برای جامعه ارباب رجوع 354 نفر مي‏باشد كه اين تعداد مبناي تجزيه و تحليل قرار می گیرد</a:t>
            </a:r>
            <a:r>
              <a:rPr lang="fa-IR" sz="1600" dirty="0" smtClean="0">
                <a:cs typeface="B Nazanin" panose="00000400000000000000" pitchFamily="2" charset="-78"/>
              </a:rPr>
              <a:t>.  </a:t>
            </a:r>
            <a:r>
              <a:rPr lang="fa-IR" sz="1600" dirty="0">
                <a:cs typeface="B Nazanin" panose="00000400000000000000" pitchFamily="2" charset="-78"/>
              </a:rPr>
              <a:t>روش نمونه گیری در جامعه ارباب رجوع نيز، روش تصادفی ساده است .</a:t>
            </a:r>
            <a:endParaRPr lang="en-US" sz="1600" dirty="0" smtClean="0">
              <a:cs typeface="B Nazanin" panose="00000400000000000000" pitchFamily="2" charset="-78"/>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3663005165"/>
              </p:ext>
            </p:extLst>
          </p:nvPr>
        </p:nvGraphicFramePr>
        <p:xfrm>
          <a:off x="611560" y="1089254"/>
          <a:ext cx="2238375" cy="509587"/>
        </p:xfrm>
        <a:graphic>
          <a:graphicData uri="http://schemas.openxmlformats.org/presentationml/2006/ole">
            <mc:AlternateContent xmlns:mc="http://schemas.openxmlformats.org/markup-compatibility/2006">
              <mc:Choice xmlns:v="urn:schemas-microsoft-com:vml" Requires="v">
                <p:oleObj spid="_x0000_s11509" r:id="rId8" imgW="1739900" imgH="444500" progId="">
                  <p:embed/>
                </p:oleObj>
              </mc:Choice>
              <mc:Fallback>
                <p:oleObj r:id="rId8" imgW="1739900" imgH="444500" progId="">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1089254"/>
                        <a:ext cx="223837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85"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5656" y="3063261"/>
            <a:ext cx="33686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2" name="Picture 2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3768" y="4618845"/>
            <a:ext cx="1965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ounded Rectangle 17">
            <a:hlinkClick r:id="rId12"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13"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14"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5"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6"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7"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5" name="TextBox 24"/>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pic>
        <p:nvPicPr>
          <p:cNvPr id="11498" name="Picture 23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33880" y="4414391"/>
            <a:ext cx="1135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1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1569660"/>
          </a:xfrm>
          <a:prstGeom prst="rect">
            <a:avLst/>
          </a:prstGeom>
          <a:noFill/>
        </p:spPr>
        <p:txBody>
          <a:bodyPr wrap="square" rtlCol="0">
            <a:spAutoFit/>
          </a:bodyPr>
          <a:lstStyle/>
          <a:p>
            <a:pPr algn="just"/>
            <a:r>
              <a:rPr lang="fa-IR" sz="1600" dirty="0" smtClean="0">
                <a:cs typeface="B Titr" panose="00000700000000000000" pitchFamily="2" charset="-78"/>
              </a:rPr>
              <a:t>ابزار و روش جمع آوری اطلاعات </a:t>
            </a:r>
          </a:p>
          <a:p>
            <a:pPr algn="just"/>
            <a:endParaRPr lang="fa-IR" sz="1600" dirty="0" smtClean="0">
              <a:cs typeface="B Titr" panose="00000700000000000000" pitchFamily="2" charset="-78"/>
            </a:endParaRPr>
          </a:p>
          <a:p>
            <a:pPr algn="just"/>
            <a:r>
              <a:rPr lang="fa-IR" sz="1600" dirty="0">
                <a:cs typeface="B Nazanin" panose="00000400000000000000" pitchFamily="2" charset="-78"/>
              </a:rPr>
              <a:t>در تحقيق حاضر از پرسشنامه بعنوان ابزار اندازه‌گيري استفاده گرديده است. این پرسشنامه شامل دو بخش است. بخش اول سوالات جمعیت شناختی را در بر می گیرد که در رابطه با جنسیت، میزان تحصیلات، سن و سابقه کار مطرح گردیده اند. بخش دوم پرسشنامه سوالات تخصصی را در </a:t>
            </a:r>
            <a:r>
              <a:rPr lang="fa-IR" sz="1600" dirty="0" smtClean="0">
                <a:cs typeface="B Nazanin" panose="00000400000000000000" pitchFamily="2" charset="-78"/>
              </a:rPr>
              <a:t>برمی </a:t>
            </a:r>
            <a:r>
              <a:rPr lang="fa-IR" sz="1600" dirty="0">
                <a:cs typeface="B Nazanin" panose="00000400000000000000" pitchFamily="2" charset="-78"/>
              </a:rPr>
              <a:t>گیرد که مشتمل بر 51 سوال می باشد. این سوالات مربوط به متغیرهای اصلی پژوهش یعنی ساختار سازمانی و کیفیت ادراک شده خدمات می </a:t>
            </a:r>
            <a:r>
              <a:rPr lang="fa-IR" sz="1600" dirty="0" smtClean="0">
                <a:cs typeface="B Nazanin" panose="00000400000000000000" pitchFamily="2" charset="-78"/>
              </a:rPr>
              <a:t>باشند.</a:t>
            </a:r>
            <a:endParaRPr lang="en-US" sz="1600"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307063311"/>
              </p:ext>
            </p:extLst>
          </p:nvPr>
        </p:nvGraphicFramePr>
        <p:xfrm>
          <a:off x="2195736" y="2462355"/>
          <a:ext cx="4208145" cy="3925824"/>
        </p:xfrm>
        <a:graphic>
          <a:graphicData uri="http://schemas.openxmlformats.org/drawingml/2006/table">
            <a:tbl>
              <a:tblPr rtl="1" firstRow="1" firstCol="1" lastRow="1" lastCol="1" bandRow="1" bandCol="1">
                <a:tableStyleId>{5940675A-B579-460E-94D1-54222C63F5DA}</a:tableStyleId>
              </a:tblPr>
              <a:tblGrid>
                <a:gridCol w="1327785">
                  <a:extLst>
                    <a:ext uri="{9D8B030D-6E8A-4147-A177-3AD203B41FA5}">
                      <a16:colId xmlns:a16="http://schemas.microsoft.com/office/drawing/2014/main" val="51111961"/>
                    </a:ext>
                  </a:extLst>
                </a:gridCol>
                <a:gridCol w="1530350">
                  <a:extLst>
                    <a:ext uri="{9D8B030D-6E8A-4147-A177-3AD203B41FA5}">
                      <a16:colId xmlns:a16="http://schemas.microsoft.com/office/drawing/2014/main" val="2610395004"/>
                    </a:ext>
                  </a:extLst>
                </a:gridCol>
                <a:gridCol w="1350010">
                  <a:extLst>
                    <a:ext uri="{9D8B030D-6E8A-4147-A177-3AD203B41FA5}">
                      <a16:colId xmlns:a16="http://schemas.microsoft.com/office/drawing/2014/main" val="934617809"/>
                    </a:ext>
                  </a:extLst>
                </a:gridCol>
              </a:tblGrid>
              <a:tr h="0">
                <a:tc>
                  <a:txBody>
                    <a:bodyPr/>
                    <a:lstStyle/>
                    <a:p>
                      <a:pPr marL="0" marR="0" algn="ctr" rtl="1">
                        <a:lnSpc>
                          <a:spcPct val="115000"/>
                        </a:lnSpc>
                        <a:spcBef>
                          <a:spcPts val="0"/>
                        </a:spcBef>
                        <a:spcAft>
                          <a:spcPts val="0"/>
                        </a:spcAft>
                      </a:pPr>
                      <a:r>
                        <a:rPr lang="fa-IR" sz="1600">
                          <a:effectLst/>
                          <a:cs typeface="B Nazanin" panose="00000400000000000000" pitchFamily="2" charset="-78"/>
                        </a:rPr>
                        <a:t>متغیر</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a:effectLst/>
                          <a:cs typeface="B Nazanin" panose="00000400000000000000" pitchFamily="2" charset="-78"/>
                        </a:rPr>
                        <a:t>شاخص ها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a:effectLst/>
                          <a:cs typeface="B Nazanin" panose="00000400000000000000" pitchFamily="2" charset="-78"/>
                        </a:rPr>
                        <a:t>شماره سوال ها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74685304"/>
                  </a:ext>
                </a:extLst>
              </a:tr>
              <a:tr h="142240">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کیفیت خدمات</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 </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r>
                        <a:rPr lang="fa-IR" sz="1600">
                          <a:effectLst/>
                          <a:cs typeface="B Nazanin" panose="00000400000000000000" pitchFamily="2" charset="-78"/>
                        </a:rPr>
                        <a:t>عوامل ملموس</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قابلیت اطمینان</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پاسخگویی</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تضمین</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همدلی</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1 تا 6</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7 تا 10</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11 تا 15</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16 تا 19</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20 تا 22</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817042118"/>
                  </a:ext>
                </a:extLst>
              </a:tr>
              <a:tr h="0">
                <a:tc>
                  <a:txBody>
                    <a:bodyPr/>
                    <a:lstStyle/>
                    <a:p>
                      <a:pPr marL="0" marR="0" algn="ctr" rtl="1">
                        <a:lnSpc>
                          <a:spcPct val="115000"/>
                        </a:lnSpc>
                        <a:spcBef>
                          <a:spcPts val="0"/>
                        </a:spcBef>
                        <a:spcAft>
                          <a:spcPts val="0"/>
                        </a:spcAft>
                      </a:pPr>
                      <a:r>
                        <a:rPr lang="fa-IR" sz="1600">
                          <a:effectLst/>
                          <a:cs typeface="B Nazanin" panose="00000400000000000000" pitchFamily="2" charset="-78"/>
                        </a:rPr>
                        <a:t>فناوری اطلاعات</a:t>
                      </a:r>
                      <a:endParaRPr lang="en-US" sz="1600">
                        <a:effectLst/>
                        <a:cs typeface="B Nazanin" panose="00000400000000000000" pitchFamily="2" charset="-78"/>
                      </a:endParaRPr>
                    </a:p>
                    <a:p>
                      <a:pPr marL="0" marR="0" algn="ctr" rtl="1">
                        <a:lnSpc>
                          <a:spcPct val="115000"/>
                        </a:lnSpc>
                        <a:spcBef>
                          <a:spcPts val="0"/>
                        </a:spcBef>
                        <a:spcAft>
                          <a:spcPts val="0"/>
                        </a:spcAft>
                      </a:pPr>
                      <a:r>
                        <a:rPr lang="fa-IR" sz="1600">
                          <a:effectLst/>
                          <a:cs typeface="B Nazanin" panose="00000400000000000000" pitchFamily="2" charset="-78"/>
                        </a:rPr>
                        <a:t> </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r" rtl="1">
                        <a:lnSpc>
                          <a:spcPct val="115000"/>
                        </a:lnSpc>
                        <a:spcBef>
                          <a:spcPts val="0"/>
                        </a:spcBef>
                        <a:spcAft>
                          <a:spcPts val="0"/>
                        </a:spcAft>
                      </a:pPr>
                      <a:r>
                        <a:rPr lang="fa-IR" sz="1600" dirty="0" smtClean="0">
                          <a:effectLst/>
                          <a:cs typeface="B Nazanin" panose="00000400000000000000" pitchFamily="2" charset="-78"/>
                        </a:rPr>
                        <a:t>شایستگی کارکنان </a:t>
                      </a:r>
                      <a:r>
                        <a:rPr lang="fa-IR" sz="1600" dirty="0">
                          <a:effectLst/>
                          <a:cs typeface="B Nazanin" panose="00000400000000000000" pitchFamily="2" charset="-78"/>
                        </a:rPr>
                        <a:t>فناوری</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تداوم و پایداری</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سازگاری</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اتصال</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سرعت</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سهولت </a:t>
                      </a:r>
                      <a:endParaRPr lang="en-US" sz="1600" dirty="0">
                        <a:effectLst/>
                        <a:cs typeface="B Nazanin" panose="00000400000000000000" pitchFamily="2" charset="-78"/>
                      </a:endParaRPr>
                    </a:p>
                    <a:p>
                      <a:pPr marL="0" marR="0" algn="just" rtl="1">
                        <a:lnSpc>
                          <a:spcPct val="115000"/>
                        </a:lnSpc>
                        <a:spcBef>
                          <a:spcPts val="0"/>
                        </a:spcBef>
                        <a:spcAft>
                          <a:spcPts val="0"/>
                        </a:spcAft>
                      </a:pPr>
                      <a:r>
                        <a:rPr lang="fa-IR" sz="1600" dirty="0">
                          <a:effectLst/>
                          <a:cs typeface="B Nazanin" panose="00000400000000000000" pitchFamily="2" charset="-78"/>
                        </a:rPr>
                        <a:t>مدرن بودن</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1 تا 5</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6 تا 9 </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10 تا 14</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15 تا 18</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19 تا 21</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22 تا 24</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25 و 26</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68899423"/>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199767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2800767"/>
          </a:xfrm>
          <a:prstGeom prst="rect">
            <a:avLst/>
          </a:prstGeom>
          <a:noFill/>
        </p:spPr>
        <p:txBody>
          <a:bodyPr wrap="square" rtlCol="0">
            <a:spAutoFit/>
          </a:bodyPr>
          <a:lstStyle/>
          <a:p>
            <a:pPr algn="just"/>
            <a:r>
              <a:rPr lang="fa-IR" sz="1600" dirty="0" smtClean="0">
                <a:cs typeface="B Titr" panose="00000700000000000000" pitchFamily="2" charset="-78"/>
              </a:rPr>
              <a:t>روش تحقیق</a:t>
            </a:r>
            <a:r>
              <a:rPr lang="fa-IR" sz="1600" dirty="0">
                <a:cs typeface="B Titr" panose="00000700000000000000" pitchFamily="2" charset="-78"/>
              </a:rPr>
              <a:t> </a:t>
            </a:r>
            <a:r>
              <a:rPr lang="fa-IR" sz="1600" dirty="0" smtClean="0">
                <a:cs typeface="B Titr" panose="00000700000000000000" pitchFamily="2" charset="-78"/>
              </a:rPr>
              <a:t>، پایایی و روایی تحقیق</a:t>
            </a:r>
          </a:p>
          <a:p>
            <a:pPr algn="just"/>
            <a:endParaRPr lang="fa-IR" sz="1600" dirty="0" smtClean="0">
              <a:cs typeface="B Titr" panose="00000700000000000000" pitchFamily="2" charset="-78"/>
            </a:endParaRPr>
          </a:p>
          <a:p>
            <a:r>
              <a:rPr lang="fa-IR" sz="1600" dirty="0">
                <a:cs typeface="B Nazanin" panose="00000400000000000000" pitchFamily="2" charset="-78"/>
              </a:rPr>
              <a:t>در اين تحقيق براي سنجش پايايي پرسشنامه‌ها، پس از وارد كردن داده‌ها ضريب پايايي (آلفاي كرونباخ) محاسبه گرديد. </a:t>
            </a:r>
            <a:endParaRPr lang="fa-IR" sz="1600" dirty="0" smtClean="0">
              <a:cs typeface="B Nazanin" panose="00000400000000000000" pitchFamily="2" charset="-78"/>
            </a:endParaRPr>
          </a:p>
          <a:p>
            <a:endParaRPr lang="fa-IR" sz="1600" dirty="0" smtClean="0">
              <a:cs typeface="B Nazanin" panose="00000400000000000000" pitchFamily="2" charset="-78"/>
            </a:endParaRPr>
          </a:p>
          <a:p>
            <a:r>
              <a:rPr lang="en-US" sz="1600" dirty="0" smtClean="0">
                <a:cs typeface="B Nazanin" panose="00000400000000000000" pitchFamily="2" charset="-78"/>
              </a:rPr>
              <a:t>j</a:t>
            </a:r>
            <a:r>
              <a:rPr lang="fa-IR" sz="1600" dirty="0" smtClean="0">
                <a:cs typeface="B Nazanin" panose="00000400000000000000" pitchFamily="2" charset="-78"/>
              </a:rPr>
              <a:t> </a:t>
            </a:r>
            <a:r>
              <a:rPr lang="fa-IR" sz="1600" dirty="0">
                <a:cs typeface="B Nazanin" panose="00000400000000000000" pitchFamily="2" charset="-78"/>
              </a:rPr>
              <a:t>: تعداد زیرمجموعه‌ی سئوال‌های پرسشنامه</a:t>
            </a:r>
            <a:endParaRPr lang="en-US" sz="1600" dirty="0">
              <a:cs typeface="B Nazanin" panose="00000400000000000000" pitchFamily="2" charset="-78"/>
            </a:endParaRPr>
          </a:p>
          <a:p>
            <a:r>
              <a:rPr lang="en-US" sz="1600" dirty="0">
                <a:cs typeface="B Nazanin" panose="00000400000000000000" pitchFamily="2" charset="-78"/>
              </a:rPr>
              <a:t>Sj</a:t>
            </a:r>
            <a:r>
              <a:rPr lang="en-US" sz="1600" b="1" baseline="30000" dirty="0">
                <a:cs typeface="B Nazanin" panose="00000400000000000000" pitchFamily="2" charset="-78"/>
              </a:rPr>
              <a:t>2</a:t>
            </a:r>
            <a:r>
              <a:rPr lang="fa-IR" sz="1600" dirty="0">
                <a:cs typeface="B Nazanin" panose="00000400000000000000" pitchFamily="2" charset="-78"/>
              </a:rPr>
              <a:t> : واریانس نمرات هر زیر مجموعه</a:t>
            </a:r>
            <a:endParaRPr lang="en-US" sz="1600" dirty="0">
              <a:cs typeface="B Nazanin" panose="00000400000000000000" pitchFamily="2" charset="-78"/>
            </a:endParaRPr>
          </a:p>
          <a:p>
            <a:r>
              <a:rPr lang="en-US" sz="1600" dirty="0">
                <a:cs typeface="B Nazanin" panose="00000400000000000000" pitchFamily="2" charset="-78"/>
              </a:rPr>
              <a:t>S</a:t>
            </a:r>
            <a:r>
              <a:rPr lang="en-US" sz="1600" b="1" baseline="30000" dirty="0">
                <a:cs typeface="B Nazanin" panose="00000400000000000000" pitchFamily="2" charset="-78"/>
              </a:rPr>
              <a:t>2</a:t>
            </a:r>
            <a:r>
              <a:rPr lang="fa-IR" sz="1600" dirty="0">
                <a:cs typeface="B Nazanin" panose="00000400000000000000" pitchFamily="2" charset="-78"/>
              </a:rPr>
              <a:t> : واریانس کل</a:t>
            </a:r>
            <a:endParaRPr lang="en-US" sz="1600" dirty="0">
              <a:cs typeface="B Nazanin" panose="00000400000000000000" pitchFamily="2" charset="-78"/>
            </a:endParaRPr>
          </a:p>
          <a:p>
            <a:r>
              <a:rPr lang="fa-IR" sz="1600" dirty="0">
                <a:cs typeface="B Nazanin" panose="00000400000000000000" pitchFamily="2" charset="-78"/>
              </a:rPr>
              <a:t>معمولاً آلفای کمتر از </a:t>
            </a:r>
            <a:r>
              <a:rPr lang="fa-IR" sz="1600" dirty="0" smtClean="0">
                <a:cs typeface="B Nazanin" panose="00000400000000000000" pitchFamily="2" charset="-78"/>
              </a:rPr>
              <a:t>0/7 </a:t>
            </a:r>
            <a:r>
              <a:rPr lang="fa-IR" sz="1600" dirty="0">
                <a:cs typeface="B Nazanin" panose="00000400000000000000" pitchFamily="2" charset="-78"/>
              </a:rPr>
              <a:t>پایایی ضعیف و بالاتر از </a:t>
            </a:r>
            <a:r>
              <a:rPr lang="fa-IR" sz="1600" dirty="0" smtClean="0">
                <a:cs typeface="B Nazanin" panose="00000400000000000000" pitchFamily="2" charset="-78"/>
              </a:rPr>
              <a:t>0/7 </a:t>
            </a:r>
            <a:r>
              <a:rPr lang="fa-IR" sz="1600" dirty="0">
                <a:cs typeface="B Nazanin" panose="00000400000000000000" pitchFamily="2" charset="-78"/>
              </a:rPr>
              <a:t>نشان دهنده‌ی پایایی قابل قبول و مناسب می‌باشد. بدیهی است که هر چه ضریب به دست آمده به یک نزدیکتر باشد پرسشنامه از پایایی خوبی برخوردار خواهد بود.</a:t>
            </a:r>
            <a:endParaRPr lang="en-US" sz="1600" dirty="0">
              <a:cs typeface="B Nazanin" panose="00000400000000000000" pitchFamily="2" charset="-78"/>
            </a:endParaRPr>
          </a:p>
          <a:p>
            <a:endParaRPr lang="en-US" sz="1600" dirty="0">
              <a:cs typeface="B Nazanin" panose="00000400000000000000" pitchFamily="2" charset="-78"/>
            </a:endParaRPr>
          </a:p>
        </p:txBody>
      </p:sp>
      <p:pic>
        <p:nvPicPr>
          <p:cNvPr id="15" name="Picture 14"/>
          <p:cNvPicPr/>
          <p:nvPr/>
        </p:nvPicPr>
        <p:blipFill>
          <a:blip r:embed="rId7">
            <a:extLst>
              <a:ext uri="{28A0092B-C50C-407E-A947-70E740481C1C}">
                <a14:useLocalDpi xmlns:a14="http://schemas.microsoft.com/office/drawing/2010/main" val="0"/>
              </a:ext>
            </a:extLst>
          </a:blip>
          <a:srcRect/>
          <a:stretch>
            <a:fillRect/>
          </a:stretch>
        </p:blipFill>
        <p:spPr bwMode="auto">
          <a:xfrm>
            <a:off x="971600" y="1268186"/>
            <a:ext cx="1752600" cy="78105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574197049"/>
              </p:ext>
            </p:extLst>
          </p:nvPr>
        </p:nvGraphicFramePr>
        <p:xfrm>
          <a:off x="1979712" y="3068960"/>
          <a:ext cx="4298315" cy="3364992"/>
        </p:xfrm>
        <a:graphic>
          <a:graphicData uri="http://schemas.openxmlformats.org/drawingml/2006/table">
            <a:tbl>
              <a:tblPr rtl="1" firstRow="1" firstCol="1" lastRow="1" lastCol="1" bandRow="1" bandCol="1">
                <a:tableStyleId>{5940675A-B579-460E-94D1-54222C63F5DA}</a:tableStyleId>
              </a:tblPr>
              <a:tblGrid>
                <a:gridCol w="1521460">
                  <a:extLst>
                    <a:ext uri="{9D8B030D-6E8A-4147-A177-3AD203B41FA5}">
                      <a16:colId xmlns:a16="http://schemas.microsoft.com/office/drawing/2014/main" val="1588458829"/>
                    </a:ext>
                  </a:extLst>
                </a:gridCol>
                <a:gridCol w="666919">
                  <a:extLst>
                    <a:ext uri="{9D8B030D-6E8A-4147-A177-3AD203B41FA5}">
                      <a16:colId xmlns:a16="http://schemas.microsoft.com/office/drawing/2014/main" val="2941727971"/>
                    </a:ext>
                  </a:extLst>
                </a:gridCol>
                <a:gridCol w="725426">
                  <a:extLst>
                    <a:ext uri="{9D8B030D-6E8A-4147-A177-3AD203B41FA5}">
                      <a16:colId xmlns:a16="http://schemas.microsoft.com/office/drawing/2014/main" val="316823686"/>
                    </a:ext>
                  </a:extLst>
                </a:gridCol>
                <a:gridCol w="1384510">
                  <a:extLst>
                    <a:ext uri="{9D8B030D-6E8A-4147-A177-3AD203B41FA5}">
                      <a16:colId xmlns:a16="http://schemas.microsoft.com/office/drawing/2014/main" val="2049494145"/>
                    </a:ext>
                  </a:extLst>
                </a:gridCol>
              </a:tblGrid>
              <a:tr h="138304">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شاخص ها</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تعداد سوال</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تعداد نمونه</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ضريب آلفاي كرونباخ</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07291478"/>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عوامل ملموس</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0.813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022481192"/>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قابلیت اطمینان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dirty="0">
                          <a:effectLst/>
                          <a:cs typeface="B Nazanin" panose="00000400000000000000" pitchFamily="2" charset="-78"/>
                        </a:rPr>
                        <a:t>0.798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972071977"/>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پاسخگویی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0.802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532522881"/>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تضمین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354</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0.790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34999137"/>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همدلی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0.734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030400657"/>
                  </a:ext>
                </a:extLst>
              </a:tr>
              <a:tr h="0">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كيفيت خدمات</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24</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0">
                        <a:lnSpc>
                          <a:spcPct val="115000"/>
                        </a:lnSpc>
                        <a:spcBef>
                          <a:spcPts val="0"/>
                        </a:spcBef>
                        <a:spcAft>
                          <a:spcPts val="0"/>
                        </a:spcAft>
                      </a:pPr>
                      <a:r>
                        <a:rPr lang="ar-SA" sz="1200" dirty="0">
                          <a:solidFill>
                            <a:schemeClr val="tx1"/>
                          </a:solidFill>
                          <a:effectLst/>
                          <a:cs typeface="B Nazanin" panose="00000400000000000000" pitchFamily="2" charset="-78"/>
                        </a:rPr>
                        <a:t>354</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0.916</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extLst>
                  <a:ext uri="{0D108BD9-81ED-4DB2-BD59-A6C34878D82A}">
                    <a16:rowId xmlns:a16="http://schemas.microsoft.com/office/drawing/2014/main" val="925600546"/>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شایستگی کارکنان فناوری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108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0.877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04359274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تداوم و پایداری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28012035"/>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سازگاری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0.834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7820418"/>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اتصال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71336692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سرعت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0.767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7924740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سهولت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47002603"/>
                  </a:ext>
                </a:extLst>
              </a:tr>
              <a:tr h="0">
                <a:tc>
                  <a:txBody>
                    <a:bodyPr/>
                    <a:lstStyle/>
                    <a:p>
                      <a:pPr marL="0" marR="0" algn="r" rtl="0">
                        <a:lnSpc>
                          <a:spcPct val="115000"/>
                        </a:lnSpc>
                        <a:spcBef>
                          <a:spcPts val="0"/>
                        </a:spcBef>
                        <a:spcAft>
                          <a:spcPts val="0"/>
                        </a:spcAft>
                      </a:pPr>
                      <a:r>
                        <a:rPr lang="ar-SA" sz="1200">
                          <a:effectLst/>
                          <a:cs typeface="B Nazanin" panose="00000400000000000000" pitchFamily="2" charset="-78"/>
                        </a:rPr>
                        <a:t>مدرن بودن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0.711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877133381"/>
                  </a:ext>
                </a:extLst>
              </a:tr>
              <a:tr h="0">
                <a:tc>
                  <a:txBody>
                    <a:bodyPr/>
                    <a:lstStyle/>
                    <a:p>
                      <a:pPr marL="0" marR="0" algn="ctr" rtl="1">
                        <a:lnSpc>
                          <a:spcPct val="115000"/>
                        </a:lnSpc>
                        <a:spcBef>
                          <a:spcPts val="0"/>
                        </a:spcBef>
                        <a:spcAft>
                          <a:spcPts val="0"/>
                        </a:spcAft>
                      </a:pPr>
                      <a:r>
                        <a:rPr lang="fa-IR" sz="1200" dirty="0">
                          <a:effectLst/>
                          <a:cs typeface="B Nazanin" panose="00000400000000000000" pitchFamily="2" charset="-78"/>
                        </a:rPr>
                        <a:t>فناوری اطلاعات</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ar-SA" sz="1200" dirty="0">
                          <a:effectLst/>
                          <a:cs typeface="B Nazanin" panose="00000400000000000000" pitchFamily="2" charset="-78"/>
                        </a:rPr>
                        <a:t>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108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effectLst/>
                          <a:cs typeface="B Nazanin" panose="00000400000000000000" pitchFamily="2" charset="-78"/>
                        </a:rPr>
                        <a:t>0.895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extLst>
                  <a:ext uri="{0D108BD9-81ED-4DB2-BD59-A6C34878D82A}">
                    <a16:rowId xmlns:a16="http://schemas.microsoft.com/office/drawing/2014/main" val="3990231138"/>
                  </a:ext>
                </a:extLst>
              </a:tr>
            </a:tbl>
          </a:graphicData>
        </a:graphic>
      </p:graphicFrame>
      <p:sp>
        <p:nvSpPr>
          <p:cNvPr id="18" name="Rounded Rectangle 17">
            <a:hlinkClick r:id="rId8"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9"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2"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3"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14874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346281" y="346377"/>
            <a:ext cx="7344684" cy="2062103"/>
          </a:xfrm>
          <a:prstGeom prst="rect">
            <a:avLst/>
          </a:prstGeom>
          <a:noFill/>
        </p:spPr>
        <p:txBody>
          <a:bodyPr wrap="square" rtlCol="0">
            <a:spAutoFit/>
          </a:bodyPr>
          <a:lstStyle/>
          <a:p>
            <a:pPr algn="just"/>
            <a:r>
              <a:rPr lang="fa-IR" sz="1600" dirty="0" smtClean="0">
                <a:cs typeface="B Titr" panose="00000700000000000000" pitchFamily="2" charset="-78"/>
              </a:rPr>
              <a:t>تحلیل آمار استنباطی</a:t>
            </a:r>
          </a:p>
          <a:p>
            <a:pPr algn="just"/>
            <a:endParaRPr lang="fa-IR" sz="1600" dirty="0" smtClean="0">
              <a:cs typeface="B Titr" panose="00000700000000000000" pitchFamily="2" charset="-78"/>
            </a:endParaRPr>
          </a:p>
          <a:p>
            <a:pPr algn="just"/>
            <a:r>
              <a:rPr lang="fa-IR" sz="1600" dirty="0" smtClean="0">
                <a:cs typeface="B Nazanin" panose="00000400000000000000" pitchFamily="2" charset="-78"/>
              </a:rPr>
              <a:t>آزمون کولموگروف-اسمیرنوف</a:t>
            </a:r>
          </a:p>
          <a:p>
            <a:r>
              <a:rPr lang="fa-IR" sz="1600" dirty="0">
                <a:cs typeface="B Nazanin" panose="00000400000000000000" pitchFamily="2" charset="-78"/>
              </a:rPr>
              <a:t>به منظور مشخص شدن توزیع داده ها از این آزمون استفاده می شود. در این آزمون اگر سطح معناداری  (</a:t>
            </a:r>
            <a:r>
              <a:rPr lang="en-US" sz="1600" dirty="0">
                <a:cs typeface="B Nazanin" panose="00000400000000000000" pitchFamily="2" charset="-78"/>
              </a:rPr>
              <a:t>Sig</a:t>
            </a:r>
            <a:r>
              <a:rPr lang="fa-IR" sz="1600" dirty="0">
                <a:cs typeface="B Nazanin" panose="00000400000000000000" pitchFamily="2" charset="-78"/>
              </a:rPr>
              <a:t>) بدست آمده برای هر متغیر بزرگتر از مقدار خطای (α) </a:t>
            </a:r>
            <a:r>
              <a:rPr lang="fa-IR" sz="1600" dirty="0" smtClean="0">
                <a:cs typeface="B Nazanin" panose="00000400000000000000" pitchFamily="2" charset="-78"/>
              </a:rPr>
              <a:t>0/05 </a:t>
            </a:r>
            <a:r>
              <a:rPr lang="fa-IR" sz="1600" dirty="0">
                <a:cs typeface="B Nazanin" panose="00000400000000000000" pitchFamily="2" charset="-78"/>
              </a:rPr>
              <a:t>باشد در این صورت فرضیه </a:t>
            </a:r>
            <a:r>
              <a:rPr lang="en-US" sz="1600" dirty="0">
                <a:cs typeface="B Nazanin" panose="00000400000000000000" pitchFamily="2" charset="-78"/>
              </a:rPr>
              <a:t>H</a:t>
            </a:r>
            <a:r>
              <a:rPr lang="en-US" sz="1600" baseline="-25000" dirty="0">
                <a:cs typeface="B Nazanin" panose="00000400000000000000" pitchFamily="2" charset="-78"/>
              </a:rPr>
              <a:t>0</a:t>
            </a:r>
            <a:r>
              <a:rPr lang="fa-IR" sz="1600" dirty="0">
                <a:cs typeface="B Nazanin" panose="00000400000000000000" pitchFamily="2" charset="-78"/>
              </a:rPr>
              <a:t> تایید شده و گفته می شود که توزیع داده ها نرمال است. فرض آماری این آزمون به صورت زیر نوشته می </a:t>
            </a:r>
            <a:r>
              <a:rPr lang="fa-IR" sz="1600" dirty="0" smtClean="0">
                <a:cs typeface="B Nazanin" panose="00000400000000000000" pitchFamily="2" charset="-78"/>
              </a:rPr>
              <a:t>شود    </a:t>
            </a:r>
          </a:p>
          <a:p>
            <a:r>
              <a:rPr lang="fa-IR" sz="1600" dirty="0">
                <a:cs typeface="B Nazanin" panose="00000400000000000000" pitchFamily="2" charset="-78"/>
              </a:rPr>
              <a:t>	</a:t>
            </a:r>
            <a:r>
              <a:rPr lang="fa-IR" sz="1600" dirty="0" smtClean="0">
                <a:cs typeface="B Nazanin" panose="00000400000000000000" pitchFamily="2" charset="-78"/>
              </a:rPr>
              <a:t>				                     </a:t>
            </a:r>
            <a:r>
              <a:rPr lang="en-US" sz="1600" dirty="0" smtClean="0">
                <a:cs typeface="B Nazanin" panose="00000400000000000000" pitchFamily="2" charset="-78"/>
              </a:rPr>
              <a:t>H</a:t>
            </a:r>
            <a:r>
              <a:rPr lang="en-US" sz="1600" baseline="-25000" dirty="0" smtClean="0">
                <a:cs typeface="B Nazanin" panose="00000400000000000000" pitchFamily="2" charset="-78"/>
              </a:rPr>
              <a:t>0</a:t>
            </a:r>
            <a:r>
              <a:rPr lang="en-US" sz="1600" dirty="0" smtClean="0">
                <a:cs typeface="B Nazanin" panose="00000400000000000000" pitchFamily="2" charset="-78"/>
              </a:rPr>
              <a:t> </a:t>
            </a:r>
            <a:r>
              <a:rPr lang="fa-IR" sz="1600" dirty="0" smtClean="0">
                <a:cs typeface="B Nazanin" panose="00000400000000000000" pitchFamily="2" charset="-78"/>
              </a:rPr>
              <a:t> : داده </a:t>
            </a:r>
            <a:r>
              <a:rPr lang="fa-IR" sz="1600" dirty="0">
                <a:cs typeface="B Nazanin" panose="00000400000000000000" pitchFamily="2" charset="-78"/>
              </a:rPr>
              <a:t>ها نرمال </a:t>
            </a:r>
            <a:r>
              <a:rPr lang="fa-IR" sz="1600" dirty="0" smtClean="0">
                <a:cs typeface="B Nazanin" panose="00000400000000000000" pitchFamily="2" charset="-78"/>
              </a:rPr>
              <a:t>است</a:t>
            </a:r>
            <a:endParaRPr lang="en-US" sz="1600" dirty="0">
              <a:cs typeface="B Nazanin" panose="00000400000000000000" pitchFamily="2" charset="-78"/>
            </a:endParaRPr>
          </a:p>
          <a:p>
            <a:pPr algn="l"/>
            <a:r>
              <a:rPr lang="en-US" sz="1600" dirty="0" smtClean="0">
                <a:cs typeface="B Nazanin" panose="00000400000000000000" pitchFamily="2" charset="-78"/>
              </a:rPr>
              <a:t>H</a:t>
            </a:r>
            <a:r>
              <a:rPr lang="en-US" sz="1600" baseline="-25000" dirty="0" smtClean="0">
                <a:cs typeface="B Nazanin" panose="00000400000000000000" pitchFamily="2" charset="-78"/>
              </a:rPr>
              <a:t>1</a:t>
            </a:r>
            <a:r>
              <a:rPr lang="en-US" sz="1600" dirty="0" smtClean="0">
                <a:cs typeface="B Nazanin" panose="00000400000000000000" pitchFamily="2" charset="-78"/>
              </a:rPr>
              <a:t> </a:t>
            </a:r>
            <a:r>
              <a:rPr lang="fa-IR" sz="1600" dirty="0" smtClean="0">
                <a:cs typeface="B Nazanin" panose="00000400000000000000" pitchFamily="2" charset="-78"/>
              </a:rPr>
              <a:t> : داده </a:t>
            </a:r>
            <a:r>
              <a:rPr lang="fa-IR" sz="1600" dirty="0">
                <a:cs typeface="B Nazanin" panose="00000400000000000000" pitchFamily="2" charset="-78"/>
              </a:rPr>
              <a:t>ها نرمال </a:t>
            </a:r>
            <a:r>
              <a:rPr lang="fa-IR" sz="1600" dirty="0" smtClean="0">
                <a:cs typeface="B Nazanin" panose="00000400000000000000" pitchFamily="2" charset="-78"/>
              </a:rPr>
              <a:t>نيست</a:t>
            </a:r>
          </a:p>
        </p:txBody>
      </p:sp>
      <p:graphicFrame>
        <p:nvGraphicFramePr>
          <p:cNvPr id="2" name="Table 1"/>
          <p:cNvGraphicFramePr>
            <a:graphicFrameLocks noGrp="1"/>
          </p:cNvGraphicFramePr>
          <p:nvPr>
            <p:extLst>
              <p:ext uri="{D42A27DB-BD31-4B8C-83A1-F6EECF244321}">
                <p14:modId xmlns:p14="http://schemas.microsoft.com/office/powerpoint/2010/main" val="1527389432"/>
              </p:ext>
            </p:extLst>
          </p:nvPr>
        </p:nvGraphicFramePr>
        <p:xfrm>
          <a:off x="452368" y="2636912"/>
          <a:ext cx="7132510" cy="3627882"/>
        </p:xfrm>
        <a:graphic>
          <a:graphicData uri="http://schemas.openxmlformats.org/drawingml/2006/table">
            <a:tbl>
              <a:tblPr rtl="1" firstRow="1" firstCol="1" lastRow="1" lastCol="1" bandRow="1" bandCol="1">
                <a:tableStyleId>{5940675A-B579-460E-94D1-54222C63F5DA}</a:tableStyleId>
              </a:tblPr>
              <a:tblGrid>
                <a:gridCol w="2162312">
                  <a:extLst>
                    <a:ext uri="{9D8B030D-6E8A-4147-A177-3AD203B41FA5}">
                      <a16:colId xmlns:a16="http://schemas.microsoft.com/office/drawing/2014/main" val="3386424853"/>
                    </a:ext>
                  </a:extLst>
                </a:gridCol>
                <a:gridCol w="1795013">
                  <a:extLst>
                    <a:ext uri="{9D8B030D-6E8A-4147-A177-3AD203B41FA5}">
                      <a16:colId xmlns:a16="http://schemas.microsoft.com/office/drawing/2014/main" val="1511576973"/>
                    </a:ext>
                  </a:extLst>
                </a:gridCol>
                <a:gridCol w="1533174">
                  <a:extLst>
                    <a:ext uri="{9D8B030D-6E8A-4147-A177-3AD203B41FA5}">
                      <a16:colId xmlns:a16="http://schemas.microsoft.com/office/drawing/2014/main" val="1042578577"/>
                    </a:ext>
                  </a:extLst>
                </a:gridCol>
                <a:gridCol w="1642011">
                  <a:extLst>
                    <a:ext uri="{9D8B030D-6E8A-4147-A177-3AD203B41FA5}">
                      <a16:colId xmlns:a16="http://schemas.microsoft.com/office/drawing/2014/main" val="4213433756"/>
                    </a:ext>
                  </a:extLst>
                </a:gridCol>
              </a:tblGrid>
              <a:tr h="0">
                <a:tc gridSpan="3">
                  <a:txBody>
                    <a:bodyPr/>
                    <a:lstStyle/>
                    <a:p>
                      <a:pPr marL="0" marR="0" algn="ctr" rtl="1">
                        <a:lnSpc>
                          <a:spcPct val="115000"/>
                        </a:lnSpc>
                        <a:spcBef>
                          <a:spcPts val="0"/>
                        </a:spcBef>
                        <a:spcAft>
                          <a:spcPts val="0"/>
                        </a:spcAft>
                        <a:tabLst>
                          <a:tab pos="2482850" algn="l"/>
                        </a:tabLst>
                      </a:pPr>
                      <a:r>
                        <a:rPr lang="fa-IR" sz="1200" dirty="0">
                          <a:effectLst/>
                          <a:cs typeface="B Nazanin" panose="00000400000000000000" pitchFamily="2" charset="-78"/>
                        </a:rPr>
                        <a:t>                          جدول4-8- نتایج حاصل از آزمون کولموگروف- اسمیرنوف</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marL="0" marR="0" algn="r" rtl="1">
                        <a:lnSpc>
                          <a:spcPct val="115000"/>
                        </a:lnSpc>
                        <a:spcBef>
                          <a:spcPts val="0"/>
                        </a:spcBef>
                        <a:spcAft>
                          <a:spcPts val="0"/>
                        </a:spcAft>
                        <a:tabLst>
                          <a:tab pos="2482850" algn="l"/>
                        </a:tabLst>
                      </a:pPr>
                      <a:r>
                        <a:rPr lang="fa-IR" sz="12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50121643"/>
                  </a:ext>
                </a:extLst>
              </a:tr>
              <a:tr h="0">
                <a:tc>
                  <a:txBody>
                    <a:bodyPr/>
                    <a:lstStyle/>
                    <a:p>
                      <a:pPr marL="0" marR="0" algn="ctr" rtl="1">
                        <a:lnSpc>
                          <a:spcPct val="115000"/>
                        </a:lnSpc>
                        <a:spcBef>
                          <a:spcPts val="0"/>
                        </a:spcBef>
                        <a:spcAft>
                          <a:spcPts val="0"/>
                        </a:spcAft>
                      </a:pPr>
                      <a:r>
                        <a:rPr lang="fa-IR" sz="1300">
                          <a:effectLst/>
                          <a:cs typeface="B Nazanin" panose="00000400000000000000" pitchFamily="2" charset="-78"/>
                        </a:rPr>
                        <a:t>مولفه ها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200">
                          <a:effectLst/>
                          <a:cs typeface="B Nazanin" panose="00000400000000000000" pitchFamily="2" charset="-78"/>
                        </a:rPr>
                        <a:t>Kolmogorov-Smirnov Z</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300">
                          <a:effectLst/>
                          <a:cs typeface="B Nazanin" panose="00000400000000000000" pitchFamily="2" charset="-78"/>
                        </a:rPr>
                        <a:t>سطح معنی­داری (</a:t>
                      </a:r>
                      <a:r>
                        <a:rPr lang="en-US" sz="1300">
                          <a:effectLst/>
                          <a:cs typeface="B Nazanin" panose="00000400000000000000" pitchFamily="2" charset="-78"/>
                        </a:rPr>
                        <a:t>Sig</a:t>
                      </a:r>
                      <a:r>
                        <a:rPr lang="fa-IR" sz="13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300">
                          <a:effectLst/>
                          <a:cs typeface="B Nazanin" panose="00000400000000000000" pitchFamily="2" charset="-78"/>
                        </a:rPr>
                        <a:t>نتیجه آزمون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43026754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عوامل ملموس</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1.202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0.062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03179538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قابلیت اطمینان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1.246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0.053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43925744"/>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پاسخگویی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0.982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64670891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تضمین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0.074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42453410"/>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همدلی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300">
                          <a:effectLst/>
                          <a:cs typeface="B Nazanin" panose="00000400000000000000" pitchFamily="2" charset="-78"/>
                        </a:rPr>
                        <a:t>1.055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0.112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15527923"/>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كيفيت خدمات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fa-IR" sz="1300" dirty="0">
                          <a:effectLst/>
                          <a:cs typeface="B Nazanin" panose="00000400000000000000" pitchFamily="2" charset="-78"/>
                        </a:rPr>
                        <a:t>0.985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0.342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41298604"/>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شایستگی کارکنان فناوری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1.226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0.059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26905886"/>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تداوم و پایداری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0.899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447019708"/>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سازگاری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1.129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0.084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07686449"/>
                  </a:ext>
                </a:extLst>
              </a:tr>
              <a:tr h="0">
                <a:tc>
                  <a:txBody>
                    <a:bodyPr/>
                    <a:lstStyle/>
                    <a:p>
                      <a:pPr marL="0" marR="0" algn="ctr" rtl="0">
                        <a:lnSpc>
                          <a:spcPct val="115000"/>
                        </a:lnSpc>
                        <a:spcBef>
                          <a:spcPts val="0"/>
                        </a:spcBef>
                        <a:spcAft>
                          <a:spcPts val="0"/>
                        </a:spcAft>
                      </a:pPr>
                      <a:r>
                        <a:rPr lang="fa-IR" sz="1300" dirty="0">
                          <a:effectLst/>
                          <a:cs typeface="B Nazanin" panose="00000400000000000000" pitchFamily="2" charset="-78"/>
                        </a:rPr>
                        <a:t>اتصال</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0.990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0.338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51902883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سرعت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0.079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9854063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سهولت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0.081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36530608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مدرن بودن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300">
                          <a:effectLst/>
                          <a:cs typeface="B Nazanin" panose="00000400000000000000" pitchFamily="2" charset="-78"/>
                        </a:rPr>
                        <a:t>0.988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0.342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44834415"/>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fa-IR" sz="1300">
                          <a:effectLst/>
                          <a:cs typeface="B Nazanin" panose="00000400000000000000" pitchFamily="2" charset="-78"/>
                        </a:rPr>
                        <a:t>1.089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0.125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dirty="0">
                          <a:effectLst/>
                          <a:cs typeface="B Nazanin" panose="00000400000000000000" pitchFamily="2" charset="-78"/>
                        </a:rPr>
                        <a:t>داده ها نرمال است</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70586139"/>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1263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513986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pPr algn="just"/>
            <a:r>
              <a:rPr lang="fa-IR" sz="1600" dirty="0">
                <a:cs typeface="B Nazanin" panose="00000400000000000000" pitchFamily="2" charset="-78"/>
              </a:rPr>
              <a:t>در این پژوهش به منظور آزمون فرضیه ها از تحلیل رگرسیون دو متغیره استفاده شده است که در ادامه به تفکیک فرضیه ها به تحلیل هر کدام پرداخته می شود</a:t>
            </a:r>
            <a:r>
              <a:rPr lang="fa-IR" sz="1600" dirty="0" smtClean="0">
                <a:cs typeface="B Nazanin" panose="00000400000000000000" pitchFamily="2" charset="-78"/>
              </a:rPr>
              <a:t>.</a:t>
            </a:r>
            <a:endParaRPr lang="en-US" sz="1600" dirty="0" smtClean="0">
              <a:cs typeface="B Nazanin" panose="00000400000000000000" pitchFamily="2" charset="-78"/>
            </a:endParaRPr>
          </a:p>
          <a:p>
            <a:pPr algn="just"/>
            <a:endParaRPr lang="en-US" sz="1600" dirty="0" smtClean="0">
              <a:cs typeface="B Nazanin" panose="00000400000000000000" pitchFamily="2" charset="-78"/>
            </a:endParaRPr>
          </a:p>
          <a:p>
            <a:r>
              <a:rPr lang="fa-IR" sz="1600" b="1" u="sng" dirty="0">
                <a:cs typeface="B Nazanin" panose="00000400000000000000" pitchFamily="2" charset="-78"/>
              </a:rPr>
              <a:t>فرضیه اصلی:</a:t>
            </a:r>
            <a:r>
              <a:rPr lang="fa-IR" sz="1600" u="sng" dirty="0">
                <a:cs typeface="B Nazanin" panose="00000400000000000000" pitchFamily="2" charset="-78"/>
              </a:rPr>
              <a:t> </a:t>
            </a:r>
            <a:r>
              <a:rPr lang="fa-IR" sz="1600" b="1" u="sng" dirty="0">
                <a:cs typeface="B Nazanin" panose="00000400000000000000" pitchFamily="2" charset="-78"/>
              </a:rPr>
              <a:t>فناوري اطلاعات بر كيفيت ادراك شده از خدمات در سازمان حج و زيارت تاثير دارد.</a:t>
            </a:r>
            <a:endParaRPr lang="en-US" sz="1600" u="sng" dirty="0">
              <a:cs typeface="B Nazanin" panose="00000400000000000000" pitchFamily="2" charset="-78"/>
            </a:endParaRPr>
          </a:p>
          <a:p>
            <a:r>
              <a:rPr lang="ar-SA" sz="1600" dirty="0">
                <a:cs typeface="B Nazanin" panose="00000400000000000000" pitchFamily="2" charset="-78"/>
              </a:rPr>
              <a:t>به منظور تایید یا رد فرضیه از تحلیل رگرسیون دو متغیره استفاده گردید که نتایج بشرح جداول </a:t>
            </a:r>
            <a:r>
              <a:rPr lang="fa-IR" sz="1600" dirty="0" smtClean="0">
                <a:cs typeface="B Nazanin" panose="00000400000000000000" pitchFamily="2" charset="-78"/>
              </a:rPr>
              <a:t>زیر</a:t>
            </a:r>
            <a:r>
              <a:rPr lang="ar-SA" sz="1600" dirty="0" smtClean="0">
                <a:cs typeface="B Nazanin" panose="00000400000000000000" pitchFamily="2" charset="-78"/>
              </a:rPr>
              <a:t> </a:t>
            </a:r>
            <a:r>
              <a:rPr lang="ar-SA" sz="1600" dirty="0">
                <a:cs typeface="B Nazanin" panose="00000400000000000000" pitchFamily="2" charset="-78"/>
              </a:rPr>
              <a:t>می باشد</a:t>
            </a:r>
            <a:r>
              <a:rPr lang="ar-SA" dirty="0" smtClean="0">
                <a:cs typeface="B Nazanin" panose="00000400000000000000" pitchFamily="2" charset="-78"/>
              </a:rPr>
              <a:t>.</a:t>
            </a:r>
            <a:endParaRPr lang="fa-IR" dirty="0" smtClean="0">
              <a:cs typeface="B Nazanin" panose="00000400000000000000" pitchFamily="2" charset="-78"/>
            </a:endParaRPr>
          </a:p>
          <a:p>
            <a:endParaRPr lang="fa-IR" dirty="0" smtClean="0">
              <a:cs typeface="B Nazanin" panose="00000400000000000000" pitchFamily="2" charset="-78"/>
            </a:endParaRPr>
          </a:p>
          <a:p>
            <a:endParaRPr lang="fa-IR" dirty="0">
              <a:cs typeface="B Nazanin" panose="00000400000000000000" pitchFamily="2" charset="-78"/>
            </a:endParaRPr>
          </a:p>
          <a:p>
            <a:endParaRPr lang="fa-IR" dirty="0" smtClean="0">
              <a:cs typeface="B Nazanin" panose="00000400000000000000" pitchFamily="2" charset="-78"/>
            </a:endParaRPr>
          </a:p>
          <a:p>
            <a:endParaRPr lang="fa-IR" sz="1600" dirty="0" smtClean="0">
              <a:cs typeface="B Nazanin" panose="00000400000000000000" pitchFamily="2" charset="-78"/>
            </a:endParaRPr>
          </a:p>
          <a:p>
            <a:pPr algn="just"/>
            <a:r>
              <a:rPr lang="fa-IR" sz="1600" dirty="0" smtClean="0">
                <a:cs typeface="B Nazanin" panose="00000400000000000000" pitchFamily="2" charset="-78"/>
              </a:rPr>
              <a:t>در </a:t>
            </a:r>
            <a:r>
              <a:rPr lang="fa-IR" sz="1600" dirty="0">
                <a:cs typeface="B Nazanin" panose="00000400000000000000" pitchFamily="2" charset="-78"/>
              </a:rPr>
              <a:t>جدول </a:t>
            </a:r>
            <a:r>
              <a:rPr lang="fa-IR" sz="1600" dirty="0" smtClean="0">
                <a:cs typeface="B Nazanin" panose="00000400000000000000" pitchFamily="2" charset="-78"/>
              </a:rPr>
              <a:t>فوق (</a:t>
            </a:r>
            <a:r>
              <a:rPr lang="ar-SA" sz="1600" dirty="0">
                <a:cs typeface="B Nazanin" panose="00000400000000000000" pitchFamily="2" charset="-78"/>
              </a:rPr>
              <a:t>خلاصه مدل </a:t>
            </a:r>
            <a:r>
              <a:rPr lang="fa-IR" sz="1600" dirty="0" smtClean="0">
                <a:cs typeface="B Nazanin" panose="00000400000000000000" pitchFamily="2" charset="-78"/>
              </a:rPr>
              <a:t>) </a:t>
            </a:r>
            <a:r>
              <a:rPr lang="fa-IR" sz="1600" dirty="0">
                <a:cs typeface="B Nazanin" panose="00000400000000000000" pitchFamily="2" charset="-78"/>
              </a:rPr>
              <a:t>ستون ضریب همبستگی، میزان همبستگی بین مدیریت دانش و مدیریت تغییر سازمانی را نشان می دهد. ضریب بدست آمده برابر با 0.582 می باشد که بر وجود همبستگی بین این دو متغیر دلالت دارد. همچنین ضریب تعیین بدست آمده در این مدل برابر با 0.338 می باشد که بر این اساس می توان گفت که فناوري اطلاعات حدود 0.338 درصد از تغییرات كيفيت ادراك شده از خدمات را پیش </a:t>
            </a:r>
            <a:r>
              <a:rPr lang="fa-IR" sz="1600" dirty="0" smtClean="0">
                <a:cs typeface="B Nazanin" panose="00000400000000000000" pitchFamily="2" charset="-78"/>
              </a:rPr>
              <a:t>بینی </a:t>
            </a:r>
            <a:r>
              <a:rPr lang="fa-IR" sz="1600" dirty="0">
                <a:cs typeface="B Nazanin" panose="00000400000000000000" pitchFamily="2" charset="-78"/>
              </a:rPr>
              <a:t>می کند</a:t>
            </a:r>
            <a:r>
              <a:rPr lang="fa-IR" sz="1600" dirty="0" smtClean="0">
                <a:cs typeface="B Nazanin" panose="00000400000000000000" pitchFamily="2" charset="-78"/>
              </a:rPr>
              <a:t>.</a:t>
            </a:r>
          </a:p>
          <a:p>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277748473"/>
              </p:ext>
            </p:extLst>
          </p:nvPr>
        </p:nvGraphicFramePr>
        <p:xfrm>
          <a:off x="403874" y="2489272"/>
          <a:ext cx="7086622" cy="490728"/>
        </p:xfrm>
        <a:graphic>
          <a:graphicData uri="http://schemas.openxmlformats.org/drawingml/2006/table">
            <a:tbl>
              <a:tblPr rtl="1" firstRow="1" firstCol="1" bandRow="1">
                <a:tableStyleId>{5940675A-B579-460E-94D1-54222C63F5DA}</a:tableStyleId>
              </a:tblPr>
              <a:tblGrid>
                <a:gridCol w="1817010">
                  <a:extLst>
                    <a:ext uri="{9D8B030D-6E8A-4147-A177-3AD203B41FA5}">
                      <a16:colId xmlns:a16="http://schemas.microsoft.com/office/drawing/2014/main" val="2003114714"/>
                    </a:ext>
                  </a:extLst>
                </a:gridCol>
                <a:gridCol w="1496695">
                  <a:extLst>
                    <a:ext uri="{9D8B030D-6E8A-4147-A177-3AD203B41FA5}">
                      <a16:colId xmlns:a16="http://schemas.microsoft.com/office/drawing/2014/main" val="4018881989"/>
                    </a:ext>
                  </a:extLst>
                </a:gridCol>
                <a:gridCol w="1982837">
                  <a:extLst>
                    <a:ext uri="{9D8B030D-6E8A-4147-A177-3AD203B41FA5}">
                      <a16:colId xmlns:a16="http://schemas.microsoft.com/office/drawing/2014/main" val="929482247"/>
                    </a:ext>
                  </a:extLst>
                </a:gridCol>
                <a:gridCol w="1790080">
                  <a:extLst>
                    <a:ext uri="{9D8B030D-6E8A-4147-A177-3AD203B41FA5}">
                      <a16:colId xmlns:a16="http://schemas.microsoft.com/office/drawing/2014/main" val="770003603"/>
                    </a:ext>
                  </a:extLst>
                </a:gridCol>
              </a:tblGrid>
              <a:tr h="0">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ضریب همبستگی</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خطای استاندارد برآورد</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741946118"/>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0.582</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0.338</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0.335</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0.84672</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32025029"/>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28426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6001643"/>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smtClean="0">
                <a:cs typeface="B Nazanin" panose="00000400000000000000" pitchFamily="2" charset="-78"/>
              </a:rPr>
              <a:t>(جدول </a:t>
            </a:r>
            <a:r>
              <a:rPr lang="fa-IR" sz="1600" dirty="0">
                <a:cs typeface="B Nazanin" panose="00000400000000000000" pitchFamily="2" charset="-78"/>
              </a:rPr>
              <a:t>نتایج تحلیل واریانس</a:t>
            </a:r>
            <a:r>
              <a:rPr lang="fa-IR" sz="1600" dirty="0" smtClean="0">
                <a:cs typeface="B Nazanin" panose="00000400000000000000" pitchFamily="2" charset="-78"/>
              </a:rPr>
              <a:t>) به </a:t>
            </a:r>
            <a:r>
              <a:rPr lang="fa-IR" sz="1600" dirty="0">
                <a:cs typeface="B Nazanin" panose="00000400000000000000" pitchFamily="2" charset="-78"/>
              </a:rPr>
              <a:t>منظور بررسی معناداری معادله رگرسیون از آنالیز واریانس استفاده می شود. جدول فوق نتایج تحلیل واریانس مربوط به فرضیه اصلی را نشان می دهد. با توجه به آماره </a:t>
            </a:r>
            <a:r>
              <a:rPr lang="en-US" sz="1600" dirty="0">
                <a:cs typeface="B Nazanin" panose="00000400000000000000" pitchFamily="2" charset="-78"/>
              </a:rPr>
              <a:t>F</a:t>
            </a:r>
            <a:r>
              <a:rPr lang="fa-IR" sz="1600" dirty="0">
                <a:cs typeface="B Nazanin" panose="00000400000000000000" pitchFamily="2" charset="-78"/>
              </a:rPr>
              <a:t> بدست آمده (22.951)  و </a:t>
            </a:r>
            <a:r>
              <a:rPr lang="fa-IR" sz="1600" dirty="0" smtClean="0">
                <a:cs typeface="B Nazanin" panose="00000400000000000000" pitchFamily="2" charset="-78"/>
              </a:rPr>
              <a:t>سطح </a:t>
            </a:r>
            <a:r>
              <a:rPr lang="fa-IR" sz="1600" dirty="0">
                <a:cs typeface="B Nazanin" panose="00000400000000000000" pitchFamily="2" charset="-78"/>
              </a:rPr>
              <a:t>معناداری مشاهده شده (0.000) که کمتر از 0.05 می باشد، می توان نتیجه گرفت که معادله رگرسیون معنادار است. بدین ترتیب فرضیه اصلی پژوهش مبنی بر اینکه فناوري اطلاعات بر كيفيت ادراك شده از خدمات در سازمان حج و زيارت تاثير دارد، تایید می گردد</a:t>
            </a:r>
            <a:r>
              <a:rPr lang="fa-IR" sz="1600" dirty="0" smtClean="0">
                <a:cs typeface="B Nazanin" panose="00000400000000000000" pitchFamily="2" charset="-78"/>
              </a:rPr>
              <a:t>.</a:t>
            </a: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r>
              <a:rPr lang="fa-IR" sz="1600" dirty="0" smtClean="0">
                <a:cs typeface="B Nazanin" panose="00000400000000000000" pitchFamily="2" charset="-78"/>
              </a:rPr>
              <a:t>جدول (</a:t>
            </a:r>
            <a:r>
              <a:rPr lang="fa-IR" sz="1600" dirty="0">
                <a:cs typeface="B Nazanin" panose="00000400000000000000" pitchFamily="2" charset="-78"/>
              </a:rPr>
              <a:t>ضرایب رگرسیون</a:t>
            </a:r>
            <a:r>
              <a:rPr lang="fa-IR" sz="1600" dirty="0" smtClean="0">
                <a:cs typeface="B Nazanin" panose="00000400000000000000" pitchFamily="2" charset="-78"/>
              </a:rPr>
              <a:t>) </a:t>
            </a:r>
            <a:r>
              <a:rPr lang="fa-IR" sz="16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1.571 و ضریب رگرسیونی متغیر برابر با 0.582 می باشد. مثبت بودن ضریب رگرسیون حاکی از اثر مثبت فناوري اطلاعات بر كيفيت خدمات ادراك شده می باشد. </a:t>
            </a:r>
            <a:endParaRPr lang="en-US" sz="1600" dirty="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288349582"/>
              </p:ext>
            </p:extLst>
          </p:nvPr>
        </p:nvGraphicFramePr>
        <p:xfrm>
          <a:off x="1259632" y="1123823"/>
          <a:ext cx="5537200" cy="1045972"/>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047194748"/>
                    </a:ext>
                  </a:extLst>
                </a:gridCol>
                <a:gridCol w="1147445">
                  <a:extLst>
                    <a:ext uri="{9D8B030D-6E8A-4147-A177-3AD203B41FA5}">
                      <a16:colId xmlns:a16="http://schemas.microsoft.com/office/drawing/2014/main" val="500186675"/>
                    </a:ext>
                  </a:extLst>
                </a:gridCol>
                <a:gridCol w="832485">
                  <a:extLst>
                    <a:ext uri="{9D8B030D-6E8A-4147-A177-3AD203B41FA5}">
                      <a16:colId xmlns:a16="http://schemas.microsoft.com/office/drawing/2014/main" val="4007989170"/>
                    </a:ext>
                  </a:extLst>
                </a:gridCol>
                <a:gridCol w="1080135">
                  <a:extLst>
                    <a:ext uri="{9D8B030D-6E8A-4147-A177-3AD203B41FA5}">
                      <a16:colId xmlns:a16="http://schemas.microsoft.com/office/drawing/2014/main" val="1092362919"/>
                    </a:ext>
                  </a:extLst>
                </a:gridCol>
                <a:gridCol w="720090">
                  <a:extLst>
                    <a:ext uri="{9D8B030D-6E8A-4147-A177-3AD203B41FA5}">
                      <a16:colId xmlns:a16="http://schemas.microsoft.com/office/drawing/2014/main" val="3488474817"/>
                    </a:ext>
                  </a:extLst>
                </a:gridCol>
                <a:gridCol w="1059180">
                  <a:extLst>
                    <a:ext uri="{9D8B030D-6E8A-4147-A177-3AD203B41FA5}">
                      <a16:colId xmlns:a16="http://schemas.microsoft.com/office/drawing/2014/main" val="3302355599"/>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سطح معناداری</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93099980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16.454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16.454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22.951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193163124"/>
                  </a:ext>
                </a:extLst>
              </a:tr>
              <a:tr h="30988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75.996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106</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0.717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7140272"/>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92.450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3720755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42229140"/>
              </p:ext>
            </p:extLst>
          </p:nvPr>
        </p:nvGraphicFramePr>
        <p:xfrm>
          <a:off x="1079609" y="4041492"/>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330651929"/>
                    </a:ext>
                  </a:extLst>
                </a:gridCol>
                <a:gridCol w="1080135">
                  <a:extLst>
                    <a:ext uri="{9D8B030D-6E8A-4147-A177-3AD203B41FA5}">
                      <a16:colId xmlns:a16="http://schemas.microsoft.com/office/drawing/2014/main" val="1694652571"/>
                    </a:ext>
                  </a:extLst>
                </a:gridCol>
                <a:gridCol w="1080135">
                  <a:extLst>
                    <a:ext uri="{9D8B030D-6E8A-4147-A177-3AD203B41FA5}">
                      <a16:colId xmlns:a16="http://schemas.microsoft.com/office/drawing/2014/main" val="3385739873"/>
                    </a:ext>
                  </a:extLst>
                </a:gridCol>
                <a:gridCol w="1080135">
                  <a:extLst>
                    <a:ext uri="{9D8B030D-6E8A-4147-A177-3AD203B41FA5}">
                      <a16:colId xmlns:a16="http://schemas.microsoft.com/office/drawing/2014/main" val="4203458164"/>
                    </a:ext>
                  </a:extLst>
                </a:gridCol>
                <a:gridCol w="629920">
                  <a:extLst>
                    <a:ext uri="{9D8B030D-6E8A-4147-A177-3AD203B41FA5}">
                      <a16:colId xmlns:a16="http://schemas.microsoft.com/office/drawing/2014/main" val="265043325"/>
                    </a:ext>
                  </a:extLst>
                </a:gridCol>
                <a:gridCol w="699135">
                  <a:extLst>
                    <a:ext uri="{9D8B030D-6E8A-4147-A177-3AD203B41FA5}">
                      <a16:colId xmlns:a16="http://schemas.microsoft.com/office/drawing/2014/main" val="2507779671"/>
                    </a:ext>
                  </a:extLst>
                </a:gridCol>
              </a:tblGrid>
              <a:tr h="0">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 </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36586841"/>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860993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1.571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3.920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13957149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0.603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0.582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8.791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471469631"/>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64101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70952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r>
              <a:rPr lang="fa-IR" sz="1600" b="1" u="sng" dirty="0">
                <a:cs typeface="B Nazanin" panose="00000400000000000000" pitchFamily="2" charset="-78"/>
              </a:rPr>
              <a:t>فرضیه فرعی اول: فناوري اطلاعات بر بعد عوامل ملموس كيفيت ادراك شده از خدمات در سازمان حج و زيارت تاثير دارد</a:t>
            </a:r>
            <a:r>
              <a:rPr lang="fa-IR" sz="1600" b="1" u="sng" dirty="0" smtClean="0">
                <a:cs typeface="B Nazanin" panose="00000400000000000000" pitchFamily="2" charset="-78"/>
              </a:rPr>
              <a:t>.</a:t>
            </a:r>
          </a:p>
          <a:p>
            <a:endParaRPr lang="fa-IR" sz="1600" b="1" dirty="0">
              <a:cs typeface="B Nazanin" panose="00000400000000000000" pitchFamily="2" charset="-78"/>
            </a:endParaRPr>
          </a:p>
          <a:p>
            <a:endParaRPr lang="fa-IR" sz="1600" b="1" dirty="0" smtClean="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smtClean="0">
                <a:cs typeface="B Nazanin" panose="00000400000000000000" pitchFamily="2" charset="-78"/>
              </a:rPr>
              <a:t>در </a:t>
            </a:r>
            <a:r>
              <a:rPr lang="fa-IR" sz="1400" dirty="0">
                <a:cs typeface="B Nazanin" panose="00000400000000000000" pitchFamily="2" charset="-78"/>
              </a:rPr>
              <a:t>جدول فوق ستون ضریب همبستگی، میزان همبستگی بین فناوري اطلاعات بر بعد عوامل ملموس كيفيت ادراك شده از خدمات را نشان می دهد. ضریب بدست آمده برابر با 0.295 می باشد که بر وجود همبستگی بین این دو متغیر دلالت دارد. همچنین ضریب تعیین بدست آمده در این مدل برابر با 0.085 می باشد که بر این اساس می توان گفت که فناوري اطلاعات حدود 8.5 درصد از تغییرات عوامل ملموس كيفيت ادراك شده از خدمات را پیش بینی  می کند.</a:t>
            </a:r>
            <a:endParaRPr lang="en-US" sz="1400" dirty="0">
              <a:cs typeface="B Nazanin" panose="00000400000000000000" pitchFamily="2" charset="-78"/>
            </a:endParaRPr>
          </a:p>
          <a:p>
            <a:endParaRPr lang="fa-IR" b="1" dirty="0" smtClean="0"/>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اول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(25.045)  و سطع معناداری مشاهده شده (0.000) که کمتر از 0.05 می باشد، می توان نتیجه گرفت که معادله رگرسیون معنادار است. بدین ترتیب فرضیه فرعی اول پژوهش مبنی بر اینکه فناوري اطلاعات بر بعد عوامل ملموس كيفيت ادراك شده از خدمات در سازمان حج و زيارت تاثير دارد ، تایید می گردد. </a:t>
            </a:r>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600" dirty="0" smtClean="0">
              <a:cs typeface="B Nazanin" panose="00000400000000000000" pitchFamily="2" charset="-78"/>
            </a:endParaRPr>
          </a:p>
          <a:p>
            <a:pPr algn="just"/>
            <a:r>
              <a:rPr lang="fa-IR" sz="1400" dirty="0" smtClean="0">
                <a:cs typeface="B Nazanin" panose="00000400000000000000" pitchFamily="2" charset="-78"/>
              </a:rPr>
              <a:t>جدول </a:t>
            </a:r>
            <a:r>
              <a:rPr lang="fa-IR" sz="14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1.543 و ضریب رگرسیونی متغیر برابر با 0.316 می باشد</a:t>
            </a:r>
            <a:r>
              <a:rPr lang="fa-IR" sz="14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3122260586"/>
              </p:ext>
            </p:extLst>
          </p:nvPr>
        </p:nvGraphicFramePr>
        <p:xfrm>
          <a:off x="361246" y="1302118"/>
          <a:ext cx="7171876" cy="490728"/>
        </p:xfrm>
        <a:graphic>
          <a:graphicData uri="http://schemas.openxmlformats.org/drawingml/2006/table">
            <a:tbl>
              <a:tblPr rtl="1" firstRow="1" firstCol="1" bandRow="1">
                <a:tableStyleId>{5940675A-B579-460E-94D1-54222C63F5DA}</a:tableStyleId>
              </a:tblPr>
              <a:tblGrid>
                <a:gridCol w="1838869">
                  <a:extLst>
                    <a:ext uri="{9D8B030D-6E8A-4147-A177-3AD203B41FA5}">
                      <a16:colId xmlns:a16="http://schemas.microsoft.com/office/drawing/2014/main" val="2043971718"/>
                    </a:ext>
                  </a:extLst>
                </a:gridCol>
                <a:gridCol w="1514700">
                  <a:extLst>
                    <a:ext uri="{9D8B030D-6E8A-4147-A177-3AD203B41FA5}">
                      <a16:colId xmlns:a16="http://schemas.microsoft.com/office/drawing/2014/main" val="2095047066"/>
                    </a:ext>
                  </a:extLst>
                </a:gridCol>
                <a:gridCol w="2006691">
                  <a:extLst>
                    <a:ext uri="{9D8B030D-6E8A-4147-A177-3AD203B41FA5}">
                      <a16:colId xmlns:a16="http://schemas.microsoft.com/office/drawing/2014/main" val="474334"/>
                    </a:ext>
                  </a:extLst>
                </a:gridCol>
                <a:gridCol w="1811616">
                  <a:extLst>
                    <a:ext uri="{9D8B030D-6E8A-4147-A177-3AD203B41FA5}">
                      <a16:colId xmlns:a16="http://schemas.microsoft.com/office/drawing/2014/main" val="2726955063"/>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ضریب تعیین</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31393175"/>
                  </a:ext>
                </a:extLst>
              </a:tr>
              <a:tr h="180975">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0.295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0.30177</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6789054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63251016"/>
              </p:ext>
            </p:extLst>
          </p:nvPr>
        </p:nvGraphicFramePr>
        <p:xfrm>
          <a:off x="1178583" y="2937363"/>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723404255"/>
                    </a:ext>
                  </a:extLst>
                </a:gridCol>
                <a:gridCol w="1147445">
                  <a:extLst>
                    <a:ext uri="{9D8B030D-6E8A-4147-A177-3AD203B41FA5}">
                      <a16:colId xmlns:a16="http://schemas.microsoft.com/office/drawing/2014/main" val="151167131"/>
                    </a:ext>
                  </a:extLst>
                </a:gridCol>
                <a:gridCol w="832485">
                  <a:extLst>
                    <a:ext uri="{9D8B030D-6E8A-4147-A177-3AD203B41FA5}">
                      <a16:colId xmlns:a16="http://schemas.microsoft.com/office/drawing/2014/main" val="3574228985"/>
                    </a:ext>
                  </a:extLst>
                </a:gridCol>
                <a:gridCol w="1080135">
                  <a:extLst>
                    <a:ext uri="{9D8B030D-6E8A-4147-A177-3AD203B41FA5}">
                      <a16:colId xmlns:a16="http://schemas.microsoft.com/office/drawing/2014/main" val="497965228"/>
                    </a:ext>
                  </a:extLst>
                </a:gridCol>
                <a:gridCol w="720090">
                  <a:extLst>
                    <a:ext uri="{9D8B030D-6E8A-4147-A177-3AD203B41FA5}">
                      <a16:colId xmlns:a16="http://schemas.microsoft.com/office/drawing/2014/main" val="3068698453"/>
                    </a:ext>
                  </a:extLst>
                </a:gridCol>
                <a:gridCol w="1059180">
                  <a:extLst>
                    <a:ext uri="{9D8B030D-6E8A-4147-A177-3AD203B41FA5}">
                      <a16:colId xmlns:a16="http://schemas.microsoft.com/office/drawing/2014/main" val="1190191752"/>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مجموع توان دوم</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094977721"/>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14.301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14.301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25.045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20946784"/>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52.115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4394734"/>
                  </a:ext>
                </a:extLst>
              </a:tr>
              <a:tr h="0">
                <a:tc>
                  <a:txBody>
                    <a:bodyPr/>
                    <a:lstStyle/>
                    <a:p>
                      <a:pPr marL="0" marR="0" algn="justLow" rtl="1">
                        <a:lnSpc>
                          <a:spcPct val="115000"/>
                        </a:lnSpc>
                        <a:spcBef>
                          <a:spcPts val="0"/>
                        </a:spcBef>
                        <a:spcAft>
                          <a:spcPts val="0"/>
                        </a:spcAft>
                      </a:pPr>
                      <a:r>
                        <a:rPr lang="fa-IR" sz="1400" dirty="0">
                          <a:effectLst/>
                          <a:cs typeface="B Nazanin" panose="00000400000000000000" pitchFamily="2" charset="-78"/>
                        </a:rPr>
                        <a:t>کل</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66.416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7551186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62633743"/>
              </p:ext>
            </p:extLst>
          </p:nvPr>
        </p:nvGraphicFramePr>
        <p:xfrm>
          <a:off x="998560" y="4934786"/>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299064380"/>
                    </a:ext>
                  </a:extLst>
                </a:gridCol>
                <a:gridCol w="1080135">
                  <a:extLst>
                    <a:ext uri="{9D8B030D-6E8A-4147-A177-3AD203B41FA5}">
                      <a16:colId xmlns:a16="http://schemas.microsoft.com/office/drawing/2014/main" val="3499806341"/>
                    </a:ext>
                  </a:extLst>
                </a:gridCol>
                <a:gridCol w="1080135">
                  <a:extLst>
                    <a:ext uri="{9D8B030D-6E8A-4147-A177-3AD203B41FA5}">
                      <a16:colId xmlns:a16="http://schemas.microsoft.com/office/drawing/2014/main" val="958430676"/>
                    </a:ext>
                  </a:extLst>
                </a:gridCol>
                <a:gridCol w="1080135">
                  <a:extLst>
                    <a:ext uri="{9D8B030D-6E8A-4147-A177-3AD203B41FA5}">
                      <a16:colId xmlns:a16="http://schemas.microsoft.com/office/drawing/2014/main" val="725639774"/>
                    </a:ext>
                  </a:extLst>
                </a:gridCol>
                <a:gridCol w="629920">
                  <a:extLst>
                    <a:ext uri="{9D8B030D-6E8A-4147-A177-3AD203B41FA5}">
                      <a16:colId xmlns:a16="http://schemas.microsoft.com/office/drawing/2014/main" val="1499039979"/>
                    </a:ext>
                  </a:extLst>
                </a:gridCol>
                <a:gridCol w="699135">
                  <a:extLst>
                    <a:ext uri="{9D8B030D-6E8A-4147-A177-3AD203B41FA5}">
                      <a16:colId xmlns:a16="http://schemas.microsoft.com/office/drawing/2014/main" val="1463228720"/>
                    </a:ext>
                  </a:extLst>
                </a:gridCol>
              </a:tblGrid>
              <a:tr h="0">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 </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سطح معناداری</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633195147"/>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15623848"/>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1.543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0.226</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6.826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377794233"/>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0.051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0.295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3.532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640485561"/>
                  </a:ext>
                </a:extLst>
              </a:tr>
            </a:tbl>
          </a:graphicData>
        </a:graphic>
      </p:graphicFrame>
      <p:sp>
        <p:nvSpPr>
          <p:cNvPr id="20" name="Rounded Rectangle 19">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21" name="Rounded Rectangle 20">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2" name="Rounded Rectangle 21">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3" name="Rounded Rectangle 22">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4" name="Rounded Rectangle 23">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5" name="Rounded Rectangle 24">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6" name="TextBox 25"/>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05131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370975"/>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r>
              <a:rPr lang="fa-IR" sz="1600" b="1" u="sng" dirty="0">
                <a:cs typeface="B Nazanin" panose="00000400000000000000" pitchFamily="2" charset="-78"/>
              </a:rPr>
              <a:t>فرضیه فرعی دوم: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قابليت اعتماد كيفيت ادراك شده از خدمات در سازمان حج و زيارت تاثير دارد</a:t>
            </a:r>
            <a:r>
              <a:rPr lang="fa-IR" sz="1600" b="1" u="sng" dirty="0" smtClean="0">
                <a:cs typeface="B Nazanin" panose="00000400000000000000" pitchFamily="2" charset="-78"/>
              </a:rPr>
              <a:t>.</a:t>
            </a:r>
          </a:p>
          <a:p>
            <a:endParaRPr lang="fa-IR" sz="1600" b="1" u="sng" dirty="0" smtClean="0">
              <a:cs typeface="B Nazanin" panose="00000400000000000000" pitchFamily="2" charset="-78"/>
            </a:endParaRPr>
          </a:p>
          <a:p>
            <a:endParaRPr lang="fa-IR" sz="1600" b="1" u="sng" dirty="0">
              <a:cs typeface="B Nazanin" panose="00000400000000000000" pitchFamily="2" charset="-78"/>
            </a:endParaRPr>
          </a:p>
          <a:p>
            <a:endParaRPr lang="fa-IR" sz="1600" b="1" u="sng" dirty="0" smtClean="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قابليت اعتماد كيفيت ادراك شده از خدمات را نشان می دهد. ضریب بدست آمده برابر با 0.353 می باشد که بر وجود همبستگی بین این دو متغیر دلالت دارد. همچنین ضریب تعیین بدست آمده در این مدل برابر با 0.124 می باشد که بر این اساس می توان گفت که فناوري اطلاعات حدود 12.4 درصد از تغییرات قابليت اعتماد كيفيت ادراك شده از خدمات را پیش بینی  می کند</a:t>
            </a:r>
            <a:r>
              <a:rPr lang="fa-IR" sz="1400" dirty="0" smtClean="0">
                <a:cs typeface="B Nazanin" panose="00000400000000000000" pitchFamily="2" charset="-78"/>
              </a:rPr>
              <a:t>.</a:t>
            </a:r>
          </a:p>
          <a:p>
            <a:pPr algn="just"/>
            <a:endParaRPr lang="fa-IR" sz="1400" b="1" u="sng" dirty="0">
              <a:cs typeface="B Nazanin" panose="00000400000000000000" pitchFamily="2" charset="-78"/>
            </a:endParaRPr>
          </a:p>
          <a:p>
            <a:endParaRPr lang="fa-IR" sz="1600" b="1" dirty="0" smtClean="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دوم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(20.257)  و سطع معناداری مشاهده شده (0.000) که کمتر از 0.05 می باشد، می توان نتیجه گرفت که معادله رگرسیون معنادار است. بدین ترتیب فرضیه فرعی دوم پژوهش مبنی بر اینکه فناوري اطلاعات بر بُعد قابليت اعتماد كيفيت ادراك شده از خدمات تاثیر دارد ، تایید می گردد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1.073 و ضریب رگرسیونی متغیر برابر با 0.388 می باشد.</a:t>
            </a:r>
          </a:p>
        </p:txBody>
      </p:sp>
      <p:graphicFrame>
        <p:nvGraphicFramePr>
          <p:cNvPr id="13" name="Table 12"/>
          <p:cNvGraphicFramePr>
            <a:graphicFrameLocks noGrp="1"/>
          </p:cNvGraphicFramePr>
          <p:nvPr>
            <p:extLst>
              <p:ext uri="{D42A27DB-BD31-4B8C-83A1-F6EECF244321}">
                <p14:modId xmlns:p14="http://schemas.microsoft.com/office/powerpoint/2010/main" val="4144587"/>
              </p:ext>
            </p:extLst>
          </p:nvPr>
        </p:nvGraphicFramePr>
        <p:xfrm>
          <a:off x="535349" y="1392906"/>
          <a:ext cx="6823670" cy="490728"/>
        </p:xfrm>
        <a:graphic>
          <a:graphicData uri="http://schemas.openxmlformats.org/drawingml/2006/table">
            <a:tbl>
              <a:tblPr rtl="1" firstRow="1" firstCol="1" bandRow="1">
                <a:tableStyleId>{5940675A-B579-460E-94D1-54222C63F5DA}</a:tableStyleId>
              </a:tblPr>
              <a:tblGrid>
                <a:gridCol w="1749589">
                  <a:extLst>
                    <a:ext uri="{9D8B030D-6E8A-4147-A177-3AD203B41FA5}">
                      <a16:colId xmlns:a16="http://schemas.microsoft.com/office/drawing/2014/main" val="2642540833"/>
                    </a:ext>
                  </a:extLst>
                </a:gridCol>
                <a:gridCol w="1441159">
                  <a:extLst>
                    <a:ext uri="{9D8B030D-6E8A-4147-A177-3AD203B41FA5}">
                      <a16:colId xmlns:a16="http://schemas.microsoft.com/office/drawing/2014/main" val="2672621587"/>
                    </a:ext>
                  </a:extLst>
                </a:gridCol>
                <a:gridCol w="1909263">
                  <a:extLst>
                    <a:ext uri="{9D8B030D-6E8A-4147-A177-3AD203B41FA5}">
                      <a16:colId xmlns:a16="http://schemas.microsoft.com/office/drawing/2014/main" val="2140269583"/>
                    </a:ext>
                  </a:extLst>
                </a:gridCol>
                <a:gridCol w="1723659">
                  <a:extLst>
                    <a:ext uri="{9D8B030D-6E8A-4147-A177-3AD203B41FA5}">
                      <a16:colId xmlns:a16="http://schemas.microsoft.com/office/drawing/2014/main" val="3575688368"/>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52658761"/>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0.353</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0.124</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0.121</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0.76405</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1339764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75159521"/>
              </p:ext>
            </p:extLst>
          </p:nvPr>
        </p:nvGraphicFramePr>
        <p:xfrm>
          <a:off x="1115616" y="2849828"/>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406045991"/>
                    </a:ext>
                  </a:extLst>
                </a:gridCol>
                <a:gridCol w="1147445">
                  <a:extLst>
                    <a:ext uri="{9D8B030D-6E8A-4147-A177-3AD203B41FA5}">
                      <a16:colId xmlns:a16="http://schemas.microsoft.com/office/drawing/2014/main" val="3114744585"/>
                    </a:ext>
                  </a:extLst>
                </a:gridCol>
                <a:gridCol w="832485">
                  <a:extLst>
                    <a:ext uri="{9D8B030D-6E8A-4147-A177-3AD203B41FA5}">
                      <a16:colId xmlns:a16="http://schemas.microsoft.com/office/drawing/2014/main" val="4287665282"/>
                    </a:ext>
                  </a:extLst>
                </a:gridCol>
                <a:gridCol w="1080135">
                  <a:extLst>
                    <a:ext uri="{9D8B030D-6E8A-4147-A177-3AD203B41FA5}">
                      <a16:colId xmlns:a16="http://schemas.microsoft.com/office/drawing/2014/main" val="46994049"/>
                    </a:ext>
                  </a:extLst>
                </a:gridCol>
                <a:gridCol w="720090">
                  <a:extLst>
                    <a:ext uri="{9D8B030D-6E8A-4147-A177-3AD203B41FA5}">
                      <a16:colId xmlns:a16="http://schemas.microsoft.com/office/drawing/2014/main" val="1430320211"/>
                    </a:ext>
                  </a:extLst>
                </a:gridCol>
                <a:gridCol w="1059180">
                  <a:extLst>
                    <a:ext uri="{9D8B030D-6E8A-4147-A177-3AD203B41FA5}">
                      <a16:colId xmlns:a16="http://schemas.microsoft.com/office/drawing/2014/main" val="1926547720"/>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126090303"/>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20.152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39678266"/>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32.539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0.584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03922394"/>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53.796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73149148"/>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57900385"/>
              </p:ext>
            </p:extLst>
          </p:nvPr>
        </p:nvGraphicFramePr>
        <p:xfrm>
          <a:off x="935593" y="4797478"/>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574050423"/>
                    </a:ext>
                  </a:extLst>
                </a:gridCol>
                <a:gridCol w="1080135">
                  <a:extLst>
                    <a:ext uri="{9D8B030D-6E8A-4147-A177-3AD203B41FA5}">
                      <a16:colId xmlns:a16="http://schemas.microsoft.com/office/drawing/2014/main" val="2189250516"/>
                    </a:ext>
                  </a:extLst>
                </a:gridCol>
                <a:gridCol w="1080135">
                  <a:extLst>
                    <a:ext uri="{9D8B030D-6E8A-4147-A177-3AD203B41FA5}">
                      <a16:colId xmlns:a16="http://schemas.microsoft.com/office/drawing/2014/main" val="2722820741"/>
                    </a:ext>
                  </a:extLst>
                </a:gridCol>
                <a:gridCol w="1080135">
                  <a:extLst>
                    <a:ext uri="{9D8B030D-6E8A-4147-A177-3AD203B41FA5}">
                      <a16:colId xmlns:a16="http://schemas.microsoft.com/office/drawing/2014/main" val="3922195805"/>
                    </a:ext>
                  </a:extLst>
                </a:gridCol>
                <a:gridCol w="629920">
                  <a:extLst>
                    <a:ext uri="{9D8B030D-6E8A-4147-A177-3AD203B41FA5}">
                      <a16:colId xmlns:a16="http://schemas.microsoft.com/office/drawing/2014/main" val="1253112055"/>
                    </a:ext>
                  </a:extLst>
                </a:gridCol>
                <a:gridCol w="699135">
                  <a:extLst>
                    <a:ext uri="{9D8B030D-6E8A-4147-A177-3AD203B41FA5}">
                      <a16:colId xmlns:a16="http://schemas.microsoft.com/office/drawing/2014/main" val="2645853783"/>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406774609"/>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35039272"/>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0.376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5.516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49517644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0.094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5.467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855777526"/>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1" name="Rounded Rectangle 20">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2" name="Rounded Rectangle 21">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3" name="Rounded Rectangle 22">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4" name="Rounded Rectangle 23">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5" name="TextBox 24"/>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73262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Rectangle 3"/>
          <p:cNvSpPr>
            <a:spLocks noChangeArrowheads="1"/>
          </p:cNvSpPr>
          <p:nvPr/>
        </p:nvSpPr>
        <p:spPr bwMode="auto">
          <a:xfrm>
            <a:off x="79891" y="387169"/>
            <a:ext cx="7849695"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tabLst>
                <a:tab pos="4140200" algn="l"/>
              </a:tabLst>
              <a:defRPr>
                <a:solidFill>
                  <a:schemeClr val="tx1"/>
                </a:solidFill>
                <a:latin typeface="Arial" panose="020B0604020202020204" pitchFamily="34" charset="0"/>
              </a:defRPr>
            </a:lvl1pPr>
            <a:lvl2pPr algn="l" rtl="0" eaLnBrk="0" fontAlgn="base" hangingPunct="0">
              <a:spcBef>
                <a:spcPct val="0"/>
              </a:spcBef>
              <a:spcAft>
                <a:spcPct val="0"/>
              </a:spcAft>
              <a:tabLst>
                <a:tab pos="4140200" algn="l"/>
              </a:tabLst>
              <a:defRPr>
                <a:solidFill>
                  <a:schemeClr val="tx1"/>
                </a:solidFill>
                <a:latin typeface="Arial" panose="020B0604020202020204" pitchFamily="34" charset="0"/>
              </a:defRPr>
            </a:lvl2pPr>
            <a:lvl3pPr algn="l" rtl="0" eaLnBrk="0" fontAlgn="base" hangingPunct="0">
              <a:spcBef>
                <a:spcPct val="0"/>
              </a:spcBef>
              <a:spcAft>
                <a:spcPct val="0"/>
              </a:spcAft>
              <a:tabLst>
                <a:tab pos="4140200" algn="l"/>
              </a:tabLst>
              <a:defRPr>
                <a:solidFill>
                  <a:schemeClr val="tx1"/>
                </a:solidFill>
                <a:latin typeface="Arial" panose="020B0604020202020204" pitchFamily="34" charset="0"/>
              </a:defRPr>
            </a:lvl3pPr>
            <a:lvl4pPr algn="l" rtl="0" eaLnBrk="0" fontAlgn="base" hangingPunct="0">
              <a:spcBef>
                <a:spcPct val="0"/>
              </a:spcBef>
              <a:spcAft>
                <a:spcPct val="0"/>
              </a:spcAft>
              <a:tabLst>
                <a:tab pos="4140200" algn="l"/>
              </a:tabLst>
              <a:defRPr>
                <a:solidFill>
                  <a:schemeClr val="tx1"/>
                </a:solidFill>
                <a:latin typeface="Arial" panose="020B0604020202020204" pitchFamily="34" charset="0"/>
              </a:defRPr>
            </a:lvl4pPr>
            <a:lvl5pPr algn="l" rtl="0" eaLnBrk="0" fontAlgn="base" hangingPunct="0">
              <a:spcBef>
                <a:spcPct val="0"/>
              </a:spcBef>
              <a:spcAft>
                <a:spcPct val="0"/>
              </a:spcAft>
              <a:tabLst>
                <a:tab pos="4140200" algn="l"/>
              </a:tabLst>
              <a:defRPr>
                <a:solidFill>
                  <a:schemeClr val="tx1"/>
                </a:solidFill>
                <a:latin typeface="Arial" panose="020B0604020202020204" pitchFamily="34" charset="0"/>
              </a:defRPr>
            </a:lvl5pPr>
            <a:lvl6pPr algn="l" rtl="0" eaLnBrk="0" fontAlgn="base" hangingPunct="0">
              <a:spcBef>
                <a:spcPct val="0"/>
              </a:spcBef>
              <a:spcAft>
                <a:spcPct val="0"/>
              </a:spcAft>
              <a:tabLst>
                <a:tab pos="4140200" algn="l"/>
              </a:tabLst>
              <a:defRPr>
                <a:solidFill>
                  <a:schemeClr val="tx1"/>
                </a:solidFill>
                <a:latin typeface="Arial" panose="020B0604020202020204" pitchFamily="34" charset="0"/>
              </a:defRPr>
            </a:lvl6pPr>
            <a:lvl7pPr algn="l" rtl="0" eaLnBrk="0" fontAlgn="base" hangingPunct="0">
              <a:spcBef>
                <a:spcPct val="0"/>
              </a:spcBef>
              <a:spcAft>
                <a:spcPct val="0"/>
              </a:spcAft>
              <a:tabLst>
                <a:tab pos="4140200" algn="l"/>
              </a:tabLst>
              <a:defRPr>
                <a:solidFill>
                  <a:schemeClr val="tx1"/>
                </a:solidFill>
                <a:latin typeface="Arial" panose="020B0604020202020204" pitchFamily="34" charset="0"/>
              </a:defRPr>
            </a:lvl7pPr>
            <a:lvl8pPr algn="l" rtl="0" eaLnBrk="0" fontAlgn="base" hangingPunct="0">
              <a:spcBef>
                <a:spcPct val="0"/>
              </a:spcBef>
              <a:spcAft>
                <a:spcPct val="0"/>
              </a:spcAft>
              <a:tabLst>
                <a:tab pos="4140200" algn="l"/>
              </a:tabLst>
              <a:defRPr>
                <a:solidFill>
                  <a:schemeClr val="tx1"/>
                </a:solidFill>
                <a:latin typeface="Arial" panose="020B0604020202020204" pitchFamily="34" charset="0"/>
              </a:defRPr>
            </a:lvl8pPr>
            <a:lvl9pPr algn="l" rtl="0" eaLnBrk="0" fontAlgn="base" hangingPunct="0">
              <a:spcBef>
                <a:spcPct val="0"/>
              </a:spcBef>
              <a:spcAft>
                <a:spcPct val="0"/>
              </a:spcAft>
              <a:tabLst>
                <a:tab pos="4140200" algn="l"/>
              </a:tabLst>
              <a:defRPr>
                <a:solidFill>
                  <a:schemeClr val="tx1"/>
                </a:solidFill>
                <a:latin typeface="Arial" panose="020B0604020202020204" pitchFamily="34" charset="0"/>
              </a:defRPr>
            </a:lvl9pPr>
          </a:lstStyle>
          <a:p>
            <a:pPr algn="ctr" rtl="1"/>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r>
              <a:rPr lang="fa-IR" altLang="en-US" sz="2000" b="1" dirty="0" smtClean="0">
                <a:latin typeface="Times New Roman" panose="02020603050405020304" pitchFamily="18" charset="0"/>
                <a:ea typeface="Times New Roman" panose="02020603050405020304" pitchFamily="18" charset="0"/>
                <a:cs typeface="B Nazanin" panose="00000400000000000000" pitchFamily="2" charset="-78"/>
              </a:rPr>
              <a:t>دانشگاه </a:t>
            </a:r>
            <a:r>
              <a:rPr lang="fa-IR" altLang="en-US" sz="2000" b="1" dirty="0">
                <a:latin typeface="Times New Roman" panose="02020603050405020304" pitchFamily="18" charset="0"/>
                <a:ea typeface="Times New Roman" panose="02020603050405020304" pitchFamily="18" charset="0"/>
                <a:cs typeface="B Nazanin" panose="00000400000000000000" pitchFamily="2" charset="-78"/>
              </a:rPr>
              <a:t>پیام نور</a:t>
            </a:r>
            <a:endParaRPr lang="en-US" altLang="en-US" sz="600" dirty="0"/>
          </a:p>
          <a:p>
            <a:pPr algn="ctr" rtl="1"/>
            <a:r>
              <a:rPr lang="fa-IR" altLang="en-US" b="1" dirty="0">
                <a:latin typeface="Times New Roman" panose="02020603050405020304" pitchFamily="18" charset="0"/>
                <a:ea typeface="Times New Roman" panose="02020603050405020304" pitchFamily="18" charset="0"/>
                <a:cs typeface="B Nazanin" panose="00000400000000000000" pitchFamily="2" charset="-78"/>
              </a:rPr>
              <a:t>واحد بین </a:t>
            </a:r>
            <a:r>
              <a:rPr lang="fa-IR" altLang="en-US" b="1" dirty="0" smtClean="0">
                <a:latin typeface="Times New Roman" panose="02020603050405020304" pitchFamily="18" charset="0"/>
                <a:ea typeface="Times New Roman" panose="02020603050405020304" pitchFamily="18" charset="0"/>
                <a:cs typeface="B Nazanin" panose="00000400000000000000" pitchFamily="2" charset="-78"/>
              </a:rPr>
              <a:t>الملل</a:t>
            </a:r>
            <a:endParaRPr lang="en-US" altLang="en-US"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پايان نامه­ کارشناسي ارشد رشته مدیریت فناوری اطلاعات</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گرایش کسب و کار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الکترونیک</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b="1" dirty="0">
                <a:latin typeface="Times New Roman" panose="02020603050405020304" pitchFamily="18" charset="0"/>
                <a:ea typeface="Times New Roman" panose="02020603050405020304" pitchFamily="18" charset="0"/>
                <a:cs typeface="B Nazanin" panose="00000400000000000000" pitchFamily="2" charset="-78"/>
              </a:rPr>
              <a:t>عنوان:</a:t>
            </a:r>
            <a:endParaRPr lang="en-US" altLang="en-US" sz="600" dirty="0"/>
          </a:p>
          <a:p>
            <a:pPr algn="ctr" rtl="1"/>
            <a:r>
              <a:rPr lang="fa-IR" altLang="en-US" sz="20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a:t>
            </a:r>
            <a:r>
              <a:rPr lang="fa-IR" altLang="en-US" sz="2000" b="1" dirty="0" smtClean="0">
                <a:latin typeface="Times New Roman" panose="02020603050405020304" pitchFamily="18" charset="0"/>
                <a:ea typeface="Times New Roman" panose="02020603050405020304" pitchFamily="18" charset="0"/>
                <a:cs typeface="B Nazanin" panose="00000400000000000000" pitchFamily="2" charset="-78"/>
              </a:rPr>
              <a:t>زيارت</a:t>
            </a:r>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dirty="0">
                <a:latin typeface="Times New Roman" panose="02020603050405020304" pitchFamily="18" charset="0"/>
                <a:ea typeface="Times New Roman" panose="02020603050405020304" pitchFamily="18" charset="0"/>
                <a:cs typeface="B Nazanin" panose="00000400000000000000" pitchFamily="2" charset="-78"/>
              </a:rPr>
              <a:t>استاد راهنما:</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دکتر علی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نوروزی</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dirty="0">
                <a:latin typeface="Times New Roman" panose="02020603050405020304" pitchFamily="18" charset="0"/>
                <a:ea typeface="Times New Roman" panose="02020603050405020304" pitchFamily="18" charset="0"/>
                <a:cs typeface="B Nazanin" panose="00000400000000000000" pitchFamily="2" charset="-78"/>
              </a:rPr>
              <a:t>استاد </a:t>
            </a:r>
            <a:r>
              <a:rPr lang="fa-IR" altLang="en-US" sz="1400" dirty="0" smtClean="0">
                <a:latin typeface="Times New Roman" panose="02020603050405020304" pitchFamily="18" charset="0"/>
                <a:ea typeface="Times New Roman" panose="02020603050405020304" pitchFamily="18" charset="0"/>
                <a:cs typeface="B Nazanin" panose="00000400000000000000" pitchFamily="2" charset="-78"/>
              </a:rPr>
              <a:t>داور:</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دکتر احسان احدی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مطلق</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dirty="0">
                <a:latin typeface="Times New Roman" panose="02020603050405020304" pitchFamily="18" charset="0"/>
                <a:ea typeface="Times New Roman" panose="02020603050405020304" pitchFamily="18" charset="0"/>
                <a:cs typeface="B Nazanin" panose="00000400000000000000" pitchFamily="2" charset="-78"/>
              </a:rPr>
              <a:t>نگارنده:</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وحید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گلپایگانی</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b="1" dirty="0" smtClean="0">
                <a:latin typeface="Times New Roman" panose="02020603050405020304" pitchFamily="18" charset="0"/>
                <a:ea typeface="Times New Roman" panose="02020603050405020304" pitchFamily="18" charset="0"/>
                <a:cs typeface="B Nazanin" panose="00000400000000000000" pitchFamily="2" charset="-78"/>
              </a:rPr>
              <a:t>خرداد </a:t>
            </a:r>
            <a:r>
              <a:rPr lang="fa-IR" altLang="en-US" sz="1400" b="1" dirty="0">
                <a:latin typeface="Times New Roman" panose="02020603050405020304" pitchFamily="18" charset="0"/>
                <a:ea typeface="Times New Roman" panose="02020603050405020304" pitchFamily="18" charset="0"/>
                <a:cs typeface="B Nazanin" panose="00000400000000000000" pitchFamily="2" charset="-78"/>
              </a:rPr>
              <a:t>ماه </a:t>
            </a:r>
            <a:r>
              <a:rPr lang="fa-IR" altLang="en-US" sz="1400" b="1" dirty="0" smtClean="0">
                <a:latin typeface="Times New Roman" panose="02020603050405020304" pitchFamily="18" charset="0"/>
                <a:ea typeface="Times New Roman" panose="02020603050405020304" pitchFamily="18" charset="0"/>
                <a:cs typeface="B Nazanin" panose="00000400000000000000" pitchFamily="2" charset="-78"/>
              </a:rPr>
              <a:t>1398</a:t>
            </a:r>
            <a:r>
              <a:rPr lang="en-US" altLang="en-US" sz="600" dirty="0" smtClean="0"/>
              <a:t> </a:t>
            </a:r>
            <a:endParaRPr lang="en-US" altLang="en-US" dirty="0">
              <a:cs typeface="Arial" panose="020B0604020202020204" pitchFamily="34" charset="0"/>
            </a:endParaRPr>
          </a:p>
        </p:txBody>
      </p:sp>
      <p:pic>
        <p:nvPicPr>
          <p:cNvPr id="18"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8975" y="390990"/>
            <a:ext cx="922338" cy="95250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a:hlinkClick r:id="rId8"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20" name="Rounded Rectangle 19">
            <a:hlinkClick r:id="rId9"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3" name="Rounded Rectangle 22">
            <a:hlinkClick r:id="rId12"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4" name="Rounded Rectangle 23">
            <a:hlinkClick r:id="rId13"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5" name="TextBox 24"/>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555641"/>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sz="1600" b="1" dirty="0">
              <a:cs typeface="B Titr" panose="00000700000000000000" pitchFamily="2" charset="-78"/>
            </a:endParaRPr>
          </a:p>
          <a:p>
            <a:pPr algn="just"/>
            <a:r>
              <a:rPr lang="fa-IR" sz="1600" b="1" u="sng" dirty="0">
                <a:cs typeface="B Nazanin" panose="00000400000000000000" pitchFamily="2" charset="-78"/>
              </a:rPr>
              <a:t>فرضیه فرعی سوم: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قابليت اطمينان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dirty="0" smtClean="0">
              <a:cs typeface="B Titr" panose="000007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قابليت اطمينان كيفيت ادراك شده از خدمات را نشان می دهد. ضریب بدست آمده برابر با 0.347 می باشد که بر وجود همبستگی بین این دو متغیر دلالت دارد. همچنین ضریب تعیین بدست آمده در این مدل برابر با 0.120 می باشد که بر این اساس می توان گفت که فناوري اطلاعات حدود 12 درصد از تغییرات بعد قابليت اطمينان كيفيت ادراك شده از خدمات را پیش بینی  می کند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سوم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(19.988)  و سطع معناداری مشاهده شده (0.000) که کمتر از 0.05 می باشد، می توان نتیجه گرفت که معادله رگرسیون معنادار است. بدین ترتیب فرضیه فرعی سوم پژوهش مبنی بر فناوري اطلاعات بر بعد قابليت اطمينان كيفيت ادراك شده از خدمات تاثیر دارد ، تایید می گردد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1.121 و ضریب رگرسیونی متغیر برابر با 0.355 می باشد.</a:t>
            </a:r>
          </a:p>
        </p:txBody>
      </p:sp>
      <p:graphicFrame>
        <p:nvGraphicFramePr>
          <p:cNvPr id="2" name="Table 1"/>
          <p:cNvGraphicFramePr>
            <a:graphicFrameLocks noGrp="1"/>
          </p:cNvGraphicFramePr>
          <p:nvPr>
            <p:extLst>
              <p:ext uri="{D42A27DB-BD31-4B8C-83A1-F6EECF244321}">
                <p14:modId xmlns:p14="http://schemas.microsoft.com/office/powerpoint/2010/main" val="647765450"/>
              </p:ext>
            </p:extLst>
          </p:nvPr>
        </p:nvGraphicFramePr>
        <p:xfrm>
          <a:off x="607357" y="1392906"/>
          <a:ext cx="6679653" cy="490728"/>
        </p:xfrm>
        <a:graphic>
          <a:graphicData uri="http://schemas.openxmlformats.org/drawingml/2006/table">
            <a:tbl>
              <a:tblPr rtl="1" firstRow="1" firstCol="1" bandRow="1">
                <a:tableStyleId>{5940675A-B579-460E-94D1-54222C63F5DA}</a:tableStyleId>
              </a:tblPr>
              <a:tblGrid>
                <a:gridCol w="1712663">
                  <a:extLst>
                    <a:ext uri="{9D8B030D-6E8A-4147-A177-3AD203B41FA5}">
                      <a16:colId xmlns:a16="http://schemas.microsoft.com/office/drawing/2014/main" val="2949037479"/>
                    </a:ext>
                  </a:extLst>
                </a:gridCol>
                <a:gridCol w="1410743">
                  <a:extLst>
                    <a:ext uri="{9D8B030D-6E8A-4147-A177-3AD203B41FA5}">
                      <a16:colId xmlns:a16="http://schemas.microsoft.com/office/drawing/2014/main" val="3755953803"/>
                    </a:ext>
                  </a:extLst>
                </a:gridCol>
                <a:gridCol w="1868967">
                  <a:extLst>
                    <a:ext uri="{9D8B030D-6E8A-4147-A177-3AD203B41FA5}">
                      <a16:colId xmlns:a16="http://schemas.microsoft.com/office/drawing/2014/main" val="1012946590"/>
                    </a:ext>
                  </a:extLst>
                </a:gridCol>
                <a:gridCol w="1687280">
                  <a:extLst>
                    <a:ext uri="{9D8B030D-6E8A-4147-A177-3AD203B41FA5}">
                      <a16:colId xmlns:a16="http://schemas.microsoft.com/office/drawing/2014/main" val="737370546"/>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خطای استاندارد برآورد</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816945376"/>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0.347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0.118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0.72322</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51497988"/>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40605486"/>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313514857"/>
                    </a:ext>
                  </a:extLst>
                </a:gridCol>
                <a:gridCol w="1147445">
                  <a:extLst>
                    <a:ext uri="{9D8B030D-6E8A-4147-A177-3AD203B41FA5}">
                      <a16:colId xmlns:a16="http://schemas.microsoft.com/office/drawing/2014/main" val="4023644196"/>
                    </a:ext>
                  </a:extLst>
                </a:gridCol>
                <a:gridCol w="832485">
                  <a:extLst>
                    <a:ext uri="{9D8B030D-6E8A-4147-A177-3AD203B41FA5}">
                      <a16:colId xmlns:a16="http://schemas.microsoft.com/office/drawing/2014/main" val="31251096"/>
                    </a:ext>
                  </a:extLst>
                </a:gridCol>
                <a:gridCol w="1080135">
                  <a:extLst>
                    <a:ext uri="{9D8B030D-6E8A-4147-A177-3AD203B41FA5}">
                      <a16:colId xmlns:a16="http://schemas.microsoft.com/office/drawing/2014/main" val="1051702174"/>
                    </a:ext>
                  </a:extLst>
                </a:gridCol>
                <a:gridCol w="720090">
                  <a:extLst>
                    <a:ext uri="{9D8B030D-6E8A-4147-A177-3AD203B41FA5}">
                      <a16:colId xmlns:a16="http://schemas.microsoft.com/office/drawing/2014/main" val="3419388055"/>
                    </a:ext>
                  </a:extLst>
                </a:gridCol>
                <a:gridCol w="1059180">
                  <a:extLst>
                    <a:ext uri="{9D8B030D-6E8A-4147-A177-3AD203B41FA5}">
                      <a16:colId xmlns:a16="http://schemas.microsoft.com/office/drawing/2014/main" val="1866332060"/>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6892825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21.040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21.040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19.988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02716295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27.074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0.523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70231893"/>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48.114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2694179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41614468"/>
              </p:ext>
            </p:extLst>
          </p:nvPr>
        </p:nvGraphicFramePr>
        <p:xfrm>
          <a:off x="863585" y="4960291"/>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301446818"/>
                    </a:ext>
                  </a:extLst>
                </a:gridCol>
                <a:gridCol w="1080135">
                  <a:extLst>
                    <a:ext uri="{9D8B030D-6E8A-4147-A177-3AD203B41FA5}">
                      <a16:colId xmlns:a16="http://schemas.microsoft.com/office/drawing/2014/main" val="591657648"/>
                    </a:ext>
                  </a:extLst>
                </a:gridCol>
                <a:gridCol w="1080135">
                  <a:extLst>
                    <a:ext uri="{9D8B030D-6E8A-4147-A177-3AD203B41FA5}">
                      <a16:colId xmlns:a16="http://schemas.microsoft.com/office/drawing/2014/main" val="600246973"/>
                    </a:ext>
                  </a:extLst>
                </a:gridCol>
                <a:gridCol w="1080135">
                  <a:extLst>
                    <a:ext uri="{9D8B030D-6E8A-4147-A177-3AD203B41FA5}">
                      <a16:colId xmlns:a16="http://schemas.microsoft.com/office/drawing/2014/main" val="2293150946"/>
                    </a:ext>
                  </a:extLst>
                </a:gridCol>
                <a:gridCol w="629920">
                  <a:extLst>
                    <a:ext uri="{9D8B030D-6E8A-4147-A177-3AD203B41FA5}">
                      <a16:colId xmlns:a16="http://schemas.microsoft.com/office/drawing/2014/main" val="3194148416"/>
                    </a:ext>
                  </a:extLst>
                </a:gridCol>
                <a:gridCol w="699135">
                  <a:extLst>
                    <a:ext uri="{9D8B030D-6E8A-4147-A177-3AD203B41FA5}">
                      <a16:colId xmlns:a16="http://schemas.microsoft.com/office/drawing/2014/main" val="4142588538"/>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13445919"/>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419945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1.121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4.276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024601369"/>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0.347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5.410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760759518"/>
                  </a:ext>
                </a:extLst>
              </a:tr>
            </a:tbl>
          </a:graphicData>
        </a:graphic>
      </p:graphicFrame>
      <p:sp>
        <p:nvSpPr>
          <p:cNvPr id="20" name="Rounded Rectangle 19">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21" name="Rounded Rectangle 20">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2" name="Rounded Rectangle 21">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3" name="Rounded Rectangle 22">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4" name="Rounded Rectangle 23">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5" name="Rounded Rectangle 24">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6" name="TextBox 25"/>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6473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555641"/>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sz="1600" b="1" dirty="0">
              <a:cs typeface="B Titr" panose="00000700000000000000" pitchFamily="2" charset="-78"/>
            </a:endParaRPr>
          </a:p>
          <a:p>
            <a:pPr algn="just"/>
            <a:r>
              <a:rPr lang="fa-IR" sz="1600" b="1" u="sng" dirty="0">
                <a:cs typeface="B Nazanin" panose="00000400000000000000" pitchFamily="2" charset="-78"/>
              </a:rPr>
              <a:t>فرضیه فرعی چهارم: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پاسخگويي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u="sng" dirty="0" smtClean="0">
              <a:cs typeface="B Nazanin" panose="00000400000000000000" pitchFamily="2" charset="-78"/>
            </a:endParaRPr>
          </a:p>
          <a:p>
            <a:pPr algn="just"/>
            <a:endParaRPr lang="fa-IR" sz="1600" u="sng" dirty="0">
              <a:cs typeface="B Nazanin" panose="00000400000000000000" pitchFamily="2" charset="-78"/>
            </a:endParaRPr>
          </a:p>
          <a:p>
            <a:pPr algn="just"/>
            <a:endParaRPr lang="fa-IR" sz="1600" u="sng" dirty="0" smtClean="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پاسخگويي كيفيت ادراك شده از خدمات را نشان می دهد. ضریب بدست آمده برابر با 0.386 می باشد که بر وجود همبستگی بین این دو متغیر دلالت دارد. همچنین ضریب تعیین بدست آمده در این مدل برابر با 0.148 می باشد که بر این اساس می توان گفت که فناوري اطلاعات حدود 14.8 درصد از تغییرات بُعد پاسخگويي كيفيت ادراك شده از خدمات را پیش بینی  می کند</a:t>
            </a:r>
            <a:r>
              <a:rPr lang="fa-IR" sz="1400" dirty="0" smtClean="0">
                <a:cs typeface="B Nazanin" panose="00000400000000000000" pitchFamily="2" charset="-78"/>
              </a:rPr>
              <a:t>.</a:t>
            </a: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چهارم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(25.238)  و سطع معناداری مشاهده شده (0.000) که کمتر از 0.05 می باشد، می توان نتیجه گرفت که معادله رگرسیون معنادار است. بدین ترتیب فرضیه فرعی چهارم پژوهش مبنی بر اینکه فناوري اطلاعات بر بُعد پاسخگويي كيفيت ادراك شده از خدمات تاثیر دارد ، تایید می گردد. </a:t>
            </a:r>
            <a:endParaRPr lang="fa-IR" sz="1400" dirty="0" smtClean="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2.036 و ضریب رگرسیونی متغیر برابر با 0.402 می باشد. </a:t>
            </a:r>
            <a:endParaRPr lang="fa-IR" sz="1400" u="sng" dirty="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60681323"/>
              </p:ext>
            </p:extLst>
          </p:nvPr>
        </p:nvGraphicFramePr>
        <p:xfrm>
          <a:off x="451746" y="1316826"/>
          <a:ext cx="6990876" cy="490728"/>
        </p:xfrm>
        <a:graphic>
          <a:graphicData uri="http://schemas.openxmlformats.org/drawingml/2006/table">
            <a:tbl>
              <a:tblPr rtl="1" firstRow="1" firstCol="1" bandRow="1">
                <a:tableStyleId>{5940675A-B579-460E-94D1-54222C63F5DA}</a:tableStyleId>
              </a:tblPr>
              <a:tblGrid>
                <a:gridCol w="1792461">
                  <a:extLst>
                    <a:ext uri="{9D8B030D-6E8A-4147-A177-3AD203B41FA5}">
                      <a16:colId xmlns:a16="http://schemas.microsoft.com/office/drawing/2014/main" val="2671902007"/>
                    </a:ext>
                  </a:extLst>
                </a:gridCol>
                <a:gridCol w="1476473">
                  <a:extLst>
                    <a:ext uri="{9D8B030D-6E8A-4147-A177-3AD203B41FA5}">
                      <a16:colId xmlns:a16="http://schemas.microsoft.com/office/drawing/2014/main" val="692554706"/>
                    </a:ext>
                  </a:extLst>
                </a:gridCol>
                <a:gridCol w="1956047">
                  <a:extLst>
                    <a:ext uri="{9D8B030D-6E8A-4147-A177-3AD203B41FA5}">
                      <a16:colId xmlns:a16="http://schemas.microsoft.com/office/drawing/2014/main" val="2282927637"/>
                    </a:ext>
                  </a:extLst>
                </a:gridCol>
                <a:gridCol w="1765895">
                  <a:extLst>
                    <a:ext uri="{9D8B030D-6E8A-4147-A177-3AD203B41FA5}">
                      <a16:colId xmlns:a16="http://schemas.microsoft.com/office/drawing/2014/main" val="1730128203"/>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90983360"/>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0.386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0.148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0.40753</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72807628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27389375"/>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913042802"/>
                    </a:ext>
                  </a:extLst>
                </a:gridCol>
                <a:gridCol w="1147445">
                  <a:extLst>
                    <a:ext uri="{9D8B030D-6E8A-4147-A177-3AD203B41FA5}">
                      <a16:colId xmlns:a16="http://schemas.microsoft.com/office/drawing/2014/main" val="110428042"/>
                    </a:ext>
                  </a:extLst>
                </a:gridCol>
                <a:gridCol w="832485">
                  <a:extLst>
                    <a:ext uri="{9D8B030D-6E8A-4147-A177-3AD203B41FA5}">
                      <a16:colId xmlns:a16="http://schemas.microsoft.com/office/drawing/2014/main" val="2530726847"/>
                    </a:ext>
                  </a:extLst>
                </a:gridCol>
                <a:gridCol w="1080135">
                  <a:extLst>
                    <a:ext uri="{9D8B030D-6E8A-4147-A177-3AD203B41FA5}">
                      <a16:colId xmlns:a16="http://schemas.microsoft.com/office/drawing/2014/main" val="895711239"/>
                    </a:ext>
                  </a:extLst>
                </a:gridCol>
                <a:gridCol w="720090">
                  <a:extLst>
                    <a:ext uri="{9D8B030D-6E8A-4147-A177-3AD203B41FA5}">
                      <a16:colId xmlns:a16="http://schemas.microsoft.com/office/drawing/2014/main" val="4126798448"/>
                    </a:ext>
                  </a:extLst>
                </a:gridCol>
                <a:gridCol w="1059180">
                  <a:extLst>
                    <a:ext uri="{9D8B030D-6E8A-4147-A177-3AD203B41FA5}">
                      <a16:colId xmlns:a16="http://schemas.microsoft.com/office/drawing/2014/main" val="2496646141"/>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12754380"/>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32.667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32.667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25.238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250149647"/>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44.124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0.824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111540807"/>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76.791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023705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86005670"/>
              </p:ext>
            </p:extLst>
          </p:nvPr>
        </p:nvGraphicFramePr>
        <p:xfrm>
          <a:off x="863585" y="4986091"/>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571053123"/>
                    </a:ext>
                  </a:extLst>
                </a:gridCol>
                <a:gridCol w="1080135">
                  <a:extLst>
                    <a:ext uri="{9D8B030D-6E8A-4147-A177-3AD203B41FA5}">
                      <a16:colId xmlns:a16="http://schemas.microsoft.com/office/drawing/2014/main" val="1733359839"/>
                    </a:ext>
                  </a:extLst>
                </a:gridCol>
                <a:gridCol w="1080135">
                  <a:extLst>
                    <a:ext uri="{9D8B030D-6E8A-4147-A177-3AD203B41FA5}">
                      <a16:colId xmlns:a16="http://schemas.microsoft.com/office/drawing/2014/main" val="2782298682"/>
                    </a:ext>
                  </a:extLst>
                </a:gridCol>
                <a:gridCol w="1080135">
                  <a:extLst>
                    <a:ext uri="{9D8B030D-6E8A-4147-A177-3AD203B41FA5}">
                      <a16:colId xmlns:a16="http://schemas.microsoft.com/office/drawing/2014/main" val="2842882902"/>
                    </a:ext>
                  </a:extLst>
                </a:gridCol>
                <a:gridCol w="629920">
                  <a:extLst>
                    <a:ext uri="{9D8B030D-6E8A-4147-A177-3AD203B41FA5}">
                      <a16:colId xmlns:a16="http://schemas.microsoft.com/office/drawing/2014/main" val="4249481404"/>
                    </a:ext>
                  </a:extLst>
                </a:gridCol>
                <a:gridCol w="699135">
                  <a:extLst>
                    <a:ext uri="{9D8B030D-6E8A-4147-A177-3AD203B41FA5}">
                      <a16:colId xmlns:a16="http://schemas.microsoft.com/office/drawing/2014/main" val="1403734255"/>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38828738"/>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323815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2.036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0.446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4.561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908081636"/>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0.386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8.799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94920358"/>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1" name="Rounded Rectangle 20">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2" name="Rounded Rectangle 21">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3" name="Rounded Rectangle 22">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4" name="Rounded Rectangle 23">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5" name="TextBox 24"/>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28225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70952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b="1" dirty="0" smtClean="0"/>
          </a:p>
          <a:p>
            <a:pPr algn="just"/>
            <a:r>
              <a:rPr lang="fa-IR" sz="1600" b="1" u="sng" dirty="0" smtClean="0">
                <a:cs typeface="B Nazanin" panose="00000400000000000000" pitchFamily="2" charset="-78"/>
              </a:rPr>
              <a:t>فرضیه </a:t>
            </a:r>
            <a:r>
              <a:rPr lang="fa-IR" sz="1600" b="1" u="sng" dirty="0">
                <a:cs typeface="B Nazanin" panose="00000400000000000000" pitchFamily="2" charset="-78"/>
              </a:rPr>
              <a:t>فرعی پنجم: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همدلي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همدلي كيفيت ادراك شده از خدمات را نشان می دهد. ضریب بدست آمده برابر با 0.272 می باشد که بر وجود همبستگی بین این دو متغیر دلالت دارد. همچنین ضریب تعیین بدست آمده در این مدل برابر با 0.073 می باشد که بر این اساس می توان گفت که فناوري اطلاعات حدود 7.3 درصد از تغییرات بُعد پاسخگويي كيفيت ادراك شده از خدمات را پیش بینی  می کند</a:t>
            </a:r>
            <a:r>
              <a:rPr lang="fa-IR" sz="1400" dirty="0" smtClean="0">
                <a:cs typeface="B Nazanin" panose="00000400000000000000" pitchFamily="2" charset="-78"/>
              </a:rPr>
              <a:t>.</a:t>
            </a:r>
          </a:p>
          <a:p>
            <a:pPr algn="just"/>
            <a:endParaRPr lang="fa-IR" sz="14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پنجم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(11.045)  و سطع معناداری مشاهده شده (0.000) که کمتر از 0.05 می باشد، می توان نتیجه گرفت که معادله رگرسیون معنادار است. بدین ترتیب فرضیه فرعی پنجم پژوهش مبنی بر اینکه فناوري اطلاعات بر بُعد همدلي كيفيت ادراك شده از خدمات تاثیر دارد ، تایید می گردد. </a:t>
            </a:r>
            <a:endParaRPr lang="fa-IR" sz="1400"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1400" b="1" u="sng"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1400" b="1" u="sng"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800" dirty="0" smtClean="0">
              <a:cs typeface="B Nazanin" panose="00000400000000000000" pitchFamily="2" charset="-78"/>
            </a:endParaRPr>
          </a:p>
          <a:p>
            <a:pPr algn="just"/>
            <a:r>
              <a:rPr lang="fa-IR" sz="1400" dirty="0" smtClean="0">
                <a:cs typeface="B Nazanin" panose="00000400000000000000" pitchFamily="2" charset="-78"/>
              </a:rPr>
              <a:t>جدول </a:t>
            </a:r>
            <a:r>
              <a:rPr lang="fa-IR" sz="14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2.288 و ضریب رگرسیونی متغیر برابر با 0.288 می باشد. </a:t>
            </a:r>
            <a:endParaRPr lang="fa-IR" sz="1400" b="1" u="sng"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672574784"/>
              </p:ext>
            </p:extLst>
          </p:nvPr>
        </p:nvGraphicFramePr>
        <p:xfrm>
          <a:off x="535349" y="1392906"/>
          <a:ext cx="6823670" cy="490728"/>
        </p:xfrm>
        <a:graphic>
          <a:graphicData uri="http://schemas.openxmlformats.org/drawingml/2006/table">
            <a:tbl>
              <a:tblPr rtl="1" firstRow="1" firstCol="1" bandRow="1">
                <a:tableStyleId>{5940675A-B579-460E-94D1-54222C63F5DA}</a:tableStyleId>
              </a:tblPr>
              <a:tblGrid>
                <a:gridCol w="1749589">
                  <a:extLst>
                    <a:ext uri="{9D8B030D-6E8A-4147-A177-3AD203B41FA5}">
                      <a16:colId xmlns:a16="http://schemas.microsoft.com/office/drawing/2014/main" val="276053283"/>
                    </a:ext>
                  </a:extLst>
                </a:gridCol>
                <a:gridCol w="1441159">
                  <a:extLst>
                    <a:ext uri="{9D8B030D-6E8A-4147-A177-3AD203B41FA5}">
                      <a16:colId xmlns:a16="http://schemas.microsoft.com/office/drawing/2014/main" val="3843895121"/>
                    </a:ext>
                  </a:extLst>
                </a:gridCol>
                <a:gridCol w="1909263">
                  <a:extLst>
                    <a:ext uri="{9D8B030D-6E8A-4147-A177-3AD203B41FA5}">
                      <a16:colId xmlns:a16="http://schemas.microsoft.com/office/drawing/2014/main" val="1972693950"/>
                    </a:ext>
                  </a:extLst>
                </a:gridCol>
                <a:gridCol w="1723659">
                  <a:extLst>
                    <a:ext uri="{9D8B030D-6E8A-4147-A177-3AD203B41FA5}">
                      <a16:colId xmlns:a16="http://schemas.microsoft.com/office/drawing/2014/main" val="2628801344"/>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73793371"/>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0.272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0.070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0.54285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41491628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86703063"/>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373744674"/>
                    </a:ext>
                  </a:extLst>
                </a:gridCol>
                <a:gridCol w="1147445">
                  <a:extLst>
                    <a:ext uri="{9D8B030D-6E8A-4147-A177-3AD203B41FA5}">
                      <a16:colId xmlns:a16="http://schemas.microsoft.com/office/drawing/2014/main" val="136907613"/>
                    </a:ext>
                  </a:extLst>
                </a:gridCol>
                <a:gridCol w="832485">
                  <a:extLst>
                    <a:ext uri="{9D8B030D-6E8A-4147-A177-3AD203B41FA5}">
                      <a16:colId xmlns:a16="http://schemas.microsoft.com/office/drawing/2014/main" val="3652534251"/>
                    </a:ext>
                  </a:extLst>
                </a:gridCol>
                <a:gridCol w="1080135">
                  <a:extLst>
                    <a:ext uri="{9D8B030D-6E8A-4147-A177-3AD203B41FA5}">
                      <a16:colId xmlns:a16="http://schemas.microsoft.com/office/drawing/2014/main" val="2119930933"/>
                    </a:ext>
                  </a:extLst>
                </a:gridCol>
                <a:gridCol w="720090">
                  <a:extLst>
                    <a:ext uri="{9D8B030D-6E8A-4147-A177-3AD203B41FA5}">
                      <a16:colId xmlns:a16="http://schemas.microsoft.com/office/drawing/2014/main" val="2076631346"/>
                    </a:ext>
                  </a:extLst>
                </a:gridCol>
                <a:gridCol w="1059180">
                  <a:extLst>
                    <a:ext uri="{9D8B030D-6E8A-4147-A177-3AD203B41FA5}">
                      <a16:colId xmlns:a16="http://schemas.microsoft.com/office/drawing/2014/main" val="920010918"/>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888684400"/>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23.032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23.032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11.045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961594979"/>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40.935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0.710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8075498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63.967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3840264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0023036"/>
              </p:ext>
            </p:extLst>
          </p:nvPr>
        </p:nvGraphicFramePr>
        <p:xfrm>
          <a:off x="863585" y="4955189"/>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2749376044"/>
                    </a:ext>
                  </a:extLst>
                </a:gridCol>
                <a:gridCol w="1080135">
                  <a:extLst>
                    <a:ext uri="{9D8B030D-6E8A-4147-A177-3AD203B41FA5}">
                      <a16:colId xmlns:a16="http://schemas.microsoft.com/office/drawing/2014/main" val="83248274"/>
                    </a:ext>
                  </a:extLst>
                </a:gridCol>
                <a:gridCol w="1080135">
                  <a:extLst>
                    <a:ext uri="{9D8B030D-6E8A-4147-A177-3AD203B41FA5}">
                      <a16:colId xmlns:a16="http://schemas.microsoft.com/office/drawing/2014/main" val="1763108623"/>
                    </a:ext>
                  </a:extLst>
                </a:gridCol>
                <a:gridCol w="1080135">
                  <a:extLst>
                    <a:ext uri="{9D8B030D-6E8A-4147-A177-3AD203B41FA5}">
                      <a16:colId xmlns:a16="http://schemas.microsoft.com/office/drawing/2014/main" val="2630512246"/>
                    </a:ext>
                  </a:extLst>
                </a:gridCol>
                <a:gridCol w="629920">
                  <a:extLst>
                    <a:ext uri="{9D8B030D-6E8A-4147-A177-3AD203B41FA5}">
                      <a16:colId xmlns:a16="http://schemas.microsoft.com/office/drawing/2014/main" val="3358881060"/>
                    </a:ext>
                  </a:extLst>
                </a:gridCol>
                <a:gridCol w="699135">
                  <a:extLst>
                    <a:ext uri="{9D8B030D-6E8A-4147-A177-3AD203B41FA5}">
                      <a16:colId xmlns:a16="http://schemas.microsoft.com/office/drawing/2014/main" val="1838356811"/>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421462446"/>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06942940"/>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2.288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0.415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6.243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11877845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0.104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0.272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4.212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64473808"/>
                  </a:ext>
                </a:extLst>
              </a:tr>
            </a:tbl>
          </a:graphicData>
        </a:graphic>
      </p:graphicFrame>
      <p:sp>
        <p:nvSpPr>
          <p:cNvPr id="20" name="Rounded Rectangle 19">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21" name="Rounded Rectangle 20">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2" name="Rounded Rectangle 21">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3" name="Rounded Rectangle 22">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4" name="Rounded Rectangle 23">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5" name="Rounded Rectangle 24">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6" name="TextBox 25"/>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186815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354217"/>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b="1" dirty="0" smtClean="0"/>
          </a:p>
          <a:p>
            <a:pPr algn="just"/>
            <a:r>
              <a:rPr lang="fa-IR" sz="1600" dirty="0">
                <a:cs typeface="B Nazanin" panose="00000400000000000000" pitchFamily="2" charset="-78"/>
              </a:rPr>
              <a:t>خلاصه نتایج  حاصل از آزمون فرضیه های تحقیق </a:t>
            </a:r>
            <a:r>
              <a:rPr lang="fa-IR" sz="1600" dirty="0" smtClean="0">
                <a:cs typeface="B Nazanin" panose="00000400000000000000" pitchFamily="2" charset="-78"/>
              </a:rPr>
              <a:t>را در قالب جدول زیرمشاهده می کنید.</a:t>
            </a:r>
          </a:p>
          <a:p>
            <a:pPr algn="just"/>
            <a:endParaRPr lang="fa-IR" sz="1600" b="1" dirty="0">
              <a:cs typeface="B Nazanin" panose="00000400000000000000" pitchFamily="2" charset="-78"/>
            </a:endParaRPr>
          </a:p>
          <a:p>
            <a:pPr algn="just"/>
            <a:endParaRPr lang="fa-IR" sz="1600" b="1" dirty="0" smtClean="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761436359"/>
              </p:ext>
            </p:extLst>
          </p:nvPr>
        </p:nvGraphicFramePr>
        <p:xfrm>
          <a:off x="526095" y="1499722"/>
          <a:ext cx="6842178" cy="3925824"/>
        </p:xfrm>
        <a:graphic>
          <a:graphicData uri="http://schemas.openxmlformats.org/drawingml/2006/table">
            <a:tbl>
              <a:tblPr rtl="1" firstRow="1" firstCol="1" bandRow="1">
                <a:tableStyleId>{08FB837D-C827-4EFA-A057-4D05807E0F7C}</a:tableStyleId>
              </a:tblPr>
              <a:tblGrid>
                <a:gridCol w="841636">
                  <a:extLst>
                    <a:ext uri="{9D8B030D-6E8A-4147-A177-3AD203B41FA5}">
                      <a16:colId xmlns:a16="http://schemas.microsoft.com/office/drawing/2014/main" val="415440303"/>
                    </a:ext>
                  </a:extLst>
                </a:gridCol>
                <a:gridCol w="3462440">
                  <a:extLst>
                    <a:ext uri="{9D8B030D-6E8A-4147-A177-3AD203B41FA5}">
                      <a16:colId xmlns:a16="http://schemas.microsoft.com/office/drawing/2014/main" val="185322790"/>
                    </a:ext>
                  </a:extLst>
                </a:gridCol>
                <a:gridCol w="772460">
                  <a:extLst>
                    <a:ext uri="{9D8B030D-6E8A-4147-A177-3AD203B41FA5}">
                      <a16:colId xmlns:a16="http://schemas.microsoft.com/office/drawing/2014/main" val="753996000"/>
                    </a:ext>
                  </a:extLst>
                </a:gridCol>
                <a:gridCol w="1258022">
                  <a:extLst>
                    <a:ext uri="{9D8B030D-6E8A-4147-A177-3AD203B41FA5}">
                      <a16:colId xmlns:a16="http://schemas.microsoft.com/office/drawing/2014/main" val="1152219490"/>
                    </a:ext>
                  </a:extLst>
                </a:gridCol>
                <a:gridCol w="507620">
                  <a:extLst>
                    <a:ext uri="{9D8B030D-6E8A-4147-A177-3AD203B41FA5}">
                      <a16:colId xmlns:a16="http://schemas.microsoft.com/office/drawing/2014/main" val="3616514046"/>
                    </a:ext>
                  </a:extLst>
                </a:gridCol>
              </a:tblGrid>
              <a:tr h="0">
                <a:tc>
                  <a:txBody>
                    <a:bodyPr/>
                    <a:lstStyle/>
                    <a:p>
                      <a:pPr marL="0" marR="0" algn="ctr" rtl="1">
                        <a:lnSpc>
                          <a:spcPct val="115000"/>
                        </a:lnSpc>
                        <a:spcBef>
                          <a:spcPts val="0"/>
                        </a:spcBef>
                        <a:spcAft>
                          <a:spcPts val="1000"/>
                        </a:spcAft>
                      </a:pPr>
                      <a:r>
                        <a:rPr lang="fa-IR" sz="1600">
                          <a:effectLst/>
                          <a:cs typeface="B Nazanin" panose="00000400000000000000" pitchFamily="2" charset="-78"/>
                        </a:rPr>
                        <a:t>شماره فرضیه</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dirty="0">
                          <a:effectLst/>
                          <a:cs typeface="B Nazanin" panose="00000400000000000000" pitchFamily="2" charset="-78"/>
                        </a:rPr>
                        <a:t>شرح فرضیه</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ضریب بتا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سطح معناداری</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نتیجه</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164409170"/>
                  </a:ext>
                </a:extLst>
              </a:tr>
              <a:tr h="0">
                <a:tc>
                  <a:txBody>
                    <a:bodyPr/>
                    <a:lstStyle/>
                    <a:p>
                      <a:pPr algn="ctr" rtl="1">
                        <a:lnSpc>
                          <a:spcPct val="115000"/>
                        </a:lnSpc>
                        <a:spcAft>
                          <a:spcPts val="0"/>
                        </a:spcAft>
                      </a:pPr>
                      <a:r>
                        <a:rPr lang="fa-IR" sz="1600">
                          <a:effectLst/>
                          <a:cs typeface="B Nazanin" panose="00000400000000000000" pitchFamily="2" charset="-78"/>
                        </a:rPr>
                        <a:t>اصلی</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كيفيت ادراك شده از خدمات در سازمان حج و زيارت تاثير دار.</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0.582</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41656560"/>
                  </a:ext>
                </a:extLst>
              </a:tr>
              <a:tr h="0">
                <a:tc>
                  <a:txBody>
                    <a:bodyPr/>
                    <a:lstStyle/>
                    <a:p>
                      <a:pPr algn="ctr" rtl="1">
                        <a:lnSpc>
                          <a:spcPct val="115000"/>
                        </a:lnSpc>
                        <a:spcAft>
                          <a:spcPts val="0"/>
                        </a:spcAft>
                      </a:pPr>
                      <a:r>
                        <a:rPr lang="fa-IR" sz="1600">
                          <a:effectLst/>
                          <a:cs typeface="B Nazanin" panose="00000400000000000000" pitchFamily="2" charset="-78"/>
                        </a:rPr>
                        <a:t>1</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عوامل ملموس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0.295</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501228951"/>
                  </a:ext>
                </a:extLst>
              </a:tr>
              <a:tr h="0">
                <a:tc>
                  <a:txBody>
                    <a:bodyPr/>
                    <a:lstStyle/>
                    <a:p>
                      <a:pPr algn="ctr" rtl="1">
                        <a:lnSpc>
                          <a:spcPct val="115000"/>
                        </a:lnSpc>
                        <a:spcAft>
                          <a:spcPts val="0"/>
                        </a:spcAft>
                      </a:pPr>
                      <a:r>
                        <a:rPr lang="fa-IR" sz="1600">
                          <a:effectLst/>
                          <a:cs typeface="B Nazanin" panose="00000400000000000000" pitchFamily="2" charset="-78"/>
                        </a:rPr>
                        <a:t>2</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قابليت اعتماد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0.353</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222507046"/>
                  </a:ext>
                </a:extLst>
              </a:tr>
              <a:tr h="0">
                <a:tc>
                  <a:txBody>
                    <a:bodyPr/>
                    <a:lstStyle/>
                    <a:p>
                      <a:pPr algn="ctr" rtl="1">
                        <a:lnSpc>
                          <a:spcPct val="115000"/>
                        </a:lnSpc>
                        <a:spcAft>
                          <a:spcPts val="0"/>
                        </a:spcAft>
                      </a:pPr>
                      <a:r>
                        <a:rPr lang="fa-IR" sz="1600">
                          <a:effectLst/>
                          <a:cs typeface="B Nazanin" panose="00000400000000000000" pitchFamily="2" charset="-78"/>
                        </a:rPr>
                        <a:t>3</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قابليت اطمينان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0.347</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77743142"/>
                  </a:ext>
                </a:extLst>
              </a:tr>
              <a:tr h="0">
                <a:tc>
                  <a:txBody>
                    <a:bodyPr/>
                    <a:lstStyle/>
                    <a:p>
                      <a:pPr algn="ctr" rtl="1">
                        <a:lnSpc>
                          <a:spcPct val="115000"/>
                        </a:lnSpc>
                        <a:spcAft>
                          <a:spcPts val="0"/>
                        </a:spcAft>
                      </a:pPr>
                      <a:r>
                        <a:rPr lang="fa-IR" sz="1600">
                          <a:effectLst/>
                          <a:cs typeface="B Nazanin" panose="00000400000000000000" pitchFamily="2" charset="-78"/>
                        </a:rPr>
                        <a:t>4</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پاسخگويي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0.386</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841145284"/>
                  </a:ext>
                </a:extLst>
              </a:tr>
              <a:tr h="0">
                <a:tc>
                  <a:txBody>
                    <a:bodyPr/>
                    <a:lstStyle/>
                    <a:p>
                      <a:pPr algn="ctr" rtl="1">
                        <a:lnSpc>
                          <a:spcPct val="115000"/>
                        </a:lnSpc>
                        <a:spcAft>
                          <a:spcPts val="0"/>
                        </a:spcAft>
                      </a:pPr>
                      <a:r>
                        <a:rPr lang="fa-IR" sz="1600">
                          <a:effectLst/>
                          <a:cs typeface="B Nazanin" panose="00000400000000000000" pitchFamily="2" charset="-78"/>
                        </a:rPr>
                        <a:t>5</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همدلي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0.272</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dirty="0">
                          <a:effectLst/>
                          <a:cs typeface="B Nazanin" panose="00000400000000000000" pitchFamily="2" charset="-78"/>
                        </a:rPr>
                        <a:t>تایید</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1882372"/>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7427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631216"/>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توصیفی</a:t>
            </a:r>
          </a:p>
          <a:p>
            <a:pPr algn="just"/>
            <a:endParaRPr lang="fa-IR" sz="1600" b="1" dirty="0">
              <a:cs typeface="B Nazanin" panose="00000400000000000000" pitchFamily="2" charset="-78"/>
            </a:endParaRPr>
          </a:p>
          <a:p>
            <a:pPr algn="just"/>
            <a:r>
              <a:rPr lang="fa-IR" sz="1600" dirty="0">
                <a:cs typeface="B Nazanin" panose="00000400000000000000" pitchFamily="2" charset="-78"/>
              </a:rPr>
              <a:t>تحلیل آمار توصیفی به تفکیک ویژگیهای جمعیت شناختی شامل جنسیت، میزان تحصیلات، سن و سابقه کار و پست سازمانی در قالب جداول و نمودارهای توزیع فراوانی انجام گرفت. نتایج بدست آمده بدین شرح بوده است</a:t>
            </a:r>
            <a:r>
              <a:rPr lang="fa-IR" sz="16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3992756821"/>
              </p:ext>
            </p:extLst>
          </p:nvPr>
        </p:nvGraphicFramePr>
        <p:xfrm>
          <a:off x="899184" y="2061929"/>
          <a:ext cx="6096000" cy="4267200"/>
        </p:xfrm>
        <a:graphic>
          <a:graphicData uri="http://schemas.openxmlformats.org/drawingml/2006/table">
            <a:tbl>
              <a:tblPr firstRow="1" bandRow="1">
                <a:tableStyleId>{5940675A-B579-460E-94D1-54222C63F5DA}</a:tableStyleId>
              </a:tblPr>
              <a:tblGrid>
                <a:gridCol w="1728600">
                  <a:extLst>
                    <a:ext uri="{9D8B030D-6E8A-4147-A177-3AD203B41FA5}">
                      <a16:colId xmlns:a16="http://schemas.microsoft.com/office/drawing/2014/main" val="3395979844"/>
                    </a:ext>
                  </a:extLst>
                </a:gridCol>
                <a:gridCol w="1368152">
                  <a:extLst>
                    <a:ext uri="{9D8B030D-6E8A-4147-A177-3AD203B41FA5}">
                      <a16:colId xmlns:a16="http://schemas.microsoft.com/office/drawing/2014/main" val="749279563"/>
                    </a:ext>
                  </a:extLst>
                </a:gridCol>
                <a:gridCol w="1656184">
                  <a:extLst>
                    <a:ext uri="{9D8B030D-6E8A-4147-A177-3AD203B41FA5}">
                      <a16:colId xmlns:a16="http://schemas.microsoft.com/office/drawing/2014/main" val="3531533955"/>
                    </a:ext>
                  </a:extLst>
                </a:gridCol>
                <a:gridCol w="1343064">
                  <a:extLst>
                    <a:ext uri="{9D8B030D-6E8A-4147-A177-3AD203B41FA5}">
                      <a16:colId xmlns:a16="http://schemas.microsoft.com/office/drawing/2014/main" val="1732206465"/>
                    </a:ext>
                  </a:extLst>
                </a:gridCol>
              </a:tblGrid>
              <a:tr h="254392">
                <a:tc>
                  <a:txBody>
                    <a:bodyPr/>
                    <a:lstStyle/>
                    <a:p>
                      <a:r>
                        <a:rPr lang="fa-IR" sz="1400" dirty="0" smtClean="0">
                          <a:cs typeface="B Nazanin" panose="00000400000000000000" pitchFamily="2" charset="-78"/>
                        </a:rPr>
                        <a:t>گروهبندی</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درصد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موضوع</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نوع</a:t>
                      </a:r>
                      <a:endParaRPr lang="en-US" sz="1400" dirty="0">
                        <a:cs typeface="B Nazanin" panose="00000400000000000000" pitchFamily="2" charset="-78"/>
                      </a:endParaRPr>
                    </a:p>
                  </a:txBody>
                  <a:tcPr/>
                </a:tc>
                <a:extLst>
                  <a:ext uri="{0D108BD9-81ED-4DB2-BD59-A6C34878D82A}">
                    <a16:rowId xmlns:a16="http://schemas.microsoft.com/office/drawing/2014/main" val="2099492920"/>
                  </a:ext>
                </a:extLst>
              </a:tr>
              <a:tr h="237624">
                <a:tc>
                  <a:txBody>
                    <a:bodyPr/>
                    <a:lstStyle/>
                    <a:p>
                      <a:r>
                        <a:rPr lang="fa-IR" sz="1400" dirty="0" smtClean="0">
                          <a:cs typeface="B Nazanin" panose="00000400000000000000" pitchFamily="2" charset="-78"/>
                        </a:rPr>
                        <a:t>مرد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76/9% </a:t>
                      </a:r>
                      <a:endParaRPr lang="en-US" sz="1400" dirty="0">
                        <a:cs typeface="B Nazanin" panose="00000400000000000000" pitchFamily="2" charset="-78"/>
                      </a:endParaRPr>
                    </a:p>
                  </a:txBody>
                  <a:tcPr/>
                </a:tc>
                <a:tc rowSpan="2">
                  <a:txBody>
                    <a:bodyPr/>
                    <a:lstStyle/>
                    <a:p>
                      <a:pPr algn="ctr"/>
                      <a:r>
                        <a:rPr lang="fa-IR" sz="1400" dirty="0" smtClean="0">
                          <a:cs typeface="B Nazanin" panose="00000400000000000000" pitchFamily="2" charset="-78"/>
                        </a:rPr>
                        <a:t>جنسیت</a:t>
                      </a:r>
                      <a:endParaRPr lang="en-US" sz="1400" dirty="0">
                        <a:cs typeface="B Nazanin" panose="00000400000000000000" pitchFamily="2" charset="-78"/>
                      </a:endParaRPr>
                    </a:p>
                  </a:txBody>
                  <a:tcPr anchor="ctr"/>
                </a:tc>
                <a:tc rowSpan="13">
                  <a:txBody>
                    <a:bodyPr/>
                    <a:lstStyle/>
                    <a:p>
                      <a:pPr algn="ctr"/>
                      <a:r>
                        <a:rPr lang="fa-IR" sz="1400" dirty="0" smtClean="0">
                          <a:cs typeface="B Nazanin" panose="00000400000000000000" pitchFamily="2" charset="-78"/>
                        </a:rPr>
                        <a:t>کارکنان</a:t>
                      </a:r>
                      <a:endParaRPr lang="en-US" sz="1400" dirty="0">
                        <a:cs typeface="B Nazanin" panose="00000400000000000000" pitchFamily="2" charset="-78"/>
                      </a:endParaRPr>
                    </a:p>
                  </a:txBody>
                  <a:tcPr anchor="ctr"/>
                </a:tc>
                <a:extLst>
                  <a:ext uri="{0D108BD9-81ED-4DB2-BD59-A6C34878D82A}">
                    <a16:rowId xmlns:a16="http://schemas.microsoft.com/office/drawing/2014/main" val="1031385757"/>
                  </a:ext>
                </a:extLst>
              </a:tr>
              <a:tr h="211595">
                <a:tc>
                  <a:txBody>
                    <a:bodyPr/>
                    <a:lstStyle/>
                    <a:p>
                      <a:r>
                        <a:rPr lang="fa-IR" sz="1400" dirty="0" smtClean="0">
                          <a:cs typeface="B Nazanin" panose="00000400000000000000" pitchFamily="2" charset="-78"/>
                        </a:rPr>
                        <a:t>زن</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23/1%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921478751"/>
                  </a:ext>
                </a:extLst>
              </a:tr>
              <a:tr h="211595">
                <a:tc>
                  <a:txBody>
                    <a:bodyPr/>
                    <a:lstStyle/>
                    <a:p>
                      <a:r>
                        <a:rPr lang="fa-IR" sz="1400" dirty="0" smtClean="0">
                          <a:cs typeface="B Nazanin" panose="00000400000000000000" pitchFamily="2" charset="-78"/>
                        </a:rPr>
                        <a:t>فوق</a:t>
                      </a:r>
                      <a:r>
                        <a:rPr lang="fa-IR" sz="1400" baseline="0" dirty="0" smtClean="0">
                          <a:cs typeface="B Nazanin" panose="00000400000000000000" pitchFamily="2" charset="-78"/>
                        </a:rPr>
                        <a:t> لیسانس و بالاتر</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43/5%</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تحصیلات</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721845676"/>
                  </a:ext>
                </a:extLst>
              </a:tr>
              <a:tr h="211595">
                <a:tc>
                  <a:txBody>
                    <a:bodyPr/>
                    <a:lstStyle/>
                    <a:p>
                      <a:r>
                        <a:rPr lang="fa-IR" sz="1400" dirty="0" smtClean="0">
                          <a:cs typeface="B Nazanin" panose="00000400000000000000" pitchFamily="2" charset="-78"/>
                        </a:rPr>
                        <a:t>لیسانس</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37%</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844916692"/>
                  </a:ext>
                </a:extLst>
              </a:tr>
              <a:tr h="211595">
                <a:tc>
                  <a:txBody>
                    <a:bodyPr/>
                    <a:lstStyle/>
                    <a:p>
                      <a:r>
                        <a:rPr lang="fa-IR" sz="1400" dirty="0" smtClean="0">
                          <a:cs typeface="B Nazanin" panose="00000400000000000000" pitchFamily="2" charset="-78"/>
                        </a:rPr>
                        <a:t>فوق دیپلم</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13/9%</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003061155"/>
                  </a:ext>
                </a:extLst>
              </a:tr>
              <a:tr h="211595">
                <a:tc>
                  <a:txBody>
                    <a:bodyPr/>
                    <a:lstStyle/>
                    <a:p>
                      <a:r>
                        <a:rPr lang="fa-IR" sz="1400" dirty="0" smtClean="0">
                          <a:cs typeface="B Nazanin" panose="00000400000000000000" pitchFamily="2" charset="-78"/>
                        </a:rPr>
                        <a:t>دیپلم</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5/6%</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860237742"/>
                  </a:ext>
                </a:extLst>
              </a:tr>
              <a:tr h="211595">
                <a:tc>
                  <a:txBody>
                    <a:bodyPr/>
                    <a:lstStyle/>
                    <a:p>
                      <a:r>
                        <a:rPr lang="fa-IR" sz="1400" dirty="0" smtClean="0">
                          <a:cs typeface="B Nazanin" panose="00000400000000000000" pitchFamily="2" charset="-78"/>
                        </a:rPr>
                        <a:t>30 تا 40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53/7%</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سن</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961075785"/>
                  </a:ext>
                </a:extLst>
              </a:tr>
              <a:tr h="211595">
                <a:tc>
                  <a:txBody>
                    <a:bodyPr/>
                    <a:lstStyle/>
                    <a:p>
                      <a:r>
                        <a:rPr lang="fa-IR" sz="1400" dirty="0" smtClean="0">
                          <a:cs typeface="B Nazanin" panose="00000400000000000000" pitchFamily="2" charset="-78"/>
                        </a:rPr>
                        <a:t>40 تا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31/5%</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539635290"/>
                  </a:ext>
                </a:extLst>
              </a:tr>
              <a:tr h="211595">
                <a:tc>
                  <a:txBody>
                    <a:bodyPr/>
                    <a:lstStyle/>
                    <a:p>
                      <a:r>
                        <a:rPr lang="fa-IR" sz="1400" dirty="0" smtClean="0">
                          <a:cs typeface="B Nazanin" panose="00000400000000000000" pitchFamily="2" charset="-78"/>
                        </a:rPr>
                        <a:t>زیر 30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9/3%</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227790963"/>
                  </a:ext>
                </a:extLst>
              </a:tr>
              <a:tr h="211595">
                <a:tc>
                  <a:txBody>
                    <a:bodyPr/>
                    <a:lstStyle/>
                    <a:p>
                      <a:r>
                        <a:rPr lang="fa-IR" sz="1400" dirty="0" smtClean="0">
                          <a:cs typeface="B Nazanin" panose="00000400000000000000" pitchFamily="2" charset="-78"/>
                        </a:rPr>
                        <a:t>بالای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5/5%</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4022184539"/>
                  </a:ext>
                </a:extLst>
              </a:tr>
              <a:tr h="211595">
                <a:tc>
                  <a:txBody>
                    <a:bodyPr/>
                    <a:lstStyle/>
                    <a:p>
                      <a:r>
                        <a:rPr lang="fa-IR" sz="1400" dirty="0" smtClean="0">
                          <a:cs typeface="B Nazanin" panose="00000400000000000000" pitchFamily="2" charset="-78"/>
                        </a:rPr>
                        <a:t>10تا20سال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51/9%</a:t>
                      </a:r>
                      <a:endParaRPr lang="en-US" sz="1400" dirty="0">
                        <a:cs typeface="B Nazanin" panose="00000400000000000000" pitchFamily="2" charset="-78"/>
                      </a:endParaRPr>
                    </a:p>
                  </a:txBody>
                  <a:tcPr/>
                </a:tc>
                <a:tc rowSpan="3">
                  <a:txBody>
                    <a:bodyPr/>
                    <a:lstStyle/>
                    <a:p>
                      <a:pPr algn="ctr"/>
                      <a:r>
                        <a:rPr lang="fa-IR" sz="1400" dirty="0" smtClean="0">
                          <a:cs typeface="B Nazanin" panose="00000400000000000000" pitchFamily="2" charset="-78"/>
                        </a:rPr>
                        <a:t>سابقه</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882780998"/>
                  </a:ext>
                </a:extLst>
              </a:tr>
              <a:tr h="211595">
                <a:tc>
                  <a:txBody>
                    <a:bodyPr/>
                    <a:lstStyle/>
                    <a:p>
                      <a:r>
                        <a:rPr lang="fa-IR" sz="1400" dirty="0" smtClean="0">
                          <a:cs typeface="B Nazanin" panose="00000400000000000000" pitchFamily="2" charset="-78"/>
                        </a:rPr>
                        <a:t>زیر 10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28/7%</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269764296"/>
                  </a:ext>
                </a:extLst>
              </a:tr>
              <a:tr h="211595">
                <a:tc>
                  <a:txBody>
                    <a:bodyPr/>
                    <a:lstStyle/>
                    <a:p>
                      <a:r>
                        <a:rPr lang="fa-IR" sz="1400" dirty="0" smtClean="0">
                          <a:cs typeface="B Nazanin" panose="00000400000000000000" pitchFamily="2" charset="-78"/>
                        </a:rPr>
                        <a:t>20 سال به بالا</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19/4%</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030063886"/>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7233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631216"/>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توصیفی</a:t>
            </a:r>
          </a:p>
          <a:p>
            <a:pPr algn="just"/>
            <a:endParaRPr lang="fa-IR" sz="1600" b="1" dirty="0">
              <a:cs typeface="B Nazanin" panose="00000400000000000000" pitchFamily="2" charset="-78"/>
            </a:endParaRPr>
          </a:p>
          <a:p>
            <a:pPr algn="just"/>
            <a:r>
              <a:rPr lang="fa-IR" sz="1600" dirty="0">
                <a:cs typeface="B Nazanin" panose="00000400000000000000" pitchFamily="2" charset="-78"/>
              </a:rPr>
              <a:t>تحلیل آمار توصیفی به تفکیک ویژگیهای جمعیت شناختی شامل جنسیت، میزان تحصیلات، سن و سابقه کار و پست سازمانی در قالب جداول و نمودارهای توزیع فراوانی انجام گرفت. نتایج بدست آمده بدین شرح بوده است</a:t>
            </a:r>
            <a:r>
              <a:rPr lang="fa-IR" sz="16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1219443829"/>
              </p:ext>
            </p:extLst>
          </p:nvPr>
        </p:nvGraphicFramePr>
        <p:xfrm>
          <a:off x="899184" y="2158840"/>
          <a:ext cx="6096000" cy="3352800"/>
        </p:xfrm>
        <a:graphic>
          <a:graphicData uri="http://schemas.openxmlformats.org/drawingml/2006/table">
            <a:tbl>
              <a:tblPr firstRow="1" bandRow="1">
                <a:tableStyleId>{5940675A-B579-460E-94D1-54222C63F5DA}</a:tableStyleId>
              </a:tblPr>
              <a:tblGrid>
                <a:gridCol w="1728600">
                  <a:extLst>
                    <a:ext uri="{9D8B030D-6E8A-4147-A177-3AD203B41FA5}">
                      <a16:colId xmlns:a16="http://schemas.microsoft.com/office/drawing/2014/main" val="3395979844"/>
                    </a:ext>
                  </a:extLst>
                </a:gridCol>
                <a:gridCol w="1368152">
                  <a:extLst>
                    <a:ext uri="{9D8B030D-6E8A-4147-A177-3AD203B41FA5}">
                      <a16:colId xmlns:a16="http://schemas.microsoft.com/office/drawing/2014/main" val="749279563"/>
                    </a:ext>
                  </a:extLst>
                </a:gridCol>
                <a:gridCol w="1656184">
                  <a:extLst>
                    <a:ext uri="{9D8B030D-6E8A-4147-A177-3AD203B41FA5}">
                      <a16:colId xmlns:a16="http://schemas.microsoft.com/office/drawing/2014/main" val="3531533955"/>
                    </a:ext>
                  </a:extLst>
                </a:gridCol>
                <a:gridCol w="1343064">
                  <a:extLst>
                    <a:ext uri="{9D8B030D-6E8A-4147-A177-3AD203B41FA5}">
                      <a16:colId xmlns:a16="http://schemas.microsoft.com/office/drawing/2014/main" val="1732206465"/>
                    </a:ext>
                  </a:extLst>
                </a:gridCol>
              </a:tblGrid>
              <a:tr h="254392">
                <a:tc>
                  <a:txBody>
                    <a:bodyPr/>
                    <a:lstStyle/>
                    <a:p>
                      <a:r>
                        <a:rPr lang="fa-IR" sz="1400" dirty="0" smtClean="0">
                          <a:cs typeface="B Nazanin" panose="00000400000000000000" pitchFamily="2" charset="-78"/>
                        </a:rPr>
                        <a:t>گروهبندی</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درصد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موضوع</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نوع</a:t>
                      </a:r>
                      <a:endParaRPr lang="en-US" sz="1400" dirty="0">
                        <a:cs typeface="B Nazanin" panose="00000400000000000000" pitchFamily="2" charset="-78"/>
                      </a:endParaRPr>
                    </a:p>
                  </a:txBody>
                  <a:tcPr/>
                </a:tc>
                <a:extLst>
                  <a:ext uri="{0D108BD9-81ED-4DB2-BD59-A6C34878D82A}">
                    <a16:rowId xmlns:a16="http://schemas.microsoft.com/office/drawing/2014/main" val="2099492920"/>
                  </a:ext>
                </a:extLst>
              </a:tr>
              <a:tr h="237624">
                <a:tc>
                  <a:txBody>
                    <a:bodyPr/>
                    <a:lstStyle/>
                    <a:p>
                      <a:r>
                        <a:rPr lang="fa-IR" sz="1400" dirty="0" smtClean="0">
                          <a:cs typeface="B Nazanin" panose="00000400000000000000" pitchFamily="2" charset="-78"/>
                        </a:rPr>
                        <a:t>مرد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70%</a:t>
                      </a:r>
                      <a:endParaRPr lang="en-US" sz="1400" dirty="0">
                        <a:cs typeface="B Nazanin" panose="00000400000000000000" pitchFamily="2" charset="-78"/>
                      </a:endParaRPr>
                    </a:p>
                  </a:txBody>
                  <a:tcPr/>
                </a:tc>
                <a:tc rowSpan="2">
                  <a:txBody>
                    <a:bodyPr/>
                    <a:lstStyle/>
                    <a:p>
                      <a:pPr algn="ctr"/>
                      <a:r>
                        <a:rPr lang="fa-IR" sz="1400" dirty="0" smtClean="0">
                          <a:cs typeface="B Nazanin" panose="00000400000000000000" pitchFamily="2" charset="-78"/>
                        </a:rPr>
                        <a:t>جنسیت</a:t>
                      </a:r>
                      <a:endParaRPr lang="en-US" sz="1400" dirty="0">
                        <a:cs typeface="B Nazanin" panose="00000400000000000000" pitchFamily="2" charset="-78"/>
                      </a:endParaRPr>
                    </a:p>
                  </a:txBody>
                  <a:tcPr anchor="ctr"/>
                </a:tc>
                <a:tc rowSpan="10">
                  <a:txBody>
                    <a:bodyPr/>
                    <a:lstStyle/>
                    <a:p>
                      <a:pPr algn="ctr"/>
                      <a:r>
                        <a:rPr lang="fa-IR" sz="1400" dirty="0" smtClean="0">
                          <a:cs typeface="B Nazanin" panose="00000400000000000000" pitchFamily="2" charset="-78"/>
                        </a:rPr>
                        <a:t>ارباب رجوع</a:t>
                      </a:r>
                      <a:endParaRPr lang="en-US" sz="1400" dirty="0">
                        <a:cs typeface="B Nazanin" panose="00000400000000000000" pitchFamily="2" charset="-78"/>
                      </a:endParaRPr>
                    </a:p>
                  </a:txBody>
                  <a:tcPr anchor="ctr"/>
                </a:tc>
                <a:extLst>
                  <a:ext uri="{0D108BD9-81ED-4DB2-BD59-A6C34878D82A}">
                    <a16:rowId xmlns:a16="http://schemas.microsoft.com/office/drawing/2014/main" val="1031385757"/>
                  </a:ext>
                </a:extLst>
              </a:tr>
              <a:tr h="211595">
                <a:tc>
                  <a:txBody>
                    <a:bodyPr/>
                    <a:lstStyle/>
                    <a:p>
                      <a:r>
                        <a:rPr lang="fa-IR" sz="1400" dirty="0" smtClean="0">
                          <a:cs typeface="B Nazanin" panose="00000400000000000000" pitchFamily="2" charset="-78"/>
                        </a:rPr>
                        <a:t>زن</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30%</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921478751"/>
                  </a:ext>
                </a:extLst>
              </a:tr>
              <a:tr h="211595">
                <a:tc>
                  <a:txBody>
                    <a:bodyPr/>
                    <a:lstStyle/>
                    <a:p>
                      <a:r>
                        <a:rPr lang="fa-IR" sz="1400" dirty="0" smtClean="0">
                          <a:cs typeface="B Nazanin" panose="00000400000000000000" pitchFamily="2" charset="-78"/>
                        </a:rPr>
                        <a:t>لیسانس</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44/6%</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تحصیلات</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721845676"/>
                  </a:ext>
                </a:extLst>
              </a:tr>
              <a:tr h="211595">
                <a:tc>
                  <a:txBody>
                    <a:bodyPr/>
                    <a:lstStyle/>
                    <a:p>
                      <a:r>
                        <a:rPr lang="fa-IR" sz="1400" dirty="0" smtClean="0">
                          <a:cs typeface="B Nazanin" panose="00000400000000000000" pitchFamily="2" charset="-78"/>
                        </a:rPr>
                        <a:t>فوق</a:t>
                      </a:r>
                      <a:r>
                        <a:rPr lang="fa-IR" sz="1400" baseline="0" dirty="0" smtClean="0">
                          <a:cs typeface="B Nazanin" panose="00000400000000000000" pitchFamily="2" charset="-78"/>
                        </a:rPr>
                        <a:t> لیسانس و بالاتر</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23/2%</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844916692"/>
                  </a:ext>
                </a:extLst>
              </a:tr>
              <a:tr h="211595">
                <a:tc>
                  <a:txBody>
                    <a:bodyPr/>
                    <a:lstStyle/>
                    <a:p>
                      <a:r>
                        <a:rPr lang="fa-IR" sz="1400" dirty="0" smtClean="0">
                          <a:cs typeface="B Nazanin" panose="00000400000000000000" pitchFamily="2" charset="-78"/>
                        </a:rPr>
                        <a:t>فوق دیپلم</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12/1%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003061155"/>
                  </a:ext>
                </a:extLst>
              </a:tr>
              <a:tr h="211595">
                <a:tc>
                  <a:txBody>
                    <a:bodyPr/>
                    <a:lstStyle/>
                    <a:p>
                      <a:r>
                        <a:rPr lang="fa-IR" sz="1400" dirty="0" smtClean="0">
                          <a:cs typeface="B Nazanin" panose="00000400000000000000" pitchFamily="2" charset="-78"/>
                        </a:rPr>
                        <a:t>دیپلم</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20%</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860237742"/>
                  </a:ext>
                </a:extLst>
              </a:tr>
              <a:tr h="21159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400" dirty="0" smtClean="0">
                          <a:cs typeface="B Nazanin" panose="00000400000000000000" pitchFamily="2" charset="-78"/>
                        </a:rPr>
                        <a:t>40 تا 50 سال</a:t>
                      </a:r>
                      <a:endParaRPr lang="en-US" sz="1400" dirty="0" smtClean="0">
                        <a:cs typeface="B Nazanin" panose="00000400000000000000" pitchFamily="2" charset="-78"/>
                      </a:endParaRPr>
                    </a:p>
                  </a:txBody>
                  <a:tcPr/>
                </a:tc>
                <a:tc>
                  <a:txBody>
                    <a:bodyPr/>
                    <a:lstStyle/>
                    <a:p>
                      <a:pPr algn="r" rtl="1"/>
                      <a:r>
                        <a:rPr lang="fa-IR" sz="1400" dirty="0" smtClean="0">
                          <a:cs typeface="B Nazanin" panose="00000400000000000000" pitchFamily="2" charset="-78"/>
                        </a:rPr>
                        <a:t>35%</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سن</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961075785"/>
                  </a:ext>
                </a:extLst>
              </a:tr>
              <a:tr h="211595">
                <a:tc>
                  <a:txBody>
                    <a:bodyPr/>
                    <a:lstStyle/>
                    <a:p>
                      <a:r>
                        <a:rPr lang="fa-IR" sz="1400" dirty="0" smtClean="0">
                          <a:cs typeface="B Nazanin" panose="00000400000000000000" pitchFamily="2" charset="-78"/>
                        </a:rPr>
                        <a:t>30 تا 40 سال </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27/1%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539635290"/>
                  </a:ext>
                </a:extLst>
              </a:tr>
              <a:tr h="211595">
                <a:tc>
                  <a:txBody>
                    <a:bodyPr/>
                    <a:lstStyle/>
                    <a:p>
                      <a:r>
                        <a:rPr lang="fa-IR" sz="1400" dirty="0" smtClean="0">
                          <a:cs typeface="B Nazanin" panose="00000400000000000000" pitchFamily="2" charset="-78"/>
                        </a:rPr>
                        <a:t>زیر 30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13/9%</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227790963"/>
                  </a:ext>
                </a:extLst>
              </a:tr>
              <a:tr h="211595">
                <a:tc>
                  <a:txBody>
                    <a:bodyPr/>
                    <a:lstStyle/>
                    <a:p>
                      <a:r>
                        <a:rPr lang="fa-IR" sz="1400" dirty="0" smtClean="0">
                          <a:cs typeface="B Nazanin" panose="00000400000000000000" pitchFamily="2" charset="-78"/>
                        </a:rPr>
                        <a:t>بالای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24%</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4022184539"/>
                  </a:ext>
                </a:extLst>
              </a:tr>
            </a:tbl>
          </a:graphicData>
        </a:graphic>
      </p:graphicFrame>
      <p:sp>
        <p:nvSpPr>
          <p:cNvPr id="18" name="Rounded Rectangle 17">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15706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601807"/>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smtClean="0">
                <a:cs typeface="B Nazanin" panose="00000400000000000000" pitchFamily="2" charset="-78"/>
              </a:rPr>
              <a:t>نتیجه </a:t>
            </a:r>
            <a:r>
              <a:rPr lang="fa-IR" sz="1600" b="1" u="sng" dirty="0">
                <a:cs typeface="B Nazanin" panose="00000400000000000000" pitchFamily="2" charset="-78"/>
              </a:rPr>
              <a:t>گیری فرضیه اصلی </a:t>
            </a:r>
            <a:endParaRPr lang="fa-IR" sz="1600" b="1" u="sng" dirty="0" smtClean="0">
              <a:cs typeface="B Nazanin" panose="00000400000000000000" pitchFamily="2" charset="-78"/>
            </a:endParaRPr>
          </a:p>
          <a:p>
            <a:pPr lvl="0" algn="just"/>
            <a:endParaRPr lang="en-US" sz="1600" dirty="0">
              <a:cs typeface="B Nazanin" panose="00000400000000000000" pitchFamily="2" charset="-78"/>
            </a:endParaRPr>
          </a:p>
          <a:p>
            <a:pPr algn="just"/>
            <a:r>
              <a:rPr lang="fa-IR" sz="1600" dirty="0">
                <a:cs typeface="B Nazanin" panose="00000400000000000000" pitchFamily="2" charset="-78"/>
              </a:rPr>
              <a:t>فرضیه اصلی این پژوهش به دنبال بررسی تاثیر فناوري اطلاعات بر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0.582 بین این دو متغیر وجود دارد. ضریب تعیین بدست آمده برابر با 0.338 بوده که نشان داد فناوري اطلاعات حدود 33.5 درصد از تغییرات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اصلی پژوهش مبنی بر تاثیر فناوري اطلاعات بر كيفيت ادراك شده از خدمات در سازمان حج و زيارت پذیرفته شد. نتایج حاصل از این فرضیه با یافته های پژوهش گلرد و ميرزايي(1396)، پرندوار فومني(1395)، ملكي نيا(1394)، فرهادي و ابراهيمي(1393)، شريعتي(1393)، آزمي  و همكارانش(2016)، راناويرا (2015) و ايتامالا (2012) مطابقت و همسويي دارد.</a:t>
            </a:r>
            <a:endParaRPr lang="en-US" sz="1600" dirty="0">
              <a:cs typeface="B Nazanin" panose="00000400000000000000" pitchFamily="2" charset="-78"/>
            </a:endParaRPr>
          </a:p>
          <a:p>
            <a:pPr algn="just"/>
            <a:endParaRPr lang="fa-IR" sz="1600" dirty="0" smtClean="0">
              <a:cs typeface="B Nazanin" panose="00000400000000000000" pitchFamily="2" charset="-78"/>
            </a:endParaRPr>
          </a:p>
          <a:p>
            <a:pPr algn="just"/>
            <a:endParaRPr lang="fa-IR" sz="500" dirty="0">
              <a:cs typeface="B Nazanin" panose="00000400000000000000" pitchFamily="2" charset="-78"/>
            </a:endParaRPr>
          </a:p>
          <a:p>
            <a:pPr lvl="0" algn="just"/>
            <a:r>
              <a:rPr lang="fa-IR" sz="1600" b="1" u="sng" dirty="0">
                <a:cs typeface="B Nazanin" panose="00000400000000000000" pitchFamily="2" charset="-78"/>
              </a:rPr>
              <a:t>نتیجه گیری فرضیه اول </a:t>
            </a:r>
            <a:endParaRPr lang="fa-IR" sz="1600" b="1" u="sng" dirty="0" smtClean="0">
              <a:cs typeface="B Nazanin" panose="00000400000000000000" pitchFamily="2" charset="-78"/>
            </a:endParaRPr>
          </a:p>
          <a:p>
            <a:pPr lvl="0" algn="just"/>
            <a:endParaRPr lang="en-US" sz="1400" dirty="0">
              <a:cs typeface="B Nazanin" panose="00000400000000000000" pitchFamily="2" charset="-78"/>
            </a:endParaRPr>
          </a:p>
          <a:p>
            <a:pPr algn="just"/>
            <a:r>
              <a:rPr lang="fa-IR" sz="1600" dirty="0">
                <a:cs typeface="B Nazanin" panose="00000400000000000000" pitchFamily="2" charset="-78"/>
              </a:rPr>
              <a:t>فرضیه اول این پژوهش به دنبال بررسی تاثیر فناوري اطلاعات بر بعد عوامل ملموس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0.295 بین این دو متغیر وجود دارد. ضریب تعیین بدست آمده برابر با 0.087 بوده که نشان می دهد فناوري اطلاعات حدود 8.7 درصد از تغییرات بُعد عوامل ملموس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اول پژوهش مبنی بر تاثیر فناوري اطلاعات بر بعد عوامل ملموس كيفيت ادراك شده از خدمات در سازمان حج و زيارت پذیرفته شد. نتایج حاصل از این فرضیه با یافته­های پژوهش­هاي ملكي نيا(1394)، آزمي  و همكارانش(2016) و فرهادي و ابراهيمي(1393)،  مطابقت دارد</a:t>
            </a:r>
            <a:r>
              <a:rPr lang="fa-IR" sz="1600" dirty="0" smtClean="0">
                <a:cs typeface="B Nazanin" panose="00000400000000000000" pitchFamily="2" charset="-78"/>
              </a:rPr>
              <a:t>.</a:t>
            </a: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55411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555641"/>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a:cs typeface="B Nazanin" panose="00000400000000000000" pitchFamily="2" charset="-78"/>
              </a:rPr>
              <a:t>نتیجه گیری فرضیه دوم </a:t>
            </a:r>
            <a:endParaRPr lang="en-US" sz="1600" b="1" u="sng" dirty="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smtClean="0">
                <a:cs typeface="B Nazanin" panose="00000400000000000000" pitchFamily="2" charset="-78"/>
              </a:rPr>
              <a:t>فرضیه </a:t>
            </a:r>
            <a:r>
              <a:rPr lang="fa-IR" sz="1600" dirty="0">
                <a:cs typeface="B Nazanin" panose="00000400000000000000" pitchFamily="2" charset="-78"/>
              </a:rPr>
              <a:t>دوم این پژوهش به دنبال بررسی تاثیر فناوري اطلاعات بر بعد قابليت اعتماد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0.353 بین این دو متغیر وجود دارد. ضریب تعیین بدست آمده برابر با 0.124 بوده که نشان می دهد فناوري اطلاعات حدود 12.4 درصد از تغییرات بُعد قابليت اعتماد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دوم پژوهش مبنی بر تاثیر فناوري اطلاعات بر بُعد قابليت اعتماد كيفيت ادراك شده از خدمات در سازمان حج و زيارت پذیرفته شد. نتایج حاصل از این فرضیه با یافته های پژوهش شريعتي(1393) و راناويرا  (2015) مطابقت دارد.</a:t>
            </a:r>
          </a:p>
          <a:p>
            <a:pPr algn="just"/>
            <a:endParaRPr lang="fa-IR" sz="1600" dirty="0">
              <a:cs typeface="B Nazanin" panose="00000400000000000000" pitchFamily="2" charset="-78"/>
            </a:endParaRPr>
          </a:p>
          <a:p>
            <a:pPr lvl="0" algn="just"/>
            <a:r>
              <a:rPr lang="fa-IR" sz="1600" b="1" u="sng" dirty="0">
                <a:cs typeface="B Nazanin" panose="00000400000000000000" pitchFamily="2" charset="-78"/>
              </a:rPr>
              <a:t>نتیجه گیری فرضیه سوم </a:t>
            </a:r>
            <a:endParaRPr lang="fa-IR" sz="1600" b="1" u="sng" dirty="0" smtClean="0">
              <a:cs typeface="B Nazanin" panose="00000400000000000000" pitchFamily="2" charset="-78"/>
            </a:endParaRPr>
          </a:p>
          <a:p>
            <a:pPr lvl="0" algn="just"/>
            <a:endParaRPr lang="en-US" sz="1600" b="1" u="sng" dirty="0">
              <a:cs typeface="B Nazanin" panose="00000400000000000000" pitchFamily="2" charset="-78"/>
            </a:endParaRPr>
          </a:p>
          <a:p>
            <a:pPr algn="just"/>
            <a:r>
              <a:rPr lang="fa-IR" sz="1600" dirty="0">
                <a:cs typeface="B Nazanin" panose="00000400000000000000" pitchFamily="2" charset="-78"/>
              </a:rPr>
              <a:t>فرضیه سوم این پژوهش به دنبال بررسی تاثیر فناوري اطلاعات بر بعد قابليت اطمينان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0.347 بین این دو متغیر وجود دارد. ضریب تعیین بدست آمده برابر با 0.120 بوده که نشان می دهد فناوري اطلاعات حدود 12 درصد از تغییرات بُعد قابليت اطمينان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سوم پژوهش مبنی بر تاثیر فناوري اطلاعات بر بُعد قابليت اطمينان كيفيت ادراك شده از خدمات در سازمان حج و زيارت پذیرفته شد. نتایج حاصل از این فرضیه با نتایج حاصل از این فرضیه با یافته­های پژوهش­هاي ملكي نيا(1394)، آزمي  و همكارانش(2016) و پرندوار فومني(1395)،  مطابقت دارد. مطابقت دارد</a:t>
            </a:r>
            <a:r>
              <a:rPr lang="fa-IR" sz="1600" dirty="0" smtClean="0">
                <a:cs typeface="B Nazanin" panose="00000400000000000000" pitchFamily="2" charset="-78"/>
              </a:rPr>
              <a:t>.</a:t>
            </a: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97606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370975"/>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a:cs typeface="B Nazanin" panose="00000400000000000000" pitchFamily="2" charset="-78"/>
              </a:rPr>
              <a:t>نتیجه گیری فرضیه چهارم </a:t>
            </a:r>
            <a:endParaRPr lang="fa-IR" sz="1600" b="1" u="sng" dirty="0" smtClean="0">
              <a:cs typeface="B Nazanin" panose="00000400000000000000" pitchFamily="2" charset="-78"/>
            </a:endParaRPr>
          </a:p>
          <a:p>
            <a:pPr lvl="0" algn="just"/>
            <a:endParaRPr lang="en-US" sz="1600" dirty="0">
              <a:cs typeface="B Nazanin" panose="00000400000000000000" pitchFamily="2" charset="-78"/>
            </a:endParaRPr>
          </a:p>
          <a:p>
            <a:pPr algn="just"/>
            <a:r>
              <a:rPr lang="fa-IR" sz="1600" dirty="0">
                <a:cs typeface="B Nazanin" panose="00000400000000000000" pitchFamily="2" charset="-78"/>
              </a:rPr>
              <a:t>فرضیه چهارم این پژوهش به دنبال بررسی تاثیر فناوري اطلاعات بر بعد پاسخگويي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0.386 بین این دو متغیر وجود دارد. ضریب تعیین بدست آمده برابر با 0.148 بوده که نشان می دهد فناوري اطلاعات حدود 14.8 درصد از تغییرات بُعد قابليت اطمينان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چهارم پژوهش مبنی بر تاثیر فناوري اطلاعات بر بُعد پاسخگويي كيفيت ادراك شده از خدمات در سازمان حج و زيارت پذیرفته شد. نتایج حاصل از این فرضیه با یافته های شريعتي(1393)  راناويرا  (2015) مطابقت دارد.</a:t>
            </a:r>
          </a:p>
          <a:p>
            <a:pPr algn="just"/>
            <a:endParaRPr lang="fa-IR" sz="1600" dirty="0">
              <a:cs typeface="B Nazanin" panose="00000400000000000000" pitchFamily="2" charset="-78"/>
            </a:endParaRPr>
          </a:p>
          <a:p>
            <a:pPr lvl="0" algn="just"/>
            <a:r>
              <a:rPr lang="fa-IR" sz="1600" b="1" u="sng" dirty="0">
                <a:cs typeface="B Nazanin" panose="00000400000000000000" pitchFamily="2" charset="-78"/>
              </a:rPr>
              <a:t>نتیجه گیری فرضیه پنجم </a:t>
            </a:r>
            <a:endParaRPr lang="fa-IR" sz="1600" b="1" u="sng" dirty="0" smtClean="0">
              <a:cs typeface="B Nazanin" panose="00000400000000000000" pitchFamily="2" charset="-78"/>
            </a:endParaRPr>
          </a:p>
          <a:p>
            <a:pPr lvl="0" algn="just"/>
            <a:endParaRPr lang="en-US" sz="1600" b="1" u="sng" dirty="0">
              <a:cs typeface="B Nazanin" panose="00000400000000000000" pitchFamily="2" charset="-78"/>
            </a:endParaRPr>
          </a:p>
          <a:p>
            <a:pPr algn="just"/>
            <a:r>
              <a:rPr lang="fa-IR" sz="1600" dirty="0">
                <a:cs typeface="B Nazanin" panose="00000400000000000000" pitchFamily="2" charset="-78"/>
              </a:rPr>
              <a:t>فرضیه پنجم این پژوهش به دنبال بررسی تاثیر فناوري اطلاعات بر بعد همدلي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0.272 بین این دو متغیر وجود دارد. ضریب تعیین بدست آمده برابر با 0.073 بوده که نشان می دهد فناوري اطلاعات حدود 7.3 درصد از تغییرات بُعد همدلي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پنجم پژوهش مبنی بر تاثیر فناوري اطلاعات بر بُعد همدلي كيفيت ادراك شده از خدمات در سازمان حج و زيارت پذیرفته شد. نتایج حاصل از این فرضیه با نتایج حاصل از این فرضیه با یافته­های پژوهش­هاي پرندوار فومني(1395)، آزمي  و همكارانش(2016) و ايتامالا (2012) مطابقت دارد.</a:t>
            </a: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643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5816977"/>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اول:</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اول تحقیق، مشخص گردید که بهبود فناوري اطلاعات می­تواند به افزایش عوامل ملموس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كاربر پسند نمودن سايت سازمان و ساير پورتال و سامانه هاي سازمان تغييراتي در محيط آنها ايجاد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سهولت دسترسي و استفاده مراجعان از خدمات دستورالعمل هاي راهنما براي استفاده از سامانه ها در اختيار آنان قرار داده شود. همچنين ايجاد دسترسي هاي لازم به بخش هاي مختلف سازمان در اين زمينه مي تواند موثر باشد.    </a:t>
            </a:r>
            <a:endParaRPr lang="en-US" sz="1600" dirty="0">
              <a:cs typeface="B Nazanin" panose="00000400000000000000" pitchFamily="2" charset="-78"/>
            </a:endParaRPr>
          </a:p>
          <a:p>
            <a:pPr marL="285750" indent="-285750" algn="just">
              <a:buFont typeface="Wingdings" panose="05000000000000000000" pitchFamily="2" charset="2"/>
              <a:buChar char="ü"/>
            </a:pPr>
            <a:r>
              <a:rPr lang="fa-IR" sz="1600" dirty="0">
                <a:cs typeface="B Nazanin" panose="00000400000000000000" pitchFamily="2" charset="-78"/>
              </a:rPr>
              <a:t>با توجه به نمره </a:t>
            </a:r>
            <a:r>
              <a:rPr lang="ar-SA" sz="1600" dirty="0">
                <a:cs typeface="B Nazanin" panose="00000400000000000000" pitchFamily="2" charset="-78"/>
              </a:rPr>
              <a:t>پايين شاخص" خوانا و مشخص بودن فرمهاي سازمان، راحتي درك و تکميل آنها" پيشنهاد مي شود نسبت به بازطراحي فرمها با هدف ساده سازي و سهولت درك و تكميل آنها براي مراجعان اقدام شود</a:t>
            </a:r>
            <a:r>
              <a:rPr lang="ar-SA" sz="1600" dirty="0" smtClean="0">
                <a:cs typeface="B Nazanin" panose="00000400000000000000" pitchFamily="2" charset="-78"/>
              </a:rPr>
              <a:t>.</a:t>
            </a:r>
            <a:endParaRPr lang="fa-IR" sz="1600" dirty="0" smtClean="0">
              <a:cs typeface="B Nazanin" panose="00000400000000000000" pitchFamily="2" charset="-78"/>
            </a:endParaRPr>
          </a:p>
          <a:p>
            <a:pPr algn="just"/>
            <a:endParaRPr lang="fa-IR" sz="1600" b="1" dirty="0" smtClean="0">
              <a:cs typeface="B Nazanin" panose="00000400000000000000" pitchFamily="2" charset="-78"/>
            </a:endParaRPr>
          </a:p>
          <a:p>
            <a:pPr algn="just"/>
            <a:endParaRPr lang="fa-IR" sz="1600" b="1" dirty="0">
              <a:cs typeface="B Nazanin" panose="00000400000000000000" pitchFamily="2" charset="-78"/>
            </a:endParaRPr>
          </a:p>
          <a:p>
            <a:pPr lvl="0" algn="just"/>
            <a:r>
              <a:rPr lang="ar-SA" sz="1600" b="1" dirty="0">
                <a:cs typeface="B Nazanin" panose="00000400000000000000" pitchFamily="2" charset="-78"/>
              </a:rPr>
              <a:t>پیشنهادهای مرتبط با فرضیه دوم: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دوم تحقیق، مشخص گردید که فناوري اطلاعات می­تواند به تقويت بُعد قابليت اعتماد كيفيت ادراك شده از خدمات سازمان حج و زيارت منجر شود. بنابراین در اين زمينه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با استفاده از سامانه هاي پيامكي و ساير سازوكارهاي اطلاع رساني ، هرگونه تغيير و اقدام در خصوص درخواست افراد به اطلاع آنها رسانده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در خصوص نگهداری اطلاعات محرمانه آنها، سازوکارهای امنیتی لازم برای بانک های اطلاعاتی در نظر گرفته شود و نسخه های پشتیبان برای نگهداری اطلاعات آنان با رعایت مراتب حفاظتی  تهیه شود. اين موضوع مي تواند به افزايش اعتماد مردم كمك كند.</a:t>
            </a:r>
            <a:endParaRPr lang="en-US" sz="1600" dirty="0">
              <a:cs typeface="B Nazanin" panose="00000400000000000000" pitchFamily="2" charset="-78"/>
            </a:endParaRPr>
          </a:p>
          <a:p>
            <a:pPr algn="just"/>
            <a:endParaRPr lang="fa-IR" sz="1600" b="1" dirty="0">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93909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p:cNvSpPr txBox="1"/>
          <p:nvPr/>
        </p:nvSpPr>
        <p:spPr>
          <a:xfrm>
            <a:off x="251520" y="587957"/>
            <a:ext cx="7344684" cy="4770537"/>
          </a:xfrm>
          <a:prstGeom prst="rect">
            <a:avLst/>
          </a:prstGeom>
          <a:noFill/>
        </p:spPr>
        <p:txBody>
          <a:bodyPr wrap="square" rtlCol="0">
            <a:spAutoFit/>
          </a:bodyPr>
          <a:lstStyle/>
          <a:p>
            <a:pPr algn="just"/>
            <a:r>
              <a:rPr lang="fa-IR" sz="1600" dirty="0" smtClean="0">
                <a:cs typeface="B Titr" panose="00000700000000000000" pitchFamily="2" charset="-78"/>
              </a:rPr>
              <a:t>بیان مسئله </a:t>
            </a:r>
          </a:p>
          <a:p>
            <a:pPr algn="just"/>
            <a:endParaRPr lang="en-US" sz="1600" dirty="0" smtClean="0">
              <a:cs typeface="B Titr" panose="00000700000000000000" pitchFamily="2" charset="-78"/>
            </a:endParaRPr>
          </a:p>
          <a:p>
            <a:pPr algn="just"/>
            <a:endParaRPr lang="fa-IR" sz="1600" dirty="0" smtClean="0">
              <a:cs typeface="B Titr" panose="00000700000000000000" pitchFamily="2" charset="-78"/>
            </a:endParaRPr>
          </a:p>
          <a:p>
            <a:pPr algn="just"/>
            <a:r>
              <a:rPr lang="en-US" sz="1600" dirty="0">
                <a:cs typeface="B Nazanin" panose="00000400000000000000" pitchFamily="2" charset="-78"/>
              </a:rPr>
              <a:t> </a:t>
            </a:r>
            <a:r>
              <a:rPr lang="en-US" sz="1600" dirty="0" smtClean="0">
                <a:cs typeface="B Nazanin" panose="00000400000000000000" pitchFamily="2" charset="-78"/>
              </a:rPr>
              <a:t>    </a:t>
            </a:r>
            <a:r>
              <a:rPr lang="fa-IR" sz="1600" dirty="0" smtClean="0">
                <a:cs typeface="B Nazanin" panose="00000400000000000000" pitchFamily="2" charset="-78"/>
              </a:rPr>
              <a:t>سازمان </a:t>
            </a:r>
            <a:r>
              <a:rPr lang="fa-IR" sz="1600" dirty="0">
                <a:cs typeface="B Nazanin" panose="00000400000000000000" pitchFamily="2" charset="-78"/>
              </a:rPr>
              <a:t>حج و زیارت یک سازمان دولتی است که سیاست‌گذاری، نظارت، هدایت و اداره امور حج و زیارت عتبات عالیات در خارج از کشور و برقراری ارتباط با کشورهای اسلامی و مجامع بین‌المللی اسلامی در امر حج و زیارت، از اهداف این سازمان می باشد. این سازمان در سالهای اخیر با بهره گیری از فناوری اطلاعات در جهت انجام مطلوب و موثر وظایف و ماموریت های خود اقدام نموده است که راه اندازی سامانه های مختلف از جمله سامانه فاخر، سامانه سماح، سامانه فهداک، سامانه جامع کارگزاران، سازمان سامفا و ... از جمله این اقدامات بوده است. </a:t>
            </a:r>
            <a:endParaRPr lang="en-US" sz="1600" dirty="0" smtClean="0">
              <a:cs typeface="B Nazanin" panose="00000400000000000000" pitchFamily="2" charset="-78"/>
            </a:endParaRPr>
          </a:p>
          <a:p>
            <a:pPr algn="just"/>
            <a:endParaRPr lang="en-US" sz="1600" dirty="0" smtClean="0">
              <a:cs typeface="B Nazanin" panose="00000400000000000000" pitchFamily="2" charset="-78"/>
            </a:endParaRPr>
          </a:p>
          <a:p>
            <a:pPr algn="just"/>
            <a:endParaRPr lang="fa-IR" sz="1600" dirty="0" smtClean="0">
              <a:cs typeface="B Nazanin" panose="00000400000000000000" pitchFamily="2" charset="-78"/>
            </a:endParaRPr>
          </a:p>
          <a:p>
            <a:pPr algn="just"/>
            <a:r>
              <a:rPr lang="en-US" sz="1600" dirty="0" smtClean="0">
                <a:cs typeface="B Nazanin" panose="00000400000000000000" pitchFamily="2" charset="-78"/>
              </a:rPr>
              <a:t>      </a:t>
            </a:r>
            <a:r>
              <a:rPr lang="fa-IR" sz="1600" dirty="0" smtClean="0">
                <a:cs typeface="B Nazanin" panose="00000400000000000000" pitchFamily="2" charset="-78"/>
              </a:rPr>
              <a:t>بروز </a:t>
            </a:r>
            <a:r>
              <a:rPr lang="fa-IR" sz="1600" dirty="0">
                <a:cs typeface="B Nazanin" panose="00000400000000000000" pitchFamily="2" charset="-78"/>
              </a:rPr>
              <a:t>مشکلات فنی در سامانه ها و از دسترس خارج شدن آنها ، ناقص بودن برخی از فرایندهای خدمات رسانی الکترونیک و لزوم مراجعه حضوری برای تکمیل فرایندها،  نیاز به پیگیری حضوری بعد از مراجعه به سایت و... از جمله مشکلاتی است که انتظار می رود انجام این تحقیق بتواند از طریق بهبود زیرساخت های فناوری اطلاعات آنها را برطرف نموده و کیفیت خدمات ادراک شده را افزایش دهد. تمامی این اقدامات با هدف کارآمد تر شدن سازمان و ارائه خدمات با کیفیت به مردم است. از این رو تحقیق حاضر سعی دارد به بررسی این موضوع بپردازد که به چه میزان فناوری اطلاعات در کیفیت خدمات ادراک شده مراجعان این سازمان تاثیرگذار بوده است و سوال اصلی تحقیق را می توان چنین طرح کرد که: </a:t>
            </a:r>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r>
              <a:rPr lang="fa-IR" sz="1600" b="1" dirty="0" smtClean="0">
                <a:cs typeface="B Nazanin" panose="00000400000000000000" pitchFamily="2" charset="-78"/>
              </a:rPr>
              <a:t>             فناوری </a:t>
            </a:r>
            <a:r>
              <a:rPr lang="fa-IR" sz="1600" b="1" dirty="0">
                <a:cs typeface="B Nazanin" panose="00000400000000000000" pitchFamily="2" charset="-78"/>
              </a:rPr>
              <a:t>اطلاعات چه </a:t>
            </a:r>
            <a:r>
              <a:rPr lang="fa-IR" sz="1600" b="1" dirty="0" smtClean="0">
                <a:cs typeface="B Nazanin" panose="00000400000000000000" pitchFamily="2" charset="-78"/>
              </a:rPr>
              <a:t>تاثیری </a:t>
            </a:r>
            <a:r>
              <a:rPr lang="fa-IR" sz="1600" b="1" dirty="0">
                <a:cs typeface="B Nazanin" panose="00000400000000000000" pitchFamily="2" charset="-78"/>
              </a:rPr>
              <a:t>بر کیفیت ادراک شده از خدمات سازمان حج و زیارت دارد؟</a:t>
            </a:r>
            <a:endParaRPr lang="en-US" sz="1600" b="1" dirty="0">
              <a:cs typeface="B Nazanin" panose="00000400000000000000" pitchFamily="2" charset="-78"/>
            </a:endParaRPr>
          </a:p>
        </p:txBody>
      </p:sp>
      <p:sp>
        <p:nvSpPr>
          <p:cNvPr id="7" name="Rounded Rectangle 6">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10" name="Rounded Rectangle 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11" name="Rounded Rectangle 1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4" name="TextBox 1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106797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309420"/>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سوم: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سوم تحقیق، مشخص گردید که فناوري اطلاعات می­تواند به ارتقاي بعد قابليت اطمينان كيفيت ادراك شده از خدمات در سازمان حج و زيارت منجر شود. بنابراین در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با يكپارچه ساختن فرايندهاي ارائه خدمات از مراجعات مكرر افراد چه به صورت حضوري و يا غيرحضوري اجتناب شود. </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ارائه خدمات در زمان مقرر(به ويژه در زمان ثبت نام زائران) با توسعه ظرفيت و زيرساخت هاي اطلاعاتي و ارتباطاتي سازمان از كندشدن و قطعي سامانه ها جلوگيري شود.</a:t>
            </a:r>
            <a:endParaRPr lang="en-US" sz="1600" dirty="0">
              <a:cs typeface="B Nazanin" panose="00000400000000000000" pitchFamily="2" charset="-78"/>
            </a:endParaRPr>
          </a:p>
          <a:p>
            <a:pPr marL="285750" indent="-285750" algn="just">
              <a:buFont typeface="Wingdings" panose="05000000000000000000" pitchFamily="2" charset="2"/>
              <a:buChar char="ü"/>
            </a:pPr>
            <a:r>
              <a:rPr lang="ar-SA" sz="1600" dirty="0">
                <a:cs typeface="B Nazanin" panose="00000400000000000000" pitchFamily="2" charset="-78"/>
              </a:rPr>
              <a:t>به منظور رفع مشكلات دريافت كنندگان خدمات و ارائه راهنمايي و راه حل هاي مناسب براي آنان لازم است آموزش هاي تخصصي به آنان ارائه شود و در نظام پاسخگويي سازمان از آنان بهره گرفته شود. </a:t>
            </a:r>
            <a:endParaRPr lang="fa-IR" sz="1600" dirty="0" smtClean="0">
              <a:cs typeface="B Nazanin" panose="00000400000000000000" pitchFamily="2" charset="-78"/>
            </a:endParaRPr>
          </a:p>
          <a:p>
            <a:pPr marL="285750" indent="-285750" algn="just">
              <a:buFont typeface="Wingdings" panose="05000000000000000000" pitchFamily="2" charset="2"/>
              <a:buChar char="ü"/>
            </a:pPr>
            <a:endParaRPr lang="fa-IR" sz="1600" b="1" dirty="0">
              <a:cs typeface="B Nazanin" panose="00000400000000000000" pitchFamily="2" charset="-78"/>
            </a:endParaRPr>
          </a:p>
          <a:p>
            <a:pPr lvl="0"/>
            <a:r>
              <a:rPr lang="ar-SA" sz="1600" b="1" dirty="0">
                <a:cs typeface="B Nazanin" panose="00000400000000000000" pitchFamily="2" charset="-78"/>
              </a:rPr>
              <a:t>پیشنهادهای مرتبط با فرضیه چهارم:</a:t>
            </a:r>
            <a:endParaRPr lang="en-US" sz="1600" dirty="0">
              <a:cs typeface="B Nazanin" panose="00000400000000000000" pitchFamily="2" charset="-78"/>
            </a:endParaRPr>
          </a:p>
          <a:p>
            <a:r>
              <a:rPr lang="ar-SA" sz="1600" dirty="0">
                <a:cs typeface="B Nazanin" panose="00000400000000000000" pitchFamily="2" charset="-78"/>
              </a:rPr>
              <a:t>طبق یافته های حاصل از فرضیه چهارم تحقیق، مشخص گردید که فناوري اطلاعات می­تواند به بهبود بُعد پاسخگويي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با راه اندازی سامانه های پاسخگویی به دریافت کنندگان خدمات، اطلاعات و مشاوره های لازم در مورد خدمات قبلی و جدید به آنان ارائه شود.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اطلاعات تماس و ارتباط با واحدهای مختلف سازمان در پورتال سازمانی قرار گیرد تا از این طریق دریافت کنندگان خدمات بدون مراجعه حضوری بتوانند درخواست های خود را از واحدهای مختلف سازمان پیگیری نمایند.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به منظور تسریع پاسخگویی به مراجعان، پیشنهاد می شود کانال های ارتباطی ویژه ای تعریف و در اختیار مردم و مراجعان قرار گیرد.  </a:t>
            </a:r>
            <a:endParaRPr lang="en-US" sz="1600" dirty="0">
              <a:cs typeface="B Nazanin" panose="00000400000000000000" pitchFamily="2" charset="-78"/>
            </a:endParaRPr>
          </a:p>
          <a:p>
            <a:pPr marL="285750" indent="-285750">
              <a:buFont typeface="Wingdings" panose="05000000000000000000" pitchFamily="2" charset="2"/>
              <a:buChar char="ü"/>
            </a:pPr>
            <a:r>
              <a:rPr lang="fa-IR" sz="1600" dirty="0">
                <a:cs typeface="B Nazanin" panose="00000400000000000000" pitchFamily="2" charset="-78"/>
              </a:rPr>
              <a:t>به منظور پاسخگویی بهتر کارکنان به درخواست های مراجعان، توصیه می شود امکان به اشتراک گذاری داده ها در سیستم ها فراهم شود. از این طریق کارکنان می توانند اطلاعات جامع و کاملی را در رابطه با مشکلات و درخواست های مراجعان به دست آورده و پاسخگویی مناسب تری داشته باشند.</a:t>
            </a:r>
            <a:endParaRPr lang="fa-IR" sz="1600" b="1" dirty="0">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07134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3108543"/>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پنجم: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پنجم تحقیق، مشخص گردید که فناوري اطلاعات می­تواند به بهبود بُعد همدلي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fa-IR" sz="1600" dirty="0">
                <a:cs typeface="B Nazanin" panose="00000400000000000000" pitchFamily="2" charset="-78"/>
              </a:rPr>
              <a:t>با توسعه قابلیت های سامانه های سازمان، سازوکارهایی فراهم شود که دریافت کنندگان خدمات در صورت بروز هرگونه مشکل در فرایند دریافت خدمت(ثبت نام و ...) بلافاصله بتوانند با مسئول فنی ارتباط برقرار کرده و فرایند خود را تکمیل کنند.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fa-IR" sz="1600" dirty="0">
                <a:cs typeface="B Nazanin" panose="00000400000000000000" pitchFamily="2" charset="-78"/>
              </a:rPr>
              <a:t>با توجه به بالا اینکه طیف وسیعی از دریافت کنندگان خدمات(زائران) از سن بالا و تحصیلات پایین تری برخوردارند و امکان استفاده از سامانه ها برای­شان امکان پذیر نیست لذا پیشنهاد </a:t>
            </a:r>
            <a:r>
              <a:rPr lang="fa-IR" sz="1600" dirty="0" smtClean="0">
                <a:cs typeface="B Nazanin" panose="00000400000000000000" pitchFamily="2" charset="-78"/>
              </a:rPr>
              <a:t>می </a:t>
            </a:r>
            <a:r>
              <a:rPr lang="fa-IR" sz="1600" dirty="0">
                <a:cs typeface="B Nazanin" panose="00000400000000000000" pitchFamily="2" charset="-78"/>
              </a:rPr>
              <a:t>شود در قالب میز خدمت کارکنانی برای دریافت درخواست آنان و ثبت سیستمی اطلاعات آنها تعیین گردد</a:t>
            </a:r>
            <a:r>
              <a:rPr lang="fa-IR" sz="1600" dirty="0" smtClean="0">
                <a:cs typeface="B Nazanin" panose="00000400000000000000" pitchFamily="2" charset="-78"/>
              </a:rPr>
              <a:t>.</a:t>
            </a:r>
          </a:p>
          <a:p>
            <a:pPr lvl="0" algn="just"/>
            <a:endParaRPr lang="fa-IR" sz="1600" dirty="0">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217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492711"/>
            <a:ext cx="7344684" cy="2062103"/>
          </a:xfrm>
          <a:prstGeom prst="rect">
            <a:avLst/>
          </a:prstGeom>
          <a:noFill/>
        </p:spPr>
        <p:txBody>
          <a:bodyPr wrap="square" rtlCol="0">
            <a:spAutoFit/>
          </a:bodyPr>
          <a:lstStyle/>
          <a:p>
            <a:pPr algn="just"/>
            <a:r>
              <a:rPr lang="fa-IR" sz="1600" dirty="0" smtClean="0">
                <a:cs typeface="2  Titr" panose="00000700000000000000" pitchFamily="2" charset="-78"/>
              </a:rPr>
              <a:t>موانع </a:t>
            </a:r>
            <a:r>
              <a:rPr lang="fa-IR" sz="1600" dirty="0">
                <a:cs typeface="2  Titr" panose="00000700000000000000" pitchFamily="2" charset="-78"/>
              </a:rPr>
              <a:t>و محدودیت‌های </a:t>
            </a:r>
            <a:r>
              <a:rPr lang="fa-IR" sz="1600" dirty="0" smtClean="0">
                <a:cs typeface="2  Titr" panose="00000700000000000000" pitchFamily="2" charset="-78"/>
              </a:rPr>
              <a:t>تحقیق</a:t>
            </a:r>
          </a:p>
          <a:p>
            <a:pPr algn="just"/>
            <a:endParaRPr lang="en-US" sz="1600" dirty="0">
              <a:cs typeface="2  Titr" panose="00000700000000000000" pitchFamily="2" charset="-78"/>
            </a:endParaRPr>
          </a:p>
          <a:p>
            <a:pPr algn="just"/>
            <a:r>
              <a:rPr lang="fa-IR" sz="1600" dirty="0">
                <a:cs typeface="B Nazanin" panose="00000400000000000000" pitchFamily="2" charset="-78"/>
              </a:rPr>
              <a:t>همانند بسياري از تحقيقات علمي، پژوهش حاضر نيز با موانع و محدوديت‌هايي مواجه بوده است كه در پژوهش‌هاي بعدي كه در اين زمينه صورت مي‌گيرند بايد مورد توجه قرار گيرد.</a:t>
            </a:r>
            <a:endParaRPr lang="en-US" sz="1600" dirty="0">
              <a:cs typeface="B Nazanin" panose="00000400000000000000" pitchFamily="2" charset="-78"/>
            </a:endParaRPr>
          </a:p>
          <a:p>
            <a:pPr lvl="0" algn="just"/>
            <a:r>
              <a:rPr lang="fa-IR" sz="1600" dirty="0">
                <a:cs typeface="B Nazanin" panose="00000400000000000000" pitchFamily="2" charset="-78"/>
              </a:rPr>
              <a:t>محدودیت در روایی بیرونی تحقیق؛ از آنجایی که یافته های این تحقیق براساس ویژگی های سازمانی(از نظر نوع ماموریت، ساختار، فرهنگ سازمانی و ...) و ظرفیت های فناوری سازمان حج و زیارت انجام گرفته است لذا ممکن است نتوان نتایج را به سایر سازمانهای دولتی تعمیم داد.</a:t>
            </a:r>
            <a:endParaRPr lang="en-US" sz="1600" dirty="0">
              <a:cs typeface="B Nazanin" panose="00000400000000000000" pitchFamily="2" charset="-78"/>
            </a:endParaRPr>
          </a:p>
          <a:p>
            <a:pPr lvl="0" algn="just"/>
            <a:endParaRPr lang="fa-IR" sz="1600" dirty="0">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5700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492711"/>
            <a:ext cx="7344684" cy="2369880"/>
          </a:xfrm>
          <a:prstGeom prst="rect">
            <a:avLst/>
          </a:prstGeom>
          <a:noFill/>
        </p:spPr>
        <p:txBody>
          <a:bodyPr wrap="square" rtlCol="0">
            <a:spAutoFit/>
          </a:bodyPr>
          <a:lstStyle/>
          <a:p>
            <a:r>
              <a:rPr lang="ar-SA" dirty="0">
                <a:cs typeface="2  Titr" panose="00000700000000000000" pitchFamily="2" charset="-78"/>
              </a:rPr>
              <a:t>پیشنهادهایی برای پژوهش های </a:t>
            </a:r>
            <a:r>
              <a:rPr lang="ar-SA" dirty="0" smtClean="0">
                <a:cs typeface="2  Titr" panose="00000700000000000000" pitchFamily="2" charset="-78"/>
              </a:rPr>
              <a:t>آتی</a:t>
            </a:r>
            <a:endParaRPr lang="fa-IR" dirty="0" smtClean="0">
              <a:cs typeface="2  Titr" panose="00000700000000000000" pitchFamily="2" charset="-78"/>
            </a:endParaRPr>
          </a:p>
          <a:p>
            <a:endParaRPr lang="en-US" dirty="0"/>
          </a:p>
          <a:p>
            <a:r>
              <a:rPr lang="fa-IR" sz="1600" dirty="0">
                <a:cs typeface="B Nazanin" panose="00000400000000000000" pitchFamily="2" charset="-78"/>
              </a:rPr>
              <a:t>با توجه به نتایج پژوهش حاضر و براساس تجربیات بدست آمده از انجام این پژوهش،پیشنهاد می شود محققان پژوهش هایی را در زمینه موضوعات ذیل انجام دهند</a:t>
            </a:r>
            <a:r>
              <a:rPr lang="fa-IR" sz="1600" dirty="0" smtClean="0">
                <a:cs typeface="B Nazanin" panose="00000400000000000000" pitchFamily="2" charset="-78"/>
              </a:rPr>
              <a:t>:</a:t>
            </a:r>
          </a:p>
          <a:p>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طراحی الگوی سنجش کیفیت خدمات الکترونیک در سازمان حج و زیارت</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بررسی تاثیر سیستم های اطلاعات مدیریت بر کیفیت خدمات سازمان حج و زیارت </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بررسی تاثیر یکپارچه سازی فرآیندهای سازمانی بر کیفیت خدمات سازمان حج و زیارت</a:t>
            </a:r>
            <a:endParaRPr lang="en-US" sz="1600" dirty="0">
              <a:cs typeface="B Nazanin" panose="00000400000000000000" pitchFamily="2" charset="-78"/>
            </a:endParaRPr>
          </a:p>
          <a:p>
            <a:pPr marL="285750" indent="-285750">
              <a:buFont typeface="Wingdings" panose="05000000000000000000" pitchFamily="2" charset="2"/>
              <a:buChar char="ü"/>
            </a:pPr>
            <a:r>
              <a:rPr lang="fa-IR" sz="1600" dirty="0">
                <a:cs typeface="B Nazanin" panose="00000400000000000000" pitchFamily="2" charset="-78"/>
              </a:rPr>
              <a:t>آسیب شناسی سامانه های خدمات الکترونیک سازمان حج و زیارت به منظور ارتقای سطح کیفیت خدمات</a:t>
            </a: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352297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179512" y="1459287"/>
            <a:ext cx="7344684" cy="2966197"/>
          </a:xfrm>
          <a:prstGeom prst="rect">
            <a:avLst/>
          </a:prstGeom>
          <a:noFill/>
        </p:spPr>
        <p:txBody>
          <a:bodyPr wrap="square" rtlCol="0">
            <a:spAutoFit/>
          </a:bodyPr>
          <a:lstStyle/>
          <a:p>
            <a:pPr>
              <a:lnSpc>
                <a:spcPct val="150000"/>
              </a:lnSpc>
            </a:pPr>
            <a:r>
              <a:rPr lang="fa-IR" dirty="0">
                <a:cs typeface="2  Titr" panose="00000700000000000000" pitchFamily="2" charset="-78"/>
              </a:rPr>
              <a:t>تشکر و قدردانی </a:t>
            </a:r>
            <a:endParaRPr lang="fa-IR" dirty="0" smtClean="0">
              <a:cs typeface="2  Titr" panose="00000700000000000000" pitchFamily="2" charset="-78"/>
            </a:endParaRPr>
          </a:p>
          <a:p>
            <a:pPr>
              <a:lnSpc>
                <a:spcPct val="150000"/>
              </a:lnSpc>
            </a:pPr>
            <a:endParaRPr lang="en-US" dirty="0">
              <a:cs typeface="2  Titr" panose="00000700000000000000" pitchFamily="2" charset="-78"/>
            </a:endParaRPr>
          </a:p>
          <a:p>
            <a:pPr algn="just">
              <a:lnSpc>
                <a:spcPct val="150000"/>
              </a:lnSpc>
            </a:pPr>
            <a:r>
              <a:rPr lang="fa-IR" dirty="0">
                <a:cs typeface="2  Titr" panose="00000700000000000000" pitchFamily="2" charset="-78"/>
              </a:rPr>
              <a:t>در نهایت از تمامی عزیزانی که بدون زحمات ایشان انجام این تحقیق میسر نبود کمال تشکر را دارم. استاد گرانقدر استاد راهنما آقای دکتر نوروزی ، استاد داور جناب آقای دکتر احدی مطلق ، جناب آقای دکتر بهارانی که در امور ایجاد و تولید آمارها و چگونگی استفاده از آنها در ارائه کمک شایانی داشته اند، همکاران عزیز در سازمان حج و زیارت و همچنین خانواده عزیزم بسیار سپاسگذارم.</a:t>
            </a:r>
            <a:endParaRPr lang="en-US" dirty="0">
              <a:cs typeface="2  Titr" panose="000007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416887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p:cNvSpPr txBox="1"/>
          <p:nvPr/>
        </p:nvSpPr>
        <p:spPr>
          <a:xfrm>
            <a:off x="274843" y="587957"/>
            <a:ext cx="7344684" cy="4247317"/>
          </a:xfrm>
          <a:prstGeom prst="rect">
            <a:avLst/>
          </a:prstGeom>
          <a:noFill/>
        </p:spPr>
        <p:txBody>
          <a:bodyPr wrap="square" rtlCol="0">
            <a:spAutoFit/>
          </a:bodyPr>
          <a:lstStyle/>
          <a:p>
            <a:pPr algn="just"/>
            <a:r>
              <a:rPr lang="fa-IR" sz="1600" dirty="0" smtClean="0">
                <a:cs typeface="B Titr" panose="00000700000000000000" pitchFamily="2" charset="-78"/>
              </a:rPr>
              <a:t>اهمیت تحقیق و ضرورت انجام آن</a:t>
            </a:r>
          </a:p>
          <a:p>
            <a:pPr algn="just"/>
            <a:endParaRPr lang="en-US" sz="1600" dirty="0" smtClean="0">
              <a:cs typeface="B Titr" panose="00000700000000000000" pitchFamily="2" charset="-78"/>
            </a:endParaRPr>
          </a:p>
          <a:p>
            <a:pPr algn="just"/>
            <a:endParaRPr lang="fa-IR" sz="1600" dirty="0" smtClean="0">
              <a:cs typeface="B Titr" panose="00000700000000000000" pitchFamily="2" charset="-78"/>
            </a:endParaRPr>
          </a:p>
          <a:p>
            <a:pPr algn="just"/>
            <a:r>
              <a:rPr lang="fa-IR" sz="1600" dirty="0" smtClean="0">
                <a:cs typeface="B Nazanin" panose="00000400000000000000" pitchFamily="2" charset="-78"/>
              </a:rPr>
              <a:t>به </a:t>
            </a:r>
            <a:r>
              <a:rPr lang="fa-IR" sz="1600" dirty="0">
                <a:cs typeface="B Nazanin" panose="00000400000000000000" pitchFamily="2" charset="-78"/>
              </a:rPr>
              <a:t>جرأت مي توان گفت كه توان تداوم سازمان در محیط متغییر و رقابتی امروزی مستلزم به کارگیری موثر فناوری اطلاعات در سازمان است.  نقش فناوری اطلاعات در سازمانها به اندازه‌ای پررنگ است که بسیاری از نظریه پردازان سازمان، مدیران و تصمیم گیران سازمانها را به اتخاذ استراتژی مرتبط با این فناوریها در جهت گیریهای آتی سازمان‌ها توصیه می‌کنند.</a:t>
            </a:r>
            <a:endParaRPr lang="en-US" sz="1600" dirty="0">
              <a:cs typeface="B Nazanin" panose="00000400000000000000" pitchFamily="2" charset="-78"/>
            </a:endParaRPr>
          </a:p>
          <a:p>
            <a:pPr algn="just"/>
            <a:endParaRPr lang="en-US" sz="1600" dirty="0" smtClean="0">
              <a:cs typeface="B Nazanin" panose="00000400000000000000" pitchFamily="2" charset="-78"/>
            </a:endParaRPr>
          </a:p>
          <a:p>
            <a:pPr algn="just"/>
            <a:endParaRPr lang="en-US" sz="1600" dirty="0" smtClean="0">
              <a:cs typeface="B Nazanin" panose="00000400000000000000" pitchFamily="2" charset="-78"/>
            </a:endParaRPr>
          </a:p>
          <a:p>
            <a:pPr algn="just"/>
            <a:r>
              <a:rPr lang="fa-IR" sz="1600" dirty="0" smtClean="0">
                <a:cs typeface="B Nazanin" panose="00000400000000000000" pitchFamily="2" charset="-78"/>
              </a:rPr>
              <a:t>انتظار </a:t>
            </a:r>
            <a:r>
              <a:rPr lang="fa-IR" sz="1600" dirty="0">
                <a:cs typeface="B Nazanin" panose="00000400000000000000" pitchFamily="2" charset="-78"/>
              </a:rPr>
              <a:t>مي رود با انجام پژوهش حاضر اثر فناوري اطلاعات بر كيفيت ادراك شده از خدمات سازمان حج و زيارت مشخص گرديده و راهكارهاي عملي در جهت بهبود كيفيت خدمات سازمان از طريق بكارگيري موثر فناوري اطلاعات و همچنين بهبود زيرساخت هاي آن در سازمان حج و زيارت ارائه شود. به طور كلي ضرورت انجام اين تحقيق را در موارد زير مي توان خلاصه نمود</a:t>
            </a:r>
            <a:r>
              <a:rPr lang="fa-IR" sz="1600" dirty="0" smtClean="0">
                <a:cs typeface="B Nazanin" panose="00000400000000000000" pitchFamily="2" charset="-78"/>
              </a:rPr>
              <a:t>:</a:t>
            </a:r>
          </a:p>
          <a:p>
            <a:pPr algn="just"/>
            <a:endParaRPr lang="en-US" sz="1400" dirty="0">
              <a:cs typeface="B Nazanin" panose="00000400000000000000" pitchFamily="2" charset="-78"/>
            </a:endParaRPr>
          </a:p>
          <a:p>
            <a:pPr marL="742950" lvl="1" indent="-285750">
              <a:buFont typeface="Wingdings" panose="05000000000000000000" pitchFamily="2" charset="2"/>
              <a:buChar char="ü"/>
            </a:pPr>
            <a:r>
              <a:rPr lang="fa-IR" sz="1600" dirty="0">
                <a:cs typeface="B Nazanin" panose="00000400000000000000" pitchFamily="2" charset="-78"/>
              </a:rPr>
              <a:t>پیشرفت فناوری و لزوم ارائه خدمات مبتنی بر فناوری های نوین </a:t>
            </a:r>
            <a:endParaRPr lang="en-US" sz="1600" dirty="0">
              <a:cs typeface="B Nazanin" panose="00000400000000000000" pitchFamily="2" charset="-78"/>
            </a:endParaRPr>
          </a:p>
          <a:p>
            <a:pPr marL="742950" lvl="1" indent="-285750">
              <a:buFont typeface="Wingdings" panose="05000000000000000000" pitchFamily="2" charset="2"/>
              <a:buChar char="ü"/>
            </a:pPr>
            <a:r>
              <a:rPr lang="fa-IR" sz="1600" dirty="0">
                <a:cs typeface="B Nazanin" panose="00000400000000000000" pitchFamily="2" charset="-78"/>
              </a:rPr>
              <a:t>افزایش انتظارات شهروندان از کیفیت خدمات</a:t>
            </a:r>
            <a:endParaRPr lang="en-US" sz="1600" dirty="0">
              <a:cs typeface="B Nazanin" panose="00000400000000000000" pitchFamily="2" charset="-78"/>
            </a:endParaRPr>
          </a:p>
          <a:p>
            <a:pPr marL="742950" lvl="1" indent="-285750">
              <a:buFont typeface="Wingdings" panose="05000000000000000000" pitchFamily="2" charset="2"/>
              <a:buChar char="ü"/>
            </a:pPr>
            <a:r>
              <a:rPr lang="fa-IR" sz="1600" dirty="0">
                <a:cs typeface="B Nazanin" panose="00000400000000000000" pitchFamily="2" charset="-78"/>
              </a:rPr>
              <a:t>نیاز به واکاوی زیرساخت فناوری اطلاعات در سازمان و میزان اثربخشی آن</a:t>
            </a:r>
            <a:endParaRPr lang="en-US" sz="1600" dirty="0">
              <a:cs typeface="B Nazanin" panose="00000400000000000000" pitchFamily="2" charset="-78"/>
            </a:endParaRPr>
          </a:p>
        </p:txBody>
      </p:sp>
      <p:sp>
        <p:nvSpPr>
          <p:cNvPr id="16" name="Rounded Rectangle 15">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7" name="Rounded Rectangle 16">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5" name="Rounded Rectangle 24">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6" name="Rounded Rectangle 25">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7" name="Rounded Rectangle 26">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8" name="Rounded Rectangle 27">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9" name="TextBox 28"/>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2038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107504" y="714358"/>
            <a:ext cx="7512023" cy="3416320"/>
          </a:xfrm>
          <a:prstGeom prst="rect">
            <a:avLst/>
          </a:prstGeom>
          <a:noFill/>
        </p:spPr>
        <p:txBody>
          <a:bodyPr wrap="square" rtlCol="0">
            <a:spAutoFit/>
          </a:bodyPr>
          <a:lstStyle/>
          <a:p>
            <a:pPr algn="just"/>
            <a:r>
              <a:rPr lang="fa-IR" sz="1600" dirty="0" smtClean="0">
                <a:cs typeface="B Titr" panose="00000700000000000000" pitchFamily="2" charset="-78"/>
              </a:rPr>
              <a:t>اهداف تحقیق</a:t>
            </a:r>
          </a:p>
          <a:p>
            <a:pPr algn="just"/>
            <a:endParaRPr lang="fa-IR" sz="1600" dirty="0" smtClean="0">
              <a:cs typeface="B Titr" panose="00000700000000000000" pitchFamily="2" charset="-78"/>
            </a:endParaRPr>
          </a:p>
          <a:p>
            <a:r>
              <a:rPr lang="ar-SA" sz="1600" b="1" dirty="0" smtClean="0">
                <a:cs typeface="B Nazanin" panose="00000400000000000000" pitchFamily="2" charset="-78"/>
              </a:rPr>
              <a:t>هدف </a:t>
            </a:r>
            <a:r>
              <a:rPr lang="ar-SA" sz="1600" b="1" dirty="0">
                <a:cs typeface="B Nazanin" panose="00000400000000000000" pitchFamily="2" charset="-78"/>
              </a:rPr>
              <a:t>اصلي</a:t>
            </a:r>
            <a:r>
              <a:rPr lang="ar-SA" sz="1600" b="1" dirty="0" smtClean="0">
                <a:cs typeface="B Nazanin" panose="00000400000000000000" pitchFamily="2" charset="-78"/>
              </a:rPr>
              <a:t>:</a:t>
            </a:r>
            <a:r>
              <a:rPr lang="fa-IR" sz="1600" b="1" dirty="0" smtClean="0">
                <a:cs typeface="B Nazanin" panose="00000400000000000000" pitchFamily="2" charset="-78"/>
              </a:rPr>
              <a:t>   </a:t>
            </a: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كيفيت ادراك شده از خدمات در سازمان حج و زيارت </a:t>
            </a:r>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en-US" sz="1600" dirty="0">
              <a:cs typeface="B Nazanin" panose="00000400000000000000" pitchFamily="2" charset="-78"/>
            </a:endParaRPr>
          </a:p>
          <a:p>
            <a:r>
              <a:rPr lang="ar-SA" sz="1600" b="1" dirty="0">
                <a:cs typeface="B Nazanin" panose="00000400000000000000" pitchFamily="2" charset="-78"/>
              </a:rPr>
              <a:t>اهداف فرعي</a:t>
            </a:r>
            <a:r>
              <a:rPr lang="ar-SA" sz="1600" b="1" dirty="0" smtClean="0">
                <a:cs typeface="B Nazanin" panose="00000400000000000000" pitchFamily="2" charset="-78"/>
              </a:rPr>
              <a:t>:</a:t>
            </a:r>
            <a:endParaRPr lang="fa-IR" sz="1600" b="1" dirty="0" smtClean="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بعد عوامل </a:t>
            </a:r>
            <a:r>
              <a:rPr lang="ar-SA" sz="1600" dirty="0" smtClean="0">
                <a:cs typeface="B Nazanin" panose="00000400000000000000" pitchFamily="2" charset="-78"/>
              </a:rPr>
              <a:t>ملموس </a:t>
            </a:r>
            <a:r>
              <a:rPr lang="ar-SA" sz="1600" dirty="0">
                <a:cs typeface="B Nazanin" panose="00000400000000000000" pitchFamily="2" charset="-78"/>
              </a:rPr>
              <a:t>كيفيت ادراك شده از خدمات در سازمان حج و زيارت </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بعد قابليت </a:t>
            </a:r>
            <a:r>
              <a:rPr lang="ar-SA" sz="1600" dirty="0" smtClean="0">
                <a:cs typeface="B Nazanin" panose="00000400000000000000" pitchFamily="2" charset="-78"/>
              </a:rPr>
              <a:t>اعتماد </a:t>
            </a:r>
            <a:r>
              <a:rPr lang="ar-SA" sz="1600" dirty="0">
                <a:cs typeface="B Nazanin" panose="00000400000000000000" pitchFamily="2" charset="-78"/>
              </a:rPr>
              <a:t>كيفيت ادراك شده از خدمات در سازمان حج و زيارت</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بعد قابليت </a:t>
            </a:r>
            <a:r>
              <a:rPr lang="ar-SA" sz="1600" dirty="0" smtClean="0">
                <a:cs typeface="B Nazanin" panose="00000400000000000000" pitchFamily="2" charset="-78"/>
              </a:rPr>
              <a:t>اطمينان </a:t>
            </a:r>
            <a:r>
              <a:rPr lang="ar-SA" sz="1600" dirty="0">
                <a:cs typeface="B Nazanin" panose="00000400000000000000" pitchFamily="2" charset="-78"/>
              </a:rPr>
              <a:t>كيفيت ادراك شده از خدمات در سازمان حج و زيارت </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بعد </a:t>
            </a:r>
            <a:r>
              <a:rPr lang="ar-SA" sz="1600" dirty="0" smtClean="0">
                <a:cs typeface="B Nazanin" panose="00000400000000000000" pitchFamily="2" charset="-78"/>
              </a:rPr>
              <a:t>پاسخگويي </a:t>
            </a:r>
            <a:r>
              <a:rPr lang="ar-SA" sz="1600" dirty="0">
                <a:cs typeface="B Nazanin" panose="00000400000000000000" pitchFamily="2" charset="-78"/>
              </a:rPr>
              <a:t>كيفيت ادراك شده از خدمات در سازمان حج و زيارت </a:t>
            </a:r>
            <a:endParaRPr lang="en-US" sz="1600" dirty="0">
              <a:cs typeface="B Nazanin" panose="00000400000000000000" pitchFamily="2" charset="-78"/>
            </a:endParaRPr>
          </a:p>
          <a:p>
            <a:pPr marL="285750" indent="-285750">
              <a:lnSpc>
                <a:spcPct val="150000"/>
              </a:lnSpc>
              <a:buFont typeface="Wingdings" panose="05000000000000000000" pitchFamily="2" charset="2"/>
              <a:buChar char="ü"/>
            </a:pPr>
            <a:r>
              <a:rPr lang="ar-SA" sz="1600" dirty="0" smtClean="0">
                <a:cs typeface="B Nazanin" panose="00000400000000000000" pitchFamily="2" charset="-78"/>
              </a:rPr>
              <a:t>تبیین </a:t>
            </a:r>
            <a:r>
              <a:rPr lang="ar-SA" sz="1600" dirty="0">
                <a:cs typeface="B Nazanin" panose="00000400000000000000" pitchFamily="2" charset="-78"/>
              </a:rPr>
              <a:t>چگونگي تاثير فناوري اطلاعات بر بعد </a:t>
            </a:r>
            <a:r>
              <a:rPr lang="ar-SA" sz="1600" dirty="0" smtClean="0">
                <a:cs typeface="B Nazanin" panose="00000400000000000000" pitchFamily="2" charset="-78"/>
              </a:rPr>
              <a:t>همدلي </a:t>
            </a:r>
            <a:r>
              <a:rPr lang="ar-SA" sz="1600" dirty="0">
                <a:cs typeface="B Nazanin" panose="00000400000000000000" pitchFamily="2" charset="-78"/>
              </a:rPr>
              <a:t>كيفيت ادراك شده از خدمات در سازمان حج و زيارت</a:t>
            </a:r>
            <a:endParaRPr lang="en-US" sz="1600" dirty="0">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28867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7"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10" name="Rounded Rectangle 9">
            <a:hlinkClick r:id="rId8"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11" name="Rounded Rectangle 10">
            <a:hlinkClick r:id="rId9"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0"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3447098"/>
          </a:xfrm>
          <a:prstGeom prst="rect">
            <a:avLst/>
          </a:prstGeom>
          <a:noFill/>
        </p:spPr>
        <p:txBody>
          <a:bodyPr wrap="square" rtlCol="0">
            <a:spAutoFit/>
          </a:bodyPr>
          <a:lstStyle/>
          <a:p>
            <a:pPr algn="just"/>
            <a:r>
              <a:rPr lang="fa-IR" sz="1600" dirty="0" smtClean="0">
                <a:cs typeface="B Titr" panose="00000700000000000000" pitchFamily="2" charset="-78"/>
              </a:rPr>
              <a:t>فرضیات تحقیق</a:t>
            </a:r>
          </a:p>
          <a:p>
            <a:pPr algn="just"/>
            <a:endParaRPr lang="fa-IR" sz="1600" dirty="0" smtClean="0">
              <a:cs typeface="B Titr" panose="00000700000000000000" pitchFamily="2" charset="-78"/>
            </a:endParaRPr>
          </a:p>
          <a:p>
            <a:r>
              <a:rPr lang="ar-SA" sz="1600" b="1" dirty="0">
                <a:cs typeface="B Nazanin" panose="00000400000000000000" pitchFamily="2" charset="-78"/>
              </a:rPr>
              <a:t>فرضيه اصلي</a:t>
            </a:r>
            <a:r>
              <a:rPr lang="ar-SA" sz="1600" b="1" dirty="0" smtClean="0">
                <a:cs typeface="B Nazanin" panose="00000400000000000000" pitchFamily="2" charset="-78"/>
              </a:rPr>
              <a:t>:</a:t>
            </a:r>
            <a:r>
              <a:rPr lang="fa-IR" sz="1600" b="1" dirty="0" smtClean="0">
                <a:cs typeface="B Nazanin" panose="00000400000000000000" pitchFamily="2" charset="-78"/>
              </a:rPr>
              <a:t>  </a:t>
            </a:r>
            <a:r>
              <a:rPr lang="ar-SA" sz="1600" dirty="0" smtClean="0">
                <a:cs typeface="B Nazanin" panose="00000400000000000000" pitchFamily="2" charset="-78"/>
              </a:rPr>
              <a:t>فناوري </a:t>
            </a:r>
            <a:r>
              <a:rPr lang="ar-SA" sz="1600" dirty="0">
                <a:cs typeface="B Nazanin" panose="00000400000000000000" pitchFamily="2" charset="-78"/>
              </a:rPr>
              <a:t>اطلاعات بر كيفيت ادراك شده از خدمات در سازمان حج و زيارت تاثير دارد</a:t>
            </a:r>
            <a:r>
              <a:rPr lang="ar-SA" sz="1600" dirty="0" smtClean="0">
                <a:cs typeface="B Nazanin" panose="00000400000000000000" pitchFamily="2" charset="-78"/>
              </a:rPr>
              <a:t>.</a:t>
            </a:r>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b="1" dirty="0" smtClean="0">
              <a:cs typeface="B Nazanin" panose="00000400000000000000" pitchFamily="2" charset="-78"/>
            </a:endParaRPr>
          </a:p>
          <a:p>
            <a:r>
              <a:rPr lang="ar-SA" sz="1600" b="1" dirty="0" smtClean="0">
                <a:cs typeface="B Nazanin" panose="00000400000000000000" pitchFamily="2" charset="-78"/>
              </a:rPr>
              <a:t>فرضيه </a:t>
            </a:r>
            <a:r>
              <a:rPr lang="ar-SA" sz="1600" b="1" dirty="0">
                <a:cs typeface="B Nazanin" panose="00000400000000000000" pitchFamily="2" charset="-78"/>
              </a:rPr>
              <a:t>هاي فرعي</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2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a:cs typeface="B Nazanin" panose="00000400000000000000" pitchFamily="2" charset="-78"/>
              </a:rPr>
              <a:t>فناوري اطلاعات بر بعد عوامل ملموس كيفيت ادراك شده از خدمات در سازمان حج و زيارت تاثير دارد.</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a:cs typeface="B Nazanin" panose="00000400000000000000" pitchFamily="2" charset="-78"/>
              </a:rPr>
              <a:t>فناوري اطلاعات بر بعد قابليت اعتماد كيفيت ادراك شده از خدمات در سازمان حج و زيارت تاثير دارد.</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a:cs typeface="B Nazanin" panose="00000400000000000000" pitchFamily="2" charset="-78"/>
              </a:rPr>
              <a:t>فناوري اطلاعات بر بعد قابليت اطمينان كيفيت ادراك شده از خدمات در سازمان حج و زيارت تاثير دارد.</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a:cs typeface="B Nazanin" panose="00000400000000000000" pitchFamily="2" charset="-78"/>
              </a:rPr>
              <a:t>فناوري اطلاعات بر بعد پاسخگويي كيفيت ادراك شده از خدمات در سازمان حج و زيارت تاثير دارد.</a:t>
            </a:r>
            <a:endParaRPr lang="en-US" sz="1600" dirty="0">
              <a:cs typeface="B Nazanin" panose="00000400000000000000" pitchFamily="2" charset="-78"/>
            </a:endParaRPr>
          </a:p>
          <a:p>
            <a:pPr marL="285750" lvl="0" indent="-285750">
              <a:lnSpc>
                <a:spcPct val="150000"/>
              </a:lnSpc>
              <a:buFont typeface="Wingdings" panose="05000000000000000000" pitchFamily="2" charset="2"/>
              <a:buChar char="ü"/>
            </a:pPr>
            <a:r>
              <a:rPr lang="ar-SA" sz="1600" dirty="0">
                <a:cs typeface="B Nazanin" panose="00000400000000000000" pitchFamily="2" charset="-78"/>
              </a:rPr>
              <a:t>فناوري اطلاعات بر بعد همدلي كيفيت ادراك شده از خدمات در سازمان حج و زيارت تاثير دارد.</a:t>
            </a:r>
            <a:endParaRPr lang="en-US" sz="1600" dirty="0">
              <a:effectLst/>
              <a:cs typeface="B Nazanin" panose="00000400000000000000" pitchFamily="2" charset="-78"/>
            </a:endParaRPr>
          </a:p>
        </p:txBody>
      </p:sp>
    </p:spTree>
    <p:extLst>
      <p:ext uri="{BB962C8B-B14F-4D97-AF65-F5344CB8AC3E}">
        <p14:creationId xmlns:p14="http://schemas.microsoft.com/office/powerpoint/2010/main" val="391416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4955203"/>
          </a:xfrm>
          <a:prstGeom prst="rect">
            <a:avLst/>
          </a:prstGeom>
          <a:noFill/>
        </p:spPr>
        <p:txBody>
          <a:bodyPr wrap="square" rtlCol="0">
            <a:spAutoFit/>
          </a:bodyPr>
          <a:lstStyle/>
          <a:p>
            <a:pPr algn="just"/>
            <a:r>
              <a:rPr lang="fa-IR" sz="1600" dirty="0" smtClean="0">
                <a:cs typeface="B Titr" panose="00000700000000000000" pitchFamily="2" charset="-78"/>
              </a:rPr>
              <a:t>تعریف مفهومی و عملیاتی متغییرها و واژه های کلیدی تحقیق</a:t>
            </a:r>
          </a:p>
          <a:p>
            <a:pPr algn="just"/>
            <a:endParaRPr lang="fa-IR" sz="1600" dirty="0" smtClean="0">
              <a:cs typeface="B Titr" panose="00000700000000000000" pitchFamily="2" charset="-78"/>
            </a:endParaRPr>
          </a:p>
          <a:p>
            <a:pPr algn="just"/>
            <a:endParaRPr lang="fa-IR" sz="1600" dirty="0" smtClean="0">
              <a:cs typeface="B Titr" panose="00000700000000000000" pitchFamily="2" charset="-78"/>
            </a:endParaRPr>
          </a:p>
          <a:p>
            <a:r>
              <a:rPr lang="ar-SA" sz="1600" b="1" dirty="0">
                <a:cs typeface="B Nazanin" panose="00000400000000000000" pitchFamily="2" charset="-78"/>
              </a:rPr>
              <a:t>تعاریف مفهومی</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1400" dirty="0">
              <a:cs typeface="B Nazanin" panose="00000400000000000000" pitchFamily="2" charset="-78"/>
            </a:endParaRPr>
          </a:p>
          <a:p>
            <a:pPr algn="just"/>
            <a:r>
              <a:rPr lang="ar-SA" sz="1600" b="1" u="sng" dirty="0">
                <a:cs typeface="B Nazanin" panose="00000400000000000000" pitchFamily="2" charset="-78"/>
              </a:rPr>
              <a:t>فناوری اطلاعات</a:t>
            </a:r>
            <a:r>
              <a:rPr lang="ar-SA" sz="1600" b="1" dirty="0">
                <a:cs typeface="B Nazanin" panose="00000400000000000000" pitchFamily="2" charset="-78"/>
              </a:rPr>
              <a:t>:</a:t>
            </a:r>
            <a:r>
              <a:rPr lang="ar-SA" sz="1600" dirty="0">
                <a:cs typeface="B Nazanin" panose="00000400000000000000" pitchFamily="2" charset="-78"/>
              </a:rPr>
              <a:t> عبارت است از مجموعة فنون و ابزارهایی که در جهت بهینه سازی و پشتیبانی سامانه های فعال بر محوریت اطلاعات و دانش به کار می </a:t>
            </a:r>
            <a:r>
              <a:rPr lang="ar-SA" sz="1600" dirty="0" smtClean="0">
                <a:cs typeface="B Nazanin" panose="00000400000000000000" pitchFamily="2" charset="-78"/>
              </a:rPr>
              <a:t>رود</a:t>
            </a:r>
            <a:r>
              <a:rPr lang="fa-IR" sz="1600" dirty="0" smtClean="0">
                <a:cs typeface="B Nazanin" panose="00000400000000000000" pitchFamily="2" charset="-78"/>
              </a:rPr>
              <a:t>.</a:t>
            </a:r>
          </a:p>
          <a:p>
            <a:pPr algn="just"/>
            <a:endParaRPr lang="en-US" sz="1600" dirty="0">
              <a:cs typeface="B Nazanin" panose="00000400000000000000" pitchFamily="2" charset="-78"/>
            </a:endParaRPr>
          </a:p>
          <a:p>
            <a:r>
              <a:rPr lang="ar-SA" sz="1600" b="1" u="sng" dirty="0">
                <a:cs typeface="B Nazanin" panose="00000400000000000000" pitchFamily="2" charset="-78"/>
              </a:rPr>
              <a:t>کیفیت خدمات</a:t>
            </a:r>
            <a:r>
              <a:rPr lang="ar-SA" sz="1600" dirty="0">
                <a:cs typeface="B Nazanin" panose="00000400000000000000" pitchFamily="2" charset="-78"/>
              </a:rPr>
              <a:t>: عبارت است از اختلاف بین انتظارات مشتریان از خدمات و ادراک آنها از عملکرد </a:t>
            </a:r>
            <a:r>
              <a:rPr lang="ar-SA" sz="1600" dirty="0" smtClean="0">
                <a:cs typeface="B Nazanin" panose="00000400000000000000" pitchFamily="2" charset="-78"/>
              </a:rPr>
              <a:t>خدمات.</a:t>
            </a:r>
            <a:endParaRPr lang="en-US" sz="1600" dirty="0">
              <a:cs typeface="B Nazanin" panose="00000400000000000000" pitchFamily="2" charset="-78"/>
            </a:endParaRPr>
          </a:p>
          <a:p>
            <a:r>
              <a:rPr lang="en-US" sz="1600" dirty="0">
                <a:cs typeface="B Nazanin" panose="00000400000000000000" pitchFamily="2" charset="-78"/>
              </a:rPr>
              <a:t> </a:t>
            </a:r>
            <a:endParaRPr lang="fa-IR" sz="1600" dirty="0" smtClean="0">
              <a:cs typeface="B Nazanin" panose="00000400000000000000" pitchFamily="2" charset="-78"/>
            </a:endParaRPr>
          </a:p>
          <a:p>
            <a:endParaRPr lang="en-US" sz="1600" dirty="0">
              <a:cs typeface="B Nazanin" panose="00000400000000000000" pitchFamily="2" charset="-78"/>
            </a:endParaRPr>
          </a:p>
          <a:p>
            <a:r>
              <a:rPr lang="ar-SA" sz="1600" b="1" dirty="0">
                <a:cs typeface="B Nazanin" panose="00000400000000000000" pitchFamily="2" charset="-78"/>
              </a:rPr>
              <a:t>تعاریف عملیاتی</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1400" dirty="0">
              <a:cs typeface="B Nazanin" panose="00000400000000000000" pitchFamily="2" charset="-78"/>
            </a:endParaRPr>
          </a:p>
          <a:p>
            <a:pPr algn="just"/>
            <a:r>
              <a:rPr lang="ar-SA" sz="1600" b="1" u="sng" dirty="0">
                <a:cs typeface="B Nazanin" panose="00000400000000000000" pitchFamily="2" charset="-78"/>
              </a:rPr>
              <a:t>فناوری اطلاعات</a:t>
            </a:r>
            <a:r>
              <a:rPr lang="ar-SA" sz="1600" dirty="0">
                <a:cs typeface="B Nazanin" panose="00000400000000000000" pitchFamily="2" charset="-78"/>
              </a:rPr>
              <a:t>: در این تحقیق فناوری اطلاعات از طریق 7 مولفه شایستگی کارکنان فناوری اطلاعات، سرعت خدمات، قابلیت اتصال، قابلیت سازگاری، سهولت کاربرد، مدرن بودن و تداوم و با استفاده از پرسشنامه </a:t>
            </a:r>
            <a:r>
              <a:rPr lang="ar-SA" sz="1600" dirty="0" smtClean="0">
                <a:cs typeface="B Nazanin" panose="00000400000000000000" pitchFamily="2" charset="-78"/>
              </a:rPr>
              <a:t>چانوپ</a:t>
            </a:r>
            <a:r>
              <a:rPr lang="fa-IR" sz="1600" dirty="0" smtClean="0">
                <a:cs typeface="B Nazanin" panose="00000400000000000000" pitchFamily="2" charset="-78"/>
              </a:rPr>
              <a:t>ا</a:t>
            </a:r>
            <a:r>
              <a:rPr lang="ar-SA" sz="1600" dirty="0" smtClean="0">
                <a:cs typeface="B Nazanin" panose="00000400000000000000" pitchFamily="2" charset="-78"/>
              </a:rPr>
              <a:t>س </a:t>
            </a:r>
            <a:r>
              <a:rPr lang="ar-SA" sz="1600" dirty="0">
                <a:cs typeface="B Nazanin" panose="00000400000000000000" pitchFamily="2" charset="-78"/>
              </a:rPr>
              <a:t>و همکاران(2006) اندازه گیری می شود</a:t>
            </a:r>
            <a:r>
              <a:rPr lang="ar-SA" sz="1600" dirty="0" smtClean="0">
                <a:cs typeface="B Nazanin" panose="00000400000000000000" pitchFamily="2" charset="-78"/>
              </a:rPr>
              <a:t>.</a:t>
            </a:r>
            <a:endParaRPr lang="fa-IR" sz="1600" dirty="0" smtClean="0">
              <a:cs typeface="B Nazanin" panose="00000400000000000000" pitchFamily="2" charset="-78"/>
            </a:endParaRPr>
          </a:p>
          <a:p>
            <a:endParaRPr lang="en-US" sz="1600" u="sng" dirty="0">
              <a:cs typeface="B Nazanin" panose="00000400000000000000" pitchFamily="2" charset="-78"/>
            </a:endParaRPr>
          </a:p>
          <a:p>
            <a:pPr algn="just"/>
            <a:r>
              <a:rPr lang="ar-SA" sz="1600" b="1" u="sng" dirty="0">
                <a:cs typeface="B Nazanin" panose="00000400000000000000" pitchFamily="2" charset="-78"/>
              </a:rPr>
              <a:t>کیفیت خدمات</a:t>
            </a:r>
            <a:r>
              <a:rPr lang="ar-SA" sz="1600" b="1" dirty="0">
                <a:cs typeface="B Nazanin" panose="00000400000000000000" pitchFamily="2" charset="-78"/>
              </a:rPr>
              <a:t>:</a:t>
            </a:r>
            <a:r>
              <a:rPr lang="ar-SA" sz="1600" dirty="0">
                <a:cs typeface="B Nazanin" panose="00000400000000000000" pitchFamily="2" charset="-78"/>
              </a:rPr>
              <a:t>  در این تحقیق منظور از کیفیت خدمات مبتنی بر مدل </a:t>
            </a:r>
            <a:r>
              <a:rPr lang="ar-SA" sz="1600" dirty="0" smtClean="0">
                <a:cs typeface="B Nazanin" panose="00000400000000000000" pitchFamily="2" charset="-78"/>
              </a:rPr>
              <a:t>سر</a:t>
            </a:r>
            <a:r>
              <a:rPr lang="fa-IR" sz="1600" dirty="0" smtClean="0">
                <a:cs typeface="B Nazanin" panose="00000400000000000000" pitchFamily="2" charset="-78"/>
              </a:rPr>
              <a:t>و</a:t>
            </a:r>
            <a:r>
              <a:rPr lang="ar-SA" sz="1600" dirty="0" smtClean="0">
                <a:cs typeface="B Nazanin" panose="00000400000000000000" pitchFamily="2" charset="-78"/>
              </a:rPr>
              <a:t>کوآل</a:t>
            </a:r>
            <a:r>
              <a:rPr lang="fa-IR" sz="1600" dirty="0" smtClean="0">
                <a:cs typeface="B Nazanin" panose="00000400000000000000" pitchFamily="2" charset="-78"/>
              </a:rPr>
              <a:t> </a:t>
            </a:r>
            <a:r>
              <a:rPr lang="ar-SA" sz="1600" dirty="0" smtClean="0">
                <a:cs typeface="B Nazanin" panose="00000400000000000000" pitchFamily="2" charset="-78"/>
              </a:rPr>
              <a:t>است </a:t>
            </a:r>
            <a:r>
              <a:rPr lang="ar-SA" sz="1600" dirty="0">
                <a:cs typeface="B Nazanin" panose="00000400000000000000" pitchFamily="2" charset="-78"/>
              </a:rPr>
              <a:t>و براساس آن کیفیت خدمات ادراک شده </a:t>
            </a:r>
            <a:r>
              <a:rPr lang="ar-SA" sz="1600" dirty="0" smtClean="0">
                <a:cs typeface="B Nazanin" panose="00000400000000000000" pitchFamily="2" charset="-78"/>
              </a:rPr>
              <a:t>از </a:t>
            </a:r>
            <a:r>
              <a:rPr lang="ar-SA" sz="1600" dirty="0">
                <a:cs typeface="B Nazanin" panose="00000400000000000000" pitchFamily="2" charset="-78"/>
              </a:rPr>
              <a:t>طریق 5 مولفه عوامل محسوس، قابل اعتماد بودن، پاسخگوئی، اطمینان خاطر و همدلی و با استفاده از پرسشنامه کیفیت خدمات پاراسورمان و همکاران(1994) اندازه گیری می شود</a:t>
            </a:r>
            <a:endParaRPr lang="en-US" sz="1600" dirty="0">
              <a:effectLst/>
              <a:cs typeface="B Nazanin" panose="00000400000000000000" pitchFamily="2" charset="-78"/>
            </a:endParaRPr>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6538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5386090"/>
          </a:xfrm>
          <a:prstGeom prst="rect">
            <a:avLst/>
          </a:prstGeom>
          <a:noFill/>
        </p:spPr>
        <p:txBody>
          <a:bodyPr wrap="square" rtlCol="0">
            <a:spAutoFit/>
          </a:bodyPr>
          <a:lstStyle/>
          <a:p>
            <a:pPr algn="just"/>
            <a:r>
              <a:rPr lang="fa-IR" sz="1600" dirty="0" smtClean="0">
                <a:cs typeface="B Titr" panose="00000700000000000000" pitchFamily="2" charset="-78"/>
              </a:rPr>
              <a:t>چارچوب نظری و مدل مفهومی تحقیق</a:t>
            </a:r>
          </a:p>
          <a:p>
            <a:pPr algn="just"/>
            <a:endParaRPr lang="fa-IR" sz="1600" dirty="0" smtClean="0">
              <a:cs typeface="B Titr" panose="00000700000000000000" pitchFamily="2" charset="-78"/>
            </a:endParaRPr>
          </a:p>
          <a:p>
            <a:r>
              <a:rPr lang="fa-IR" sz="1600" dirty="0">
                <a:cs typeface="B Nazanin" panose="00000400000000000000" pitchFamily="2" charset="-78"/>
              </a:rPr>
              <a:t>در پژوهش حاضر برای مطالعه فناوری اطلاعات از مقاله چانوپاس و همکاران(2006) </a:t>
            </a:r>
            <a:r>
              <a:rPr lang="fa-IR" sz="1600" dirty="0" smtClean="0">
                <a:cs typeface="B Nazanin" panose="00000400000000000000" pitchFamily="2" charset="-78"/>
              </a:rPr>
              <a:t>بهره برده </a:t>
            </a:r>
            <a:r>
              <a:rPr lang="fa-IR" sz="1600" dirty="0">
                <a:cs typeface="B Nazanin" panose="00000400000000000000" pitchFamily="2" charset="-78"/>
              </a:rPr>
              <a:t>شده است که در آن از شاخص های زیر استقاده شده است: </a:t>
            </a:r>
            <a:endParaRPr lang="fa-IR" sz="1600" dirty="0" smtClean="0">
              <a:cs typeface="B Nazanin" panose="00000400000000000000" pitchFamily="2" charset="-78"/>
            </a:endParaRPr>
          </a:p>
          <a:p>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شایستگی کارکنان فناوری اطلاعات</a:t>
            </a:r>
            <a:r>
              <a:rPr lang="fa-IR" sz="1600" dirty="0" smtClean="0">
                <a:cs typeface="B Nazanin" panose="00000400000000000000" pitchFamily="2" charset="-78"/>
              </a:rPr>
              <a:t>:(</a:t>
            </a:r>
            <a:r>
              <a:rPr lang="en-US" sz="1600" dirty="0">
                <a:cs typeface="B Nazanin" panose="00000400000000000000" pitchFamily="2" charset="-78"/>
              </a:rPr>
              <a:t>IT personnel competency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تداوم و پایداری</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Continuity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سازگاری</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Compatibility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اتصال</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Connectivity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سرعت</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Rapidity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سهولت کاربرد</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Facility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spcBef>
                <a:spcPts val="600"/>
              </a:spcBef>
              <a:spcAft>
                <a:spcPts val="600"/>
              </a:spcAft>
              <a:buFont typeface="Wingdings" panose="05000000000000000000" pitchFamily="2" charset="2"/>
              <a:buChar char="ü"/>
            </a:pPr>
            <a:r>
              <a:rPr lang="fa-IR" sz="1600" u="sng" dirty="0">
                <a:cs typeface="B Nazanin" panose="00000400000000000000" pitchFamily="2" charset="-78"/>
              </a:rPr>
              <a:t>مدرن بودن</a:t>
            </a:r>
            <a:r>
              <a:rPr lang="fa-IR"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Modernity</a:t>
            </a:r>
            <a:r>
              <a:rPr lang="fa-IR" sz="1600" dirty="0" smtClean="0">
                <a:cs typeface="B Nazanin" panose="00000400000000000000" pitchFamily="2" charset="-78"/>
              </a:rPr>
              <a:t>)</a:t>
            </a:r>
          </a:p>
          <a:p>
            <a:endParaRPr lang="fa-IR" sz="1600" dirty="0" smtClean="0">
              <a:cs typeface="B Nazanin" panose="00000400000000000000" pitchFamily="2" charset="-78"/>
            </a:endParaRPr>
          </a:p>
          <a:p>
            <a:pPr algn="just"/>
            <a:r>
              <a:rPr lang="fa-IR" sz="1600" dirty="0">
                <a:cs typeface="B Nazanin" panose="00000400000000000000" pitchFamily="2" charset="-78"/>
              </a:rPr>
              <a:t>کیفیت خدمات ادراک شده متغیر وابسته در این پژوهش است. </a:t>
            </a:r>
            <a:r>
              <a:rPr lang="ar-SA" sz="1600" dirty="0">
                <a:cs typeface="B Nazanin" panose="00000400000000000000" pitchFamily="2" charset="-78"/>
              </a:rPr>
              <a:t>كيفيت خدمات ادراك شده به سطحي از كيفيت مربوط مي شود كه مشتري، حين دريافت خدمات ارائه شده از سوي سازمان و پس از آن، از عملكرد سازمان ادراك مي كند. اين سطح ادراك شده عملكرد، ميتواند بيشتر، كمتر و يا برابر با سطح عملكرد مورد انتظار باشد. رضايت از عملكرد، تابعي از سطح عملكرد مورد انتظار اوليه و عملكرد ادراك شده از آن انتظارات </a:t>
            </a:r>
            <a:r>
              <a:rPr lang="ar-SA" sz="1600" dirty="0" smtClean="0">
                <a:cs typeface="B Nazanin" panose="00000400000000000000" pitchFamily="2" charset="-78"/>
              </a:rPr>
              <a:t>است</a:t>
            </a:r>
            <a:r>
              <a:rPr lang="ar-SA" dirty="0" smtClean="0"/>
              <a:t>   </a:t>
            </a:r>
            <a:endParaRPr lang="en-US" dirty="0"/>
          </a:p>
        </p:txBody>
      </p:sp>
      <p:sp>
        <p:nvSpPr>
          <p:cNvPr id="15" name="Rounded Rectangle 14">
            <a:hlinkClick r:id="rId7"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8"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9"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2"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410536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225620"/>
            <a:ext cx="7344684" cy="2754600"/>
          </a:xfrm>
          <a:prstGeom prst="rect">
            <a:avLst/>
          </a:prstGeom>
          <a:noFill/>
        </p:spPr>
        <p:txBody>
          <a:bodyPr wrap="square" rtlCol="0">
            <a:spAutoFit/>
          </a:bodyPr>
          <a:lstStyle/>
          <a:p>
            <a:pPr algn="just"/>
            <a:r>
              <a:rPr lang="fa-IR" sz="1600" dirty="0" smtClean="0">
                <a:cs typeface="B Titr" panose="00000700000000000000" pitchFamily="2" charset="-78"/>
              </a:rPr>
              <a:t>چارچوب نظری و مدل مفهومی تحقیق</a:t>
            </a:r>
          </a:p>
          <a:p>
            <a:pPr algn="just"/>
            <a:r>
              <a:rPr lang="ar-SA" sz="1600" dirty="0">
                <a:cs typeface="B Nazanin" panose="00000400000000000000" pitchFamily="2" charset="-78"/>
              </a:rPr>
              <a:t>در این تحقیق براي سنجش کیفیت خدمات از مدل </a:t>
            </a:r>
            <a:r>
              <a:rPr lang="ar-SA" sz="1600" dirty="0" smtClean="0">
                <a:cs typeface="B Nazanin" panose="00000400000000000000" pitchFamily="2" charset="-78"/>
              </a:rPr>
              <a:t>سروکوآل</a:t>
            </a:r>
            <a:r>
              <a:rPr lang="fa-IR" sz="1600" dirty="0" smtClean="0">
                <a:cs typeface="B Nazanin" panose="00000400000000000000" pitchFamily="2" charset="-78"/>
              </a:rPr>
              <a:t>(</a:t>
            </a:r>
            <a:r>
              <a:rPr lang="en-US" sz="1600" dirty="0" err="1">
                <a:cs typeface="B Nazanin" panose="00000400000000000000" pitchFamily="2" charset="-78"/>
              </a:rPr>
              <a:t>Servqual</a:t>
            </a:r>
            <a:r>
              <a:rPr lang="fa-IR" sz="1600" dirty="0" smtClean="0">
                <a:cs typeface="B Nazanin" panose="00000400000000000000" pitchFamily="2" charset="-78"/>
              </a:rPr>
              <a:t>)</a:t>
            </a:r>
            <a:r>
              <a:rPr lang="ar-SA" sz="1600" dirty="0" smtClean="0">
                <a:cs typeface="B Nazanin" panose="00000400000000000000" pitchFamily="2" charset="-78"/>
              </a:rPr>
              <a:t> </a:t>
            </a:r>
            <a:r>
              <a:rPr lang="ar-SA" sz="1600" dirty="0">
                <a:cs typeface="B Nazanin" panose="00000400000000000000" pitchFamily="2" charset="-78"/>
              </a:rPr>
              <a:t>استفاده شده است. </a:t>
            </a:r>
            <a:r>
              <a:rPr lang="ar-SA" sz="1600" dirty="0" smtClean="0">
                <a:cs typeface="B Nazanin" panose="00000400000000000000" pitchFamily="2" charset="-78"/>
              </a:rPr>
              <a:t>این </a:t>
            </a:r>
            <a:r>
              <a:rPr lang="ar-SA" sz="1600" dirty="0">
                <a:cs typeface="B Nazanin" panose="00000400000000000000" pitchFamily="2" charset="-78"/>
              </a:rPr>
              <a:t>مدل شامل 5 بعد </a:t>
            </a:r>
            <a:r>
              <a:rPr lang="ar-SA" sz="1600" dirty="0" smtClean="0">
                <a:cs typeface="B Nazanin" panose="00000400000000000000" pitchFamily="2" charset="-78"/>
              </a:rPr>
              <a:t> </a:t>
            </a:r>
            <a:r>
              <a:rPr lang="fa-IR" sz="1600" dirty="0" smtClean="0">
                <a:cs typeface="B Nazanin" panose="00000400000000000000" pitchFamily="2" charset="-78"/>
              </a:rPr>
              <a:t> </a:t>
            </a:r>
            <a:r>
              <a:rPr lang="ar-SA" sz="1600" dirty="0" smtClean="0">
                <a:cs typeface="B Nazanin" panose="00000400000000000000" pitchFamily="2" charset="-78"/>
              </a:rPr>
              <a:t>می باشد:</a:t>
            </a:r>
            <a:endParaRPr lang="en-US" sz="1600" dirty="0">
              <a:cs typeface="B Nazanin" panose="00000400000000000000" pitchFamily="2" charset="-78"/>
            </a:endParaRPr>
          </a:p>
          <a:p>
            <a:pPr marL="285750" indent="-285750" algn="just">
              <a:spcBef>
                <a:spcPts val="600"/>
              </a:spcBef>
              <a:spcAft>
                <a:spcPts val="600"/>
              </a:spcAft>
              <a:buFont typeface="Wingdings" panose="05000000000000000000" pitchFamily="2" charset="2"/>
              <a:buChar char="ü"/>
            </a:pPr>
            <a:r>
              <a:rPr lang="ar-SA" sz="1600" u="sng" dirty="0">
                <a:cs typeface="B Nazanin" panose="00000400000000000000" pitchFamily="2" charset="-78"/>
              </a:rPr>
              <a:t>عوامل محسوس(شواهد فیزیکی): </a:t>
            </a:r>
            <a:r>
              <a:rPr lang="fa-IR" sz="1600" dirty="0" smtClean="0">
                <a:cs typeface="B Nazanin" panose="00000400000000000000" pitchFamily="2" charset="-78"/>
              </a:rPr>
              <a:t>(</a:t>
            </a:r>
            <a:r>
              <a:rPr lang="en-US" sz="1600" dirty="0">
                <a:cs typeface="B Nazanin" panose="00000400000000000000" pitchFamily="2" charset="-78"/>
              </a:rPr>
              <a:t>Tangibles</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lgn="just">
              <a:spcBef>
                <a:spcPts val="600"/>
              </a:spcBef>
              <a:spcAft>
                <a:spcPts val="600"/>
              </a:spcAft>
              <a:buFont typeface="Wingdings" panose="05000000000000000000" pitchFamily="2" charset="2"/>
              <a:buChar char="ü"/>
            </a:pPr>
            <a:r>
              <a:rPr lang="ar-SA" sz="1600" u="sng" dirty="0" smtClean="0">
                <a:cs typeface="B Nazanin" panose="00000400000000000000" pitchFamily="2" charset="-78"/>
              </a:rPr>
              <a:t>قابلیت </a:t>
            </a:r>
            <a:r>
              <a:rPr lang="ar-SA" sz="1600" u="sng" dirty="0">
                <a:cs typeface="B Nazanin" panose="00000400000000000000" pitchFamily="2" charset="-78"/>
              </a:rPr>
              <a:t>اعتبار </a:t>
            </a:r>
            <a:r>
              <a:rPr lang="ar-SA"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Reliability</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lgn="just">
              <a:spcBef>
                <a:spcPts val="600"/>
              </a:spcBef>
              <a:spcAft>
                <a:spcPts val="600"/>
              </a:spcAft>
              <a:buFont typeface="Wingdings" panose="05000000000000000000" pitchFamily="2" charset="2"/>
              <a:buChar char="ü"/>
            </a:pPr>
            <a:r>
              <a:rPr lang="ar-SA" sz="1600" u="sng" dirty="0" smtClean="0">
                <a:cs typeface="B Nazanin" panose="00000400000000000000" pitchFamily="2" charset="-78"/>
              </a:rPr>
              <a:t>پاسخگوئی</a:t>
            </a:r>
            <a:r>
              <a:rPr lang="ar-SA" sz="1600" dirty="0" smtClean="0">
                <a:cs typeface="B Nazanin" panose="00000400000000000000" pitchFamily="2" charset="-78"/>
              </a:rPr>
              <a:t> </a:t>
            </a:r>
            <a:r>
              <a:rPr lang="ar-SA"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Responsiveness</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lgn="just">
              <a:spcBef>
                <a:spcPts val="600"/>
              </a:spcBef>
              <a:spcAft>
                <a:spcPts val="600"/>
              </a:spcAft>
              <a:buFont typeface="Wingdings" panose="05000000000000000000" pitchFamily="2" charset="2"/>
              <a:buChar char="ü"/>
            </a:pPr>
            <a:r>
              <a:rPr lang="ar-SA" sz="1600" u="sng" dirty="0">
                <a:cs typeface="B Nazanin" panose="00000400000000000000" pitchFamily="2" charset="-78"/>
              </a:rPr>
              <a:t>قابلیت اطمینان </a:t>
            </a:r>
            <a:r>
              <a:rPr lang="ar-SA"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Assurance</a:t>
            </a:r>
            <a:r>
              <a:rPr lang="fa-IR" sz="1600" dirty="0" smtClean="0">
                <a:cs typeface="B Nazanin" panose="00000400000000000000" pitchFamily="2" charset="-78"/>
              </a:rPr>
              <a:t>)</a:t>
            </a:r>
            <a:endParaRPr lang="en-US" sz="1600" dirty="0">
              <a:cs typeface="B Nazanin" panose="00000400000000000000" pitchFamily="2" charset="-78"/>
            </a:endParaRPr>
          </a:p>
          <a:p>
            <a:pPr marL="285750" indent="-285750" algn="just">
              <a:spcBef>
                <a:spcPts val="600"/>
              </a:spcBef>
              <a:spcAft>
                <a:spcPts val="600"/>
              </a:spcAft>
              <a:buFont typeface="Wingdings" panose="05000000000000000000" pitchFamily="2" charset="2"/>
              <a:buChar char="ü"/>
            </a:pPr>
            <a:r>
              <a:rPr lang="ar-SA" sz="1600" u="sng" dirty="0" smtClean="0">
                <a:cs typeface="B Nazanin" panose="00000400000000000000" pitchFamily="2" charset="-78"/>
              </a:rPr>
              <a:t>همدلی</a:t>
            </a:r>
            <a:r>
              <a:rPr lang="ar-SA" sz="1600" dirty="0" smtClean="0">
                <a:cs typeface="B Nazanin" panose="00000400000000000000" pitchFamily="2" charset="-78"/>
              </a:rPr>
              <a:t> </a:t>
            </a:r>
            <a:r>
              <a:rPr lang="ar-SA"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Empathy</a:t>
            </a:r>
            <a:r>
              <a:rPr lang="fa-IR" sz="1600" dirty="0" smtClean="0">
                <a:cs typeface="B Nazanin" panose="00000400000000000000" pitchFamily="2" charset="-78"/>
              </a:rPr>
              <a:t>)</a:t>
            </a:r>
            <a:endParaRPr lang="en-US" sz="1600" dirty="0">
              <a:cs typeface="B Nazanin" panose="00000400000000000000" pitchFamily="2" charset="-78"/>
            </a:endParaRPr>
          </a:p>
        </p:txBody>
      </p:sp>
      <p:pic>
        <p:nvPicPr>
          <p:cNvPr id="15" name="Picture 14"/>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2886" y="3188465"/>
            <a:ext cx="5208597" cy="2976318"/>
          </a:xfrm>
          <a:prstGeom prst="rect">
            <a:avLst/>
          </a:prstGeom>
          <a:noFill/>
        </p:spPr>
      </p:pic>
      <p:sp>
        <p:nvSpPr>
          <p:cNvPr id="18" name="Rounded Rectangle 17">
            <a:hlinkClick r:id="rId8" action="ppaction://hlinksldjump"/>
          </p:cNvPr>
          <p:cNvSpPr/>
          <p:nvPr/>
        </p:nvSpPr>
        <p:spPr>
          <a:xfrm>
            <a:off x="7812360" y="80675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9" name="Rounded Rectangle 18">
            <a:hlinkClick r:id="rId9" action="ppaction://hlinksldjump"/>
          </p:cNvPr>
          <p:cNvSpPr/>
          <p:nvPr/>
        </p:nvSpPr>
        <p:spPr>
          <a:xfrm>
            <a:off x="7812360" y="1598841"/>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20" name="Rounded Rectangle 19">
            <a:hlinkClick r:id="rId10" action="ppaction://hlinksldjump"/>
          </p:cNvPr>
          <p:cNvSpPr/>
          <p:nvPr/>
        </p:nvSpPr>
        <p:spPr>
          <a:xfrm>
            <a:off x="7812360" y="2390929"/>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روش و قلمرو تحقیق ، جامعه آماری</a:t>
            </a:r>
            <a:endParaRPr lang="fa-IR" sz="1400" dirty="0">
              <a:cs typeface="B Titr" panose="00000700000000000000" pitchFamily="2" charset="-78"/>
            </a:endParaRPr>
          </a:p>
        </p:txBody>
      </p:sp>
      <p:sp>
        <p:nvSpPr>
          <p:cNvPr id="21" name="Rounded Rectangle 20">
            <a:hlinkClick r:id="rId11" action="ppaction://hlinksldjump"/>
          </p:cNvPr>
          <p:cNvSpPr/>
          <p:nvPr/>
        </p:nvSpPr>
        <p:spPr>
          <a:xfrm>
            <a:off x="7812360" y="3183017"/>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آزمون فرضیه ها</a:t>
            </a:r>
            <a:endParaRPr lang="fa-IR" sz="1400" dirty="0">
              <a:cs typeface="B Titr" panose="00000700000000000000" pitchFamily="2" charset="-78"/>
            </a:endParaRPr>
          </a:p>
        </p:txBody>
      </p:sp>
      <p:sp>
        <p:nvSpPr>
          <p:cNvPr id="22" name="Rounded Rectangle 21">
            <a:hlinkClick r:id="rId12" action="ppaction://hlinksldjump"/>
          </p:cNvPr>
          <p:cNvSpPr/>
          <p:nvPr/>
        </p:nvSpPr>
        <p:spPr>
          <a:xfrm>
            <a:off x="7812360" y="3975105"/>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3" name="Rounded Rectangle 22">
            <a:hlinkClick r:id="rId13" action="ppaction://hlinksldjump"/>
          </p:cNvPr>
          <p:cNvSpPr/>
          <p:nvPr/>
        </p:nvSpPr>
        <p:spPr>
          <a:xfrm>
            <a:off x="7812360" y="4767193"/>
            <a:ext cx="1260234" cy="678031"/>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4" name="TextBox 23"/>
          <p:cNvSpPr txBox="1"/>
          <p:nvPr/>
        </p:nvSpPr>
        <p:spPr>
          <a:xfrm>
            <a:off x="7692378" y="5559281"/>
            <a:ext cx="1500198" cy="1231106"/>
          </a:xfrm>
          <a:prstGeom prst="rect">
            <a:avLst/>
          </a:prstGeom>
          <a:noFill/>
        </p:spPr>
        <p:txBody>
          <a:bodyPr wrap="square" rtlCol="1">
            <a:spAutoFit/>
          </a:bodyPr>
          <a:lstStyle/>
          <a:p>
            <a:pPr algn="ctr"/>
            <a:r>
              <a:rPr lang="fa-IR" sz="1200" dirty="0">
                <a:cs typeface="B Titr" panose="00000700000000000000" pitchFamily="2" charset="-78"/>
              </a:rPr>
              <a:t>موضوع پایان نامه </a:t>
            </a:r>
            <a:r>
              <a:rPr lang="fa-IR" sz="1200" dirty="0" smtClean="0">
                <a:cs typeface="B Titr" panose="00000700000000000000" pitchFamily="2" charset="-78"/>
              </a:rPr>
              <a:t>: </a:t>
            </a:r>
            <a:r>
              <a:rPr lang="fa-IR" altLang="en-US" sz="12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زيارت</a:t>
            </a:r>
            <a:endParaRPr lang="en-US" altLang="en-US" sz="1200" b="1" dirty="0">
              <a:latin typeface="Times New Roman" panose="02020603050405020304" pitchFamily="18" charset="0"/>
              <a:ea typeface="Times New Roman" panose="02020603050405020304" pitchFamily="18" charset="0"/>
              <a:cs typeface="B Nazanin" panose="00000400000000000000" pitchFamily="2" charset="-78"/>
            </a:endParaRPr>
          </a:p>
          <a:p>
            <a:pPr algn="ctr"/>
            <a:endParaRPr lang="fa-IR" sz="1400" dirty="0">
              <a:cs typeface="B Titr" panose="00000700000000000000" pitchFamily="2" charset="-78"/>
            </a:endParaRPr>
          </a:p>
        </p:txBody>
      </p:sp>
    </p:spTree>
    <p:extLst>
      <p:ext uri="{BB962C8B-B14F-4D97-AF65-F5344CB8AC3E}">
        <p14:creationId xmlns:p14="http://schemas.microsoft.com/office/powerpoint/2010/main" val="14046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3d7bfae5348dec9a121f43075c713322738b1c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8112</Words>
  <Application>Microsoft Office PowerPoint</Application>
  <PresentationFormat>On-screen Show (4:3)</PresentationFormat>
  <Paragraphs>1243</Paragraphs>
  <Slides>34</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3" baseType="lpstr">
      <vt:lpstr>2  Titr</vt:lpstr>
      <vt:lpstr>Arial</vt:lpstr>
      <vt:lpstr>B Nazanin</vt:lpstr>
      <vt:lpstr>B Titr</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Omid</dc:creator>
  <cp:lastModifiedBy>Vahid Golpayegani</cp:lastModifiedBy>
  <cp:revision>282</cp:revision>
  <dcterms:created xsi:type="dcterms:W3CDTF">2014-02-12T04:26:14Z</dcterms:created>
  <dcterms:modified xsi:type="dcterms:W3CDTF">2019-06-09T20:22:42Z</dcterms:modified>
</cp:coreProperties>
</file>