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7"/>
  </p:notesMasterIdLst>
  <p:handoutMasterIdLst>
    <p:handoutMasterId r:id="rId38"/>
  </p:handoutMasterIdLst>
  <p:sldIdLst>
    <p:sldId id="264" r:id="rId2"/>
    <p:sldId id="256" r:id="rId3"/>
    <p:sldId id="265" r:id="rId4"/>
    <p:sldId id="266" r:id="rId5"/>
    <p:sldId id="267" r:id="rId6"/>
    <p:sldId id="268" r:id="rId7"/>
    <p:sldId id="269" r:id="rId8"/>
    <p:sldId id="270" r:id="rId9"/>
    <p:sldId id="272" r:id="rId10"/>
    <p:sldId id="273" r:id="rId11"/>
    <p:sldId id="274" r:id="rId12"/>
    <p:sldId id="275" r:id="rId13"/>
    <p:sldId id="276" r:id="rId14"/>
    <p:sldId id="277" r:id="rId15"/>
    <p:sldId id="278" r:id="rId16"/>
    <p:sldId id="279" r:id="rId17"/>
    <p:sldId id="281" r:id="rId18"/>
    <p:sldId id="280"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Lst>
  <p:sldSz cx="9144000" cy="6858000" type="screen4x3"/>
  <p:notesSz cx="6858000" cy="9144000"/>
  <p:custDataLst>
    <p:tags r:id="rId39"/>
  </p:custDataLst>
  <p:defaultTex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Section" id="{C16B64DF-E4F5-490E-8C5A-AFB41442D151}">
          <p14:sldIdLst>
            <p14:sldId id="264"/>
          </p14:sldIdLst>
        </p14:section>
        <p14:section name="MainSection" id="{0A9F489A-9134-4F23-9143-3379FDFB3789}">
          <p14:sldIdLst>
            <p14:sldId id="256"/>
            <p14:sldId id="265"/>
            <p14:sldId id="266"/>
            <p14:sldId id="267"/>
            <p14:sldId id="268"/>
            <p14:sldId id="269"/>
            <p14:sldId id="270"/>
            <p14:sldId id="272"/>
            <p14:sldId id="273"/>
            <p14:sldId id="274"/>
            <p14:sldId id="275"/>
            <p14:sldId id="276"/>
            <p14:sldId id="277"/>
            <p14:sldId id="278"/>
            <p14:sldId id="279"/>
            <p14:sldId id="281"/>
            <p14:sldId id="280"/>
            <p14:sldId id="282"/>
            <p14:sldId id="283"/>
            <p14:sldId id="284"/>
            <p14:sldId id="285"/>
            <p14:sldId id="286"/>
            <p14:sldId id="287"/>
            <p14:sldId id="288"/>
            <p14:sldId id="289"/>
            <p14:sldId id="290"/>
            <p14:sldId id="291"/>
            <p14:sldId id="292"/>
            <p14:sldId id="293"/>
            <p14:sldId id="294"/>
            <p14:sldId id="295"/>
            <p14:sldId id="296"/>
            <p14:sldId id="297"/>
            <p14:sldId id="298"/>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B2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088" autoAdjust="0"/>
    <p:restoredTop sz="94660" autoAdjust="0"/>
  </p:normalViewPr>
  <p:slideViewPr>
    <p:cSldViewPr>
      <p:cViewPr varScale="1">
        <p:scale>
          <a:sx n="109" d="100"/>
          <a:sy n="109" d="100"/>
        </p:scale>
        <p:origin x="396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3206"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8A6608-76FF-4F06-AA60-65915BC7DBFD}" type="datetimeFigureOut">
              <a:rPr lang="en-US" smtClean="0"/>
              <a:t>2019-05-08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976697-F20B-4E9E-BAE3-11818371CDD0}" type="slidenum">
              <a:rPr lang="en-US" smtClean="0"/>
              <a:t>‹#›</a:t>
            </a:fld>
            <a:endParaRPr lang="en-US" dirty="0"/>
          </a:p>
        </p:txBody>
      </p:sp>
    </p:spTree>
    <p:extLst>
      <p:ext uri="{BB962C8B-B14F-4D97-AF65-F5344CB8AC3E}">
        <p14:creationId xmlns:p14="http://schemas.microsoft.com/office/powerpoint/2010/main" val="3349801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fa-IR"/>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EC41824E-725B-4ACD-8EBF-EDE41ACFDF01}" type="datetimeFigureOut">
              <a:rPr lang="fa-IR" smtClean="0"/>
              <a:pPr/>
              <a:t>04/09/1440</a:t>
            </a:fld>
            <a:endParaRPr lang="fa-I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fa-I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fa-IR"/>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8987B796-0FB4-4BD0-A80C-C9BFCA5CB64E}" type="slidenum">
              <a:rPr lang="fa-IR" smtClean="0"/>
              <a:pPr/>
              <a:t>‹#›</a:t>
            </a:fld>
            <a:endParaRPr lang="fa-IR"/>
          </a:p>
        </p:txBody>
      </p:sp>
    </p:spTree>
    <p:extLst>
      <p:ext uri="{BB962C8B-B14F-4D97-AF65-F5344CB8AC3E}">
        <p14:creationId xmlns:p14="http://schemas.microsoft.com/office/powerpoint/2010/main" val="100981543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2</a:t>
            </a:fld>
            <a:endParaRPr lang="fa-IR"/>
          </a:p>
        </p:txBody>
      </p:sp>
    </p:spTree>
    <p:extLst>
      <p:ext uri="{BB962C8B-B14F-4D97-AF65-F5344CB8AC3E}">
        <p14:creationId xmlns:p14="http://schemas.microsoft.com/office/powerpoint/2010/main" val="2127319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11</a:t>
            </a:fld>
            <a:endParaRPr lang="fa-IR"/>
          </a:p>
        </p:txBody>
      </p:sp>
    </p:spTree>
    <p:extLst>
      <p:ext uri="{BB962C8B-B14F-4D97-AF65-F5344CB8AC3E}">
        <p14:creationId xmlns:p14="http://schemas.microsoft.com/office/powerpoint/2010/main" val="2756885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12</a:t>
            </a:fld>
            <a:endParaRPr lang="fa-IR"/>
          </a:p>
        </p:txBody>
      </p:sp>
    </p:spTree>
    <p:extLst>
      <p:ext uri="{BB962C8B-B14F-4D97-AF65-F5344CB8AC3E}">
        <p14:creationId xmlns:p14="http://schemas.microsoft.com/office/powerpoint/2010/main" val="3977421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13</a:t>
            </a:fld>
            <a:endParaRPr lang="fa-IR"/>
          </a:p>
        </p:txBody>
      </p:sp>
    </p:spTree>
    <p:extLst>
      <p:ext uri="{BB962C8B-B14F-4D97-AF65-F5344CB8AC3E}">
        <p14:creationId xmlns:p14="http://schemas.microsoft.com/office/powerpoint/2010/main" val="895243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14</a:t>
            </a:fld>
            <a:endParaRPr lang="fa-IR"/>
          </a:p>
        </p:txBody>
      </p:sp>
    </p:spTree>
    <p:extLst>
      <p:ext uri="{BB962C8B-B14F-4D97-AF65-F5344CB8AC3E}">
        <p14:creationId xmlns:p14="http://schemas.microsoft.com/office/powerpoint/2010/main" val="728620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15</a:t>
            </a:fld>
            <a:endParaRPr lang="fa-IR"/>
          </a:p>
        </p:txBody>
      </p:sp>
    </p:spTree>
    <p:extLst>
      <p:ext uri="{BB962C8B-B14F-4D97-AF65-F5344CB8AC3E}">
        <p14:creationId xmlns:p14="http://schemas.microsoft.com/office/powerpoint/2010/main" val="2683222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16</a:t>
            </a:fld>
            <a:endParaRPr lang="fa-IR"/>
          </a:p>
        </p:txBody>
      </p:sp>
    </p:spTree>
    <p:extLst>
      <p:ext uri="{BB962C8B-B14F-4D97-AF65-F5344CB8AC3E}">
        <p14:creationId xmlns:p14="http://schemas.microsoft.com/office/powerpoint/2010/main" val="3126193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17</a:t>
            </a:fld>
            <a:endParaRPr lang="fa-IR"/>
          </a:p>
        </p:txBody>
      </p:sp>
    </p:spTree>
    <p:extLst>
      <p:ext uri="{BB962C8B-B14F-4D97-AF65-F5344CB8AC3E}">
        <p14:creationId xmlns:p14="http://schemas.microsoft.com/office/powerpoint/2010/main" val="3312752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18</a:t>
            </a:fld>
            <a:endParaRPr lang="fa-IR"/>
          </a:p>
        </p:txBody>
      </p:sp>
    </p:spTree>
    <p:extLst>
      <p:ext uri="{BB962C8B-B14F-4D97-AF65-F5344CB8AC3E}">
        <p14:creationId xmlns:p14="http://schemas.microsoft.com/office/powerpoint/2010/main" val="20879106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19</a:t>
            </a:fld>
            <a:endParaRPr lang="fa-IR"/>
          </a:p>
        </p:txBody>
      </p:sp>
    </p:spTree>
    <p:extLst>
      <p:ext uri="{BB962C8B-B14F-4D97-AF65-F5344CB8AC3E}">
        <p14:creationId xmlns:p14="http://schemas.microsoft.com/office/powerpoint/2010/main" val="585638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20</a:t>
            </a:fld>
            <a:endParaRPr lang="fa-IR"/>
          </a:p>
        </p:txBody>
      </p:sp>
    </p:spTree>
    <p:extLst>
      <p:ext uri="{BB962C8B-B14F-4D97-AF65-F5344CB8AC3E}">
        <p14:creationId xmlns:p14="http://schemas.microsoft.com/office/powerpoint/2010/main" val="2305748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3</a:t>
            </a:fld>
            <a:endParaRPr lang="fa-IR"/>
          </a:p>
        </p:txBody>
      </p:sp>
    </p:spTree>
    <p:extLst>
      <p:ext uri="{BB962C8B-B14F-4D97-AF65-F5344CB8AC3E}">
        <p14:creationId xmlns:p14="http://schemas.microsoft.com/office/powerpoint/2010/main" val="41658556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21</a:t>
            </a:fld>
            <a:endParaRPr lang="fa-IR"/>
          </a:p>
        </p:txBody>
      </p:sp>
    </p:spTree>
    <p:extLst>
      <p:ext uri="{BB962C8B-B14F-4D97-AF65-F5344CB8AC3E}">
        <p14:creationId xmlns:p14="http://schemas.microsoft.com/office/powerpoint/2010/main" val="15564298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22</a:t>
            </a:fld>
            <a:endParaRPr lang="fa-IR"/>
          </a:p>
        </p:txBody>
      </p:sp>
    </p:spTree>
    <p:extLst>
      <p:ext uri="{BB962C8B-B14F-4D97-AF65-F5344CB8AC3E}">
        <p14:creationId xmlns:p14="http://schemas.microsoft.com/office/powerpoint/2010/main" val="1505411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23</a:t>
            </a:fld>
            <a:endParaRPr lang="fa-IR"/>
          </a:p>
        </p:txBody>
      </p:sp>
    </p:spTree>
    <p:extLst>
      <p:ext uri="{BB962C8B-B14F-4D97-AF65-F5344CB8AC3E}">
        <p14:creationId xmlns:p14="http://schemas.microsoft.com/office/powerpoint/2010/main" val="9618758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24</a:t>
            </a:fld>
            <a:endParaRPr lang="fa-IR"/>
          </a:p>
        </p:txBody>
      </p:sp>
    </p:spTree>
    <p:extLst>
      <p:ext uri="{BB962C8B-B14F-4D97-AF65-F5344CB8AC3E}">
        <p14:creationId xmlns:p14="http://schemas.microsoft.com/office/powerpoint/2010/main" val="32975294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25</a:t>
            </a:fld>
            <a:endParaRPr lang="fa-IR"/>
          </a:p>
        </p:txBody>
      </p:sp>
    </p:spTree>
    <p:extLst>
      <p:ext uri="{BB962C8B-B14F-4D97-AF65-F5344CB8AC3E}">
        <p14:creationId xmlns:p14="http://schemas.microsoft.com/office/powerpoint/2010/main" val="25000055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26</a:t>
            </a:fld>
            <a:endParaRPr lang="fa-IR"/>
          </a:p>
        </p:txBody>
      </p:sp>
    </p:spTree>
    <p:extLst>
      <p:ext uri="{BB962C8B-B14F-4D97-AF65-F5344CB8AC3E}">
        <p14:creationId xmlns:p14="http://schemas.microsoft.com/office/powerpoint/2010/main" val="1135153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27</a:t>
            </a:fld>
            <a:endParaRPr lang="fa-IR"/>
          </a:p>
        </p:txBody>
      </p:sp>
    </p:spTree>
    <p:extLst>
      <p:ext uri="{BB962C8B-B14F-4D97-AF65-F5344CB8AC3E}">
        <p14:creationId xmlns:p14="http://schemas.microsoft.com/office/powerpoint/2010/main" val="27997700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28</a:t>
            </a:fld>
            <a:endParaRPr lang="fa-IR"/>
          </a:p>
        </p:txBody>
      </p:sp>
    </p:spTree>
    <p:extLst>
      <p:ext uri="{BB962C8B-B14F-4D97-AF65-F5344CB8AC3E}">
        <p14:creationId xmlns:p14="http://schemas.microsoft.com/office/powerpoint/2010/main" val="60450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29</a:t>
            </a:fld>
            <a:endParaRPr lang="fa-IR"/>
          </a:p>
        </p:txBody>
      </p:sp>
    </p:spTree>
    <p:extLst>
      <p:ext uri="{BB962C8B-B14F-4D97-AF65-F5344CB8AC3E}">
        <p14:creationId xmlns:p14="http://schemas.microsoft.com/office/powerpoint/2010/main" val="18764479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30</a:t>
            </a:fld>
            <a:endParaRPr lang="fa-IR"/>
          </a:p>
        </p:txBody>
      </p:sp>
    </p:spTree>
    <p:extLst>
      <p:ext uri="{BB962C8B-B14F-4D97-AF65-F5344CB8AC3E}">
        <p14:creationId xmlns:p14="http://schemas.microsoft.com/office/powerpoint/2010/main" val="4140851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4</a:t>
            </a:fld>
            <a:endParaRPr lang="fa-IR"/>
          </a:p>
        </p:txBody>
      </p:sp>
    </p:spTree>
    <p:extLst>
      <p:ext uri="{BB962C8B-B14F-4D97-AF65-F5344CB8AC3E}">
        <p14:creationId xmlns:p14="http://schemas.microsoft.com/office/powerpoint/2010/main" val="35173695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31</a:t>
            </a:fld>
            <a:endParaRPr lang="fa-IR"/>
          </a:p>
        </p:txBody>
      </p:sp>
    </p:spTree>
    <p:extLst>
      <p:ext uri="{BB962C8B-B14F-4D97-AF65-F5344CB8AC3E}">
        <p14:creationId xmlns:p14="http://schemas.microsoft.com/office/powerpoint/2010/main" val="41445670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32</a:t>
            </a:fld>
            <a:endParaRPr lang="fa-IR"/>
          </a:p>
        </p:txBody>
      </p:sp>
    </p:spTree>
    <p:extLst>
      <p:ext uri="{BB962C8B-B14F-4D97-AF65-F5344CB8AC3E}">
        <p14:creationId xmlns:p14="http://schemas.microsoft.com/office/powerpoint/2010/main" val="34343801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33</a:t>
            </a:fld>
            <a:endParaRPr lang="fa-IR"/>
          </a:p>
        </p:txBody>
      </p:sp>
    </p:spTree>
    <p:extLst>
      <p:ext uri="{BB962C8B-B14F-4D97-AF65-F5344CB8AC3E}">
        <p14:creationId xmlns:p14="http://schemas.microsoft.com/office/powerpoint/2010/main" val="31143363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34</a:t>
            </a:fld>
            <a:endParaRPr lang="fa-IR"/>
          </a:p>
        </p:txBody>
      </p:sp>
    </p:spTree>
    <p:extLst>
      <p:ext uri="{BB962C8B-B14F-4D97-AF65-F5344CB8AC3E}">
        <p14:creationId xmlns:p14="http://schemas.microsoft.com/office/powerpoint/2010/main" val="35550127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35</a:t>
            </a:fld>
            <a:endParaRPr lang="fa-IR"/>
          </a:p>
        </p:txBody>
      </p:sp>
    </p:spTree>
    <p:extLst>
      <p:ext uri="{BB962C8B-B14F-4D97-AF65-F5344CB8AC3E}">
        <p14:creationId xmlns:p14="http://schemas.microsoft.com/office/powerpoint/2010/main" val="1334219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5</a:t>
            </a:fld>
            <a:endParaRPr lang="fa-IR"/>
          </a:p>
        </p:txBody>
      </p:sp>
    </p:spTree>
    <p:extLst>
      <p:ext uri="{BB962C8B-B14F-4D97-AF65-F5344CB8AC3E}">
        <p14:creationId xmlns:p14="http://schemas.microsoft.com/office/powerpoint/2010/main" val="916460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6</a:t>
            </a:fld>
            <a:endParaRPr lang="fa-IR"/>
          </a:p>
        </p:txBody>
      </p:sp>
    </p:spTree>
    <p:extLst>
      <p:ext uri="{BB962C8B-B14F-4D97-AF65-F5344CB8AC3E}">
        <p14:creationId xmlns:p14="http://schemas.microsoft.com/office/powerpoint/2010/main" val="1174255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7</a:t>
            </a:fld>
            <a:endParaRPr lang="fa-IR"/>
          </a:p>
        </p:txBody>
      </p:sp>
    </p:spTree>
    <p:extLst>
      <p:ext uri="{BB962C8B-B14F-4D97-AF65-F5344CB8AC3E}">
        <p14:creationId xmlns:p14="http://schemas.microsoft.com/office/powerpoint/2010/main" val="3945358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8</a:t>
            </a:fld>
            <a:endParaRPr lang="fa-IR"/>
          </a:p>
        </p:txBody>
      </p:sp>
    </p:spTree>
    <p:extLst>
      <p:ext uri="{BB962C8B-B14F-4D97-AF65-F5344CB8AC3E}">
        <p14:creationId xmlns:p14="http://schemas.microsoft.com/office/powerpoint/2010/main" val="621236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9</a:t>
            </a:fld>
            <a:endParaRPr lang="fa-IR"/>
          </a:p>
        </p:txBody>
      </p:sp>
    </p:spTree>
    <p:extLst>
      <p:ext uri="{BB962C8B-B14F-4D97-AF65-F5344CB8AC3E}">
        <p14:creationId xmlns:p14="http://schemas.microsoft.com/office/powerpoint/2010/main" val="2400767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8987B796-0FB4-4BD0-A80C-C9BFCA5CB64E}" type="slidenum">
              <a:rPr lang="fa-IR" smtClean="0"/>
              <a:pPr/>
              <a:t>10</a:t>
            </a:fld>
            <a:endParaRPr lang="fa-IR"/>
          </a:p>
        </p:txBody>
      </p:sp>
    </p:spTree>
    <p:extLst>
      <p:ext uri="{BB962C8B-B14F-4D97-AF65-F5344CB8AC3E}">
        <p14:creationId xmlns:p14="http://schemas.microsoft.com/office/powerpoint/2010/main" val="1891352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a:prstGeom prst="rect">
            <a:avLst/>
          </a:prstGeom>
        </p:spPr>
        <p:txBody>
          <a:bodyPr/>
          <a:lstStyle/>
          <a:p>
            <a:r>
              <a:rPr lang="en-US" smtClean="0"/>
              <a:t>Click to edit Master title style</a:t>
            </a:r>
            <a:endParaRPr lang="fa-I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a-I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fa-IR"/>
          </a:p>
        </p:txBody>
      </p:sp>
      <p:sp>
        <p:nvSpPr>
          <p:cNvPr id="3" name="Vertical Text Placeholder 2"/>
          <p:cNvSpPr>
            <a:spLocks noGrp="1"/>
          </p:cNvSpPr>
          <p:nvPr>
            <p:ph type="body" orient="vert" idx="1"/>
          </p:nvPr>
        </p:nvSpPr>
        <p:spPr>
          <a:xfrm>
            <a:off x="457200" y="1600203"/>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a:xfrm>
            <a:off x="6553200" y="6356353"/>
            <a:ext cx="2133600" cy="365125"/>
          </a:xfrm>
          <a:prstGeom prst="rect">
            <a:avLst/>
          </a:prstGeom>
        </p:spPr>
        <p:txBody>
          <a:bodyPr/>
          <a:lstStyle/>
          <a:p>
            <a:fld id="{B5BB88AC-0253-4B35-890D-5F62805DB725}" type="datetimeFigureOut">
              <a:rPr lang="fa-IR" smtClean="0"/>
              <a:pPr/>
              <a:t>04/09/1440</a:t>
            </a:fld>
            <a:endParaRPr lang="fa-IR"/>
          </a:p>
        </p:txBody>
      </p:sp>
      <p:sp>
        <p:nvSpPr>
          <p:cNvPr id="5" name="Footer Placeholder 4"/>
          <p:cNvSpPr>
            <a:spLocks noGrp="1"/>
          </p:cNvSpPr>
          <p:nvPr>
            <p:ph type="ftr" sz="quarter" idx="11"/>
          </p:nvPr>
        </p:nvSpPr>
        <p:spPr>
          <a:xfrm>
            <a:off x="3124200" y="6356353"/>
            <a:ext cx="2895600" cy="365125"/>
          </a:xfrm>
          <a:prstGeom prst="rect">
            <a:avLst/>
          </a:prstGeom>
        </p:spPr>
        <p:txBody>
          <a:bodyPr/>
          <a:lstStyle/>
          <a:p>
            <a:endParaRPr lang="fa-IR"/>
          </a:p>
        </p:txBody>
      </p:sp>
      <p:sp>
        <p:nvSpPr>
          <p:cNvPr id="6" name="Slide Number Placeholder 5"/>
          <p:cNvSpPr>
            <a:spLocks noGrp="1"/>
          </p:cNvSpPr>
          <p:nvPr>
            <p:ph type="sldNum" sz="quarter" idx="12"/>
          </p:nvPr>
        </p:nvSpPr>
        <p:spPr>
          <a:xfrm>
            <a:off x="457200" y="6356353"/>
            <a:ext cx="2133600" cy="365125"/>
          </a:xfrm>
          <a:prstGeom prst="rect">
            <a:avLst/>
          </a:prstGeom>
        </p:spPr>
        <p:txBody>
          <a:bodyPr/>
          <a:lstStyle/>
          <a:p>
            <a:fld id="{695B5B37-FC00-4103-AE22-753B501E5D2B}" type="slidenum">
              <a:rPr lang="fa-IR" smtClean="0"/>
              <a:pPr/>
              <a:t>‹#›</a:t>
            </a:fld>
            <a:endParaRPr lang="fa-I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7"/>
            <a:ext cx="2057400" cy="4387851"/>
          </a:xfrm>
          <a:prstGeom prst="rect">
            <a:avLst/>
          </a:prstGeom>
        </p:spPr>
        <p:txBody>
          <a:bodyPr vert="eaVert"/>
          <a:lstStyle/>
          <a:p>
            <a:r>
              <a:rPr lang="en-US" smtClean="0"/>
              <a:t>Click to edit Master title style</a:t>
            </a:r>
            <a:endParaRPr lang="fa-IR"/>
          </a:p>
        </p:txBody>
      </p:sp>
      <p:sp>
        <p:nvSpPr>
          <p:cNvPr id="3" name="Vertical Text Placeholder 2"/>
          <p:cNvSpPr>
            <a:spLocks noGrp="1"/>
          </p:cNvSpPr>
          <p:nvPr>
            <p:ph type="body" orient="vert" idx="1"/>
          </p:nvPr>
        </p:nvSpPr>
        <p:spPr>
          <a:xfrm>
            <a:off x="457200" y="206377"/>
            <a:ext cx="6019800" cy="4387851"/>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a:xfrm>
            <a:off x="6553200" y="6356353"/>
            <a:ext cx="2133600" cy="365125"/>
          </a:xfrm>
          <a:prstGeom prst="rect">
            <a:avLst/>
          </a:prstGeom>
        </p:spPr>
        <p:txBody>
          <a:bodyPr/>
          <a:lstStyle/>
          <a:p>
            <a:fld id="{B5BB88AC-0253-4B35-890D-5F62805DB725}" type="datetimeFigureOut">
              <a:rPr lang="fa-IR" smtClean="0"/>
              <a:pPr/>
              <a:t>04/09/1440</a:t>
            </a:fld>
            <a:endParaRPr lang="fa-IR"/>
          </a:p>
        </p:txBody>
      </p:sp>
      <p:sp>
        <p:nvSpPr>
          <p:cNvPr id="5" name="Footer Placeholder 4"/>
          <p:cNvSpPr>
            <a:spLocks noGrp="1"/>
          </p:cNvSpPr>
          <p:nvPr>
            <p:ph type="ftr" sz="quarter" idx="11"/>
          </p:nvPr>
        </p:nvSpPr>
        <p:spPr>
          <a:xfrm>
            <a:off x="3124200" y="6356353"/>
            <a:ext cx="2895600" cy="365125"/>
          </a:xfrm>
          <a:prstGeom prst="rect">
            <a:avLst/>
          </a:prstGeom>
        </p:spPr>
        <p:txBody>
          <a:bodyPr/>
          <a:lstStyle/>
          <a:p>
            <a:endParaRPr lang="fa-IR"/>
          </a:p>
        </p:txBody>
      </p:sp>
      <p:sp>
        <p:nvSpPr>
          <p:cNvPr id="6" name="Slide Number Placeholder 5"/>
          <p:cNvSpPr>
            <a:spLocks noGrp="1"/>
          </p:cNvSpPr>
          <p:nvPr>
            <p:ph type="sldNum" sz="quarter" idx="12"/>
          </p:nvPr>
        </p:nvSpPr>
        <p:spPr>
          <a:xfrm>
            <a:off x="457200" y="6356353"/>
            <a:ext cx="2133600" cy="365125"/>
          </a:xfrm>
          <a:prstGeom prst="rect">
            <a:avLst/>
          </a:prstGeom>
        </p:spPr>
        <p:txBody>
          <a:bodyPr/>
          <a:lstStyle/>
          <a:p>
            <a:fld id="{695B5B37-FC00-4103-AE22-753B501E5D2B}" type="slidenum">
              <a:rPr lang="fa-IR" smtClean="0"/>
              <a:pPr/>
              <a:t>‹#›</a:t>
            </a:fld>
            <a:endParaRPr lang="fa-I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fa-IR"/>
          </a:p>
        </p:txBody>
      </p:sp>
      <p:sp>
        <p:nvSpPr>
          <p:cNvPr id="3" name="Content Placeholder 2"/>
          <p:cNvSpPr>
            <a:spLocks noGrp="1"/>
          </p:cNvSpPr>
          <p:nvPr>
            <p:ph idx="1"/>
          </p:nvPr>
        </p:nvSpPr>
        <p:spPr>
          <a:xfrm>
            <a:off x="457200" y="1600203"/>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a:xfrm>
            <a:off x="6553200" y="6356353"/>
            <a:ext cx="2133600" cy="365125"/>
          </a:xfrm>
          <a:prstGeom prst="rect">
            <a:avLst/>
          </a:prstGeom>
        </p:spPr>
        <p:txBody>
          <a:bodyPr/>
          <a:lstStyle/>
          <a:p>
            <a:fld id="{B5BB88AC-0253-4B35-890D-5F62805DB725}" type="datetimeFigureOut">
              <a:rPr lang="fa-IR" smtClean="0"/>
              <a:pPr/>
              <a:t>04/09/1440</a:t>
            </a:fld>
            <a:endParaRPr lang="fa-IR"/>
          </a:p>
        </p:txBody>
      </p:sp>
      <p:sp>
        <p:nvSpPr>
          <p:cNvPr id="5" name="Footer Placeholder 4"/>
          <p:cNvSpPr>
            <a:spLocks noGrp="1"/>
          </p:cNvSpPr>
          <p:nvPr>
            <p:ph type="ftr" sz="quarter" idx="11"/>
          </p:nvPr>
        </p:nvSpPr>
        <p:spPr>
          <a:xfrm>
            <a:off x="3124200" y="6356353"/>
            <a:ext cx="2895600" cy="365125"/>
          </a:xfrm>
          <a:prstGeom prst="rect">
            <a:avLst/>
          </a:prstGeom>
        </p:spPr>
        <p:txBody>
          <a:bodyPr/>
          <a:lstStyle/>
          <a:p>
            <a:endParaRPr lang="fa-IR"/>
          </a:p>
        </p:txBody>
      </p:sp>
      <p:sp>
        <p:nvSpPr>
          <p:cNvPr id="6" name="Slide Number Placeholder 5"/>
          <p:cNvSpPr>
            <a:spLocks noGrp="1"/>
          </p:cNvSpPr>
          <p:nvPr>
            <p:ph type="sldNum" sz="quarter" idx="12"/>
          </p:nvPr>
        </p:nvSpPr>
        <p:spPr>
          <a:xfrm>
            <a:off x="457200" y="6356353"/>
            <a:ext cx="2133600" cy="365125"/>
          </a:xfrm>
          <a:prstGeom prst="rect">
            <a:avLst/>
          </a:prstGeom>
        </p:spPr>
        <p:txBody>
          <a:bodyPr/>
          <a:lstStyle/>
          <a:p>
            <a:fld id="{695B5B37-FC00-4103-AE22-753B501E5D2B}" type="slidenum">
              <a:rPr lang="fa-IR" smtClean="0"/>
              <a:pPr/>
              <a:t>‹#›</a:t>
            </a:fld>
            <a:endParaRPr lang="fa-I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a:prstGeom prst="rect">
            <a:avLst/>
          </a:prstGeom>
        </p:spPr>
        <p:txBody>
          <a:bodyPr anchor="t"/>
          <a:lstStyle>
            <a:lvl1pPr algn="r">
              <a:defRPr sz="4000" b="1" cap="all"/>
            </a:lvl1pPr>
          </a:lstStyle>
          <a:p>
            <a:r>
              <a:rPr lang="en-US" smtClean="0"/>
              <a:t>Click to edit Master title style</a:t>
            </a:r>
            <a:endParaRPr lang="fa-I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53200" y="6356353"/>
            <a:ext cx="2133600" cy="365125"/>
          </a:xfrm>
          <a:prstGeom prst="rect">
            <a:avLst/>
          </a:prstGeom>
        </p:spPr>
        <p:txBody>
          <a:bodyPr/>
          <a:lstStyle/>
          <a:p>
            <a:fld id="{B5BB88AC-0253-4B35-890D-5F62805DB725}" type="datetimeFigureOut">
              <a:rPr lang="fa-IR" smtClean="0"/>
              <a:pPr/>
              <a:t>04/09/1440</a:t>
            </a:fld>
            <a:endParaRPr lang="fa-IR"/>
          </a:p>
        </p:txBody>
      </p:sp>
      <p:sp>
        <p:nvSpPr>
          <p:cNvPr id="5" name="Footer Placeholder 4"/>
          <p:cNvSpPr>
            <a:spLocks noGrp="1"/>
          </p:cNvSpPr>
          <p:nvPr>
            <p:ph type="ftr" sz="quarter" idx="11"/>
          </p:nvPr>
        </p:nvSpPr>
        <p:spPr>
          <a:xfrm>
            <a:off x="3124200" y="6356353"/>
            <a:ext cx="2895600" cy="365125"/>
          </a:xfrm>
          <a:prstGeom prst="rect">
            <a:avLst/>
          </a:prstGeom>
        </p:spPr>
        <p:txBody>
          <a:bodyPr/>
          <a:lstStyle/>
          <a:p>
            <a:endParaRPr lang="fa-IR"/>
          </a:p>
        </p:txBody>
      </p:sp>
      <p:sp>
        <p:nvSpPr>
          <p:cNvPr id="6" name="Slide Number Placeholder 5"/>
          <p:cNvSpPr>
            <a:spLocks noGrp="1"/>
          </p:cNvSpPr>
          <p:nvPr>
            <p:ph type="sldNum" sz="quarter" idx="12"/>
          </p:nvPr>
        </p:nvSpPr>
        <p:spPr>
          <a:xfrm>
            <a:off x="457200" y="6356353"/>
            <a:ext cx="2133600" cy="365125"/>
          </a:xfrm>
          <a:prstGeom prst="rect">
            <a:avLst/>
          </a:prstGeom>
        </p:spPr>
        <p:txBody>
          <a:bodyPr/>
          <a:lstStyle/>
          <a:p>
            <a:fld id="{695B5B37-FC00-4103-AE22-753B501E5D2B}" type="slidenum">
              <a:rPr lang="fa-IR" smtClean="0"/>
              <a:pPr/>
              <a:t>‹#›</a:t>
            </a:fld>
            <a:endParaRPr lang="fa-I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fa-IR"/>
          </a:p>
        </p:txBody>
      </p:sp>
      <p:sp>
        <p:nvSpPr>
          <p:cNvPr id="3" name="Content Placeholder 2"/>
          <p:cNvSpPr>
            <a:spLocks noGrp="1"/>
          </p:cNvSpPr>
          <p:nvPr>
            <p:ph sz="half" idx="1"/>
          </p:nvPr>
        </p:nvSpPr>
        <p:spPr>
          <a:xfrm>
            <a:off x="457200" y="1200153"/>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Content Placeholder 3"/>
          <p:cNvSpPr>
            <a:spLocks noGrp="1"/>
          </p:cNvSpPr>
          <p:nvPr>
            <p:ph sz="half" idx="2"/>
          </p:nvPr>
        </p:nvSpPr>
        <p:spPr>
          <a:xfrm>
            <a:off x="4648200" y="1200153"/>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Date Placeholder 4"/>
          <p:cNvSpPr>
            <a:spLocks noGrp="1"/>
          </p:cNvSpPr>
          <p:nvPr>
            <p:ph type="dt" sz="half" idx="10"/>
          </p:nvPr>
        </p:nvSpPr>
        <p:spPr>
          <a:xfrm>
            <a:off x="6553200" y="6356353"/>
            <a:ext cx="2133600" cy="365125"/>
          </a:xfrm>
          <a:prstGeom prst="rect">
            <a:avLst/>
          </a:prstGeom>
        </p:spPr>
        <p:txBody>
          <a:bodyPr/>
          <a:lstStyle/>
          <a:p>
            <a:fld id="{B5BB88AC-0253-4B35-890D-5F62805DB725}" type="datetimeFigureOut">
              <a:rPr lang="fa-IR" smtClean="0"/>
              <a:pPr/>
              <a:t>04/09/1440</a:t>
            </a:fld>
            <a:endParaRPr lang="fa-IR"/>
          </a:p>
        </p:txBody>
      </p:sp>
      <p:sp>
        <p:nvSpPr>
          <p:cNvPr id="6" name="Footer Placeholder 5"/>
          <p:cNvSpPr>
            <a:spLocks noGrp="1"/>
          </p:cNvSpPr>
          <p:nvPr>
            <p:ph type="ftr" sz="quarter" idx="11"/>
          </p:nvPr>
        </p:nvSpPr>
        <p:spPr>
          <a:xfrm>
            <a:off x="3124200" y="6356353"/>
            <a:ext cx="2895600" cy="365125"/>
          </a:xfrm>
          <a:prstGeom prst="rect">
            <a:avLst/>
          </a:prstGeom>
        </p:spPr>
        <p:txBody>
          <a:bodyPr/>
          <a:lstStyle/>
          <a:p>
            <a:endParaRPr lang="fa-IR"/>
          </a:p>
        </p:txBody>
      </p:sp>
      <p:sp>
        <p:nvSpPr>
          <p:cNvPr id="7" name="Slide Number Placeholder 6"/>
          <p:cNvSpPr>
            <a:spLocks noGrp="1"/>
          </p:cNvSpPr>
          <p:nvPr>
            <p:ph type="sldNum" sz="quarter" idx="12"/>
          </p:nvPr>
        </p:nvSpPr>
        <p:spPr>
          <a:xfrm>
            <a:off x="457200" y="6356353"/>
            <a:ext cx="2133600" cy="365125"/>
          </a:xfrm>
          <a:prstGeom prst="rect">
            <a:avLst/>
          </a:prstGeom>
        </p:spPr>
        <p:txBody>
          <a:bodyPr/>
          <a:lstStyle/>
          <a:p>
            <a:fld id="{695B5B37-FC00-4103-AE22-753B501E5D2B}" type="slidenum">
              <a:rPr lang="fa-IR" smtClean="0"/>
              <a:pPr/>
              <a:t>‹#›</a:t>
            </a:fld>
            <a:endParaRPr lang="fa-I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lvl1pPr>
              <a:defRPr/>
            </a:lvl1pPr>
          </a:lstStyle>
          <a:p>
            <a:r>
              <a:rPr lang="en-US" smtClean="0"/>
              <a:t>Click to edit Master title style</a:t>
            </a:r>
            <a:endParaRPr lang="fa-IR"/>
          </a:p>
        </p:txBody>
      </p:sp>
      <p:sp>
        <p:nvSpPr>
          <p:cNvPr id="3" name="Text Placeholder 2"/>
          <p:cNvSpPr>
            <a:spLocks noGrp="1"/>
          </p:cNvSpPr>
          <p:nvPr>
            <p:ph type="body" idx="1"/>
          </p:nvPr>
        </p:nvSpPr>
        <p:spPr>
          <a:xfrm>
            <a:off x="457200" y="1535115"/>
            <a:ext cx="4040188" cy="639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Text Placeholder 4"/>
          <p:cNvSpPr>
            <a:spLocks noGrp="1"/>
          </p:cNvSpPr>
          <p:nvPr>
            <p:ph type="body" sz="quarter" idx="3"/>
          </p:nvPr>
        </p:nvSpPr>
        <p:spPr>
          <a:xfrm>
            <a:off x="4645028" y="1535115"/>
            <a:ext cx="4041775" cy="639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7" name="Date Placeholder 6"/>
          <p:cNvSpPr>
            <a:spLocks noGrp="1"/>
          </p:cNvSpPr>
          <p:nvPr>
            <p:ph type="dt" sz="half" idx="10"/>
          </p:nvPr>
        </p:nvSpPr>
        <p:spPr>
          <a:xfrm>
            <a:off x="6553200" y="6356353"/>
            <a:ext cx="2133600" cy="365125"/>
          </a:xfrm>
          <a:prstGeom prst="rect">
            <a:avLst/>
          </a:prstGeom>
        </p:spPr>
        <p:txBody>
          <a:bodyPr/>
          <a:lstStyle/>
          <a:p>
            <a:fld id="{B5BB88AC-0253-4B35-890D-5F62805DB725}" type="datetimeFigureOut">
              <a:rPr lang="fa-IR" smtClean="0"/>
              <a:pPr/>
              <a:t>04/09/1440</a:t>
            </a:fld>
            <a:endParaRPr lang="fa-IR"/>
          </a:p>
        </p:txBody>
      </p:sp>
      <p:sp>
        <p:nvSpPr>
          <p:cNvPr id="8" name="Footer Placeholder 7"/>
          <p:cNvSpPr>
            <a:spLocks noGrp="1"/>
          </p:cNvSpPr>
          <p:nvPr>
            <p:ph type="ftr" sz="quarter" idx="11"/>
          </p:nvPr>
        </p:nvSpPr>
        <p:spPr>
          <a:xfrm>
            <a:off x="3124200" y="6356353"/>
            <a:ext cx="2895600" cy="365125"/>
          </a:xfrm>
          <a:prstGeom prst="rect">
            <a:avLst/>
          </a:prstGeom>
        </p:spPr>
        <p:txBody>
          <a:bodyPr/>
          <a:lstStyle/>
          <a:p>
            <a:endParaRPr lang="fa-IR"/>
          </a:p>
        </p:txBody>
      </p:sp>
      <p:sp>
        <p:nvSpPr>
          <p:cNvPr id="9" name="Slide Number Placeholder 8"/>
          <p:cNvSpPr>
            <a:spLocks noGrp="1"/>
          </p:cNvSpPr>
          <p:nvPr>
            <p:ph type="sldNum" sz="quarter" idx="12"/>
          </p:nvPr>
        </p:nvSpPr>
        <p:spPr>
          <a:xfrm>
            <a:off x="457200" y="6356353"/>
            <a:ext cx="2133600" cy="365125"/>
          </a:xfrm>
          <a:prstGeom prst="rect">
            <a:avLst/>
          </a:prstGeom>
        </p:spPr>
        <p:txBody>
          <a:bodyPr/>
          <a:lstStyle/>
          <a:p>
            <a:fld id="{695B5B37-FC00-4103-AE22-753B501E5D2B}" type="slidenum">
              <a:rPr lang="fa-IR" smtClean="0"/>
              <a:pPr/>
              <a:t>‹#›</a:t>
            </a:fld>
            <a:endParaRPr lang="fa-I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fa-IR"/>
          </a:p>
        </p:txBody>
      </p:sp>
      <p:sp>
        <p:nvSpPr>
          <p:cNvPr id="3" name="Date Placeholder 2"/>
          <p:cNvSpPr>
            <a:spLocks noGrp="1"/>
          </p:cNvSpPr>
          <p:nvPr>
            <p:ph type="dt" sz="half" idx="10"/>
          </p:nvPr>
        </p:nvSpPr>
        <p:spPr>
          <a:xfrm>
            <a:off x="6553200" y="6356353"/>
            <a:ext cx="2133600" cy="365125"/>
          </a:xfrm>
          <a:prstGeom prst="rect">
            <a:avLst/>
          </a:prstGeom>
        </p:spPr>
        <p:txBody>
          <a:bodyPr/>
          <a:lstStyle/>
          <a:p>
            <a:fld id="{B5BB88AC-0253-4B35-890D-5F62805DB725}" type="datetimeFigureOut">
              <a:rPr lang="fa-IR" smtClean="0"/>
              <a:pPr/>
              <a:t>04/09/1440</a:t>
            </a:fld>
            <a:endParaRPr lang="fa-IR"/>
          </a:p>
        </p:txBody>
      </p:sp>
      <p:sp>
        <p:nvSpPr>
          <p:cNvPr id="4" name="Footer Placeholder 3"/>
          <p:cNvSpPr>
            <a:spLocks noGrp="1"/>
          </p:cNvSpPr>
          <p:nvPr>
            <p:ph type="ftr" sz="quarter" idx="11"/>
          </p:nvPr>
        </p:nvSpPr>
        <p:spPr>
          <a:xfrm>
            <a:off x="3124200" y="6356353"/>
            <a:ext cx="2895600" cy="365125"/>
          </a:xfrm>
          <a:prstGeom prst="rect">
            <a:avLst/>
          </a:prstGeom>
        </p:spPr>
        <p:txBody>
          <a:bodyPr/>
          <a:lstStyle/>
          <a:p>
            <a:endParaRPr lang="fa-IR"/>
          </a:p>
        </p:txBody>
      </p:sp>
      <p:sp>
        <p:nvSpPr>
          <p:cNvPr id="5" name="Slide Number Placeholder 4"/>
          <p:cNvSpPr>
            <a:spLocks noGrp="1"/>
          </p:cNvSpPr>
          <p:nvPr>
            <p:ph type="sldNum" sz="quarter" idx="12"/>
          </p:nvPr>
        </p:nvSpPr>
        <p:spPr>
          <a:xfrm>
            <a:off x="457200" y="6356353"/>
            <a:ext cx="2133600" cy="365125"/>
          </a:xfrm>
          <a:prstGeom prst="rect">
            <a:avLst/>
          </a:prstGeom>
        </p:spPr>
        <p:txBody>
          <a:bodyPr/>
          <a:lstStyle/>
          <a:p>
            <a:fld id="{695B5B37-FC00-4103-AE22-753B501E5D2B}" type="slidenum">
              <a:rPr lang="fa-IR" smtClean="0"/>
              <a:pPr/>
              <a:t>‹#›</a:t>
            </a:fld>
            <a:endParaRPr lang="fa-I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553200" y="6356353"/>
            <a:ext cx="2133600" cy="365125"/>
          </a:xfrm>
          <a:prstGeom prst="rect">
            <a:avLst/>
          </a:prstGeom>
        </p:spPr>
        <p:txBody>
          <a:bodyPr/>
          <a:lstStyle/>
          <a:p>
            <a:fld id="{B5BB88AC-0253-4B35-890D-5F62805DB725}" type="datetimeFigureOut">
              <a:rPr lang="fa-IR" smtClean="0"/>
              <a:pPr/>
              <a:t>04/09/1440</a:t>
            </a:fld>
            <a:endParaRPr lang="fa-IR"/>
          </a:p>
        </p:txBody>
      </p:sp>
      <p:sp>
        <p:nvSpPr>
          <p:cNvPr id="3" name="Footer Placeholder 2"/>
          <p:cNvSpPr>
            <a:spLocks noGrp="1"/>
          </p:cNvSpPr>
          <p:nvPr>
            <p:ph type="ftr" sz="quarter" idx="11"/>
          </p:nvPr>
        </p:nvSpPr>
        <p:spPr>
          <a:xfrm>
            <a:off x="3124200" y="6356353"/>
            <a:ext cx="2895600" cy="365125"/>
          </a:xfrm>
          <a:prstGeom prst="rect">
            <a:avLst/>
          </a:prstGeom>
        </p:spPr>
        <p:txBody>
          <a:bodyPr/>
          <a:lstStyle/>
          <a:p>
            <a:endParaRPr lang="fa-IR"/>
          </a:p>
        </p:txBody>
      </p:sp>
      <p:sp>
        <p:nvSpPr>
          <p:cNvPr id="4" name="Slide Number Placeholder 3"/>
          <p:cNvSpPr>
            <a:spLocks noGrp="1"/>
          </p:cNvSpPr>
          <p:nvPr>
            <p:ph type="sldNum" sz="quarter" idx="12"/>
          </p:nvPr>
        </p:nvSpPr>
        <p:spPr>
          <a:xfrm>
            <a:off x="457200" y="6356353"/>
            <a:ext cx="2133600" cy="365125"/>
          </a:xfrm>
          <a:prstGeom prst="rect">
            <a:avLst/>
          </a:prstGeom>
        </p:spPr>
        <p:txBody>
          <a:bodyPr/>
          <a:lstStyle/>
          <a:p>
            <a:fld id="{695B5B37-FC00-4103-AE22-753B501E5D2B}" type="slidenum">
              <a:rPr lang="fa-IR" smtClean="0"/>
              <a:pPr/>
              <a:t>‹#›</a:t>
            </a:fld>
            <a:endParaRPr lang="fa-I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1"/>
            <a:ext cx="3008313" cy="1162051"/>
          </a:xfrm>
          <a:prstGeom prst="rect">
            <a:avLst/>
          </a:prstGeom>
        </p:spPr>
        <p:txBody>
          <a:bodyPr anchor="b"/>
          <a:lstStyle>
            <a:lvl1pPr algn="r">
              <a:defRPr sz="2000" b="1"/>
            </a:lvl1pPr>
          </a:lstStyle>
          <a:p>
            <a:r>
              <a:rPr lang="en-US" smtClean="0"/>
              <a:t>Click to edit Master title style</a:t>
            </a:r>
            <a:endParaRPr lang="fa-IR"/>
          </a:p>
        </p:txBody>
      </p:sp>
      <p:sp>
        <p:nvSpPr>
          <p:cNvPr id="3" name="Content Placeholder 2"/>
          <p:cNvSpPr>
            <a:spLocks noGrp="1"/>
          </p:cNvSpPr>
          <p:nvPr>
            <p:ph idx="1"/>
          </p:nvPr>
        </p:nvSpPr>
        <p:spPr>
          <a:xfrm>
            <a:off x="3575050" y="273054"/>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Text Placeholder 3"/>
          <p:cNvSpPr>
            <a:spLocks noGrp="1"/>
          </p:cNvSpPr>
          <p:nvPr>
            <p:ph type="body" sz="half" idx="2"/>
          </p:nvPr>
        </p:nvSpPr>
        <p:spPr>
          <a:xfrm>
            <a:off x="457202" y="1435103"/>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53200" y="6356353"/>
            <a:ext cx="2133600" cy="365125"/>
          </a:xfrm>
          <a:prstGeom prst="rect">
            <a:avLst/>
          </a:prstGeom>
        </p:spPr>
        <p:txBody>
          <a:bodyPr/>
          <a:lstStyle/>
          <a:p>
            <a:fld id="{B5BB88AC-0253-4B35-890D-5F62805DB725}" type="datetimeFigureOut">
              <a:rPr lang="fa-IR" smtClean="0"/>
              <a:pPr/>
              <a:t>04/09/1440</a:t>
            </a:fld>
            <a:endParaRPr lang="fa-IR"/>
          </a:p>
        </p:txBody>
      </p:sp>
      <p:sp>
        <p:nvSpPr>
          <p:cNvPr id="6" name="Footer Placeholder 5"/>
          <p:cNvSpPr>
            <a:spLocks noGrp="1"/>
          </p:cNvSpPr>
          <p:nvPr>
            <p:ph type="ftr" sz="quarter" idx="11"/>
          </p:nvPr>
        </p:nvSpPr>
        <p:spPr>
          <a:xfrm>
            <a:off x="3124200" y="6356353"/>
            <a:ext cx="2895600" cy="365125"/>
          </a:xfrm>
          <a:prstGeom prst="rect">
            <a:avLst/>
          </a:prstGeom>
        </p:spPr>
        <p:txBody>
          <a:bodyPr/>
          <a:lstStyle/>
          <a:p>
            <a:endParaRPr lang="fa-IR"/>
          </a:p>
        </p:txBody>
      </p:sp>
      <p:sp>
        <p:nvSpPr>
          <p:cNvPr id="7" name="Slide Number Placeholder 6"/>
          <p:cNvSpPr>
            <a:spLocks noGrp="1"/>
          </p:cNvSpPr>
          <p:nvPr>
            <p:ph type="sldNum" sz="quarter" idx="12"/>
          </p:nvPr>
        </p:nvSpPr>
        <p:spPr>
          <a:xfrm>
            <a:off x="457200" y="6356353"/>
            <a:ext cx="2133600" cy="365125"/>
          </a:xfrm>
          <a:prstGeom prst="rect">
            <a:avLst/>
          </a:prstGeom>
        </p:spPr>
        <p:txBody>
          <a:bodyPr/>
          <a:lstStyle/>
          <a:p>
            <a:fld id="{695B5B37-FC00-4103-AE22-753B501E5D2B}" type="slidenum">
              <a:rPr lang="fa-IR" smtClean="0"/>
              <a:pPr/>
              <a:t>‹#›</a:t>
            </a:fld>
            <a:endParaRPr lang="fa-I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2"/>
            <a:ext cx="5486400" cy="566739"/>
          </a:xfrm>
          <a:prstGeom prst="rect">
            <a:avLst/>
          </a:prstGeom>
        </p:spPr>
        <p:txBody>
          <a:bodyPr anchor="b"/>
          <a:lstStyle>
            <a:lvl1pPr algn="r">
              <a:defRPr sz="2000" b="1"/>
            </a:lvl1pPr>
          </a:lstStyle>
          <a:p>
            <a:r>
              <a:rPr lang="en-US" smtClean="0"/>
              <a:t>Click to edit Master title style</a:t>
            </a:r>
            <a:endParaRPr lang="fa-I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p:cNvSpPr>
            <a:spLocks noGrp="1"/>
          </p:cNvSpPr>
          <p:nvPr>
            <p:ph type="body" sz="half" idx="2"/>
          </p:nvPr>
        </p:nvSpPr>
        <p:spPr>
          <a:xfrm>
            <a:off x="1792288" y="5367340"/>
            <a:ext cx="5486400" cy="8048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53200" y="6356353"/>
            <a:ext cx="2133600" cy="365125"/>
          </a:xfrm>
          <a:prstGeom prst="rect">
            <a:avLst/>
          </a:prstGeom>
        </p:spPr>
        <p:txBody>
          <a:bodyPr/>
          <a:lstStyle/>
          <a:p>
            <a:fld id="{B5BB88AC-0253-4B35-890D-5F62805DB725}" type="datetimeFigureOut">
              <a:rPr lang="fa-IR" smtClean="0"/>
              <a:pPr/>
              <a:t>04/09/1440</a:t>
            </a:fld>
            <a:endParaRPr lang="fa-IR"/>
          </a:p>
        </p:txBody>
      </p:sp>
      <p:sp>
        <p:nvSpPr>
          <p:cNvPr id="6" name="Footer Placeholder 5"/>
          <p:cNvSpPr>
            <a:spLocks noGrp="1"/>
          </p:cNvSpPr>
          <p:nvPr>
            <p:ph type="ftr" sz="quarter" idx="11"/>
          </p:nvPr>
        </p:nvSpPr>
        <p:spPr>
          <a:xfrm>
            <a:off x="3124200" y="6356353"/>
            <a:ext cx="2895600" cy="365125"/>
          </a:xfrm>
          <a:prstGeom prst="rect">
            <a:avLst/>
          </a:prstGeom>
        </p:spPr>
        <p:txBody>
          <a:bodyPr/>
          <a:lstStyle/>
          <a:p>
            <a:endParaRPr lang="fa-IR"/>
          </a:p>
        </p:txBody>
      </p:sp>
      <p:sp>
        <p:nvSpPr>
          <p:cNvPr id="7" name="Slide Number Placeholder 6"/>
          <p:cNvSpPr>
            <a:spLocks noGrp="1"/>
          </p:cNvSpPr>
          <p:nvPr>
            <p:ph type="sldNum" sz="quarter" idx="12"/>
          </p:nvPr>
        </p:nvSpPr>
        <p:spPr>
          <a:xfrm>
            <a:off x="457200" y="6356353"/>
            <a:ext cx="2133600" cy="365125"/>
          </a:xfrm>
          <a:prstGeom prst="rect">
            <a:avLst/>
          </a:prstGeom>
        </p:spPr>
        <p:txBody>
          <a:bodyPr/>
          <a:lstStyle/>
          <a:p>
            <a:fld id="{695B5B37-FC00-4103-AE22-753B501E5D2B}" type="slidenum">
              <a:rPr lang="fa-IR" smtClean="0"/>
              <a:pPr/>
              <a:t>‹#›</a:t>
            </a:fld>
            <a:endParaRPr lang="fa-I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2.xml"/><Relationship Id="rId7" Type="http://schemas.openxmlformats.org/officeDocument/2006/relationships/slide" Target="slide3.xml"/><Relationship Id="rId12"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7.xml"/><Relationship Id="rId5" Type="http://schemas.openxmlformats.org/officeDocument/2006/relationships/image" Target="../media/image4.png"/><Relationship Id="rId10" Type="http://schemas.openxmlformats.org/officeDocument/2006/relationships/slide" Target="slide6.xml"/><Relationship Id="rId4" Type="http://schemas.openxmlformats.org/officeDocument/2006/relationships/image" Target="../media/image3.png"/><Relationship Id="rId9" Type="http://schemas.openxmlformats.org/officeDocument/2006/relationships/slide" Target="slide5.xml"/></Relationships>
</file>

<file path=ppt/slides/_rels/slide11.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7.xml"/><Relationship Id="rId5" Type="http://schemas.openxmlformats.org/officeDocument/2006/relationships/image" Target="../media/image4.png"/><Relationship Id="rId10" Type="http://schemas.openxmlformats.org/officeDocument/2006/relationships/slide" Target="slide6.xml"/><Relationship Id="rId4" Type="http://schemas.openxmlformats.org/officeDocument/2006/relationships/image" Target="../media/image3.png"/><Relationship Id="rId9" Type="http://schemas.openxmlformats.org/officeDocument/2006/relationships/slide" Target="slide5.xml"/></Relationships>
</file>

<file path=ppt/slides/_rels/slide12.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7.xml"/><Relationship Id="rId5" Type="http://schemas.openxmlformats.org/officeDocument/2006/relationships/image" Target="../media/image4.png"/><Relationship Id="rId10" Type="http://schemas.openxmlformats.org/officeDocument/2006/relationships/slide" Target="slide6.xml"/><Relationship Id="rId4" Type="http://schemas.openxmlformats.org/officeDocument/2006/relationships/image" Target="../media/image3.png"/><Relationship Id="rId9" Type="http://schemas.openxmlformats.org/officeDocument/2006/relationships/slide" Target="slide5.xml"/></Relationships>
</file>

<file path=ppt/slides/_rels/slide13.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oleObject" Target="../embeddings/oleObject1.bin"/><Relationship Id="rId3" Type="http://schemas.openxmlformats.org/officeDocument/2006/relationships/notesSlide" Target="../notesSlides/notesSlide12.xml"/><Relationship Id="rId7" Type="http://schemas.openxmlformats.org/officeDocument/2006/relationships/image" Target="../media/image5.png"/><Relationship Id="rId12" Type="http://schemas.openxmlformats.org/officeDocument/2006/relationships/slide" Target="slide7.xml"/><Relationship Id="rId2" Type="http://schemas.openxmlformats.org/officeDocument/2006/relationships/slideLayout" Target="../slideLayouts/slideLayout1.xml"/><Relationship Id="rId16" Type="http://schemas.openxmlformats.org/officeDocument/2006/relationships/image" Target="../media/image10.wmf"/><Relationship Id="rId1" Type="http://schemas.openxmlformats.org/officeDocument/2006/relationships/vmlDrawing" Target="../drawings/vmlDrawing1.vml"/><Relationship Id="rId6" Type="http://schemas.openxmlformats.org/officeDocument/2006/relationships/image" Target="../media/image4.png"/><Relationship Id="rId11" Type="http://schemas.openxmlformats.org/officeDocument/2006/relationships/slide" Target="slide6.xml"/><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slide" Target="slide5.xml"/><Relationship Id="rId4" Type="http://schemas.openxmlformats.org/officeDocument/2006/relationships/slide" Target="slide2.xml"/><Relationship Id="rId9" Type="http://schemas.openxmlformats.org/officeDocument/2006/relationships/slide" Target="slide4.xml"/><Relationship Id="rId14" Type="http://schemas.openxmlformats.org/officeDocument/2006/relationships/image" Target="../media/image8.wmf"/></Relationships>
</file>

<file path=ppt/slides/_rels/slide14.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7.xml"/><Relationship Id="rId5" Type="http://schemas.openxmlformats.org/officeDocument/2006/relationships/image" Target="../media/image4.png"/><Relationship Id="rId10" Type="http://schemas.openxmlformats.org/officeDocument/2006/relationships/slide" Target="slide6.xml"/><Relationship Id="rId4" Type="http://schemas.openxmlformats.org/officeDocument/2006/relationships/image" Target="../media/image3.png"/><Relationship Id="rId9" Type="http://schemas.openxmlformats.org/officeDocument/2006/relationships/slide" Target="slide5.xml"/></Relationships>
</file>

<file path=ppt/slides/_rels/slide15.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2.xml"/><Relationship Id="rId7" Type="http://schemas.openxmlformats.org/officeDocument/2006/relationships/slide" Target="slide3.xml"/><Relationship Id="rId12"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7.xml"/><Relationship Id="rId5" Type="http://schemas.openxmlformats.org/officeDocument/2006/relationships/image" Target="../media/image4.png"/><Relationship Id="rId10" Type="http://schemas.openxmlformats.org/officeDocument/2006/relationships/slide" Target="slide6.xml"/><Relationship Id="rId4" Type="http://schemas.openxmlformats.org/officeDocument/2006/relationships/image" Target="../media/image3.png"/><Relationship Id="rId9" Type="http://schemas.openxmlformats.org/officeDocument/2006/relationships/slide" Target="slide5.xml"/></Relationships>
</file>

<file path=ppt/slides/_rels/slide16.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7.xml"/><Relationship Id="rId5" Type="http://schemas.openxmlformats.org/officeDocument/2006/relationships/image" Target="../media/image4.png"/><Relationship Id="rId10" Type="http://schemas.openxmlformats.org/officeDocument/2006/relationships/slide" Target="slide6.xml"/><Relationship Id="rId4" Type="http://schemas.openxmlformats.org/officeDocument/2006/relationships/image" Target="../media/image3.png"/><Relationship Id="rId9" Type="http://schemas.openxmlformats.org/officeDocument/2006/relationships/slide" Target="slide5.xml"/></Relationships>
</file>

<file path=ppt/slides/_rels/slide17.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7.xml"/><Relationship Id="rId5" Type="http://schemas.openxmlformats.org/officeDocument/2006/relationships/image" Target="../media/image4.png"/><Relationship Id="rId10" Type="http://schemas.openxmlformats.org/officeDocument/2006/relationships/slide" Target="slide6.xml"/><Relationship Id="rId4" Type="http://schemas.openxmlformats.org/officeDocument/2006/relationships/image" Target="../media/image3.png"/><Relationship Id="rId9" Type="http://schemas.openxmlformats.org/officeDocument/2006/relationships/slide" Target="slide5.xml"/></Relationships>
</file>

<file path=ppt/slides/_rels/slide18.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7.xml"/><Relationship Id="rId5" Type="http://schemas.openxmlformats.org/officeDocument/2006/relationships/image" Target="../media/image4.png"/><Relationship Id="rId10" Type="http://schemas.openxmlformats.org/officeDocument/2006/relationships/slide" Target="slide6.xml"/><Relationship Id="rId4" Type="http://schemas.openxmlformats.org/officeDocument/2006/relationships/image" Target="../media/image3.png"/><Relationship Id="rId9" Type="http://schemas.openxmlformats.org/officeDocument/2006/relationships/slide" Target="slide5.xml"/></Relationships>
</file>

<file path=ppt/slides/_rels/slide19.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7.xml"/><Relationship Id="rId5" Type="http://schemas.openxmlformats.org/officeDocument/2006/relationships/image" Target="../media/image4.png"/><Relationship Id="rId10" Type="http://schemas.openxmlformats.org/officeDocument/2006/relationships/slide" Target="slide6.xml"/><Relationship Id="rId4" Type="http://schemas.openxmlformats.org/officeDocument/2006/relationships/image" Target="../media/image3.png"/><Relationship Id="rId9" Type="http://schemas.openxmlformats.org/officeDocument/2006/relationships/slide" Target="slide5.xml"/></Relationships>
</file>

<file path=ppt/slides/_rels/slide2.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2.xml"/><Relationship Id="rId7" Type="http://schemas.openxmlformats.org/officeDocument/2006/relationships/slide" Target="slide3.xml"/><Relationship Id="rId12"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7.xml"/><Relationship Id="rId5" Type="http://schemas.openxmlformats.org/officeDocument/2006/relationships/image" Target="../media/image4.png"/><Relationship Id="rId10" Type="http://schemas.openxmlformats.org/officeDocument/2006/relationships/slide" Target="slide6.xml"/><Relationship Id="rId4" Type="http://schemas.openxmlformats.org/officeDocument/2006/relationships/image" Target="../media/image3.png"/><Relationship Id="rId9" Type="http://schemas.openxmlformats.org/officeDocument/2006/relationships/slide" Target="slide5.xml"/></Relationships>
</file>

<file path=ppt/slides/_rels/slide20.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7.xml"/><Relationship Id="rId5" Type="http://schemas.openxmlformats.org/officeDocument/2006/relationships/image" Target="../media/image4.png"/><Relationship Id="rId10" Type="http://schemas.openxmlformats.org/officeDocument/2006/relationships/slide" Target="slide6.xml"/><Relationship Id="rId4" Type="http://schemas.openxmlformats.org/officeDocument/2006/relationships/image" Target="../media/image3.png"/><Relationship Id="rId9" Type="http://schemas.openxmlformats.org/officeDocument/2006/relationships/slide" Target="slide5.xml"/></Relationships>
</file>

<file path=ppt/slides/_rels/slide21.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7.xml"/><Relationship Id="rId5" Type="http://schemas.openxmlformats.org/officeDocument/2006/relationships/image" Target="../media/image4.png"/><Relationship Id="rId10" Type="http://schemas.openxmlformats.org/officeDocument/2006/relationships/slide" Target="slide6.xml"/><Relationship Id="rId4" Type="http://schemas.openxmlformats.org/officeDocument/2006/relationships/image" Target="../media/image3.png"/><Relationship Id="rId9" Type="http://schemas.openxmlformats.org/officeDocument/2006/relationships/slide" Target="slide5.xml"/></Relationships>
</file>

<file path=ppt/slides/_rels/slide22.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7.xml"/><Relationship Id="rId5" Type="http://schemas.openxmlformats.org/officeDocument/2006/relationships/image" Target="../media/image4.png"/><Relationship Id="rId10" Type="http://schemas.openxmlformats.org/officeDocument/2006/relationships/slide" Target="slide6.xml"/><Relationship Id="rId4" Type="http://schemas.openxmlformats.org/officeDocument/2006/relationships/image" Target="../media/image3.png"/><Relationship Id="rId9" Type="http://schemas.openxmlformats.org/officeDocument/2006/relationships/slide" Target="slide5.xml"/></Relationships>
</file>

<file path=ppt/slides/_rels/slide23.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7.xml"/><Relationship Id="rId5" Type="http://schemas.openxmlformats.org/officeDocument/2006/relationships/image" Target="../media/image4.png"/><Relationship Id="rId10" Type="http://schemas.openxmlformats.org/officeDocument/2006/relationships/slide" Target="slide6.xml"/><Relationship Id="rId4" Type="http://schemas.openxmlformats.org/officeDocument/2006/relationships/image" Target="../media/image3.png"/><Relationship Id="rId9" Type="http://schemas.openxmlformats.org/officeDocument/2006/relationships/slide" Target="slide5.xml"/></Relationships>
</file>

<file path=ppt/slides/_rels/slide24.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7.xml"/><Relationship Id="rId5" Type="http://schemas.openxmlformats.org/officeDocument/2006/relationships/image" Target="../media/image4.png"/><Relationship Id="rId10" Type="http://schemas.openxmlformats.org/officeDocument/2006/relationships/slide" Target="slide6.xml"/><Relationship Id="rId4" Type="http://schemas.openxmlformats.org/officeDocument/2006/relationships/image" Target="../media/image3.png"/><Relationship Id="rId9" Type="http://schemas.openxmlformats.org/officeDocument/2006/relationships/slide" Target="slide5.xml"/></Relationships>
</file>

<file path=ppt/slides/_rels/slide25.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7.xml"/><Relationship Id="rId5" Type="http://schemas.openxmlformats.org/officeDocument/2006/relationships/image" Target="../media/image4.png"/><Relationship Id="rId10" Type="http://schemas.openxmlformats.org/officeDocument/2006/relationships/slide" Target="slide6.xml"/><Relationship Id="rId4" Type="http://schemas.openxmlformats.org/officeDocument/2006/relationships/image" Target="../media/image3.png"/><Relationship Id="rId9" Type="http://schemas.openxmlformats.org/officeDocument/2006/relationships/slide" Target="slide5.xml"/></Relationships>
</file>

<file path=ppt/slides/_rels/slide26.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7.xml"/><Relationship Id="rId5" Type="http://schemas.openxmlformats.org/officeDocument/2006/relationships/image" Target="../media/image4.png"/><Relationship Id="rId10" Type="http://schemas.openxmlformats.org/officeDocument/2006/relationships/slide" Target="slide6.xml"/><Relationship Id="rId4" Type="http://schemas.openxmlformats.org/officeDocument/2006/relationships/image" Target="../media/image3.png"/><Relationship Id="rId9" Type="http://schemas.openxmlformats.org/officeDocument/2006/relationships/slide" Target="slide5.xml"/></Relationships>
</file>

<file path=ppt/slides/_rels/slide27.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7.xml"/><Relationship Id="rId5" Type="http://schemas.openxmlformats.org/officeDocument/2006/relationships/image" Target="../media/image4.png"/><Relationship Id="rId10" Type="http://schemas.openxmlformats.org/officeDocument/2006/relationships/slide" Target="slide6.xml"/><Relationship Id="rId4" Type="http://schemas.openxmlformats.org/officeDocument/2006/relationships/image" Target="../media/image3.png"/><Relationship Id="rId9" Type="http://schemas.openxmlformats.org/officeDocument/2006/relationships/slide" Target="slide5.xml"/></Relationships>
</file>

<file path=ppt/slides/_rels/slide28.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7.xml"/><Relationship Id="rId5" Type="http://schemas.openxmlformats.org/officeDocument/2006/relationships/image" Target="../media/image4.png"/><Relationship Id="rId10" Type="http://schemas.openxmlformats.org/officeDocument/2006/relationships/slide" Target="slide6.xml"/><Relationship Id="rId4" Type="http://schemas.openxmlformats.org/officeDocument/2006/relationships/image" Target="../media/image3.png"/><Relationship Id="rId9" Type="http://schemas.openxmlformats.org/officeDocument/2006/relationships/slide" Target="slide5.xml"/></Relationships>
</file>

<file path=ppt/slides/_rels/slide29.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7.xml"/><Relationship Id="rId5" Type="http://schemas.openxmlformats.org/officeDocument/2006/relationships/image" Target="../media/image4.png"/><Relationship Id="rId10" Type="http://schemas.openxmlformats.org/officeDocument/2006/relationships/slide" Target="slide6.xml"/><Relationship Id="rId4" Type="http://schemas.openxmlformats.org/officeDocument/2006/relationships/image" Target="../media/image3.png"/><Relationship Id="rId9" Type="http://schemas.openxmlformats.org/officeDocument/2006/relationships/slide" Target="slide5.xml"/></Relationships>
</file>

<file path=ppt/slides/_rels/slide3.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7.xml"/><Relationship Id="rId5" Type="http://schemas.openxmlformats.org/officeDocument/2006/relationships/image" Target="../media/image4.png"/><Relationship Id="rId10" Type="http://schemas.openxmlformats.org/officeDocument/2006/relationships/slide" Target="slide6.xml"/><Relationship Id="rId4" Type="http://schemas.openxmlformats.org/officeDocument/2006/relationships/image" Target="../media/image3.png"/><Relationship Id="rId9" Type="http://schemas.openxmlformats.org/officeDocument/2006/relationships/slide" Target="slide5.xml"/></Relationships>
</file>

<file path=ppt/slides/_rels/slide30.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7.xml"/><Relationship Id="rId5" Type="http://schemas.openxmlformats.org/officeDocument/2006/relationships/image" Target="../media/image4.png"/><Relationship Id="rId10" Type="http://schemas.openxmlformats.org/officeDocument/2006/relationships/slide" Target="slide6.xml"/><Relationship Id="rId4" Type="http://schemas.openxmlformats.org/officeDocument/2006/relationships/image" Target="../media/image3.png"/><Relationship Id="rId9" Type="http://schemas.openxmlformats.org/officeDocument/2006/relationships/slide" Target="slide5.xml"/></Relationships>
</file>

<file path=ppt/slides/_rels/slide31.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7.xml"/><Relationship Id="rId5" Type="http://schemas.openxmlformats.org/officeDocument/2006/relationships/image" Target="../media/image4.png"/><Relationship Id="rId10" Type="http://schemas.openxmlformats.org/officeDocument/2006/relationships/slide" Target="slide6.xml"/><Relationship Id="rId4" Type="http://schemas.openxmlformats.org/officeDocument/2006/relationships/image" Target="../media/image3.png"/><Relationship Id="rId9" Type="http://schemas.openxmlformats.org/officeDocument/2006/relationships/slide" Target="slide5.xml"/></Relationships>
</file>

<file path=ppt/slides/_rels/slide32.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7.xml"/><Relationship Id="rId5" Type="http://schemas.openxmlformats.org/officeDocument/2006/relationships/image" Target="../media/image4.png"/><Relationship Id="rId10" Type="http://schemas.openxmlformats.org/officeDocument/2006/relationships/slide" Target="slide6.xml"/><Relationship Id="rId4" Type="http://schemas.openxmlformats.org/officeDocument/2006/relationships/image" Target="../media/image3.png"/><Relationship Id="rId9" Type="http://schemas.openxmlformats.org/officeDocument/2006/relationships/slide" Target="slide5.xml"/></Relationships>
</file>

<file path=ppt/slides/_rels/slide33.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7.xml"/><Relationship Id="rId5" Type="http://schemas.openxmlformats.org/officeDocument/2006/relationships/image" Target="../media/image4.png"/><Relationship Id="rId10" Type="http://schemas.openxmlformats.org/officeDocument/2006/relationships/slide" Target="slide6.xml"/><Relationship Id="rId4" Type="http://schemas.openxmlformats.org/officeDocument/2006/relationships/image" Target="../media/image3.png"/><Relationship Id="rId9" Type="http://schemas.openxmlformats.org/officeDocument/2006/relationships/slide" Target="slide5.xml"/></Relationships>
</file>

<file path=ppt/slides/_rels/slide34.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7.xml"/><Relationship Id="rId5" Type="http://schemas.openxmlformats.org/officeDocument/2006/relationships/image" Target="../media/image4.png"/><Relationship Id="rId10" Type="http://schemas.openxmlformats.org/officeDocument/2006/relationships/slide" Target="slide6.xml"/><Relationship Id="rId4" Type="http://schemas.openxmlformats.org/officeDocument/2006/relationships/image" Target="../media/image3.png"/><Relationship Id="rId9" Type="http://schemas.openxmlformats.org/officeDocument/2006/relationships/slide" Target="slide5.xml"/></Relationships>
</file>

<file path=ppt/slides/_rels/slide35.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7.xml"/><Relationship Id="rId5" Type="http://schemas.openxmlformats.org/officeDocument/2006/relationships/image" Target="../media/image4.png"/><Relationship Id="rId10" Type="http://schemas.openxmlformats.org/officeDocument/2006/relationships/slide" Target="slide6.xml"/><Relationship Id="rId4" Type="http://schemas.openxmlformats.org/officeDocument/2006/relationships/image" Target="../media/image3.png"/><Relationship Id="rId9" Type="http://schemas.openxmlformats.org/officeDocument/2006/relationships/slide" Target="slide5.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7.xml"/><Relationship Id="rId5" Type="http://schemas.openxmlformats.org/officeDocument/2006/relationships/image" Target="../media/image4.png"/><Relationship Id="rId10" Type="http://schemas.openxmlformats.org/officeDocument/2006/relationships/slide" Target="slide6.xml"/><Relationship Id="rId4" Type="http://schemas.openxmlformats.org/officeDocument/2006/relationships/image" Target="../media/image3.png"/><Relationship Id="rId9" Type="http://schemas.openxmlformats.org/officeDocument/2006/relationships/slide" Target="slide5.xml"/></Relationships>
</file>

<file path=ppt/slides/_rels/slide6.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7.xml"/><Relationship Id="rId5" Type="http://schemas.openxmlformats.org/officeDocument/2006/relationships/image" Target="../media/image4.png"/><Relationship Id="rId10" Type="http://schemas.openxmlformats.org/officeDocument/2006/relationships/slide" Target="slide6.xml"/><Relationship Id="rId4" Type="http://schemas.openxmlformats.org/officeDocument/2006/relationships/image" Target="../media/image3.png"/><Relationship Id="rId9" Type="http://schemas.openxmlformats.org/officeDocument/2006/relationships/slide" Target="slide5.xml"/></Relationships>
</file>

<file path=ppt/slides/_rels/slide7.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7.xml"/><Relationship Id="rId5" Type="http://schemas.openxmlformats.org/officeDocument/2006/relationships/image" Target="../media/image4.png"/><Relationship Id="rId10" Type="http://schemas.openxmlformats.org/officeDocument/2006/relationships/slide" Target="slide6.xml"/><Relationship Id="rId4" Type="http://schemas.openxmlformats.org/officeDocument/2006/relationships/image" Target="../media/image3.png"/><Relationship Id="rId9" Type="http://schemas.openxmlformats.org/officeDocument/2006/relationships/slide" Target="slide5.xml"/></Relationships>
</file>

<file path=ppt/slides/_rels/slide8.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7.xml"/><Relationship Id="rId5" Type="http://schemas.openxmlformats.org/officeDocument/2006/relationships/image" Target="../media/image4.png"/><Relationship Id="rId10" Type="http://schemas.openxmlformats.org/officeDocument/2006/relationships/slide" Target="slide6.xml"/><Relationship Id="rId4" Type="http://schemas.openxmlformats.org/officeDocument/2006/relationships/image" Target="../media/image3.png"/><Relationship Id="rId9" Type="http://schemas.openxmlformats.org/officeDocument/2006/relationships/slide" Target="slide5.xml"/></Relationships>
</file>

<file path=ppt/slides/_rels/slide9.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7.xml"/><Relationship Id="rId5" Type="http://schemas.openxmlformats.org/officeDocument/2006/relationships/image" Target="../media/image4.png"/><Relationship Id="rId10" Type="http://schemas.openxmlformats.org/officeDocument/2006/relationships/slide" Target="slide6.xml"/><Relationship Id="rId4" Type="http://schemas.openxmlformats.org/officeDocument/2006/relationships/image" Target="../media/image3.png"/><Relationship Id="rId9" Type="http://schemas.openxmlformats.org/officeDocument/2006/relationships/slide" Target="sl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571500"/>
            <a:ext cx="5715000" cy="5715000"/>
          </a:xfrm>
          <a:prstGeom prst="rect">
            <a:avLst/>
          </a:prstGeom>
        </p:spPr>
      </p:pic>
    </p:spTree>
    <p:extLst>
      <p:ext uri="{BB962C8B-B14F-4D97-AF65-F5344CB8AC3E}">
        <p14:creationId xmlns:p14="http://schemas.microsoft.com/office/powerpoint/2010/main" val="143909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7" name="Rounded Rectangle 6">
            <a:hlinkClick r:id="rId3" action="ppaction://hlinksldjump"/>
          </p:cNvPr>
          <p:cNvSpPr/>
          <p:nvPr/>
        </p:nvSpPr>
        <p:spPr>
          <a:xfrm>
            <a:off x="7858148" y="85474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8" name="Rounded Rectangle 7">
            <a:hlinkClick r:id="rId7" action="ppaction://hlinksldjump"/>
          </p:cNvPr>
          <p:cNvSpPr/>
          <p:nvPr/>
        </p:nvSpPr>
        <p:spPr>
          <a:xfrm>
            <a:off x="7858148" y="1523763"/>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9" name="Rounded Rectangle 8">
            <a:hlinkClick r:id="rId8" action="ppaction://hlinksldjump"/>
          </p:cNvPr>
          <p:cNvSpPr/>
          <p:nvPr/>
        </p:nvSpPr>
        <p:spPr>
          <a:xfrm>
            <a:off x="7858148" y="219647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مواد و روش ها</a:t>
            </a:r>
          </a:p>
        </p:txBody>
      </p:sp>
      <p:sp>
        <p:nvSpPr>
          <p:cNvPr id="10" name="Rounded Rectangle 9">
            <a:hlinkClick r:id="rId9" action="ppaction://hlinksldjump"/>
          </p:cNvPr>
          <p:cNvSpPr/>
          <p:nvPr/>
        </p:nvSpPr>
        <p:spPr>
          <a:xfrm>
            <a:off x="7858148" y="289345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نتایج و بحث</a:t>
            </a:r>
          </a:p>
        </p:txBody>
      </p:sp>
      <p:sp>
        <p:nvSpPr>
          <p:cNvPr id="11" name="Rounded Rectangle 10">
            <a:hlinkClick r:id="rId10" action="ppaction://hlinksldjump"/>
          </p:cNvPr>
          <p:cNvSpPr/>
          <p:nvPr/>
        </p:nvSpPr>
        <p:spPr>
          <a:xfrm>
            <a:off x="7858148" y="356615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12" name="Rounded Rectangle 11">
            <a:hlinkClick r:id="rId11" action="ppaction://hlinksldjump"/>
          </p:cNvPr>
          <p:cNvSpPr/>
          <p:nvPr/>
        </p:nvSpPr>
        <p:spPr>
          <a:xfrm>
            <a:off x="7858148" y="426313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16" name="TextBox 15"/>
          <p:cNvSpPr txBox="1"/>
          <p:nvPr/>
        </p:nvSpPr>
        <p:spPr>
          <a:xfrm>
            <a:off x="7715272" y="5229200"/>
            <a:ext cx="1500198" cy="307777"/>
          </a:xfrm>
          <a:prstGeom prst="rect">
            <a:avLst/>
          </a:prstGeom>
          <a:noFill/>
        </p:spPr>
        <p:txBody>
          <a:bodyPr wrap="square" rtlCol="1">
            <a:spAutoFit/>
          </a:bodyPr>
          <a:lstStyle/>
          <a:p>
            <a:pPr algn="ctr"/>
            <a:r>
              <a:rPr lang="fa-IR" sz="1400" dirty="0">
                <a:cs typeface="B Titr" panose="00000700000000000000" pitchFamily="2" charset="-78"/>
              </a:rPr>
              <a:t>موضوع پایان نامه :</a:t>
            </a:r>
          </a:p>
        </p:txBody>
      </p:sp>
      <p:sp>
        <p:nvSpPr>
          <p:cNvPr id="17" name="TextBox 16"/>
          <p:cNvSpPr txBox="1"/>
          <p:nvPr/>
        </p:nvSpPr>
        <p:spPr>
          <a:xfrm>
            <a:off x="7715272" y="5733654"/>
            <a:ext cx="1500198" cy="307777"/>
          </a:xfrm>
          <a:prstGeom prst="rect">
            <a:avLst/>
          </a:prstGeom>
          <a:noFill/>
        </p:spPr>
        <p:txBody>
          <a:bodyPr wrap="square" rtlCol="1">
            <a:spAutoFit/>
          </a:bodyPr>
          <a:lstStyle/>
          <a:p>
            <a:pPr algn="ctr"/>
            <a:r>
              <a:rPr lang="fa-IR" sz="1400" dirty="0">
                <a:cs typeface="B Titr" panose="00000700000000000000" pitchFamily="2" charset="-78"/>
              </a:rPr>
              <a:t>تهیه شده توسط :</a:t>
            </a:r>
          </a:p>
        </p:txBody>
      </p:sp>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3" y="225620"/>
            <a:ext cx="7344684" cy="3539430"/>
          </a:xfrm>
          <a:prstGeom prst="rect">
            <a:avLst/>
          </a:prstGeom>
          <a:noFill/>
        </p:spPr>
        <p:txBody>
          <a:bodyPr wrap="square" rtlCol="0">
            <a:spAutoFit/>
          </a:bodyPr>
          <a:lstStyle/>
          <a:p>
            <a:pPr algn="just"/>
            <a:r>
              <a:rPr lang="fa-IR" sz="1600" dirty="0" smtClean="0">
                <a:cs typeface="B Titr" panose="00000700000000000000" pitchFamily="2" charset="-78"/>
              </a:rPr>
              <a:t>چارچوب نظری و مدل مفهومی تحقیق</a:t>
            </a:r>
          </a:p>
          <a:p>
            <a:pPr algn="just"/>
            <a:r>
              <a:rPr lang="ar-SA" sz="1600" dirty="0">
                <a:cs typeface="B Nazanin" panose="00000400000000000000" pitchFamily="2" charset="-78"/>
              </a:rPr>
              <a:t>در این تحقیق براي سنجش کیفیت خدمات از مدل </a:t>
            </a:r>
            <a:r>
              <a:rPr lang="ar-SA" sz="1600" dirty="0" smtClean="0">
                <a:cs typeface="B Nazanin" panose="00000400000000000000" pitchFamily="2" charset="-78"/>
              </a:rPr>
              <a:t>سروکوآل</a:t>
            </a:r>
            <a:r>
              <a:rPr lang="fa-IR" sz="1600" dirty="0" smtClean="0">
                <a:cs typeface="B Nazanin" panose="00000400000000000000" pitchFamily="2" charset="-78"/>
              </a:rPr>
              <a:t>(</a:t>
            </a:r>
            <a:r>
              <a:rPr lang="en-US" sz="1600" dirty="0" err="1">
                <a:cs typeface="B Nazanin" panose="00000400000000000000" pitchFamily="2" charset="-78"/>
              </a:rPr>
              <a:t>Servqual</a:t>
            </a:r>
            <a:r>
              <a:rPr lang="fa-IR" sz="1600" dirty="0" smtClean="0">
                <a:cs typeface="B Nazanin" panose="00000400000000000000" pitchFamily="2" charset="-78"/>
              </a:rPr>
              <a:t>)</a:t>
            </a:r>
            <a:r>
              <a:rPr lang="ar-SA" sz="1600" dirty="0" smtClean="0">
                <a:cs typeface="B Nazanin" panose="00000400000000000000" pitchFamily="2" charset="-78"/>
              </a:rPr>
              <a:t> </a:t>
            </a:r>
            <a:r>
              <a:rPr lang="ar-SA" sz="1600" dirty="0">
                <a:cs typeface="B Nazanin" panose="00000400000000000000" pitchFamily="2" charset="-78"/>
              </a:rPr>
              <a:t>استفاده شده است. سروکوآل یکی از مدلهاي سنجش کیفیت خدمات است که اولین بار توسط پاراسورامان ارائه شده است. این مدل شامل 5 بعد : عوامل محسوس، قابل اعتماد بودن، پاسخگوئی، اطمینان خاطر و همدلی می باشد(پاراسورمان، 1994):</a:t>
            </a:r>
            <a:endParaRPr lang="en-US" sz="1600" dirty="0">
              <a:cs typeface="B Nazanin" panose="00000400000000000000" pitchFamily="2" charset="-78"/>
            </a:endParaRPr>
          </a:p>
          <a:p>
            <a:pPr algn="just"/>
            <a:r>
              <a:rPr lang="ar-SA" sz="1600" u="sng" dirty="0">
                <a:cs typeface="B Nazanin" panose="00000400000000000000" pitchFamily="2" charset="-78"/>
              </a:rPr>
              <a:t>عوامل محسوس(شواهد فیزیکی):  </a:t>
            </a:r>
            <a:r>
              <a:rPr lang="ar-SA" sz="1600" dirty="0">
                <a:cs typeface="B Nazanin" panose="00000400000000000000" pitchFamily="2" charset="-78"/>
              </a:rPr>
              <a:t>این بعد به مسائلی نظیر ظاهر و آراستگی کارکنان،  امکانات، تجهیزات و</a:t>
            </a:r>
            <a:r>
              <a:rPr lang="en-US" sz="1600" dirty="0">
                <a:cs typeface="B Nazanin" panose="00000400000000000000" pitchFamily="2" charset="-78"/>
              </a:rPr>
              <a:t> ... </a:t>
            </a:r>
            <a:r>
              <a:rPr lang="ar-SA" sz="1600" dirty="0">
                <a:cs typeface="B Nazanin" panose="00000400000000000000" pitchFamily="2" charset="-78"/>
              </a:rPr>
              <a:t>اشاره دارد</a:t>
            </a:r>
            <a:r>
              <a:rPr lang="ar-SA" sz="1600" dirty="0" smtClean="0">
                <a:cs typeface="B Nazanin" panose="00000400000000000000" pitchFamily="2" charset="-78"/>
              </a:rPr>
              <a:t>.</a:t>
            </a:r>
            <a:r>
              <a:rPr lang="fa-IR" sz="1600" dirty="0" smtClean="0">
                <a:cs typeface="B Nazanin" panose="00000400000000000000" pitchFamily="2" charset="-78"/>
              </a:rPr>
              <a:t>(</a:t>
            </a:r>
            <a:r>
              <a:rPr lang="en-US" sz="1600" dirty="0">
                <a:cs typeface="B Nazanin" panose="00000400000000000000" pitchFamily="2" charset="-78"/>
              </a:rPr>
              <a:t>Tangibles</a:t>
            </a:r>
            <a:r>
              <a:rPr lang="fa-IR" sz="1600" dirty="0" smtClean="0">
                <a:cs typeface="B Nazanin" panose="00000400000000000000" pitchFamily="2" charset="-78"/>
              </a:rPr>
              <a:t>)</a:t>
            </a:r>
            <a:endParaRPr lang="en-US" sz="1600" dirty="0">
              <a:cs typeface="B Nazanin" panose="00000400000000000000" pitchFamily="2" charset="-78"/>
            </a:endParaRPr>
          </a:p>
          <a:p>
            <a:pPr algn="just"/>
            <a:r>
              <a:rPr lang="ar-SA" sz="1600" dirty="0">
                <a:cs typeface="B Nazanin" panose="00000400000000000000" pitchFamily="2" charset="-78"/>
              </a:rPr>
              <a:t> </a:t>
            </a:r>
            <a:r>
              <a:rPr lang="ar-SA" sz="1600" u="sng" dirty="0">
                <a:cs typeface="B Nazanin" panose="00000400000000000000" pitchFamily="2" charset="-78"/>
              </a:rPr>
              <a:t>قابلیت اعتبار </a:t>
            </a:r>
            <a:r>
              <a:rPr lang="ar-SA" sz="1600" dirty="0">
                <a:cs typeface="B Nazanin" panose="00000400000000000000" pitchFamily="2" charset="-78"/>
              </a:rPr>
              <a:t>: به معناي آن است که سازمان خدمات خود را بدون اشتباه و تاخیر به مشتریان خود ارائه می کند</a:t>
            </a:r>
            <a:r>
              <a:rPr lang="ar-SA" sz="1600" dirty="0" smtClean="0">
                <a:cs typeface="B Nazanin" panose="00000400000000000000" pitchFamily="2" charset="-78"/>
              </a:rPr>
              <a:t>.</a:t>
            </a:r>
            <a:r>
              <a:rPr lang="fa-IR" sz="1600" dirty="0" smtClean="0">
                <a:cs typeface="B Nazanin" panose="00000400000000000000" pitchFamily="2" charset="-78"/>
              </a:rPr>
              <a:t>(</a:t>
            </a:r>
            <a:r>
              <a:rPr lang="en-US" sz="1600" dirty="0">
                <a:cs typeface="B Nazanin" panose="00000400000000000000" pitchFamily="2" charset="-78"/>
              </a:rPr>
              <a:t>Reliability</a:t>
            </a:r>
            <a:r>
              <a:rPr lang="fa-IR" sz="1600" dirty="0" smtClean="0">
                <a:cs typeface="B Nazanin" panose="00000400000000000000" pitchFamily="2" charset="-78"/>
              </a:rPr>
              <a:t>)</a:t>
            </a:r>
            <a:endParaRPr lang="en-US" sz="1600" dirty="0">
              <a:cs typeface="B Nazanin" panose="00000400000000000000" pitchFamily="2" charset="-78"/>
            </a:endParaRPr>
          </a:p>
          <a:p>
            <a:pPr algn="just"/>
            <a:r>
              <a:rPr lang="ar-SA" sz="1600" dirty="0">
                <a:cs typeface="B Nazanin" panose="00000400000000000000" pitchFamily="2" charset="-78"/>
              </a:rPr>
              <a:t> </a:t>
            </a:r>
            <a:r>
              <a:rPr lang="ar-SA" sz="1600" u="sng" dirty="0">
                <a:cs typeface="B Nazanin" panose="00000400000000000000" pitchFamily="2" charset="-78"/>
              </a:rPr>
              <a:t>پاسخگوئی</a:t>
            </a:r>
            <a:r>
              <a:rPr lang="ar-SA" sz="1600" dirty="0">
                <a:cs typeface="B Nazanin" panose="00000400000000000000" pitchFamily="2" charset="-78"/>
              </a:rPr>
              <a:t> : بیان می کند که کارکنان تمایل دارند که به مشتریان کمک کنند و به </a:t>
            </a:r>
            <a:r>
              <a:rPr lang="ar-SA" sz="1600" dirty="0" smtClean="0">
                <a:cs typeface="B Nazanin" panose="00000400000000000000" pitchFamily="2" charset="-78"/>
              </a:rPr>
              <a:t>سوالات</a:t>
            </a:r>
            <a:r>
              <a:rPr lang="fa-IR" sz="1600" dirty="0" smtClean="0">
                <a:cs typeface="B Nazanin" panose="00000400000000000000" pitchFamily="2" charset="-78"/>
              </a:rPr>
              <a:t> </a:t>
            </a:r>
            <a:r>
              <a:rPr lang="ar-SA" sz="1600" dirty="0" smtClean="0">
                <a:cs typeface="B Nazanin" panose="00000400000000000000" pitchFamily="2" charset="-78"/>
              </a:rPr>
              <a:t>آنان </a:t>
            </a:r>
            <a:r>
              <a:rPr lang="ar-SA" sz="1600" dirty="0">
                <a:cs typeface="B Nazanin" panose="00000400000000000000" pitchFamily="2" charset="-78"/>
              </a:rPr>
              <a:t>پاسخ دهند و راهنمائی­هاي لازم را به آنها بدهند</a:t>
            </a:r>
            <a:r>
              <a:rPr lang="ar-SA" sz="1600" dirty="0" smtClean="0">
                <a:cs typeface="B Nazanin" panose="00000400000000000000" pitchFamily="2" charset="-78"/>
              </a:rPr>
              <a:t>.</a:t>
            </a:r>
            <a:r>
              <a:rPr lang="fa-IR" sz="1600" dirty="0" smtClean="0">
                <a:cs typeface="B Nazanin" panose="00000400000000000000" pitchFamily="2" charset="-78"/>
              </a:rPr>
              <a:t>(</a:t>
            </a:r>
            <a:r>
              <a:rPr lang="en-US" sz="1600" dirty="0">
                <a:cs typeface="B Nazanin" panose="00000400000000000000" pitchFamily="2" charset="-78"/>
              </a:rPr>
              <a:t>Responsiveness</a:t>
            </a:r>
            <a:r>
              <a:rPr lang="fa-IR" sz="1600" dirty="0" smtClean="0">
                <a:cs typeface="B Nazanin" panose="00000400000000000000" pitchFamily="2" charset="-78"/>
              </a:rPr>
              <a:t>)</a:t>
            </a:r>
            <a:endParaRPr lang="en-US" sz="1600" dirty="0">
              <a:cs typeface="B Nazanin" panose="00000400000000000000" pitchFamily="2" charset="-78"/>
            </a:endParaRPr>
          </a:p>
          <a:p>
            <a:pPr algn="just"/>
            <a:r>
              <a:rPr lang="ar-SA" sz="1600" u="sng" dirty="0">
                <a:cs typeface="B Nazanin" panose="00000400000000000000" pitchFamily="2" charset="-78"/>
              </a:rPr>
              <a:t>قابلیت اطمینان </a:t>
            </a:r>
            <a:r>
              <a:rPr lang="ar-SA" sz="1600" dirty="0">
                <a:cs typeface="B Nazanin" panose="00000400000000000000" pitchFamily="2" charset="-78"/>
              </a:rPr>
              <a:t>: بدین معناست که کارکنان با رفتار و برخورد خود به مشتریان اطمینان خاطر و احساس امنیت و آرامش می دهند</a:t>
            </a:r>
            <a:r>
              <a:rPr lang="ar-SA" sz="1600" dirty="0" smtClean="0">
                <a:cs typeface="B Nazanin" panose="00000400000000000000" pitchFamily="2" charset="-78"/>
              </a:rPr>
              <a:t>.</a:t>
            </a:r>
            <a:r>
              <a:rPr lang="fa-IR" sz="1600" dirty="0" smtClean="0">
                <a:cs typeface="B Nazanin" panose="00000400000000000000" pitchFamily="2" charset="-78"/>
              </a:rPr>
              <a:t>(</a:t>
            </a:r>
            <a:r>
              <a:rPr lang="en-US" sz="1600" dirty="0">
                <a:cs typeface="B Nazanin" panose="00000400000000000000" pitchFamily="2" charset="-78"/>
              </a:rPr>
              <a:t>Assurance</a:t>
            </a:r>
            <a:r>
              <a:rPr lang="fa-IR" sz="1600" dirty="0" smtClean="0">
                <a:cs typeface="B Nazanin" panose="00000400000000000000" pitchFamily="2" charset="-78"/>
              </a:rPr>
              <a:t>)</a:t>
            </a:r>
            <a:endParaRPr lang="en-US" sz="1600" dirty="0">
              <a:cs typeface="B Nazanin" panose="00000400000000000000" pitchFamily="2" charset="-78"/>
            </a:endParaRPr>
          </a:p>
          <a:p>
            <a:pPr algn="just"/>
            <a:r>
              <a:rPr lang="ar-SA" sz="1600" dirty="0">
                <a:cs typeface="B Nazanin" panose="00000400000000000000" pitchFamily="2" charset="-78"/>
              </a:rPr>
              <a:t> </a:t>
            </a:r>
            <a:r>
              <a:rPr lang="ar-SA" sz="1600" u="sng" dirty="0">
                <a:cs typeface="B Nazanin" panose="00000400000000000000" pitchFamily="2" charset="-78"/>
              </a:rPr>
              <a:t>همدلی</a:t>
            </a:r>
            <a:r>
              <a:rPr lang="ar-SA" sz="1600" dirty="0">
                <a:cs typeface="B Nazanin" panose="00000400000000000000" pitchFamily="2" charset="-78"/>
              </a:rPr>
              <a:t> : بدین معناست که سازمان مسائل و مشکلات مشتریان را درك می کند و این مشکلات را برآورده می سازد و بعلاوه به مشتریان توجه فردي نشان داده می شود</a:t>
            </a:r>
            <a:r>
              <a:rPr lang="ar-SA" sz="1600" dirty="0" smtClean="0">
                <a:cs typeface="B Nazanin" panose="00000400000000000000" pitchFamily="2" charset="-78"/>
              </a:rPr>
              <a:t>.</a:t>
            </a:r>
            <a:r>
              <a:rPr lang="fa-IR" sz="1600" dirty="0" smtClean="0">
                <a:cs typeface="B Nazanin" panose="00000400000000000000" pitchFamily="2" charset="-78"/>
              </a:rPr>
              <a:t>(</a:t>
            </a:r>
            <a:r>
              <a:rPr lang="en-US" sz="1600" dirty="0">
                <a:cs typeface="B Nazanin" panose="00000400000000000000" pitchFamily="2" charset="-78"/>
              </a:rPr>
              <a:t>Empathy</a:t>
            </a:r>
            <a:r>
              <a:rPr lang="fa-IR" sz="1600" dirty="0" smtClean="0">
                <a:cs typeface="B Nazanin" panose="00000400000000000000" pitchFamily="2" charset="-78"/>
              </a:rPr>
              <a:t>)</a:t>
            </a:r>
            <a:endParaRPr lang="en-US" sz="1600" dirty="0">
              <a:cs typeface="B Nazanin" panose="00000400000000000000" pitchFamily="2" charset="-78"/>
            </a:endParaRPr>
          </a:p>
        </p:txBody>
      </p:sp>
      <p:pic>
        <p:nvPicPr>
          <p:cNvPr id="15" name="Picture 14"/>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451634" y="3765050"/>
            <a:ext cx="5208597" cy="2976318"/>
          </a:xfrm>
          <a:prstGeom prst="rect">
            <a:avLst/>
          </a:prstGeom>
          <a:noFill/>
        </p:spPr>
      </p:pic>
    </p:spTree>
    <p:extLst>
      <p:ext uri="{BB962C8B-B14F-4D97-AF65-F5344CB8AC3E}">
        <p14:creationId xmlns:p14="http://schemas.microsoft.com/office/powerpoint/2010/main" val="140460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7" name="Rounded Rectangle 6">
            <a:hlinkClick r:id="rId3" action="ppaction://hlinksldjump"/>
          </p:cNvPr>
          <p:cNvSpPr/>
          <p:nvPr/>
        </p:nvSpPr>
        <p:spPr>
          <a:xfrm>
            <a:off x="7858148" y="85474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8" name="Rounded Rectangle 7">
            <a:hlinkClick r:id="rId7" action="ppaction://hlinksldjump"/>
          </p:cNvPr>
          <p:cNvSpPr/>
          <p:nvPr/>
        </p:nvSpPr>
        <p:spPr>
          <a:xfrm>
            <a:off x="7858148" y="1523763"/>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9" name="Rounded Rectangle 8">
            <a:hlinkClick r:id="rId8" action="ppaction://hlinksldjump"/>
          </p:cNvPr>
          <p:cNvSpPr/>
          <p:nvPr/>
        </p:nvSpPr>
        <p:spPr>
          <a:xfrm>
            <a:off x="7858148" y="219647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مواد و روش ها</a:t>
            </a:r>
          </a:p>
        </p:txBody>
      </p:sp>
      <p:sp>
        <p:nvSpPr>
          <p:cNvPr id="10" name="Rounded Rectangle 9">
            <a:hlinkClick r:id="rId9" action="ppaction://hlinksldjump"/>
          </p:cNvPr>
          <p:cNvSpPr/>
          <p:nvPr/>
        </p:nvSpPr>
        <p:spPr>
          <a:xfrm>
            <a:off x="7858148" y="289345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نتایج و بحث</a:t>
            </a:r>
          </a:p>
        </p:txBody>
      </p:sp>
      <p:sp>
        <p:nvSpPr>
          <p:cNvPr id="11" name="Rounded Rectangle 10">
            <a:hlinkClick r:id="rId10" action="ppaction://hlinksldjump"/>
          </p:cNvPr>
          <p:cNvSpPr/>
          <p:nvPr/>
        </p:nvSpPr>
        <p:spPr>
          <a:xfrm>
            <a:off x="7858148" y="356615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12" name="Rounded Rectangle 11">
            <a:hlinkClick r:id="rId11" action="ppaction://hlinksldjump"/>
          </p:cNvPr>
          <p:cNvSpPr/>
          <p:nvPr/>
        </p:nvSpPr>
        <p:spPr>
          <a:xfrm>
            <a:off x="7858148" y="426313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16" name="TextBox 15"/>
          <p:cNvSpPr txBox="1"/>
          <p:nvPr/>
        </p:nvSpPr>
        <p:spPr>
          <a:xfrm>
            <a:off x="7715272" y="5229200"/>
            <a:ext cx="1500198" cy="307777"/>
          </a:xfrm>
          <a:prstGeom prst="rect">
            <a:avLst/>
          </a:prstGeom>
          <a:noFill/>
        </p:spPr>
        <p:txBody>
          <a:bodyPr wrap="square" rtlCol="1">
            <a:spAutoFit/>
          </a:bodyPr>
          <a:lstStyle/>
          <a:p>
            <a:pPr algn="ctr"/>
            <a:r>
              <a:rPr lang="fa-IR" sz="1400" dirty="0">
                <a:cs typeface="B Titr" panose="00000700000000000000" pitchFamily="2" charset="-78"/>
              </a:rPr>
              <a:t>موضوع پایان نامه :</a:t>
            </a:r>
          </a:p>
        </p:txBody>
      </p:sp>
      <p:sp>
        <p:nvSpPr>
          <p:cNvPr id="17" name="TextBox 16"/>
          <p:cNvSpPr txBox="1"/>
          <p:nvPr/>
        </p:nvSpPr>
        <p:spPr>
          <a:xfrm>
            <a:off x="7715272" y="5733654"/>
            <a:ext cx="1500198" cy="307777"/>
          </a:xfrm>
          <a:prstGeom prst="rect">
            <a:avLst/>
          </a:prstGeom>
          <a:noFill/>
        </p:spPr>
        <p:txBody>
          <a:bodyPr wrap="square" rtlCol="1">
            <a:spAutoFit/>
          </a:bodyPr>
          <a:lstStyle/>
          <a:p>
            <a:pPr algn="ctr"/>
            <a:r>
              <a:rPr lang="fa-IR" sz="1400" dirty="0">
                <a:cs typeface="B Titr" panose="00000700000000000000" pitchFamily="2" charset="-78"/>
              </a:rPr>
              <a:t>تهیه شده توسط :</a:t>
            </a:r>
          </a:p>
        </p:txBody>
      </p:sp>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346281" y="172458"/>
            <a:ext cx="7344684" cy="1077218"/>
          </a:xfrm>
          <a:prstGeom prst="rect">
            <a:avLst/>
          </a:prstGeom>
          <a:noFill/>
        </p:spPr>
        <p:txBody>
          <a:bodyPr wrap="square" rtlCol="0">
            <a:spAutoFit/>
          </a:bodyPr>
          <a:lstStyle/>
          <a:p>
            <a:pPr algn="just"/>
            <a:r>
              <a:rPr lang="fa-IR" sz="1600" dirty="0" smtClean="0">
                <a:cs typeface="B Titr" panose="00000700000000000000" pitchFamily="2" charset="-78"/>
              </a:rPr>
              <a:t>مثالهایی از پیشینه و سوابق تحقیق</a:t>
            </a:r>
          </a:p>
          <a:p>
            <a:pPr algn="just"/>
            <a:endParaRPr lang="fa-IR" sz="1600" dirty="0" smtClean="0">
              <a:cs typeface="B Titr" panose="00000700000000000000" pitchFamily="2" charset="-78"/>
            </a:endParaRPr>
          </a:p>
          <a:p>
            <a:pPr algn="just"/>
            <a:endParaRPr lang="fa-IR" sz="1600" dirty="0" smtClean="0">
              <a:cs typeface="B Titr" panose="00000700000000000000" pitchFamily="2" charset="-78"/>
            </a:endParaRPr>
          </a:p>
          <a:p>
            <a:pPr algn="just"/>
            <a:endParaRPr lang="fa-IR" sz="1600" dirty="0" smtClean="0">
              <a:cs typeface="B Titr" panose="00000700000000000000" pitchFamily="2" charset="-78"/>
            </a:endParaRPr>
          </a:p>
        </p:txBody>
      </p:sp>
      <p:graphicFrame>
        <p:nvGraphicFramePr>
          <p:cNvPr id="2" name="Table 1"/>
          <p:cNvGraphicFramePr>
            <a:graphicFrameLocks noGrp="1"/>
          </p:cNvGraphicFramePr>
          <p:nvPr>
            <p:extLst>
              <p:ext uri="{D42A27DB-BD31-4B8C-83A1-F6EECF244321}">
                <p14:modId xmlns:p14="http://schemas.microsoft.com/office/powerpoint/2010/main" val="1406865200"/>
              </p:ext>
            </p:extLst>
          </p:nvPr>
        </p:nvGraphicFramePr>
        <p:xfrm>
          <a:off x="542032" y="601982"/>
          <a:ext cx="7148933" cy="5381626"/>
        </p:xfrm>
        <a:graphic>
          <a:graphicData uri="http://schemas.openxmlformats.org/drawingml/2006/table">
            <a:tbl>
              <a:tblPr rtl="1" firstRow="1" firstCol="1" bandRow="1">
                <a:tableStyleId>{5940675A-B579-460E-94D1-54222C63F5DA}</a:tableStyleId>
              </a:tblPr>
              <a:tblGrid>
                <a:gridCol w="751072">
                  <a:extLst>
                    <a:ext uri="{9D8B030D-6E8A-4147-A177-3AD203B41FA5}">
                      <a16:colId xmlns:a16="http://schemas.microsoft.com/office/drawing/2014/main" val="3682543203"/>
                    </a:ext>
                  </a:extLst>
                </a:gridCol>
                <a:gridCol w="1061164">
                  <a:extLst>
                    <a:ext uri="{9D8B030D-6E8A-4147-A177-3AD203B41FA5}">
                      <a16:colId xmlns:a16="http://schemas.microsoft.com/office/drawing/2014/main" val="143343796"/>
                    </a:ext>
                  </a:extLst>
                </a:gridCol>
                <a:gridCol w="1060493">
                  <a:extLst>
                    <a:ext uri="{9D8B030D-6E8A-4147-A177-3AD203B41FA5}">
                      <a16:colId xmlns:a16="http://schemas.microsoft.com/office/drawing/2014/main" val="1675179476"/>
                    </a:ext>
                  </a:extLst>
                </a:gridCol>
                <a:gridCol w="1445089">
                  <a:extLst>
                    <a:ext uri="{9D8B030D-6E8A-4147-A177-3AD203B41FA5}">
                      <a16:colId xmlns:a16="http://schemas.microsoft.com/office/drawing/2014/main" val="3038049214"/>
                    </a:ext>
                  </a:extLst>
                </a:gridCol>
                <a:gridCol w="1087341">
                  <a:extLst>
                    <a:ext uri="{9D8B030D-6E8A-4147-A177-3AD203B41FA5}">
                      <a16:colId xmlns:a16="http://schemas.microsoft.com/office/drawing/2014/main" val="1141605848"/>
                    </a:ext>
                  </a:extLst>
                </a:gridCol>
                <a:gridCol w="1743774">
                  <a:extLst>
                    <a:ext uri="{9D8B030D-6E8A-4147-A177-3AD203B41FA5}">
                      <a16:colId xmlns:a16="http://schemas.microsoft.com/office/drawing/2014/main" val="3382706105"/>
                    </a:ext>
                  </a:extLst>
                </a:gridCol>
              </a:tblGrid>
              <a:tr h="162722">
                <a:tc>
                  <a:txBody>
                    <a:bodyPr/>
                    <a:lstStyle/>
                    <a:p>
                      <a:pPr marL="0" marR="0" algn="ctr" rtl="1">
                        <a:lnSpc>
                          <a:spcPct val="107000"/>
                        </a:lnSpc>
                        <a:spcBef>
                          <a:spcPts val="0"/>
                        </a:spcBef>
                        <a:spcAft>
                          <a:spcPts val="595"/>
                        </a:spcAft>
                      </a:pPr>
                      <a:r>
                        <a:rPr lang="ar-SA" sz="1100">
                          <a:effectLst/>
                          <a:cs typeface="B Nazanin" panose="00000400000000000000" pitchFamily="2" charset="-78"/>
                        </a:rPr>
                        <a:t>نوع تحقیق</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ctr" rtl="1">
                        <a:lnSpc>
                          <a:spcPct val="107000"/>
                        </a:lnSpc>
                        <a:spcBef>
                          <a:spcPts val="0"/>
                        </a:spcBef>
                        <a:spcAft>
                          <a:spcPts val="595"/>
                        </a:spcAft>
                      </a:pPr>
                      <a:r>
                        <a:rPr lang="ar-SA" sz="1100">
                          <a:effectLst/>
                          <a:cs typeface="B Nazanin" panose="00000400000000000000" pitchFamily="2" charset="-78"/>
                        </a:rPr>
                        <a:t>شخص - تاریخ</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ctr" rtl="1">
                        <a:lnSpc>
                          <a:spcPct val="107000"/>
                        </a:lnSpc>
                        <a:spcBef>
                          <a:spcPts val="0"/>
                        </a:spcBef>
                        <a:spcAft>
                          <a:spcPts val="595"/>
                        </a:spcAft>
                      </a:pPr>
                      <a:r>
                        <a:rPr lang="ar-SA" sz="1100">
                          <a:effectLst/>
                          <a:cs typeface="B Nazanin" panose="00000400000000000000" pitchFamily="2" charset="-78"/>
                        </a:rPr>
                        <a:t>عنوان</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ctr" rtl="1">
                        <a:lnSpc>
                          <a:spcPct val="107000"/>
                        </a:lnSpc>
                        <a:spcBef>
                          <a:spcPts val="0"/>
                        </a:spcBef>
                        <a:spcAft>
                          <a:spcPts val="595"/>
                        </a:spcAft>
                      </a:pPr>
                      <a:r>
                        <a:rPr lang="ar-SA" sz="1100">
                          <a:effectLst/>
                          <a:cs typeface="B Nazanin" panose="00000400000000000000" pitchFamily="2" charset="-78"/>
                        </a:rPr>
                        <a:t>جامعه آماری</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ctr" rtl="1">
                        <a:lnSpc>
                          <a:spcPct val="107000"/>
                        </a:lnSpc>
                        <a:spcBef>
                          <a:spcPts val="0"/>
                        </a:spcBef>
                        <a:spcAft>
                          <a:spcPts val="595"/>
                        </a:spcAft>
                      </a:pPr>
                      <a:r>
                        <a:rPr lang="ar-SA" sz="1100">
                          <a:effectLst/>
                          <a:cs typeface="B Nazanin" panose="00000400000000000000" pitchFamily="2" charset="-78"/>
                        </a:rPr>
                        <a:t>روش</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ctr" rtl="1">
                        <a:lnSpc>
                          <a:spcPct val="107000"/>
                        </a:lnSpc>
                        <a:spcBef>
                          <a:spcPts val="0"/>
                        </a:spcBef>
                        <a:spcAft>
                          <a:spcPts val="595"/>
                        </a:spcAft>
                      </a:pPr>
                      <a:r>
                        <a:rPr lang="ar-SA" sz="1100">
                          <a:effectLst/>
                          <a:cs typeface="B Nazanin" panose="00000400000000000000" pitchFamily="2" charset="-78"/>
                        </a:rPr>
                        <a:t>یافته ها</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extLst>
                  <a:ext uri="{0D108BD9-81ED-4DB2-BD59-A6C34878D82A}">
                    <a16:rowId xmlns:a16="http://schemas.microsoft.com/office/drawing/2014/main" val="2722588971"/>
                  </a:ext>
                </a:extLst>
              </a:tr>
              <a:tr h="288032">
                <a:tc>
                  <a:txBody>
                    <a:bodyPr/>
                    <a:lstStyle/>
                    <a:p>
                      <a:pPr marL="0" marR="0" algn="justLow" rtl="1">
                        <a:lnSpc>
                          <a:spcPct val="107000"/>
                        </a:lnSpc>
                        <a:spcBef>
                          <a:spcPts val="0"/>
                        </a:spcBef>
                        <a:spcAft>
                          <a:spcPts val="595"/>
                        </a:spcAft>
                      </a:pPr>
                      <a:r>
                        <a:rPr lang="ar-SA" sz="1100">
                          <a:effectLst/>
                          <a:cs typeface="B Nazanin" panose="00000400000000000000" pitchFamily="2" charset="-78"/>
                        </a:rPr>
                        <a:t>داخلی</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dirty="0">
                          <a:effectLst/>
                          <a:cs typeface="B Nazanin" panose="00000400000000000000" pitchFamily="2" charset="-78"/>
                        </a:rPr>
                        <a:t>گلرد و ميرزايي(1396)</a:t>
                      </a:r>
                      <a:endParaRPr lang="en-US" sz="1100" dirty="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a:effectLst/>
                          <a:cs typeface="B Nazanin" panose="00000400000000000000" pitchFamily="2" charset="-78"/>
                        </a:rPr>
                        <a:t>بکارگیری فناوری اطلاعات در جهت کیفیت خدمات</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a:effectLst/>
                          <a:cs typeface="B Nazanin" panose="00000400000000000000" pitchFamily="2" charset="-78"/>
                        </a:rPr>
                        <a:t>جامعه آماری این تحقیق شامل کلیه مشتریان شعب بانک کشاورزی در شهرستان ساوه در سال 1395 می باشد</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a:effectLst/>
                          <a:cs typeface="B Nazanin" panose="00000400000000000000" pitchFamily="2" charset="-78"/>
                        </a:rPr>
                        <a:t>توصیفی پیمایشی از نوع کاربردی و همبستگی</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a:effectLst/>
                          <a:cs typeface="B Nazanin" panose="00000400000000000000" pitchFamily="2" charset="-78"/>
                        </a:rPr>
                        <a:t>بین شاخص های رضایت مندی مشتریان و کاربرد فناوری اطلاعات و ارتباطات مثبت و معناداری وجود دارد.</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extLst>
                  <a:ext uri="{0D108BD9-81ED-4DB2-BD59-A6C34878D82A}">
                    <a16:rowId xmlns:a16="http://schemas.microsoft.com/office/drawing/2014/main" val="3989249220"/>
                  </a:ext>
                </a:extLst>
              </a:tr>
              <a:tr h="702600">
                <a:tc>
                  <a:txBody>
                    <a:bodyPr/>
                    <a:lstStyle/>
                    <a:p>
                      <a:pPr marL="0" marR="0" algn="justLow" rtl="1">
                        <a:lnSpc>
                          <a:spcPct val="107000"/>
                        </a:lnSpc>
                        <a:spcBef>
                          <a:spcPts val="0"/>
                        </a:spcBef>
                        <a:spcAft>
                          <a:spcPts val="595"/>
                        </a:spcAft>
                      </a:pPr>
                      <a:r>
                        <a:rPr lang="ar-SA" sz="1100">
                          <a:effectLst/>
                          <a:cs typeface="B Nazanin" panose="00000400000000000000" pitchFamily="2" charset="-78"/>
                        </a:rPr>
                        <a:t>داخلی</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a:effectLst/>
                          <a:cs typeface="B Nazanin" panose="00000400000000000000" pitchFamily="2" charset="-78"/>
                        </a:rPr>
                        <a:t>پرندوار فومني(1395)</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a:effectLst/>
                          <a:cs typeface="B Nazanin" panose="00000400000000000000" pitchFamily="2" charset="-78"/>
                        </a:rPr>
                        <a:t>نقش فناوری اطلاعات و مدیریت دانش در ارتقای کیفیت خدمات</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a:effectLst/>
                          <a:cs typeface="B Nazanin" panose="00000400000000000000" pitchFamily="2" charset="-78"/>
                        </a:rPr>
                        <a:t> </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a:effectLst/>
                          <a:cs typeface="B Nazanin" panose="00000400000000000000" pitchFamily="2" charset="-78"/>
                        </a:rPr>
                        <a:t>مدل سازی معادلات ساختاری به روش حداقل مربعات جزئی ( </a:t>
                      </a:r>
                      <a:r>
                        <a:rPr lang="en-US" sz="1100">
                          <a:effectLst/>
                          <a:cs typeface="B Nazanin" panose="00000400000000000000" pitchFamily="2" charset="-78"/>
                        </a:rPr>
                        <a:t>PLS</a:t>
                      </a:r>
                      <a:r>
                        <a:rPr lang="ar-SA" sz="1100">
                          <a:effectLst/>
                          <a:cs typeface="B Nazanin" panose="00000400000000000000" pitchFamily="2" charset="-78"/>
                        </a:rPr>
                        <a:t> )</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a:effectLst/>
                          <a:cs typeface="B Nazanin" panose="00000400000000000000" pitchFamily="2" charset="-78"/>
                        </a:rPr>
                        <a:t>براساس فرضیات تحقیق، فناوری اطلاعات بر ارتقای کیفیت خدمات با مقدار 11.145 (فرضیه اول)، (فرضیه دوم)، مدیریت دانش بر ارتقای کیفیت خدمات با مقدار 3.331 (فرضیه سوم) تاثیرگذار هستند، ثالثا با اجرای مناسب مدیریت دانش و فناوری اطلاعات می توان عملکرد سازمان در زمینه ارائه خدمات با کیفیت در حوزه های مختلف را بهبود بخشید</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extLst>
                  <a:ext uri="{0D108BD9-81ED-4DB2-BD59-A6C34878D82A}">
                    <a16:rowId xmlns:a16="http://schemas.microsoft.com/office/drawing/2014/main" val="1589178895"/>
                  </a:ext>
                </a:extLst>
              </a:tr>
              <a:tr h="305512">
                <a:tc>
                  <a:txBody>
                    <a:bodyPr/>
                    <a:lstStyle/>
                    <a:p>
                      <a:pPr marL="0" marR="0" algn="justLow" rtl="1">
                        <a:lnSpc>
                          <a:spcPct val="107000"/>
                        </a:lnSpc>
                        <a:spcBef>
                          <a:spcPts val="0"/>
                        </a:spcBef>
                        <a:spcAft>
                          <a:spcPts val="595"/>
                        </a:spcAft>
                      </a:pPr>
                      <a:r>
                        <a:rPr lang="ar-SA" sz="1100">
                          <a:effectLst/>
                          <a:cs typeface="B Nazanin" panose="00000400000000000000" pitchFamily="2" charset="-78"/>
                        </a:rPr>
                        <a:t>داخلی</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a:effectLst/>
                          <a:cs typeface="B Nazanin" panose="00000400000000000000" pitchFamily="2" charset="-78"/>
                        </a:rPr>
                        <a:t>ملكي نيا(1394)</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a:effectLst/>
                          <a:cs typeface="B Nazanin" panose="00000400000000000000" pitchFamily="2" charset="-78"/>
                        </a:rPr>
                        <a:t>بررسی نقش فناوری اطلاعات بر کیفیت خدمات درک شده: مطالعه موردي شركت بيمه</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a:effectLst/>
                          <a:cs typeface="B Nazanin" panose="00000400000000000000" pitchFamily="2" charset="-78"/>
                        </a:rPr>
                        <a:t>شرکت بیمه</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a:effectLst/>
                          <a:cs typeface="B Nazanin" panose="00000400000000000000" pitchFamily="2" charset="-78"/>
                        </a:rPr>
                        <a:t>آزمون آماری همبستگی پیرسون و مدل معادلات ساختاری</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a:effectLst/>
                          <a:cs typeface="B Nazanin" panose="00000400000000000000" pitchFamily="2" charset="-78"/>
                        </a:rPr>
                        <a:t>تاثیر فناوری اطلاعات بر کیفیت درک شده وجود ندارد و در این پژوهش دو متغییر به صورت جداگانه مورد بررسی قرار گرفته است</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extLst>
                  <a:ext uri="{0D108BD9-81ED-4DB2-BD59-A6C34878D82A}">
                    <a16:rowId xmlns:a16="http://schemas.microsoft.com/office/drawing/2014/main" val="4283810765"/>
                  </a:ext>
                </a:extLst>
              </a:tr>
              <a:tr h="432048">
                <a:tc>
                  <a:txBody>
                    <a:bodyPr/>
                    <a:lstStyle/>
                    <a:p>
                      <a:pPr marL="0" marR="0" algn="justLow" rtl="1">
                        <a:lnSpc>
                          <a:spcPct val="107000"/>
                        </a:lnSpc>
                        <a:spcBef>
                          <a:spcPts val="0"/>
                        </a:spcBef>
                        <a:spcAft>
                          <a:spcPts val="595"/>
                        </a:spcAft>
                      </a:pPr>
                      <a:r>
                        <a:rPr lang="ar-SA" sz="1100">
                          <a:effectLst/>
                          <a:cs typeface="B Nazanin" panose="00000400000000000000" pitchFamily="2" charset="-78"/>
                        </a:rPr>
                        <a:t>خارجی</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a:effectLst/>
                          <a:cs typeface="B Nazanin" panose="00000400000000000000" pitchFamily="2" charset="-78"/>
                        </a:rPr>
                        <a:t>آزمي و همكارانش(2016)</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a:effectLst/>
                          <a:cs typeface="B Nazanin" panose="00000400000000000000" pitchFamily="2" charset="-78"/>
                        </a:rPr>
                        <a:t>بكارگيري فناوري اطلاعات و ارتباطات در جهت بهبود كيفيت خدمات در بخش دولتي</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a:effectLst/>
                          <a:cs typeface="B Nazanin" panose="00000400000000000000" pitchFamily="2" charset="-78"/>
                        </a:rPr>
                        <a:t>شهروندان 11 شهر مالزي</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a:effectLst/>
                          <a:cs typeface="B Nazanin" panose="00000400000000000000" pitchFamily="2" charset="-78"/>
                        </a:rPr>
                        <a:t>با آزمون همبستگي پيرسون و از طريق نرم افزار اس.پي.اس.اس</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ar-SA" sz="1100">
                          <a:effectLst/>
                          <a:cs typeface="B Nazanin" panose="00000400000000000000" pitchFamily="2" charset="-78"/>
                        </a:rPr>
                        <a:t>همبستگي مثبت و معناداري بين فناوري اطلاعات و كيفيت خدمات وجود دارد</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extLst>
                  <a:ext uri="{0D108BD9-81ED-4DB2-BD59-A6C34878D82A}">
                    <a16:rowId xmlns:a16="http://schemas.microsoft.com/office/drawing/2014/main" val="2485085916"/>
                  </a:ext>
                </a:extLst>
              </a:tr>
              <a:tr h="432048">
                <a:tc>
                  <a:txBody>
                    <a:bodyPr/>
                    <a:lstStyle/>
                    <a:p>
                      <a:pPr marL="0" marR="0" algn="justLow" rtl="1">
                        <a:lnSpc>
                          <a:spcPct val="107000"/>
                        </a:lnSpc>
                        <a:spcBef>
                          <a:spcPts val="0"/>
                        </a:spcBef>
                        <a:spcAft>
                          <a:spcPts val="595"/>
                        </a:spcAft>
                      </a:pPr>
                      <a:r>
                        <a:rPr lang="ar-SA" sz="1100">
                          <a:effectLst/>
                          <a:cs typeface="B Nazanin" panose="00000400000000000000" pitchFamily="2" charset="-78"/>
                        </a:rPr>
                        <a:t>خارجی</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fa-IR" sz="1100">
                          <a:effectLst/>
                          <a:cs typeface="B Nazanin" panose="00000400000000000000" pitchFamily="2" charset="-78"/>
                        </a:rPr>
                        <a:t>ايتامالا (2012)</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fa-IR" sz="1100">
                          <a:effectLst/>
                          <a:cs typeface="B Nazanin" panose="00000400000000000000" pitchFamily="2" charset="-78"/>
                        </a:rPr>
                        <a:t>فناوري اطلاعات و كيفيت خدمات در بخش بهداشت و درمان: مطالعه اي تجربي در بيمارستان خصوصي هند</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fa-IR" sz="1100" dirty="0">
                          <a:effectLst/>
                          <a:cs typeface="B Nazanin" panose="00000400000000000000" pitchFamily="2" charset="-78"/>
                        </a:rPr>
                        <a:t>210 نفر از بيماران بيمارستان حيدرآباد هند</a:t>
                      </a:r>
                      <a:endParaRPr lang="en-US" sz="1100" dirty="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fa-IR" sz="1100">
                          <a:effectLst/>
                          <a:cs typeface="B Nazanin" panose="00000400000000000000" pitchFamily="2" charset="-78"/>
                        </a:rPr>
                        <a:t>براي سنجش رضايت بيماران از كيفيت خدمات از مدل </a:t>
                      </a:r>
                      <a:r>
                        <a:rPr lang="en-US" sz="1100">
                          <a:effectLst/>
                          <a:cs typeface="B Nazanin" panose="00000400000000000000" pitchFamily="2" charset="-78"/>
                        </a:rPr>
                        <a:t>CSI</a:t>
                      </a:r>
                      <a:r>
                        <a:rPr lang="fa-IR" sz="1100">
                          <a:effectLst/>
                          <a:cs typeface="B Nazanin" panose="00000400000000000000" pitchFamily="2" charset="-78"/>
                        </a:rPr>
                        <a:t> استفاده شده</a:t>
                      </a:r>
                      <a:endParaRPr lang="en-US" sz="110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tc>
                  <a:txBody>
                    <a:bodyPr/>
                    <a:lstStyle/>
                    <a:p>
                      <a:pPr marL="0" marR="0" algn="justLow" rtl="1">
                        <a:lnSpc>
                          <a:spcPct val="107000"/>
                        </a:lnSpc>
                        <a:spcBef>
                          <a:spcPts val="0"/>
                        </a:spcBef>
                        <a:spcAft>
                          <a:spcPts val="595"/>
                        </a:spcAft>
                      </a:pPr>
                      <a:r>
                        <a:rPr lang="fa-IR" sz="1100" dirty="0">
                          <a:effectLst/>
                          <a:cs typeface="B Nazanin" panose="00000400000000000000" pitchFamily="2" charset="-78"/>
                        </a:rPr>
                        <a:t>ميزان رضايت از كيفيت خدمات برابر با 75.87 از 100 بوده است كه نشان مي دهد هنوز شكاف زيادي با وضع مطلوب وجود دارد و لازم است اقداماتي در جهت بهبود كيفيت خدمات بيمارستان صورت گيرد</a:t>
                      </a:r>
                      <a:endParaRPr lang="en-US" sz="1100" dirty="0">
                        <a:effectLst/>
                        <a:latin typeface="Calibri" panose="020F0502020204030204" pitchFamily="34" charset="0"/>
                        <a:ea typeface="Calibri" panose="020F0502020204030204" pitchFamily="34" charset="0"/>
                        <a:cs typeface="B Nazanin" panose="00000400000000000000" pitchFamily="2" charset="-78"/>
                      </a:endParaRPr>
                    </a:p>
                  </a:txBody>
                  <a:tcPr marL="28418" marR="28418" marT="0" marB="0"/>
                </a:tc>
                <a:extLst>
                  <a:ext uri="{0D108BD9-81ED-4DB2-BD59-A6C34878D82A}">
                    <a16:rowId xmlns:a16="http://schemas.microsoft.com/office/drawing/2014/main" val="3722131513"/>
                  </a:ext>
                </a:extLst>
              </a:tr>
            </a:tbl>
          </a:graphicData>
        </a:graphic>
      </p:graphicFrame>
    </p:spTree>
    <p:extLst>
      <p:ext uri="{BB962C8B-B14F-4D97-AF65-F5344CB8AC3E}">
        <p14:creationId xmlns:p14="http://schemas.microsoft.com/office/powerpoint/2010/main" val="394886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7" name="Rounded Rectangle 6">
            <a:hlinkClick r:id="rId3" action="ppaction://hlinksldjump"/>
          </p:cNvPr>
          <p:cNvSpPr/>
          <p:nvPr/>
        </p:nvSpPr>
        <p:spPr>
          <a:xfrm>
            <a:off x="7858148" y="85474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8" name="Rounded Rectangle 7">
            <a:hlinkClick r:id="rId7" action="ppaction://hlinksldjump"/>
          </p:cNvPr>
          <p:cNvSpPr/>
          <p:nvPr/>
        </p:nvSpPr>
        <p:spPr>
          <a:xfrm>
            <a:off x="7858148" y="1523763"/>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9" name="Rounded Rectangle 8">
            <a:hlinkClick r:id="rId8" action="ppaction://hlinksldjump"/>
          </p:cNvPr>
          <p:cNvSpPr/>
          <p:nvPr/>
        </p:nvSpPr>
        <p:spPr>
          <a:xfrm>
            <a:off x="7858148" y="219647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مواد و روش ها</a:t>
            </a:r>
          </a:p>
        </p:txBody>
      </p:sp>
      <p:sp>
        <p:nvSpPr>
          <p:cNvPr id="10" name="Rounded Rectangle 9">
            <a:hlinkClick r:id="rId9" action="ppaction://hlinksldjump"/>
          </p:cNvPr>
          <p:cNvSpPr/>
          <p:nvPr/>
        </p:nvSpPr>
        <p:spPr>
          <a:xfrm>
            <a:off x="7858148" y="289345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نتایج و بحث</a:t>
            </a:r>
          </a:p>
        </p:txBody>
      </p:sp>
      <p:sp>
        <p:nvSpPr>
          <p:cNvPr id="11" name="Rounded Rectangle 10">
            <a:hlinkClick r:id="rId10" action="ppaction://hlinksldjump"/>
          </p:cNvPr>
          <p:cNvSpPr/>
          <p:nvPr/>
        </p:nvSpPr>
        <p:spPr>
          <a:xfrm>
            <a:off x="7858148" y="356615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12" name="Rounded Rectangle 11">
            <a:hlinkClick r:id="rId11" action="ppaction://hlinksldjump"/>
          </p:cNvPr>
          <p:cNvSpPr/>
          <p:nvPr/>
        </p:nvSpPr>
        <p:spPr>
          <a:xfrm>
            <a:off x="7858148" y="426313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16" name="TextBox 15"/>
          <p:cNvSpPr txBox="1"/>
          <p:nvPr/>
        </p:nvSpPr>
        <p:spPr>
          <a:xfrm>
            <a:off x="7715272" y="5229200"/>
            <a:ext cx="1500198" cy="307777"/>
          </a:xfrm>
          <a:prstGeom prst="rect">
            <a:avLst/>
          </a:prstGeom>
          <a:noFill/>
        </p:spPr>
        <p:txBody>
          <a:bodyPr wrap="square" rtlCol="1">
            <a:spAutoFit/>
          </a:bodyPr>
          <a:lstStyle/>
          <a:p>
            <a:pPr algn="ctr"/>
            <a:r>
              <a:rPr lang="fa-IR" sz="1400" dirty="0">
                <a:cs typeface="B Titr" panose="00000700000000000000" pitchFamily="2" charset="-78"/>
              </a:rPr>
              <a:t>موضوع پایان نامه :</a:t>
            </a:r>
          </a:p>
        </p:txBody>
      </p:sp>
      <p:sp>
        <p:nvSpPr>
          <p:cNvPr id="17" name="TextBox 16"/>
          <p:cNvSpPr txBox="1"/>
          <p:nvPr/>
        </p:nvSpPr>
        <p:spPr>
          <a:xfrm>
            <a:off x="7715272" y="5733654"/>
            <a:ext cx="1500198" cy="307777"/>
          </a:xfrm>
          <a:prstGeom prst="rect">
            <a:avLst/>
          </a:prstGeom>
          <a:noFill/>
        </p:spPr>
        <p:txBody>
          <a:bodyPr wrap="square" rtlCol="1">
            <a:spAutoFit/>
          </a:bodyPr>
          <a:lstStyle/>
          <a:p>
            <a:pPr algn="ctr"/>
            <a:r>
              <a:rPr lang="fa-IR" sz="1400" dirty="0">
                <a:cs typeface="B Titr" panose="00000700000000000000" pitchFamily="2" charset="-78"/>
              </a:rPr>
              <a:t>تهیه شده توسط :</a:t>
            </a:r>
          </a:p>
        </p:txBody>
      </p:sp>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3" y="714358"/>
            <a:ext cx="7344684" cy="5632311"/>
          </a:xfrm>
          <a:prstGeom prst="rect">
            <a:avLst/>
          </a:prstGeom>
          <a:noFill/>
        </p:spPr>
        <p:txBody>
          <a:bodyPr wrap="square" rtlCol="0">
            <a:spAutoFit/>
          </a:bodyPr>
          <a:lstStyle/>
          <a:p>
            <a:pPr algn="just"/>
            <a:r>
              <a:rPr lang="fa-IR" sz="1600" dirty="0" smtClean="0">
                <a:cs typeface="B Titr" panose="00000700000000000000" pitchFamily="2" charset="-78"/>
              </a:rPr>
              <a:t>روش تحقیق</a:t>
            </a:r>
          </a:p>
          <a:p>
            <a:pPr algn="just"/>
            <a:endParaRPr lang="fa-IR" sz="1600" dirty="0" smtClean="0">
              <a:cs typeface="B Titr" panose="00000700000000000000" pitchFamily="2" charset="-78"/>
            </a:endParaRPr>
          </a:p>
          <a:p>
            <a:pPr algn="just"/>
            <a:r>
              <a:rPr lang="fa-IR" sz="1600" dirty="0">
                <a:cs typeface="B Nazanin" panose="00000400000000000000" pitchFamily="2" charset="-78"/>
              </a:rPr>
              <a:t>این پژوهش از نظر هدف یک پژوهش کاربردی می باشد چراکه انتظار می رود یافته های این تحقیق در جامعه مورد مطالعه و جوامع مشابه با آن مورد استفاده قرار گیرد. تحقیق مذکور از نظر گردآوری داده ها و اطلاعات و روش تجزیه و تحلیل یک تحقیق توصیفی از نوع همبستگی است.</a:t>
            </a:r>
            <a:r>
              <a:rPr lang="ar-SA" sz="1600" dirty="0" smtClean="0">
                <a:cs typeface="B Nazanin" panose="00000400000000000000" pitchFamily="2" charset="-78"/>
              </a:rPr>
              <a:t> </a:t>
            </a:r>
            <a:endParaRPr lang="fa-IR" sz="1600" dirty="0" smtClean="0">
              <a:cs typeface="B Nazanin" panose="00000400000000000000" pitchFamily="2" charset="-78"/>
            </a:endParaRPr>
          </a:p>
          <a:p>
            <a:pPr algn="just"/>
            <a:endParaRPr lang="fa-IR" sz="1600" dirty="0" smtClean="0">
              <a:cs typeface="B Nazanin" panose="00000400000000000000" pitchFamily="2" charset="-78"/>
            </a:endParaRPr>
          </a:p>
          <a:p>
            <a:pPr algn="just"/>
            <a:endParaRPr lang="fa-IR" sz="1600" dirty="0">
              <a:cs typeface="B Nazanin" panose="00000400000000000000" pitchFamily="2" charset="-78"/>
            </a:endParaRPr>
          </a:p>
          <a:p>
            <a:pPr algn="just"/>
            <a:r>
              <a:rPr lang="fa-IR" sz="1600" dirty="0" smtClean="0">
                <a:cs typeface="B Titr" panose="00000700000000000000" pitchFamily="2" charset="-78"/>
              </a:rPr>
              <a:t>قلمرو تحقیق </a:t>
            </a:r>
          </a:p>
          <a:p>
            <a:pPr algn="just"/>
            <a:endParaRPr lang="fa-IR" sz="1600" dirty="0">
              <a:cs typeface="B Titr" panose="00000700000000000000" pitchFamily="2" charset="-78"/>
            </a:endParaRPr>
          </a:p>
          <a:p>
            <a:pPr algn="just"/>
            <a:r>
              <a:rPr lang="fa-IR" sz="1600" b="1" dirty="0">
                <a:cs typeface="B Nazanin" panose="00000400000000000000" pitchFamily="2" charset="-78"/>
              </a:rPr>
              <a:t>الف: قلمرو مکانی: </a:t>
            </a:r>
            <a:r>
              <a:rPr lang="fa-IR" sz="1600" dirty="0">
                <a:cs typeface="B Nazanin" panose="00000400000000000000" pitchFamily="2" charset="-78"/>
              </a:rPr>
              <a:t>قلمرو مکانی این تحقیق سازمان حج و زيارت واقع در شهر تهران می باشد.</a:t>
            </a:r>
            <a:endParaRPr lang="en-US" sz="1600" dirty="0">
              <a:cs typeface="B Nazanin" panose="00000400000000000000" pitchFamily="2" charset="-78"/>
            </a:endParaRPr>
          </a:p>
          <a:p>
            <a:pPr algn="just"/>
            <a:r>
              <a:rPr lang="fa-IR" sz="1600" b="1" dirty="0">
                <a:cs typeface="B Nazanin" panose="00000400000000000000" pitchFamily="2" charset="-78"/>
              </a:rPr>
              <a:t>ب: قلمرو زمانی</a:t>
            </a:r>
            <a:r>
              <a:rPr lang="fa-IR" sz="1600" dirty="0">
                <a:cs typeface="B Nazanin" panose="00000400000000000000" pitchFamily="2" charset="-78"/>
              </a:rPr>
              <a:t>: قلمرو زمانی این تحقیق مربوط به دوره توزیع پرسشنامه است که  آذرماه 1397 است.</a:t>
            </a:r>
            <a:endParaRPr lang="en-US" sz="1600" dirty="0">
              <a:cs typeface="B Nazanin" panose="00000400000000000000" pitchFamily="2" charset="-78"/>
            </a:endParaRPr>
          </a:p>
          <a:p>
            <a:pPr algn="just"/>
            <a:r>
              <a:rPr lang="fa-IR" sz="1600" b="1" dirty="0">
                <a:cs typeface="B Nazanin" panose="00000400000000000000" pitchFamily="2" charset="-78"/>
              </a:rPr>
              <a:t>ج: قلمرو موضوعی:</a:t>
            </a:r>
            <a:r>
              <a:rPr lang="fa-IR" sz="1600" dirty="0">
                <a:cs typeface="B Nazanin" panose="00000400000000000000" pitchFamily="2" charset="-78"/>
              </a:rPr>
              <a:t>  قلمرو موضوعی</a:t>
            </a:r>
            <a:r>
              <a:rPr lang="fa-IR" sz="1600" b="1" dirty="0">
                <a:cs typeface="B Nazanin" panose="00000400000000000000" pitchFamily="2" charset="-78"/>
              </a:rPr>
              <a:t> </a:t>
            </a:r>
            <a:r>
              <a:rPr lang="fa-IR" sz="1600" dirty="0">
                <a:cs typeface="B Nazanin" panose="00000400000000000000" pitchFamily="2" charset="-78"/>
              </a:rPr>
              <a:t>این تحقیق مباحث سازمان و مدیریت فناوری اطلاعات است که بطور خاص به بررسی تاثیر فناوری اطلاعات بر کیفیت خدمات ادراک شده می پردازد</a:t>
            </a:r>
            <a:r>
              <a:rPr lang="fa-IR" sz="1600" dirty="0" smtClean="0">
                <a:cs typeface="B Nazanin" panose="00000400000000000000" pitchFamily="2" charset="-78"/>
              </a:rPr>
              <a:t>.</a:t>
            </a:r>
          </a:p>
          <a:p>
            <a:pPr algn="just"/>
            <a:endParaRPr lang="fa-IR" sz="1600" dirty="0">
              <a:cs typeface="B Nazanin" panose="00000400000000000000" pitchFamily="2" charset="-78"/>
            </a:endParaRPr>
          </a:p>
          <a:p>
            <a:pPr algn="just"/>
            <a:endParaRPr lang="fa-IR" sz="1600" dirty="0" smtClean="0">
              <a:cs typeface="B Nazanin" panose="00000400000000000000" pitchFamily="2" charset="-78"/>
            </a:endParaRPr>
          </a:p>
          <a:p>
            <a:pPr algn="just"/>
            <a:r>
              <a:rPr lang="fa-IR" sz="1600" dirty="0">
                <a:cs typeface="B Titr" panose="00000700000000000000" pitchFamily="2" charset="-78"/>
              </a:rPr>
              <a:t>جامعه آماری و تعیین حجم </a:t>
            </a:r>
            <a:r>
              <a:rPr lang="fa-IR" sz="1600" dirty="0" smtClean="0">
                <a:cs typeface="B Titr" panose="00000700000000000000" pitchFamily="2" charset="-78"/>
              </a:rPr>
              <a:t>نمونه</a:t>
            </a:r>
          </a:p>
          <a:p>
            <a:pPr algn="just"/>
            <a:endParaRPr lang="fa-IR" sz="1600" dirty="0">
              <a:cs typeface="B Titr" panose="00000700000000000000" pitchFamily="2" charset="-78"/>
            </a:endParaRPr>
          </a:p>
          <a:p>
            <a:pPr algn="just"/>
            <a:r>
              <a:rPr lang="fa-IR" sz="1600" dirty="0">
                <a:cs typeface="B Nazanin" panose="00000400000000000000" pitchFamily="2" charset="-78"/>
              </a:rPr>
              <a:t>جامعه آماری این پژوهش را كليه كاركنان سازمان حج و زيارت به تعداد 150 نفر و همچنین کلیه دریافت کنندگان خدمات از طریق سامانه های سازمان تشکیل می دهند. از جامعه کارکنان برای گردآوری داده های لازم برای سنجش فناوری اطلاعات استفاده خواهد شد. و از جامعه دریافت کنندگان خدمات برای گردآوری داده های لازم برای سنجش کیفیت خدمات ادراک شده استفاده می شود.</a:t>
            </a:r>
            <a:endParaRPr lang="en-US" sz="1600" dirty="0">
              <a:cs typeface="B Nazanin" panose="00000400000000000000" pitchFamily="2" charset="-78"/>
            </a:endParaRPr>
          </a:p>
          <a:p>
            <a:pPr algn="just"/>
            <a:endParaRPr lang="en-US" sz="1600" dirty="0">
              <a:cs typeface="B Titr" panose="00000700000000000000" pitchFamily="2" charset="-78"/>
            </a:endParaRPr>
          </a:p>
        </p:txBody>
      </p:sp>
    </p:spTree>
    <p:extLst>
      <p:ext uri="{BB962C8B-B14F-4D97-AF65-F5344CB8AC3E}">
        <p14:creationId xmlns:p14="http://schemas.microsoft.com/office/powerpoint/2010/main" val="366537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4" action="ppaction://hlinksldjump"/>
          </p:cNvPr>
          <p:cNvPicPr>
            <a:picLocks noChangeAspect="1"/>
          </p:cNvPicPr>
          <p:nvPr/>
        </p:nvPicPr>
        <p:blipFill>
          <a:blip r:embed="rId5"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6"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7"/>
          <a:stretch>
            <a:fillRect/>
          </a:stretch>
        </p:blipFill>
        <p:spPr>
          <a:xfrm>
            <a:off x="7929586" y="714358"/>
            <a:ext cx="1028700" cy="9525"/>
          </a:xfrm>
          <a:prstGeom prst="rect">
            <a:avLst/>
          </a:prstGeom>
        </p:spPr>
      </p:pic>
      <p:sp>
        <p:nvSpPr>
          <p:cNvPr id="7" name="Rounded Rectangle 6">
            <a:hlinkClick r:id="rId4" action="ppaction://hlinksldjump"/>
          </p:cNvPr>
          <p:cNvSpPr/>
          <p:nvPr/>
        </p:nvSpPr>
        <p:spPr>
          <a:xfrm>
            <a:off x="7858148" y="85474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8" name="Rounded Rectangle 7">
            <a:hlinkClick r:id="rId8" action="ppaction://hlinksldjump"/>
          </p:cNvPr>
          <p:cNvSpPr/>
          <p:nvPr/>
        </p:nvSpPr>
        <p:spPr>
          <a:xfrm>
            <a:off x="7858148" y="1523763"/>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9" name="Rounded Rectangle 8">
            <a:hlinkClick r:id="rId9" action="ppaction://hlinksldjump"/>
          </p:cNvPr>
          <p:cNvSpPr/>
          <p:nvPr/>
        </p:nvSpPr>
        <p:spPr>
          <a:xfrm>
            <a:off x="7858148" y="219647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مواد و روش ها</a:t>
            </a:r>
          </a:p>
        </p:txBody>
      </p:sp>
      <p:sp>
        <p:nvSpPr>
          <p:cNvPr id="10" name="Rounded Rectangle 9">
            <a:hlinkClick r:id="rId10" action="ppaction://hlinksldjump"/>
          </p:cNvPr>
          <p:cNvSpPr/>
          <p:nvPr/>
        </p:nvSpPr>
        <p:spPr>
          <a:xfrm>
            <a:off x="7858148" y="289345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نتایج و بحث</a:t>
            </a:r>
          </a:p>
        </p:txBody>
      </p:sp>
      <p:sp>
        <p:nvSpPr>
          <p:cNvPr id="11" name="Rounded Rectangle 10">
            <a:hlinkClick r:id="rId11" action="ppaction://hlinksldjump"/>
          </p:cNvPr>
          <p:cNvSpPr/>
          <p:nvPr/>
        </p:nvSpPr>
        <p:spPr>
          <a:xfrm>
            <a:off x="7858148" y="356615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12" name="Rounded Rectangle 11">
            <a:hlinkClick r:id="rId12" action="ppaction://hlinksldjump"/>
          </p:cNvPr>
          <p:cNvSpPr/>
          <p:nvPr/>
        </p:nvSpPr>
        <p:spPr>
          <a:xfrm>
            <a:off x="7858148" y="426313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16" name="TextBox 15"/>
          <p:cNvSpPr txBox="1"/>
          <p:nvPr/>
        </p:nvSpPr>
        <p:spPr>
          <a:xfrm>
            <a:off x="7715272" y="5229200"/>
            <a:ext cx="1500198" cy="307777"/>
          </a:xfrm>
          <a:prstGeom prst="rect">
            <a:avLst/>
          </a:prstGeom>
          <a:noFill/>
        </p:spPr>
        <p:txBody>
          <a:bodyPr wrap="square" rtlCol="1">
            <a:spAutoFit/>
          </a:bodyPr>
          <a:lstStyle/>
          <a:p>
            <a:pPr algn="ctr"/>
            <a:r>
              <a:rPr lang="fa-IR" sz="1400" dirty="0">
                <a:cs typeface="B Titr" panose="00000700000000000000" pitchFamily="2" charset="-78"/>
              </a:rPr>
              <a:t>موضوع پایان نامه :</a:t>
            </a:r>
          </a:p>
        </p:txBody>
      </p:sp>
      <p:sp>
        <p:nvSpPr>
          <p:cNvPr id="17" name="TextBox 16"/>
          <p:cNvSpPr txBox="1"/>
          <p:nvPr/>
        </p:nvSpPr>
        <p:spPr>
          <a:xfrm>
            <a:off x="7715272" y="5733654"/>
            <a:ext cx="1500198" cy="307777"/>
          </a:xfrm>
          <a:prstGeom prst="rect">
            <a:avLst/>
          </a:prstGeom>
          <a:noFill/>
        </p:spPr>
        <p:txBody>
          <a:bodyPr wrap="square" rtlCol="1">
            <a:spAutoFit/>
          </a:bodyPr>
          <a:lstStyle/>
          <a:p>
            <a:pPr algn="ctr"/>
            <a:r>
              <a:rPr lang="fa-IR" sz="1400" dirty="0">
                <a:cs typeface="B Titr" panose="00000700000000000000" pitchFamily="2" charset="-78"/>
              </a:rPr>
              <a:t>تهیه شده توسط :</a:t>
            </a:r>
          </a:p>
        </p:txBody>
      </p:sp>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2" y="448332"/>
            <a:ext cx="7344684" cy="5847755"/>
          </a:xfrm>
          <a:prstGeom prst="rect">
            <a:avLst/>
          </a:prstGeom>
          <a:noFill/>
        </p:spPr>
        <p:txBody>
          <a:bodyPr wrap="square" rtlCol="0">
            <a:spAutoFit/>
          </a:bodyPr>
          <a:lstStyle/>
          <a:p>
            <a:pPr algn="just"/>
            <a:r>
              <a:rPr lang="fa-IR" sz="1600" dirty="0" smtClean="0">
                <a:cs typeface="B Titr" panose="00000700000000000000" pitchFamily="2" charset="-78"/>
              </a:rPr>
              <a:t>جامعه </a:t>
            </a:r>
            <a:r>
              <a:rPr lang="fa-IR" sz="1600" dirty="0">
                <a:cs typeface="B Titr" panose="00000700000000000000" pitchFamily="2" charset="-78"/>
              </a:rPr>
              <a:t>آماری و تعیین حجم </a:t>
            </a:r>
            <a:r>
              <a:rPr lang="fa-IR" sz="1600" dirty="0" smtClean="0">
                <a:cs typeface="B Titr" panose="00000700000000000000" pitchFamily="2" charset="-78"/>
              </a:rPr>
              <a:t>نمونه</a:t>
            </a:r>
          </a:p>
          <a:p>
            <a:pPr algn="just"/>
            <a:endParaRPr lang="fa-IR" sz="1600" dirty="0">
              <a:cs typeface="B Titr" panose="00000700000000000000" pitchFamily="2" charset="-78"/>
            </a:endParaRPr>
          </a:p>
          <a:p>
            <a:pPr algn="just"/>
            <a:r>
              <a:rPr lang="fa-IR" sz="1600" dirty="0">
                <a:cs typeface="B Nazanin" panose="00000400000000000000" pitchFamily="2" charset="-78"/>
              </a:rPr>
              <a:t>با توجه به معین و محدود بودن جامعه آماری، جهت تعيين حداقل حجم نمونه لازم برای جامعه کارکنان، از فرمول كوكران استفاده به شرح فرمول زیرخواهد شد</a:t>
            </a:r>
            <a:r>
              <a:rPr lang="fa-IR" sz="1600" dirty="0" smtClean="0">
                <a:cs typeface="B Nazanin" panose="00000400000000000000" pitchFamily="2" charset="-78"/>
              </a:rPr>
              <a:t>:</a:t>
            </a:r>
          </a:p>
          <a:p>
            <a:pPr algn="just"/>
            <a:endParaRPr lang="fa-IR" sz="1600" dirty="0">
              <a:cs typeface="B Titr" panose="00000700000000000000" pitchFamily="2" charset="-78"/>
            </a:endParaRPr>
          </a:p>
          <a:p>
            <a:r>
              <a:rPr lang="en-US" sz="1600" dirty="0" smtClean="0">
                <a:cs typeface="B Nazanin" panose="00000400000000000000" pitchFamily="2" charset="-78"/>
              </a:rPr>
              <a:t>n</a:t>
            </a:r>
            <a:r>
              <a:rPr lang="fa-IR" sz="1600" dirty="0" smtClean="0">
                <a:cs typeface="B Nazanin" panose="00000400000000000000" pitchFamily="2" charset="-78"/>
              </a:rPr>
              <a:t>= </a:t>
            </a:r>
            <a:r>
              <a:rPr lang="fa-IR" sz="1600" dirty="0">
                <a:cs typeface="B Nazanin" panose="00000400000000000000" pitchFamily="2" charset="-78"/>
              </a:rPr>
              <a:t>حداقل حجم نمونه لازم</a:t>
            </a:r>
            <a:endParaRPr lang="en-US" sz="1600" dirty="0">
              <a:cs typeface="B Nazanin" panose="00000400000000000000" pitchFamily="2" charset="-78"/>
            </a:endParaRPr>
          </a:p>
          <a:p>
            <a:r>
              <a:rPr lang="en-US" sz="1600" dirty="0">
                <a:cs typeface="B Nazanin" panose="00000400000000000000" pitchFamily="2" charset="-78"/>
              </a:rPr>
              <a:t>N</a:t>
            </a:r>
            <a:r>
              <a:rPr lang="fa-IR" sz="1600" dirty="0">
                <a:cs typeface="B Nazanin" panose="00000400000000000000" pitchFamily="2" charset="-78"/>
              </a:rPr>
              <a:t>= حجم جامعه آماري (كه در اين تحقيق 150 نفر مي‏باشد)</a:t>
            </a:r>
            <a:endParaRPr lang="en-US" sz="1600" dirty="0">
              <a:cs typeface="B Nazanin" panose="00000400000000000000" pitchFamily="2" charset="-78"/>
            </a:endParaRPr>
          </a:p>
          <a:p>
            <a:r>
              <a:rPr lang="en-US" sz="1600" dirty="0">
                <a:cs typeface="B Nazanin" panose="00000400000000000000" pitchFamily="2" charset="-78"/>
              </a:rPr>
              <a:t>p</a:t>
            </a:r>
            <a:r>
              <a:rPr lang="fa-IR" sz="1600" dirty="0">
                <a:cs typeface="B Nazanin" panose="00000400000000000000" pitchFamily="2" charset="-78"/>
              </a:rPr>
              <a:t>= نسبت توزيع صفت در جامعه</a:t>
            </a:r>
            <a:endParaRPr lang="en-US" sz="1600" dirty="0">
              <a:cs typeface="B Nazanin" panose="00000400000000000000" pitchFamily="2" charset="-78"/>
            </a:endParaRPr>
          </a:p>
          <a:p>
            <a:r>
              <a:rPr lang="en-US" sz="1600" dirty="0">
                <a:cs typeface="B Nazanin" panose="00000400000000000000" pitchFamily="2" charset="-78"/>
              </a:rPr>
              <a:t>z</a:t>
            </a:r>
            <a:r>
              <a:rPr lang="en-US" sz="1600" baseline="-25000" dirty="0">
                <a:cs typeface="B Nazanin" panose="00000400000000000000" pitchFamily="2" charset="-78"/>
                <a:sym typeface="Symbol" panose="05050102010706020507" pitchFamily="18" charset="2"/>
              </a:rPr>
              <a:t></a:t>
            </a:r>
            <a:r>
              <a:rPr lang="en-US" sz="1600" baseline="-25000" dirty="0">
                <a:cs typeface="B Nazanin" panose="00000400000000000000" pitchFamily="2" charset="-78"/>
              </a:rPr>
              <a:t>/2</a:t>
            </a:r>
            <a:r>
              <a:rPr lang="fa-IR" sz="1600" dirty="0">
                <a:cs typeface="B Nazanin" panose="00000400000000000000" pitchFamily="2" charset="-78"/>
              </a:rPr>
              <a:t>= مقدار به دست آمده از جدول توزيع نرمال استاندارد (در اين تحقيق و با در نظر گرفتن مقدار خطاي 05/0، مقدار به دست آمده از جدول توزيع نرمال استاندارد 96/1 مي‏باشد).</a:t>
            </a:r>
            <a:endParaRPr lang="en-US" sz="1600" dirty="0">
              <a:cs typeface="B Nazanin" panose="00000400000000000000" pitchFamily="2" charset="-78"/>
            </a:endParaRPr>
          </a:p>
          <a:p>
            <a:r>
              <a:rPr lang="en-US" sz="1600" dirty="0">
                <a:cs typeface="B Nazanin" panose="00000400000000000000" pitchFamily="2" charset="-78"/>
              </a:rPr>
              <a:t>d</a:t>
            </a:r>
            <a:r>
              <a:rPr lang="fa-IR" sz="1600" dirty="0">
                <a:cs typeface="B Nazanin" panose="00000400000000000000" pitchFamily="2" charset="-78"/>
              </a:rPr>
              <a:t>= خطاي پذيرفته شده توسط محقق يا بازه قابل تحمل از برآورد پارامتر مورد نظر (معمولاً در علوم اجتماعي برابر 05/0 در نظر گرفته مي‏شود</a:t>
            </a:r>
            <a:r>
              <a:rPr lang="fa-IR" sz="1600" dirty="0" smtClean="0">
                <a:cs typeface="B Nazanin" panose="00000400000000000000" pitchFamily="2" charset="-78"/>
              </a:rPr>
              <a:t>.)</a:t>
            </a:r>
            <a:endParaRPr lang="en-US" sz="1600" dirty="0">
              <a:cs typeface="B Nazanin" panose="00000400000000000000" pitchFamily="2" charset="-78"/>
            </a:endParaRPr>
          </a:p>
          <a:p>
            <a:endParaRPr lang="en-US" sz="1600" dirty="0">
              <a:cs typeface="B Nazanin" panose="00000400000000000000" pitchFamily="2" charset="-78"/>
            </a:endParaRPr>
          </a:p>
          <a:p>
            <a:endParaRPr lang="en-US" sz="1600" dirty="0" smtClean="0">
              <a:cs typeface="B Nazanin" panose="00000400000000000000" pitchFamily="2" charset="-78"/>
            </a:endParaRPr>
          </a:p>
          <a:p>
            <a:endParaRPr lang="en-US" sz="1600" dirty="0">
              <a:cs typeface="B Nazanin" panose="00000400000000000000" pitchFamily="2" charset="-78"/>
            </a:endParaRPr>
          </a:p>
          <a:p>
            <a:r>
              <a:rPr lang="fa-IR" sz="1600" dirty="0">
                <a:cs typeface="B Nazanin" panose="00000400000000000000" pitchFamily="2" charset="-78"/>
              </a:rPr>
              <a:t>بنابراين حداقل حجم نمونه لازم برای جامعه کارکنان 108 نفر مي‏باشد.</a:t>
            </a:r>
            <a:endParaRPr lang="en-US" sz="1600" dirty="0">
              <a:cs typeface="B Nazanin" panose="00000400000000000000" pitchFamily="2" charset="-78"/>
            </a:endParaRPr>
          </a:p>
          <a:p>
            <a:r>
              <a:rPr lang="fa-IR" sz="1600" dirty="0">
                <a:cs typeface="B Nazanin" panose="00000400000000000000" pitchFamily="2" charset="-78"/>
              </a:rPr>
              <a:t>برای تعیین حجم نمونه از جامعه ارباب رجوع نیز با توجه به گسترده بودن جامعه ، از فرمول تعیین حجم نمونه برای جوامع نامحدود به شرح زير استفاده شده </a:t>
            </a:r>
            <a:r>
              <a:rPr lang="fa-IR" sz="1600" dirty="0" smtClean="0">
                <a:cs typeface="B Nazanin" panose="00000400000000000000" pitchFamily="2" charset="-78"/>
              </a:rPr>
              <a:t>است:</a:t>
            </a:r>
            <a:endParaRPr lang="en-US" sz="1600" dirty="0" smtClean="0">
              <a:cs typeface="B Nazanin" panose="00000400000000000000" pitchFamily="2" charset="-78"/>
            </a:endParaRPr>
          </a:p>
          <a:p>
            <a:endParaRPr lang="en-US" sz="1600" dirty="0" smtClean="0">
              <a:cs typeface="B Nazanin" panose="00000400000000000000" pitchFamily="2" charset="-78"/>
            </a:endParaRPr>
          </a:p>
          <a:p>
            <a:endParaRPr lang="en-US" sz="1600" dirty="0">
              <a:cs typeface="B Nazanin" panose="00000400000000000000" pitchFamily="2" charset="-78"/>
            </a:endParaRPr>
          </a:p>
          <a:p>
            <a:r>
              <a:rPr lang="fa-IR" sz="1600" dirty="0">
                <a:cs typeface="B Nazanin" panose="00000400000000000000" pitchFamily="2" charset="-78"/>
              </a:rPr>
              <a:t>بنابراين حداقل حجم نمونه لازم برای جامعه ارباب رجوع 354 نفر مي‏باشد كه اين تعداد مبناي تجزيه و تحليل قرار می گیرد.</a:t>
            </a:r>
            <a:endParaRPr lang="en-US" sz="1600" dirty="0">
              <a:cs typeface="B Nazanin" panose="00000400000000000000" pitchFamily="2" charset="-78"/>
            </a:endParaRPr>
          </a:p>
          <a:p>
            <a:r>
              <a:rPr lang="fa-IR" sz="1600" dirty="0">
                <a:cs typeface="B Nazanin" panose="00000400000000000000" pitchFamily="2" charset="-78"/>
              </a:rPr>
              <a:t> روش نمونه گیری در جامعه ارباب رجوع نيز، روش تصادفی ساده است .</a:t>
            </a:r>
            <a:endParaRPr lang="en-US" sz="1600" dirty="0" smtClean="0">
              <a:cs typeface="B Nazanin" panose="00000400000000000000" pitchFamily="2" charset="-78"/>
            </a:endParaRPr>
          </a:p>
        </p:txBody>
      </p:sp>
      <p:graphicFrame>
        <p:nvGraphicFramePr>
          <p:cNvPr id="24" name="Object 23"/>
          <p:cNvGraphicFramePr>
            <a:graphicFrameLocks noChangeAspect="1"/>
          </p:cNvGraphicFramePr>
          <p:nvPr>
            <p:extLst>
              <p:ext uri="{D42A27DB-BD31-4B8C-83A1-F6EECF244321}">
                <p14:modId xmlns:p14="http://schemas.microsoft.com/office/powerpoint/2010/main" val="910855645"/>
              </p:ext>
            </p:extLst>
          </p:nvPr>
        </p:nvGraphicFramePr>
        <p:xfrm>
          <a:off x="683568" y="1347224"/>
          <a:ext cx="2238375" cy="509587"/>
        </p:xfrm>
        <a:graphic>
          <a:graphicData uri="http://schemas.openxmlformats.org/presentationml/2006/ole">
            <mc:AlternateContent xmlns:mc="http://schemas.openxmlformats.org/markup-compatibility/2006">
              <mc:Choice xmlns:v="urn:schemas-microsoft-com:vml" Requires="v">
                <p:oleObj spid="_x0000_s11435" r:id="rId13" imgW="1739900" imgH="444500" progId="">
                  <p:embed/>
                </p:oleObj>
              </mc:Choice>
              <mc:Fallback>
                <p:oleObj r:id="rId13" imgW="1739900" imgH="444500" progId="">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3568" y="1347224"/>
                        <a:ext cx="2238375" cy="50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285" name="Picture 2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262846" y="3362585"/>
            <a:ext cx="3368675"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92" name="Picture 28"/>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70659" y="4801303"/>
            <a:ext cx="19653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3178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7" name="Rounded Rectangle 6">
            <a:hlinkClick r:id="rId3" action="ppaction://hlinksldjump"/>
          </p:cNvPr>
          <p:cNvSpPr/>
          <p:nvPr/>
        </p:nvSpPr>
        <p:spPr>
          <a:xfrm>
            <a:off x="7858148" y="85474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8" name="Rounded Rectangle 7">
            <a:hlinkClick r:id="rId7" action="ppaction://hlinksldjump"/>
          </p:cNvPr>
          <p:cNvSpPr/>
          <p:nvPr/>
        </p:nvSpPr>
        <p:spPr>
          <a:xfrm>
            <a:off x="7858148" y="1523763"/>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9" name="Rounded Rectangle 8">
            <a:hlinkClick r:id="rId8" action="ppaction://hlinksldjump"/>
          </p:cNvPr>
          <p:cNvSpPr/>
          <p:nvPr/>
        </p:nvSpPr>
        <p:spPr>
          <a:xfrm>
            <a:off x="7858148" y="219647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مواد و روش ها</a:t>
            </a:r>
          </a:p>
        </p:txBody>
      </p:sp>
      <p:sp>
        <p:nvSpPr>
          <p:cNvPr id="10" name="Rounded Rectangle 9">
            <a:hlinkClick r:id="rId9" action="ppaction://hlinksldjump"/>
          </p:cNvPr>
          <p:cNvSpPr/>
          <p:nvPr/>
        </p:nvSpPr>
        <p:spPr>
          <a:xfrm>
            <a:off x="7858148" y="289345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نتایج و بحث</a:t>
            </a:r>
          </a:p>
        </p:txBody>
      </p:sp>
      <p:sp>
        <p:nvSpPr>
          <p:cNvPr id="11" name="Rounded Rectangle 10">
            <a:hlinkClick r:id="rId10" action="ppaction://hlinksldjump"/>
          </p:cNvPr>
          <p:cNvSpPr/>
          <p:nvPr/>
        </p:nvSpPr>
        <p:spPr>
          <a:xfrm>
            <a:off x="7858148" y="356615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12" name="Rounded Rectangle 11">
            <a:hlinkClick r:id="rId11" action="ppaction://hlinksldjump"/>
          </p:cNvPr>
          <p:cNvSpPr/>
          <p:nvPr/>
        </p:nvSpPr>
        <p:spPr>
          <a:xfrm>
            <a:off x="7858148" y="426313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16" name="TextBox 15"/>
          <p:cNvSpPr txBox="1"/>
          <p:nvPr/>
        </p:nvSpPr>
        <p:spPr>
          <a:xfrm>
            <a:off x="7715272" y="5229200"/>
            <a:ext cx="1500198" cy="307777"/>
          </a:xfrm>
          <a:prstGeom prst="rect">
            <a:avLst/>
          </a:prstGeom>
          <a:noFill/>
        </p:spPr>
        <p:txBody>
          <a:bodyPr wrap="square" rtlCol="1">
            <a:spAutoFit/>
          </a:bodyPr>
          <a:lstStyle/>
          <a:p>
            <a:pPr algn="ctr"/>
            <a:r>
              <a:rPr lang="fa-IR" sz="1400" dirty="0">
                <a:cs typeface="B Titr" panose="00000700000000000000" pitchFamily="2" charset="-78"/>
              </a:rPr>
              <a:t>موضوع پایان نامه :</a:t>
            </a:r>
          </a:p>
        </p:txBody>
      </p:sp>
      <p:sp>
        <p:nvSpPr>
          <p:cNvPr id="17" name="TextBox 16"/>
          <p:cNvSpPr txBox="1"/>
          <p:nvPr/>
        </p:nvSpPr>
        <p:spPr>
          <a:xfrm>
            <a:off x="7715272" y="5733654"/>
            <a:ext cx="1500198" cy="307777"/>
          </a:xfrm>
          <a:prstGeom prst="rect">
            <a:avLst/>
          </a:prstGeom>
          <a:noFill/>
        </p:spPr>
        <p:txBody>
          <a:bodyPr wrap="square" rtlCol="1">
            <a:spAutoFit/>
          </a:bodyPr>
          <a:lstStyle/>
          <a:p>
            <a:pPr algn="ctr"/>
            <a:r>
              <a:rPr lang="fa-IR" sz="1400" dirty="0">
                <a:cs typeface="B Titr" panose="00000700000000000000" pitchFamily="2" charset="-78"/>
              </a:rPr>
              <a:t>تهیه شده توسط :</a:t>
            </a:r>
          </a:p>
        </p:txBody>
      </p:sp>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3" y="714358"/>
            <a:ext cx="7344684" cy="1569660"/>
          </a:xfrm>
          <a:prstGeom prst="rect">
            <a:avLst/>
          </a:prstGeom>
          <a:noFill/>
        </p:spPr>
        <p:txBody>
          <a:bodyPr wrap="square" rtlCol="0">
            <a:spAutoFit/>
          </a:bodyPr>
          <a:lstStyle/>
          <a:p>
            <a:pPr algn="just"/>
            <a:r>
              <a:rPr lang="fa-IR" sz="1600" dirty="0" smtClean="0">
                <a:cs typeface="B Titr" panose="00000700000000000000" pitchFamily="2" charset="-78"/>
              </a:rPr>
              <a:t>ابزار و روش جمع آوری اطلاعات </a:t>
            </a:r>
          </a:p>
          <a:p>
            <a:pPr algn="just"/>
            <a:endParaRPr lang="fa-IR" sz="1600" dirty="0" smtClean="0">
              <a:cs typeface="B Titr" panose="00000700000000000000" pitchFamily="2" charset="-78"/>
            </a:endParaRPr>
          </a:p>
          <a:p>
            <a:pPr algn="just"/>
            <a:r>
              <a:rPr lang="fa-IR" sz="1600" dirty="0">
                <a:cs typeface="B Nazanin" panose="00000400000000000000" pitchFamily="2" charset="-78"/>
              </a:rPr>
              <a:t>در تحقيق حاضر از پرسشنامه بعنوان ابزار اندازه‌گيري استفاده گرديده است. این پرسشنامه شامل دو بخش است. بخش اول سوالات جمعیت شناختی را در بر می گیرد که در رابطه با جنسیت، میزان تحصیلات، سن و سابقه کار مطرح گردیده اند. بخش دوم پرسشنامه سوالات تخصصی را در </a:t>
            </a:r>
            <a:r>
              <a:rPr lang="fa-IR" sz="1600" dirty="0" smtClean="0">
                <a:cs typeface="B Nazanin" panose="00000400000000000000" pitchFamily="2" charset="-78"/>
              </a:rPr>
              <a:t>برمی </a:t>
            </a:r>
            <a:r>
              <a:rPr lang="fa-IR" sz="1600" dirty="0">
                <a:cs typeface="B Nazanin" panose="00000400000000000000" pitchFamily="2" charset="-78"/>
              </a:rPr>
              <a:t>گیرد که مشتمل بر 51 سوال می باشد. این سوالات مربوط به متغیرهای اصلی پژوهش یعنی ساختار سازمانی و کیفیت ادراک شده خدمات می </a:t>
            </a:r>
            <a:r>
              <a:rPr lang="fa-IR" sz="1600" dirty="0" smtClean="0">
                <a:cs typeface="B Nazanin" panose="00000400000000000000" pitchFamily="2" charset="-78"/>
              </a:rPr>
              <a:t>باشند.</a:t>
            </a:r>
            <a:endParaRPr lang="en-US" sz="1600" dirty="0">
              <a:cs typeface="B Nazanin" panose="00000400000000000000" pitchFamily="2" charset="-78"/>
            </a:endParaRPr>
          </a:p>
        </p:txBody>
      </p:sp>
      <p:graphicFrame>
        <p:nvGraphicFramePr>
          <p:cNvPr id="2" name="Table 1"/>
          <p:cNvGraphicFramePr>
            <a:graphicFrameLocks noGrp="1"/>
          </p:cNvGraphicFramePr>
          <p:nvPr>
            <p:extLst>
              <p:ext uri="{D42A27DB-BD31-4B8C-83A1-F6EECF244321}">
                <p14:modId xmlns:p14="http://schemas.microsoft.com/office/powerpoint/2010/main" val="1099655210"/>
              </p:ext>
            </p:extLst>
          </p:nvPr>
        </p:nvGraphicFramePr>
        <p:xfrm>
          <a:off x="2195736" y="2462355"/>
          <a:ext cx="4208145" cy="3925824"/>
        </p:xfrm>
        <a:graphic>
          <a:graphicData uri="http://schemas.openxmlformats.org/drawingml/2006/table">
            <a:tbl>
              <a:tblPr rtl="1" firstRow="1" firstCol="1" lastRow="1" lastCol="1" bandRow="1" bandCol="1">
                <a:tableStyleId>{5940675A-B579-460E-94D1-54222C63F5DA}</a:tableStyleId>
              </a:tblPr>
              <a:tblGrid>
                <a:gridCol w="1327785">
                  <a:extLst>
                    <a:ext uri="{9D8B030D-6E8A-4147-A177-3AD203B41FA5}">
                      <a16:colId xmlns:a16="http://schemas.microsoft.com/office/drawing/2014/main" val="51111961"/>
                    </a:ext>
                  </a:extLst>
                </a:gridCol>
                <a:gridCol w="1530350">
                  <a:extLst>
                    <a:ext uri="{9D8B030D-6E8A-4147-A177-3AD203B41FA5}">
                      <a16:colId xmlns:a16="http://schemas.microsoft.com/office/drawing/2014/main" val="2610395004"/>
                    </a:ext>
                  </a:extLst>
                </a:gridCol>
                <a:gridCol w="1350010">
                  <a:extLst>
                    <a:ext uri="{9D8B030D-6E8A-4147-A177-3AD203B41FA5}">
                      <a16:colId xmlns:a16="http://schemas.microsoft.com/office/drawing/2014/main" val="934617809"/>
                    </a:ext>
                  </a:extLst>
                </a:gridCol>
              </a:tblGrid>
              <a:tr h="0">
                <a:tc>
                  <a:txBody>
                    <a:bodyPr/>
                    <a:lstStyle/>
                    <a:p>
                      <a:pPr marL="0" marR="0" algn="ctr" rtl="1">
                        <a:lnSpc>
                          <a:spcPct val="115000"/>
                        </a:lnSpc>
                        <a:spcBef>
                          <a:spcPts val="0"/>
                        </a:spcBef>
                        <a:spcAft>
                          <a:spcPts val="0"/>
                        </a:spcAft>
                      </a:pPr>
                      <a:r>
                        <a:rPr lang="fa-IR" sz="1600">
                          <a:effectLst/>
                          <a:cs typeface="B Nazanin" panose="00000400000000000000" pitchFamily="2" charset="-78"/>
                        </a:rPr>
                        <a:t>متغیر</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600">
                          <a:effectLst/>
                          <a:cs typeface="B Nazanin" panose="00000400000000000000" pitchFamily="2" charset="-78"/>
                        </a:rPr>
                        <a:t>شاخص ها</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600">
                          <a:effectLst/>
                          <a:cs typeface="B Nazanin" panose="00000400000000000000" pitchFamily="2" charset="-78"/>
                        </a:rPr>
                        <a:t>شماره سوال ها</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274685304"/>
                  </a:ext>
                </a:extLst>
              </a:tr>
              <a:tr h="142240">
                <a:tc>
                  <a:txBody>
                    <a:bodyPr/>
                    <a:lstStyle/>
                    <a:p>
                      <a:pPr marL="0" marR="0" algn="ctr" rtl="1">
                        <a:lnSpc>
                          <a:spcPct val="115000"/>
                        </a:lnSpc>
                        <a:spcBef>
                          <a:spcPts val="0"/>
                        </a:spcBef>
                        <a:spcAft>
                          <a:spcPts val="0"/>
                        </a:spcAft>
                      </a:pPr>
                      <a:r>
                        <a:rPr lang="fa-IR" sz="1600" dirty="0">
                          <a:effectLst/>
                          <a:cs typeface="B Nazanin" panose="00000400000000000000" pitchFamily="2" charset="-78"/>
                        </a:rPr>
                        <a:t>کیفیت خدمات</a:t>
                      </a:r>
                      <a:endParaRPr lang="en-US" sz="1600" dirty="0">
                        <a:effectLst/>
                        <a:cs typeface="B Nazanin" panose="00000400000000000000" pitchFamily="2" charset="-78"/>
                      </a:endParaRPr>
                    </a:p>
                    <a:p>
                      <a:pPr marL="0" marR="0" algn="ctr" rtl="1">
                        <a:lnSpc>
                          <a:spcPct val="115000"/>
                        </a:lnSpc>
                        <a:spcBef>
                          <a:spcPts val="0"/>
                        </a:spcBef>
                        <a:spcAft>
                          <a:spcPts val="0"/>
                        </a:spcAft>
                      </a:pPr>
                      <a:r>
                        <a:rPr lang="fa-IR" sz="1600" dirty="0">
                          <a:effectLst/>
                          <a:cs typeface="B Nazanin" panose="00000400000000000000" pitchFamily="2" charset="-78"/>
                        </a:rPr>
                        <a:t> </a:t>
                      </a:r>
                      <a:endParaRPr lang="en-US" sz="16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just" rtl="1">
                        <a:lnSpc>
                          <a:spcPct val="115000"/>
                        </a:lnSpc>
                        <a:spcBef>
                          <a:spcPts val="0"/>
                        </a:spcBef>
                        <a:spcAft>
                          <a:spcPts val="0"/>
                        </a:spcAft>
                      </a:pPr>
                      <a:r>
                        <a:rPr lang="fa-IR" sz="1600">
                          <a:effectLst/>
                          <a:cs typeface="B Nazanin" panose="00000400000000000000" pitchFamily="2" charset="-78"/>
                        </a:rPr>
                        <a:t>عوامل ملموس</a:t>
                      </a:r>
                      <a:endParaRPr lang="en-US" sz="1600">
                        <a:effectLst/>
                        <a:cs typeface="B Nazanin" panose="00000400000000000000" pitchFamily="2" charset="-78"/>
                      </a:endParaRPr>
                    </a:p>
                    <a:p>
                      <a:pPr marL="0" marR="0" algn="just" rtl="1">
                        <a:lnSpc>
                          <a:spcPct val="115000"/>
                        </a:lnSpc>
                        <a:spcBef>
                          <a:spcPts val="0"/>
                        </a:spcBef>
                        <a:spcAft>
                          <a:spcPts val="0"/>
                        </a:spcAft>
                      </a:pPr>
                      <a:r>
                        <a:rPr lang="fa-IR" sz="1600">
                          <a:effectLst/>
                          <a:cs typeface="B Nazanin" panose="00000400000000000000" pitchFamily="2" charset="-78"/>
                        </a:rPr>
                        <a:t>قابلیت اطمینان</a:t>
                      </a:r>
                      <a:endParaRPr lang="en-US" sz="1600">
                        <a:effectLst/>
                        <a:cs typeface="B Nazanin" panose="00000400000000000000" pitchFamily="2" charset="-78"/>
                      </a:endParaRPr>
                    </a:p>
                    <a:p>
                      <a:pPr marL="0" marR="0" algn="just" rtl="1">
                        <a:lnSpc>
                          <a:spcPct val="115000"/>
                        </a:lnSpc>
                        <a:spcBef>
                          <a:spcPts val="0"/>
                        </a:spcBef>
                        <a:spcAft>
                          <a:spcPts val="0"/>
                        </a:spcAft>
                      </a:pPr>
                      <a:r>
                        <a:rPr lang="fa-IR" sz="1600">
                          <a:effectLst/>
                          <a:cs typeface="B Nazanin" panose="00000400000000000000" pitchFamily="2" charset="-78"/>
                        </a:rPr>
                        <a:t>پاسخگویی</a:t>
                      </a:r>
                      <a:endParaRPr lang="en-US" sz="1600">
                        <a:effectLst/>
                        <a:cs typeface="B Nazanin" panose="00000400000000000000" pitchFamily="2" charset="-78"/>
                      </a:endParaRPr>
                    </a:p>
                    <a:p>
                      <a:pPr marL="0" marR="0" algn="just" rtl="1">
                        <a:lnSpc>
                          <a:spcPct val="115000"/>
                        </a:lnSpc>
                        <a:spcBef>
                          <a:spcPts val="0"/>
                        </a:spcBef>
                        <a:spcAft>
                          <a:spcPts val="0"/>
                        </a:spcAft>
                      </a:pPr>
                      <a:r>
                        <a:rPr lang="fa-IR" sz="1600">
                          <a:effectLst/>
                          <a:cs typeface="B Nazanin" panose="00000400000000000000" pitchFamily="2" charset="-78"/>
                        </a:rPr>
                        <a:t>تضمین</a:t>
                      </a:r>
                      <a:endParaRPr lang="en-US" sz="1600">
                        <a:effectLst/>
                        <a:cs typeface="B Nazanin" panose="00000400000000000000" pitchFamily="2" charset="-78"/>
                      </a:endParaRPr>
                    </a:p>
                    <a:p>
                      <a:pPr marL="0" marR="0" algn="just" rtl="1">
                        <a:lnSpc>
                          <a:spcPct val="115000"/>
                        </a:lnSpc>
                        <a:spcBef>
                          <a:spcPts val="0"/>
                        </a:spcBef>
                        <a:spcAft>
                          <a:spcPts val="0"/>
                        </a:spcAft>
                      </a:pPr>
                      <a:r>
                        <a:rPr lang="fa-IR" sz="1600">
                          <a:effectLst/>
                          <a:cs typeface="B Nazanin" panose="00000400000000000000" pitchFamily="2" charset="-78"/>
                        </a:rPr>
                        <a:t>همدلی</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600" dirty="0">
                          <a:effectLst/>
                          <a:cs typeface="B Nazanin" panose="00000400000000000000" pitchFamily="2" charset="-78"/>
                        </a:rPr>
                        <a:t>1 تا 6</a:t>
                      </a:r>
                      <a:endParaRPr lang="en-US" sz="1600" dirty="0">
                        <a:effectLst/>
                        <a:cs typeface="B Nazanin" panose="00000400000000000000" pitchFamily="2" charset="-78"/>
                      </a:endParaRPr>
                    </a:p>
                    <a:p>
                      <a:pPr marL="0" marR="0" algn="ctr" rtl="1">
                        <a:lnSpc>
                          <a:spcPct val="115000"/>
                        </a:lnSpc>
                        <a:spcBef>
                          <a:spcPts val="0"/>
                        </a:spcBef>
                        <a:spcAft>
                          <a:spcPts val="0"/>
                        </a:spcAft>
                      </a:pPr>
                      <a:r>
                        <a:rPr lang="fa-IR" sz="1600" dirty="0">
                          <a:effectLst/>
                          <a:cs typeface="B Nazanin" panose="00000400000000000000" pitchFamily="2" charset="-78"/>
                        </a:rPr>
                        <a:t>7 تا 10</a:t>
                      </a:r>
                      <a:endParaRPr lang="en-US" sz="1600" dirty="0">
                        <a:effectLst/>
                        <a:cs typeface="B Nazanin" panose="00000400000000000000" pitchFamily="2" charset="-78"/>
                      </a:endParaRPr>
                    </a:p>
                    <a:p>
                      <a:pPr marL="0" marR="0" algn="ctr" rtl="1">
                        <a:lnSpc>
                          <a:spcPct val="115000"/>
                        </a:lnSpc>
                        <a:spcBef>
                          <a:spcPts val="0"/>
                        </a:spcBef>
                        <a:spcAft>
                          <a:spcPts val="0"/>
                        </a:spcAft>
                      </a:pPr>
                      <a:r>
                        <a:rPr lang="fa-IR" sz="1600" dirty="0">
                          <a:effectLst/>
                          <a:cs typeface="B Nazanin" panose="00000400000000000000" pitchFamily="2" charset="-78"/>
                        </a:rPr>
                        <a:t>11 تا 15</a:t>
                      </a:r>
                      <a:endParaRPr lang="en-US" sz="1600" dirty="0">
                        <a:effectLst/>
                        <a:cs typeface="B Nazanin" panose="00000400000000000000" pitchFamily="2" charset="-78"/>
                      </a:endParaRPr>
                    </a:p>
                    <a:p>
                      <a:pPr marL="0" marR="0" algn="ctr" rtl="1">
                        <a:lnSpc>
                          <a:spcPct val="115000"/>
                        </a:lnSpc>
                        <a:spcBef>
                          <a:spcPts val="0"/>
                        </a:spcBef>
                        <a:spcAft>
                          <a:spcPts val="0"/>
                        </a:spcAft>
                      </a:pPr>
                      <a:r>
                        <a:rPr lang="fa-IR" sz="1600" dirty="0">
                          <a:effectLst/>
                          <a:cs typeface="B Nazanin" panose="00000400000000000000" pitchFamily="2" charset="-78"/>
                        </a:rPr>
                        <a:t>16 تا 19</a:t>
                      </a:r>
                      <a:endParaRPr lang="en-US" sz="1600" dirty="0">
                        <a:effectLst/>
                        <a:cs typeface="B Nazanin" panose="00000400000000000000" pitchFamily="2" charset="-78"/>
                      </a:endParaRPr>
                    </a:p>
                    <a:p>
                      <a:pPr marL="0" marR="0" algn="ctr" rtl="1">
                        <a:lnSpc>
                          <a:spcPct val="115000"/>
                        </a:lnSpc>
                        <a:spcBef>
                          <a:spcPts val="0"/>
                        </a:spcBef>
                        <a:spcAft>
                          <a:spcPts val="0"/>
                        </a:spcAft>
                      </a:pPr>
                      <a:r>
                        <a:rPr lang="fa-IR" sz="1600" dirty="0">
                          <a:effectLst/>
                          <a:cs typeface="B Nazanin" panose="00000400000000000000" pitchFamily="2" charset="-78"/>
                        </a:rPr>
                        <a:t>20 تا 22</a:t>
                      </a:r>
                      <a:endParaRPr lang="en-US" sz="16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3817042118"/>
                  </a:ext>
                </a:extLst>
              </a:tr>
              <a:tr h="0">
                <a:tc>
                  <a:txBody>
                    <a:bodyPr/>
                    <a:lstStyle/>
                    <a:p>
                      <a:pPr marL="0" marR="0" algn="ctr" rtl="1">
                        <a:lnSpc>
                          <a:spcPct val="115000"/>
                        </a:lnSpc>
                        <a:spcBef>
                          <a:spcPts val="0"/>
                        </a:spcBef>
                        <a:spcAft>
                          <a:spcPts val="0"/>
                        </a:spcAft>
                      </a:pPr>
                      <a:r>
                        <a:rPr lang="fa-IR" sz="1600">
                          <a:effectLst/>
                          <a:cs typeface="B Nazanin" panose="00000400000000000000" pitchFamily="2" charset="-78"/>
                        </a:rPr>
                        <a:t>فناوری اطلاعات</a:t>
                      </a:r>
                      <a:endParaRPr lang="en-US" sz="1600">
                        <a:effectLst/>
                        <a:cs typeface="B Nazanin" panose="00000400000000000000" pitchFamily="2" charset="-78"/>
                      </a:endParaRPr>
                    </a:p>
                    <a:p>
                      <a:pPr marL="0" marR="0" algn="ctr" rtl="1">
                        <a:lnSpc>
                          <a:spcPct val="115000"/>
                        </a:lnSpc>
                        <a:spcBef>
                          <a:spcPts val="0"/>
                        </a:spcBef>
                        <a:spcAft>
                          <a:spcPts val="0"/>
                        </a:spcAft>
                      </a:pPr>
                      <a:r>
                        <a:rPr lang="fa-IR" sz="1600">
                          <a:effectLst/>
                          <a:cs typeface="B Nazanin" panose="00000400000000000000" pitchFamily="2" charset="-78"/>
                        </a:rPr>
                        <a:t> </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just" rtl="1">
                        <a:lnSpc>
                          <a:spcPct val="115000"/>
                        </a:lnSpc>
                        <a:spcBef>
                          <a:spcPts val="0"/>
                        </a:spcBef>
                        <a:spcAft>
                          <a:spcPts val="0"/>
                        </a:spcAft>
                      </a:pPr>
                      <a:r>
                        <a:rPr lang="fa-IR" sz="1600">
                          <a:effectLst/>
                          <a:cs typeface="B Nazanin" panose="00000400000000000000" pitchFamily="2" charset="-78"/>
                        </a:rPr>
                        <a:t>شایستگی کارکنان فناوری</a:t>
                      </a:r>
                      <a:endParaRPr lang="en-US" sz="1600">
                        <a:effectLst/>
                        <a:cs typeface="B Nazanin" panose="00000400000000000000" pitchFamily="2" charset="-78"/>
                      </a:endParaRPr>
                    </a:p>
                    <a:p>
                      <a:pPr marL="0" marR="0" algn="just" rtl="1">
                        <a:lnSpc>
                          <a:spcPct val="115000"/>
                        </a:lnSpc>
                        <a:spcBef>
                          <a:spcPts val="0"/>
                        </a:spcBef>
                        <a:spcAft>
                          <a:spcPts val="0"/>
                        </a:spcAft>
                      </a:pPr>
                      <a:r>
                        <a:rPr lang="fa-IR" sz="1600">
                          <a:effectLst/>
                          <a:cs typeface="B Nazanin" panose="00000400000000000000" pitchFamily="2" charset="-78"/>
                        </a:rPr>
                        <a:t>تداوم و پایداری</a:t>
                      </a:r>
                      <a:endParaRPr lang="en-US" sz="1600">
                        <a:effectLst/>
                        <a:cs typeface="B Nazanin" panose="00000400000000000000" pitchFamily="2" charset="-78"/>
                      </a:endParaRPr>
                    </a:p>
                    <a:p>
                      <a:pPr marL="0" marR="0" algn="just" rtl="1">
                        <a:lnSpc>
                          <a:spcPct val="115000"/>
                        </a:lnSpc>
                        <a:spcBef>
                          <a:spcPts val="0"/>
                        </a:spcBef>
                        <a:spcAft>
                          <a:spcPts val="0"/>
                        </a:spcAft>
                      </a:pPr>
                      <a:r>
                        <a:rPr lang="fa-IR" sz="1600">
                          <a:effectLst/>
                          <a:cs typeface="B Nazanin" panose="00000400000000000000" pitchFamily="2" charset="-78"/>
                        </a:rPr>
                        <a:t>سازگاری</a:t>
                      </a:r>
                      <a:endParaRPr lang="en-US" sz="1600">
                        <a:effectLst/>
                        <a:cs typeface="B Nazanin" panose="00000400000000000000" pitchFamily="2" charset="-78"/>
                      </a:endParaRPr>
                    </a:p>
                    <a:p>
                      <a:pPr marL="0" marR="0" algn="just" rtl="1">
                        <a:lnSpc>
                          <a:spcPct val="115000"/>
                        </a:lnSpc>
                        <a:spcBef>
                          <a:spcPts val="0"/>
                        </a:spcBef>
                        <a:spcAft>
                          <a:spcPts val="0"/>
                        </a:spcAft>
                      </a:pPr>
                      <a:r>
                        <a:rPr lang="fa-IR" sz="1600">
                          <a:effectLst/>
                          <a:cs typeface="B Nazanin" panose="00000400000000000000" pitchFamily="2" charset="-78"/>
                        </a:rPr>
                        <a:t>اتصال</a:t>
                      </a:r>
                      <a:endParaRPr lang="en-US" sz="1600">
                        <a:effectLst/>
                        <a:cs typeface="B Nazanin" panose="00000400000000000000" pitchFamily="2" charset="-78"/>
                      </a:endParaRPr>
                    </a:p>
                    <a:p>
                      <a:pPr marL="0" marR="0" algn="just" rtl="1">
                        <a:lnSpc>
                          <a:spcPct val="115000"/>
                        </a:lnSpc>
                        <a:spcBef>
                          <a:spcPts val="0"/>
                        </a:spcBef>
                        <a:spcAft>
                          <a:spcPts val="0"/>
                        </a:spcAft>
                      </a:pPr>
                      <a:r>
                        <a:rPr lang="fa-IR" sz="1600">
                          <a:effectLst/>
                          <a:cs typeface="B Nazanin" panose="00000400000000000000" pitchFamily="2" charset="-78"/>
                        </a:rPr>
                        <a:t>سرعت</a:t>
                      </a:r>
                      <a:endParaRPr lang="en-US" sz="1600">
                        <a:effectLst/>
                        <a:cs typeface="B Nazanin" panose="00000400000000000000" pitchFamily="2" charset="-78"/>
                      </a:endParaRPr>
                    </a:p>
                    <a:p>
                      <a:pPr marL="0" marR="0" algn="just" rtl="1">
                        <a:lnSpc>
                          <a:spcPct val="115000"/>
                        </a:lnSpc>
                        <a:spcBef>
                          <a:spcPts val="0"/>
                        </a:spcBef>
                        <a:spcAft>
                          <a:spcPts val="0"/>
                        </a:spcAft>
                      </a:pPr>
                      <a:r>
                        <a:rPr lang="fa-IR" sz="1600">
                          <a:effectLst/>
                          <a:cs typeface="B Nazanin" panose="00000400000000000000" pitchFamily="2" charset="-78"/>
                        </a:rPr>
                        <a:t>سهولت </a:t>
                      </a:r>
                      <a:endParaRPr lang="en-US" sz="1600">
                        <a:effectLst/>
                        <a:cs typeface="B Nazanin" panose="00000400000000000000" pitchFamily="2" charset="-78"/>
                      </a:endParaRPr>
                    </a:p>
                    <a:p>
                      <a:pPr marL="0" marR="0" algn="just" rtl="1">
                        <a:lnSpc>
                          <a:spcPct val="115000"/>
                        </a:lnSpc>
                        <a:spcBef>
                          <a:spcPts val="0"/>
                        </a:spcBef>
                        <a:spcAft>
                          <a:spcPts val="0"/>
                        </a:spcAft>
                      </a:pPr>
                      <a:r>
                        <a:rPr lang="fa-IR" sz="1600">
                          <a:effectLst/>
                          <a:cs typeface="B Nazanin" panose="00000400000000000000" pitchFamily="2" charset="-78"/>
                        </a:rPr>
                        <a:t>مدرن بودن</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600" dirty="0">
                          <a:effectLst/>
                          <a:cs typeface="B Nazanin" panose="00000400000000000000" pitchFamily="2" charset="-78"/>
                        </a:rPr>
                        <a:t>1 تا 5</a:t>
                      </a:r>
                      <a:endParaRPr lang="en-US" sz="1600" dirty="0">
                        <a:effectLst/>
                        <a:cs typeface="B Nazanin" panose="00000400000000000000" pitchFamily="2" charset="-78"/>
                      </a:endParaRPr>
                    </a:p>
                    <a:p>
                      <a:pPr marL="0" marR="0" algn="ctr" rtl="1">
                        <a:lnSpc>
                          <a:spcPct val="115000"/>
                        </a:lnSpc>
                        <a:spcBef>
                          <a:spcPts val="0"/>
                        </a:spcBef>
                        <a:spcAft>
                          <a:spcPts val="0"/>
                        </a:spcAft>
                      </a:pPr>
                      <a:r>
                        <a:rPr lang="fa-IR" sz="1600" dirty="0">
                          <a:effectLst/>
                          <a:cs typeface="B Nazanin" panose="00000400000000000000" pitchFamily="2" charset="-78"/>
                        </a:rPr>
                        <a:t>6 تا 9 </a:t>
                      </a:r>
                      <a:endParaRPr lang="en-US" sz="1600" dirty="0">
                        <a:effectLst/>
                        <a:cs typeface="B Nazanin" panose="00000400000000000000" pitchFamily="2" charset="-78"/>
                      </a:endParaRPr>
                    </a:p>
                    <a:p>
                      <a:pPr marL="0" marR="0" algn="ctr" rtl="1">
                        <a:lnSpc>
                          <a:spcPct val="115000"/>
                        </a:lnSpc>
                        <a:spcBef>
                          <a:spcPts val="0"/>
                        </a:spcBef>
                        <a:spcAft>
                          <a:spcPts val="0"/>
                        </a:spcAft>
                      </a:pPr>
                      <a:r>
                        <a:rPr lang="fa-IR" sz="1600" dirty="0">
                          <a:effectLst/>
                          <a:cs typeface="B Nazanin" panose="00000400000000000000" pitchFamily="2" charset="-78"/>
                        </a:rPr>
                        <a:t>10 تا 14</a:t>
                      </a:r>
                      <a:endParaRPr lang="en-US" sz="1600" dirty="0">
                        <a:effectLst/>
                        <a:cs typeface="B Nazanin" panose="00000400000000000000" pitchFamily="2" charset="-78"/>
                      </a:endParaRPr>
                    </a:p>
                    <a:p>
                      <a:pPr marL="0" marR="0" algn="ctr" rtl="1">
                        <a:lnSpc>
                          <a:spcPct val="115000"/>
                        </a:lnSpc>
                        <a:spcBef>
                          <a:spcPts val="0"/>
                        </a:spcBef>
                        <a:spcAft>
                          <a:spcPts val="0"/>
                        </a:spcAft>
                      </a:pPr>
                      <a:r>
                        <a:rPr lang="fa-IR" sz="1600" dirty="0">
                          <a:effectLst/>
                          <a:cs typeface="B Nazanin" panose="00000400000000000000" pitchFamily="2" charset="-78"/>
                        </a:rPr>
                        <a:t>15 تا 18</a:t>
                      </a:r>
                      <a:endParaRPr lang="en-US" sz="1600" dirty="0">
                        <a:effectLst/>
                        <a:cs typeface="B Nazanin" panose="00000400000000000000" pitchFamily="2" charset="-78"/>
                      </a:endParaRPr>
                    </a:p>
                    <a:p>
                      <a:pPr marL="0" marR="0" algn="ctr" rtl="1">
                        <a:lnSpc>
                          <a:spcPct val="115000"/>
                        </a:lnSpc>
                        <a:spcBef>
                          <a:spcPts val="0"/>
                        </a:spcBef>
                        <a:spcAft>
                          <a:spcPts val="0"/>
                        </a:spcAft>
                      </a:pPr>
                      <a:r>
                        <a:rPr lang="fa-IR" sz="1600" dirty="0">
                          <a:effectLst/>
                          <a:cs typeface="B Nazanin" panose="00000400000000000000" pitchFamily="2" charset="-78"/>
                        </a:rPr>
                        <a:t>19 تا 21</a:t>
                      </a:r>
                      <a:endParaRPr lang="en-US" sz="1600" dirty="0">
                        <a:effectLst/>
                        <a:cs typeface="B Nazanin" panose="00000400000000000000" pitchFamily="2" charset="-78"/>
                      </a:endParaRPr>
                    </a:p>
                    <a:p>
                      <a:pPr marL="0" marR="0" algn="ctr" rtl="1">
                        <a:lnSpc>
                          <a:spcPct val="115000"/>
                        </a:lnSpc>
                        <a:spcBef>
                          <a:spcPts val="0"/>
                        </a:spcBef>
                        <a:spcAft>
                          <a:spcPts val="0"/>
                        </a:spcAft>
                      </a:pPr>
                      <a:r>
                        <a:rPr lang="fa-IR" sz="1600" dirty="0">
                          <a:effectLst/>
                          <a:cs typeface="B Nazanin" panose="00000400000000000000" pitchFamily="2" charset="-78"/>
                        </a:rPr>
                        <a:t>22 تا 24</a:t>
                      </a:r>
                      <a:endParaRPr lang="en-US" sz="1600" dirty="0">
                        <a:effectLst/>
                        <a:cs typeface="B Nazanin" panose="00000400000000000000" pitchFamily="2" charset="-78"/>
                      </a:endParaRPr>
                    </a:p>
                    <a:p>
                      <a:pPr marL="0" marR="0" algn="ctr" rtl="1">
                        <a:lnSpc>
                          <a:spcPct val="115000"/>
                        </a:lnSpc>
                        <a:spcBef>
                          <a:spcPts val="0"/>
                        </a:spcBef>
                        <a:spcAft>
                          <a:spcPts val="0"/>
                        </a:spcAft>
                      </a:pPr>
                      <a:r>
                        <a:rPr lang="fa-IR" sz="1600" dirty="0">
                          <a:effectLst/>
                          <a:cs typeface="B Nazanin" panose="00000400000000000000" pitchFamily="2" charset="-78"/>
                        </a:rPr>
                        <a:t>25 و 26</a:t>
                      </a:r>
                      <a:endParaRPr lang="en-US" sz="16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3268899423"/>
                  </a:ext>
                </a:extLst>
              </a:tr>
            </a:tbl>
          </a:graphicData>
        </a:graphic>
      </p:graphicFrame>
    </p:spTree>
    <p:extLst>
      <p:ext uri="{BB962C8B-B14F-4D97-AF65-F5344CB8AC3E}">
        <p14:creationId xmlns:p14="http://schemas.microsoft.com/office/powerpoint/2010/main" val="1997672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7" name="Rounded Rectangle 6">
            <a:hlinkClick r:id="rId3" action="ppaction://hlinksldjump"/>
          </p:cNvPr>
          <p:cNvSpPr/>
          <p:nvPr/>
        </p:nvSpPr>
        <p:spPr>
          <a:xfrm>
            <a:off x="7858148" y="85474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8" name="Rounded Rectangle 7">
            <a:hlinkClick r:id="rId7" action="ppaction://hlinksldjump"/>
          </p:cNvPr>
          <p:cNvSpPr/>
          <p:nvPr/>
        </p:nvSpPr>
        <p:spPr>
          <a:xfrm>
            <a:off x="7858148" y="1523763"/>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9" name="Rounded Rectangle 8">
            <a:hlinkClick r:id="rId8" action="ppaction://hlinksldjump"/>
          </p:cNvPr>
          <p:cNvSpPr/>
          <p:nvPr/>
        </p:nvSpPr>
        <p:spPr>
          <a:xfrm>
            <a:off x="7858148" y="219647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مواد و روش ها</a:t>
            </a:r>
          </a:p>
        </p:txBody>
      </p:sp>
      <p:sp>
        <p:nvSpPr>
          <p:cNvPr id="10" name="Rounded Rectangle 9">
            <a:hlinkClick r:id="rId9" action="ppaction://hlinksldjump"/>
          </p:cNvPr>
          <p:cNvSpPr/>
          <p:nvPr/>
        </p:nvSpPr>
        <p:spPr>
          <a:xfrm>
            <a:off x="7858148" y="289345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نتایج و بحث</a:t>
            </a:r>
          </a:p>
        </p:txBody>
      </p:sp>
      <p:sp>
        <p:nvSpPr>
          <p:cNvPr id="11" name="Rounded Rectangle 10">
            <a:hlinkClick r:id="rId10" action="ppaction://hlinksldjump"/>
          </p:cNvPr>
          <p:cNvSpPr/>
          <p:nvPr/>
        </p:nvSpPr>
        <p:spPr>
          <a:xfrm>
            <a:off x="7858148" y="356615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12" name="Rounded Rectangle 11">
            <a:hlinkClick r:id="rId11" action="ppaction://hlinksldjump"/>
          </p:cNvPr>
          <p:cNvSpPr/>
          <p:nvPr/>
        </p:nvSpPr>
        <p:spPr>
          <a:xfrm>
            <a:off x="7858148" y="426313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16" name="TextBox 15"/>
          <p:cNvSpPr txBox="1"/>
          <p:nvPr/>
        </p:nvSpPr>
        <p:spPr>
          <a:xfrm>
            <a:off x="7715272" y="5229200"/>
            <a:ext cx="1500198" cy="307777"/>
          </a:xfrm>
          <a:prstGeom prst="rect">
            <a:avLst/>
          </a:prstGeom>
          <a:noFill/>
        </p:spPr>
        <p:txBody>
          <a:bodyPr wrap="square" rtlCol="1">
            <a:spAutoFit/>
          </a:bodyPr>
          <a:lstStyle/>
          <a:p>
            <a:pPr algn="ctr"/>
            <a:r>
              <a:rPr lang="fa-IR" sz="1400" dirty="0">
                <a:cs typeface="B Titr" panose="00000700000000000000" pitchFamily="2" charset="-78"/>
              </a:rPr>
              <a:t>موضوع پایان نامه :</a:t>
            </a:r>
          </a:p>
        </p:txBody>
      </p:sp>
      <p:sp>
        <p:nvSpPr>
          <p:cNvPr id="17" name="TextBox 16"/>
          <p:cNvSpPr txBox="1"/>
          <p:nvPr/>
        </p:nvSpPr>
        <p:spPr>
          <a:xfrm>
            <a:off x="7715272" y="5733654"/>
            <a:ext cx="1500198" cy="307777"/>
          </a:xfrm>
          <a:prstGeom prst="rect">
            <a:avLst/>
          </a:prstGeom>
          <a:noFill/>
        </p:spPr>
        <p:txBody>
          <a:bodyPr wrap="square" rtlCol="1">
            <a:spAutoFit/>
          </a:bodyPr>
          <a:lstStyle/>
          <a:p>
            <a:pPr algn="ctr"/>
            <a:r>
              <a:rPr lang="fa-IR" sz="1400" dirty="0">
                <a:cs typeface="B Titr" panose="00000700000000000000" pitchFamily="2" charset="-78"/>
              </a:rPr>
              <a:t>تهیه شده توسط :</a:t>
            </a:r>
          </a:p>
        </p:txBody>
      </p:sp>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3" y="380979"/>
            <a:ext cx="7344684" cy="2800767"/>
          </a:xfrm>
          <a:prstGeom prst="rect">
            <a:avLst/>
          </a:prstGeom>
          <a:noFill/>
        </p:spPr>
        <p:txBody>
          <a:bodyPr wrap="square" rtlCol="0">
            <a:spAutoFit/>
          </a:bodyPr>
          <a:lstStyle/>
          <a:p>
            <a:pPr algn="just"/>
            <a:r>
              <a:rPr lang="fa-IR" sz="1600" dirty="0" smtClean="0">
                <a:cs typeface="B Titr" panose="00000700000000000000" pitchFamily="2" charset="-78"/>
              </a:rPr>
              <a:t>روش تحقیق</a:t>
            </a:r>
            <a:r>
              <a:rPr lang="fa-IR" sz="1600" dirty="0">
                <a:cs typeface="B Titr" panose="00000700000000000000" pitchFamily="2" charset="-78"/>
              </a:rPr>
              <a:t> </a:t>
            </a:r>
            <a:r>
              <a:rPr lang="fa-IR" sz="1600" dirty="0" smtClean="0">
                <a:cs typeface="B Titr" panose="00000700000000000000" pitchFamily="2" charset="-78"/>
              </a:rPr>
              <a:t>، پایایی و روایی تحقیق</a:t>
            </a:r>
          </a:p>
          <a:p>
            <a:pPr algn="just"/>
            <a:endParaRPr lang="fa-IR" sz="1600" dirty="0" smtClean="0">
              <a:cs typeface="B Titr" panose="00000700000000000000" pitchFamily="2" charset="-78"/>
            </a:endParaRPr>
          </a:p>
          <a:p>
            <a:r>
              <a:rPr lang="fa-IR" sz="1600" dirty="0">
                <a:cs typeface="B Nazanin" panose="00000400000000000000" pitchFamily="2" charset="-78"/>
              </a:rPr>
              <a:t>در اين تحقيق براي سنجش پايايي پرسشنامه‌ها، پس از وارد كردن داده‌ها ضريب پايايي (آلفاي كرونباخ) محاسبه گرديد. </a:t>
            </a:r>
            <a:endParaRPr lang="fa-IR" sz="1600" dirty="0" smtClean="0">
              <a:cs typeface="B Nazanin" panose="00000400000000000000" pitchFamily="2" charset="-78"/>
            </a:endParaRPr>
          </a:p>
          <a:p>
            <a:endParaRPr lang="fa-IR" sz="1600" dirty="0" smtClean="0">
              <a:cs typeface="B Nazanin" panose="00000400000000000000" pitchFamily="2" charset="-78"/>
            </a:endParaRPr>
          </a:p>
          <a:p>
            <a:r>
              <a:rPr lang="en-US" sz="1600" dirty="0" smtClean="0">
                <a:cs typeface="B Nazanin" panose="00000400000000000000" pitchFamily="2" charset="-78"/>
              </a:rPr>
              <a:t>j</a:t>
            </a:r>
            <a:r>
              <a:rPr lang="fa-IR" sz="1600" dirty="0" smtClean="0">
                <a:cs typeface="B Nazanin" panose="00000400000000000000" pitchFamily="2" charset="-78"/>
              </a:rPr>
              <a:t> </a:t>
            </a:r>
            <a:r>
              <a:rPr lang="fa-IR" sz="1600" dirty="0">
                <a:cs typeface="B Nazanin" panose="00000400000000000000" pitchFamily="2" charset="-78"/>
              </a:rPr>
              <a:t>: تعداد زیرمجموعه‌ی سئوال‌های پرسشنامه</a:t>
            </a:r>
            <a:endParaRPr lang="en-US" sz="1600" dirty="0">
              <a:cs typeface="B Nazanin" panose="00000400000000000000" pitchFamily="2" charset="-78"/>
            </a:endParaRPr>
          </a:p>
          <a:p>
            <a:r>
              <a:rPr lang="en-US" sz="1600" dirty="0">
                <a:cs typeface="B Nazanin" panose="00000400000000000000" pitchFamily="2" charset="-78"/>
              </a:rPr>
              <a:t>Sj</a:t>
            </a:r>
            <a:r>
              <a:rPr lang="en-US" sz="1600" b="1" baseline="30000" dirty="0">
                <a:cs typeface="B Nazanin" panose="00000400000000000000" pitchFamily="2" charset="-78"/>
              </a:rPr>
              <a:t>2</a:t>
            </a:r>
            <a:r>
              <a:rPr lang="fa-IR" sz="1600" dirty="0">
                <a:cs typeface="B Nazanin" panose="00000400000000000000" pitchFamily="2" charset="-78"/>
              </a:rPr>
              <a:t> : واریانس نمرات هر زیر مجموعه</a:t>
            </a:r>
            <a:endParaRPr lang="en-US" sz="1600" dirty="0">
              <a:cs typeface="B Nazanin" panose="00000400000000000000" pitchFamily="2" charset="-78"/>
            </a:endParaRPr>
          </a:p>
          <a:p>
            <a:r>
              <a:rPr lang="en-US" sz="1600" dirty="0">
                <a:cs typeface="B Nazanin" panose="00000400000000000000" pitchFamily="2" charset="-78"/>
              </a:rPr>
              <a:t>S</a:t>
            </a:r>
            <a:r>
              <a:rPr lang="en-US" sz="1600" b="1" baseline="30000" dirty="0">
                <a:cs typeface="B Nazanin" panose="00000400000000000000" pitchFamily="2" charset="-78"/>
              </a:rPr>
              <a:t>2</a:t>
            </a:r>
            <a:r>
              <a:rPr lang="fa-IR" sz="1600" dirty="0">
                <a:cs typeface="B Nazanin" panose="00000400000000000000" pitchFamily="2" charset="-78"/>
              </a:rPr>
              <a:t> : واریانس کل</a:t>
            </a:r>
            <a:endParaRPr lang="en-US" sz="1600" dirty="0">
              <a:cs typeface="B Nazanin" panose="00000400000000000000" pitchFamily="2" charset="-78"/>
            </a:endParaRPr>
          </a:p>
          <a:p>
            <a:r>
              <a:rPr lang="fa-IR" sz="1600" dirty="0">
                <a:cs typeface="B Nazanin" panose="00000400000000000000" pitchFamily="2" charset="-78"/>
              </a:rPr>
              <a:t>معمولاً آلفای کمتر از 7/0 پایایی ضعیف و بالاتر از 7/0 نشان دهنده‌ی پایایی قابل قبول و مناسب می‌باشد. بدیهی است که هر چه ضریب به دست آمده به یک نزدیکتر باشد پرسشنامه از پایایی خوبی برخوردار خواهد بود.</a:t>
            </a:r>
            <a:endParaRPr lang="en-US" sz="1600" dirty="0">
              <a:cs typeface="B Nazanin" panose="00000400000000000000" pitchFamily="2" charset="-78"/>
            </a:endParaRPr>
          </a:p>
          <a:p>
            <a:endParaRPr lang="en-US" sz="1600" dirty="0">
              <a:cs typeface="B Nazanin" panose="00000400000000000000" pitchFamily="2" charset="-78"/>
            </a:endParaRPr>
          </a:p>
        </p:txBody>
      </p:sp>
      <p:pic>
        <p:nvPicPr>
          <p:cNvPr id="15" name="Picture 14"/>
          <p:cNvPicPr/>
          <p:nvPr/>
        </p:nvPicPr>
        <p:blipFill>
          <a:blip r:embed="rId12">
            <a:extLst>
              <a:ext uri="{28A0092B-C50C-407E-A947-70E740481C1C}">
                <a14:useLocalDpi xmlns:a14="http://schemas.microsoft.com/office/drawing/2010/main" val="0"/>
              </a:ext>
            </a:extLst>
          </a:blip>
          <a:srcRect/>
          <a:stretch>
            <a:fillRect/>
          </a:stretch>
        </p:blipFill>
        <p:spPr bwMode="auto">
          <a:xfrm>
            <a:off x="971600" y="1268186"/>
            <a:ext cx="1752600" cy="781050"/>
          </a:xfrm>
          <a:prstGeom prst="rect">
            <a:avLst/>
          </a:prstGeom>
          <a:noFill/>
          <a:ln>
            <a:noFill/>
          </a:ln>
        </p:spPr>
      </p:pic>
      <p:graphicFrame>
        <p:nvGraphicFramePr>
          <p:cNvPr id="2" name="Table 1"/>
          <p:cNvGraphicFramePr>
            <a:graphicFrameLocks noGrp="1"/>
          </p:cNvGraphicFramePr>
          <p:nvPr>
            <p:extLst>
              <p:ext uri="{D42A27DB-BD31-4B8C-83A1-F6EECF244321}">
                <p14:modId xmlns:p14="http://schemas.microsoft.com/office/powerpoint/2010/main" val="2574197049"/>
              </p:ext>
            </p:extLst>
          </p:nvPr>
        </p:nvGraphicFramePr>
        <p:xfrm>
          <a:off x="1979712" y="3068960"/>
          <a:ext cx="4298315" cy="3364992"/>
        </p:xfrm>
        <a:graphic>
          <a:graphicData uri="http://schemas.openxmlformats.org/drawingml/2006/table">
            <a:tbl>
              <a:tblPr rtl="1" firstRow="1" firstCol="1" lastRow="1" lastCol="1" bandRow="1" bandCol="1">
                <a:tableStyleId>{5940675A-B579-460E-94D1-54222C63F5DA}</a:tableStyleId>
              </a:tblPr>
              <a:tblGrid>
                <a:gridCol w="1521460">
                  <a:extLst>
                    <a:ext uri="{9D8B030D-6E8A-4147-A177-3AD203B41FA5}">
                      <a16:colId xmlns:a16="http://schemas.microsoft.com/office/drawing/2014/main" val="1588458829"/>
                    </a:ext>
                  </a:extLst>
                </a:gridCol>
                <a:gridCol w="666919">
                  <a:extLst>
                    <a:ext uri="{9D8B030D-6E8A-4147-A177-3AD203B41FA5}">
                      <a16:colId xmlns:a16="http://schemas.microsoft.com/office/drawing/2014/main" val="2941727971"/>
                    </a:ext>
                  </a:extLst>
                </a:gridCol>
                <a:gridCol w="725426">
                  <a:extLst>
                    <a:ext uri="{9D8B030D-6E8A-4147-A177-3AD203B41FA5}">
                      <a16:colId xmlns:a16="http://schemas.microsoft.com/office/drawing/2014/main" val="316823686"/>
                    </a:ext>
                  </a:extLst>
                </a:gridCol>
                <a:gridCol w="1384510">
                  <a:extLst>
                    <a:ext uri="{9D8B030D-6E8A-4147-A177-3AD203B41FA5}">
                      <a16:colId xmlns:a16="http://schemas.microsoft.com/office/drawing/2014/main" val="2049494145"/>
                    </a:ext>
                  </a:extLst>
                </a:gridCol>
              </a:tblGrid>
              <a:tr h="138304">
                <a:tc>
                  <a:txBody>
                    <a:bodyPr/>
                    <a:lstStyle/>
                    <a:p>
                      <a:pPr marL="0" marR="0" algn="ctr" rtl="1">
                        <a:lnSpc>
                          <a:spcPct val="115000"/>
                        </a:lnSpc>
                        <a:spcBef>
                          <a:spcPts val="0"/>
                        </a:spcBef>
                        <a:spcAft>
                          <a:spcPts val="0"/>
                        </a:spcAft>
                      </a:pPr>
                      <a:r>
                        <a:rPr lang="fa-IR" sz="1200" b="1" dirty="0">
                          <a:effectLst/>
                          <a:cs typeface="B Nazanin" panose="00000400000000000000" pitchFamily="2" charset="-78"/>
                        </a:rPr>
                        <a:t>شاخص ها</a:t>
                      </a:r>
                      <a:endParaRPr lang="en-US" sz="1100" b="1"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200" b="1" dirty="0">
                          <a:effectLst/>
                          <a:cs typeface="B Nazanin" panose="00000400000000000000" pitchFamily="2" charset="-78"/>
                        </a:rPr>
                        <a:t>تعداد سوال</a:t>
                      </a:r>
                      <a:endParaRPr lang="en-US" sz="1100" b="1"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200" b="1" dirty="0">
                          <a:effectLst/>
                          <a:cs typeface="B Nazanin" panose="00000400000000000000" pitchFamily="2" charset="-78"/>
                        </a:rPr>
                        <a:t>تعداد نمونه</a:t>
                      </a:r>
                      <a:endParaRPr lang="en-US" sz="1100" b="1"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200" b="1" dirty="0">
                          <a:effectLst/>
                          <a:cs typeface="B Nazanin" panose="00000400000000000000" pitchFamily="2" charset="-78"/>
                        </a:rPr>
                        <a:t>ضريب آلفاي كرونباخ</a:t>
                      </a:r>
                      <a:endParaRPr lang="en-US" sz="1100" b="1"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2107291478"/>
                  </a:ext>
                </a:extLst>
              </a:tr>
              <a:tr h="0">
                <a:tc>
                  <a:txBody>
                    <a:bodyPr/>
                    <a:lstStyle/>
                    <a:p>
                      <a:pPr marL="0" marR="0" algn="just" rtl="1">
                        <a:lnSpc>
                          <a:spcPct val="115000"/>
                        </a:lnSpc>
                        <a:spcBef>
                          <a:spcPts val="0"/>
                        </a:spcBef>
                        <a:spcAft>
                          <a:spcPts val="0"/>
                        </a:spcAft>
                      </a:pPr>
                      <a:r>
                        <a:rPr lang="fa-IR" sz="1200">
                          <a:effectLst/>
                          <a:cs typeface="B Nazanin" panose="00000400000000000000" pitchFamily="2" charset="-78"/>
                        </a:rPr>
                        <a:t>عوامل ملموس</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200">
                          <a:effectLst/>
                          <a:cs typeface="B Nazanin" panose="00000400000000000000" pitchFamily="2" charset="-78"/>
                        </a:rPr>
                        <a:t>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ar-SA" sz="1200">
                          <a:effectLst/>
                          <a:cs typeface="B Nazanin" panose="00000400000000000000" pitchFamily="2" charset="-78"/>
                        </a:rPr>
                        <a:t>354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ar-SA" sz="1200">
                          <a:effectLst/>
                          <a:cs typeface="B Nazanin" panose="00000400000000000000" pitchFamily="2" charset="-78"/>
                        </a:rPr>
                        <a:t>0.813</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4022481192"/>
                  </a:ext>
                </a:extLst>
              </a:tr>
              <a:tr h="0">
                <a:tc>
                  <a:txBody>
                    <a:bodyPr/>
                    <a:lstStyle/>
                    <a:p>
                      <a:pPr marL="0" marR="0" algn="just" rtl="1">
                        <a:lnSpc>
                          <a:spcPct val="115000"/>
                        </a:lnSpc>
                        <a:spcBef>
                          <a:spcPts val="0"/>
                        </a:spcBef>
                        <a:spcAft>
                          <a:spcPts val="0"/>
                        </a:spcAft>
                      </a:pPr>
                      <a:r>
                        <a:rPr lang="fa-IR" sz="1200">
                          <a:effectLst/>
                          <a:cs typeface="B Nazanin" panose="00000400000000000000" pitchFamily="2" charset="-78"/>
                        </a:rPr>
                        <a:t>قابلیت اطمینان</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200">
                          <a:effectLst/>
                          <a:cs typeface="B Nazanin" panose="00000400000000000000" pitchFamily="2" charset="-78"/>
                        </a:rPr>
                        <a:t>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200">
                          <a:effectLst/>
                          <a:cs typeface="B Nazanin" panose="00000400000000000000" pitchFamily="2" charset="-78"/>
                        </a:rPr>
                        <a:t>354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ar-SA" sz="1200" dirty="0">
                          <a:effectLst/>
                          <a:cs typeface="B Nazanin" panose="00000400000000000000" pitchFamily="2" charset="-78"/>
                        </a:rPr>
                        <a:t>0.798</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1972071977"/>
                  </a:ext>
                </a:extLst>
              </a:tr>
              <a:tr h="0">
                <a:tc>
                  <a:txBody>
                    <a:bodyPr/>
                    <a:lstStyle/>
                    <a:p>
                      <a:pPr marL="0" marR="0" algn="just" rtl="1">
                        <a:lnSpc>
                          <a:spcPct val="115000"/>
                        </a:lnSpc>
                        <a:spcBef>
                          <a:spcPts val="0"/>
                        </a:spcBef>
                        <a:spcAft>
                          <a:spcPts val="0"/>
                        </a:spcAft>
                      </a:pPr>
                      <a:r>
                        <a:rPr lang="fa-IR" sz="1200">
                          <a:effectLst/>
                          <a:cs typeface="B Nazanin" panose="00000400000000000000" pitchFamily="2" charset="-78"/>
                        </a:rPr>
                        <a:t>پاسخگویی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200">
                          <a:effectLst/>
                          <a:cs typeface="B Nazanin" panose="00000400000000000000" pitchFamily="2" charset="-78"/>
                        </a:rPr>
                        <a:t>5</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200">
                          <a:effectLst/>
                          <a:cs typeface="B Nazanin" panose="00000400000000000000" pitchFamily="2" charset="-78"/>
                        </a:rPr>
                        <a:t>354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ar-SA" sz="1200">
                          <a:effectLst/>
                          <a:cs typeface="B Nazanin" panose="00000400000000000000" pitchFamily="2" charset="-78"/>
                        </a:rPr>
                        <a:t>0.802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532522881"/>
                  </a:ext>
                </a:extLst>
              </a:tr>
              <a:tr h="0">
                <a:tc>
                  <a:txBody>
                    <a:bodyPr/>
                    <a:lstStyle/>
                    <a:p>
                      <a:pPr marL="0" marR="0" algn="just" rtl="1">
                        <a:lnSpc>
                          <a:spcPct val="115000"/>
                        </a:lnSpc>
                        <a:spcBef>
                          <a:spcPts val="0"/>
                        </a:spcBef>
                        <a:spcAft>
                          <a:spcPts val="0"/>
                        </a:spcAft>
                      </a:pPr>
                      <a:r>
                        <a:rPr lang="fa-IR" sz="1200">
                          <a:effectLst/>
                          <a:cs typeface="B Nazanin" panose="00000400000000000000" pitchFamily="2" charset="-78"/>
                        </a:rPr>
                        <a:t>تضمین</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200">
                          <a:effectLst/>
                          <a:cs typeface="B Nazanin" panose="00000400000000000000" pitchFamily="2" charset="-78"/>
                        </a:rPr>
                        <a:t>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200" dirty="0">
                          <a:effectLst/>
                          <a:cs typeface="B Nazanin" panose="00000400000000000000" pitchFamily="2" charset="-78"/>
                        </a:rPr>
                        <a:t>354</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ar-SA" sz="1200">
                          <a:effectLst/>
                          <a:cs typeface="B Nazanin" panose="00000400000000000000" pitchFamily="2" charset="-78"/>
                        </a:rPr>
                        <a:t>0.790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4134999137"/>
                  </a:ext>
                </a:extLst>
              </a:tr>
              <a:tr h="0">
                <a:tc>
                  <a:txBody>
                    <a:bodyPr/>
                    <a:lstStyle/>
                    <a:p>
                      <a:pPr marL="0" marR="0" algn="just" rtl="1">
                        <a:lnSpc>
                          <a:spcPct val="115000"/>
                        </a:lnSpc>
                        <a:spcBef>
                          <a:spcPts val="0"/>
                        </a:spcBef>
                        <a:spcAft>
                          <a:spcPts val="0"/>
                        </a:spcAft>
                      </a:pPr>
                      <a:r>
                        <a:rPr lang="fa-IR" sz="1200">
                          <a:effectLst/>
                          <a:cs typeface="B Nazanin" panose="00000400000000000000" pitchFamily="2" charset="-78"/>
                        </a:rPr>
                        <a:t>همدلی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200">
                          <a:effectLst/>
                          <a:cs typeface="B Nazanin" panose="00000400000000000000" pitchFamily="2" charset="-78"/>
                        </a:rPr>
                        <a:t>3</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200">
                          <a:effectLst/>
                          <a:cs typeface="B Nazanin" panose="00000400000000000000" pitchFamily="2" charset="-78"/>
                        </a:rPr>
                        <a:t>354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ar-SA" sz="1200">
                          <a:effectLst/>
                          <a:cs typeface="B Nazanin" panose="00000400000000000000" pitchFamily="2" charset="-78"/>
                        </a:rPr>
                        <a:t>0.734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1030400657"/>
                  </a:ext>
                </a:extLst>
              </a:tr>
              <a:tr h="0">
                <a:tc>
                  <a:txBody>
                    <a:bodyPr/>
                    <a:lstStyle/>
                    <a:p>
                      <a:pPr marL="0" marR="0" algn="ctr" rtl="1">
                        <a:lnSpc>
                          <a:spcPct val="115000"/>
                        </a:lnSpc>
                        <a:spcBef>
                          <a:spcPts val="0"/>
                        </a:spcBef>
                        <a:spcAft>
                          <a:spcPts val="0"/>
                        </a:spcAft>
                      </a:pPr>
                      <a:r>
                        <a:rPr lang="fa-IR" sz="1200" dirty="0">
                          <a:solidFill>
                            <a:schemeClr val="tx1"/>
                          </a:solidFill>
                          <a:effectLst/>
                          <a:cs typeface="B Nazanin" panose="00000400000000000000" pitchFamily="2" charset="-78"/>
                        </a:rPr>
                        <a:t>كيفيت خدمات</a:t>
                      </a:r>
                      <a:endParaRPr lang="en-US" sz="11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solidFill>
                      <a:schemeClr val="tx2">
                        <a:lumMod val="20000"/>
                        <a:lumOff val="80000"/>
                      </a:schemeClr>
                    </a:solidFill>
                  </a:tcPr>
                </a:tc>
                <a:tc>
                  <a:txBody>
                    <a:bodyPr/>
                    <a:lstStyle/>
                    <a:p>
                      <a:pPr marL="0" marR="0" algn="ctr" rtl="1">
                        <a:lnSpc>
                          <a:spcPct val="115000"/>
                        </a:lnSpc>
                        <a:spcBef>
                          <a:spcPts val="0"/>
                        </a:spcBef>
                        <a:spcAft>
                          <a:spcPts val="0"/>
                        </a:spcAft>
                      </a:pPr>
                      <a:r>
                        <a:rPr lang="fa-IR" sz="1200" dirty="0">
                          <a:solidFill>
                            <a:schemeClr val="tx1"/>
                          </a:solidFill>
                          <a:effectLst/>
                          <a:cs typeface="B Nazanin" panose="00000400000000000000" pitchFamily="2" charset="-78"/>
                        </a:rPr>
                        <a:t>24</a:t>
                      </a:r>
                      <a:endParaRPr lang="en-US" sz="11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solidFill>
                      <a:schemeClr val="tx2">
                        <a:lumMod val="20000"/>
                        <a:lumOff val="80000"/>
                      </a:schemeClr>
                    </a:solidFill>
                  </a:tcPr>
                </a:tc>
                <a:tc>
                  <a:txBody>
                    <a:bodyPr/>
                    <a:lstStyle/>
                    <a:p>
                      <a:pPr marL="0" marR="0" algn="ctr" rtl="0">
                        <a:lnSpc>
                          <a:spcPct val="115000"/>
                        </a:lnSpc>
                        <a:spcBef>
                          <a:spcPts val="0"/>
                        </a:spcBef>
                        <a:spcAft>
                          <a:spcPts val="0"/>
                        </a:spcAft>
                      </a:pPr>
                      <a:r>
                        <a:rPr lang="ar-SA" sz="1200" dirty="0">
                          <a:solidFill>
                            <a:schemeClr val="tx1"/>
                          </a:solidFill>
                          <a:effectLst/>
                          <a:cs typeface="B Nazanin" panose="00000400000000000000" pitchFamily="2" charset="-78"/>
                        </a:rPr>
                        <a:t>354</a:t>
                      </a:r>
                      <a:endParaRPr lang="en-US" sz="11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solidFill>
                      <a:schemeClr val="tx2">
                        <a:lumMod val="20000"/>
                        <a:lumOff val="80000"/>
                      </a:schemeClr>
                    </a:solidFill>
                  </a:tcPr>
                </a:tc>
                <a:tc>
                  <a:txBody>
                    <a:bodyPr/>
                    <a:lstStyle/>
                    <a:p>
                      <a:pPr marL="0" marR="0" algn="ctr" rtl="1">
                        <a:lnSpc>
                          <a:spcPct val="115000"/>
                        </a:lnSpc>
                        <a:spcBef>
                          <a:spcPts val="0"/>
                        </a:spcBef>
                        <a:spcAft>
                          <a:spcPts val="0"/>
                        </a:spcAft>
                      </a:pPr>
                      <a:r>
                        <a:rPr lang="fa-IR" sz="1200" dirty="0">
                          <a:solidFill>
                            <a:schemeClr val="tx1"/>
                          </a:solidFill>
                          <a:effectLst/>
                          <a:cs typeface="B Nazanin" panose="00000400000000000000" pitchFamily="2" charset="-78"/>
                        </a:rPr>
                        <a:t>0.916</a:t>
                      </a:r>
                      <a:endParaRPr lang="en-US" sz="11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solidFill>
                      <a:schemeClr val="tx2">
                        <a:lumMod val="20000"/>
                        <a:lumOff val="80000"/>
                      </a:schemeClr>
                    </a:solidFill>
                  </a:tcPr>
                </a:tc>
                <a:extLst>
                  <a:ext uri="{0D108BD9-81ED-4DB2-BD59-A6C34878D82A}">
                    <a16:rowId xmlns:a16="http://schemas.microsoft.com/office/drawing/2014/main" val="925600546"/>
                  </a:ext>
                </a:extLst>
              </a:tr>
              <a:tr h="0">
                <a:tc>
                  <a:txBody>
                    <a:bodyPr/>
                    <a:lstStyle/>
                    <a:p>
                      <a:pPr marL="0" marR="0" algn="r" rtl="1">
                        <a:lnSpc>
                          <a:spcPct val="115000"/>
                        </a:lnSpc>
                        <a:spcBef>
                          <a:spcPts val="0"/>
                        </a:spcBef>
                        <a:spcAft>
                          <a:spcPts val="0"/>
                        </a:spcAft>
                      </a:pPr>
                      <a:r>
                        <a:rPr lang="ar-SA" sz="1200">
                          <a:effectLst/>
                          <a:cs typeface="B Nazanin" panose="00000400000000000000" pitchFamily="2" charset="-78"/>
                        </a:rPr>
                        <a:t>شایستگی کارکنان فناوری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ar-SA" sz="1200">
                          <a:effectLst/>
                          <a:cs typeface="B Nazanin" panose="00000400000000000000" pitchFamily="2" charset="-78"/>
                        </a:rPr>
                        <a:t>5</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200" dirty="0">
                          <a:effectLst/>
                          <a:cs typeface="B Nazanin" panose="00000400000000000000" pitchFamily="2" charset="-78"/>
                        </a:rPr>
                        <a:t>108</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200">
                          <a:effectLst/>
                          <a:cs typeface="B Nazanin" panose="00000400000000000000" pitchFamily="2" charset="-78"/>
                        </a:rPr>
                        <a:t>0.877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1043592741"/>
                  </a:ext>
                </a:extLst>
              </a:tr>
              <a:tr h="0">
                <a:tc>
                  <a:txBody>
                    <a:bodyPr/>
                    <a:lstStyle/>
                    <a:p>
                      <a:pPr marL="0" marR="0" algn="r" rtl="1">
                        <a:lnSpc>
                          <a:spcPct val="115000"/>
                        </a:lnSpc>
                        <a:spcBef>
                          <a:spcPts val="0"/>
                        </a:spcBef>
                        <a:spcAft>
                          <a:spcPts val="0"/>
                        </a:spcAft>
                      </a:pPr>
                      <a:r>
                        <a:rPr lang="ar-SA" sz="1200">
                          <a:effectLst/>
                          <a:cs typeface="B Nazanin" panose="00000400000000000000" pitchFamily="2" charset="-78"/>
                        </a:rPr>
                        <a:t>تداوم و پایداری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ar-SA" sz="1200">
                          <a:effectLst/>
                          <a:cs typeface="B Nazanin" panose="00000400000000000000" pitchFamily="2" charset="-78"/>
                        </a:rPr>
                        <a:t>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200">
                          <a:effectLst/>
                          <a:cs typeface="B Nazanin" panose="00000400000000000000" pitchFamily="2" charset="-78"/>
                        </a:rPr>
                        <a:t>108</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200">
                          <a:effectLst/>
                          <a:cs typeface="B Nazanin" panose="00000400000000000000" pitchFamily="2" charset="-78"/>
                        </a:rPr>
                        <a:t>0.820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2028012035"/>
                  </a:ext>
                </a:extLst>
              </a:tr>
              <a:tr h="0">
                <a:tc>
                  <a:txBody>
                    <a:bodyPr/>
                    <a:lstStyle/>
                    <a:p>
                      <a:pPr marL="0" marR="0" algn="r" rtl="1">
                        <a:lnSpc>
                          <a:spcPct val="115000"/>
                        </a:lnSpc>
                        <a:spcBef>
                          <a:spcPts val="0"/>
                        </a:spcBef>
                        <a:spcAft>
                          <a:spcPts val="0"/>
                        </a:spcAft>
                      </a:pPr>
                      <a:r>
                        <a:rPr lang="ar-SA" sz="1200">
                          <a:effectLst/>
                          <a:cs typeface="B Nazanin" panose="00000400000000000000" pitchFamily="2" charset="-78"/>
                        </a:rPr>
                        <a:t>سازگاری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ar-SA" sz="1200">
                          <a:effectLst/>
                          <a:cs typeface="B Nazanin" panose="00000400000000000000" pitchFamily="2" charset="-78"/>
                        </a:rPr>
                        <a:t>5</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200">
                          <a:effectLst/>
                          <a:cs typeface="B Nazanin" panose="00000400000000000000" pitchFamily="2" charset="-78"/>
                        </a:rPr>
                        <a:t>108</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200">
                          <a:effectLst/>
                          <a:cs typeface="B Nazanin" panose="00000400000000000000" pitchFamily="2" charset="-78"/>
                        </a:rPr>
                        <a:t>0.834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217820418"/>
                  </a:ext>
                </a:extLst>
              </a:tr>
              <a:tr h="0">
                <a:tc>
                  <a:txBody>
                    <a:bodyPr/>
                    <a:lstStyle/>
                    <a:p>
                      <a:pPr marL="0" marR="0" algn="r" rtl="1">
                        <a:lnSpc>
                          <a:spcPct val="115000"/>
                        </a:lnSpc>
                        <a:spcBef>
                          <a:spcPts val="0"/>
                        </a:spcBef>
                        <a:spcAft>
                          <a:spcPts val="0"/>
                        </a:spcAft>
                      </a:pPr>
                      <a:r>
                        <a:rPr lang="ar-SA" sz="1200">
                          <a:effectLst/>
                          <a:cs typeface="B Nazanin" panose="00000400000000000000" pitchFamily="2" charset="-78"/>
                        </a:rPr>
                        <a:t>اتصال</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ar-SA" sz="1200">
                          <a:effectLst/>
                          <a:cs typeface="B Nazanin" panose="00000400000000000000" pitchFamily="2" charset="-78"/>
                        </a:rPr>
                        <a:t>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200">
                          <a:effectLst/>
                          <a:cs typeface="B Nazanin" panose="00000400000000000000" pitchFamily="2" charset="-78"/>
                        </a:rPr>
                        <a:t>108</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200">
                          <a:effectLst/>
                          <a:cs typeface="B Nazanin" panose="00000400000000000000" pitchFamily="2" charset="-78"/>
                        </a:rPr>
                        <a:t>0.810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1713366921"/>
                  </a:ext>
                </a:extLst>
              </a:tr>
              <a:tr h="0">
                <a:tc>
                  <a:txBody>
                    <a:bodyPr/>
                    <a:lstStyle/>
                    <a:p>
                      <a:pPr marL="0" marR="0" algn="r" rtl="1">
                        <a:lnSpc>
                          <a:spcPct val="115000"/>
                        </a:lnSpc>
                        <a:spcBef>
                          <a:spcPts val="0"/>
                        </a:spcBef>
                        <a:spcAft>
                          <a:spcPts val="0"/>
                        </a:spcAft>
                      </a:pPr>
                      <a:r>
                        <a:rPr lang="ar-SA" sz="1200">
                          <a:effectLst/>
                          <a:cs typeface="B Nazanin" panose="00000400000000000000" pitchFamily="2" charset="-78"/>
                        </a:rPr>
                        <a:t>سرعت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ar-SA" sz="1200">
                          <a:effectLst/>
                          <a:cs typeface="B Nazanin" panose="00000400000000000000" pitchFamily="2" charset="-78"/>
                        </a:rPr>
                        <a:t>3</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200">
                          <a:effectLst/>
                          <a:cs typeface="B Nazanin" panose="00000400000000000000" pitchFamily="2" charset="-78"/>
                        </a:rPr>
                        <a:t>108</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200">
                          <a:effectLst/>
                          <a:cs typeface="B Nazanin" panose="00000400000000000000" pitchFamily="2" charset="-78"/>
                        </a:rPr>
                        <a:t>0.767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379247401"/>
                  </a:ext>
                </a:extLst>
              </a:tr>
              <a:tr h="0">
                <a:tc>
                  <a:txBody>
                    <a:bodyPr/>
                    <a:lstStyle/>
                    <a:p>
                      <a:pPr marL="0" marR="0" algn="r" rtl="1">
                        <a:lnSpc>
                          <a:spcPct val="115000"/>
                        </a:lnSpc>
                        <a:spcBef>
                          <a:spcPts val="0"/>
                        </a:spcBef>
                        <a:spcAft>
                          <a:spcPts val="0"/>
                        </a:spcAft>
                      </a:pPr>
                      <a:r>
                        <a:rPr lang="ar-SA" sz="1200">
                          <a:effectLst/>
                          <a:cs typeface="B Nazanin" panose="00000400000000000000" pitchFamily="2" charset="-78"/>
                        </a:rPr>
                        <a:t>سهولت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ar-SA" sz="1200">
                          <a:effectLst/>
                          <a:cs typeface="B Nazanin" panose="00000400000000000000" pitchFamily="2" charset="-78"/>
                        </a:rPr>
                        <a:t>3</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200">
                          <a:effectLst/>
                          <a:cs typeface="B Nazanin" panose="00000400000000000000" pitchFamily="2" charset="-78"/>
                        </a:rPr>
                        <a:t>108</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200">
                          <a:effectLst/>
                          <a:cs typeface="B Nazanin" panose="00000400000000000000" pitchFamily="2" charset="-78"/>
                        </a:rPr>
                        <a:t>0.802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2147002603"/>
                  </a:ext>
                </a:extLst>
              </a:tr>
              <a:tr h="0">
                <a:tc>
                  <a:txBody>
                    <a:bodyPr/>
                    <a:lstStyle/>
                    <a:p>
                      <a:pPr marL="0" marR="0" algn="r" rtl="0">
                        <a:lnSpc>
                          <a:spcPct val="115000"/>
                        </a:lnSpc>
                        <a:spcBef>
                          <a:spcPts val="0"/>
                        </a:spcBef>
                        <a:spcAft>
                          <a:spcPts val="0"/>
                        </a:spcAft>
                      </a:pPr>
                      <a:r>
                        <a:rPr lang="ar-SA" sz="1200">
                          <a:effectLst/>
                          <a:cs typeface="B Nazanin" panose="00000400000000000000" pitchFamily="2" charset="-78"/>
                        </a:rPr>
                        <a:t>مدرن بودن</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ar-SA" sz="1200">
                          <a:effectLst/>
                          <a:cs typeface="B Nazanin" panose="00000400000000000000" pitchFamily="2" charset="-78"/>
                        </a:rPr>
                        <a:t>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ar-SA" sz="1200">
                          <a:effectLst/>
                          <a:cs typeface="B Nazanin" panose="00000400000000000000" pitchFamily="2" charset="-78"/>
                        </a:rPr>
                        <a:t>108</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200">
                          <a:effectLst/>
                          <a:cs typeface="B Nazanin" panose="00000400000000000000" pitchFamily="2" charset="-78"/>
                        </a:rPr>
                        <a:t>0.711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877133381"/>
                  </a:ext>
                </a:extLst>
              </a:tr>
              <a:tr h="0">
                <a:tc>
                  <a:txBody>
                    <a:bodyPr/>
                    <a:lstStyle/>
                    <a:p>
                      <a:pPr marL="0" marR="0" algn="ctr" rtl="1">
                        <a:lnSpc>
                          <a:spcPct val="115000"/>
                        </a:lnSpc>
                        <a:spcBef>
                          <a:spcPts val="0"/>
                        </a:spcBef>
                        <a:spcAft>
                          <a:spcPts val="0"/>
                        </a:spcAft>
                      </a:pPr>
                      <a:r>
                        <a:rPr lang="fa-IR" sz="1200" dirty="0">
                          <a:effectLst/>
                          <a:cs typeface="B Nazanin" panose="00000400000000000000" pitchFamily="2" charset="-78"/>
                        </a:rPr>
                        <a:t>فناوری اطلاعات</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solidFill>
                      <a:schemeClr val="tx2">
                        <a:lumMod val="20000"/>
                        <a:lumOff val="80000"/>
                      </a:schemeClr>
                    </a:solidFill>
                  </a:tcPr>
                </a:tc>
                <a:tc>
                  <a:txBody>
                    <a:bodyPr/>
                    <a:lstStyle/>
                    <a:p>
                      <a:pPr marL="0" marR="0" algn="ctr" rtl="1">
                        <a:lnSpc>
                          <a:spcPct val="115000"/>
                        </a:lnSpc>
                        <a:spcBef>
                          <a:spcPts val="0"/>
                        </a:spcBef>
                        <a:spcAft>
                          <a:spcPts val="0"/>
                        </a:spcAft>
                      </a:pPr>
                      <a:r>
                        <a:rPr lang="ar-SA" sz="1200" dirty="0">
                          <a:effectLst/>
                          <a:cs typeface="B Nazanin" panose="00000400000000000000" pitchFamily="2" charset="-78"/>
                        </a:rPr>
                        <a:t>5</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solidFill>
                      <a:schemeClr val="tx2">
                        <a:lumMod val="20000"/>
                        <a:lumOff val="80000"/>
                      </a:schemeClr>
                    </a:solidFill>
                  </a:tcPr>
                </a:tc>
                <a:tc>
                  <a:txBody>
                    <a:bodyPr/>
                    <a:lstStyle/>
                    <a:p>
                      <a:pPr marL="0" marR="0" algn="ctr" rtl="0">
                        <a:lnSpc>
                          <a:spcPct val="115000"/>
                        </a:lnSpc>
                        <a:spcBef>
                          <a:spcPts val="0"/>
                        </a:spcBef>
                        <a:spcAft>
                          <a:spcPts val="0"/>
                        </a:spcAft>
                      </a:pPr>
                      <a:r>
                        <a:rPr lang="ar-SA" sz="1200" dirty="0">
                          <a:effectLst/>
                          <a:cs typeface="B Nazanin" panose="00000400000000000000" pitchFamily="2" charset="-78"/>
                        </a:rPr>
                        <a:t>108</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solidFill>
                      <a:schemeClr val="tx2">
                        <a:lumMod val="20000"/>
                        <a:lumOff val="80000"/>
                      </a:schemeClr>
                    </a:solidFill>
                  </a:tcPr>
                </a:tc>
                <a:tc>
                  <a:txBody>
                    <a:bodyPr/>
                    <a:lstStyle/>
                    <a:p>
                      <a:pPr marL="0" marR="0" algn="ctr" rtl="1">
                        <a:lnSpc>
                          <a:spcPct val="115000"/>
                        </a:lnSpc>
                        <a:spcBef>
                          <a:spcPts val="0"/>
                        </a:spcBef>
                        <a:spcAft>
                          <a:spcPts val="0"/>
                        </a:spcAft>
                      </a:pPr>
                      <a:r>
                        <a:rPr lang="fa-IR" sz="1200" dirty="0">
                          <a:effectLst/>
                          <a:cs typeface="B Nazanin" panose="00000400000000000000" pitchFamily="2" charset="-78"/>
                        </a:rPr>
                        <a:t>0.895</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solidFill>
                      <a:schemeClr val="tx2">
                        <a:lumMod val="20000"/>
                        <a:lumOff val="80000"/>
                      </a:schemeClr>
                    </a:solidFill>
                  </a:tcPr>
                </a:tc>
                <a:extLst>
                  <a:ext uri="{0D108BD9-81ED-4DB2-BD59-A6C34878D82A}">
                    <a16:rowId xmlns:a16="http://schemas.microsoft.com/office/drawing/2014/main" val="3990231138"/>
                  </a:ext>
                </a:extLst>
              </a:tr>
            </a:tbl>
          </a:graphicData>
        </a:graphic>
      </p:graphicFrame>
    </p:spTree>
    <p:extLst>
      <p:ext uri="{BB962C8B-B14F-4D97-AF65-F5344CB8AC3E}">
        <p14:creationId xmlns:p14="http://schemas.microsoft.com/office/powerpoint/2010/main" val="314874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7" name="Rounded Rectangle 6">
            <a:hlinkClick r:id="rId3" action="ppaction://hlinksldjump"/>
          </p:cNvPr>
          <p:cNvSpPr/>
          <p:nvPr/>
        </p:nvSpPr>
        <p:spPr>
          <a:xfrm>
            <a:off x="7858148" y="85474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8" name="Rounded Rectangle 7">
            <a:hlinkClick r:id="rId7" action="ppaction://hlinksldjump"/>
          </p:cNvPr>
          <p:cNvSpPr/>
          <p:nvPr/>
        </p:nvSpPr>
        <p:spPr>
          <a:xfrm>
            <a:off x="7858148" y="1523763"/>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9" name="Rounded Rectangle 8">
            <a:hlinkClick r:id="rId8" action="ppaction://hlinksldjump"/>
          </p:cNvPr>
          <p:cNvSpPr/>
          <p:nvPr/>
        </p:nvSpPr>
        <p:spPr>
          <a:xfrm>
            <a:off x="7858148" y="219647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مواد و روش ها</a:t>
            </a:r>
          </a:p>
        </p:txBody>
      </p:sp>
      <p:sp>
        <p:nvSpPr>
          <p:cNvPr id="10" name="Rounded Rectangle 9">
            <a:hlinkClick r:id="rId9" action="ppaction://hlinksldjump"/>
          </p:cNvPr>
          <p:cNvSpPr/>
          <p:nvPr/>
        </p:nvSpPr>
        <p:spPr>
          <a:xfrm>
            <a:off x="7858148" y="289345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نتایج و بحث</a:t>
            </a:r>
          </a:p>
        </p:txBody>
      </p:sp>
      <p:sp>
        <p:nvSpPr>
          <p:cNvPr id="11" name="Rounded Rectangle 10">
            <a:hlinkClick r:id="rId10" action="ppaction://hlinksldjump"/>
          </p:cNvPr>
          <p:cNvSpPr/>
          <p:nvPr/>
        </p:nvSpPr>
        <p:spPr>
          <a:xfrm>
            <a:off x="7858148" y="356615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12" name="Rounded Rectangle 11">
            <a:hlinkClick r:id="rId11" action="ppaction://hlinksldjump"/>
          </p:cNvPr>
          <p:cNvSpPr/>
          <p:nvPr/>
        </p:nvSpPr>
        <p:spPr>
          <a:xfrm>
            <a:off x="7858148" y="426313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16" name="TextBox 15"/>
          <p:cNvSpPr txBox="1"/>
          <p:nvPr/>
        </p:nvSpPr>
        <p:spPr>
          <a:xfrm>
            <a:off x="7715272" y="5229200"/>
            <a:ext cx="1500198" cy="307777"/>
          </a:xfrm>
          <a:prstGeom prst="rect">
            <a:avLst/>
          </a:prstGeom>
          <a:noFill/>
        </p:spPr>
        <p:txBody>
          <a:bodyPr wrap="square" rtlCol="1">
            <a:spAutoFit/>
          </a:bodyPr>
          <a:lstStyle/>
          <a:p>
            <a:pPr algn="ctr"/>
            <a:r>
              <a:rPr lang="fa-IR" sz="1400" dirty="0">
                <a:cs typeface="B Titr" panose="00000700000000000000" pitchFamily="2" charset="-78"/>
              </a:rPr>
              <a:t>موضوع پایان نامه :</a:t>
            </a:r>
          </a:p>
        </p:txBody>
      </p:sp>
      <p:sp>
        <p:nvSpPr>
          <p:cNvPr id="17" name="TextBox 16"/>
          <p:cNvSpPr txBox="1"/>
          <p:nvPr/>
        </p:nvSpPr>
        <p:spPr>
          <a:xfrm>
            <a:off x="7715272" y="5733654"/>
            <a:ext cx="1500198" cy="307777"/>
          </a:xfrm>
          <a:prstGeom prst="rect">
            <a:avLst/>
          </a:prstGeom>
          <a:noFill/>
        </p:spPr>
        <p:txBody>
          <a:bodyPr wrap="square" rtlCol="1">
            <a:spAutoFit/>
          </a:bodyPr>
          <a:lstStyle/>
          <a:p>
            <a:pPr algn="ctr"/>
            <a:r>
              <a:rPr lang="fa-IR" sz="1400" dirty="0">
                <a:cs typeface="B Titr" panose="00000700000000000000" pitchFamily="2" charset="-78"/>
              </a:rPr>
              <a:t>تهیه شده توسط :</a:t>
            </a:r>
          </a:p>
        </p:txBody>
      </p:sp>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346281" y="346377"/>
            <a:ext cx="7344684" cy="2062103"/>
          </a:xfrm>
          <a:prstGeom prst="rect">
            <a:avLst/>
          </a:prstGeom>
          <a:noFill/>
        </p:spPr>
        <p:txBody>
          <a:bodyPr wrap="square" rtlCol="0">
            <a:spAutoFit/>
          </a:bodyPr>
          <a:lstStyle/>
          <a:p>
            <a:pPr algn="just"/>
            <a:r>
              <a:rPr lang="fa-IR" sz="1600" dirty="0" smtClean="0">
                <a:cs typeface="B Titr" panose="00000700000000000000" pitchFamily="2" charset="-78"/>
              </a:rPr>
              <a:t>تحلیل آمار استنباطی</a:t>
            </a:r>
          </a:p>
          <a:p>
            <a:pPr algn="just"/>
            <a:endParaRPr lang="fa-IR" sz="1600" dirty="0" smtClean="0">
              <a:cs typeface="B Titr" panose="00000700000000000000" pitchFamily="2" charset="-78"/>
            </a:endParaRPr>
          </a:p>
          <a:p>
            <a:pPr algn="just"/>
            <a:r>
              <a:rPr lang="fa-IR" sz="1600" dirty="0" smtClean="0">
                <a:cs typeface="B Nazanin" panose="00000400000000000000" pitchFamily="2" charset="-78"/>
              </a:rPr>
              <a:t>آزمون کولموگروف-اسمیرنوف</a:t>
            </a:r>
          </a:p>
          <a:p>
            <a:r>
              <a:rPr lang="fa-IR" sz="1600" dirty="0">
                <a:cs typeface="B Nazanin" panose="00000400000000000000" pitchFamily="2" charset="-78"/>
              </a:rPr>
              <a:t>به منظور مشخص شدن توزیع داده ها از این آزمون استفاده می شود. در این آزمون اگر سطح معناداری  (</a:t>
            </a:r>
            <a:r>
              <a:rPr lang="en-US" sz="1600" dirty="0">
                <a:cs typeface="B Nazanin" panose="00000400000000000000" pitchFamily="2" charset="-78"/>
              </a:rPr>
              <a:t>Sig</a:t>
            </a:r>
            <a:r>
              <a:rPr lang="fa-IR" sz="1600" dirty="0">
                <a:cs typeface="B Nazanin" panose="00000400000000000000" pitchFamily="2" charset="-78"/>
              </a:rPr>
              <a:t>) بدست آمده برای هر متغیر بزرگتر از مقدار خطای (α) 05/0 باشد در این صورت فرضیه </a:t>
            </a:r>
            <a:r>
              <a:rPr lang="en-US" sz="1600" dirty="0">
                <a:cs typeface="B Nazanin" panose="00000400000000000000" pitchFamily="2" charset="-78"/>
              </a:rPr>
              <a:t>H</a:t>
            </a:r>
            <a:r>
              <a:rPr lang="en-US" sz="1600" baseline="-25000" dirty="0">
                <a:cs typeface="B Nazanin" panose="00000400000000000000" pitchFamily="2" charset="-78"/>
              </a:rPr>
              <a:t>0</a:t>
            </a:r>
            <a:r>
              <a:rPr lang="fa-IR" sz="1600" dirty="0">
                <a:cs typeface="B Nazanin" panose="00000400000000000000" pitchFamily="2" charset="-78"/>
              </a:rPr>
              <a:t> تایید شده و گفته می شود که توزیع داده ها نرمال است. فرض آماری این آزمون به صورت زیر نوشته می </a:t>
            </a:r>
            <a:r>
              <a:rPr lang="fa-IR" sz="1600" dirty="0" smtClean="0">
                <a:cs typeface="B Nazanin" panose="00000400000000000000" pitchFamily="2" charset="-78"/>
              </a:rPr>
              <a:t>شود    </a:t>
            </a:r>
          </a:p>
          <a:p>
            <a:r>
              <a:rPr lang="fa-IR" sz="1600" dirty="0">
                <a:cs typeface="B Nazanin" panose="00000400000000000000" pitchFamily="2" charset="-78"/>
              </a:rPr>
              <a:t>	</a:t>
            </a:r>
            <a:r>
              <a:rPr lang="fa-IR" sz="1600" dirty="0" smtClean="0">
                <a:cs typeface="B Nazanin" panose="00000400000000000000" pitchFamily="2" charset="-78"/>
              </a:rPr>
              <a:t>				                     </a:t>
            </a:r>
            <a:r>
              <a:rPr lang="en-US" sz="1600" dirty="0" smtClean="0">
                <a:cs typeface="B Nazanin" panose="00000400000000000000" pitchFamily="2" charset="-78"/>
              </a:rPr>
              <a:t>H</a:t>
            </a:r>
            <a:r>
              <a:rPr lang="en-US" sz="1600" baseline="-25000" dirty="0" smtClean="0">
                <a:cs typeface="B Nazanin" panose="00000400000000000000" pitchFamily="2" charset="-78"/>
              </a:rPr>
              <a:t>0</a:t>
            </a:r>
            <a:r>
              <a:rPr lang="en-US" sz="1600" dirty="0" smtClean="0">
                <a:cs typeface="B Nazanin" panose="00000400000000000000" pitchFamily="2" charset="-78"/>
              </a:rPr>
              <a:t> </a:t>
            </a:r>
            <a:r>
              <a:rPr lang="fa-IR" sz="1600" dirty="0" smtClean="0">
                <a:cs typeface="B Nazanin" panose="00000400000000000000" pitchFamily="2" charset="-78"/>
              </a:rPr>
              <a:t> : داده </a:t>
            </a:r>
            <a:r>
              <a:rPr lang="fa-IR" sz="1600" dirty="0">
                <a:cs typeface="B Nazanin" panose="00000400000000000000" pitchFamily="2" charset="-78"/>
              </a:rPr>
              <a:t>ها نرمال </a:t>
            </a:r>
            <a:r>
              <a:rPr lang="fa-IR" sz="1600" dirty="0" smtClean="0">
                <a:cs typeface="B Nazanin" panose="00000400000000000000" pitchFamily="2" charset="-78"/>
              </a:rPr>
              <a:t>است</a:t>
            </a:r>
            <a:endParaRPr lang="en-US" sz="1600" dirty="0">
              <a:cs typeface="B Nazanin" panose="00000400000000000000" pitchFamily="2" charset="-78"/>
            </a:endParaRPr>
          </a:p>
          <a:p>
            <a:pPr algn="l"/>
            <a:r>
              <a:rPr lang="en-US" sz="1600" dirty="0" smtClean="0">
                <a:cs typeface="B Nazanin" panose="00000400000000000000" pitchFamily="2" charset="-78"/>
              </a:rPr>
              <a:t>H</a:t>
            </a:r>
            <a:r>
              <a:rPr lang="en-US" sz="1600" baseline="-25000" dirty="0" smtClean="0">
                <a:cs typeface="B Nazanin" panose="00000400000000000000" pitchFamily="2" charset="-78"/>
              </a:rPr>
              <a:t>1</a:t>
            </a:r>
            <a:r>
              <a:rPr lang="en-US" sz="1600" dirty="0" smtClean="0">
                <a:cs typeface="B Nazanin" panose="00000400000000000000" pitchFamily="2" charset="-78"/>
              </a:rPr>
              <a:t> </a:t>
            </a:r>
            <a:r>
              <a:rPr lang="fa-IR" sz="1600" dirty="0" smtClean="0">
                <a:cs typeface="B Nazanin" panose="00000400000000000000" pitchFamily="2" charset="-78"/>
              </a:rPr>
              <a:t> : داده </a:t>
            </a:r>
            <a:r>
              <a:rPr lang="fa-IR" sz="1600" dirty="0">
                <a:cs typeface="B Nazanin" panose="00000400000000000000" pitchFamily="2" charset="-78"/>
              </a:rPr>
              <a:t>ها نرمال </a:t>
            </a:r>
            <a:r>
              <a:rPr lang="fa-IR" sz="1600" dirty="0" smtClean="0">
                <a:cs typeface="B Nazanin" panose="00000400000000000000" pitchFamily="2" charset="-78"/>
              </a:rPr>
              <a:t>نيست</a:t>
            </a:r>
          </a:p>
        </p:txBody>
      </p:sp>
      <p:graphicFrame>
        <p:nvGraphicFramePr>
          <p:cNvPr id="2" name="Table 1"/>
          <p:cNvGraphicFramePr>
            <a:graphicFrameLocks noGrp="1"/>
          </p:cNvGraphicFramePr>
          <p:nvPr>
            <p:extLst>
              <p:ext uri="{D42A27DB-BD31-4B8C-83A1-F6EECF244321}">
                <p14:modId xmlns:p14="http://schemas.microsoft.com/office/powerpoint/2010/main" val="1527389432"/>
              </p:ext>
            </p:extLst>
          </p:nvPr>
        </p:nvGraphicFramePr>
        <p:xfrm>
          <a:off x="452368" y="2636912"/>
          <a:ext cx="7132510" cy="3627882"/>
        </p:xfrm>
        <a:graphic>
          <a:graphicData uri="http://schemas.openxmlformats.org/drawingml/2006/table">
            <a:tbl>
              <a:tblPr rtl="1" firstRow="1" firstCol="1" lastRow="1" lastCol="1" bandRow="1" bandCol="1">
                <a:tableStyleId>{5940675A-B579-460E-94D1-54222C63F5DA}</a:tableStyleId>
              </a:tblPr>
              <a:tblGrid>
                <a:gridCol w="2162312">
                  <a:extLst>
                    <a:ext uri="{9D8B030D-6E8A-4147-A177-3AD203B41FA5}">
                      <a16:colId xmlns:a16="http://schemas.microsoft.com/office/drawing/2014/main" val="3386424853"/>
                    </a:ext>
                  </a:extLst>
                </a:gridCol>
                <a:gridCol w="1795013">
                  <a:extLst>
                    <a:ext uri="{9D8B030D-6E8A-4147-A177-3AD203B41FA5}">
                      <a16:colId xmlns:a16="http://schemas.microsoft.com/office/drawing/2014/main" val="1511576973"/>
                    </a:ext>
                  </a:extLst>
                </a:gridCol>
                <a:gridCol w="1533174">
                  <a:extLst>
                    <a:ext uri="{9D8B030D-6E8A-4147-A177-3AD203B41FA5}">
                      <a16:colId xmlns:a16="http://schemas.microsoft.com/office/drawing/2014/main" val="1042578577"/>
                    </a:ext>
                  </a:extLst>
                </a:gridCol>
                <a:gridCol w="1642011">
                  <a:extLst>
                    <a:ext uri="{9D8B030D-6E8A-4147-A177-3AD203B41FA5}">
                      <a16:colId xmlns:a16="http://schemas.microsoft.com/office/drawing/2014/main" val="4213433756"/>
                    </a:ext>
                  </a:extLst>
                </a:gridCol>
              </a:tblGrid>
              <a:tr h="0">
                <a:tc gridSpan="3">
                  <a:txBody>
                    <a:bodyPr/>
                    <a:lstStyle/>
                    <a:p>
                      <a:pPr marL="0" marR="0" algn="ctr" rtl="1">
                        <a:lnSpc>
                          <a:spcPct val="115000"/>
                        </a:lnSpc>
                        <a:spcBef>
                          <a:spcPts val="0"/>
                        </a:spcBef>
                        <a:spcAft>
                          <a:spcPts val="0"/>
                        </a:spcAft>
                        <a:tabLst>
                          <a:tab pos="2482850" algn="l"/>
                        </a:tabLst>
                      </a:pPr>
                      <a:r>
                        <a:rPr lang="fa-IR" sz="1200" dirty="0">
                          <a:effectLst/>
                          <a:cs typeface="B Nazanin" panose="00000400000000000000" pitchFamily="2" charset="-78"/>
                        </a:rPr>
                        <a:t>                          جدول4-8- نتایج حاصل از آزمون کولموگروف- اسمیرنوف</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hMerge="1">
                  <a:txBody>
                    <a:bodyPr/>
                    <a:lstStyle/>
                    <a:p>
                      <a:endParaRPr lang="en-US"/>
                    </a:p>
                  </a:txBody>
                  <a:tcPr/>
                </a:tc>
                <a:tc hMerge="1">
                  <a:txBody>
                    <a:bodyPr/>
                    <a:lstStyle/>
                    <a:p>
                      <a:endParaRPr lang="en-US"/>
                    </a:p>
                  </a:txBody>
                  <a:tcPr/>
                </a:tc>
                <a:tc>
                  <a:txBody>
                    <a:bodyPr/>
                    <a:lstStyle/>
                    <a:p>
                      <a:pPr marL="0" marR="0" algn="r" rtl="1">
                        <a:lnSpc>
                          <a:spcPct val="115000"/>
                        </a:lnSpc>
                        <a:spcBef>
                          <a:spcPts val="0"/>
                        </a:spcBef>
                        <a:spcAft>
                          <a:spcPts val="0"/>
                        </a:spcAft>
                        <a:tabLst>
                          <a:tab pos="2482850" algn="l"/>
                        </a:tabLst>
                      </a:pPr>
                      <a:r>
                        <a:rPr lang="fa-IR" sz="1200">
                          <a:effectLst/>
                          <a:cs typeface="B Nazanin" panose="00000400000000000000" pitchFamily="2" charset="-78"/>
                        </a:rPr>
                        <a:t> </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650121643"/>
                  </a:ext>
                </a:extLst>
              </a:tr>
              <a:tr h="0">
                <a:tc>
                  <a:txBody>
                    <a:bodyPr/>
                    <a:lstStyle/>
                    <a:p>
                      <a:pPr marL="0" marR="0" algn="ctr" rtl="1">
                        <a:lnSpc>
                          <a:spcPct val="115000"/>
                        </a:lnSpc>
                        <a:spcBef>
                          <a:spcPts val="0"/>
                        </a:spcBef>
                        <a:spcAft>
                          <a:spcPts val="0"/>
                        </a:spcAft>
                      </a:pPr>
                      <a:r>
                        <a:rPr lang="fa-IR" sz="1300">
                          <a:effectLst/>
                          <a:cs typeface="B Nazanin" panose="00000400000000000000" pitchFamily="2" charset="-78"/>
                        </a:rPr>
                        <a:t>مولفه ها</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en-US" sz="1200">
                          <a:effectLst/>
                          <a:cs typeface="B Nazanin" panose="00000400000000000000" pitchFamily="2" charset="-78"/>
                        </a:rPr>
                        <a:t>Kolmogorov-Smirnov Z</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300">
                          <a:effectLst/>
                          <a:cs typeface="B Nazanin" panose="00000400000000000000" pitchFamily="2" charset="-78"/>
                        </a:rPr>
                        <a:t>سطح معنی­داری (</a:t>
                      </a:r>
                      <a:r>
                        <a:rPr lang="en-US" sz="1300">
                          <a:effectLst/>
                          <a:cs typeface="B Nazanin" panose="00000400000000000000" pitchFamily="2" charset="-78"/>
                        </a:rPr>
                        <a:t>Sig</a:t>
                      </a:r>
                      <a:r>
                        <a:rPr lang="fa-IR" sz="13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300">
                          <a:effectLst/>
                          <a:cs typeface="B Nazanin" panose="00000400000000000000" pitchFamily="2" charset="-78"/>
                        </a:rPr>
                        <a:t>نتیجه آزمون</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1430267541"/>
                  </a:ext>
                </a:extLst>
              </a:tr>
              <a:tr h="0">
                <a:tc>
                  <a:txBody>
                    <a:bodyPr/>
                    <a:lstStyle/>
                    <a:p>
                      <a:pPr marL="0" marR="0" algn="ctr" rtl="0">
                        <a:lnSpc>
                          <a:spcPct val="115000"/>
                        </a:lnSpc>
                        <a:spcBef>
                          <a:spcPts val="0"/>
                        </a:spcBef>
                        <a:spcAft>
                          <a:spcPts val="0"/>
                        </a:spcAft>
                      </a:pPr>
                      <a:r>
                        <a:rPr lang="fa-IR" sz="1300">
                          <a:effectLst/>
                          <a:cs typeface="B Nazanin" panose="00000400000000000000" pitchFamily="2" charset="-78"/>
                        </a:rPr>
                        <a:t>عوامل ملموس</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300">
                          <a:effectLst/>
                          <a:cs typeface="B Nazanin" panose="00000400000000000000" pitchFamily="2" charset="-78"/>
                        </a:rPr>
                        <a:t>1.202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300">
                          <a:effectLst/>
                          <a:cs typeface="B Nazanin" panose="00000400000000000000" pitchFamily="2" charset="-78"/>
                        </a:rPr>
                        <a:t>0.062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l" rtl="1">
                        <a:lnSpc>
                          <a:spcPct val="115000"/>
                        </a:lnSpc>
                        <a:spcBef>
                          <a:spcPts val="0"/>
                        </a:spcBef>
                        <a:spcAft>
                          <a:spcPts val="0"/>
                        </a:spcAft>
                      </a:pPr>
                      <a:r>
                        <a:rPr lang="fa-IR" sz="1300">
                          <a:effectLst/>
                          <a:cs typeface="B Nazanin" panose="00000400000000000000" pitchFamily="2" charset="-78"/>
                        </a:rPr>
                        <a:t>داده ها نرمال است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031795381"/>
                  </a:ext>
                </a:extLst>
              </a:tr>
              <a:tr h="0">
                <a:tc>
                  <a:txBody>
                    <a:bodyPr/>
                    <a:lstStyle/>
                    <a:p>
                      <a:pPr marL="0" marR="0" algn="ctr" rtl="0">
                        <a:lnSpc>
                          <a:spcPct val="115000"/>
                        </a:lnSpc>
                        <a:spcBef>
                          <a:spcPts val="0"/>
                        </a:spcBef>
                        <a:spcAft>
                          <a:spcPts val="0"/>
                        </a:spcAft>
                      </a:pPr>
                      <a:r>
                        <a:rPr lang="fa-IR" sz="1300">
                          <a:effectLst/>
                          <a:cs typeface="B Nazanin" panose="00000400000000000000" pitchFamily="2" charset="-78"/>
                        </a:rPr>
                        <a:t>قابلیت اطمینان</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fa-IR" sz="1300">
                          <a:effectLst/>
                          <a:cs typeface="B Nazanin" panose="00000400000000000000" pitchFamily="2" charset="-78"/>
                        </a:rPr>
                        <a:t>1.246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300">
                          <a:effectLst/>
                          <a:cs typeface="B Nazanin" panose="00000400000000000000" pitchFamily="2" charset="-78"/>
                        </a:rPr>
                        <a:t>0.053</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l" rtl="1">
                        <a:lnSpc>
                          <a:spcPct val="115000"/>
                        </a:lnSpc>
                        <a:spcBef>
                          <a:spcPts val="0"/>
                        </a:spcBef>
                        <a:spcAft>
                          <a:spcPts val="0"/>
                        </a:spcAft>
                      </a:pPr>
                      <a:r>
                        <a:rPr lang="fa-IR" sz="1300">
                          <a:effectLst/>
                          <a:cs typeface="B Nazanin" panose="00000400000000000000" pitchFamily="2" charset="-78"/>
                        </a:rPr>
                        <a:t>داده ها نرمال است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643925744"/>
                  </a:ext>
                </a:extLst>
              </a:tr>
              <a:tr h="0">
                <a:tc>
                  <a:txBody>
                    <a:bodyPr/>
                    <a:lstStyle/>
                    <a:p>
                      <a:pPr marL="0" marR="0" algn="ctr" rtl="0">
                        <a:lnSpc>
                          <a:spcPct val="115000"/>
                        </a:lnSpc>
                        <a:spcBef>
                          <a:spcPts val="0"/>
                        </a:spcBef>
                        <a:spcAft>
                          <a:spcPts val="0"/>
                        </a:spcAft>
                      </a:pPr>
                      <a:r>
                        <a:rPr lang="fa-IR" sz="1300">
                          <a:effectLst/>
                          <a:cs typeface="B Nazanin" panose="00000400000000000000" pitchFamily="2" charset="-78"/>
                        </a:rPr>
                        <a:t>پاسخگویی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300">
                          <a:effectLst/>
                          <a:cs typeface="B Nazanin" panose="00000400000000000000" pitchFamily="2" charset="-78"/>
                        </a:rPr>
                        <a:t>0.982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300">
                          <a:effectLst/>
                          <a:cs typeface="B Nazanin" panose="00000400000000000000" pitchFamily="2" charset="-78"/>
                        </a:rPr>
                        <a:t>0.257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l" rtl="1">
                        <a:lnSpc>
                          <a:spcPct val="115000"/>
                        </a:lnSpc>
                        <a:spcBef>
                          <a:spcPts val="0"/>
                        </a:spcBef>
                        <a:spcAft>
                          <a:spcPts val="0"/>
                        </a:spcAft>
                      </a:pPr>
                      <a:r>
                        <a:rPr lang="fa-IR" sz="1300">
                          <a:effectLst/>
                          <a:cs typeface="B Nazanin" panose="00000400000000000000" pitchFamily="2" charset="-78"/>
                        </a:rPr>
                        <a:t>داده ها نرمال است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1646708912"/>
                  </a:ext>
                </a:extLst>
              </a:tr>
              <a:tr h="0">
                <a:tc>
                  <a:txBody>
                    <a:bodyPr/>
                    <a:lstStyle/>
                    <a:p>
                      <a:pPr marL="0" marR="0" algn="ctr" rtl="0">
                        <a:lnSpc>
                          <a:spcPct val="115000"/>
                        </a:lnSpc>
                        <a:spcBef>
                          <a:spcPts val="0"/>
                        </a:spcBef>
                        <a:spcAft>
                          <a:spcPts val="0"/>
                        </a:spcAft>
                      </a:pPr>
                      <a:r>
                        <a:rPr lang="fa-IR" sz="1300">
                          <a:effectLst/>
                          <a:cs typeface="B Nazanin" panose="00000400000000000000" pitchFamily="2" charset="-78"/>
                        </a:rPr>
                        <a:t>تضمین</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fa-IR" sz="1300">
                          <a:effectLst/>
                          <a:cs typeface="B Nazanin" panose="00000400000000000000" pitchFamily="2" charset="-78"/>
                        </a:rPr>
                        <a:t>1.167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300">
                          <a:effectLst/>
                          <a:cs typeface="B Nazanin" panose="00000400000000000000" pitchFamily="2" charset="-78"/>
                        </a:rPr>
                        <a:t>0.074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l" rtl="1">
                        <a:lnSpc>
                          <a:spcPct val="115000"/>
                        </a:lnSpc>
                        <a:spcBef>
                          <a:spcPts val="0"/>
                        </a:spcBef>
                        <a:spcAft>
                          <a:spcPts val="0"/>
                        </a:spcAft>
                      </a:pPr>
                      <a:r>
                        <a:rPr lang="fa-IR" sz="1300">
                          <a:effectLst/>
                          <a:cs typeface="B Nazanin" panose="00000400000000000000" pitchFamily="2" charset="-78"/>
                        </a:rPr>
                        <a:t>داده ها نرمال است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642453410"/>
                  </a:ext>
                </a:extLst>
              </a:tr>
              <a:tr h="0">
                <a:tc>
                  <a:txBody>
                    <a:bodyPr/>
                    <a:lstStyle/>
                    <a:p>
                      <a:pPr marL="0" marR="0" algn="ctr" rtl="0">
                        <a:lnSpc>
                          <a:spcPct val="115000"/>
                        </a:lnSpc>
                        <a:spcBef>
                          <a:spcPts val="0"/>
                        </a:spcBef>
                        <a:spcAft>
                          <a:spcPts val="0"/>
                        </a:spcAft>
                      </a:pPr>
                      <a:r>
                        <a:rPr lang="fa-IR" sz="1300">
                          <a:effectLst/>
                          <a:cs typeface="B Nazanin" panose="00000400000000000000" pitchFamily="2" charset="-78"/>
                        </a:rPr>
                        <a:t>همدلی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300">
                          <a:effectLst/>
                          <a:cs typeface="B Nazanin" panose="00000400000000000000" pitchFamily="2" charset="-78"/>
                        </a:rPr>
                        <a:t>1.055</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300">
                          <a:effectLst/>
                          <a:cs typeface="B Nazanin" panose="00000400000000000000" pitchFamily="2" charset="-78"/>
                        </a:rPr>
                        <a:t>0.112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l" rtl="1">
                        <a:lnSpc>
                          <a:spcPct val="115000"/>
                        </a:lnSpc>
                        <a:spcBef>
                          <a:spcPts val="0"/>
                        </a:spcBef>
                        <a:spcAft>
                          <a:spcPts val="0"/>
                        </a:spcAft>
                      </a:pPr>
                      <a:r>
                        <a:rPr lang="fa-IR" sz="1300">
                          <a:effectLst/>
                          <a:cs typeface="B Nazanin" panose="00000400000000000000" pitchFamily="2" charset="-78"/>
                        </a:rPr>
                        <a:t>داده ها نرمال است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4215527923"/>
                  </a:ext>
                </a:extLst>
              </a:tr>
              <a:tr h="0">
                <a:tc>
                  <a:txBody>
                    <a:bodyPr/>
                    <a:lstStyle/>
                    <a:p>
                      <a:pPr marL="0" marR="0" algn="ctr" rtl="0">
                        <a:lnSpc>
                          <a:spcPct val="115000"/>
                        </a:lnSpc>
                        <a:spcBef>
                          <a:spcPts val="0"/>
                        </a:spcBef>
                        <a:spcAft>
                          <a:spcPts val="0"/>
                        </a:spcAft>
                      </a:pPr>
                      <a:r>
                        <a:rPr lang="fa-IR" sz="1300">
                          <a:effectLst/>
                          <a:cs typeface="B Nazanin" panose="00000400000000000000" pitchFamily="2" charset="-78"/>
                        </a:rPr>
                        <a:t>كيفيت خدمات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fa-IR" sz="1300" dirty="0">
                          <a:effectLst/>
                          <a:cs typeface="B Nazanin" panose="00000400000000000000" pitchFamily="2" charset="-78"/>
                        </a:rPr>
                        <a:t>0.985</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300">
                          <a:effectLst/>
                          <a:cs typeface="B Nazanin" panose="00000400000000000000" pitchFamily="2" charset="-78"/>
                        </a:rPr>
                        <a:t>0.342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l" rtl="1">
                        <a:lnSpc>
                          <a:spcPct val="115000"/>
                        </a:lnSpc>
                        <a:spcBef>
                          <a:spcPts val="0"/>
                        </a:spcBef>
                        <a:spcAft>
                          <a:spcPts val="0"/>
                        </a:spcAft>
                      </a:pPr>
                      <a:r>
                        <a:rPr lang="fa-IR" sz="1300">
                          <a:effectLst/>
                          <a:cs typeface="B Nazanin" panose="00000400000000000000" pitchFamily="2" charset="-78"/>
                        </a:rPr>
                        <a:t>داده ها نرمال است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2041298604"/>
                  </a:ext>
                </a:extLst>
              </a:tr>
              <a:tr h="0">
                <a:tc>
                  <a:txBody>
                    <a:bodyPr/>
                    <a:lstStyle/>
                    <a:p>
                      <a:pPr marL="0" marR="0" algn="ctr" rtl="0">
                        <a:lnSpc>
                          <a:spcPct val="115000"/>
                        </a:lnSpc>
                        <a:spcBef>
                          <a:spcPts val="0"/>
                        </a:spcBef>
                        <a:spcAft>
                          <a:spcPts val="0"/>
                        </a:spcAft>
                      </a:pPr>
                      <a:r>
                        <a:rPr lang="fa-IR" sz="1300">
                          <a:effectLst/>
                          <a:cs typeface="B Nazanin" panose="00000400000000000000" pitchFamily="2" charset="-78"/>
                        </a:rPr>
                        <a:t>شایستگی کارکنان فناوری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fa-IR" sz="1300">
                          <a:effectLst/>
                          <a:cs typeface="B Nazanin" panose="00000400000000000000" pitchFamily="2" charset="-78"/>
                        </a:rPr>
                        <a:t>1.226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300">
                          <a:effectLst/>
                          <a:cs typeface="B Nazanin" panose="00000400000000000000" pitchFamily="2" charset="-78"/>
                        </a:rPr>
                        <a:t>0.059</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l" rtl="1">
                        <a:lnSpc>
                          <a:spcPct val="115000"/>
                        </a:lnSpc>
                        <a:spcBef>
                          <a:spcPts val="0"/>
                        </a:spcBef>
                        <a:spcAft>
                          <a:spcPts val="0"/>
                        </a:spcAft>
                      </a:pPr>
                      <a:r>
                        <a:rPr lang="fa-IR" sz="1300">
                          <a:effectLst/>
                          <a:cs typeface="B Nazanin" panose="00000400000000000000" pitchFamily="2" charset="-78"/>
                        </a:rPr>
                        <a:t>داده ها نرمال است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326905886"/>
                  </a:ext>
                </a:extLst>
              </a:tr>
              <a:tr h="0">
                <a:tc>
                  <a:txBody>
                    <a:bodyPr/>
                    <a:lstStyle/>
                    <a:p>
                      <a:pPr marL="0" marR="0" algn="ctr" rtl="0">
                        <a:lnSpc>
                          <a:spcPct val="115000"/>
                        </a:lnSpc>
                        <a:spcBef>
                          <a:spcPts val="0"/>
                        </a:spcBef>
                        <a:spcAft>
                          <a:spcPts val="0"/>
                        </a:spcAft>
                      </a:pPr>
                      <a:r>
                        <a:rPr lang="fa-IR" sz="1300">
                          <a:effectLst/>
                          <a:cs typeface="B Nazanin" panose="00000400000000000000" pitchFamily="2" charset="-78"/>
                        </a:rPr>
                        <a:t>تداوم و پایداری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fa-IR" sz="1300">
                          <a:effectLst/>
                          <a:cs typeface="B Nazanin" panose="00000400000000000000" pitchFamily="2" charset="-78"/>
                        </a:rPr>
                        <a:t>0.899</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300">
                          <a:effectLst/>
                          <a:cs typeface="B Nazanin" panose="00000400000000000000" pitchFamily="2" charset="-78"/>
                        </a:rPr>
                        <a:t>0.355</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l" rtl="1">
                        <a:lnSpc>
                          <a:spcPct val="115000"/>
                        </a:lnSpc>
                        <a:spcBef>
                          <a:spcPts val="0"/>
                        </a:spcBef>
                        <a:spcAft>
                          <a:spcPts val="0"/>
                        </a:spcAft>
                      </a:pPr>
                      <a:r>
                        <a:rPr lang="fa-IR" sz="1300">
                          <a:effectLst/>
                          <a:cs typeface="B Nazanin" panose="00000400000000000000" pitchFamily="2" charset="-78"/>
                        </a:rPr>
                        <a:t>داده ها نرمال است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447019708"/>
                  </a:ext>
                </a:extLst>
              </a:tr>
              <a:tr h="0">
                <a:tc>
                  <a:txBody>
                    <a:bodyPr/>
                    <a:lstStyle/>
                    <a:p>
                      <a:pPr marL="0" marR="0" algn="ctr" rtl="0">
                        <a:lnSpc>
                          <a:spcPct val="115000"/>
                        </a:lnSpc>
                        <a:spcBef>
                          <a:spcPts val="0"/>
                        </a:spcBef>
                        <a:spcAft>
                          <a:spcPts val="0"/>
                        </a:spcAft>
                      </a:pPr>
                      <a:r>
                        <a:rPr lang="fa-IR" sz="1300">
                          <a:effectLst/>
                          <a:cs typeface="B Nazanin" panose="00000400000000000000" pitchFamily="2" charset="-78"/>
                        </a:rPr>
                        <a:t>سازگاری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fa-IR" sz="1300">
                          <a:effectLst/>
                          <a:cs typeface="B Nazanin" panose="00000400000000000000" pitchFamily="2" charset="-78"/>
                        </a:rPr>
                        <a:t>1.129</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300">
                          <a:effectLst/>
                          <a:cs typeface="B Nazanin" panose="00000400000000000000" pitchFamily="2" charset="-78"/>
                        </a:rPr>
                        <a:t>0.084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l" rtl="1">
                        <a:lnSpc>
                          <a:spcPct val="115000"/>
                        </a:lnSpc>
                        <a:spcBef>
                          <a:spcPts val="0"/>
                        </a:spcBef>
                        <a:spcAft>
                          <a:spcPts val="0"/>
                        </a:spcAft>
                      </a:pPr>
                      <a:r>
                        <a:rPr lang="fa-IR" sz="1300">
                          <a:effectLst/>
                          <a:cs typeface="B Nazanin" panose="00000400000000000000" pitchFamily="2" charset="-78"/>
                        </a:rPr>
                        <a:t>داده ها نرمال است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207686449"/>
                  </a:ext>
                </a:extLst>
              </a:tr>
              <a:tr h="0">
                <a:tc>
                  <a:txBody>
                    <a:bodyPr/>
                    <a:lstStyle/>
                    <a:p>
                      <a:pPr marL="0" marR="0" algn="ctr" rtl="0">
                        <a:lnSpc>
                          <a:spcPct val="115000"/>
                        </a:lnSpc>
                        <a:spcBef>
                          <a:spcPts val="0"/>
                        </a:spcBef>
                        <a:spcAft>
                          <a:spcPts val="0"/>
                        </a:spcAft>
                      </a:pPr>
                      <a:r>
                        <a:rPr lang="fa-IR" sz="1300" dirty="0">
                          <a:effectLst/>
                          <a:cs typeface="B Nazanin" panose="00000400000000000000" pitchFamily="2" charset="-78"/>
                        </a:rPr>
                        <a:t>اتصال</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fa-IR" sz="1300">
                          <a:effectLst/>
                          <a:cs typeface="B Nazanin" panose="00000400000000000000" pitchFamily="2" charset="-78"/>
                        </a:rPr>
                        <a:t>0.990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300">
                          <a:effectLst/>
                          <a:cs typeface="B Nazanin" panose="00000400000000000000" pitchFamily="2" charset="-78"/>
                        </a:rPr>
                        <a:t>0.338</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l" rtl="1">
                        <a:lnSpc>
                          <a:spcPct val="115000"/>
                        </a:lnSpc>
                        <a:spcBef>
                          <a:spcPts val="0"/>
                        </a:spcBef>
                        <a:spcAft>
                          <a:spcPts val="0"/>
                        </a:spcAft>
                      </a:pPr>
                      <a:r>
                        <a:rPr lang="fa-IR" sz="1300">
                          <a:effectLst/>
                          <a:cs typeface="B Nazanin" panose="00000400000000000000" pitchFamily="2" charset="-78"/>
                        </a:rPr>
                        <a:t>داده ها نرمال است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1519028832"/>
                  </a:ext>
                </a:extLst>
              </a:tr>
              <a:tr h="0">
                <a:tc>
                  <a:txBody>
                    <a:bodyPr/>
                    <a:lstStyle/>
                    <a:p>
                      <a:pPr marL="0" marR="0" algn="ctr" rtl="0">
                        <a:lnSpc>
                          <a:spcPct val="115000"/>
                        </a:lnSpc>
                        <a:spcBef>
                          <a:spcPts val="0"/>
                        </a:spcBef>
                        <a:spcAft>
                          <a:spcPts val="0"/>
                        </a:spcAft>
                      </a:pPr>
                      <a:r>
                        <a:rPr lang="fa-IR" sz="1300">
                          <a:effectLst/>
                          <a:cs typeface="B Nazanin" panose="00000400000000000000" pitchFamily="2" charset="-78"/>
                        </a:rPr>
                        <a:t>سرعت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fa-IR" sz="1300">
                          <a:effectLst/>
                          <a:cs typeface="B Nazanin" panose="00000400000000000000" pitchFamily="2" charset="-78"/>
                        </a:rPr>
                        <a:t>1.182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300">
                          <a:effectLst/>
                          <a:cs typeface="B Nazanin" panose="00000400000000000000" pitchFamily="2" charset="-78"/>
                        </a:rPr>
                        <a:t>0.079</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l" rtl="1">
                        <a:lnSpc>
                          <a:spcPct val="115000"/>
                        </a:lnSpc>
                        <a:spcBef>
                          <a:spcPts val="0"/>
                        </a:spcBef>
                        <a:spcAft>
                          <a:spcPts val="0"/>
                        </a:spcAft>
                      </a:pPr>
                      <a:r>
                        <a:rPr lang="fa-IR" sz="1300">
                          <a:effectLst/>
                          <a:cs typeface="B Nazanin" panose="00000400000000000000" pitchFamily="2" charset="-78"/>
                        </a:rPr>
                        <a:t>داده ها نرمال است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2298540632"/>
                  </a:ext>
                </a:extLst>
              </a:tr>
              <a:tr h="0">
                <a:tc>
                  <a:txBody>
                    <a:bodyPr/>
                    <a:lstStyle/>
                    <a:p>
                      <a:pPr marL="0" marR="0" algn="ctr" rtl="0">
                        <a:lnSpc>
                          <a:spcPct val="115000"/>
                        </a:lnSpc>
                        <a:spcBef>
                          <a:spcPts val="0"/>
                        </a:spcBef>
                        <a:spcAft>
                          <a:spcPts val="0"/>
                        </a:spcAft>
                      </a:pPr>
                      <a:r>
                        <a:rPr lang="fa-IR" sz="1300">
                          <a:effectLst/>
                          <a:cs typeface="B Nazanin" panose="00000400000000000000" pitchFamily="2" charset="-78"/>
                        </a:rPr>
                        <a:t>سهولت </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fa-IR" sz="1300">
                          <a:effectLst/>
                          <a:cs typeface="B Nazanin" panose="00000400000000000000" pitchFamily="2" charset="-78"/>
                        </a:rPr>
                        <a:t>1.173</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300">
                          <a:effectLst/>
                          <a:cs typeface="B Nazanin" panose="00000400000000000000" pitchFamily="2" charset="-78"/>
                        </a:rPr>
                        <a:t>0.081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l" rtl="1">
                        <a:lnSpc>
                          <a:spcPct val="115000"/>
                        </a:lnSpc>
                        <a:spcBef>
                          <a:spcPts val="0"/>
                        </a:spcBef>
                        <a:spcAft>
                          <a:spcPts val="0"/>
                        </a:spcAft>
                      </a:pPr>
                      <a:r>
                        <a:rPr lang="fa-IR" sz="1300">
                          <a:effectLst/>
                          <a:cs typeface="B Nazanin" panose="00000400000000000000" pitchFamily="2" charset="-78"/>
                        </a:rPr>
                        <a:t>داده ها نرمال است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2365306081"/>
                  </a:ext>
                </a:extLst>
              </a:tr>
              <a:tr h="0">
                <a:tc>
                  <a:txBody>
                    <a:bodyPr/>
                    <a:lstStyle/>
                    <a:p>
                      <a:pPr marL="0" marR="0" algn="ctr" rtl="0">
                        <a:lnSpc>
                          <a:spcPct val="115000"/>
                        </a:lnSpc>
                        <a:spcBef>
                          <a:spcPts val="0"/>
                        </a:spcBef>
                        <a:spcAft>
                          <a:spcPts val="0"/>
                        </a:spcAft>
                      </a:pPr>
                      <a:r>
                        <a:rPr lang="fa-IR" sz="1300">
                          <a:effectLst/>
                          <a:cs typeface="B Nazanin" panose="00000400000000000000" pitchFamily="2" charset="-78"/>
                        </a:rPr>
                        <a:t>مدرن بودن</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300">
                          <a:effectLst/>
                          <a:cs typeface="B Nazanin" panose="00000400000000000000" pitchFamily="2" charset="-78"/>
                        </a:rPr>
                        <a:t>0.988</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300">
                          <a:effectLst/>
                          <a:cs typeface="B Nazanin" panose="00000400000000000000" pitchFamily="2" charset="-78"/>
                        </a:rPr>
                        <a:t>0.342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l" rtl="1">
                        <a:lnSpc>
                          <a:spcPct val="115000"/>
                        </a:lnSpc>
                        <a:spcBef>
                          <a:spcPts val="0"/>
                        </a:spcBef>
                        <a:spcAft>
                          <a:spcPts val="0"/>
                        </a:spcAft>
                      </a:pPr>
                      <a:r>
                        <a:rPr lang="fa-IR" sz="1300">
                          <a:effectLst/>
                          <a:cs typeface="B Nazanin" panose="00000400000000000000" pitchFamily="2" charset="-78"/>
                        </a:rPr>
                        <a:t>داده ها نرمال است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344834415"/>
                  </a:ext>
                </a:extLst>
              </a:tr>
              <a:tr h="0">
                <a:tc>
                  <a:txBody>
                    <a:bodyPr/>
                    <a:lstStyle/>
                    <a:p>
                      <a:pPr marL="0" marR="0" algn="ctr" rtl="0">
                        <a:lnSpc>
                          <a:spcPct val="115000"/>
                        </a:lnSpc>
                        <a:spcBef>
                          <a:spcPts val="0"/>
                        </a:spcBef>
                        <a:spcAft>
                          <a:spcPts val="0"/>
                        </a:spcAft>
                      </a:pPr>
                      <a:r>
                        <a:rPr lang="fa-IR" sz="1300">
                          <a:effectLst/>
                          <a:cs typeface="B Nazanin" panose="00000400000000000000" pitchFamily="2" charset="-78"/>
                        </a:rPr>
                        <a:t>فناوري اطلاعات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0">
                        <a:lnSpc>
                          <a:spcPct val="115000"/>
                        </a:lnSpc>
                        <a:spcBef>
                          <a:spcPts val="0"/>
                        </a:spcBef>
                        <a:spcAft>
                          <a:spcPts val="0"/>
                        </a:spcAft>
                      </a:pPr>
                      <a:r>
                        <a:rPr lang="fa-IR" sz="1300">
                          <a:effectLst/>
                          <a:cs typeface="B Nazanin" panose="00000400000000000000" pitchFamily="2" charset="-78"/>
                        </a:rPr>
                        <a:t>1.089</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0">
                        <a:lnSpc>
                          <a:spcPct val="115000"/>
                        </a:lnSpc>
                        <a:spcBef>
                          <a:spcPts val="0"/>
                        </a:spcBef>
                        <a:spcAft>
                          <a:spcPts val="0"/>
                        </a:spcAft>
                      </a:pPr>
                      <a:r>
                        <a:rPr lang="ar-SA" sz="1300">
                          <a:effectLst/>
                          <a:cs typeface="B Nazanin" panose="00000400000000000000" pitchFamily="2" charset="-78"/>
                        </a:rPr>
                        <a:t>0.125</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l" rtl="1">
                        <a:lnSpc>
                          <a:spcPct val="115000"/>
                        </a:lnSpc>
                        <a:spcBef>
                          <a:spcPts val="0"/>
                        </a:spcBef>
                        <a:spcAft>
                          <a:spcPts val="0"/>
                        </a:spcAft>
                      </a:pPr>
                      <a:r>
                        <a:rPr lang="fa-IR" sz="1300" dirty="0">
                          <a:effectLst/>
                          <a:cs typeface="B Nazanin" panose="00000400000000000000" pitchFamily="2" charset="-78"/>
                        </a:rPr>
                        <a:t>داده ها نرمال است</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470586139"/>
                  </a:ext>
                </a:extLst>
              </a:tr>
            </a:tbl>
          </a:graphicData>
        </a:graphic>
      </p:graphicFrame>
    </p:spTree>
    <p:extLst>
      <p:ext uri="{BB962C8B-B14F-4D97-AF65-F5344CB8AC3E}">
        <p14:creationId xmlns:p14="http://schemas.microsoft.com/office/powerpoint/2010/main" val="3126320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7" name="Rounded Rectangle 6">
            <a:hlinkClick r:id="rId3" action="ppaction://hlinksldjump"/>
          </p:cNvPr>
          <p:cNvSpPr/>
          <p:nvPr/>
        </p:nvSpPr>
        <p:spPr>
          <a:xfrm>
            <a:off x="7858148" y="85474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8" name="Rounded Rectangle 7">
            <a:hlinkClick r:id="rId7" action="ppaction://hlinksldjump"/>
          </p:cNvPr>
          <p:cNvSpPr/>
          <p:nvPr/>
        </p:nvSpPr>
        <p:spPr>
          <a:xfrm>
            <a:off x="7858148" y="1523763"/>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9" name="Rounded Rectangle 8">
            <a:hlinkClick r:id="rId8" action="ppaction://hlinksldjump"/>
          </p:cNvPr>
          <p:cNvSpPr/>
          <p:nvPr/>
        </p:nvSpPr>
        <p:spPr>
          <a:xfrm>
            <a:off x="7858148" y="219647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مواد و روش ها</a:t>
            </a:r>
          </a:p>
        </p:txBody>
      </p:sp>
      <p:sp>
        <p:nvSpPr>
          <p:cNvPr id="10" name="Rounded Rectangle 9">
            <a:hlinkClick r:id="rId9" action="ppaction://hlinksldjump"/>
          </p:cNvPr>
          <p:cNvSpPr/>
          <p:nvPr/>
        </p:nvSpPr>
        <p:spPr>
          <a:xfrm>
            <a:off x="7858148" y="289345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نتایج و بحث</a:t>
            </a:r>
          </a:p>
        </p:txBody>
      </p:sp>
      <p:sp>
        <p:nvSpPr>
          <p:cNvPr id="11" name="Rounded Rectangle 10">
            <a:hlinkClick r:id="rId10" action="ppaction://hlinksldjump"/>
          </p:cNvPr>
          <p:cNvSpPr/>
          <p:nvPr/>
        </p:nvSpPr>
        <p:spPr>
          <a:xfrm>
            <a:off x="7858148" y="356615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12" name="Rounded Rectangle 11">
            <a:hlinkClick r:id="rId11" action="ppaction://hlinksldjump"/>
          </p:cNvPr>
          <p:cNvSpPr/>
          <p:nvPr/>
        </p:nvSpPr>
        <p:spPr>
          <a:xfrm>
            <a:off x="7858148" y="426313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16" name="TextBox 15"/>
          <p:cNvSpPr txBox="1"/>
          <p:nvPr/>
        </p:nvSpPr>
        <p:spPr>
          <a:xfrm>
            <a:off x="7715272" y="5229200"/>
            <a:ext cx="1500198" cy="307777"/>
          </a:xfrm>
          <a:prstGeom prst="rect">
            <a:avLst/>
          </a:prstGeom>
          <a:noFill/>
        </p:spPr>
        <p:txBody>
          <a:bodyPr wrap="square" rtlCol="1">
            <a:spAutoFit/>
          </a:bodyPr>
          <a:lstStyle/>
          <a:p>
            <a:pPr algn="ctr"/>
            <a:r>
              <a:rPr lang="fa-IR" sz="1400" dirty="0">
                <a:cs typeface="B Titr" panose="00000700000000000000" pitchFamily="2" charset="-78"/>
              </a:rPr>
              <a:t>موضوع پایان نامه :</a:t>
            </a:r>
          </a:p>
        </p:txBody>
      </p:sp>
      <p:sp>
        <p:nvSpPr>
          <p:cNvPr id="17" name="TextBox 16"/>
          <p:cNvSpPr txBox="1"/>
          <p:nvPr/>
        </p:nvSpPr>
        <p:spPr>
          <a:xfrm>
            <a:off x="7715272" y="5733654"/>
            <a:ext cx="1500198" cy="307777"/>
          </a:xfrm>
          <a:prstGeom prst="rect">
            <a:avLst/>
          </a:prstGeom>
          <a:noFill/>
        </p:spPr>
        <p:txBody>
          <a:bodyPr wrap="square" rtlCol="1">
            <a:spAutoFit/>
          </a:bodyPr>
          <a:lstStyle/>
          <a:p>
            <a:pPr algn="ctr"/>
            <a:r>
              <a:rPr lang="fa-IR" sz="1400" dirty="0">
                <a:cs typeface="B Titr" panose="00000700000000000000" pitchFamily="2" charset="-78"/>
              </a:rPr>
              <a:t>تهیه شده توسط :</a:t>
            </a:r>
          </a:p>
        </p:txBody>
      </p:sp>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3" y="380979"/>
            <a:ext cx="7344684" cy="5139869"/>
          </a:xfrm>
          <a:prstGeom prst="rect">
            <a:avLst/>
          </a:prstGeom>
          <a:noFill/>
        </p:spPr>
        <p:txBody>
          <a:bodyPr wrap="square" rtlCol="0">
            <a:spAutoFit/>
          </a:bodyPr>
          <a:lstStyle/>
          <a:p>
            <a:pPr algn="just"/>
            <a:r>
              <a:rPr lang="fa-IR" sz="1600" b="1" dirty="0" smtClean="0">
                <a:cs typeface="B Titr" panose="00000700000000000000" pitchFamily="2" charset="-78"/>
              </a:rPr>
              <a:t>آزمون </a:t>
            </a:r>
            <a:r>
              <a:rPr lang="fa-IR" sz="1600" b="1" dirty="0">
                <a:cs typeface="B Titr" panose="00000700000000000000" pitchFamily="2" charset="-78"/>
              </a:rPr>
              <a:t>فرضیه ها با استفاده از تحلیل رگرسیون دو متغیره </a:t>
            </a:r>
            <a:r>
              <a:rPr lang="fa-IR" sz="1600" b="1" dirty="0" smtClean="0">
                <a:cs typeface="B Titr" panose="00000700000000000000" pitchFamily="2" charset="-78"/>
              </a:rPr>
              <a:t>ساده</a:t>
            </a:r>
          </a:p>
          <a:p>
            <a:pPr algn="just"/>
            <a:endParaRPr lang="en-US" sz="1600" dirty="0" smtClean="0">
              <a:cs typeface="B Titr" panose="00000700000000000000" pitchFamily="2" charset="-78"/>
            </a:endParaRPr>
          </a:p>
          <a:p>
            <a:pPr algn="just"/>
            <a:r>
              <a:rPr lang="fa-IR" sz="1600" dirty="0">
                <a:cs typeface="B Nazanin" panose="00000400000000000000" pitchFamily="2" charset="-78"/>
              </a:rPr>
              <a:t>در این پژوهش به منظور آزمون فرضیه ها از تحلیل رگرسیون دو متغیره استفاده شده است که در ادامه به تفکیک فرضیه ها به تحلیل هر کدام پرداخته می شود</a:t>
            </a:r>
            <a:r>
              <a:rPr lang="fa-IR" sz="1600" dirty="0" smtClean="0">
                <a:cs typeface="B Nazanin" panose="00000400000000000000" pitchFamily="2" charset="-78"/>
              </a:rPr>
              <a:t>.</a:t>
            </a:r>
            <a:endParaRPr lang="en-US" sz="1600" dirty="0" smtClean="0">
              <a:cs typeface="B Nazanin" panose="00000400000000000000" pitchFamily="2" charset="-78"/>
            </a:endParaRPr>
          </a:p>
          <a:p>
            <a:pPr algn="just"/>
            <a:endParaRPr lang="en-US" sz="1600" dirty="0" smtClean="0">
              <a:cs typeface="B Nazanin" panose="00000400000000000000" pitchFamily="2" charset="-78"/>
            </a:endParaRPr>
          </a:p>
          <a:p>
            <a:r>
              <a:rPr lang="fa-IR" sz="1600" b="1" u="sng" dirty="0">
                <a:cs typeface="B Nazanin" panose="00000400000000000000" pitchFamily="2" charset="-78"/>
              </a:rPr>
              <a:t>فرضیه اصلی:</a:t>
            </a:r>
            <a:r>
              <a:rPr lang="fa-IR" sz="1600" u="sng" dirty="0">
                <a:cs typeface="B Nazanin" panose="00000400000000000000" pitchFamily="2" charset="-78"/>
              </a:rPr>
              <a:t> </a:t>
            </a:r>
            <a:r>
              <a:rPr lang="fa-IR" sz="1600" b="1" u="sng" dirty="0">
                <a:cs typeface="B Nazanin" panose="00000400000000000000" pitchFamily="2" charset="-78"/>
              </a:rPr>
              <a:t>فناوري اطلاعات بر كيفيت ادراك شده از خدمات در سازمان حج و زيارت تاثير دارد.</a:t>
            </a:r>
            <a:endParaRPr lang="en-US" sz="1600" u="sng" dirty="0">
              <a:cs typeface="B Nazanin" panose="00000400000000000000" pitchFamily="2" charset="-78"/>
            </a:endParaRPr>
          </a:p>
          <a:p>
            <a:r>
              <a:rPr lang="ar-SA" sz="1600" dirty="0">
                <a:cs typeface="B Nazanin" panose="00000400000000000000" pitchFamily="2" charset="-78"/>
              </a:rPr>
              <a:t>به منظور تایید یا رد فرضیه از تحلیل رگرسیون دو متغیره استفاده گردید که نتایج بشرح جداول </a:t>
            </a:r>
            <a:r>
              <a:rPr lang="fa-IR" sz="1600" dirty="0" smtClean="0">
                <a:cs typeface="B Nazanin" panose="00000400000000000000" pitchFamily="2" charset="-78"/>
              </a:rPr>
              <a:t>زیر</a:t>
            </a:r>
            <a:r>
              <a:rPr lang="ar-SA" sz="1600" dirty="0" smtClean="0">
                <a:cs typeface="B Nazanin" panose="00000400000000000000" pitchFamily="2" charset="-78"/>
              </a:rPr>
              <a:t> </a:t>
            </a:r>
            <a:r>
              <a:rPr lang="ar-SA" sz="1600" dirty="0">
                <a:cs typeface="B Nazanin" panose="00000400000000000000" pitchFamily="2" charset="-78"/>
              </a:rPr>
              <a:t>می باشد</a:t>
            </a:r>
            <a:r>
              <a:rPr lang="ar-SA" dirty="0" smtClean="0">
                <a:cs typeface="B Nazanin" panose="00000400000000000000" pitchFamily="2" charset="-78"/>
              </a:rPr>
              <a:t>.</a:t>
            </a:r>
            <a:endParaRPr lang="fa-IR" dirty="0" smtClean="0">
              <a:cs typeface="B Nazanin" panose="00000400000000000000" pitchFamily="2" charset="-78"/>
            </a:endParaRPr>
          </a:p>
          <a:p>
            <a:endParaRPr lang="fa-IR" dirty="0" smtClean="0">
              <a:cs typeface="B Nazanin" panose="00000400000000000000" pitchFamily="2" charset="-78"/>
            </a:endParaRPr>
          </a:p>
          <a:p>
            <a:endParaRPr lang="fa-IR" dirty="0">
              <a:cs typeface="B Nazanin" panose="00000400000000000000" pitchFamily="2" charset="-78"/>
            </a:endParaRPr>
          </a:p>
          <a:p>
            <a:endParaRPr lang="fa-IR" dirty="0" smtClean="0">
              <a:cs typeface="B Nazanin" panose="00000400000000000000" pitchFamily="2" charset="-78"/>
            </a:endParaRPr>
          </a:p>
          <a:p>
            <a:endParaRPr lang="fa-IR" sz="1600" dirty="0" smtClean="0">
              <a:cs typeface="B Nazanin" panose="00000400000000000000" pitchFamily="2" charset="-78"/>
            </a:endParaRPr>
          </a:p>
          <a:p>
            <a:pPr algn="just"/>
            <a:r>
              <a:rPr lang="fa-IR" sz="1600" dirty="0" smtClean="0">
                <a:cs typeface="B Nazanin" panose="00000400000000000000" pitchFamily="2" charset="-78"/>
              </a:rPr>
              <a:t>در </a:t>
            </a:r>
            <a:r>
              <a:rPr lang="fa-IR" sz="1600" dirty="0">
                <a:cs typeface="B Nazanin" panose="00000400000000000000" pitchFamily="2" charset="-78"/>
              </a:rPr>
              <a:t>جدول </a:t>
            </a:r>
            <a:r>
              <a:rPr lang="fa-IR" sz="1600" dirty="0" smtClean="0">
                <a:cs typeface="B Nazanin" panose="00000400000000000000" pitchFamily="2" charset="-78"/>
              </a:rPr>
              <a:t>فوق (</a:t>
            </a:r>
            <a:r>
              <a:rPr lang="ar-SA" sz="1600" dirty="0">
                <a:cs typeface="B Nazanin" panose="00000400000000000000" pitchFamily="2" charset="-78"/>
              </a:rPr>
              <a:t>خلاصه مدل </a:t>
            </a:r>
            <a:r>
              <a:rPr lang="fa-IR" sz="1600" dirty="0" smtClean="0">
                <a:cs typeface="B Nazanin" panose="00000400000000000000" pitchFamily="2" charset="-78"/>
              </a:rPr>
              <a:t>) </a:t>
            </a:r>
            <a:r>
              <a:rPr lang="fa-IR" sz="1600" dirty="0">
                <a:cs typeface="B Nazanin" panose="00000400000000000000" pitchFamily="2" charset="-78"/>
              </a:rPr>
              <a:t>ستون ضریب همبستگی، میزان همبستگی بین مدیریت دانش و مدیریت تغییر سازمانی را نشان می دهد. ضریب بدست آمده برابر با 0.582 می باشد که بر وجود همبستگی بین این دو متغیر دلالت دارد. همچنین ضریب تعیین بدست آمده در این مدل برابر با 0.338 می باشد که بر این اساس می توان گفت که فناوري اطلاعات حدود 33.8 درصد از تغییرات كيفيت ادراك شده از خدمات را پیش </a:t>
            </a:r>
            <a:r>
              <a:rPr lang="fa-IR" sz="1600" dirty="0" smtClean="0">
                <a:cs typeface="B Nazanin" panose="00000400000000000000" pitchFamily="2" charset="-78"/>
              </a:rPr>
              <a:t>بینی </a:t>
            </a:r>
            <a:r>
              <a:rPr lang="fa-IR" sz="1600" dirty="0">
                <a:cs typeface="B Nazanin" panose="00000400000000000000" pitchFamily="2" charset="-78"/>
              </a:rPr>
              <a:t>می کند</a:t>
            </a:r>
            <a:r>
              <a:rPr lang="fa-IR" sz="1600" dirty="0" smtClean="0">
                <a:cs typeface="B Nazanin" panose="00000400000000000000" pitchFamily="2" charset="-78"/>
              </a:rPr>
              <a:t>.</a:t>
            </a:r>
          </a:p>
          <a:p>
            <a:endParaRPr lang="fa-IR" sz="1600" dirty="0" smtClean="0">
              <a:cs typeface="B Nazanin" panose="00000400000000000000" pitchFamily="2" charset="-78"/>
            </a:endParaRPr>
          </a:p>
          <a:p>
            <a:endParaRPr lang="fa-IR" sz="1600" dirty="0" smtClean="0">
              <a:cs typeface="B Nazanin" panose="00000400000000000000" pitchFamily="2" charset="-78"/>
            </a:endParaRPr>
          </a:p>
          <a:p>
            <a:endParaRPr lang="fa-IR" sz="1600" dirty="0">
              <a:cs typeface="B Nazanin" panose="00000400000000000000" pitchFamily="2" charset="-78"/>
            </a:endParaRPr>
          </a:p>
          <a:p>
            <a:endParaRPr lang="fa-IR" sz="1600" dirty="0" smtClean="0">
              <a:cs typeface="B Nazanin" panose="00000400000000000000" pitchFamily="2" charset="-78"/>
            </a:endParaRPr>
          </a:p>
          <a:p>
            <a:endParaRPr lang="fa-IR" sz="1600" dirty="0">
              <a:cs typeface="B Nazanin" panose="00000400000000000000" pitchFamily="2" charset="-78"/>
            </a:endParaRPr>
          </a:p>
        </p:txBody>
      </p:sp>
      <p:graphicFrame>
        <p:nvGraphicFramePr>
          <p:cNvPr id="2" name="Table 1"/>
          <p:cNvGraphicFramePr>
            <a:graphicFrameLocks noGrp="1"/>
          </p:cNvGraphicFramePr>
          <p:nvPr>
            <p:extLst>
              <p:ext uri="{D42A27DB-BD31-4B8C-83A1-F6EECF244321}">
                <p14:modId xmlns:p14="http://schemas.microsoft.com/office/powerpoint/2010/main" val="277748473"/>
              </p:ext>
            </p:extLst>
          </p:nvPr>
        </p:nvGraphicFramePr>
        <p:xfrm>
          <a:off x="403874" y="2489272"/>
          <a:ext cx="7086622" cy="490728"/>
        </p:xfrm>
        <a:graphic>
          <a:graphicData uri="http://schemas.openxmlformats.org/drawingml/2006/table">
            <a:tbl>
              <a:tblPr rtl="1" firstRow="1" firstCol="1" bandRow="1">
                <a:tableStyleId>{5940675A-B579-460E-94D1-54222C63F5DA}</a:tableStyleId>
              </a:tblPr>
              <a:tblGrid>
                <a:gridCol w="1817010">
                  <a:extLst>
                    <a:ext uri="{9D8B030D-6E8A-4147-A177-3AD203B41FA5}">
                      <a16:colId xmlns:a16="http://schemas.microsoft.com/office/drawing/2014/main" val="2003114714"/>
                    </a:ext>
                  </a:extLst>
                </a:gridCol>
                <a:gridCol w="1496695">
                  <a:extLst>
                    <a:ext uri="{9D8B030D-6E8A-4147-A177-3AD203B41FA5}">
                      <a16:colId xmlns:a16="http://schemas.microsoft.com/office/drawing/2014/main" val="4018881989"/>
                    </a:ext>
                  </a:extLst>
                </a:gridCol>
                <a:gridCol w="1982837">
                  <a:extLst>
                    <a:ext uri="{9D8B030D-6E8A-4147-A177-3AD203B41FA5}">
                      <a16:colId xmlns:a16="http://schemas.microsoft.com/office/drawing/2014/main" val="929482247"/>
                    </a:ext>
                  </a:extLst>
                </a:gridCol>
                <a:gridCol w="1790080">
                  <a:extLst>
                    <a:ext uri="{9D8B030D-6E8A-4147-A177-3AD203B41FA5}">
                      <a16:colId xmlns:a16="http://schemas.microsoft.com/office/drawing/2014/main" val="770003603"/>
                    </a:ext>
                  </a:extLst>
                </a:gridCol>
              </a:tblGrid>
              <a:tr h="0">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ضریب همبستگی</a:t>
                      </a:r>
                      <a:endParaRPr lang="en-US" sz="14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تعیین</a:t>
                      </a:r>
                      <a:endParaRPr lang="en-US" sz="14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تعیین تعدیل شده</a:t>
                      </a:r>
                      <a:endParaRPr lang="en-US" sz="14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خطای استاندارد برآورد</a:t>
                      </a:r>
                      <a:endParaRPr lang="en-US" sz="14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2741946118"/>
                  </a:ext>
                </a:extLst>
              </a:tr>
              <a:tr h="180975">
                <a:tc>
                  <a:txBody>
                    <a:bodyPr/>
                    <a:lstStyle/>
                    <a:p>
                      <a:pPr marL="0" marR="0" algn="ctr" rtl="1">
                        <a:lnSpc>
                          <a:spcPct val="115000"/>
                        </a:lnSpc>
                        <a:spcBef>
                          <a:spcPts val="0"/>
                        </a:spcBef>
                        <a:spcAft>
                          <a:spcPts val="0"/>
                        </a:spcAft>
                      </a:pPr>
                      <a:r>
                        <a:rPr lang="fa-IR" sz="1400">
                          <a:effectLst/>
                          <a:cs typeface="B Nazanin" panose="00000400000000000000" pitchFamily="2" charset="-78"/>
                        </a:rPr>
                        <a:t>0.582</a:t>
                      </a:r>
                      <a:endParaRPr lang="en-US" sz="14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0.338</a:t>
                      </a:r>
                      <a:endParaRPr lang="en-US" sz="14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0.335</a:t>
                      </a:r>
                      <a:endParaRPr lang="en-US" sz="14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0.84672</a:t>
                      </a:r>
                      <a:endParaRPr lang="en-US" sz="14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1332025029"/>
                  </a:ext>
                </a:extLst>
              </a:tr>
            </a:tbl>
          </a:graphicData>
        </a:graphic>
      </p:graphicFrame>
    </p:spTree>
    <p:extLst>
      <p:ext uri="{BB962C8B-B14F-4D97-AF65-F5344CB8AC3E}">
        <p14:creationId xmlns:p14="http://schemas.microsoft.com/office/powerpoint/2010/main" val="3284266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7" name="Rounded Rectangle 6">
            <a:hlinkClick r:id="rId3" action="ppaction://hlinksldjump"/>
          </p:cNvPr>
          <p:cNvSpPr/>
          <p:nvPr/>
        </p:nvSpPr>
        <p:spPr>
          <a:xfrm>
            <a:off x="7858148" y="85474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8" name="Rounded Rectangle 7">
            <a:hlinkClick r:id="rId7" action="ppaction://hlinksldjump"/>
          </p:cNvPr>
          <p:cNvSpPr/>
          <p:nvPr/>
        </p:nvSpPr>
        <p:spPr>
          <a:xfrm>
            <a:off x="7858148" y="1523763"/>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9" name="Rounded Rectangle 8">
            <a:hlinkClick r:id="rId8" action="ppaction://hlinksldjump"/>
          </p:cNvPr>
          <p:cNvSpPr/>
          <p:nvPr/>
        </p:nvSpPr>
        <p:spPr>
          <a:xfrm>
            <a:off x="7858148" y="219647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مواد و روش ها</a:t>
            </a:r>
          </a:p>
        </p:txBody>
      </p:sp>
      <p:sp>
        <p:nvSpPr>
          <p:cNvPr id="10" name="Rounded Rectangle 9">
            <a:hlinkClick r:id="rId9" action="ppaction://hlinksldjump"/>
          </p:cNvPr>
          <p:cNvSpPr/>
          <p:nvPr/>
        </p:nvSpPr>
        <p:spPr>
          <a:xfrm>
            <a:off x="7858148" y="289345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نتایج و بحث</a:t>
            </a:r>
          </a:p>
        </p:txBody>
      </p:sp>
      <p:sp>
        <p:nvSpPr>
          <p:cNvPr id="11" name="Rounded Rectangle 10">
            <a:hlinkClick r:id="rId10" action="ppaction://hlinksldjump"/>
          </p:cNvPr>
          <p:cNvSpPr/>
          <p:nvPr/>
        </p:nvSpPr>
        <p:spPr>
          <a:xfrm>
            <a:off x="7858148" y="356615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12" name="Rounded Rectangle 11">
            <a:hlinkClick r:id="rId11" action="ppaction://hlinksldjump"/>
          </p:cNvPr>
          <p:cNvSpPr/>
          <p:nvPr/>
        </p:nvSpPr>
        <p:spPr>
          <a:xfrm>
            <a:off x="7858148" y="426313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16" name="TextBox 15"/>
          <p:cNvSpPr txBox="1"/>
          <p:nvPr/>
        </p:nvSpPr>
        <p:spPr>
          <a:xfrm>
            <a:off x="7715272" y="5229200"/>
            <a:ext cx="1500198" cy="307777"/>
          </a:xfrm>
          <a:prstGeom prst="rect">
            <a:avLst/>
          </a:prstGeom>
          <a:noFill/>
        </p:spPr>
        <p:txBody>
          <a:bodyPr wrap="square" rtlCol="1">
            <a:spAutoFit/>
          </a:bodyPr>
          <a:lstStyle/>
          <a:p>
            <a:pPr algn="ctr"/>
            <a:r>
              <a:rPr lang="fa-IR" sz="1400" dirty="0">
                <a:cs typeface="B Titr" panose="00000700000000000000" pitchFamily="2" charset="-78"/>
              </a:rPr>
              <a:t>موضوع پایان نامه :</a:t>
            </a:r>
          </a:p>
        </p:txBody>
      </p:sp>
      <p:sp>
        <p:nvSpPr>
          <p:cNvPr id="17" name="TextBox 16"/>
          <p:cNvSpPr txBox="1"/>
          <p:nvPr/>
        </p:nvSpPr>
        <p:spPr>
          <a:xfrm>
            <a:off x="7715272" y="5733654"/>
            <a:ext cx="1500198" cy="307777"/>
          </a:xfrm>
          <a:prstGeom prst="rect">
            <a:avLst/>
          </a:prstGeom>
          <a:noFill/>
        </p:spPr>
        <p:txBody>
          <a:bodyPr wrap="square" rtlCol="1">
            <a:spAutoFit/>
          </a:bodyPr>
          <a:lstStyle/>
          <a:p>
            <a:pPr algn="ctr"/>
            <a:r>
              <a:rPr lang="fa-IR" sz="1400" dirty="0">
                <a:cs typeface="B Titr" panose="00000700000000000000" pitchFamily="2" charset="-78"/>
              </a:rPr>
              <a:t>تهیه شده توسط :</a:t>
            </a:r>
          </a:p>
        </p:txBody>
      </p:sp>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3" y="380979"/>
            <a:ext cx="7344684" cy="6001643"/>
          </a:xfrm>
          <a:prstGeom prst="rect">
            <a:avLst/>
          </a:prstGeom>
          <a:noFill/>
        </p:spPr>
        <p:txBody>
          <a:bodyPr wrap="square" rtlCol="0">
            <a:spAutoFit/>
          </a:bodyPr>
          <a:lstStyle/>
          <a:p>
            <a:pPr algn="just"/>
            <a:r>
              <a:rPr lang="fa-IR" sz="1600" b="1" dirty="0" smtClean="0">
                <a:cs typeface="B Titr" panose="00000700000000000000" pitchFamily="2" charset="-78"/>
              </a:rPr>
              <a:t>آزمون </a:t>
            </a:r>
            <a:r>
              <a:rPr lang="fa-IR" sz="1600" b="1" dirty="0">
                <a:cs typeface="B Titr" panose="00000700000000000000" pitchFamily="2" charset="-78"/>
              </a:rPr>
              <a:t>فرضیه ها با استفاده از تحلیل رگرسیون دو متغیره </a:t>
            </a:r>
            <a:r>
              <a:rPr lang="fa-IR" sz="1600" b="1" dirty="0" smtClean="0">
                <a:cs typeface="B Titr" panose="00000700000000000000" pitchFamily="2" charset="-78"/>
              </a:rPr>
              <a:t>ساده</a:t>
            </a:r>
          </a:p>
          <a:p>
            <a:pPr algn="just"/>
            <a:endParaRPr lang="en-US" sz="1600" dirty="0" smtClean="0">
              <a:cs typeface="B Titr" panose="00000700000000000000" pitchFamily="2" charset="-78"/>
            </a:endParaRPr>
          </a:p>
          <a:p>
            <a:endParaRPr lang="fa-IR" sz="1600" dirty="0" smtClean="0">
              <a:cs typeface="B Nazanin" panose="00000400000000000000" pitchFamily="2" charset="-78"/>
            </a:endParaRPr>
          </a:p>
          <a:p>
            <a:endParaRPr lang="fa-IR" sz="1600" dirty="0" smtClean="0">
              <a:cs typeface="B Nazanin" panose="00000400000000000000" pitchFamily="2" charset="-78"/>
            </a:endParaRPr>
          </a:p>
          <a:p>
            <a:endParaRPr lang="fa-IR" sz="1600" dirty="0">
              <a:cs typeface="B Nazanin" panose="00000400000000000000" pitchFamily="2" charset="-78"/>
            </a:endParaRPr>
          </a:p>
          <a:p>
            <a:endParaRPr lang="fa-IR" sz="1600" dirty="0" smtClean="0">
              <a:cs typeface="B Nazanin" panose="00000400000000000000" pitchFamily="2" charset="-78"/>
            </a:endParaRPr>
          </a:p>
          <a:p>
            <a:endParaRPr lang="fa-IR" sz="1600" dirty="0">
              <a:cs typeface="B Nazanin" panose="00000400000000000000" pitchFamily="2" charset="-78"/>
            </a:endParaRPr>
          </a:p>
          <a:p>
            <a:pPr algn="just"/>
            <a:endParaRPr lang="fa-IR" sz="1600" dirty="0" smtClean="0">
              <a:cs typeface="B Nazanin" panose="00000400000000000000" pitchFamily="2" charset="-78"/>
            </a:endParaRPr>
          </a:p>
          <a:p>
            <a:pPr algn="just"/>
            <a:r>
              <a:rPr lang="fa-IR" sz="1600" dirty="0" smtClean="0">
                <a:cs typeface="B Nazanin" panose="00000400000000000000" pitchFamily="2" charset="-78"/>
              </a:rPr>
              <a:t>(جدول </a:t>
            </a:r>
            <a:r>
              <a:rPr lang="fa-IR" sz="1600" dirty="0">
                <a:cs typeface="B Nazanin" panose="00000400000000000000" pitchFamily="2" charset="-78"/>
              </a:rPr>
              <a:t>نتایج تحلیل واریانس</a:t>
            </a:r>
            <a:r>
              <a:rPr lang="fa-IR" sz="1600" dirty="0" smtClean="0">
                <a:cs typeface="B Nazanin" panose="00000400000000000000" pitchFamily="2" charset="-78"/>
              </a:rPr>
              <a:t>) به </a:t>
            </a:r>
            <a:r>
              <a:rPr lang="fa-IR" sz="1600" dirty="0">
                <a:cs typeface="B Nazanin" panose="00000400000000000000" pitchFamily="2" charset="-78"/>
              </a:rPr>
              <a:t>منظور بررسی معناداری معادله رگرسیون از آنالیز واریانس استفاده می شود. جدول فوق نتایج تحلیل واریانس مربوط به فرضیه اصلی را نشان می دهد. با توجه به آماره </a:t>
            </a:r>
            <a:r>
              <a:rPr lang="en-US" sz="1600" dirty="0">
                <a:cs typeface="B Nazanin" panose="00000400000000000000" pitchFamily="2" charset="-78"/>
              </a:rPr>
              <a:t>F</a:t>
            </a:r>
            <a:r>
              <a:rPr lang="fa-IR" sz="1600" dirty="0">
                <a:cs typeface="B Nazanin" panose="00000400000000000000" pitchFamily="2" charset="-78"/>
              </a:rPr>
              <a:t> بدست آمده (22.951)  و سطع معناداری مشاهده شده (0.000) که کمتر از 0.05 می باشد، می توان نتیجه گرفت که معادله رگرسیون معنادار است. بدین ترتیب فرضیه اصلی پژوهش مبنی بر اینکه فناوري اطلاعات بر كيفيت ادراك شده از خدمات در سازمان حج و زيارت تاثير دارد، تایید می گردد</a:t>
            </a:r>
            <a:r>
              <a:rPr lang="fa-IR" sz="1600" dirty="0" smtClean="0">
                <a:cs typeface="B Nazanin" panose="00000400000000000000" pitchFamily="2" charset="-78"/>
              </a:rPr>
              <a:t>.</a:t>
            </a:r>
          </a:p>
          <a:p>
            <a:pPr algn="just"/>
            <a:endParaRPr lang="fa-IR" sz="1600" dirty="0" smtClean="0">
              <a:cs typeface="B Nazanin" panose="00000400000000000000" pitchFamily="2" charset="-78"/>
            </a:endParaRPr>
          </a:p>
          <a:p>
            <a:pPr algn="just"/>
            <a:endParaRPr lang="fa-IR" sz="1600" dirty="0">
              <a:cs typeface="B Nazanin" panose="00000400000000000000" pitchFamily="2" charset="-78"/>
            </a:endParaRPr>
          </a:p>
          <a:p>
            <a:pPr algn="just"/>
            <a:endParaRPr lang="fa-IR" sz="1600" dirty="0" smtClean="0">
              <a:cs typeface="B Nazanin" panose="00000400000000000000" pitchFamily="2" charset="-78"/>
            </a:endParaRPr>
          </a:p>
          <a:p>
            <a:pPr algn="just"/>
            <a:endParaRPr lang="fa-IR" sz="1600" dirty="0">
              <a:cs typeface="B Nazanin" panose="00000400000000000000" pitchFamily="2" charset="-78"/>
            </a:endParaRPr>
          </a:p>
          <a:p>
            <a:pPr algn="just"/>
            <a:endParaRPr lang="fa-IR" sz="1600" dirty="0" smtClean="0">
              <a:cs typeface="B Nazanin" panose="00000400000000000000" pitchFamily="2" charset="-78"/>
            </a:endParaRPr>
          </a:p>
          <a:p>
            <a:pPr algn="just"/>
            <a:endParaRPr lang="fa-IR" sz="1600" dirty="0">
              <a:cs typeface="B Nazanin" panose="00000400000000000000" pitchFamily="2" charset="-78"/>
            </a:endParaRPr>
          </a:p>
          <a:p>
            <a:pPr algn="just"/>
            <a:r>
              <a:rPr lang="fa-IR" sz="1600" dirty="0" smtClean="0">
                <a:cs typeface="B Nazanin" panose="00000400000000000000" pitchFamily="2" charset="-78"/>
              </a:rPr>
              <a:t>جدول (</a:t>
            </a:r>
            <a:r>
              <a:rPr lang="fa-IR" sz="1600" dirty="0">
                <a:cs typeface="B Nazanin" panose="00000400000000000000" pitchFamily="2" charset="-78"/>
              </a:rPr>
              <a:t>ضرایب رگرسیون</a:t>
            </a:r>
            <a:r>
              <a:rPr lang="fa-IR" sz="1600" dirty="0" smtClean="0">
                <a:cs typeface="B Nazanin" panose="00000400000000000000" pitchFamily="2" charset="-78"/>
              </a:rPr>
              <a:t>) </a:t>
            </a:r>
            <a:r>
              <a:rPr lang="fa-IR" sz="1600" dirty="0">
                <a:cs typeface="B Nazanin" panose="00000400000000000000" pitchFamily="2" charset="-78"/>
              </a:rPr>
              <a:t>فوق معناداری ضرایب رگرسیونی را نشان می دهد. همانگونه که مشاهده می شود سطح معناداری بدست آمده برای مقدار ثابت و متغیر فناوري اطلاعات برابر صفر بوده و کمتر از سطح خطای آلفا 0.05 است. بنابراین ضریب رگرسیونی متغیر و مقدار ثابت معنادار می باشند و مقدار ثابت برابر با 1.571 و ضریب رگرسیونی متغیر برابر با 0.582 می باشد. مثبت بودن ضریب رگرسیون حاکی از اثر مثبت فناوري اطلاعات بر كيفيت خدمات ادراك شده می باشد. </a:t>
            </a:r>
            <a:endParaRPr lang="en-US" sz="1600" dirty="0">
              <a:cs typeface="B Nazanin" panose="00000400000000000000" pitchFamily="2" charset="-78"/>
            </a:endParaRPr>
          </a:p>
        </p:txBody>
      </p:sp>
      <p:graphicFrame>
        <p:nvGraphicFramePr>
          <p:cNvPr id="13" name="Table 12"/>
          <p:cNvGraphicFramePr>
            <a:graphicFrameLocks noGrp="1"/>
          </p:cNvGraphicFramePr>
          <p:nvPr>
            <p:extLst>
              <p:ext uri="{D42A27DB-BD31-4B8C-83A1-F6EECF244321}">
                <p14:modId xmlns:p14="http://schemas.microsoft.com/office/powerpoint/2010/main" val="3288349582"/>
              </p:ext>
            </p:extLst>
          </p:nvPr>
        </p:nvGraphicFramePr>
        <p:xfrm>
          <a:off x="1259632" y="1123823"/>
          <a:ext cx="5537200" cy="1045972"/>
        </p:xfrm>
        <a:graphic>
          <a:graphicData uri="http://schemas.openxmlformats.org/drawingml/2006/table">
            <a:tbl>
              <a:tblPr rtl="1" firstRow="1" firstCol="1" bandRow="1">
                <a:tableStyleId>{5940675A-B579-460E-94D1-54222C63F5DA}</a:tableStyleId>
              </a:tblPr>
              <a:tblGrid>
                <a:gridCol w="697865">
                  <a:extLst>
                    <a:ext uri="{9D8B030D-6E8A-4147-A177-3AD203B41FA5}">
                      <a16:colId xmlns:a16="http://schemas.microsoft.com/office/drawing/2014/main" val="1047194748"/>
                    </a:ext>
                  </a:extLst>
                </a:gridCol>
                <a:gridCol w="1147445">
                  <a:extLst>
                    <a:ext uri="{9D8B030D-6E8A-4147-A177-3AD203B41FA5}">
                      <a16:colId xmlns:a16="http://schemas.microsoft.com/office/drawing/2014/main" val="500186675"/>
                    </a:ext>
                  </a:extLst>
                </a:gridCol>
                <a:gridCol w="832485">
                  <a:extLst>
                    <a:ext uri="{9D8B030D-6E8A-4147-A177-3AD203B41FA5}">
                      <a16:colId xmlns:a16="http://schemas.microsoft.com/office/drawing/2014/main" val="4007989170"/>
                    </a:ext>
                  </a:extLst>
                </a:gridCol>
                <a:gridCol w="1080135">
                  <a:extLst>
                    <a:ext uri="{9D8B030D-6E8A-4147-A177-3AD203B41FA5}">
                      <a16:colId xmlns:a16="http://schemas.microsoft.com/office/drawing/2014/main" val="1092362919"/>
                    </a:ext>
                  </a:extLst>
                </a:gridCol>
                <a:gridCol w="720090">
                  <a:extLst>
                    <a:ext uri="{9D8B030D-6E8A-4147-A177-3AD203B41FA5}">
                      <a16:colId xmlns:a16="http://schemas.microsoft.com/office/drawing/2014/main" val="3488474817"/>
                    </a:ext>
                  </a:extLst>
                </a:gridCol>
                <a:gridCol w="1059180">
                  <a:extLst>
                    <a:ext uri="{9D8B030D-6E8A-4147-A177-3AD203B41FA5}">
                      <a16:colId xmlns:a16="http://schemas.microsoft.com/office/drawing/2014/main" val="3302355599"/>
                    </a:ext>
                  </a:extLst>
                </a:gridCol>
              </a:tblGrid>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 </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مجموع توان دوم</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درجه آزادی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میانگین توان دوم</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آماره </a:t>
                      </a:r>
                      <a:r>
                        <a:rPr lang="en-US" sz="1400">
                          <a:effectLst/>
                          <a:cs typeface="B Nazanin" panose="00000400000000000000" pitchFamily="2" charset="-78"/>
                        </a:rPr>
                        <a:t>F</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سطح معناداری</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930999805"/>
                  </a:ext>
                </a:extLst>
              </a:tr>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رگرسیون</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16.454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16.454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22.951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0.000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1193163124"/>
                  </a:ext>
                </a:extLst>
              </a:tr>
              <a:tr h="309880">
                <a:tc>
                  <a:txBody>
                    <a:bodyPr/>
                    <a:lstStyle/>
                    <a:p>
                      <a:pPr marL="0" marR="0" algn="justLow" rtl="1">
                        <a:lnSpc>
                          <a:spcPct val="115000"/>
                        </a:lnSpc>
                        <a:spcBef>
                          <a:spcPts val="0"/>
                        </a:spcBef>
                        <a:spcAft>
                          <a:spcPts val="0"/>
                        </a:spcAft>
                      </a:pPr>
                      <a:r>
                        <a:rPr lang="fa-IR" sz="1400">
                          <a:effectLst/>
                          <a:cs typeface="B Nazanin" panose="00000400000000000000" pitchFamily="2" charset="-78"/>
                        </a:rPr>
                        <a:t>باقیمانده</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75.996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106</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0.717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247140272"/>
                  </a:ext>
                </a:extLst>
              </a:tr>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کل</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92.450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107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4237207554"/>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342229140"/>
              </p:ext>
            </p:extLst>
          </p:nvPr>
        </p:nvGraphicFramePr>
        <p:xfrm>
          <a:off x="1079609" y="4041492"/>
          <a:ext cx="5897245" cy="981456"/>
        </p:xfrm>
        <a:graphic>
          <a:graphicData uri="http://schemas.openxmlformats.org/drawingml/2006/table">
            <a:tbl>
              <a:tblPr rtl="1" firstRow="1" firstCol="1" bandRow="1">
                <a:tableStyleId>{5940675A-B579-460E-94D1-54222C63F5DA}</a:tableStyleId>
              </a:tblPr>
              <a:tblGrid>
                <a:gridCol w="1327785">
                  <a:extLst>
                    <a:ext uri="{9D8B030D-6E8A-4147-A177-3AD203B41FA5}">
                      <a16:colId xmlns:a16="http://schemas.microsoft.com/office/drawing/2014/main" val="3330651929"/>
                    </a:ext>
                  </a:extLst>
                </a:gridCol>
                <a:gridCol w="1080135">
                  <a:extLst>
                    <a:ext uri="{9D8B030D-6E8A-4147-A177-3AD203B41FA5}">
                      <a16:colId xmlns:a16="http://schemas.microsoft.com/office/drawing/2014/main" val="1694652571"/>
                    </a:ext>
                  </a:extLst>
                </a:gridCol>
                <a:gridCol w="1080135">
                  <a:extLst>
                    <a:ext uri="{9D8B030D-6E8A-4147-A177-3AD203B41FA5}">
                      <a16:colId xmlns:a16="http://schemas.microsoft.com/office/drawing/2014/main" val="3385739873"/>
                    </a:ext>
                  </a:extLst>
                </a:gridCol>
                <a:gridCol w="1080135">
                  <a:extLst>
                    <a:ext uri="{9D8B030D-6E8A-4147-A177-3AD203B41FA5}">
                      <a16:colId xmlns:a16="http://schemas.microsoft.com/office/drawing/2014/main" val="4203458164"/>
                    </a:ext>
                  </a:extLst>
                </a:gridCol>
                <a:gridCol w="629920">
                  <a:extLst>
                    <a:ext uri="{9D8B030D-6E8A-4147-A177-3AD203B41FA5}">
                      <a16:colId xmlns:a16="http://schemas.microsoft.com/office/drawing/2014/main" val="265043325"/>
                    </a:ext>
                  </a:extLst>
                </a:gridCol>
                <a:gridCol w="699135">
                  <a:extLst>
                    <a:ext uri="{9D8B030D-6E8A-4147-A177-3AD203B41FA5}">
                      <a16:colId xmlns:a16="http://schemas.microsoft.com/office/drawing/2014/main" val="2507779671"/>
                    </a:ext>
                  </a:extLst>
                </a:gridCol>
              </a:tblGrid>
              <a:tr h="0">
                <a:tc rowSpan="2">
                  <a:txBody>
                    <a:bodyPr/>
                    <a:lstStyle/>
                    <a:p>
                      <a:pPr marL="0" marR="0" algn="ctr" rtl="1">
                        <a:lnSpc>
                          <a:spcPct val="115000"/>
                        </a:lnSpc>
                        <a:spcBef>
                          <a:spcPts val="0"/>
                        </a:spcBef>
                        <a:spcAft>
                          <a:spcPts val="0"/>
                        </a:spcAft>
                      </a:pPr>
                      <a:r>
                        <a:rPr lang="fa-IR" sz="1400" dirty="0">
                          <a:effectLst/>
                          <a:cs typeface="B Nazanin" panose="00000400000000000000" pitchFamily="2" charset="-78"/>
                        </a:rPr>
                        <a:t> </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gridSpan="2">
                  <a:txBody>
                    <a:bodyPr/>
                    <a:lstStyle/>
                    <a:p>
                      <a:pPr marL="0" marR="0" algn="ctr" rtl="1">
                        <a:lnSpc>
                          <a:spcPct val="115000"/>
                        </a:lnSpc>
                        <a:spcBef>
                          <a:spcPts val="0"/>
                        </a:spcBef>
                        <a:spcAft>
                          <a:spcPts val="0"/>
                        </a:spcAft>
                      </a:pPr>
                      <a:r>
                        <a:rPr lang="fa-IR" sz="1400">
                          <a:effectLst/>
                          <a:cs typeface="B Nazanin" panose="00000400000000000000" pitchFamily="2" charset="-78"/>
                        </a:rPr>
                        <a:t>ضرایب غیر استاندارد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hMerge="1">
                  <a:txBody>
                    <a:bodyPr/>
                    <a:lstStyle/>
                    <a:p>
                      <a:endParaRPr lang="en-US"/>
                    </a:p>
                  </a:txBody>
                  <a:tcPr/>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ضرایب استاندارد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rowSpan="2">
                  <a:txBody>
                    <a:bodyPr/>
                    <a:lstStyle/>
                    <a:p>
                      <a:pPr marL="0" marR="0" algn="ctr" rtl="1">
                        <a:lnSpc>
                          <a:spcPct val="115000"/>
                        </a:lnSpc>
                        <a:spcBef>
                          <a:spcPts val="0"/>
                        </a:spcBef>
                        <a:spcAft>
                          <a:spcPts val="0"/>
                        </a:spcAft>
                      </a:pPr>
                      <a:r>
                        <a:rPr lang="fa-IR" sz="1400">
                          <a:effectLst/>
                          <a:cs typeface="B Nazanin" panose="00000400000000000000" pitchFamily="2" charset="-78"/>
                        </a:rPr>
                        <a:t>آماره تی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rowSpan="2">
                  <a:txBody>
                    <a:bodyPr/>
                    <a:lstStyle/>
                    <a:p>
                      <a:pPr marL="0" marR="0" algn="ctr" rtl="1">
                        <a:lnSpc>
                          <a:spcPct val="115000"/>
                        </a:lnSpc>
                        <a:spcBef>
                          <a:spcPts val="0"/>
                        </a:spcBef>
                        <a:spcAft>
                          <a:spcPts val="0"/>
                        </a:spcAft>
                      </a:pPr>
                      <a:r>
                        <a:rPr lang="fa-IR" sz="1400">
                          <a:effectLst/>
                          <a:cs typeface="B Nazanin" panose="00000400000000000000" pitchFamily="2" charset="-78"/>
                        </a:rPr>
                        <a:t>سطح معناداری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536586841"/>
                  </a:ext>
                </a:extLst>
              </a:tr>
              <a:tr h="0">
                <a:tc vMerge="1">
                  <a:txBody>
                    <a:bodyPr/>
                    <a:lstStyle/>
                    <a:p>
                      <a:endParaRPr lang="en-US"/>
                    </a:p>
                  </a:txBody>
                  <a:tcPr/>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a:t>
                      </a:r>
                      <a:r>
                        <a:rPr lang="en-US" sz="1400">
                          <a:effectLst/>
                          <a:cs typeface="B Nazanin" panose="00000400000000000000" pitchFamily="2" charset="-78"/>
                        </a:rPr>
                        <a:t>B</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خطای استاندارد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بتا</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08609935"/>
                  </a:ext>
                </a:extLst>
              </a:tr>
              <a:tr h="0">
                <a:tc>
                  <a:txBody>
                    <a:bodyPr/>
                    <a:lstStyle/>
                    <a:p>
                      <a:pPr marL="0" marR="0" algn="ctr" rtl="1">
                        <a:lnSpc>
                          <a:spcPct val="115000"/>
                        </a:lnSpc>
                        <a:spcBef>
                          <a:spcPts val="0"/>
                        </a:spcBef>
                        <a:spcAft>
                          <a:spcPts val="0"/>
                        </a:spcAft>
                      </a:pPr>
                      <a:r>
                        <a:rPr lang="fa-IR" sz="1400">
                          <a:effectLst/>
                          <a:cs typeface="B Nazanin" panose="00000400000000000000" pitchFamily="2" charset="-78"/>
                        </a:rPr>
                        <a:t>مقدار ثابت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1.571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0.401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3.920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0.000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1139571491"/>
                  </a:ext>
                </a:extLst>
              </a:tr>
              <a:tr h="0">
                <a:tc>
                  <a:txBody>
                    <a:bodyPr/>
                    <a:lstStyle/>
                    <a:p>
                      <a:pPr marL="0" marR="0" algn="ctr" rtl="1">
                        <a:lnSpc>
                          <a:spcPct val="115000"/>
                        </a:lnSpc>
                        <a:spcBef>
                          <a:spcPts val="0"/>
                        </a:spcBef>
                        <a:spcAft>
                          <a:spcPts val="0"/>
                        </a:spcAft>
                      </a:pPr>
                      <a:r>
                        <a:rPr lang="fa-IR" sz="1400">
                          <a:effectLst/>
                          <a:cs typeface="B Nazanin" panose="00000400000000000000" pitchFamily="2" charset="-78"/>
                        </a:rPr>
                        <a:t>فناوري اطلاعات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0.603</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0.101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0.582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8.791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0.000</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1471469631"/>
                  </a:ext>
                </a:extLst>
              </a:tr>
            </a:tbl>
          </a:graphicData>
        </a:graphic>
      </p:graphicFrame>
    </p:spTree>
    <p:extLst>
      <p:ext uri="{BB962C8B-B14F-4D97-AF65-F5344CB8AC3E}">
        <p14:creationId xmlns:p14="http://schemas.microsoft.com/office/powerpoint/2010/main" val="3641010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7" name="Rounded Rectangle 6">
            <a:hlinkClick r:id="rId3" action="ppaction://hlinksldjump"/>
          </p:cNvPr>
          <p:cNvSpPr/>
          <p:nvPr/>
        </p:nvSpPr>
        <p:spPr>
          <a:xfrm>
            <a:off x="7858148" y="85474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8" name="Rounded Rectangle 7">
            <a:hlinkClick r:id="rId7" action="ppaction://hlinksldjump"/>
          </p:cNvPr>
          <p:cNvSpPr/>
          <p:nvPr/>
        </p:nvSpPr>
        <p:spPr>
          <a:xfrm>
            <a:off x="7858148" y="1523763"/>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9" name="Rounded Rectangle 8">
            <a:hlinkClick r:id="rId8" action="ppaction://hlinksldjump"/>
          </p:cNvPr>
          <p:cNvSpPr/>
          <p:nvPr/>
        </p:nvSpPr>
        <p:spPr>
          <a:xfrm>
            <a:off x="7858148" y="219647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مواد و روش ها</a:t>
            </a:r>
          </a:p>
        </p:txBody>
      </p:sp>
      <p:sp>
        <p:nvSpPr>
          <p:cNvPr id="10" name="Rounded Rectangle 9">
            <a:hlinkClick r:id="rId9" action="ppaction://hlinksldjump"/>
          </p:cNvPr>
          <p:cNvSpPr/>
          <p:nvPr/>
        </p:nvSpPr>
        <p:spPr>
          <a:xfrm>
            <a:off x="7858148" y="289345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نتایج و بحث</a:t>
            </a:r>
          </a:p>
        </p:txBody>
      </p:sp>
      <p:sp>
        <p:nvSpPr>
          <p:cNvPr id="11" name="Rounded Rectangle 10">
            <a:hlinkClick r:id="rId10" action="ppaction://hlinksldjump"/>
          </p:cNvPr>
          <p:cNvSpPr/>
          <p:nvPr/>
        </p:nvSpPr>
        <p:spPr>
          <a:xfrm>
            <a:off x="7858148" y="356615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12" name="Rounded Rectangle 11">
            <a:hlinkClick r:id="rId11" action="ppaction://hlinksldjump"/>
          </p:cNvPr>
          <p:cNvSpPr/>
          <p:nvPr/>
        </p:nvSpPr>
        <p:spPr>
          <a:xfrm>
            <a:off x="7858148" y="426313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16" name="TextBox 15"/>
          <p:cNvSpPr txBox="1"/>
          <p:nvPr/>
        </p:nvSpPr>
        <p:spPr>
          <a:xfrm>
            <a:off x="7715272" y="5229200"/>
            <a:ext cx="1500198" cy="307777"/>
          </a:xfrm>
          <a:prstGeom prst="rect">
            <a:avLst/>
          </a:prstGeom>
          <a:noFill/>
        </p:spPr>
        <p:txBody>
          <a:bodyPr wrap="square" rtlCol="1">
            <a:spAutoFit/>
          </a:bodyPr>
          <a:lstStyle/>
          <a:p>
            <a:pPr algn="ctr"/>
            <a:r>
              <a:rPr lang="fa-IR" sz="1400" dirty="0">
                <a:cs typeface="B Titr" panose="00000700000000000000" pitchFamily="2" charset="-78"/>
              </a:rPr>
              <a:t>موضوع پایان نامه :</a:t>
            </a:r>
          </a:p>
        </p:txBody>
      </p:sp>
      <p:sp>
        <p:nvSpPr>
          <p:cNvPr id="17" name="TextBox 16"/>
          <p:cNvSpPr txBox="1"/>
          <p:nvPr/>
        </p:nvSpPr>
        <p:spPr>
          <a:xfrm>
            <a:off x="7715272" y="5733654"/>
            <a:ext cx="1500198" cy="307777"/>
          </a:xfrm>
          <a:prstGeom prst="rect">
            <a:avLst/>
          </a:prstGeom>
          <a:noFill/>
        </p:spPr>
        <p:txBody>
          <a:bodyPr wrap="square" rtlCol="1">
            <a:spAutoFit/>
          </a:bodyPr>
          <a:lstStyle/>
          <a:p>
            <a:pPr algn="ctr"/>
            <a:r>
              <a:rPr lang="fa-IR" sz="1400" dirty="0">
                <a:cs typeface="B Titr" panose="00000700000000000000" pitchFamily="2" charset="-78"/>
              </a:rPr>
              <a:t>تهیه شده توسط :</a:t>
            </a:r>
          </a:p>
        </p:txBody>
      </p:sp>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2" y="196437"/>
            <a:ext cx="7344684" cy="6709529"/>
          </a:xfrm>
          <a:prstGeom prst="rect">
            <a:avLst/>
          </a:prstGeom>
          <a:noFill/>
        </p:spPr>
        <p:txBody>
          <a:bodyPr wrap="square" rtlCol="0">
            <a:spAutoFit/>
          </a:bodyPr>
          <a:lstStyle/>
          <a:p>
            <a:pPr algn="just"/>
            <a:r>
              <a:rPr lang="fa-IR" sz="1600" b="1" dirty="0" smtClean="0">
                <a:cs typeface="B Titr" panose="00000700000000000000" pitchFamily="2" charset="-78"/>
              </a:rPr>
              <a:t>آزمون </a:t>
            </a:r>
            <a:r>
              <a:rPr lang="fa-IR" sz="1600" b="1" dirty="0">
                <a:cs typeface="B Titr" panose="00000700000000000000" pitchFamily="2" charset="-78"/>
              </a:rPr>
              <a:t>فرضیه ها با استفاده از تحلیل رگرسیون دو متغیره </a:t>
            </a:r>
            <a:r>
              <a:rPr lang="fa-IR" sz="1600" b="1" dirty="0" smtClean="0">
                <a:cs typeface="B Titr" panose="00000700000000000000" pitchFamily="2" charset="-78"/>
              </a:rPr>
              <a:t>ساده</a:t>
            </a:r>
          </a:p>
          <a:p>
            <a:pPr algn="just"/>
            <a:endParaRPr lang="en-US" sz="1600" dirty="0" smtClean="0">
              <a:cs typeface="B Titr" panose="00000700000000000000" pitchFamily="2" charset="-78"/>
            </a:endParaRPr>
          </a:p>
          <a:p>
            <a:r>
              <a:rPr lang="fa-IR" sz="1600" b="1" u="sng" dirty="0">
                <a:cs typeface="B Nazanin" panose="00000400000000000000" pitchFamily="2" charset="-78"/>
              </a:rPr>
              <a:t>فرضیه فرعی اول: فناوري اطلاعات بر بعد عوامل ملموس كيفيت ادراك شده از خدمات در سازمان حج و زيارت تاثير دارد</a:t>
            </a:r>
            <a:r>
              <a:rPr lang="fa-IR" sz="1600" b="1" u="sng" dirty="0" smtClean="0">
                <a:cs typeface="B Nazanin" panose="00000400000000000000" pitchFamily="2" charset="-78"/>
              </a:rPr>
              <a:t>.</a:t>
            </a:r>
          </a:p>
          <a:p>
            <a:endParaRPr lang="fa-IR" sz="1600" b="1" dirty="0">
              <a:cs typeface="B Nazanin" panose="00000400000000000000" pitchFamily="2" charset="-78"/>
            </a:endParaRPr>
          </a:p>
          <a:p>
            <a:endParaRPr lang="fa-IR" sz="1600" b="1" dirty="0" smtClean="0">
              <a:cs typeface="B Nazanin" panose="00000400000000000000" pitchFamily="2" charset="-78"/>
            </a:endParaRPr>
          </a:p>
          <a:p>
            <a:pPr algn="just"/>
            <a:endParaRPr lang="fa-IR" sz="1400" dirty="0" smtClean="0">
              <a:cs typeface="B Nazanin" panose="00000400000000000000" pitchFamily="2" charset="-78"/>
            </a:endParaRPr>
          </a:p>
          <a:p>
            <a:pPr algn="just"/>
            <a:r>
              <a:rPr lang="fa-IR" sz="1400" dirty="0" smtClean="0">
                <a:cs typeface="B Nazanin" panose="00000400000000000000" pitchFamily="2" charset="-78"/>
              </a:rPr>
              <a:t>در </a:t>
            </a:r>
            <a:r>
              <a:rPr lang="fa-IR" sz="1400" dirty="0">
                <a:cs typeface="B Nazanin" panose="00000400000000000000" pitchFamily="2" charset="-78"/>
              </a:rPr>
              <a:t>جدول فوق ستون ضریب همبستگی، میزان همبستگی بین فناوري اطلاعات بر بعد عوامل ملموس كيفيت ادراك شده از خدمات را نشان می دهد. ضریب بدست آمده برابر با 0.295 می باشد که بر وجود همبستگی بین این دو متغیر دلالت دارد. همچنین ضریب تعیین بدست آمده در این مدل برابر با 0.085 می باشد که بر این اساس می توان گفت که فناوري اطلاعات حدود 8.5 درصد از تغییرات عوامل ملموس كيفيت ادراك شده از خدمات را پیش بینی  می کند.</a:t>
            </a:r>
            <a:endParaRPr lang="en-US" sz="1400" dirty="0">
              <a:cs typeface="B Nazanin" panose="00000400000000000000" pitchFamily="2" charset="-78"/>
            </a:endParaRPr>
          </a:p>
          <a:p>
            <a:endParaRPr lang="fa-IR" b="1" dirty="0" smtClean="0"/>
          </a:p>
          <a:p>
            <a:endParaRPr lang="fa-IR" sz="1600" dirty="0" smtClean="0">
              <a:cs typeface="B Nazanin" panose="00000400000000000000" pitchFamily="2" charset="-78"/>
            </a:endParaRPr>
          </a:p>
          <a:p>
            <a:endParaRPr lang="fa-IR" sz="1600" dirty="0">
              <a:cs typeface="B Nazanin" panose="00000400000000000000" pitchFamily="2" charset="-78"/>
            </a:endParaRPr>
          </a:p>
          <a:p>
            <a:endParaRPr lang="fa-IR" sz="1600" dirty="0" smtClean="0">
              <a:cs typeface="B Nazanin" panose="00000400000000000000" pitchFamily="2" charset="-78"/>
            </a:endParaRPr>
          </a:p>
          <a:p>
            <a:endParaRPr lang="fa-IR" sz="1600" dirty="0" smtClean="0">
              <a:cs typeface="B Nazanin" panose="00000400000000000000" pitchFamily="2" charset="-78"/>
            </a:endParaRPr>
          </a:p>
          <a:p>
            <a:pPr algn="just"/>
            <a:r>
              <a:rPr lang="fa-IR" sz="1400" dirty="0">
                <a:cs typeface="B Nazanin" panose="00000400000000000000" pitchFamily="2" charset="-78"/>
              </a:rPr>
              <a:t>به منظور بررسی معناداری معادله رگرسیون از آنالیز واریانس استفاده می شود. جدول فوق نتایج تحلیل واریانس مربوط به فرضیه فرعی اول را نشان می دهد. با توجه به آماره </a:t>
            </a:r>
            <a:r>
              <a:rPr lang="en-US" sz="1400" dirty="0">
                <a:cs typeface="B Nazanin" panose="00000400000000000000" pitchFamily="2" charset="-78"/>
              </a:rPr>
              <a:t>F</a:t>
            </a:r>
            <a:r>
              <a:rPr lang="fa-IR" sz="1400" dirty="0">
                <a:cs typeface="B Nazanin" panose="00000400000000000000" pitchFamily="2" charset="-78"/>
              </a:rPr>
              <a:t> بدست آمده (25.045)  و سطع معناداری مشاهده شده (0.000) که کمتر از 0.05 می باشد، می توان نتیجه گرفت که معادله رگرسیون معنادار است. بدین ترتیب فرضیه فرعی اول پژوهش مبنی بر اینکه فناوري اطلاعات بر بعد عوامل ملموس كيفيت ادراك شده از خدمات در سازمان حج و زيارت تاثير دارد ، تایید می گردد. </a:t>
            </a:r>
            <a:endParaRPr lang="fa-IR" sz="1400" dirty="0" smtClean="0">
              <a:cs typeface="B Nazanin" panose="00000400000000000000" pitchFamily="2" charset="-78"/>
            </a:endParaRPr>
          </a:p>
          <a:p>
            <a:pPr algn="just"/>
            <a:endParaRPr lang="fa-IR" sz="1400" dirty="0">
              <a:cs typeface="B Nazanin" panose="00000400000000000000" pitchFamily="2" charset="-78"/>
            </a:endParaRPr>
          </a:p>
          <a:p>
            <a:pPr algn="just"/>
            <a:endParaRPr lang="fa-IR" sz="1400" dirty="0" smtClean="0">
              <a:cs typeface="B Nazanin" panose="00000400000000000000" pitchFamily="2" charset="-78"/>
            </a:endParaRPr>
          </a:p>
          <a:p>
            <a:pPr algn="just"/>
            <a:endParaRPr lang="fa-IR" sz="1400" dirty="0">
              <a:cs typeface="B Nazanin" panose="00000400000000000000" pitchFamily="2" charset="-78"/>
            </a:endParaRPr>
          </a:p>
          <a:p>
            <a:pPr algn="just"/>
            <a:endParaRPr lang="fa-IR" sz="1400" dirty="0" smtClean="0">
              <a:cs typeface="B Nazanin" panose="00000400000000000000" pitchFamily="2" charset="-78"/>
            </a:endParaRPr>
          </a:p>
          <a:p>
            <a:pPr algn="just"/>
            <a:endParaRPr lang="fa-IR" sz="1400" dirty="0">
              <a:cs typeface="B Nazanin" panose="00000400000000000000" pitchFamily="2" charset="-78"/>
            </a:endParaRPr>
          </a:p>
          <a:p>
            <a:pPr algn="just"/>
            <a:endParaRPr lang="fa-IR" sz="600" dirty="0" smtClean="0">
              <a:cs typeface="B Nazanin" panose="00000400000000000000" pitchFamily="2" charset="-78"/>
            </a:endParaRPr>
          </a:p>
          <a:p>
            <a:pPr algn="just"/>
            <a:r>
              <a:rPr lang="fa-IR" sz="1400" dirty="0" smtClean="0">
                <a:cs typeface="B Nazanin" panose="00000400000000000000" pitchFamily="2" charset="-78"/>
              </a:rPr>
              <a:t>جدول </a:t>
            </a:r>
            <a:r>
              <a:rPr lang="fa-IR" sz="1400" dirty="0">
                <a:cs typeface="B Nazanin" panose="00000400000000000000" pitchFamily="2" charset="-78"/>
              </a:rPr>
              <a:t>فوق معناداری ضرایب رگرسیونی را نشان می دهد. همانگونه که مشاهده می شود سطح معناداری بدست آمده برای مقدار ثابت و متغیر فناوري اطلاعات برابر صفر بوده و کمتر از سطح خطای آلفا 0.05 است. بنابراین ضریب رگرسیونی متغیر و مقدار ثابت معنادار می باشند و مقدار ثابت برابر با 1.543 و ضریب رگرسیونی متغیر برابر با 0.316 می باشد</a:t>
            </a:r>
            <a:r>
              <a:rPr lang="fa-IR" sz="1400" dirty="0" smtClean="0">
                <a:cs typeface="B Nazanin" panose="00000400000000000000" pitchFamily="2" charset="-78"/>
              </a:rPr>
              <a:t>.</a:t>
            </a:r>
          </a:p>
        </p:txBody>
      </p:sp>
      <p:graphicFrame>
        <p:nvGraphicFramePr>
          <p:cNvPr id="2" name="Table 1"/>
          <p:cNvGraphicFramePr>
            <a:graphicFrameLocks noGrp="1"/>
          </p:cNvGraphicFramePr>
          <p:nvPr>
            <p:extLst>
              <p:ext uri="{D42A27DB-BD31-4B8C-83A1-F6EECF244321}">
                <p14:modId xmlns:p14="http://schemas.microsoft.com/office/powerpoint/2010/main" val="3122260586"/>
              </p:ext>
            </p:extLst>
          </p:nvPr>
        </p:nvGraphicFramePr>
        <p:xfrm>
          <a:off x="361246" y="1302118"/>
          <a:ext cx="7171876" cy="490728"/>
        </p:xfrm>
        <a:graphic>
          <a:graphicData uri="http://schemas.openxmlformats.org/drawingml/2006/table">
            <a:tbl>
              <a:tblPr rtl="1" firstRow="1" firstCol="1" bandRow="1">
                <a:tableStyleId>{5940675A-B579-460E-94D1-54222C63F5DA}</a:tableStyleId>
              </a:tblPr>
              <a:tblGrid>
                <a:gridCol w="1838869">
                  <a:extLst>
                    <a:ext uri="{9D8B030D-6E8A-4147-A177-3AD203B41FA5}">
                      <a16:colId xmlns:a16="http://schemas.microsoft.com/office/drawing/2014/main" val="2043971718"/>
                    </a:ext>
                  </a:extLst>
                </a:gridCol>
                <a:gridCol w="1514700">
                  <a:extLst>
                    <a:ext uri="{9D8B030D-6E8A-4147-A177-3AD203B41FA5}">
                      <a16:colId xmlns:a16="http://schemas.microsoft.com/office/drawing/2014/main" val="2095047066"/>
                    </a:ext>
                  </a:extLst>
                </a:gridCol>
                <a:gridCol w="2006691">
                  <a:extLst>
                    <a:ext uri="{9D8B030D-6E8A-4147-A177-3AD203B41FA5}">
                      <a16:colId xmlns:a16="http://schemas.microsoft.com/office/drawing/2014/main" val="474334"/>
                    </a:ext>
                  </a:extLst>
                </a:gridCol>
                <a:gridCol w="1811616">
                  <a:extLst>
                    <a:ext uri="{9D8B030D-6E8A-4147-A177-3AD203B41FA5}">
                      <a16:colId xmlns:a16="http://schemas.microsoft.com/office/drawing/2014/main" val="2726955063"/>
                    </a:ext>
                  </a:extLst>
                </a:gridCol>
              </a:tblGrid>
              <a:tr h="0">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همبستگی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ضریب تعیین</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تعیین تعدیل شده</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خطای استاندارد برآورد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4231393175"/>
                  </a:ext>
                </a:extLst>
              </a:tr>
              <a:tr h="180975">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0.295</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0.087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0.085</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0.30177</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2467890543"/>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963251016"/>
              </p:ext>
            </p:extLst>
          </p:nvPr>
        </p:nvGraphicFramePr>
        <p:xfrm>
          <a:off x="1178583" y="2937363"/>
          <a:ext cx="5537200" cy="981456"/>
        </p:xfrm>
        <a:graphic>
          <a:graphicData uri="http://schemas.openxmlformats.org/drawingml/2006/table">
            <a:tbl>
              <a:tblPr rtl="1" firstRow="1" firstCol="1" bandRow="1">
                <a:tableStyleId>{5940675A-B579-460E-94D1-54222C63F5DA}</a:tableStyleId>
              </a:tblPr>
              <a:tblGrid>
                <a:gridCol w="697865">
                  <a:extLst>
                    <a:ext uri="{9D8B030D-6E8A-4147-A177-3AD203B41FA5}">
                      <a16:colId xmlns:a16="http://schemas.microsoft.com/office/drawing/2014/main" val="1723404255"/>
                    </a:ext>
                  </a:extLst>
                </a:gridCol>
                <a:gridCol w="1147445">
                  <a:extLst>
                    <a:ext uri="{9D8B030D-6E8A-4147-A177-3AD203B41FA5}">
                      <a16:colId xmlns:a16="http://schemas.microsoft.com/office/drawing/2014/main" val="151167131"/>
                    </a:ext>
                  </a:extLst>
                </a:gridCol>
                <a:gridCol w="832485">
                  <a:extLst>
                    <a:ext uri="{9D8B030D-6E8A-4147-A177-3AD203B41FA5}">
                      <a16:colId xmlns:a16="http://schemas.microsoft.com/office/drawing/2014/main" val="3574228985"/>
                    </a:ext>
                  </a:extLst>
                </a:gridCol>
                <a:gridCol w="1080135">
                  <a:extLst>
                    <a:ext uri="{9D8B030D-6E8A-4147-A177-3AD203B41FA5}">
                      <a16:colId xmlns:a16="http://schemas.microsoft.com/office/drawing/2014/main" val="497965228"/>
                    </a:ext>
                  </a:extLst>
                </a:gridCol>
                <a:gridCol w="720090">
                  <a:extLst>
                    <a:ext uri="{9D8B030D-6E8A-4147-A177-3AD203B41FA5}">
                      <a16:colId xmlns:a16="http://schemas.microsoft.com/office/drawing/2014/main" val="3068698453"/>
                    </a:ext>
                  </a:extLst>
                </a:gridCol>
                <a:gridCol w="1059180">
                  <a:extLst>
                    <a:ext uri="{9D8B030D-6E8A-4147-A177-3AD203B41FA5}">
                      <a16:colId xmlns:a16="http://schemas.microsoft.com/office/drawing/2014/main" val="1190191752"/>
                    </a:ext>
                  </a:extLst>
                </a:gridCol>
              </a:tblGrid>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 </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مجموع توان دوم</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درجه آزادی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میانگین توان دوم</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آماره </a:t>
                      </a:r>
                      <a:r>
                        <a:rPr lang="en-US" sz="1400">
                          <a:effectLst/>
                          <a:cs typeface="B Nazanin" panose="00000400000000000000" pitchFamily="2" charset="-78"/>
                        </a:rPr>
                        <a:t>F</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سطح معناداری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4094977721"/>
                  </a:ext>
                </a:extLst>
              </a:tr>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رگرسیون</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14.301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14.301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25.045</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0.000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620946784"/>
                  </a:ext>
                </a:extLst>
              </a:tr>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باقیمانده</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52.115</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106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0.091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14394734"/>
                  </a:ext>
                </a:extLst>
              </a:tr>
              <a:tr h="0">
                <a:tc>
                  <a:txBody>
                    <a:bodyPr/>
                    <a:lstStyle/>
                    <a:p>
                      <a:pPr marL="0" marR="0" algn="justLow" rtl="1">
                        <a:lnSpc>
                          <a:spcPct val="115000"/>
                        </a:lnSpc>
                        <a:spcBef>
                          <a:spcPts val="0"/>
                        </a:spcBef>
                        <a:spcAft>
                          <a:spcPts val="0"/>
                        </a:spcAft>
                      </a:pPr>
                      <a:r>
                        <a:rPr lang="fa-IR" sz="1400" dirty="0">
                          <a:effectLst/>
                          <a:cs typeface="B Nazanin" panose="00000400000000000000" pitchFamily="2" charset="-78"/>
                        </a:rPr>
                        <a:t>کل</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66.416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107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475511868"/>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862633743"/>
              </p:ext>
            </p:extLst>
          </p:nvPr>
        </p:nvGraphicFramePr>
        <p:xfrm>
          <a:off x="998560" y="4934786"/>
          <a:ext cx="5897245" cy="981456"/>
        </p:xfrm>
        <a:graphic>
          <a:graphicData uri="http://schemas.openxmlformats.org/drawingml/2006/table">
            <a:tbl>
              <a:tblPr rtl="1" firstRow="1" firstCol="1" bandRow="1">
                <a:tableStyleId>{5940675A-B579-460E-94D1-54222C63F5DA}</a:tableStyleId>
              </a:tblPr>
              <a:tblGrid>
                <a:gridCol w="1327785">
                  <a:extLst>
                    <a:ext uri="{9D8B030D-6E8A-4147-A177-3AD203B41FA5}">
                      <a16:colId xmlns:a16="http://schemas.microsoft.com/office/drawing/2014/main" val="299064380"/>
                    </a:ext>
                  </a:extLst>
                </a:gridCol>
                <a:gridCol w="1080135">
                  <a:extLst>
                    <a:ext uri="{9D8B030D-6E8A-4147-A177-3AD203B41FA5}">
                      <a16:colId xmlns:a16="http://schemas.microsoft.com/office/drawing/2014/main" val="3499806341"/>
                    </a:ext>
                  </a:extLst>
                </a:gridCol>
                <a:gridCol w="1080135">
                  <a:extLst>
                    <a:ext uri="{9D8B030D-6E8A-4147-A177-3AD203B41FA5}">
                      <a16:colId xmlns:a16="http://schemas.microsoft.com/office/drawing/2014/main" val="958430676"/>
                    </a:ext>
                  </a:extLst>
                </a:gridCol>
                <a:gridCol w="1080135">
                  <a:extLst>
                    <a:ext uri="{9D8B030D-6E8A-4147-A177-3AD203B41FA5}">
                      <a16:colId xmlns:a16="http://schemas.microsoft.com/office/drawing/2014/main" val="725639774"/>
                    </a:ext>
                  </a:extLst>
                </a:gridCol>
                <a:gridCol w="629920">
                  <a:extLst>
                    <a:ext uri="{9D8B030D-6E8A-4147-A177-3AD203B41FA5}">
                      <a16:colId xmlns:a16="http://schemas.microsoft.com/office/drawing/2014/main" val="1499039979"/>
                    </a:ext>
                  </a:extLst>
                </a:gridCol>
                <a:gridCol w="699135">
                  <a:extLst>
                    <a:ext uri="{9D8B030D-6E8A-4147-A177-3AD203B41FA5}">
                      <a16:colId xmlns:a16="http://schemas.microsoft.com/office/drawing/2014/main" val="1463228720"/>
                    </a:ext>
                  </a:extLst>
                </a:gridCol>
              </a:tblGrid>
              <a:tr h="0">
                <a:tc rowSpan="2">
                  <a:txBody>
                    <a:bodyPr/>
                    <a:lstStyle/>
                    <a:p>
                      <a:pPr marL="0" marR="0" algn="ctr" rtl="1">
                        <a:lnSpc>
                          <a:spcPct val="115000"/>
                        </a:lnSpc>
                        <a:spcBef>
                          <a:spcPts val="0"/>
                        </a:spcBef>
                        <a:spcAft>
                          <a:spcPts val="0"/>
                        </a:spcAft>
                      </a:pPr>
                      <a:r>
                        <a:rPr lang="fa-IR" sz="1400" dirty="0">
                          <a:effectLst/>
                          <a:cs typeface="B Nazanin" panose="00000400000000000000" pitchFamily="2" charset="-78"/>
                        </a:rPr>
                        <a:t> </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gridSpan="2">
                  <a:txBody>
                    <a:bodyPr/>
                    <a:lstStyle/>
                    <a:p>
                      <a:pPr marL="0" marR="0" algn="ctr" rtl="1">
                        <a:lnSpc>
                          <a:spcPct val="115000"/>
                        </a:lnSpc>
                        <a:spcBef>
                          <a:spcPts val="0"/>
                        </a:spcBef>
                        <a:spcAft>
                          <a:spcPts val="0"/>
                        </a:spcAft>
                      </a:pPr>
                      <a:r>
                        <a:rPr lang="fa-IR" sz="1400">
                          <a:effectLst/>
                          <a:cs typeface="B Nazanin" panose="00000400000000000000" pitchFamily="2" charset="-78"/>
                        </a:rPr>
                        <a:t>ضرایب غیر استاندارد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hMerge="1">
                  <a:txBody>
                    <a:bodyPr/>
                    <a:lstStyle/>
                    <a:p>
                      <a:endParaRPr lang="en-US"/>
                    </a:p>
                  </a:txBody>
                  <a:tcPr/>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ضرایب استاندارد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rowSpan="2">
                  <a:txBody>
                    <a:bodyPr/>
                    <a:lstStyle/>
                    <a:p>
                      <a:pPr marL="0" marR="0" algn="ctr" rtl="1">
                        <a:lnSpc>
                          <a:spcPct val="115000"/>
                        </a:lnSpc>
                        <a:spcBef>
                          <a:spcPts val="0"/>
                        </a:spcBef>
                        <a:spcAft>
                          <a:spcPts val="0"/>
                        </a:spcAft>
                      </a:pPr>
                      <a:r>
                        <a:rPr lang="fa-IR" sz="1400">
                          <a:effectLst/>
                          <a:cs typeface="B Nazanin" panose="00000400000000000000" pitchFamily="2" charset="-78"/>
                        </a:rPr>
                        <a:t>آماره تی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rowSpan="2">
                  <a:txBody>
                    <a:bodyPr/>
                    <a:lstStyle/>
                    <a:p>
                      <a:pPr marL="0" marR="0" algn="ctr" rtl="1">
                        <a:lnSpc>
                          <a:spcPct val="115000"/>
                        </a:lnSpc>
                        <a:spcBef>
                          <a:spcPts val="0"/>
                        </a:spcBef>
                        <a:spcAft>
                          <a:spcPts val="0"/>
                        </a:spcAft>
                      </a:pPr>
                      <a:r>
                        <a:rPr lang="fa-IR" sz="1400" dirty="0">
                          <a:effectLst/>
                          <a:cs typeface="B Nazanin" panose="00000400000000000000" pitchFamily="2" charset="-78"/>
                        </a:rPr>
                        <a:t>سطح معناداری</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2633195147"/>
                  </a:ext>
                </a:extLst>
              </a:tr>
              <a:tr h="0">
                <a:tc vMerge="1">
                  <a:txBody>
                    <a:bodyPr/>
                    <a:lstStyle/>
                    <a:p>
                      <a:endParaRPr lang="en-US"/>
                    </a:p>
                  </a:txBody>
                  <a:tcPr/>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a:t>
                      </a:r>
                      <a:r>
                        <a:rPr lang="en-US" sz="1400">
                          <a:effectLst/>
                          <a:cs typeface="B Nazanin" panose="00000400000000000000" pitchFamily="2" charset="-78"/>
                        </a:rPr>
                        <a:t>B</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خطای استاندارد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بتا</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615623848"/>
                  </a:ext>
                </a:extLst>
              </a:tr>
              <a:tr h="0">
                <a:tc>
                  <a:txBody>
                    <a:bodyPr/>
                    <a:lstStyle/>
                    <a:p>
                      <a:pPr marL="0" marR="0" algn="ctr" rtl="1">
                        <a:lnSpc>
                          <a:spcPct val="115000"/>
                        </a:lnSpc>
                        <a:spcBef>
                          <a:spcPts val="0"/>
                        </a:spcBef>
                        <a:spcAft>
                          <a:spcPts val="0"/>
                        </a:spcAft>
                      </a:pPr>
                      <a:r>
                        <a:rPr lang="fa-IR" sz="1400">
                          <a:effectLst/>
                          <a:cs typeface="B Nazanin" panose="00000400000000000000" pitchFamily="2" charset="-78"/>
                        </a:rPr>
                        <a:t>مقدار ثابت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1.543</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0.226</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6.826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0.000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1377794233"/>
                  </a:ext>
                </a:extLst>
              </a:tr>
              <a:tr h="0">
                <a:tc>
                  <a:txBody>
                    <a:bodyPr/>
                    <a:lstStyle/>
                    <a:p>
                      <a:pPr marL="0" marR="0" algn="ctr" rtl="1">
                        <a:lnSpc>
                          <a:spcPct val="115000"/>
                        </a:lnSpc>
                        <a:spcBef>
                          <a:spcPts val="0"/>
                        </a:spcBef>
                        <a:spcAft>
                          <a:spcPts val="0"/>
                        </a:spcAft>
                      </a:pPr>
                      <a:r>
                        <a:rPr lang="fa-IR" sz="1400">
                          <a:effectLst/>
                          <a:cs typeface="B Nazanin" panose="00000400000000000000" pitchFamily="2" charset="-78"/>
                        </a:rPr>
                        <a:t>فناوري اطلاعات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0.316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0.051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0.295</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3.532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0.000</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3640485561"/>
                  </a:ext>
                </a:extLst>
              </a:tr>
            </a:tbl>
          </a:graphicData>
        </a:graphic>
      </p:graphicFrame>
    </p:spTree>
    <p:extLst>
      <p:ext uri="{BB962C8B-B14F-4D97-AF65-F5344CB8AC3E}">
        <p14:creationId xmlns:p14="http://schemas.microsoft.com/office/powerpoint/2010/main" val="2051316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7" name="Rounded Rectangle 6">
            <a:hlinkClick r:id="rId3" action="ppaction://hlinksldjump"/>
          </p:cNvPr>
          <p:cNvSpPr/>
          <p:nvPr/>
        </p:nvSpPr>
        <p:spPr>
          <a:xfrm>
            <a:off x="7858148" y="1000108"/>
            <a:ext cx="1214446" cy="428628"/>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8" name="Rounded Rectangle 7">
            <a:hlinkClick r:id="rId7" action="ppaction://hlinksldjump"/>
          </p:cNvPr>
          <p:cNvSpPr/>
          <p:nvPr/>
        </p:nvSpPr>
        <p:spPr>
          <a:xfrm>
            <a:off x="7858148" y="1571612"/>
            <a:ext cx="1214446" cy="428628"/>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مروری بر منابع</a:t>
            </a:r>
          </a:p>
        </p:txBody>
      </p:sp>
      <p:sp>
        <p:nvSpPr>
          <p:cNvPr id="9" name="Rounded Rectangle 8">
            <a:hlinkClick r:id="rId8" action="ppaction://hlinksldjump"/>
          </p:cNvPr>
          <p:cNvSpPr/>
          <p:nvPr/>
        </p:nvSpPr>
        <p:spPr>
          <a:xfrm>
            <a:off x="7858148" y="2143116"/>
            <a:ext cx="1214446" cy="428628"/>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مواد و روش ها</a:t>
            </a:r>
          </a:p>
        </p:txBody>
      </p:sp>
      <p:sp>
        <p:nvSpPr>
          <p:cNvPr id="10" name="Rounded Rectangle 9">
            <a:hlinkClick r:id="rId9" action="ppaction://hlinksldjump"/>
          </p:cNvPr>
          <p:cNvSpPr/>
          <p:nvPr/>
        </p:nvSpPr>
        <p:spPr>
          <a:xfrm>
            <a:off x="7858148" y="2714620"/>
            <a:ext cx="1214446" cy="428628"/>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نتایج و بحث</a:t>
            </a:r>
          </a:p>
        </p:txBody>
      </p:sp>
      <p:sp>
        <p:nvSpPr>
          <p:cNvPr id="11" name="Rounded Rectangle 10">
            <a:hlinkClick r:id="rId10" action="ppaction://hlinksldjump"/>
          </p:cNvPr>
          <p:cNvSpPr/>
          <p:nvPr/>
        </p:nvSpPr>
        <p:spPr>
          <a:xfrm>
            <a:off x="7858148" y="3286124"/>
            <a:ext cx="1214446" cy="428628"/>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12" name="Rounded Rectangle 11">
            <a:hlinkClick r:id="rId11" action="ppaction://hlinksldjump"/>
          </p:cNvPr>
          <p:cNvSpPr/>
          <p:nvPr/>
        </p:nvSpPr>
        <p:spPr>
          <a:xfrm>
            <a:off x="7858148" y="3857628"/>
            <a:ext cx="1214446" cy="428628"/>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16" name="TextBox 15"/>
          <p:cNvSpPr txBox="1"/>
          <p:nvPr/>
        </p:nvSpPr>
        <p:spPr>
          <a:xfrm>
            <a:off x="7715272" y="4572010"/>
            <a:ext cx="1500198" cy="307777"/>
          </a:xfrm>
          <a:prstGeom prst="rect">
            <a:avLst/>
          </a:prstGeom>
          <a:noFill/>
        </p:spPr>
        <p:txBody>
          <a:bodyPr wrap="square" rtlCol="1">
            <a:spAutoFit/>
          </a:bodyPr>
          <a:lstStyle/>
          <a:p>
            <a:pPr algn="ctr"/>
            <a:r>
              <a:rPr lang="fa-IR" sz="1400" dirty="0">
                <a:cs typeface="B Titr" panose="00000700000000000000" pitchFamily="2" charset="-78"/>
              </a:rPr>
              <a:t>موضوع پایان نامه :</a:t>
            </a:r>
          </a:p>
        </p:txBody>
      </p:sp>
      <p:sp>
        <p:nvSpPr>
          <p:cNvPr id="17" name="TextBox 16"/>
          <p:cNvSpPr txBox="1"/>
          <p:nvPr/>
        </p:nvSpPr>
        <p:spPr>
          <a:xfrm>
            <a:off x="7715272" y="5733654"/>
            <a:ext cx="1500198" cy="307777"/>
          </a:xfrm>
          <a:prstGeom prst="rect">
            <a:avLst/>
          </a:prstGeom>
          <a:noFill/>
        </p:spPr>
        <p:txBody>
          <a:bodyPr wrap="square" rtlCol="1">
            <a:spAutoFit/>
          </a:bodyPr>
          <a:lstStyle/>
          <a:p>
            <a:pPr algn="ctr"/>
            <a:r>
              <a:rPr lang="fa-IR" sz="1400" dirty="0">
                <a:cs typeface="B Titr" panose="00000700000000000000" pitchFamily="2" charset="-78"/>
              </a:rPr>
              <a:t>تهیه شده توسط :</a:t>
            </a:r>
          </a:p>
        </p:txBody>
      </p:sp>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3" name="Rectangle 3"/>
          <p:cNvSpPr>
            <a:spLocks noChangeArrowheads="1"/>
          </p:cNvSpPr>
          <p:nvPr/>
        </p:nvSpPr>
        <p:spPr bwMode="auto">
          <a:xfrm>
            <a:off x="79891" y="387169"/>
            <a:ext cx="7849695" cy="606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rtl="0" eaLnBrk="0" fontAlgn="base" hangingPunct="0">
              <a:spcBef>
                <a:spcPct val="0"/>
              </a:spcBef>
              <a:spcAft>
                <a:spcPct val="0"/>
              </a:spcAft>
              <a:tabLst>
                <a:tab pos="4140200" algn="l"/>
              </a:tabLst>
              <a:defRPr>
                <a:solidFill>
                  <a:schemeClr val="tx1"/>
                </a:solidFill>
                <a:latin typeface="Arial" panose="020B0604020202020204" pitchFamily="34" charset="0"/>
              </a:defRPr>
            </a:lvl1pPr>
            <a:lvl2pPr algn="l" rtl="0" eaLnBrk="0" fontAlgn="base" hangingPunct="0">
              <a:spcBef>
                <a:spcPct val="0"/>
              </a:spcBef>
              <a:spcAft>
                <a:spcPct val="0"/>
              </a:spcAft>
              <a:tabLst>
                <a:tab pos="4140200" algn="l"/>
              </a:tabLst>
              <a:defRPr>
                <a:solidFill>
                  <a:schemeClr val="tx1"/>
                </a:solidFill>
                <a:latin typeface="Arial" panose="020B0604020202020204" pitchFamily="34" charset="0"/>
              </a:defRPr>
            </a:lvl2pPr>
            <a:lvl3pPr algn="l" rtl="0" eaLnBrk="0" fontAlgn="base" hangingPunct="0">
              <a:spcBef>
                <a:spcPct val="0"/>
              </a:spcBef>
              <a:spcAft>
                <a:spcPct val="0"/>
              </a:spcAft>
              <a:tabLst>
                <a:tab pos="4140200" algn="l"/>
              </a:tabLst>
              <a:defRPr>
                <a:solidFill>
                  <a:schemeClr val="tx1"/>
                </a:solidFill>
                <a:latin typeface="Arial" panose="020B0604020202020204" pitchFamily="34" charset="0"/>
              </a:defRPr>
            </a:lvl3pPr>
            <a:lvl4pPr algn="l" rtl="0" eaLnBrk="0" fontAlgn="base" hangingPunct="0">
              <a:spcBef>
                <a:spcPct val="0"/>
              </a:spcBef>
              <a:spcAft>
                <a:spcPct val="0"/>
              </a:spcAft>
              <a:tabLst>
                <a:tab pos="4140200" algn="l"/>
              </a:tabLst>
              <a:defRPr>
                <a:solidFill>
                  <a:schemeClr val="tx1"/>
                </a:solidFill>
                <a:latin typeface="Arial" panose="020B0604020202020204" pitchFamily="34" charset="0"/>
              </a:defRPr>
            </a:lvl4pPr>
            <a:lvl5pPr algn="l" rtl="0" eaLnBrk="0" fontAlgn="base" hangingPunct="0">
              <a:spcBef>
                <a:spcPct val="0"/>
              </a:spcBef>
              <a:spcAft>
                <a:spcPct val="0"/>
              </a:spcAft>
              <a:tabLst>
                <a:tab pos="4140200" algn="l"/>
              </a:tabLst>
              <a:defRPr>
                <a:solidFill>
                  <a:schemeClr val="tx1"/>
                </a:solidFill>
                <a:latin typeface="Arial" panose="020B0604020202020204" pitchFamily="34" charset="0"/>
              </a:defRPr>
            </a:lvl5pPr>
            <a:lvl6pPr algn="l" rtl="0" eaLnBrk="0" fontAlgn="base" hangingPunct="0">
              <a:spcBef>
                <a:spcPct val="0"/>
              </a:spcBef>
              <a:spcAft>
                <a:spcPct val="0"/>
              </a:spcAft>
              <a:tabLst>
                <a:tab pos="4140200" algn="l"/>
              </a:tabLst>
              <a:defRPr>
                <a:solidFill>
                  <a:schemeClr val="tx1"/>
                </a:solidFill>
                <a:latin typeface="Arial" panose="020B0604020202020204" pitchFamily="34" charset="0"/>
              </a:defRPr>
            </a:lvl6pPr>
            <a:lvl7pPr algn="l" rtl="0" eaLnBrk="0" fontAlgn="base" hangingPunct="0">
              <a:spcBef>
                <a:spcPct val="0"/>
              </a:spcBef>
              <a:spcAft>
                <a:spcPct val="0"/>
              </a:spcAft>
              <a:tabLst>
                <a:tab pos="4140200" algn="l"/>
              </a:tabLst>
              <a:defRPr>
                <a:solidFill>
                  <a:schemeClr val="tx1"/>
                </a:solidFill>
                <a:latin typeface="Arial" panose="020B0604020202020204" pitchFamily="34" charset="0"/>
              </a:defRPr>
            </a:lvl7pPr>
            <a:lvl8pPr algn="l" rtl="0" eaLnBrk="0" fontAlgn="base" hangingPunct="0">
              <a:spcBef>
                <a:spcPct val="0"/>
              </a:spcBef>
              <a:spcAft>
                <a:spcPct val="0"/>
              </a:spcAft>
              <a:tabLst>
                <a:tab pos="4140200" algn="l"/>
              </a:tabLst>
              <a:defRPr>
                <a:solidFill>
                  <a:schemeClr val="tx1"/>
                </a:solidFill>
                <a:latin typeface="Arial" panose="020B0604020202020204" pitchFamily="34" charset="0"/>
              </a:defRPr>
            </a:lvl8pPr>
            <a:lvl9pPr algn="l" rtl="0" eaLnBrk="0" fontAlgn="base" hangingPunct="0">
              <a:spcBef>
                <a:spcPct val="0"/>
              </a:spcBef>
              <a:spcAft>
                <a:spcPct val="0"/>
              </a:spcAft>
              <a:tabLst>
                <a:tab pos="4140200" algn="l"/>
              </a:tabLst>
              <a:defRPr>
                <a:solidFill>
                  <a:schemeClr val="tx1"/>
                </a:solidFill>
                <a:latin typeface="Arial" panose="020B0604020202020204" pitchFamily="34" charset="0"/>
              </a:defRPr>
            </a:lvl9pPr>
          </a:lstStyle>
          <a:p>
            <a:pPr algn="ctr" rtl="1"/>
            <a:endParaRPr lang="en-US" altLang="en-US" sz="2000" b="1" dirty="0" smtClean="0">
              <a:latin typeface="Times New Roman" panose="02020603050405020304" pitchFamily="18" charset="0"/>
              <a:ea typeface="Times New Roman" panose="02020603050405020304" pitchFamily="18" charset="0"/>
              <a:cs typeface="B Nazanin" panose="00000400000000000000" pitchFamily="2" charset="-78"/>
            </a:endParaRPr>
          </a:p>
          <a:p>
            <a:pPr algn="ctr" rtl="1"/>
            <a:endParaRPr lang="en-US" altLang="en-US" sz="2000" b="1" dirty="0">
              <a:latin typeface="Times New Roman" panose="02020603050405020304" pitchFamily="18" charset="0"/>
              <a:ea typeface="Times New Roman" panose="02020603050405020304" pitchFamily="18" charset="0"/>
              <a:cs typeface="B Nazanin" panose="00000400000000000000" pitchFamily="2" charset="-78"/>
            </a:endParaRPr>
          </a:p>
          <a:p>
            <a:pPr algn="ctr" rtl="1"/>
            <a:endParaRPr lang="en-US" altLang="en-US" sz="2000" b="1" dirty="0" smtClean="0">
              <a:latin typeface="Times New Roman" panose="02020603050405020304" pitchFamily="18" charset="0"/>
              <a:ea typeface="Times New Roman" panose="02020603050405020304" pitchFamily="18" charset="0"/>
              <a:cs typeface="B Nazanin" panose="00000400000000000000" pitchFamily="2" charset="-78"/>
            </a:endParaRPr>
          </a:p>
          <a:p>
            <a:pPr algn="ctr" rtl="1"/>
            <a:r>
              <a:rPr lang="fa-IR" altLang="en-US" sz="2000" b="1" dirty="0" smtClean="0">
                <a:latin typeface="Times New Roman" panose="02020603050405020304" pitchFamily="18" charset="0"/>
                <a:ea typeface="Times New Roman" panose="02020603050405020304" pitchFamily="18" charset="0"/>
                <a:cs typeface="B Nazanin" panose="00000400000000000000" pitchFamily="2" charset="-78"/>
              </a:rPr>
              <a:t>دانشگاه </a:t>
            </a:r>
            <a:r>
              <a:rPr lang="fa-IR" altLang="en-US" sz="2000" b="1" dirty="0">
                <a:latin typeface="Times New Roman" panose="02020603050405020304" pitchFamily="18" charset="0"/>
                <a:ea typeface="Times New Roman" panose="02020603050405020304" pitchFamily="18" charset="0"/>
                <a:cs typeface="B Nazanin" panose="00000400000000000000" pitchFamily="2" charset="-78"/>
              </a:rPr>
              <a:t>پیام نور</a:t>
            </a:r>
            <a:endParaRPr lang="en-US" altLang="en-US" sz="600" dirty="0"/>
          </a:p>
          <a:p>
            <a:pPr algn="ctr" rtl="1"/>
            <a:r>
              <a:rPr lang="fa-IR" altLang="en-US" b="1" dirty="0">
                <a:latin typeface="Times New Roman" panose="02020603050405020304" pitchFamily="18" charset="0"/>
                <a:ea typeface="Times New Roman" panose="02020603050405020304" pitchFamily="18" charset="0"/>
                <a:cs typeface="B Nazanin" panose="00000400000000000000" pitchFamily="2" charset="-78"/>
              </a:rPr>
              <a:t>واحد بین </a:t>
            </a:r>
            <a:r>
              <a:rPr lang="fa-IR" altLang="en-US" b="1" dirty="0" smtClean="0">
                <a:latin typeface="Times New Roman" panose="02020603050405020304" pitchFamily="18" charset="0"/>
                <a:ea typeface="Times New Roman" panose="02020603050405020304" pitchFamily="18" charset="0"/>
                <a:cs typeface="B Nazanin" panose="00000400000000000000" pitchFamily="2" charset="-78"/>
              </a:rPr>
              <a:t>الملل</a:t>
            </a:r>
            <a:endParaRPr lang="en-US" altLang="en-US" b="1" dirty="0" smtClean="0">
              <a:latin typeface="Times New Roman" panose="02020603050405020304" pitchFamily="18" charset="0"/>
              <a:ea typeface="Times New Roman" panose="02020603050405020304" pitchFamily="18" charset="0"/>
              <a:cs typeface="B Nazanin" panose="00000400000000000000" pitchFamily="2" charset="-78"/>
            </a:endParaRPr>
          </a:p>
          <a:p>
            <a:pPr algn="ctr" rtl="1"/>
            <a:endParaRPr lang="en-US" altLang="en-US" sz="600" dirty="0"/>
          </a:p>
          <a:p>
            <a:pPr algn="ctr" rtl="1"/>
            <a:r>
              <a:rPr lang="fa-IR" altLang="en-US" sz="1600" b="1" dirty="0">
                <a:latin typeface="Times New Roman" panose="02020603050405020304" pitchFamily="18" charset="0"/>
                <a:ea typeface="Times New Roman" panose="02020603050405020304" pitchFamily="18" charset="0"/>
                <a:cs typeface="B Nazanin" panose="00000400000000000000" pitchFamily="2" charset="-78"/>
              </a:rPr>
              <a:t>پايان نامه­ کارشناسي ارشد رشته مدیریت فناوری اطلاعات</a:t>
            </a:r>
            <a:endParaRPr lang="en-US" altLang="en-US" sz="600" dirty="0"/>
          </a:p>
          <a:p>
            <a:pPr algn="ctr" rtl="1"/>
            <a:r>
              <a:rPr lang="fa-IR" altLang="en-US" sz="1600" b="1" dirty="0">
                <a:latin typeface="Times New Roman" panose="02020603050405020304" pitchFamily="18" charset="0"/>
                <a:ea typeface="Times New Roman" panose="02020603050405020304" pitchFamily="18" charset="0"/>
                <a:cs typeface="B Nazanin" panose="00000400000000000000" pitchFamily="2" charset="-78"/>
              </a:rPr>
              <a:t>گرایش کسب و کار </a:t>
            </a:r>
            <a:r>
              <a:rPr lang="fa-IR" altLang="en-US" sz="1600" b="1" dirty="0" smtClean="0">
                <a:latin typeface="Times New Roman" panose="02020603050405020304" pitchFamily="18" charset="0"/>
                <a:ea typeface="Times New Roman" panose="02020603050405020304" pitchFamily="18" charset="0"/>
                <a:cs typeface="B Nazanin" panose="00000400000000000000" pitchFamily="2" charset="-78"/>
              </a:rPr>
              <a:t>الکترونیک</a:t>
            </a:r>
            <a:endParaRPr lang="en-US" altLang="en-US" sz="1600" b="1" dirty="0" smtClean="0">
              <a:latin typeface="Times New Roman" panose="02020603050405020304" pitchFamily="18" charset="0"/>
              <a:ea typeface="Times New Roman" panose="02020603050405020304" pitchFamily="18" charset="0"/>
              <a:cs typeface="B Nazanin" panose="00000400000000000000" pitchFamily="2" charset="-78"/>
            </a:endParaRPr>
          </a:p>
          <a:p>
            <a:pPr algn="ctr" rtl="1"/>
            <a:endParaRPr lang="en-US" altLang="en-US" sz="1600" b="1" dirty="0">
              <a:latin typeface="Times New Roman" panose="02020603050405020304" pitchFamily="18" charset="0"/>
              <a:cs typeface="B Nazanin" panose="00000400000000000000" pitchFamily="2" charset="-78"/>
            </a:endParaRPr>
          </a:p>
          <a:p>
            <a:pPr algn="ctr" rtl="1"/>
            <a:endParaRPr lang="en-US" altLang="en-US" sz="600" dirty="0"/>
          </a:p>
          <a:p>
            <a:pPr algn="ctr" rtl="1"/>
            <a:r>
              <a:rPr lang="fa-IR" altLang="en-US" sz="1400" b="1" dirty="0">
                <a:latin typeface="Times New Roman" panose="02020603050405020304" pitchFamily="18" charset="0"/>
                <a:ea typeface="Times New Roman" panose="02020603050405020304" pitchFamily="18" charset="0"/>
                <a:cs typeface="B Nazanin" panose="00000400000000000000" pitchFamily="2" charset="-78"/>
              </a:rPr>
              <a:t>عنوان:</a:t>
            </a:r>
            <a:endParaRPr lang="en-US" altLang="en-US" sz="600" dirty="0"/>
          </a:p>
          <a:p>
            <a:pPr algn="ctr" rtl="1"/>
            <a:r>
              <a:rPr lang="fa-IR" altLang="en-US" sz="2000" b="1" dirty="0">
                <a:latin typeface="Times New Roman" panose="02020603050405020304" pitchFamily="18" charset="0"/>
                <a:ea typeface="Times New Roman" panose="02020603050405020304" pitchFamily="18" charset="0"/>
                <a:cs typeface="B Nazanin" panose="00000400000000000000" pitchFamily="2" charset="-78"/>
              </a:rPr>
              <a:t>بررسي تاثير فناوري اطلاعات بر كيفيت ادراك شده از خدمات سازمان حج و </a:t>
            </a:r>
            <a:r>
              <a:rPr lang="fa-IR" altLang="en-US" sz="2000" b="1" dirty="0" smtClean="0">
                <a:latin typeface="Times New Roman" panose="02020603050405020304" pitchFamily="18" charset="0"/>
                <a:ea typeface="Times New Roman" panose="02020603050405020304" pitchFamily="18" charset="0"/>
                <a:cs typeface="B Nazanin" panose="00000400000000000000" pitchFamily="2" charset="-78"/>
              </a:rPr>
              <a:t>زيارت</a:t>
            </a:r>
            <a:endParaRPr lang="en-US" altLang="en-US" sz="2000" b="1" dirty="0" smtClean="0">
              <a:latin typeface="Times New Roman" panose="02020603050405020304" pitchFamily="18" charset="0"/>
              <a:ea typeface="Times New Roman" panose="02020603050405020304" pitchFamily="18" charset="0"/>
              <a:cs typeface="B Nazanin" panose="00000400000000000000" pitchFamily="2" charset="-78"/>
            </a:endParaRPr>
          </a:p>
          <a:p>
            <a:pPr algn="ctr" rtl="1"/>
            <a:endParaRPr lang="en-US" altLang="en-US" sz="2000" b="1" dirty="0">
              <a:latin typeface="Times New Roman" panose="02020603050405020304" pitchFamily="18" charset="0"/>
              <a:cs typeface="B Nazanin" panose="00000400000000000000" pitchFamily="2" charset="-78"/>
            </a:endParaRPr>
          </a:p>
          <a:p>
            <a:pPr algn="ctr" rtl="1"/>
            <a:endParaRPr lang="en-US" altLang="en-US" sz="600" dirty="0"/>
          </a:p>
          <a:p>
            <a:pPr algn="ctr" rtl="1"/>
            <a:r>
              <a:rPr lang="fa-IR" altLang="en-US" sz="1400" dirty="0">
                <a:latin typeface="Times New Roman" panose="02020603050405020304" pitchFamily="18" charset="0"/>
                <a:ea typeface="Times New Roman" panose="02020603050405020304" pitchFamily="18" charset="0"/>
                <a:cs typeface="B Nazanin" panose="00000400000000000000" pitchFamily="2" charset="-78"/>
              </a:rPr>
              <a:t>استاد راهنما:</a:t>
            </a:r>
            <a:endParaRPr lang="en-US" altLang="en-US" sz="600" dirty="0"/>
          </a:p>
          <a:p>
            <a:pPr algn="ctr" rtl="1"/>
            <a:r>
              <a:rPr lang="fa-IR" altLang="en-US" sz="1600" b="1" dirty="0">
                <a:latin typeface="Times New Roman" panose="02020603050405020304" pitchFamily="18" charset="0"/>
                <a:ea typeface="Times New Roman" panose="02020603050405020304" pitchFamily="18" charset="0"/>
                <a:cs typeface="B Nazanin" panose="00000400000000000000" pitchFamily="2" charset="-78"/>
              </a:rPr>
              <a:t>دکتر علی </a:t>
            </a:r>
            <a:r>
              <a:rPr lang="fa-IR" altLang="en-US" sz="1600" b="1" dirty="0" smtClean="0">
                <a:latin typeface="Times New Roman" panose="02020603050405020304" pitchFamily="18" charset="0"/>
                <a:ea typeface="Times New Roman" panose="02020603050405020304" pitchFamily="18" charset="0"/>
                <a:cs typeface="B Nazanin" panose="00000400000000000000" pitchFamily="2" charset="-78"/>
              </a:rPr>
              <a:t>نوروزی</a:t>
            </a:r>
            <a:endParaRPr lang="en-US" altLang="en-US" sz="1600" b="1" dirty="0" smtClean="0">
              <a:latin typeface="Times New Roman" panose="02020603050405020304" pitchFamily="18" charset="0"/>
              <a:ea typeface="Times New Roman" panose="02020603050405020304" pitchFamily="18" charset="0"/>
              <a:cs typeface="B Nazanin" panose="00000400000000000000" pitchFamily="2" charset="-78"/>
            </a:endParaRPr>
          </a:p>
          <a:p>
            <a:pPr algn="ctr" rtl="1"/>
            <a:endParaRPr lang="en-US" altLang="en-US" sz="1600" b="1" dirty="0">
              <a:latin typeface="Times New Roman" panose="02020603050405020304" pitchFamily="18" charset="0"/>
              <a:cs typeface="B Nazanin" panose="00000400000000000000" pitchFamily="2" charset="-78"/>
            </a:endParaRPr>
          </a:p>
          <a:p>
            <a:pPr algn="ctr" rtl="1"/>
            <a:endParaRPr lang="en-US" altLang="en-US" sz="600" dirty="0"/>
          </a:p>
          <a:p>
            <a:pPr algn="ctr" rtl="1"/>
            <a:r>
              <a:rPr lang="fa-IR" altLang="en-US" sz="1400">
                <a:latin typeface="Times New Roman" panose="02020603050405020304" pitchFamily="18" charset="0"/>
                <a:ea typeface="Times New Roman" panose="02020603050405020304" pitchFamily="18" charset="0"/>
                <a:cs typeface="B Nazanin" panose="00000400000000000000" pitchFamily="2" charset="-78"/>
              </a:rPr>
              <a:t>استاد </a:t>
            </a:r>
            <a:r>
              <a:rPr lang="fa-IR" altLang="en-US" sz="1400" smtClean="0">
                <a:latin typeface="Times New Roman" panose="02020603050405020304" pitchFamily="18" charset="0"/>
                <a:ea typeface="Times New Roman" panose="02020603050405020304" pitchFamily="18" charset="0"/>
                <a:cs typeface="B Nazanin" panose="00000400000000000000" pitchFamily="2" charset="-78"/>
              </a:rPr>
              <a:t>راهنما:</a:t>
            </a:r>
            <a:endParaRPr lang="en-US" altLang="en-US" sz="600" dirty="0"/>
          </a:p>
          <a:p>
            <a:pPr algn="ctr" rtl="1"/>
            <a:r>
              <a:rPr lang="fa-IR" altLang="en-US" sz="1600" b="1" dirty="0">
                <a:latin typeface="Times New Roman" panose="02020603050405020304" pitchFamily="18" charset="0"/>
                <a:ea typeface="Times New Roman" panose="02020603050405020304" pitchFamily="18" charset="0"/>
                <a:cs typeface="B Nazanin" panose="00000400000000000000" pitchFamily="2" charset="-78"/>
              </a:rPr>
              <a:t>دکتر احسان احدی </a:t>
            </a:r>
            <a:r>
              <a:rPr lang="fa-IR" altLang="en-US" sz="1600" b="1" dirty="0" smtClean="0">
                <a:latin typeface="Times New Roman" panose="02020603050405020304" pitchFamily="18" charset="0"/>
                <a:ea typeface="Times New Roman" panose="02020603050405020304" pitchFamily="18" charset="0"/>
                <a:cs typeface="B Nazanin" panose="00000400000000000000" pitchFamily="2" charset="-78"/>
              </a:rPr>
              <a:t>مطلق</a:t>
            </a:r>
            <a:endParaRPr lang="en-US" altLang="en-US" sz="1600" b="1" dirty="0" smtClean="0">
              <a:latin typeface="Times New Roman" panose="02020603050405020304" pitchFamily="18" charset="0"/>
              <a:ea typeface="Times New Roman" panose="02020603050405020304" pitchFamily="18" charset="0"/>
              <a:cs typeface="B Nazanin" panose="00000400000000000000" pitchFamily="2" charset="-78"/>
            </a:endParaRPr>
          </a:p>
          <a:p>
            <a:pPr algn="ctr" rtl="1"/>
            <a:endParaRPr lang="en-US" altLang="en-US" sz="1600" b="1" dirty="0">
              <a:latin typeface="Times New Roman" panose="02020603050405020304" pitchFamily="18" charset="0"/>
              <a:cs typeface="B Nazanin" panose="00000400000000000000" pitchFamily="2" charset="-78"/>
            </a:endParaRPr>
          </a:p>
          <a:p>
            <a:pPr algn="ctr" rtl="1"/>
            <a:endParaRPr lang="en-US" altLang="en-US" sz="600" dirty="0"/>
          </a:p>
          <a:p>
            <a:pPr algn="ctr" rtl="1"/>
            <a:r>
              <a:rPr lang="fa-IR" altLang="en-US" sz="1400" dirty="0">
                <a:latin typeface="Times New Roman" panose="02020603050405020304" pitchFamily="18" charset="0"/>
                <a:ea typeface="Times New Roman" panose="02020603050405020304" pitchFamily="18" charset="0"/>
                <a:cs typeface="B Nazanin" panose="00000400000000000000" pitchFamily="2" charset="-78"/>
              </a:rPr>
              <a:t>نگارنده:</a:t>
            </a:r>
            <a:endParaRPr lang="en-US" altLang="en-US" sz="600" dirty="0"/>
          </a:p>
          <a:p>
            <a:pPr algn="ctr" rtl="1"/>
            <a:r>
              <a:rPr lang="fa-IR" altLang="en-US" sz="1600" b="1" dirty="0">
                <a:latin typeface="Times New Roman" panose="02020603050405020304" pitchFamily="18" charset="0"/>
                <a:ea typeface="Times New Roman" panose="02020603050405020304" pitchFamily="18" charset="0"/>
                <a:cs typeface="B Nazanin" panose="00000400000000000000" pitchFamily="2" charset="-78"/>
              </a:rPr>
              <a:t>وحید </a:t>
            </a:r>
            <a:r>
              <a:rPr lang="fa-IR" altLang="en-US" sz="1600" b="1" dirty="0" smtClean="0">
                <a:latin typeface="Times New Roman" panose="02020603050405020304" pitchFamily="18" charset="0"/>
                <a:ea typeface="Times New Roman" panose="02020603050405020304" pitchFamily="18" charset="0"/>
                <a:cs typeface="B Nazanin" panose="00000400000000000000" pitchFamily="2" charset="-78"/>
              </a:rPr>
              <a:t>گلپایگانی</a:t>
            </a:r>
            <a:endParaRPr lang="en-US" altLang="en-US" sz="1600" b="1" dirty="0" smtClean="0">
              <a:latin typeface="Times New Roman" panose="02020603050405020304" pitchFamily="18" charset="0"/>
              <a:ea typeface="Times New Roman" panose="02020603050405020304" pitchFamily="18" charset="0"/>
              <a:cs typeface="B Nazanin" panose="00000400000000000000" pitchFamily="2" charset="-78"/>
            </a:endParaRPr>
          </a:p>
          <a:p>
            <a:pPr algn="ctr" rtl="1"/>
            <a:endParaRPr lang="en-US" altLang="en-US" sz="1600" b="1" dirty="0">
              <a:latin typeface="Times New Roman" panose="02020603050405020304" pitchFamily="18" charset="0"/>
              <a:cs typeface="B Nazanin" panose="00000400000000000000" pitchFamily="2" charset="-78"/>
            </a:endParaRPr>
          </a:p>
          <a:p>
            <a:pPr algn="ctr" rtl="1"/>
            <a:endParaRPr lang="en-US" altLang="en-US" sz="600" dirty="0"/>
          </a:p>
          <a:p>
            <a:pPr algn="ctr" rtl="1"/>
            <a:r>
              <a:rPr lang="fa-IR" altLang="en-US" sz="1400" b="1" dirty="0">
                <a:latin typeface="Times New Roman" panose="02020603050405020304" pitchFamily="18" charset="0"/>
                <a:ea typeface="Times New Roman" panose="02020603050405020304" pitchFamily="18" charset="0"/>
                <a:cs typeface="B Nazanin" panose="00000400000000000000" pitchFamily="2" charset="-78"/>
              </a:rPr>
              <a:t>اردیبهشت ماه 1397</a:t>
            </a:r>
            <a:r>
              <a:rPr lang="en-US" altLang="en-US" sz="600" dirty="0"/>
              <a:t> </a:t>
            </a:r>
            <a:endParaRPr lang="en-US" altLang="en-US" dirty="0">
              <a:cs typeface="Arial" panose="020B0604020202020204" pitchFamily="34" charset="0"/>
            </a:endParaRPr>
          </a:p>
        </p:txBody>
      </p:sp>
      <p:pic>
        <p:nvPicPr>
          <p:cNvPr id="18" name="Picture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28975" y="390990"/>
            <a:ext cx="922338" cy="95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7" name="Rounded Rectangle 6">
            <a:hlinkClick r:id="rId3" action="ppaction://hlinksldjump"/>
          </p:cNvPr>
          <p:cNvSpPr/>
          <p:nvPr/>
        </p:nvSpPr>
        <p:spPr>
          <a:xfrm>
            <a:off x="7858148" y="85474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8" name="Rounded Rectangle 7">
            <a:hlinkClick r:id="rId7" action="ppaction://hlinksldjump"/>
          </p:cNvPr>
          <p:cNvSpPr/>
          <p:nvPr/>
        </p:nvSpPr>
        <p:spPr>
          <a:xfrm>
            <a:off x="7858148" y="1523763"/>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9" name="Rounded Rectangle 8">
            <a:hlinkClick r:id="rId8" action="ppaction://hlinksldjump"/>
          </p:cNvPr>
          <p:cNvSpPr/>
          <p:nvPr/>
        </p:nvSpPr>
        <p:spPr>
          <a:xfrm>
            <a:off x="7858148" y="219647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مواد و روش ها</a:t>
            </a:r>
          </a:p>
        </p:txBody>
      </p:sp>
      <p:sp>
        <p:nvSpPr>
          <p:cNvPr id="10" name="Rounded Rectangle 9">
            <a:hlinkClick r:id="rId9" action="ppaction://hlinksldjump"/>
          </p:cNvPr>
          <p:cNvSpPr/>
          <p:nvPr/>
        </p:nvSpPr>
        <p:spPr>
          <a:xfrm>
            <a:off x="7858148" y="289345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نتایج و بحث</a:t>
            </a:r>
          </a:p>
        </p:txBody>
      </p:sp>
      <p:sp>
        <p:nvSpPr>
          <p:cNvPr id="11" name="Rounded Rectangle 10">
            <a:hlinkClick r:id="rId10" action="ppaction://hlinksldjump"/>
          </p:cNvPr>
          <p:cNvSpPr/>
          <p:nvPr/>
        </p:nvSpPr>
        <p:spPr>
          <a:xfrm>
            <a:off x="7858148" y="356615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12" name="Rounded Rectangle 11">
            <a:hlinkClick r:id="rId11" action="ppaction://hlinksldjump"/>
          </p:cNvPr>
          <p:cNvSpPr/>
          <p:nvPr/>
        </p:nvSpPr>
        <p:spPr>
          <a:xfrm>
            <a:off x="7858148" y="426313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16" name="TextBox 15"/>
          <p:cNvSpPr txBox="1"/>
          <p:nvPr/>
        </p:nvSpPr>
        <p:spPr>
          <a:xfrm>
            <a:off x="7715272" y="5229200"/>
            <a:ext cx="1500198" cy="307777"/>
          </a:xfrm>
          <a:prstGeom prst="rect">
            <a:avLst/>
          </a:prstGeom>
          <a:noFill/>
        </p:spPr>
        <p:txBody>
          <a:bodyPr wrap="square" rtlCol="1">
            <a:spAutoFit/>
          </a:bodyPr>
          <a:lstStyle/>
          <a:p>
            <a:pPr algn="ctr"/>
            <a:r>
              <a:rPr lang="fa-IR" sz="1400" dirty="0">
                <a:cs typeface="B Titr" panose="00000700000000000000" pitchFamily="2" charset="-78"/>
              </a:rPr>
              <a:t>موضوع پایان نامه :</a:t>
            </a:r>
          </a:p>
        </p:txBody>
      </p:sp>
      <p:sp>
        <p:nvSpPr>
          <p:cNvPr id="17" name="TextBox 16"/>
          <p:cNvSpPr txBox="1"/>
          <p:nvPr/>
        </p:nvSpPr>
        <p:spPr>
          <a:xfrm>
            <a:off x="7715272" y="5733654"/>
            <a:ext cx="1500198" cy="307777"/>
          </a:xfrm>
          <a:prstGeom prst="rect">
            <a:avLst/>
          </a:prstGeom>
          <a:noFill/>
        </p:spPr>
        <p:txBody>
          <a:bodyPr wrap="square" rtlCol="1">
            <a:spAutoFit/>
          </a:bodyPr>
          <a:lstStyle/>
          <a:p>
            <a:pPr algn="ctr"/>
            <a:r>
              <a:rPr lang="fa-IR" sz="1400" dirty="0">
                <a:cs typeface="B Titr" panose="00000700000000000000" pitchFamily="2" charset="-78"/>
              </a:rPr>
              <a:t>تهیه شده توسط :</a:t>
            </a:r>
          </a:p>
        </p:txBody>
      </p:sp>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2" y="196437"/>
            <a:ext cx="7344684" cy="6370975"/>
          </a:xfrm>
          <a:prstGeom prst="rect">
            <a:avLst/>
          </a:prstGeom>
          <a:noFill/>
        </p:spPr>
        <p:txBody>
          <a:bodyPr wrap="square" rtlCol="0">
            <a:spAutoFit/>
          </a:bodyPr>
          <a:lstStyle/>
          <a:p>
            <a:pPr algn="just"/>
            <a:r>
              <a:rPr lang="fa-IR" sz="1600" b="1" dirty="0" smtClean="0">
                <a:cs typeface="B Titr" panose="00000700000000000000" pitchFamily="2" charset="-78"/>
              </a:rPr>
              <a:t>آزمون </a:t>
            </a:r>
            <a:r>
              <a:rPr lang="fa-IR" sz="1600" b="1" dirty="0">
                <a:cs typeface="B Titr" panose="00000700000000000000" pitchFamily="2" charset="-78"/>
              </a:rPr>
              <a:t>فرضیه ها با استفاده از تحلیل رگرسیون دو متغیره </a:t>
            </a:r>
            <a:r>
              <a:rPr lang="fa-IR" sz="1600" b="1" dirty="0" smtClean="0">
                <a:cs typeface="B Titr" panose="00000700000000000000" pitchFamily="2" charset="-78"/>
              </a:rPr>
              <a:t>ساده</a:t>
            </a:r>
          </a:p>
          <a:p>
            <a:pPr algn="just"/>
            <a:endParaRPr lang="en-US" sz="1600" dirty="0" smtClean="0">
              <a:cs typeface="B Titr" panose="00000700000000000000" pitchFamily="2" charset="-78"/>
            </a:endParaRPr>
          </a:p>
          <a:p>
            <a:r>
              <a:rPr lang="fa-IR" sz="1600" b="1" u="sng" dirty="0">
                <a:cs typeface="B Nazanin" panose="00000400000000000000" pitchFamily="2" charset="-78"/>
              </a:rPr>
              <a:t>فرضیه فرعی دوم:</a:t>
            </a:r>
            <a:r>
              <a:rPr lang="fa-IR" sz="1600" u="sng" dirty="0">
                <a:cs typeface="B Nazanin" panose="00000400000000000000" pitchFamily="2" charset="-78"/>
              </a:rPr>
              <a:t> </a:t>
            </a:r>
            <a:r>
              <a:rPr lang="fa-IR" sz="1600" b="1" u="sng" dirty="0">
                <a:cs typeface="B Nazanin" panose="00000400000000000000" pitchFamily="2" charset="-78"/>
              </a:rPr>
              <a:t>فناوري اطلاعات بر بعد قابليت اعتماد كيفيت ادراك شده از خدمات در سازمان حج و زيارت تاثير دارد</a:t>
            </a:r>
            <a:r>
              <a:rPr lang="fa-IR" sz="1600" b="1" u="sng" dirty="0" smtClean="0">
                <a:cs typeface="B Nazanin" panose="00000400000000000000" pitchFamily="2" charset="-78"/>
              </a:rPr>
              <a:t>.</a:t>
            </a:r>
          </a:p>
          <a:p>
            <a:endParaRPr lang="fa-IR" sz="1600" b="1" u="sng" dirty="0" smtClean="0">
              <a:cs typeface="B Nazanin" panose="00000400000000000000" pitchFamily="2" charset="-78"/>
            </a:endParaRPr>
          </a:p>
          <a:p>
            <a:endParaRPr lang="fa-IR" sz="1600" b="1" u="sng" dirty="0">
              <a:cs typeface="B Nazanin" panose="00000400000000000000" pitchFamily="2" charset="-78"/>
            </a:endParaRPr>
          </a:p>
          <a:p>
            <a:endParaRPr lang="fa-IR" sz="1600" b="1" u="sng" dirty="0" smtClean="0">
              <a:cs typeface="B Nazanin" panose="00000400000000000000" pitchFamily="2" charset="-78"/>
            </a:endParaRPr>
          </a:p>
          <a:p>
            <a:pPr algn="just"/>
            <a:r>
              <a:rPr lang="fa-IR" sz="1400" dirty="0">
                <a:cs typeface="B Nazanin" panose="00000400000000000000" pitchFamily="2" charset="-78"/>
              </a:rPr>
              <a:t>در جدول فوق ستون ضریب همبستگی، میزان همبستگی بین فناوري اطلاعات بر بعد قابليت اعتماد كيفيت ادراك شده از خدمات را نشان می دهد. ضریب بدست آمده برابر با 0.353 می باشد که بر وجود همبستگی بین این دو متغیر دلالت دارد. همچنین ضریب تعیین بدست آمده در این مدل برابر با 0.124 می باشد که بر این اساس می توان گفت که فناوري اطلاعات حدود 12.4 درصد از تغییرات قابليت اعتماد كيفيت ادراك شده از خدمات را پیش بینی  می کند</a:t>
            </a:r>
            <a:r>
              <a:rPr lang="fa-IR" sz="1400" dirty="0" smtClean="0">
                <a:cs typeface="B Nazanin" panose="00000400000000000000" pitchFamily="2" charset="-78"/>
              </a:rPr>
              <a:t>.</a:t>
            </a:r>
          </a:p>
          <a:p>
            <a:pPr algn="just"/>
            <a:endParaRPr lang="fa-IR" sz="1400" b="1" u="sng" dirty="0">
              <a:cs typeface="B Nazanin" panose="00000400000000000000" pitchFamily="2" charset="-78"/>
            </a:endParaRPr>
          </a:p>
          <a:p>
            <a:endParaRPr lang="fa-IR" sz="1600" b="1" dirty="0" smtClean="0">
              <a:cs typeface="B Nazanin" panose="00000400000000000000" pitchFamily="2" charset="-78"/>
            </a:endParaRPr>
          </a:p>
          <a:p>
            <a:pPr algn="just"/>
            <a:endParaRPr lang="fa-IR" sz="1400" dirty="0" smtClean="0">
              <a:cs typeface="B Nazanin" panose="00000400000000000000" pitchFamily="2" charset="-78"/>
            </a:endParaRPr>
          </a:p>
          <a:p>
            <a:pPr algn="just"/>
            <a:endParaRPr lang="fa-IR" sz="1400" dirty="0">
              <a:cs typeface="B Nazanin" panose="00000400000000000000" pitchFamily="2" charset="-78"/>
            </a:endParaRPr>
          </a:p>
          <a:p>
            <a:pPr algn="just"/>
            <a:endParaRPr lang="fa-IR" sz="1400" dirty="0" smtClean="0">
              <a:cs typeface="B Nazanin" panose="00000400000000000000" pitchFamily="2" charset="-78"/>
            </a:endParaRPr>
          </a:p>
          <a:p>
            <a:pPr algn="just"/>
            <a:r>
              <a:rPr lang="fa-IR" sz="1400" dirty="0">
                <a:cs typeface="B Nazanin" panose="00000400000000000000" pitchFamily="2" charset="-78"/>
              </a:rPr>
              <a:t>به منظور بررسی معناداری معادله رگرسیون از آنالیز واریانس استفاده می شود. جدول فوق نتایج تحلیل واریانس مربوط به فرضیه فرعی دوم را نشان می دهد. با توجه به آماره </a:t>
            </a:r>
            <a:r>
              <a:rPr lang="en-US" sz="1400" dirty="0">
                <a:cs typeface="B Nazanin" panose="00000400000000000000" pitchFamily="2" charset="-78"/>
              </a:rPr>
              <a:t>F</a:t>
            </a:r>
            <a:r>
              <a:rPr lang="fa-IR" sz="1400" dirty="0">
                <a:cs typeface="B Nazanin" panose="00000400000000000000" pitchFamily="2" charset="-78"/>
              </a:rPr>
              <a:t> بدست آمده (20.257)  و سطع معناداری مشاهده شده (0.000) که کمتر از 0.05 می باشد، می توان نتیجه گرفت که معادله رگرسیون معنادار است. بدین ترتیب فرضیه فرعی دوم پژوهش مبنی بر اینکه فناوري اطلاعات بر بُعد قابليت اعتماد كيفيت ادراك شده از خدمات تاثیر دارد ، تایید می گردد</a:t>
            </a:r>
            <a:r>
              <a:rPr lang="fa-IR" sz="1400" dirty="0" smtClean="0">
                <a:cs typeface="B Nazanin" panose="00000400000000000000" pitchFamily="2" charset="-78"/>
              </a:rPr>
              <a:t>.</a:t>
            </a:r>
          </a:p>
          <a:p>
            <a:pPr algn="just"/>
            <a:endParaRPr lang="fa-IR" sz="1400" dirty="0" smtClean="0">
              <a:cs typeface="B Nazanin" panose="00000400000000000000" pitchFamily="2" charset="-78"/>
            </a:endParaRPr>
          </a:p>
          <a:p>
            <a:pPr algn="just"/>
            <a:endParaRPr lang="fa-IR" sz="1400" dirty="0">
              <a:cs typeface="B Nazanin" panose="00000400000000000000" pitchFamily="2" charset="-78"/>
            </a:endParaRPr>
          </a:p>
          <a:p>
            <a:pPr algn="just"/>
            <a:endParaRPr lang="fa-IR" sz="1400" dirty="0" smtClean="0">
              <a:cs typeface="B Nazanin" panose="00000400000000000000" pitchFamily="2" charset="-78"/>
            </a:endParaRPr>
          </a:p>
          <a:p>
            <a:pPr algn="just"/>
            <a:endParaRPr lang="fa-IR" sz="1400" dirty="0">
              <a:cs typeface="B Nazanin" panose="00000400000000000000" pitchFamily="2" charset="-78"/>
            </a:endParaRPr>
          </a:p>
          <a:p>
            <a:pPr algn="just"/>
            <a:endParaRPr lang="fa-IR" sz="1400" dirty="0" smtClean="0">
              <a:cs typeface="B Nazanin" panose="00000400000000000000" pitchFamily="2" charset="-78"/>
            </a:endParaRPr>
          </a:p>
          <a:p>
            <a:pPr algn="just"/>
            <a:r>
              <a:rPr lang="fa-IR" sz="1400" dirty="0">
                <a:cs typeface="B Nazanin" panose="00000400000000000000" pitchFamily="2" charset="-78"/>
              </a:rPr>
              <a:t>جدول فوق معناداری ضرایب رگرسیونی را نشان می دهد. همانگونه که مشاهده می شود سطح معناداری بدست آمده برای مقدار ثابت و متغیر فناوري اطلاعات برابر صفر بوده و کمتر از سطح خطای آلفا 0.05 است. بنابراین ضریب رگرسیونی متغیر و مقدار ثابت معنادار می باشند و مقدار ثابت برابر با 1.073 و ضریب رگرسیونی متغیر برابر با 0.388 می باشد.</a:t>
            </a:r>
          </a:p>
        </p:txBody>
      </p:sp>
      <p:graphicFrame>
        <p:nvGraphicFramePr>
          <p:cNvPr id="13" name="Table 12"/>
          <p:cNvGraphicFramePr>
            <a:graphicFrameLocks noGrp="1"/>
          </p:cNvGraphicFramePr>
          <p:nvPr>
            <p:extLst>
              <p:ext uri="{D42A27DB-BD31-4B8C-83A1-F6EECF244321}">
                <p14:modId xmlns:p14="http://schemas.microsoft.com/office/powerpoint/2010/main" val="4144587"/>
              </p:ext>
            </p:extLst>
          </p:nvPr>
        </p:nvGraphicFramePr>
        <p:xfrm>
          <a:off x="535349" y="1392906"/>
          <a:ext cx="6823670" cy="490728"/>
        </p:xfrm>
        <a:graphic>
          <a:graphicData uri="http://schemas.openxmlformats.org/drawingml/2006/table">
            <a:tbl>
              <a:tblPr rtl="1" firstRow="1" firstCol="1" bandRow="1">
                <a:tableStyleId>{5940675A-B579-460E-94D1-54222C63F5DA}</a:tableStyleId>
              </a:tblPr>
              <a:tblGrid>
                <a:gridCol w="1749589">
                  <a:extLst>
                    <a:ext uri="{9D8B030D-6E8A-4147-A177-3AD203B41FA5}">
                      <a16:colId xmlns:a16="http://schemas.microsoft.com/office/drawing/2014/main" val="2642540833"/>
                    </a:ext>
                  </a:extLst>
                </a:gridCol>
                <a:gridCol w="1441159">
                  <a:extLst>
                    <a:ext uri="{9D8B030D-6E8A-4147-A177-3AD203B41FA5}">
                      <a16:colId xmlns:a16="http://schemas.microsoft.com/office/drawing/2014/main" val="2672621587"/>
                    </a:ext>
                  </a:extLst>
                </a:gridCol>
                <a:gridCol w="1909263">
                  <a:extLst>
                    <a:ext uri="{9D8B030D-6E8A-4147-A177-3AD203B41FA5}">
                      <a16:colId xmlns:a16="http://schemas.microsoft.com/office/drawing/2014/main" val="2140269583"/>
                    </a:ext>
                  </a:extLst>
                </a:gridCol>
                <a:gridCol w="1723659">
                  <a:extLst>
                    <a:ext uri="{9D8B030D-6E8A-4147-A177-3AD203B41FA5}">
                      <a16:colId xmlns:a16="http://schemas.microsoft.com/office/drawing/2014/main" val="3575688368"/>
                    </a:ext>
                  </a:extLst>
                </a:gridCol>
              </a:tblGrid>
              <a:tr h="0">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همبستگی</a:t>
                      </a:r>
                      <a:endParaRPr lang="en-US" sz="14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تعیین</a:t>
                      </a:r>
                      <a:endParaRPr lang="en-US" sz="14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تعیین تعدیل شده</a:t>
                      </a:r>
                      <a:endParaRPr lang="en-US" sz="14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خطای استاندارد برآورد</a:t>
                      </a:r>
                      <a:endParaRPr lang="en-US" sz="14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352658761"/>
                  </a:ext>
                </a:extLst>
              </a:tr>
              <a:tr h="180975">
                <a:tc>
                  <a:txBody>
                    <a:bodyPr/>
                    <a:lstStyle/>
                    <a:p>
                      <a:pPr marL="0" marR="0" algn="ctr" rtl="1">
                        <a:lnSpc>
                          <a:spcPct val="115000"/>
                        </a:lnSpc>
                        <a:spcBef>
                          <a:spcPts val="0"/>
                        </a:spcBef>
                        <a:spcAft>
                          <a:spcPts val="0"/>
                        </a:spcAft>
                      </a:pPr>
                      <a:r>
                        <a:rPr lang="fa-IR" sz="1400">
                          <a:effectLst/>
                          <a:cs typeface="B Nazanin" panose="00000400000000000000" pitchFamily="2" charset="-78"/>
                        </a:rPr>
                        <a:t>0.353</a:t>
                      </a:r>
                      <a:endParaRPr lang="en-US" sz="14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0.124</a:t>
                      </a:r>
                      <a:endParaRPr lang="en-US" sz="14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0.121</a:t>
                      </a:r>
                      <a:endParaRPr lang="en-US" sz="14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0.76405</a:t>
                      </a:r>
                      <a:endParaRPr lang="en-US" sz="14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1313397646"/>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975159521"/>
              </p:ext>
            </p:extLst>
          </p:nvPr>
        </p:nvGraphicFramePr>
        <p:xfrm>
          <a:off x="1115616" y="2849828"/>
          <a:ext cx="5537200" cy="981456"/>
        </p:xfrm>
        <a:graphic>
          <a:graphicData uri="http://schemas.openxmlformats.org/drawingml/2006/table">
            <a:tbl>
              <a:tblPr rtl="1" firstRow="1" firstCol="1" bandRow="1">
                <a:tableStyleId>{5940675A-B579-460E-94D1-54222C63F5DA}</a:tableStyleId>
              </a:tblPr>
              <a:tblGrid>
                <a:gridCol w="697865">
                  <a:extLst>
                    <a:ext uri="{9D8B030D-6E8A-4147-A177-3AD203B41FA5}">
                      <a16:colId xmlns:a16="http://schemas.microsoft.com/office/drawing/2014/main" val="1406045991"/>
                    </a:ext>
                  </a:extLst>
                </a:gridCol>
                <a:gridCol w="1147445">
                  <a:extLst>
                    <a:ext uri="{9D8B030D-6E8A-4147-A177-3AD203B41FA5}">
                      <a16:colId xmlns:a16="http://schemas.microsoft.com/office/drawing/2014/main" val="3114744585"/>
                    </a:ext>
                  </a:extLst>
                </a:gridCol>
                <a:gridCol w="832485">
                  <a:extLst>
                    <a:ext uri="{9D8B030D-6E8A-4147-A177-3AD203B41FA5}">
                      <a16:colId xmlns:a16="http://schemas.microsoft.com/office/drawing/2014/main" val="4287665282"/>
                    </a:ext>
                  </a:extLst>
                </a:gridCol>
                <a:gridCol w="1080135">
                  <a:extLst>
                    <a:ext uri="{9D8B030D-6E8A-4147-A177-3AD203B41FA5}">
                      <a16:colId xmlns:a16="http://schemas.microsoft.com/office/drawing/2014/main" val="46994049"/>
                    </a:ext>
                  </a:extLst>
                </a:gridCol>
                <a:gridCol w="720090">
                  <a:extLst>
                    <a:ext uri="{9D8B030D-6E8A-4147-A177-3AD203B41FA5}">
                      <a16:colId xmlns:a16="http://schemas.microsoft.com/office/drawing/2014/main" val="1430320211"/>
                    </a:ext>
                  </a:extLst>
                </a:gridCol>
                <a:gridCol w="1059180">
                  <a:extLst>
                    <a:ext uri="{9D8B030D-6E8A-4147-A177-3AD203B41FA5}">
                      <a16:colId xmlns:a16="http://schemas.microsoft.com/office/drawing/2014/main" val="1926547720"/>
                    </a:ext>
                  </a:extLst>
                </a:gridCol>
              </a:tblGrid>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 </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مجموع توان دوم</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درجه آزادی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میانگین توان دوم</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آماره </a:t>
                      </a:r>
                      <a:r>
                        <a:rPr lang="en-US" sz="1400">
                          <a:effectLst/>
                          <a:cs typeface="B Nazanin" panose="00000400000000000000" pitchFamily="2" charset="-78"/>
                        </a:rPr>
                        <a:t>F</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سطح معناداری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126090303"/>
                  </a:ext>
                </a:extLst>
              </a:tr>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رگرسیون</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20.257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20.257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20.152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0.000</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1339678266"/>
                  </a:ext>
                </a:extLst>
              </a:tr>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باقیمانده</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32.539</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106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0.584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203922394"/>
                  </a:ext>
                </a:extLst>
              </a:tr>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کل</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53.796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107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4273149148"/>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957900385"/>
              </p:ext>
            </p:extLst>
          </p:nvPr>
        </p:nvGraphicFramePr>
        <p:xfrm>
          <a:off x="935593" y="4797478"/>
          <a:ext cx="5897245" cy="981456"/>
        </p:xfrm>
        <a:graphic>
          <a:graphicData uri="http://schemas.openxmlformats.org/drawingml/2006/table">
            <a:tbl>
              <a:tblPr rtl="1" firstRow="1" firstCol="1" bandRow="1">
                <a:tableStyleId>{5940675A-B579-460E-94D1-54222C63F5DA}</a:tableStyleId>
              </a:tblPr>
              <a:tblGrid>
                <a:gridCol w="1327785">
                  <a:extLst>
                    <a:ext uri="{9D8B030D-6E8A-4147-A177-3AD203B41FA5}">
                      <a16:colId xmlns:a16="http://schemas.microsoft.com/office/drawing/2014/main" val="574050423"/>
                    </a:ext>
                  </a:extLst>
                </a:gridCol>
                <a:gridCol w="1080135">
                  <a:extLst>
                    <a:ext uri="{9D8B030D-6E8A-4147-A177-3AD203B41FA5}">
                      <a16:colId xmlns:a16="http://schemas.microsoft.com/office/drawing/2014/main" val="2189250516"/>
                    </a:ext>
                  </a:extLst>
                </a:gridCol>
                <a:gridCol w="1080135">
                  <a:extLst>
                    <a:ext uri="{9D8B030D-6E8A-4147-A177-3AD203B41FA5}">
                      <a16:colId xmlns:a16="http://schemas.microsoft.com/office/drawing/2014/main" val="2722820741"/>
                    </a:ext>
                  </a:extLst>
                </a:gridCol>
                <a:gridCol w="1080135">
                  <a:extLst>
                    <a:ext uri="{9D8B030D-6E8A-4147-A177-3AD203B41FA5}">
                      <a16:colId xmlns:a16="http://schemas.microsoft.com/office/drawing/2014/main" val="3922195805"/>
                    </a:ext>
                  </a:extLst>
                </a:gridCol>
                <a:gridCol w="629920">
                  <a:extLst>
                    <a:ext uri="{9D8B030D-6E8A-4147-A177-3AD203B41FA5}">
                      <a16:colId xmlns:a16="http://schemas.microsoft.com/office/drawing/2014/main" val="1253112055"/>
                    </a:ext>
                  </a:extLst>
                </a:gridCol>
                <a:gridCol w="699135">
                  <a:extLst>
                    <a:ext uri="{9D8B030D-6E8A-4147-A177-3AD203B41FA5}">
                      <a16:colId xmlns:a16="http://schemas.microsoft.com/office/drawing/2014/main" val="2645853783"/>
                    </a:ext>
                  </a:extLst>
                </a:gridCol>
              </a:tblGrid>
              <a:tr h="0">
                <a:tc rowSpan="2">
                  <a:txBody>
                    <a:bodyPr/>
                    <a:lstStyle/>
                    <a:p>
                      <a:pPr marL="0" marR="0" algn="ctr" rtl="1">
                        <a:lnSpc>
                          <a:spcPct val="115000"/>
                        </a:lnSpc>
                        <a:spcBef>
                          <a:spcPts val="0"/>
                        </a:spcBef>
                        <a:spcAft>
                          <a:spcPts val="0"/>
                        </a:spcAft>
                      </a:pPr>
                      <a:r>
                        <a:rPr lang="fa-IR" sz="1400">
                          <a:effectLst/>
                          <a:cs typeface="B Nazanin" panose="00000400000000000000" pitchFamily="2" charset="-78"/>
                        </a:rPr>
                        <a:t> </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gridSpan="2">
                  <a:txBody>
                    <a:bodyPr/>
                    <a:lstStyle/>
                    <a:p>
                      <a:pPr marL="0" marR="0" algn="ctr" rtl="1">
                        <a:lnSpc>
                          <a:spcPct val="115000"/>
                        </a:lnSpc>
                        <a:spcBef>
                          <a:spcPts val="0"/>
                        </a:spcBef>
                        <a:spcAft>
                          <a:spcPts val="0"/>
                        </a:spcAft>
                      </a:pPr>
                      <a:r>
                        <a:rPr lang="fa-IR" sz="1400">
                          <a:effectLst/>
                          <a:cs typeface="B Nazanin" panose="00000400000000000000" pitchFamily="2" charset="-78"/>
                        </a:rPr>
                        <a:t>ضرایب غیر استاندارد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hMerge="1">
                  <a:txBody>
                    <a:bodyPr/>
                    <a:lstStyle/>
                    <a:p>
                      <a:endParaRPr lang="en-US"/>
                    </a:p>
                  </a:txBody>
                  <a:tcPr/>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ضرایب استاندارد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rowSpan="2">
                  <a:txBody>
                    <a:bodyPr/>
                    <a:lstStyle/>
                    <a:p>
                      <a:pPr marL="0" marR="0" algn="ctr" rtl="1">
                        <a:lnSpc>
                          <a:spcPct val="115000"/>
                        </a:lnSpc>
                        <a:spcBef>
                          <a:spcPts val="0"/>
                        </a:spcBef>
                        <a:spcAft>
                          <a:spcPts val="0"/>
                        </a:spcAft>
                      </a:pPr>
                      <a:r>
                        <a:rPr lang="fa-IR" sz="1400">
                          <a:effectLst/>
                          <a:cs typeface="B Nazanin" panose="00000400000000000000" pitchFamily="2" charset="-78"/>
                        </a:rPr>
                        <a:t>آماره تی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rowSpan="2">
                  <a:txBody>
                    <a:bodyPr/>
                    <a:lstStyle/>
                    <a:p>
                      <a:pPr marL="0" marR="0" algn="ctr" rtl="1">
                        <a:lnSpc>
                          <a:spcPct val="115000"/>
                        </a:lnSpc>
                        <a:spcBef>
                          <a:spcPts val="0"/>
                        </a:spcBef>
                        <a:spcAft>
                          <a:spcPts val="0"/>
                        </a:spcAft>
                      </a:pPr>
                      <a:r>
                        <a:rPr lang="fa-IR" sz="1400">
                          <a:effectLst/>
                          <a:cs typeface="B Nazanin" panose="00000400000000000000" pitchFamily="2" charset="-78"/>
                        </a:rPr>
                        <a:t>سطح معناداری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2406774609"/>
                  </a:ext>
                </a:extLst>
              </a:tr>
              <a:tr h="0">
                <a:tc vMerge="1">
                  <a:txBody>
                    <a:bodyPr/>
                    <a:lstStyle/>
                    <a:p>
                      <a:endParaRPr lang="en-US"/>
                    </a:p>
                  </a:txBody>
                  <a:tcPr/>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a:t>
                      </a:r>
                      <a:r>
                        <a:rPr lang="en-US" sz="1400">
                          <a:effectLst/>
                          <a:cs typeface="B Nazanin" panose="00000400000000000000" pitchFamily="2" charset="-78"/>
                        </a:rPr>
                        <a:t>B</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خطای استاندارد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بتا</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835039272"/>
                  </a:ext>
                </a:extLst>
              </a:tr>
              <a:tr h="0">
                <a:tc>
                  <a:txBody>
                    <a:bodyPr/>
                    <a:lstStyle/>
                    <a:p>
                      <a:pPr marL="0" marR="0" algn="ctr" rtl="1">
                        <a:lnSpc>
                          <a:spcPct val="115000"/>
                        </a:lnSpc>
                        <a:spcBef>
                          <a:spcPts val="0"/>
                        </a:spcBef>
                        <a:spcAft>
                          <a:spcPts val="0"/>
                        </a:spcAft>
                      </a:pPr>
                      <a:r>
                        <a:rPr lang="fa-IR" sz="1400">
                          <a:effectLst/>
                          <a:cs typeface="B Nazanin" panose="00000400000000000000" pitchFamily="2" charset="-78"/>
                        </a:rPr>
                        <a:t>مقدار ثابت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1.073</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0.376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5.516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0.000</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2495176445"/>
                  </a:ext>
                </a:extLst>
              </a:tr>
              <a:tr h="0">
                <a:tc>
                  <a:txBody>
                    <a:bodyPr/>
                    <a:lstStyle/>
                    <a:p>
                      <a:pPr marL="0" marR="0" algn="ctr" rtl="1">
                        <a:lnSpc>
                          <a:spcPct val="115000"/>
                        </a:lnSpc>
                        <a:spcBef>
                          <a:spcPts val="0"/>
                        </a:spcBef>
                        <a:spcAft>
                          <a:spcPts val="0"/>
                        </a:spcAft>
                      </a:pPr>
                      <a:r>
                        <a:rPr lang="fa-IR" sz="1400">
                          <a:effectLst/>
                          <a:cs typeface="B Nazanin" panose="00000400000000000000" pitchFamily="2" charset="-78"/>
                        </a:rPr>
                        <a:t>فناوري اطلاعات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0.388</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0.094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0.353</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5.467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0.000</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1855777526"/>
                  </a:ext>
                </a:extLst>
              </a:tr>
            </a:tbl>
          </a:graphicData>
        </a:graphic>
      </p:graphicFrame>
    </p:spTree>
    <p:extLst>
      <p:ext uri="{BB962C8B-B14F-4D97-AF65-F5344CB8AC3E}">
        <p14:creationId xmlns:p14="http://schemas.microsoft.com/office/powerpoint/2010/main" val="2732628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7" name="Rounded Rectangle 6">
            <a:hlinkClick r:id="rId3" action="ppaction://hlinksldjump"/>
          </p:cNvPr>
          <p:cNvSpPr/>
          <p:nvPr/>
        </p:nvSpPr>
        <p:spPr>
          <a:xfrm>
            <a:off x="7858148" y="85474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8" name="Rounded Rectangle 7">
            <a:hlinkClick r:id="rId7" action="ppaction://hlinksldjump"/>
          </p:cNvPr>
          <p:cNvSpPr/>
          <p:nvPr/>
        </p:nvSpPr>
        <p:spPr>
          <a:xfrm>
            <a:off x="7858148" y="1523763"/>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9" name="Rounded Rectangle 8">
            <a:hlinkClick r:id="rId8" action="ppaction://hlinksldjump"/>
          </p:cNvPr>
          <p:cNvSpPr/>
          <p:nvPr/>
        </p:nvSpPr>
        <p:spPr>
          <a:xfrm>
            <a:off x="7858148" y="219647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مواد و روش ها</a:t>
            </a:r>
          </a:p>
        </p:txBody>
      </p:sp>
      <p:sp>
        <p:nvSpPr>
          <p:cNvPr id="10" name="Rounded Rectangle 9">
            <a:hlinkClick r:id="rId9" action="ppaction://hlinksldjump"/>
          </p:cNvPr>
          <p:cNvSpPr/>
          <p:nvPr/>
        </p:nvSpPr>
        <p:spPr>
          <a:xfrm>
            <a:off x="7858148" y="289345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نتایج و بحث</a:t>
            </a:r>
          </a:p>
        </p:txBody>
      </p:sp>
      <p:sp>
        <p:nvSpPr>
          <p:cNvPr id="11" name="Rounded Rectangle 10">
            <a:hlinkClick r:id="rId10" action="ppaction://hlinksldjump"/>
          </p:cNvPr>
          <p:cNvSpPr/>
          <p:nvPr/>
        </p:nvSpPr>
        <p:spPr>
          <a:xfrm>
            <a:off x="7858148" y="356615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12" name="Rounded Rectangle 11">
            <a:hlinkClick r:id="rId11" action="ppaction://hlinksldjump"/>
          </p:cNvPr>
          <p:cNvSpPr/>
          <p:nvPr/>
        </p:nvSpPr>
        <p:spPr>
          <a:xfrm>
            <a:off x="7858148" y="426313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16" name="TextBox 15"/>
          <p:cNvSpPr txBox="1"/>
          <p:nvPr/>
        </p:nvSpPr>
        <p:spPr>
          <a:xfrm>
            <a:off x="7715272" y="5229200"/>
            <a:ext cx="1500198" cy="307777"/>
          </a:xfrm>
          <a:prstGeom prst="rect">
            <a:avLst/>
          </a:prstGeom>
          <a:noFill/>
        </p:spPr>
        <p:txBody>
          <a:bodyPr wrap="square" rtlCol="1">
            <a:spAutoFit/>
          </a:bodyPr>
          <a:lstStyle/>
          <a:p>
            <a:pPr algn="ctr"/>
            <a:r>
              <a:rPr lang="fa-IR" sz="1400" dirty="0">
                <a:cs typeface="B Titr" panose="00000700000000000000" pitchFamily="2" charset="-78"/>
              </a:rPr>
              <a:t>موضوع پایان نامه :</a:t>
            </a:r>
          </a:p>
        </p:txBody>
      </p:sp>
      <p:sp>
        <p:nvSpPr>
          <p:cNvPr id="17" name="TextBox 16"/>
          <p:cNvSpPr txBox="1"/>
          <p:nvPr/>
        </p:nvSpPr>
        <p:spPr>
          <a:xfrm>
            <a:off x="7715272" y="5733654"/>
            <a:ext cx="1500198" cy="307777"/>
          </a:xfrm>
          <a:prstGeom prst="rect">
            <a:avLst/>
          </a:prstGeom>
          <a:noFill/>
        </p:spPr>
        <p:txBody>
          <a:bodyPr wrap="square" rtlCol="1">
            <a:spAutoFit/>
          </a:bodyPr>
          <a:lstStyle/>
          <a:p>
            <a:pPr algn="ctr"/>
            <a:r>
              <a:rPr lang="fa-IR" sz="1400" dirty="0">
                <a:cs typeface="B Titr" panose="00000700000000000000" pitchFamily="2" charset="-78"/>
              </a:rPr>
              <a:t>تهیه شده توسط :</a:t>
            </a:r>
          </a:p>
        </p:txBody>
      </p:sp>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2" y="196437"/>
            <a:ext cx="7344684" cy="6555641"/>
          </a:xfrm>
          <a:prstGeom prst="rect">
            <a:avLst/>
          </a:prstGeom>
          <a:noFill/>
        </p:spPr>
        <p:txBody>
          <a:bodyPr wrap="square" rtlCol="0">
            <a:spAutoFit/>
          </a:bodyPr>
          <a:lstStyle/>
          <a:p>
            <a:pPr algn="just"/>
            <a:r>
              <a:rPr lang="fa-IR" sz="1600" b="1" dirty="0" smtClean="0">
                <a:cs typeface="B Titr" panose="00000700000000000000" pitchFamily="2" charset="-78"/>
              </a:rPr>
              <a:t>آزمون </a:t>
            </a:r>
            <a:r>
              <a:rPr lang="fa-IR" sz="1600" b="1" dirty="0">
                <a:cs typeface="B Titr" panose="00000700000000000000" pitchFamily="2" charset="-78"/>
              </a:rPr>
              <a:t>فرضیه ها با استفاده از تحلیل رگرسیون دو متغیره </a:t>
            </a:r>
            <a:r>
              <a:rPr lang="fa-IR" sz="1600" b="1" dirty="0" smtClean="0">
                <a:cs typeface="B Titr" panose="00000700000000000000" pitchFamily="2" charset="-78"/>
              </a:rPr>
              <a:t>ساده</a:t>
            </a:r>
          </a:p>
          <a:p>
            <a:pPr algn="just"/>
            <a:endParaRPr lang="fa-IR" sz="1600" b="1" dirty="0">
              <a:cs typeface="B Titr" panose="00000700000000000000" pitchFamily="2" charset="-78"/>
            </a:endParaRPr>
          </a:p>
          <a:p>
            <a:pPr algn="just"/>
            <a:r>
              <a:rPr lang="fa-IR" sz="1600" b="1" u="sng" dirty="0">
                <a:cs typeface="B Nazanin" panose="00000400000000000000" pitchFamily="2" charset="-78"/>
              </a:rPr>
              <a:t>فرضیه فرعی سوم:</a:t>
            </a:r>
            <a:r>
              <a:rPr lang="fa-IR" sz="1600" u="sng" dirty="0">
                <a:cs typeface="B Nazanin" panose="00000400000000000000" pitchFamily="2" charset="-78"/>
              </a:rPr>
              <a:t> </a:t>
            </a:r>
            <a:r>
              <a:rPr lang="fa-IR" sz="1600" b="1" u="sng" dirty="0">
                <a:cs typeface="B Nazanin" panose="00000400000000000000" pitchFamily="2" charset="-78"/>
              </a:rPr>
              <a:t>فناوري اطلاعات بر بعد قابليت اطمينان كيفيت ادراك شده از خدمات در سازمان حج و زيارت تاثير دارد</a:t>
            </a:r>
            <a:r>
              <a:rPr lang="fa-IR" sz="1600" b="1" u="sng" dirty="0" smtClean="0">
                <a:cs typeface="B Nazanin" panose="00000400000000000000" pitchFamily="2" charset="-78"/>
              </a:rPr>
              <a:t>.</a:t>
            </a:r>
          </a:p>
          <a:p>
            <a:pPr algn="just"/>
            <a:endParaRPr lang="fa-IR" sz="1600" b="1" u="sng" dirty="0">
              <a:cs typeface="B Nazanin" panose="00000400000000000000" pitchFamily="2" charset="-78"/>
            </a:endParaRPr>
          </a:p>
          <a:p>
            <a:pPr algn="just"/>
            <a:endParaRPr lang="fa-IR" sz="1600" b="1" u="sng" dirty="0" smtClean="0">
              <a:cs typeface="B Nazanin" panose="00000400000000000000" pitchFamily="2" charset="-78"/>
            </a:endParaRPr>
          </a:p>
          <a:p>
            <a:pPr algn="just"/>
            <a:endParaRPr lang="fa-IR" sz="1600" dirty="0" smtClean="0">
              <a:cs typeface="B Titr" panose="00000700000000000000" pitchFamily="2" charset="-78"/>
            </a:endParaRPr>
          </a:p>
          <a:p>
            <a:pPr algn="just"/>
            <a:r>
              <a:rPr lang="fa-IR" sz="1400" dirty="0">
                <a:cs typeface="B Nazanin" panose="00000400000000000000" pitchFamily="2" charset="-78"/>
              </a:rPr>
              <a:t>در جدول فوق ستون ضریب همبستگی، میزان همبستگی بین فناوري اطلاعات بر بعد قابليت اطمينان كيفيت ادراك شده از خدمات را نشان می دهد. ضریب بدست آمده برابر با 0.347 می باشد که بر وجود همبستگی بین این دو متغیر دلالت دارد. همچنین ضریب تعیین بدست آمده در این مدل برابر با 0.120 می باشد که بر این اساس می توان گفت که فناوري اطلاعات حدود 12 درصد از تغییرات بعد قابليت اطمينان كيفيت ادراك شده از خدمات را پیش بینی  می کند</a:t>
            </a:r>
            <a:r>
              <a:rPr lang="fa-IR" sz="1400" dirty="0" smtClean="0">
                <a:cs typeface="B Nazanin" panose="00000400000000000000" pitchFamily="2" charset="-78"/>
              </a:rPr>
              <a:t>.</a:t>
            </a:r>
          </a:p>
          <a:p>
            <a:pPr algn="just"/>
            <a:endParaRPr lang="fa-IR" sz="1400" dirty="0" smtClean="0">
              <a:cs typeface="B Nazanin" panose="00000400000000000000" pitchFamily="2" charset="-78"/>
            </a:endParaRPr>
          </a:p>
          <a:p>
            <a:pPr algn="just"/>
            <a:endParaRPr lang="fa-IR" sz="1400" dirty="0">
              <a:cs typeface="B Nazanin" panose="00000400000000000000" pitchFamily="2" charset="-78"/>
            </a:endParaRPr>
          </a:p>
          <a:p>
            <a:pPr algn="just"/>
            <a:endParaRPr lang="fa-IR" sz="1400" dirty="0" smtClean="0">
              <a:cs typeface="B Nazanin" panose="00000400000000000000" pitchFamily="2" charset="-78"/>
            </a:endParaRPr>
          </a:p>
          <a:p>
            <a:pPr algn="just"/>
            <a:endParaRPr lang="fa-IR" sz="1400" dirty="0">
              <a:cs typeface="B Nazanin" panose="00000400000000000000" pitchFamily="2" charset="-78"/>
            </a:endParaRPr>
          </a:p>
          <a:p>
            <a:pPr algn="just"/>
            <a:endParaRPr lang="fa-IR" sz="1400" dirty="0" smtClean="0">
              <a:cs typeface="B Nazanin" panose="00000400000000000000" pitchFamily="2" charset="-78"/>
            </a:endParaRPr>
          </a:p>
          <a:p>
            <a:pPr algn="just"/>
            <a:endParaRPr lang="fa-IR" sz="1400" dirty="0" smtClean="0">
              <a:cs typeface="B Nazanin" panose="00000400000000000000" pitchFamily="2" charset="-78"/>
            </a:endParaRPr>
          </a:p>
          <a:p>
            <a:pPr algn="just"/>
            <a:r>
              <a:rPr lang="fa-IR" sz="1400" dirty="0">
                <a:cs typeface="B Nazanin" panose="00000400000000000000" pitchFamily="2" charset="-78"/>
              </a:rPr>
              <a:t>به منظور بررسی معناداری معادله رگرسیون از آنالیز واریانس استفاده می شود. جدول فوق نتایج تحلیل واریانس مربوط به فرضیه فرعی سوم را نشان می دهد. با توجه به آماره </a:t>
            </a:r>
            <a:r>
              <a:rPr lang="en-US" sz="1400" dirty="0">
                <a:cs typeface="B Nazanin" panose="00000400000000000000" pitchFamily="2" charset="-78"/>
              </a:rPr>
              <a:t>F</a:t>
            </a:r>
            <a:r>
              <a:rPr lang="fa-IR" sz="1400" dirty="0">
                <a:cs typeface="B Nazanin" panose="00000400000000000000" pitchFamily="2" charset="-78"/>
              </a:rPr>
              <a:t> بدست آمده (19.988)  و سطع معناداری مشاهده شده (0.000) که کمتر از 0.05 می باشد، می توان نتیجه گرفت که معادله رگرسیون معنادار است. بدین ترتیب فرضیه فرعی سوم پژوهش مبنی بر فناوري اطلاعات بر بعد قابليت اطمينان كيفيت ادراك شده از خدمات تاثیر دارد ، تایید می گردد</a:t>
            </a:r>
            <a:r>
              <a:rPr lang="fa-IR" sz="1400" dirty="0" smtClean="0">
                <a:cs typeface="B Nazanin" panose="00000400000000000000" pitchFamily="2" charset="-78"/>
              </a:rPr>
              <a:t>.</a:t>
            </a:r>
          </a:p>
          <a:p>
            <a:pPr algn="just"/>
            <a:endParaRPr lang="fa-IR" sz="1400" dirty="0" smtClean="0">
              <a:cs typeface="B Nazanin" panose="00000400000000000000" pitchFamily="2" charset="-78"/>
            </a:endParaRPr>
          </a:p>
          <a:p>
            <a:pPr algn="just"/>
            <a:endParaRPr lang="fa-IR" sz="1400" dirty="0">
              <a:cs typeface="B Nazanin" panose="00000400000000000000" pitchFamily="2" charset="-78"/>
            </a:endParaRPr>
          </a:p>
          <a:p>
            <a:pPr algn="just"/>
            <a:endParaRPr lang="fa-IR" sz="1400" dirty="0" smtClean="0">
              <a:cs typeface="B Nazanin" panose="00000400000000000000" pitchFamily="2" charset="-78"/>
            </a:endParaRPr>
          </a:p>
          <a:p>
            <a:pPr algn="just"/>
            <a:endParaRPr lang="fa-IR" sz="1400" dirty="0">
              <a:cs typeface="B Nazanin" panose="00000400000000000000" pitchFamily="2" charset="-78"/>
            </a:endParaRPr>
          </a:p>
          <a:p>
            <a:pPr algn="just"/>
            <a:endParaRPr lang="fa-IR" sz="1400" dirty="0" smtClean="0">
              <a:cs typeface="B Nazanin" panose="00000400000000000000" pitchFamily="2" charset="-78"/>
            </a:endParaRPr>
          </a:p>
          <a:p>
            <a:pPr algn="just"/>
            <a:r>
              <a:rPr lang="fa-IR" sz="1400" dirty="0">
                <a:cs typeface="B Nazanin" panose="00000400000000000000" pitchFamily="2" charset="-78"/>
              </a:rPr>
              <a:t>جدول فوق معناداری ضرایب رگرسیونی را نشان می دهد. همانگونه که مشاهده می شود سطح معناداری بدست آمده برای مقدار ثابت و متغیر فناوري اطلاعات برابر صفر بوده و کمتر از سطح خطای آلفا 0.05 است. بنابراین ضریب رگرسیونی متغیر و مقدار ثابت معنادار می باشند و مقدار ثابت برابر با 1.121 و ضریب رگرسیونی متغیر برابر با 0.355 می باشد.</a:t>
            </a:r>
          </a:p>
        </p:txBody>
      </p:sp>
      <p:graphicFrame>
        <p:nvGraphicFramePr>
          <p:cNvPr id="2" name="Table 1"/>
          <p:cNvGraphicFramePr>
            <a:graphicFrameLocks noGrp="1"/>
          </p:cNvGraphicFramePr>
          <p:nvPr>
            <p:extLst>
              <p:ext uri="{D42A27DB-BD31-4B8C-83A1-F6EECF244321}">
                <p14:modId xmlns:p14="http://schemas.microsoft.com/office/powerpoint/2010/main" val="647765450"/>
              </p:ext>
            </p:extLst>
          </p:nvPr>
        </p:nvGraphicFramePr>
        <p:xfrm>
          <a:off x="607357" y="1392906"/>
          <a:ext cx="6679653" cy="490728"/>
        </p:xfrm>
        <a:graphic>
          <a:graphicData uri="http://schemas.openxmlformats.org/drawingml/2006/table">
            <a:tbl>
              <a:tblPr rtl="1" firstRow="1" firstCol="1" bandRow="1">
                <a:tableStyleId>{5940675A-B579-460E-94D1-54222C63F5DA}</a:tableStyleId>
              </a:tblPr>
              <a:tblGrid>
                <a:gridCol w="1712663">
                  <a:extLst>
                    <a:ext uri="{9D8B030D-6E8A-4147-A177-3AD203B41FA5}">
                      <a16:colId xmlns:a16="http://schemas.microsoft.com/office/drawing/2014/main" val="2949037479"/>
                    </a:ext>
                  </a:extLst>
                </a:gridCol>
                <a:gridCol w="1410743">
                  <a:extLst>
                    <a:ext uri="{9D8B030D-6E8A-4147-A177-3AD203B41FA5}">
                      <a16:colId xmlns:a16="http://schemas.microsoft.com/office/drawing/2014/main" val="3755953803"/>
                    </a:ext>
                  </a:extLst>
                </a:gridCol>
                <a:gridCol w="1868967">
                  <a:extLst>
                    <a:ext uri="{9D8B030D-6E8A-4147-A177-3AD203B41FA5}">
                      <a16:colId xmlns:a16="http://schemas.microsoft.com/office/drawing/2014/main" val="1012946590"/>
                    </a:ext>
                  </a:extLst>
                </a:gridCol>
                <a:gridCol w="1687280">
                  <a:extLst>
                    <a:ext uri="{9D8B030D-6E8A-4147-A177-3AD203B41FA5}">
                      <a16:colId xmlns:a16="http://schemas.microsoft.com/office/drawing/2014/main" val="737370546"/>
                    </a:ext>
                  </a:extLst>
                </a:gridCol>
              </a:tblGrid>
              <a:tr h="0">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همبستگی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تعیین</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تعیین تعدیل شده</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خطای استاندارد برآورد</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816945376"/>
                  </a:ext>
                </a:extLst>
              </a:tr>
              <a:tr h="180975">
                <a:tc>
                  <a:txBody>
                    <a:bodyPr/>
                    <a:lstStyle/>
                    <a:p>
                      <a:pPr marL="0" marR="0" algn="ctr" rtl="1">
                        <a:lnSpc>
                          <a:spcPct val="115000"/>
                        </a:lnSpc>
                        <a:spcBef>
                          <a:spcPts val="0"/>
                        </a:spcBef>
                        <a:spcAft>
                          <a:spcPts val="0"/>
                        </a:spcAft>
                      </a:pPr>
                      <a:r>
                        <a:rPr lang="fa-IR" sz="1400">
                          <a:effectLst/>
                          <a:cs typeface="B Nazanin" panose="00000400000000000000" pitchFamily="2" charset="-78"/>
                        </a:rPr>
                        <a:t>0.347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0.120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0.118</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0.72322</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4151497988"/>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340605486"/>
              </p:ext>
            </p:extLst>
          </p:nvPr>
        </p:nvGraphicFramePr>
        <p:xfrm>
          <a:off x="1043608" y="2893450"/>
          <a:ext cx="5537200" cy="981456"/>
        </p:xfrm>
        <a:graphic>
          <a:graphicData uri="http://schemas.openxmlformats.org/drawingml/2006/table">
            <a:tbl>
              <a:tblPr rtl="1" firstRow="1" firstCol="1" bandRow="1">
                <a:tableStyleId>{5940675A-B579-460E-94D1-54222C63F5DA}</a:tableStyleId>
              </a:tblPr>
              <a:tblGrid>
                <a:gridCol w="697865">
                  <a:extLst>
                    <a:ext uri="{9D8B030D-6E8A-4147-A177-3AD203B41FA5}">
                      <a16:colId xmlns:a16="http://schemas.microsoft.com/office/drawing/2014/main" val="313514857"/>
                    </a:ext>
                  </a:extLst>
                </a:gridCol>
                <a:gridCol w="1147445">
                  <a:extLst>
                    <a:ext uri="{9D8B030D-6E8A-4147-A177-3AD203B41FA5}">
                      <a16:colId xmlns:a16="http://schemas.microsoft.com/office/drawing/2014/main" val="4023644196"/>
                    </a:ext>
                  </a:extLst>
                </a:gridCol>
                <a:gridCol w="832485">
                  <a:extLst>
                    <a:ext uri="{9D8B030D-6E8A-4147-A177-3AD203B41FA5}">
                      <a16:colId xmlns:a16="http://schemas.microsoft.com/office/drawing/2014/main" val="31251096"/>
                    </a:ext>
                  </a:extLst>
                </a:gridCol>
                <a:gridCol w="1080135">
                  <a:extLst>
                    <a:ext uri="{9D8B030D-6E8A-4147-A177-3AD203B41FA5}">
                      <a16:colId xmlns:a16="http://schemas.microsoft.com/office/drawing/2014/main" val="1051702174"/>
                    </a:ext>
                  </a:extLst>
                </a:gridCol>
                <a:gridCol w="720090">
                  <a:extLst>
                    <a:ext uri="{9D8B030D-6E8A-4147-A177-3AD203B41FA5}">
                      <a16:colId xmlns:a16="http://schemas.microsoft.com/office/drawing/2014/main" val="3419388055"/>
                    </a:ext>
                  </a:extLst>
                </a:gridCol>
                <a:gridCol w="1059180">
                  <a:extLst>
                    <a:ext uri="{9D8B030D-6E8A-4147-A177-3AD203B41FA5}">
                      <a16:colId xmlns:a16="http://schemas.microsoft.com/office/drawing/2014/main" val="1866332060"/>
                    </a:ext>
                  </a:extLst>
                </a:gridCol>
              </a:tblGrid>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 </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مجموع توان دوم</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درجه آزادی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میانگین توان دوم</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آماره </a:t>
                      </a:r>
                      <a:r>
                        <a:rPr lang="en-US" sz="1400">
                          <a:effectLst/>
                          <a:cs typeface="B Nazanin" panose="00000400000000000000" pitchFamily="2" charset="-78"/>
                        </a:rPr>
                        <a:t>F</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سطح معناداری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2068928255"/>
                  </a:ext>
                </a:extLst>
              </a:tr>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رگرسیون</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21.040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21.040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19.988</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0.000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027162955"/>
                  </a:ext>
                </a:extLst>
              </a:tr>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باقیمانده</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27.074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106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0.523</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270231893"/>
                  </a:ext>
                </a:extLst>
              </a:tr>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کل</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48.114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107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1326941790"/>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41614468"/>
              </p:ext>
            </p:extLst>
          </p:nvPr>
        </p:nvGraphicFramePr>
        <p:xfrm>
          <a:off x="863585" y="4960291"/>
          <a:ext cx="5897245" cy="981456"/>
        </p:xfrm>
        <a:graphic>
          <a:graphicData uri="http://schemas.openxmlformats.org/drawingml/2006/table">
            <a:tbl>
              <a:tblPr rtl="1" firstRow="1" firstCol="1" bandRow="1">
                <a:tableStyleId>{5940675A-B579-460E-94D1-54222C63F5DA}</a:tableStyleId>
              </a:tblPr>
              <a:tblGrid>
                <a:gridCol w="1327785">
                  <a:extLst>
                    <a:ext uri="{9D8B030D-6E8A-4147-A177-3AD203B41FA5}">
                      <a16:colId xmlns:a16="http://schemas.microsoft.com/office/drawing/2014/main" val="3301446818"/>
                    </a:ext>
                  </a:extLst>
                </a:gridCol>
                <a:gridCol w="1080135">
                  <a:extLst>
                    <a:ext uri="{9D8B030D-6E8A-4147-A177-3AD203B41FA5}">
                      <a16:colId xmlns:a16="http://schemas.microsoft.com/office/drawing/2014/main" val="591657648"/>
                    </a:ext>
                  </a:extLst>
                </a:gridCol>
                <a:gridCol w="1080135">
                  <a:extLst>
                    <a:ext uri="{9D8B030D-6E8A-4147-A177-3AD203B41FA5}">
                      <a16:colId xmlns:a16="http://schemas.microsoft.com/office/drawing/2014/main" val="600246973"/>
                    </a:ext>
                  </a:extLst>
                </a:gridCol>
                <a:gridCol w="1080135">
                  <a:extLst>
                    <a:ext uri="{9D8B030D-6E8A-4147-A177-3AD203B41FA5}">
                      <a16:colId xmlns:a16="http://schemas.microsoft.com/office/drawing/2014/main" val="2293150946"/>
                    </a:ext>
                  </a:extLst>
                </a:gridCol>
                <a:gridCol w="629920">
                  <a:extLst>
                    <a:ext uri="{9D8B030D-6E8A-4147-A177-3AD203B41FA5}">
                      <a16:colId xmlns:a16="http://schemas.microsoft.com/office/drawing/2014/main" val="3194148416"/>
                    </a:ext>
                  </a:extLst>
                </a:gridCol>
                <a:gridCol w="699135">
                  <a:extLst>
                    <a:ext uri="{9D8B030D-6E8A-4147-A177-3AD203B41FA5}">
                      <a16:colId xmlns:a16="http://schemas.microsoft.com/office/drawing/2014/main" val="4142588538"/>
                    </a:ext>
                  </a:extLst>
                </a:gridCol>
              </a:tblGrid>
              <a:tr h="0">
                <a:tc rowSpan="2">
                  <a:txBody>
                    <a:bodyPr/>
                    <a:lstStyle/>
                    <a:p>
                      <a:pPr marL="0" marR="0" algn="ctr" rtl="1">
                        <a:lnSpc>
                          <a:spcPct val="115000"/>
                        </a:lnSpc>
                        <a:spcBef>
                          <a:spcPts val="0"/>
                        </a:spcBef>
                        <a:spcAft>
                          <a:spcPts val="0"/>
                        </a:spcAft>
                      </a:pPr>
                      <a:r>
                        <a:rPr lang="fa-IR" sz="1400">
                          <a:effectLst/>
                          <a:cs typeface="B Nazanin" panose="00000400000000000000" pitchFamily="2" charset="-78"/>
                        </a:rPr>
                        <a:t> </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gridSpan="2">
                  <a:txBody>
                    <a:bodyPr/>
                    <a:lstStyle/>
                    <a:p>
                      <a:pPr marL="0" marR="0" algn="ctr" rtl="1">
                        <a:lnSpc>
                          <a:spcPct val="115000"/>
                        </a:lnSpc>
                        <a:spcBef>
                          <a:spcPts val="0"/>
                        </a:spcBef>
                        <a:spcAft>
                          <a:spcPts val="0"/>
                        </a:spcAft>
                      </a:pPr>
                      <a:r>
                        <a:rPr lang="fa-IR" sz="1400">
                          <a:effectLst/>
                          <a:cs typeface="B Nazanin" panose="00000400000000000000" pitchFamily="2" charset="-78"/>
                        </a:rPr>
                        <a:t>ضرایب غیر استاندارد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hMerge="1">
                  <a:txBody>
                    <a:bodyPr/>
                    <a:lstStyle/>
                    <a:p>
                      <a:endParaRPr lang="en-US"/>
                    </a:p>
                  </a:txBody>
                  <a:tcPr/>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ضرایب استاندارد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rowSpan="2">
                  <a:txBody>
                    <a:bodyPr/>
                    <a:lstStyle/>
                    <a:p>
                      <a:pPr marL="0" marR="0" algn="ctr" rtl="1">
                        <a:lnSpc>
                          <a:spcPct val="115000"/>
                        </a:lnSpc>
                        <a:spcBef>
                          <a:spcPts val="0"/>
                        </a:spcBef>
                        <a:spcAft>
                          <a:spcPts val="0"/>
                        </a:spcAft>
                      </a:pPr>
                      <a:r>
                        <a:rPr lang="fa-IR" sz="1400">
                          <a:effectLst/>
                          <a:cs typeface="B Nazanin" panose="00000400000000000000" pitchFamily="2" charset="-78"/>
                        </a:rPr>
                        <a:t>آماره تی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rowSpan="2">
                  <a:txBody>
                    <a:bodyPr/>
                    <a:lstStyle/>
                    <a:p>
                      <a:pPr marL="0" marR="0" algn="ctr" rtl="1">
                        <a:lnSpc>
                          <a:spcPct val="115000"/>
                        </a:lnSpc>
                        <a:spcBef>
                          <a:spcPts val="0"/>
                        </a:spcBef>
                        <a:spcAft>
                          <a:spcPts val="0"/>
                        </a:spcAft>
                      </a:pPr>
                      <a:r>
                        <a:rPr lang="fa-IR" sz="1400">
                          <a:effectLst/>
                          <a:cs typeface="B Nazanin" panose="00000400000000000000" pitchFamily="2" charset="-78"/>
                        </a:rPr>
                        <a:t>سطح معناداری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513445919"/>
                  </a:ext>
                </a:extLst>
              </a:tr>
              <a:tr h="0">
                <a:tc vMerge="1">
                  <a:txBody>
                    <a:bodyPr/>
                    <a:lstStyle/>
                    <a:p>
                      <a:endParaRPr lang="en-US"/>
                    </a:p>
                  </a:txBody>
                  <a:tcPr/>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a:t>
                      </a:r>
                      <a:r>
                        <a:rPr lang="en-US" sz="1400">
                          <a:effectLst/>
                          <a:cs typeface="B Nazanin" panose="00000400000000000000" pitchFamily="2" charset="-78"/>
                        </a:rPr>
                        <a:t>B</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خطای استاندارد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بتا</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504199451"/>
                  </a:ext>
                </a:extLst>
              </a:tr>
              <a:tr h="0">
                <a:tc>
                  <a:txBody>
                    <a:bodyPr/>
                    <a:lstStyle/>
                    <a:p>
                      <a:pPr marL="0" marR="0" algn="ctr" rtl="1">
                        <a:lnSpc>
                          <a:spcPct val="115000"/>
                        </a:lnSpc>
                        <a:spcBef>
                          <a:spcPts val="0"/>
                        </a:spcBef>
                        <a:spcAft>
                          <a:spcPts val="0"/>
                        </a:spcAft>
                      </a:pPr>
                      <a:r>
                        <a:rPr lang="fa-IR" sz="1400">
                          <a:effectLst/>
                          <a:cs typeface="B Nazanin" panose="00000400000000000000" pitchFamily="2" charset="-78"/>
                        </a:rPr>
                        <a:t>مقدار ثابت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1.121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0.356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4.276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0.000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3024601369"/>
                  </a:ext>
                </a:extLst>
              </a:tr>
              <a:tr h="0">
                <a:tc>
                  <a:txBody>
                    <a:bodyPr/>
                    <a:lstStyle/>
                    <a:p>
                      <a:pPr marL="0" marR="0" algn="ctr" rtl="1">
                        <a:lnSpc>
                          <a:spcPct val="115000"/>
                        </a:lnSpc>
                        <a:spcBef>
                          <a:spcPts val="0"/>
                        </a:spcBef>
                        <a:spcAft>
                          <a:spcPts val="0"/>
                        </a:spcAft>
                      </a:pPr>
                      <a:r>
                        <a:rPr lang="fa-IR" sz="1400">
                          <a:effectLst/>
                          <a:cs typeface="B Nazanin" panose="00000400000000000000" pitchFamily="2" charset="-78"/>
                        </a:rPr>
                        <a:t>فناوري اطلاعات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0.355</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0.089</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0.347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5.410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0.000</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3760759518"/>
                  </a:ext>
                </a:extLst>
              </a:tr>
            </a:tbl>
          </a:graphicData>
        </a:graphic>
      </p:graphicFrame>
    </p:spTree>
    <p:extLst>
      <p:ext uri="{BB962C8B-B14F-4D97-AF65-F5344CB8AC3E}">
        <p14:creationId xmlns:p14="http://schemas.microsoft.com/office/powerpoint/2010/main" val="2647364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7" name="Rounded Rectangle 6">
            <a:hlinkClick r:id="rId3" action="ppaction://hlinksldjump"/>
          </p:cNvPr>
          <p:cNvSpPr/>
          <p:nvPr/>
        </p:nvSpPr>
        <p:spPr>
          <a:xfrm>
            <a:off x="7858148" y="85474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8" name="Rounded Rectangle 7">
            <a:hlinkClick r:id="rId7" action="ppaction://hlinksldjump"/>
          </p:cNvPr>
          <p:cNvSpPr/>
          <p:nvPr/>
        </p:nvSpPr>
        <p:spPr>
          <a:xfrm>
            <a:off x="7858148" y="1523763"/>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9" name="Rounded Rectangle 8">
            <a:hlinkClick r:id="rId8" action="ppaction://hlinksldjump"/>
          </p:cNvPr>
          <p:cNvSpPr/>
          <p:nvPr/>
        </p:nvSpPr>
        <p:spPr>
          <a:xfrm>
            <a:off x="7858148" y="219647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مواد و روش ها</a:t>
            </a:r>
          </a:p>
        </p:txBody>
      </p:sp>
      <p:sp>
        <p:nvSpPr>
          <p:cNvPr id="10" name="Rounded Rectangle 9">
            <a:hlinkClick r:id="rId9" action="ppaction://hlinksldjump"/>
          </p:cNvPr>
          <p:cNvSpPr/>
          <p:nvPr/>
        </p:nvSpPr>
        <p:spPr>
          <a:xfrm>
            <a:off x="7858148" y="289345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نتایج و بحث</a:t>
            </a:r>
          </a:p>
        </p:txBody>
      </p:sp>
      <p:sp>
        <p:nvSpPr>
          <p:cNvPr id="11" name="Rounded Rectangle 10">
            <a:hlinkClick r:id="rId10" action="ppaction://hlinksldjump"/>
          </p:cNvPr>
          <p:cNvSpPr/>
          <p:nvPr/>
        </p:nvSpPr>
        <p:spPr>
          <a:xfrm>
            <a:off x="7858148" y="356615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12" name="Rounded Rectangle 11">
            <a:hlinkClick r:id="rId11" action="ppaction://hlinksldjump"/>
          </p:cNvPr>
          <p:cNvSpPr/>
          <p:nvPr/>
        </p:nvSpPr>
        <p:spPr>
          <a:xfrm>
            <a:off x="7858148" y="426313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16" name="TextBox 15"/>
          <p:cNvSpPr txBox="1"/>
          <p:nvPr/>
        </p:nvSpPr>
        <p:spPr>
          <a:xfrm>
            <a:off x="7715272" y="5229200"/>
            <a:ext cx="1500198" cy="307777"/>
          </a:xfrm>
          <a:prstGeom prst="rect">
            <a:avLst/>
          </a:prstGeom>
          <a:noFill/>
        </p:spPr>
        <p:txBody>
          <a:bodyPr wrap="square" rtlCol="1">
            <a:spAutoFit/>
          </a:bodyPr>
          <a:lstStyle/>
          <a:p>
            <a:pPr algn="ctr"/>
            <a:r>
              <a:rPr lang="fa-IR" sz="1400" dirty="0">
                <a:cs typeface="B Titr" panose="00000700000000000000" pitchFamily="2" charset="-78"/>
              </a:rPr>
              <a:t>موضوع پایان نامه :</a:t>
            </a:r>
          </a:p>
        </p:txBody>
      </p:sp>
      <p:sp>
        <p:nvSpPr>
          <p:cNvPr id="17" name="TextBox 16"/>
          <p:cNvSpPr txBox="1"/>
          <p:nvPr/>
        </p:nvSpPr>
        <p:spPr>
          <a:xfrm>
            <a:off x="7715272" y="5733654"/>
            <a:ext cx="1500198" cy="307777"/>
          </a:xfrm>
          <a:prstGeom prst="rect">
            <a:avLst/>
          </a:prstGeom>
          <a:noFill/>
        </p:spPr>
        <p:txBody>
          <a:bodyPr wrap="square" rtlCol="1">
            <a:spAutoFit/>
          </a:bodyPr>
          <a:lstStyle/>
          <a:p>
            <a:pPr algn="ctr"/>
            <a:r>
              <a:rPr lang="fa-IR" sz="1400" dirty="0">
                <a:cs typeface="B Titr" panose="00000700000000000000" pitchFamily="2" charset="-78"/>
              </a:rPr>
              <a:t>تهیه شده توسط :</a:t>
            </a:r>
          </a:p>
        </p:txBody>
      </p:sp>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2" y="196437"/>
            <a:ext cx="7344684" cy="6555641"/>
          </a:xfrm>
          <a:prstGeom prst="rect">
            <a:avLst/>
          </a:prstGeom>
          <a:noFill/>
        </p:spPr>
        <p:txBody>
          <a:bodyPr wrap="square" rtlCol="0">
            <a:spAutoFit/>
          </a:bodyPr>
          <a:lstStyle/>
          <a:p>
            <a:pPr algn="just"/>
            <a:r>
              <a:rPr lang="fa-IR" sz="1600" b="1" dirty="0" smtClean="0">
                <a:cs typeface="B Titr" panose="00000700000000000000" pitchFamily="2" charset="-78"/>
              </a:rPr>
              <a:t>آزمون </a:t>
            </a:r>
            <a:r>
              <a:rPr lang="fa-IR" sz="1600" b="1" dirty="0">
                <a:cs typeface="B Titr" panose="00000700000000000000" pitchFamily="2" charset="-78"/>
              </a:rPr>
              <a:t>فرضیه ها با استفاده از تحلیل رگرسیون دو متغیره </a:t>
            </a:r>
            <a:r>
              <a:rPr lang="fa-IR" sz="1600" b="1" dirty="0" smtClean="0">
                <a:cs typeface="B Titr" panose="00000700000000000000" pitchFamily="2" charset="-78"/>
              </a:rPr>
              <a:t>ساده</a:t>
            </a:r>
          </a:p>
          <a:p>
            <a:pPr algn="just"/>
            <a:endParaRPr lang="fa-IR" sz="1600" b="1" dirty="0">
              <a:cs typeface="B Titr" panose="00000700000000000000" pitchFamily="2" charset="-78"/>
            </a:endParaRPr>
          </a:p>
          <a:p>
            <a:pPr algn="just"/>
            <a:r>
              <a:rPr lang="fa-IR" sz="1600" b="1" u="sng" dirty="0">
                <a:cs typeface="B Nazanin" panose="00000400000000000000" pitchFamily="2" charset="-78"/>
              </a:rPr>
              <a:t>فرضیه فرعی چهارم:</a:t>
            </a:r>
            <a:r>
              <a:rPr lang="fa-IR" sz="1600" u="sng" dirty="0">
                <a:cs typeface="B Nazanin" panose="00000400000000000000" pitchFamily="2" charset="-78"/>
              </a:rPr>
              <a:t> </a:t>
            </a:r>
            <a:r>
              <a:rPr lang="fa-IR" sz="1600" b="1" u="sng" dirty="0">
                <a:cs typeface="B Nazanin" panose="00000400000000000000" pitchFamily="2" charset="-78"/>
              </a:rPr>
              <a:t>فناوري اطلاعات بر بعد پاسخگويي كيفيت ادراك شده از خدمات در سازمان حج و زيارت تاثير دارد</a:t>
            </a:r>
            <a:r>
              <a:rPr lang="fa-IR" sz="1600" b="1" u="sng" dirty="0" smtClean="0">
                <a:cs typeface="B Nazanin" panose="00000400000000000000" pitchFamily="2" charset="-78"/>
              </a:rPr>
              <a:t>.</a:t>
            </a:r>
          </a:p>
          <a:p>
            <a:pPr algn="just"/>
            <a:endParaRPr lang="fa-IR" sz="1600" u="sng" dirty="0" smtClean="0">
              <a:cs typeface="B Nazanin" panose="00000400000000000000" pitchFamily="2" charset="-78"/>
            </a:endParaRPr>
          </a:p>
          <a:p>
            <a:pPr algn="just"/>
            <a:endParaRPr lang="fa-IR" sz="1600" u="sng" dirty="0">
              <a:cs typeface="B Nazanin" panose="00000400000000000000" pitchFamily="2" charset="-78"/>
            </a:endParaRPr>
          </a:p>
          <a:p>
            <a:pPr algn="just"/>
            <a:endParaRPr lang="fa-IR" sz="1600" u="sng" dirty="0" smtClean="0">
              <a:cs typeface="B Nazanin" panose="00000400000000000000" pitchFamily="2" charset="-78"/>
            </a:endParaRPr>
          </a:p>
          <a:p>
            <a:pPr algn="just"/>
            <a:r>
              <a:rPr lang="fa-IR" sz="1400" dirty="0">
                <a:cs typeface="B Nazanin" panose="00000400000000000000" pitchFamily="2" charset="-78"/>
              </a:rPr>
              <a:t>در جدول فوق ستون ضریب همبستگی، میزان همبستگی بین فناوري اطلاعات بر بعد پاسخگويي كيفيت ادراك شده از خدمات را نشان می دهد. ضریب بدست آمده برابر با 0.386 می باشد که بر وجود همبستگی بین این دو متغیر دلالت دارد. همچنین ضریب تعیین بدست آمده در این مدل برابر با 0.148 می باشد که بر این اساس می توان گفت که فناوري اطلاعات حدود 14.8 درصد از تغییرات بُعد پاسخگويي كيفيت ادراك شده از خدمات را پیش بینی  می کند</a:t>
            </a:r>
            <a:r>
              <a:rPr lang="fa-IR" sz="1400" dirty="0" smtClean="0">
                <a:cs typeface="B Nazanin" panose="00000400000000000000" pitchFamily="2" charset="-78"/>
              </a:rPr>
              <a:t>.</a:t>
            </a:r>
          </a:p>
          <a:p>
            <a:pPr algn="just"/>
            <a:endParaRPr lang="fa-IR" sz="1400" u="sng" dirty="0" smtClean="0">
              <a:cs typeface="B Nazanin" panose="00000400000000000000" pitchFamily="2" charset="-78"/>
            </a:endParaRPr>
          </a:p>
          <a:p>
            <a:pPr algn="just"/>
            <a:endParaRPr lang="fa-IR" sz="1400" u="sng" dirty="0">
              <a:cs typeface="B Nazanin" panose="00000400000000000000" pitchFamily="2" charset="-78"/>
            </a:endParaRPr>
          </a:p>
          <a:p>
            <a:pPr algn="just"/>
            <a:endParaRPr lang="fa-IR" sz="1400" u="sng" dirty="0" smtClean="0">
              <a:cs typeface="B Nazanin" panose="00000400000000000000" pitchFamily="2" charset="-78"/>
            </a:endParaRPr>
          </a:p>
          <a:p>
            <a:pPr algn="just"/>
            <a:endParaRPr lang="fa-IR" sz="1400" u="sng" dirty="0">
              <a:cs typeface="B Nazanin" panose="00000400000000000000" pitchFamily="2" charset="-78"/>
            </a:endParaRPr>
          </a:p>
          <a:p>
            <a:pPr algn="just"/>
            <a:endParaRPr lang="fa-IR" sz="1400" u="sng" dirty="0" smtClean="0">
              <a:cs typeface="B Nazanin" panose="00000400000000000000" pitchFamily="2" charset="-78"/>
            </a:endParaRPr>
          </a:p>
          <a:p>
            <a:pPr algn="just"/>
            <a:endParaRPr lang="fa-IR" sz="1400" u="sng" dirty="0" smtClean="0">
              <a:cs typeface="B Nazanin" panose="00000400000000000000" pitchFamily="2" charset="-78"/>
            </a:endParaRPr>
          </a:p>
          <a:p>
            <a:pPr algn="just"/>
            <a:r>
              <a:rPr lang="fa-IR" sz="1400" dirty="0">
                <a:cs typeface="B Nazanin" panose="00000400000000000000" pitchFamily="2" charset="-78"/>
              </a:rPr>
              <a:t>به منظور بررسی معناداری معادله رگرسیون از آنالیز واریانس استفاده می شود. جدول فوق نتایج تحلیل واریانس مربوط به فرضیه فرعی چهارم را نشان می دهد. با توجه به آماره </a:t>
            </a:r>
            <a:r>
              <a:rPr lang="en-US" sz="1400" dirty="0">
                <a:cs typeface="B Nazanin" panose="00000400000000000000" pitchFamily="2" charset="-78"/>
              </a:rPr>
              <a:t>F</a:t>
            </a:r>
            <a:r>
              <a:rPr lang="fa-IR" sz="1400" dirty="0">
                <a:cs typeface="B Nazanin" panose="00000400000000000000" pitchFamily="2" charset="-78"/>
              </a:rPr>
              <a:t> بدست آمده (25.238)  و سطع معناداری مشاهده شده (0.000) که کمتر از 0.05 می باشد، می توان نتیجه گرفت که معادله رگرسیون معنادار است. بدین ترتیب فرضیه فرعی چهارم پژوهش مبنی بر اینکه فناوري اطلاعات بر بُعد پاسخگويي كيفيت ادراك شده از خدمات تاثیر دارد ، تایید می گردد. </a:t>
            </a:r>
            <a:endParaRPr lang="fa-IR" sz="1400" dirty="0" smtClean="0">
              <a:cs typeface="B Nazanin" panose="00000400000000000000" pitchFamily="2" charset="-78"/>
            </a:endParaRPr>
          </a:p>
          <a:p>
            <a:pPr algn="just"/>
            <a:endParaRPr lang="fa-IR" sz="1400" u="sng" dirty="0" smtClean="0">
              <a:cs typeface="B Nazanin" panose="00000400000000000000" pitchFamily="2" charset="-78"/>
            </a:endParaRPr>
          </a:p>
          <a:p>
            <a:pPr algn="just"/>
            <a:endParaRPr lang="fa-IR" sz="1400" u="sng" dirty="0">
              <a:cs typeface="B Nazanin" panose="00000400000000000000" pitchFamily="2" charset="-78"/>
            </a:endParaRPr>
          </a:p>
          <a:p>
            <a:pPr algn="just"/>
            <a:endParaRPr lang="fa-IR" sz="1400" u="sng" dirty="0" smtClean="0">
              <a:cs typeface="B Nazanin" panose="00000400000000000000" pitchFamily="2" charset="-78"/>
            </a:endParaRPr>
          </a:p>
          <a:p>
            <a:pPr algn="just"/>
            <a:endParaRPr lang="fa-IR" sz="1400" u="sng" dirty="0">
              <a:cs typeface="B Nazanin" panose="00000400000000000000" pitchFamily="2" charset="-78"/>
            </a:endParaRPr>
          </a:p>
          <a:p>
            <a:pPr algn="just"/>
            <a:endParaRPr lang="fa-IR" sz="1400" u="sng" dirty="0" smtClean="0">
              <a:cs typeface="B Nazanin" panose="00000400000000000000" pitchFamily="2" charset="-78"/>
            </a:endParaRPr>
          </a:p>
          <a:p>
            <a:pPr algn="just"/>
            <a:r>
              <a:rPr lang="fa-IR" sz="1400" dirty="0">
                <a:cs typeface="B Nazanin" panose="00000400000000000000" pitchFamily="2" charset="-78"/>
              </a:rPr>
              <a:t>جدول فوق معناداری ضرایب رگرسیونی را نشان می دهد. همانگونه که مشاهده می شود سطح معناداری بدست آمده برای مقدار ثابت و متغیر فناوري اطلاعات برابر صفر بوده و کمتر از سطح خطای آلفا 0.05 است. بنابراین ضریب رگرسیونی متغیر و مقدار ثابت معنادار می باشند و مقدار ثابت برابر با 2.036 و ضریب رگرسیونی متغیر برابر با 0.402 می باشد. </a:t>
            </a:r>
            <a:endParaRPr lang="fa-IR" sz="1400" u="sng" dirty="0">
              <a:cs typeface="B Nazanin" panose="00000400000000000000" pitchFamily="2" charset="-78"/>
            </a:endParaRPr>
          </a:p>
        </p:txBody>
      </p:sp>
      <p:graphicFrame>
        <p:nvGraphicFramePr>
          <p:cNvPr id="13" name="Table 12"/>
          <p:cNvGraphicFramePr>
            <a:graphicFrameLocks noGrp="1"/>
          </p:cNvGraphicFramePr>
          <p:nvPr>
            <p:extLst>
              <p:ext uri="{D42A27DB-BD31-4B8C-83A1-F6EECF244321}">
                <p14:modId xmlns:p14="http://schemas.microsoft.com/office/powerpoint/2010/main" val="360681323"/>
              </p:ext>
            </p:extLst>
          </p:nvPr>
        </p:nvGraphicFramePr>
        <p:xfrm>
          <a:off x="451746" y="1316826"/>
          <a:ext cx="6990876" cy="490728"/>
        </p:xfrm>
        <a:graphic>
          <a:graphicData uri="http://schemas.openxmlformats.org/drawingml/2006/table">
            <a:tbl>
              <a:tblPr rtl="1" firstRow="1" firstCol="1" bandRow="1">
                <a:tableStyleId>{5940675A-B579-460E-94D1-54222C63F5DA}</a:tableStyleId>
              </a:tblPr>
              <a:tblGrid>
                <a:gridCol w="1792461">
                  <a:extLst>
                    <a:ext uri="{9D8B030D-6E8A-4147-A177-3AD203B41FA5}">
                      <a16:colId xmlns:a16="http://schemas.microsoft.com/office/drawing/2014/main" val="2671902007"/>
                    </a:ext>
                  </a:extLst>
                </a:gridCol>
                <a:gridCol w="1476473">
                  <a:extLst>
                    <a:ext uri="{9D8B030D-6E8A-4147-A177-3AD203B41FA5}">
                      <a16:colId xmlns:a16="http://schemas.microsoft.com/office/drawing/2014/main" val="692554706"/>
                    </a:ext>
                  </a:extLst>
                </a:gridCol>
                <a:gridCol w="1956047">
                  <a:extLst>
                    <a:ext uri="{9D8B030D-6E8A-4147-A177-3AD203B41FA5}">
                      <a16:colId xmlns:a16="http://schemas.microsoft.com/office/drawing/2014/main" val="2282927637"/>
                    </a:ext>
                  </a:extLst>
                </a:gridCol>
                <a:gridCol w="1765895">
                  <a:extLst>
                    <a:ext uri="{9D8B030D-6E8A-4147-A177-3AD203B41FA5}">
                      <a16:colId xmlns:a16="http://schemas.microsoft.com/office/drawing/2014/main" val="1730128203"/>
                    </a:ext>
                  </a:extLst>
                </a:gridCol>
              </a:tblGrid>
              <a:tr h="0">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همبستگی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تعیین</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تعیین تعدیل شده</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خطای استاندارد برآورد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4290983360"/>
                  </a:ext>
                </a:extLst>
              </a:tr>
              <a:tr h="180975">
                <a:tc>
                  <a:txBody>
                    <a:bodyPr/>
                    <a:lstStyle/>
                    <a:p>
                      <a:pPr marL="0" marR="0" algn="ctr" rtl="1">
                        <a:lnSpc>
                          <a:spcPct val="115000"/>
                        </a:lnSpc>
                        <a:spcBef>
                          <a:spcPts val="0"/>
                        </a:spcBef>
                        <a:spcAft>
                          <a:spcPts val="0"/>
                        </a:spcAft>
                      </a:pPr>
                      <a:r>
                        <a:rPr lang="fa-IR" sz="1400">
                          <a:effectLst/>
                          <a:cs typeface="B Nazanin" panose="00000400000000000000" pitchFamily="2" charset="-78"/>
                        </a:rPr>
                        <a:t>0.386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0.148</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0.145</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0.40753</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172807628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727389375"/>
              </p:ext>
            </p:extLst>
          </p:nvPr>
        </p:nvGraphicFramePr>
        <p:xfrm>
          <a:off x="1043608" y="2893450"/>
          <a:ext cx="5537200" cy="981456"/>
        </p:xfrm>
        <a:graphic>
          <a:graphicData uri="http://schemas.openxmlformats.org/drawingml/2006/table">
            <a:tbl>
              <a:tblPr rtl="1" firstRow="1" firstCol="1" bandRow="1">
                <a:tableStyleId>{5940675A-B579-460E-94D1-54222C63F5DA}</a:tableStyleId>
              </a:tblPr>
              <a:tblGrid>
                <a:gridCol w="697865">
                  <a:extLst>
                    <a:ext uri="{9D8B030D-6E8A-4147-A177-3AD203B41FA5}">
                      <a16:colId xmlns:a16="http://schemas.microsoft.com/office/drawing/2014/main" val="913042802"/>
                    </a:ext>
                  </a:extLst>
                </a:gridCol>
                <a:gridCol w="1147445">
                  <a:extLst>
                    <a:ext uri="{9D8B030D-6E8A-4147-A177-3AD203B41FA5}">
                      <a16:colId xmlns:a16="http://schemas.microsoft.com/office/drawing/2014/main" val="110428042"/>
                    </a:ext>
                  </a:extLst>
                </a:gridCol>
                <a:gridCol w="832485">
                  <a:extLst>
                    <a:ext uri="{9D8B030D-6E8A-4147-A177-3AD203B41FA5}">
                      <a16:colId xmlns:a16="http://schemas.microsoft.com/office/drawing/2014/main" val="2530726847"/>
                    </a:ext>
                  </a:extLst>
                </a:gridCol>
                <a:gridCol w="1080135">
                  <a:extLst>
                    <a:ext uri="{9D8B030D-6E8A-4147-A177-3AD203B41FA5}">
                      <a16:colId xmlns:a16="http://schemas.microsoft.com/office/drawing/2014/main" val="895711239"/>
                    </a:ext>
                  </a:extLst>
                </a:gridCol>
                <a:gridCol w="720090">
                  <a:extLst>
                    <a:ext uri="{9D8B030D-6E8A-4147-A177-3AD203B41FA5}">
                      <a16:colId xmlns:a16="http://schemas.microsoft.com/office/drawing/2014/main" val="4126798448"/>
                    </a:ext>
                  </a:extLst>
                </a:gridCol>
                <a:gridCol w="1059180">
                  <a:extLst>
                    <a:ext uri="{9D8B030D-6E8A-4147-A177-3AD203B41FA5}">
                      <a16:colId xmlns:a16="http://schemas.microsoft.com/office/drawing/2014/main" val="2496646141"/>
                    </a:ext>
                  </a:extLst>
                </a:gridCol>
              </a:tblGrid>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 </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مجموع توان دوم</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درجه آزادی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میانگین توان دوم</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آماره </a:t>
                      </a:r>
                      <a:r>
                        <a:rPr lang="en-US" sz="1400">
                          <a:effectLst/>
                          <a:cs typeface="B Nazanin" panose="00000400000000000000" pitchFamily="2" charset="-78"/>
                        </a:rPr>
                        <a:t>F</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سطح معناداری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4112754380"/>
                  </a:ext>
                </a:extLst>
              </a:tr>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رگرسیون</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32.667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32.667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25.238</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0.000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1250149647"/>
                  </a:ext>
                </a:extLst>
              </a:tr>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باقیمانده</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44.124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106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0.824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111540807"/>
                  </a:ext>
                </a:extLst>
              </a:tr>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کل</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76.791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107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240237050"/>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786005670"/>
              </p:ext>
            </p:extLst>
          </p:nvPr>
        </p:nvGraphicFramePr>
        <p:xfrm>
          <a:off x="863585" y="4986091"/>
          <a:ext cx="5897245" cy="981456"/>
        </p:xfrm>
        <a:graphic>
          <a:graphicData uri="http://schemas.openxmlformats.org/drawingml/2006/table">
            <a:tbl>
              <a:tblPr rtl="1" firstRow="1" firstCol="1" bandRow="1">
                <a:tableStyleId>{5940675A-B579-460E-94D1-54222C63F5DA}</a:tableStyleId>
              </a:tblPr>
              <a:tblGrid>
                <a:gridCol w="1327785">
                  <a:extLst>
                    <a:ext uri="{9D8B030D-6E8A-4147-A177-3AD203B41FA5}">
                      <a16:colId xmlns:a16="http://schemas.microsoft.com/office/drawing/2014/main" val="3571053123"/>
                    </a:ext>
                  </a:extLst>
                </a:gridCol>
                <a:gridCol w="1080135">
                  <a:extLst>
                    <a:ext uri="{9D8B030D-6E8A-4147-A177-3AD203B41FA5}">
                      <a16:colId xmlns:a16="http://schemas.microsoft.com/office/drawing/2014/main" val="1733359839"/>
                    </a:ext>
                  </a:extLst>
                </a:gridCol>
                <a:gridCol w="1080135">
                  <a:extLst>
                    <a:ext uri="{9D8B030D-6E8A-4147-A177-3AD203B41FA5}">
                      <a16:colId xmlns:a16="http://schemas.microsoft.com/office/drawing/2014/main" val="2782298682"/>
                    </a:ext>
                  </a:extLst>
                </a:gridCol>
                <a:gridCol w="1080135">
                  <a:extLst>
                    <a:ext uri="{9D8B030D-6E8A-4147-A177-3AD203B41FA5}">
                      <a16:colId xmlns:a16="http://schemas.microsoft.com/office/drawing/2014/main" val="2842882902"/>
                    </a:ext>
                  </a:extLst>
                </a:gridCol>
                <a:gridCol w="629920">
                  <a:extLst>
                    <a:ext uri="{9D8B030D-6E8A-4147-A177-3AD203B41FA5}">
                      <a16:colId xmlns:a16="http://schemas.microsoft.com/office/drawing/2014/main" val="4249481404"/>
                    </a:ext>
                  </a:extLst>
                </a:gridCol>
                <a:gridCol w="699135">
                  <a:extLst>
                    <a:ext uri="{9D8B030D-6E8A-4147-A177-3AD203B41FA5}">
                      <a16:colId xmlns:a16="http://schemas.microsoft.com/office/drawing/2014/main" val="1403734255"/>
                    </a:ext>
                  </a:extLst>
                </a:gridCol>
              </a:tblGrid>
              <a:tr h="0">
                <a:tc rowSpan="2">
                  <a:txBody>
                    <a:bodyPr/>
                    <a:lstStyle/>
                    <a:p>
                      <a:pPr marL="0" marR="0" algn="ctr" rtl="1">
                        <a:lnSpc>
                          <a:spcPct val="115000"/>
                        </a:lnSpc>
                        <a:spcBef>
                          <a:spcPts val="0"/>
                        </a:spcBef>
                        <a:spcAft>
                          <a:spcPts val="0"/>
                        </a:spcAft>
                      </a:pPr>
                      <a:r>
                        <a:rPr lang="fa-IR" sz="1400">
                          <a:effectLst/>
                          <a:cs typeface="B Nazanin" panose="00000400000000000000" pitchFamily="2" charset="-78"/>
                        </a:rPr>
                        <a:t> </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gridSpan="2">
                  <a:txBody>
                    <a:bodyPr/>
                    <a:lstStyle/>
                    <a:p>
                      <a:pPr marL="0" marR="0" algn="ctr" rtl="1">
                        <a:lnSpc>
                          <a:spcPct val="115000"/>
                        </a:lnSpc>
                        <a:spcBef>
                          <a:spcPts val="0"/>
                        </a:spcBef>
                        <a:spcAft>
                          <a:spcPts val="0"/>
                        </a:spcAft>
                      </a:pPr>
                      <a:r>
                        <a:rPr lang="fa-IR" sz="1400">
                          <a:effectLst/>
                          <a:cs typeface="B Nazanin" panose="00000400000000000000" pitchFamily="2" charset="-78"/>
                        </a:rPr>
                        <a:t>ضرایب غیر استاندارد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hMerge="1">
                  <a:txBody>
                    <a:bodyPr/>
                    <a:lstStyle/>
                    <a:p>
                      <a:endParaRPr lang="en-US"/>
                    </a:p>
                  </a:txBody>
                  <a:tcPr/>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ضرایب استاندارد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rowSpan="2">
                  <a:txBody>
                    <a:bodyPr/>
                    <a:lstStyle/>
                    <a:p>
                      <a:pPr marL="0" marR="0" algn="ctr" rtl="1">
                        <a:lnSpc>
                          <a:spcPct val="115000"/>
                        </a:lnSpc>
                        <a:spcBef>
                          <a:spcPts val="0"/>
                        </a:spcBef>
                        <a:spcAft>
                          <a:spcPts val="0"/>
                        </a:spcAft>
                      </a:pPr>
                      <a:r>
                        <a:rPr lang="fa-IR" sz="1400">
                          <a:effectLst/>
                          <a:cs typeface="B Nazanin" panose="00000400000000000000" pitchFamily="2" charset="-78"/>
                        </a:rPr>
                        <a:t>آماره تی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rowSpan="2">
                  <a:txBody>
                    <a:bodyPr/>
                    <a:lstStyle/>
                    <a:p>
                      <a:pPr marL="0" marR="0" algn="ctr" rtl="1">
                        <a:lnSpc>
                          <a:spcPct val="115000"/>
                        </a:lnSpc>
                        <a:spcBef>
                          <a:spcPts val="0"/>
                        </a:spcBef>
                        <a:spcAft>
                          <a:spcPts val="0"/>
                        </a:spcAft>
                      </a:pPr>
                      <a:r>
                        <a:rPr lang="fa-IR" sz="1400">
                          <a:effectLst/>
                          <a:cs typeface="B Nazanin" panose="00000400000000000000" pitchFamily="2" charset="-78"/>
                        </a:rPr>
                        <a:t>سطح معناداری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538828738"/>
                  </a:ext>
                </a:extLst>
              </a:tr>
              <a:tr h="0">
                <a:tc vMerge="1">
                  <a:txBody>
                    <a:bodyPr/>
                    <a:lstStyle/>
                    <a:p>
                      <a:endParaRPr lang="en-US"/>
                    </a:p>
                  </a:txBody>
                  <a:tcPr/>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a:t>
                      </a:r>
                      <a:r>
                        <a:rPr lang="en-US" sz="1400">
                          <a:effectLst/>
                          <a:cs typeface="B Nazanin" panose="00000400000000000000" pitchFamily="2" charset="-78"/>
                        </a:rPr>
                        <a:t>B</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خطای استاندارد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بتا</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3238151"/>
                  </a:ext>
                </a:extLst>
              </a:tr>
              <a:tr h="0">
                <a:tc>
                  <a:txBody>
                    <a:bodyPr/>
                    <a:lstStyle/>
                    <a:p>
                      <a:pPr marL="0" marR="0" algn="ctr" rtl="1">
                        <a:lnSpc>
                          <a:spcPct val="115000"/>
                        </a:lnSpc>
                        <a:spcBef>
                          <a:spcPts val="0"/>
                        </a:spcBef>
                        <a:spcAft>
                          <a:spcPts val="0"/>
                        </a:spcAft>
                      </a:pPr>
                      <a:r>
                        <a:rPr lang="fa-IR" sz="1400">
                          <a:effectLst/>
                          <a:cs typeface="B Nazanin" panose="00000400000000000000" pitchFamily="2" charset="-78"/>
                        </a:rPr>
                        <a:t>مقدار ثابت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2.036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0.446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4.561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0.000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2908081636"/>
                  </a:ext>
                </a:extLst>
              </a:tr>
              <a:tr h="0">
                <a:tc>
                  <a:txBody>
                    <a:bodyPr/>
                    <a:lstStyle/>
                    <a:p>
                      <a:pPr marL="0" marR="0" algn="ctr" rtl="1">
                        <a:lnSpc>
                          <a:spcPct val="115000"/>
                        </a:lnSpc>
                        <a:spcBef>
                          <a:spcPts val="0"/>
                        </a:spcBef>
                        <a:spcAft>
                          <a:spcPts val="0"/>
                        </a:spcAft>
                      </a:pPr>
                      <a:r>
                        <a:rPr lang="fa-IR" sz="1400">
                          <a:effectLst/>
                          <a:cs typeface="B Nazanin" panose="00000400000000000000" pitchFamily="2" charset="-78"/>
                        </a:rPr>
                        <a:t>فناوري اطلاعات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0.402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0.112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0.386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8.799</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0.000</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3294920358"/>
                  </a:ext>
                </a:extLst>
              </a:tr>
            </a:tbl>
          </a:graphicData>
        </a:graphic>
      </p:graphicFrame>
    </p:spTree>
    <p:extLst>
      <p:ext uri="{BB962C8B-B14F-4D97-AF65-F5344CB8AC3E}">
        <p14:creationId xmlns:p14="http://schemas.microsoft.com/office/powerpoint/2010/main" val="2282250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7" name="Rounded Rectangle 6">
            <a:hlinkClick r:id="rId3" action="ppaction://hlinksldjump"/>
          </p:cNvPr>
          <p:cNvSpPr/>
          <p:nvPr/>
        </p:nvSpPr>
        <p:spPr>
          <a:xfrm>
            <a:off x="7858148" y="85474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8" name="Rounded Rectangle 7">
            <a:hlinkClick r:id="rId7" action="ppaction://hlinksldjump"/>
          </p:cNvPr>
          <p:cNvSpPr/>
          <p:nvPr/>
        </p:nvSpPr>
        <p:spPr>
          <a:xfrm>
            <a:off x="7858148" y="1523763"/>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9" name="Rounded Rectangle 8">
            <a:hlinkClick r:id="rId8" action="ppaction://hlinksldjump"/>
          </p:cNvPr>
          <p:cNvSpPr/>
          <p:nvPr/>
        </p:nvSpPr>
        <p:spPr>
          <a:xfrm>
            <a:off x="7858148" y="219647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مواد و روش ها</a:t>
            </a:r>
          </a:p>
        </p:txBody>
      </p:sp>
      <p:sp>
        <p:nvSpPr>
          <p:cNvPr id="10" name="Rounded Rectangle 9">
            <a:hlinkClick r:id="rId9" action="ppaction://hlinksldjump"/>
          </p:cNvPr>
          <p:cNvSpPr/>
          <p:nvPr/>
        </p:nvSpPr>
        <p:spPr>
          <a:xfrm>
            <a:off x="7858148" y="289345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نتایج و بحث</a:t>
            </a:r>
          </a:p>
        </p:txBody>
      </p:sp>
      <p:sp>
        <p:nvSpPr>
          <p:cNvPr id="11" name="Rounded Rectangle 10">
            <a:hlinkClick r:id="rId10" action="ppaction://hlinksldjump"/>
          </p:cNvPr>
          <p:cNvSpPr/>
          <p:nvPr/>
        </p:nvSpPr>
        <p:spPr>
          <a:xfrm>
            <a:off x="7858148" y="356615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12" name="Rounded Rectangle 11">
            <a:hlinkClick r:id="rId11" action="ppaction://hlinksldjump"/>
          </p:cNvPr>
          <p:cNvSpPr/>
          <p:nvPr/>
        </p:nvSpPr>
        <p:spPr>
          <a:xfrm>
            <a:off x="7858148" y="426313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16" name="TextBox 15"/>
          <p:cNvSpPr txBox="1"/>
          <p:nvPr/>
        </p:nvSpPr>
        <p:spPr>
          <a:xfrm>
            <a:off x="7715272" y="5229200"/>
            <a:ext cx="1500198" cy="307777"/>
          </a:xfrm>
          <a:prstGeom prst="rect">
            <a:avLst/>
          </a:prstGeom>
          <a:noFill/>
        </p:spPr>
        <p:txBody>
          <a:bodyPr wrap="square" rtlCol="1">
            <a:spAutoFit/>
          </a:bodyPr>
          <a:lstStyle/>
          <a:p>
            <a:pPr algn="ctr"/>
            <a:r>
              <a:rPr lang="fa-IR" sz="1400" dirty="0">
                <a:cs typeface="B Titr" panose="00000700000000000000" pitchFamily="2" charset="-78"/>
              </a:rPr>
              <a:t>موضوع پایان نامه :</a:t>
            </a:r>
          </a:p>
        </p:txBody>
      </p:sp>
      <p:sp>
        <p:nvSpPr>
          <p:cNvPr id="17" name="TextBox 16"/>
          <p:cNvSpPr txBox="1"/>
          <p:nvPr/>
        </p:nvSpPr>
        <p:spPr>
          <a:xfrm>
            <a:off x="7715272" y="5733654"/>
            <a:ext cx="1500198" cy="307777"/>
          </a:xfrm>
          <a:prstGeom prst="rect">
            <a:avLst/>
          </a:prstGeom>
          <a:noFill/>
        </p:spPr>
        <p:txBody>
          <a:bodyPr wrap="square" rtlCol="1">
            <a:spAutoFit/>
          </a:bodyPr>
          <a:lstStyle/>
          <a:p>
            <a:pPr algn="ctr"/>
            <a:r>
              <a:rPr lang="fa-IR" sz="1400" dirty="0">
                <a:cs typeface="B Titr" panose="00000700000000000000" pitchFamily="2" charset="-78"/>
              </a:rPr>
              <a:t>تهیه شده توسط :</a:t>
            </a:r>
          </a:p>
        </p:txBody>
      </p:sp>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2" y="196437"/>
            <a:ext cx="7344684" cy="6709529"/>
          </a:xfrm>
          <a:prstGeom prst="rect">
            <a:avLst/>
          </a:prstGeom>
          <a:noFill/>
        </p:spPr>
        <p:txBody>
          <a:bodyPr wrap="square" rtlCol="0">
            <a:spAutoFit/>
          </a:bodyPr>
          <a:lstStyle/>
          <a:p>
            <a:pPr algn="just"/>
            <a:r>
              <a:rPr lang="fa-IR" sz="1600" b="1" dirty="0" smtClean="0">
                <a:cs typeface="B Titr" panose="00000700000000000000" pitchFamily="2" charset="-78"/>
              </a:rPr>
              <a:t>آزمون </a:t>
            </a:r>
            <a:r>
              <a:rPr lang="fa-IR" sz="1600" b="1" dirty="0">
                <a:cs typeface="B Titr" panose="00000700000000000000" pitchFamily="2" charset="-78"/>
              </a:rPr>
              <a:t>فرضیه ها با استفاده از تحلیل رگرسیون دو متغیره </a:t>
            </a:r>
            <a:r>
              <a:rPr lang="fa-IR" sz="1600" b="1" dirty="0" smtClean="0">
                <a:cs typeface="B Titr" panose="00000700000000000000" pitchFamily="2" charset="-78"/>
              </a:rPr>
              <a:t>ساده</a:t>
            </a:r>
          </a:p>
          <a:p>
            <a:pPr algn="just"/>
            <a:endParaRPr lang="fa-IR" b="1" dirty="0" smtClean="0"/>
          </a:p>
          <a:p>
            <a:pPr algn="just"/>
            <a:r>
              <a:rPr lang="fa-IR" sz="1600" b="1" u="sng" dirty="0" smtClean="0">
                <a:cs typeface="B Nazanin" panose="00000400000000000000" pitchFamily="2" charset="-78"/>
              </a:rPr>
              <a:t>فرضیه </a:t>
            </a:r>
            <a:r>
              <a:rPr lang="fa-IR" sz="1600" b="1" u="sng" dirty="0">
                <a:cs typeface="B Nazanin" panose="00000400000000000000" pitchFamily="2" charset="-78"/>
              </a:rPr>
              <a:t>فرعی پنجم:</a:t>
            </a:r>
            <a:r>
              <a:rPr lang="fa-IR" sz="1600" u="sng" dirty="0">
                <a:cs typeface="B Nazanin" panose="00000400000000000000" pitchFamily="2" charset="-78"/>
              </a:rPr>
              <a:t> </a:t>
            </a:r>
            <a:r>
              <a:rPr lang="fa-IR" sz="1600" b="1" u="sng" dirty="0">
                <a:cs typeface="B Nazanin" panose="00000400000000000000" pitchFamily="2" charset="-78"/>
              </a:rPr>
              <a:t>فناوري اطلاعات بر بعد همدلي كيفيت ادراك شده از خدمات در سازمان حج و زيارت تاثير دارد</a:t>
            </a:r>
            <a:r>
              <a:rPr lang="fa-IR" sz="1600" b="1" u="sng" dirty="0" smtClean="0">
                <a:cs typeface="B Nazanin" panose="00000400000000000000" pitchFamily="2" charset="-78"/>
              </a:rPr>
              <a:t>.</a:t>
            </a:r>
          </a:p>
          <a:p>
            <a:pPr algn="just"/>
            <a:endParaRPr lang="fa-IR" sz="1600" b="1" u="sng" dirty="0">
              <a:cs typeface="B Nazanin" panose="00000400000000000000" pitchFamily="2" charset="-78"/>
            </a:endParaRPr>
          </a:p>
          <a:p>
            <a:pPr algn="just"/>
            <a:endParaRPr lang="fa-IR" sz="1600" b="1" u="sng" dirty="0" smtClean="0">
              <a:cs typeface="B Nazanin" panose="00000400000000000000" pitchFamily="2" charset="-78"/>
            </a:endParaRPr>
          </a:p>
          <a:p>
            <a:pPr algn="just"/>
            <a:endParaRPr lang="fa-IR" sz="1600" b="1" u="sng" dirty="0">
              <a:cs typeface="B Nazanin" panose="00000400000000000000" pitchFamily="2" charset="-78"/>
            </a:endParaRPr>
          </a:p>
          <a:p>
            <a:pPr algn="just"/>
            <a:r>
              <a:rPr lang="fa-IR" sz="1400" dirty="0">
                <a:cs typeface="B Nazanin" panose="00000400000000000000" pitchFamily="2" charset="-78"/>
              </a:rPr>
              <a:t>در جدول فوق ستون ضریب همبستگی، میزان همبستگی بین فناوري اطلاعات بر بعد همدلي كيفيت ادراك شده از خدمات را نشان می دهد. ضریب بدست آمده برابر با 0.272 می باشد که بر وجود همبستگی بین این دو متغیر دلالت دارد. همچنین ضریب تعیین بدست آمده در این مدل برابر با 0.073 می باشد که بر این اساس می توان گفت که فناوري اطلاعات حدود 7.3 درصد از تغییرات بُعد پاسخگويي كيفيت ادراك شده از خدمات را پیش بینی  می کند</a:t>
            </a:r>
            <a:r>
              <a:rPr lang="fa-IR" sz="1400" dirty="0" smtClean="0">
                <a:cs typeface="B Nazanin" panose="00000400000000000000" pitchFamily="2" charset="-78"/>
              </a:rPr>
              <a:t>.</a:t>
            </a:r>
          </a:p>
          <a:p>
            <a:pPr algn="just"/>
            <a:endParaRPr lang="fa-IR" sz="1400" b="1" u="sng" dirty="0" smtClean="0">
              <a:cs typeface="B Nazanin" panose="00000400000000000000" pitchFamily="2" charset="-78"/>
            </a:endParaRPr>
          </a:p>
          <a:p>
            <a:pPr algn="just"/>
            <a:endParaRPr lang="fa-IR" sz="1600" b="1" u="sng" dirty="0">
              <a:cs typeface="B Nazanin" panose="00000400000000000000" pitchFamily="2" charset="-78"/>
            </a:endParaRPr>
          </a:p>
          <a:p>
            <a:pPr algn="just"/>
            <a:endParaRPr lang="fa-IR" sz="1600" b="1" u="sng" dirty="0" smtClean="0">
              <a:cs typeface="B Nazanin" panose="00000400000000000000" pitchFamily="2" charset="-78"/>
            </a:endParaRPr>
          </a:p>
          <a:p>
            <a:pPr algn="just"/>
            <a:endParaRPr lang="fa-IR" sz="1600" b="1" u="sng" dirty="0" smtClean="0">
              <a:cs typeface="B Nazanin" panose="00000400000000000000" pitchFamily="2" charset="-78"/>
            </a:endParaRPr>
          </a:p>
          <a:p>
            <a:pPr algn="just"/>
            <a:endParaRPr lang="fa-IR" sz="1600" b="1" u="sng" dirty="0">
              <a:cs typeface="B Nazanin" panose="00000400000000000000" pitchFamily="2" charset="-78"/>
            </a:endParaRPr>
          </a:p>
          <a:p>
            <a:pPr algn="just"/>
            <a:r>
              <a:rPr lang="fa-IR" sz="1400" dirty="0">
                <a:cs typeface="B Nazanin" panose="00000400000000000000" pitchFamily="2" charset="-78"/>
              </a:rPr>
              <a:t>به منظور بررسی معناداری معادله رگرسیون از آنالیز واریانس استفاده می شود. جدول فوق نتایج تحلیل واریانس مربوط به فرضیه فرعی پنجم را نشان می دهد. با توجه به آماره </a:t>
            </a:r>
            <a:r>
              <a:rPr lang="en-US" sz="1400" dirty="0">
                <a:cs typeface="B Nazanin" panose="00000400000000000000" pitchFamily="2" charset="-78"/>
              </a:rPr>
              <a:t>F</a:t>
            </a:r>
            <a:r>
              <a:rPr lang="fa-IR" sz="1400" dirty="0">
                <a:cs typeface="B Nazanin" panose="00000400000000000000" pitchFamily="2" charset="-78"/>
              </a:rPr>
              <a:t> بدست آمده (11.045)  و سطع معناداری مشاهده شده (0.000) که کمتر از 0.05 می باشد، می توان نتیجه گرفت که معادله رگرسیون معنادار است. بدین ترتیب فرضیه فرعی پنجم پژوهش مبنی بر اینکه فناوري اطلاعات بر بُعد همدلي كيفيت ادراك شده از خدمات تاثیر دارد ، تایید می گردد. </a:t>
            </a:r>
            <a:endParaRPr lang="fa-IR" sz="1400" dirty="0" smtClean="0">
              <a:cs typeface="B Nazanin" panose="00000400000000000000" pitchFamily="2" charset="-78"/>
            </a:endParaRPr>
          </a:p>
          <a:p>
            <a:pPr algn="just"/>
            <a:endParaRPr lang="fa-IR" sz="1400" b="1" u="sng" dirty="0">
              <a:cs typeface="B Nazanin" panose="00000400000000000000" pitchFamily="2" charset="-78"/>
            </a:endParaRPr>
          </a:p>
          <a:p>
            <a:pPr algn="just"/>
            <a:endParaRPr lang="fa-IR" sz="1400" b="1" u="sng" dirty="0" smtClean="0">
              <a:cs typeface="B Nazanin" panose="00000400000000000000" pitchFamily="2" charset="-78"/>
            </a:endParaRPr>
          </a:p>
          <a:p>
            <a:pPr algn="just"/>
            <a:endParaRPr lang="fa-IR" sz="1400" b="1" u="sng" dirty="0">
              <a:cs typeface="B Nazanin" panose="00000400000000000000" pitchFamily="2" charset="-78"/>
            </a:endParaRPr>
          </a:p>
          <a:p>
            <a:pPr algn="just"/>
            <a:endParaRPr lang="fa-IR" sz="1400" b="1" u="sng" dirty="0" smtClean="0">
              <a:cs typeface="B Nazanin" panose="00000400000000000000" pitchFamily="2" charset="-78"/>
            </a:endParaRPr>
          </a:p>
          <a:p>
            <a:pPr algn="just"/>
            <a:endParaRPr lang="fa-IR" sz="1400" b="1" u="sng" dirty="0">
              <a:cs typeface="B Nazanin" panose="00000400000000000000" pitchFamily="2" charset="-78"/>
            </a:endParaRPr>
          </a:p>
          <a:p>
            <a:pPr algn="just"/>
            <a:endParaRPr lang="fa-IR" sz="800" dirty="0" smtClean="0">
              <a:cs typeface="B Nazanin" panose="00000400000000000000" pitchFamily="2" charset="-78"/>
            </a:endParaRPr>
          </a:p>
          <a:p>
            <a:pPr algn="just"/>
            <a:r>
              <a:rPr lang="fa-IR" sz="1400" dirty="0" smtClean="0">
                <a:cs typeface="B Nazanin" panose="00000400000000000000" pitchFamily="2" charset="-78"/>
              </a:rPr>
              <a:t>جدول </a:t>
            </a:r>
            <a:r>
              <a:rPr lang="fa-IR" sz="1400" dirty="0">
                <a:cs typeface="B Nazanin" panose="00000400000000000000" pitchFamily="2" charset="-78"/>
              </a:rPr>
              <a:t>فوق معناداری ضرایب رگرسیونی را نشان می دهد. همانگونه که مشاهده می شود سطح معناداری بدست آمده برای مقدار ثابت و متغیر فناوري اطلاعات برابر صفر بوده و کمتر از سطح خطای آلفا 0.05 است. بنابراین ضریب رگرسیونی متغیر و مقدار ثابت معنادار می باشند و مقدار ثابت برابر با 2.288 و ضریب رگرسیونی متغیر برابر با 0.288 می باشد. </a:t>
            </a:r>
            <a:endParaRPr lang="fa-IR" sz="1400" b="1" u="sng" dirty="0">
              <a:cs typeface="B Nazanin" panose="00000400000000000000" pitchFamily="2" charset="-78"/>
            </a:endParaRPr>
          </a:p>
        </p:txBody>
      </p:sp>
      <p:graphicFrame>
        <p:nvGraphicFramePr>
          <p:cNvPr id="2" name="Table 1"/>
          <p:cNvGraphicFramePr>
            <a:graphicFrameLocks noGrp="1"/>
          </p:cNvGraphicFramePr>
          <p:nvPr>
            <p:extLst>
              <p:ext uri="{D42A27DB-BD31-4B8C-83A1-F6EECF244321}">
                <p14:modId xmlns:p14="http://schemas.microsoft.com/office/powerpoint/2010/main" val="672574784"/>
              </p:ext>
            </p:extLst>
          </p:nvPr>
        </p:nvGraphicFramePr>
        <p:xfrm>
          <a:off x="535349" y="1392906"/>
          <a:ext cx="6823670" cy="490728"/>
        </p:xfrm>
        <a:graphic>
          <a:graphicData uri="http://schemas.openxmlformats.org/drawingml/2006/table">
            <a:tbl>
              <a:tblPr rtl="1" firstRow="1" firstCol="1" bandRow="1">
                <a:tableStyleId>{5940675A-B579-460E-94D1-54222C63F5DA}</a:tableStyleId>
              </a:tblPr>
              <a:tblGrid>
                <a:gridCol w="1749589">
                  <a:extLst>
                    <a:ext uri="{9D8B030D-6E8A-4147-A177-3AD203B41FA5}">
                      <a16:colId xmlns:a16="http://schemas.microsoft.com/office/drawing/2014/main" val="276053283"/>
                    </a:ext>
                  </a:extLst>
                </a:gridCol>
                <a:gridCol w="1441159">
                  <a:extLst>
                    <a:ext uri="{9D8B030D-6E8A-4147-A177-3AD203B41FA5}">
                      <a16:colId xmlns:a16="http://schemas.microsoft.com/office/drawing/2014/main" val="3843895121"/>
                    </a:ext>
                  </a:extLst>
                </a:gridCol>
                <a:gridCol w="1909263">
                  <a:extLst>
                    <a:ext uri="{9D8B030D-6E8A-4147-A177-3AD203B41FA5}">
                      <a16:colId xmlns:a16="http://schemas.microsoft.com/office/drawing/2014/main" val="1972693950"/>
                    </a:ext>
                  </a:extLst>
                </a:gridCol>
                <a:gridCol w="1723659">
                  <a:extLst>
                    <a:ext uri="{9D8B030D-6E8A-4147-A177-3AD203B41FA5}">
                      <a16:colId xmlns:a16="http://schemas.microsoft.com/office/drawing/2014/main" val="2628801344"/>
                    </a:ext>
                  </a:extLst>
                </a:gridCol>
              </a:tblGrid>
              <a:tr h="0">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همبستگی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تعیین</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تعیین تعدیل شده</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خطای استاندارد برآورد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2173793371"/>
                  </a:ext>
                </a:extLst>
              </a:tr>
              <a:tr h="180975">
                <a:tc>
                  <a:txBody>
                    <a:bodyPr/>
                    <a:lstStyle/>
                    <a:p>
                      <a:pPr marL="0" marR="0" algn="ctr" rtl="1">
                        <a:lnSpc>
                          <a:spcPct val="115000"/>
                        </a:lnSpc>
                        <a:spcBef>
                          <a:spcPts val="0"/>
                        </a:spcBef>
                        <a:spcAft>
                          <a:spcPts val="0"/>
                        </a:spcAft>
                      </a:pPr>
                      <a:r>
                        <a:rPr lang="fa-IR" sz="1400">
                          <a:effectLst/>
                          <a:cs typeface="B Nazanin" panose="00000400000000000000" pitchFamily="2" charset="-78"/>
                        </a:rPr>
                        <a:t>0.272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0.073</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0.070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0.54285</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414916286"/>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286703063"/>
              </p:ext>
            </p:extLst>
          </p:nvPr>
        </p:nvGraphicFramePr>
        <p:xfrm>
          <a:off x="1043608" y="2893450"/>
          <a:ext cx="5537200" cy="981456"/>
        </p:xfrm>
        <a:graphic>
          <a:graphicData uri="http://schemas.openxmlformats.org/drawingml/2006/table">
            <a:tbl>
              <a:tblPr rtl="1" firstRow="1" firstCol="1" bandRow="1">
                <a:tableStyleId>{5940675A-B579-460E-94D1-54222C63F5DA}</a:tableStyleId>
              </a:tblPr>
              <a:tblGrid>
                <a:gridCol w="697865">
                  <a:extLst>
                    <a:ext uri="{9D8B030D-6E8A-4147-A177-3AD203B41FA5}">
                      <a16:colId xmlns:a16="http://schemas.microsoft.com/office/drawing/2014/main" val="373744674"/>
                    </a:ext>
                  </a:extLst>
                </a:gridCol>
                <a:gridCol w="1147445">
                  <a:extLst>
                    <a:ext uri="{9D8B030D-6E8A-4147-A177-3AD203B41FA5}">
                      <a16:colId xmlns:a16="http://schemas.microsoft.com/office/drawing/2014/main" val="136907613"/>
                    </a:ext>
                  </a:extLst>
                </a:gridCol>
                <a:gridCol w="832485">
                  <a:extLst>
                    <a:ext uri="{9D8B030D-6E8A-4147-A177-3AD203B41FA5}">
                      <a16:colId xmlns:a16="http://schemas.microsoft.com/office/drawing/2014/main" val="3652534251"/>
                    </a:ext>
                  </a:extLst>
                </a:gridCol>
                <a:gridCol w="1080135">
                  <a:extLst>
                    <a:ext uri="{9D8B030D-6E8A-4147-A177-3AD203B41FA5}">
                      <a16:colId xmlns:a16="http://schemas.microsoft.com/office/drawing/2014/main" val="2119930933"/>
                    </a:ext>
                  </a:extLst>
                </a:gridCol>
                <a:gridCol w="720090">
                  <a:extLst>
                    <a:ext uri="{9D8B030D-6E8A-4147-A177-3AD203B41FA5}">
                      <a16:colId xmlns:a16="http://schemas.microsoft.com/office/drawing/2014/main" val="2076631346"/>
                    </a:ext>
                  </a:extLst>
                </a:gridCol>
                <a:gridCol w="1059180">
                  <a:extLst>
                    <a:ext uri="{9D8B030D-6E8A-4147-A177-3AD203B41FA5}">
                      <a16:colId xmlns:a16="http://schemas.microsoft.com/office/drawing/2014/main" val="920010918"/>
                    </a:ext>
                  </a:extLst>
                </a:gridCol>
              </a:tblGrid>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 </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مجموع توان دوم</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درجه آزادی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میانگین توان دوم</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آماره </a:t>
                      </a:r>
                      <a:r>
                        <a:rPr lang="en-US" sz="1400">
                          <a:effectLst/>
                          <a:cs typeface="B Nazanin" panose="00000400000000000000" pitchFamily="2" charset="-78"/>
                        </a:rPr>
                        <a:t>F</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سطح معناداری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1888684400"/>
                  </a:ext>
                </a:extLst>
              </a:tr>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رگرسیون</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23.032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23.032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11.045</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0.000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961594979"/>
                  </a:ext>
                </a:extLst>
              </a:tr>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باقیمانده</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40.935</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106</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0.710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2280754985"/>
                  </a:ext>
                </a:extLst>
              </a:tr>
              <a:tr h="0">
                <a:tc>
                  <a:txBody>
                    <a:bodyPr/>
                    <a:lstStyle/>
                    <a:p>
                      <a:pPr marL="0" marR="0" algn="justLow" rtl="1">
                        <a:lnSpc>
                          <a:spcPct val="115000"/>
                        </a:lnSpc>
                        <a:spcBef>
                          <a:spcPts val="0"/>
                        </a:spcBef>
                        <a:spcAft>
                          <a:spcPts val="0"/>
                        </a:spcAft>
                      </a:pPr>
                      <a:r>
                        <a:rPr lang="fa-IR" sz="1400">
                          <a:effectLst/>
                          <a:cs typeface="B Nazanin" panose="00000400000000000000" pitchFamily="2" charset="-78"/>
                        </a:rPr>
                        <a:t>کل</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63.967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107</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438402641"/>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920023036"/>
              </p:ext>
            </p:extLst>
          </p:nvPr>
        </p:nvGraphicFramePr>
        <p:xfrm>
          <a:off x="863585" y="4955189"/>
          <a:ext cx="5897245" cy="981456"/>
        </p:xfrm>
        <a:graphic>
          <a:graphicData uri="http://schemas.openxmlformats.org/drawingml/2006/table">
            <a:tbl>
              <a:tblPr rtl="1" firstRow="1" firstCol="1" bandRow="1">
                <a:tableStyleId>{5940675A-B579-460E-94D1-54222C63F5DA}</a:tableStyleId>
              </a:tblPr>
              <a:tblGrid>
                <a:gridCol w="1327785">
                  <a:extLst>
                    <a:ext uri="{9D8B030D-6E8A-4147-A177-3AD203B41FA5}">
                      <a16:colId xmlns:a16="http://schemas.microsoft.com/office/drawing/2014/main" val="2749376044"/>
                    </a:ext>
                  </a:extLst>
                </a:gridCol>
                <a:gridCol w="1080135">
                  <a:extLst>
                    <a:ext uri="{9D8B030D-6E8A-4147-A177-3AD203B41FA5}">
                      <a16:colId xmlns:a16="http://schemas.microsoft.com/office/drawing/2014/main" val="83248274"/>
                    </a:ext>
                  </a:extLst>
                </a:gridCol>
                <a:gridCol w="1080135">
                  <a:extLst>
                    <a:ext uri="{9D8B030D-6E8A-4147-A177-3AD203B41FA5}">
                      <a16:colId xmlns:a16="http://schemas.microsoft.com/office/drawing/2014/main" val="1763108623"/>
                    </a:ext>
                  </a:extLst>
                </a:gridCol>
                <a:gridCol w="1080135">
                  <a:extLst>
                    <a:ext uri="{9D8B030D-6E8A-4147-A177-3AD203B41FA5}">
                      <a16:colId xmlns:a16="http://schemas.microsoft.com/office/drawing/2014/main" val="2630512246"/>
                    </a:ext>
                  </a:extLst>
                </a:gridCol>
                <a:gridCol w="629920">
                  <a:extLst>
                    <a:ext uri="{9D8B030D-6E8A-4147-A177-3AD203B41FA5}">
                      <a16:colId xmlns:a16="http://schemas.microsoft.com/office/drawing/2014/main" val="3358881060"/>
                    </a:ext>
                  </a:extLst>
                </a:gridCol>
                <a:gridCol w="699135">
                  <a:extLst>
                    <a:ext uri="{9D8B030D-6E8A-4147-A177-3AD203B41FA5}">
                      <a16:colId xmlns:a16="http://schemas.microsoft.com/office/drawing/2014/main" val="1838356811"/>
                    </a:ext>
                  </a:extLst>
                </a:gridCol>
              </a:tblGrid>
              <a:tr h="0">
                <a:tc rowSpan="2">
                  <a:txBody>
                    <a:bodyPr/>
                    <a:lstStyle/>
                    <a:p>
                      <a:pPr marL="0" marR="0" algn="ctr" rtl="1">
                        <a:lnSpc>
                          <a:spcPct val="115000"/>
                        </a:lnSpc>
                        <a:spcBef>
                          <a:spcPts val="0"/>
                        </a:spcBef>
                        <a:spcAft>
                          <a:spcPts val="0"/>
                        </a:spcAft>
                      </a:pPr>
                      <a:r>
                        <a:rPr lang="fa-IR" sz="1400">
                          <a:effectLst/>
                          <a:cs typeface="B Nazanin" panose="00000400000000000000" pitchFamily="2" charset="-78"/>
                        </a:rPr>
                        <a:t> </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gridSpan="2">
                  <a:txBody>
                    <a:bodyPr/>
                    <a:lstStyle/>
                    <a:p>
                      <a:pPr marL="0" marR="0" algn="ctr" rtl="1">
                        <a:lnSpc>
                          <a:spcPct val="115000"/>
                        </a:lnSpc>
                        <a:spcBef>
                          <a:spcPts val="0"/>
                        </a:spcBef>
                        <a:spcAft>
                          <a:spcPts val="0"/>
                        </a:spcAft>
                      </a:pPr>
                      <a:r>
                        <a:rPr lang="fa-IR" sz="1400">
                          <a:effectLst/>
                          <a:cs typeface="B Nazanin" panose="00000400000000000000" pitchFamily="2" charset="-78"/>
                        </a:rPr>
                        <a:t>ضرایب غیر استاندارد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hMerge="1">
                  <a:txBody>
                    <a:bodyPr/>
                    <a:lstStyle/>
                    <a:p>
                      <a:endParaRPr lang="en-US"/>
                    </a:p>
                  </a:txBody>
                  <a:tcPr/>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ضرایب استاندارد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rowSpan="2">
                  <a:txBody>
                    <a:bodyPr/>
                    <a:lstStyle/>
                    <a:p>
                      <a:pPr marL="0" marR="0" algn="ctr" rtl="1">
                        <a:lnSpc>
                          <a:spcPct val="115000"/>
                        </a:lnSpc>
                        <a:spcBef>
                          <a:spcPts val="0"/>
                        </a:spcBef>
                        <a:spcAft>
                          <a:spcPts val="0"/>
                        </a:spcAft>
                      </a:pPr>
                      <a:r>
                        <a:rPr lang="fa-IR" sz="1400">
                          <a:effectLst/>
                          <a:cs typeface="B Nazanin" panose="00000400000000000000" pitchFamily="2" charset="-78"/>
                        </a:rPr>
                        <a:t>آماره تی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rowSpan="2">
                  <a:txBody>
                    <a:bodyPr/>
                    <a:lstStyle/>
                    <a:p>
                      <a:pPr marL="0" marR="0" algn="ctr" rtl="1">
                        <a:lnSpc>
                          <a:spcPct val="115000"/>
                        </a:lnSpc>
                        <a:spcBef>
                          <a:spcPts val="0"/>
                        </a:spcBef>
                        <a:spcAft>
                          <a:spcPts val="0"/>
                        </a:spcAft>
                      </a:pPr>
                      <a:r>
                        <a:rPr lang="fa-IR" sz="1400">
                          <a:effectLst/>
                          <a:cs typeface="B Nazanin" panose="00000400000000000000" pitchFamily="2" charset="-78"/>
                        </a:rPr>
                        <a:t>سطح معناداری</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3421462446"/>
                  </a:ext>
                </a:extLst>
              </a:tr>
              <a:tr h="0">
                <a:tc vMerge="1">
                  <a:txBody>
                    <a:bodyPr/>
                    <a:lstStyle/>
                    <a:p>
                      <a:endParaRPr lang="en-US"/>
                    </a:p>
                  </a:txBody>
                  <a:tcPr/>
                </a:tc>
                <a:tc>
                  <a:txBody>
                    <a:bodyPr/>
                    <a:lstStyle/>
                    <a:p>
                      <a:pPr marL="0" marR="0" algn="ctr" rtl="1">
                        <a:lnSpc>
                          <a:spcPct val="115000"/>
                        </a:lnSpc>
                        <a:spcBef>
                          <a:spcPts val="0"/>
                        </a:spcBef>
                        <a:spcAft>
                          <a:spcPts val="0"/>
                        </a:spcAft>
                      </a:pPr>
                      <a:r>
                        <a:rPr lang="fa-IR" sz="1400">
                          <a:effectLst/>
                          <a:cs typeface="B Nazanin" panose="00000400000000000000" pitchFamily="2" charset="-78"/>
                        </a:rPr>
                        <a:t>ضریب </a:t>
                      </a:r>
                      <a:r>
                        <a:rPr lang="en-US" sz="1400">
                          <a:effectLst/>
                          <a:cs typeface="B Nazanin" panose="00000400000000000000" pitchFamily="2" charset="-78"/>
                        </a:rPr>
                        <a:t>B</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خطای استاندارد</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بتا</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206942940"/>
                  </a:ext>
                </a:extLst>
              </a:tr>
              <a:tr h="0">
                <a:tc>
                  <a:txBody>
                    <a:bodyPr/>
                    <a:lstStyle/>
                    <a:p>
                      <a:pPr marL="0" marR="0" algn="ctr" rtl="1">
                        <a:lnSpc>
                          <a:spcPct val="115000"/>
                        </a:lnSpc>
                        <a:spcBef>
                          <a:spcPts val="0"/>
                        </a:spcBef>
                        <a:spcAft>
                          <a:spcPts val="0"/>
                        </a:spcAft>
                      </a:pPr>
                      <a:r>
                        <a:rPr lang="fa-IR" sz="1400">
                          <a:effectLst/>
                          <a:cs typeface="B Nazanin" panose="00000400000000000000" pitchFamily="2" charset="-78"/>
                        </a:rPr>
                        <a:t>مقدار ثابت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2.288</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0.415</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6.243</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0.000</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2118778455"/>
                  </a:ext>
                </a:extLst>
              </a:tr>
              <a:tr h="0">
                <a:tc>
                  <a:txBody>
                    <a:bodyPr/>
                    <a:lstStyle/>
                    <a:p>
                      <a:pPr marL="0" marR="0" algn="ctr" rtl="1">
                        <a:lnSpc>
                          <a:spcPct val="115000"/>
                        </a:lnSpc>
                        <a:spcBef>
                          <a:spcPts val="0"/>
                        </a:spcBef>
                        <a:spcAft>
                          <a:spcPts val="0"/>
                        </a:spcAft>
                      </a:pPr>
                      <a:r>
                        <a:rPr lang="fa-IR" sz="1400">
                          <a:effectLst/>
                          <a:cs typeface="B Nazanin" panose="00000400000000000000" pitchFamily="2" charset="-78"/>
                        </a:rPr>
                        <a:t>فناوري اطلاعات</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0.288</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0.104</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0.272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a:effectLst/>
                          <a:cs typeface="B Nazanin" panose="00000400000000000000" pitchFamily="2" charset="-78"/>
                        </a:rPr>
                        <a:t>4.212</a:t>
                      </a:r>
                      <a:endParaRPr lang="en-US" sz="11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0"/>
                        </a:spcAft>
                      </a:pPr>
                      <a:r>
                        <a:rPr lang="fa-IR" sz="1400" dirty="0">
                          <a:effectLst/>
                          <a:cs typeface="B Nazanin" panose="00000400000000000000" pitchFamily="2" charset="-78"/>
                        </a:rPr>
                        <a:t>0.000</a:t>
                      </a:r>
                      <a:endParaRPr lang="en-US" sz="11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3264473808"/>
                  </a:ext>
                </a:extLst>
              </a:tr>
            </a:tbl>
          </a:graphicData>
        </a:graphic>
      </p:graphicFrame>
    </p:spTree>
    <p:extLst>
      <p:ext uri="{BB962C8B-B14F-4D97-AF65-F5344CB8AC3E}">
        <p14:creationId xmlns:p14="http://schemas.microsoft.com/office/powerpoint/2010/main" val="1868150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7" name="Rounded Rectangle 6">
            <a:hlinkClick r:id="rId3" action="ppaction://hlinksldjump"/>
          </p:cNvPr>
          <p:cNvSpPr/>
          <p:nvPr/>
        </p:nvSpPr>
        <p:spPr>
          <a:xfrm>
            <a:off x="7858148" y="85474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8" name="Rounded Rectangle 7">
            <a:hlinkClick r:id="rId7" action="ppaction://hlinksldjump"/>
          </p:cNvPr>
          <p:cNvSpPr/>
          <p:nvPr/>
        </p:nvSpPr>
        <p:spPr>
          <a:xfrm>
            <a:off x="7858148" y="1523763"/>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9" name="Rounded Rectangle 8">
            <a:hlinkClick r:id="rId8" action="ppaction://hlinksldjump"/>
          </p:cNvPr>
          <p:cNvSpPr/>
          <p:nvPr/>
        </p:nvSpPr>
        <p:spPr>
          <a:xfrm>
            <a:off x="7858148" y="219647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مواد و روش ها</a:t>
            </a:r>
          </a:p>
        </p:txBody>
      </p:sp>
      <p:sp>
        <p:nvSpPr>
          <p:cNvPr id="10" name="Rounded Rectangle 9">
            <a:hlinkClick r:id="rId9" action="ppaction://hlinksldjump"/>
          </p:cNvPr>
          <p:cNvSpPr/>
          <p:nvPr/>
        </p:nvSpPr>
        <p:spPr>
          <a:xfrm>
            <a:off x="7858148" y="289345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نتایج و بحث</a:t>
            </a:r>
          </a:p>
        </p:txBody>
      </p:sp>
      <p:sp>
        <p:nvSpPr>
          <p:cNvPr id="11" name="Rounded Rectangle 10">
            <a:hlinkClick r:id="rId10" action="ppaction://hlinksldjump"/>
          </p:cNvPr>
          <p:cNvSpPr/>
          <p:nvPr/>
        </p:nvSpPr>
        <p:spPr>
          <a:xfrm>
            <a:off x="7858148" y="356615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12" name="Rounded Rectangle 11">
            <a:hlinkClick r:id="rId11" action="ppaction://hlinksldjump"/>
          </p:cNvPr>
          <p:cNvSpPr/>
          <p:nvPr/>
        </p:nvSpPr>
        <p:spPr>
          <a:xfrm>
            <a:off x="7858148" y="426313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16" name="TextBox 15"/>
          <p:cNvSpPr txBox="1"/>
          <p:nvPr/>
        </p:nvSpPr>
        <p:spPr>
          <a:xfrm>
            <a:off x="7715272" y="5229200"/>
            <a:ext cx="1500198" cy="307777"/>
          </a:xfrm>
          <a:prstGeom prst="rect">
            <a:avLst/>
          </a:prstGeom>
          <a:noFill/>
        </p:spPr>
        <p:txBody>
          <a:bodyPr wrap="square" rtlCol="1">
            <a:spAutoFit/>
          </a:bodyPr>
          <a:lstStyle/>
          <a:p>
            <a:pPr algn="ctr"/>
            <a:r>
              <a:rPr lang="fa-IR" sz="1400" dirty="0">
                <a:cs typeface="B Titr" panose="00000700000000000000" pitchFamily="2" charset="-78"/>
              </a:rPr>
              <a:t>موضوع پایان نامه :</a:t>
            </a:r>
          </a:p>
        </p:txBody>
      </p:sp>
      <p:sp>
        <p:nvSpPr>
          <p:cNvPr id="17" name="TextBox 16"/>
          <p:cNvSpPr txBox="1"/>
          <p:nvPr/>
        </p:nvSpPr>
        <p:spPr>
          <a:xfrm>
            <a:off x="7715272" y="5733654"/>
            <a:ext cx="1500198" cy="307777"/>
          </a:xfrm>
          <a:prstGeom prst="rect">
            <a:avLst/>
          </a:prstGeom>
          <a:noFill/>
        </p:spPr>
        <p:txBody>
          <a:bodyPr wrap="square" rtlCol="1">
            <a:spAutoFit/>
          </a:bodyPr>
          <a:lstStyle/>
          <a:p>
            <a:pPr algn="ctr"/>
            <a:r>
              <a:rPr lang="fa-IR" sz="1400" dirty="0">
                <a:cs typeface="B Titr" panose="00000700000000000000" pitchFamily="2" charset="-78"/>
              </a:rPr>
              <a:t>تهیه شده توسط :</a:t>
            </a:r>
          </a:p>
        </p:txBody>
      </p:sp>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2" y="196437"/>
            <a:ext cx="7344684" cy="1354217"/>
          </a:xfrm>
          <a:prstGeom prst="rect">
            <a:avLst/>
          </a:prstGeom>
          <a:noFill/>
        </p:spPr>
        <p:txBody>
          <a:bodyPr wrap="square" rtlCol="0">
            <a:spAutoFit/>
          </a:bodyPr>
          <a:lstStyle/>
          <a:p>
            <a:pPr algn="just"/>
            <a:r>
              <a:rPr lang="fa-IR" sz="1600" b="1" dirty="0" smtClean="0">
                <a:cs typeface="B Titr" panose="00000700000000000000" pitchFamily="2" charset="-78"/>
              </a:rPr>
              <a:t>آزمون </a:t>
            </a:r>
            <a:r>
              <a:rPr lang="fa-IR" sz="1600" b="1" dirty="0">
                <a:cs typeface="B Titr" panose="00000700000000000000" pitchFamily="2" charset="-78"/>
              </a:rPr>
              <a:t>فرضیه ها با استفاده از تحلیل رگرسیون دو متغیره </a:t>
            </a:r>
            <a:r>
              <a:rPr lang="fa-IR" sz="1600" b="1" dirty="0" smtClean="0">
                <a:cs typeface="B Titr" panose="00000700000000000000" pitchFamily="2" charset="-78"/>
              </a:rPr>
              <a:t>ساده</a:t>
            </a:r>
          </a:p>
          <a:p>
            <a:pPr algn="just"/>
            <a:endParaRPr lang="fa-IR" b="1" dirty="0" smtClean="0"/>
          </a:p>
          <a:p>
            <a:pPr algn="just"/>
            <a:r>
              <a:rPr lang="fa-IR" sz="1600" dirty="0">
                <a:cs typeface="B Nazanin" panose="00000400000000000000" pitchFamily="2" charset="-78"/>
              </a:rPr>
              <a:t>خلاصه نتایج  حاصل از آزمون فرضیه های تحقیق </a:t>
            </a:r>
            <a:r>
              <a:rPr lang="fa-IR" sz="1600" dirty="0" smtClean="0">
                <a:cs typeface="B Nazanin" panose="00000400000000000000" pitchFamily="2" charset="-78"/>
              </a:rPr>
              <a:t>را در قالب جدول زیرمشاهده می کنید.</a:t>
            </a:r>
          </a:p>
          <a:p>
            <a:pPr algn="just"/>
            <a:endParaRPr lang="fa-IR" sz="1600" b="1" dirty="0">
              <a:cs typeface="B Nazanin" panose="00000400000000000000" pitchFamily="2" charset="-78"/>
            </a:endParaRPr>
          </a:p>
          <a:p>
            <a:pPr algn="just"/>
            <a:endParaRPr lang="fa-IR" sz="1600" b="1" dirty="0" smtClean="0">
              <a:cs typeface="B Nazanin" panose="00000400000000000000" pitchFamily="2" charset="-78"/>
            </a:endParaRPr>
          </a:p>
        </p:txBody>
      </p:sp>
      <p:graphicFrame>
        <p:nvGraphicFramePr>
          <p:cNvPr id="13" name="Table 12"/>
          <p:cNvGraphicFramePr>
            <a:graphicFrameLocks noGrp="1"/>
          </p:cNvGraphicFramePr>
          <p:nvPr>
            <p:extLst>
              <p:ext uri="{D42A27DB-BD31-4B8C-83A1-F6EECF244321}">
                <p14:modId xmlns:p14="http://schemas.microsoft.com/office/powerpoint/2010/main" val="3761436359"/>
              </p:ext>
            </p:extLst>
          </p:nvPr>
        </p:nvGraphicFramePr>
        <p:xfrm>
          <a:off x="526095" y="1499722"/>
          <a:ext cx="6842178" cy="3925824"/>
        </p:xfrm>
        <a:graphic>
          <a:graphicData uri="http://schemas.openxmlformats.org/drawingml/2006/table">
            <a:tbl>
              <a:tblPr rtl="1" firstRow="1" firstCol="1" bandRow="1">
                <a:tableStyleId>{08FB837D-C827-4EFA-A057-4D05807E0F7C}</a:tableStyleId>
              </a:tblPr>
              <a:tblGrid>
                <a:gridCol w="841636">
                  <a:extLst>
                    <a:ext uri="{9D8B030D-6E8A-4147-A177-3AD203B41FA5}">
                      <a16:colId xmlns:a16="http://schemas.microsoft.com/office/drawing/2014/main" val="415440303"/>
                    </a:ext>
                  </a:extLst>
                </a:gridCol>
                <a:gridCol w="3462440">
                  <a:extLst>
                    <a:ext uri="{9D8B030D-6E8A-4147-A177-3AD203B41FA5}">
                      <a16:colId xmlns:a16="http://schemas.microsoft.com/office/drawing/2014/main" val="185322790"/>
                    </a:ext>
                  </a:extLst>
                </a:gridCol>
                <a:gridCol w="772460">
                  <a:extLst>
                    <a:ext uri="{9D8B030D-6E8A-4147-A177-3AD203B41FA5}">
                      <a16:colId xmlns:a16="http://schemas.microsoft.com/office/drawing/2014/main" val="753996000"/>
                    </a:ext>
                  </a:extLst>
                </a:gridCol>
                <a:gridCol w="1258022">
                  <a:extLst>
                    <a:ext uri="{9D8B030D-6E8A-4147-A177-3AD203B41FA5}">
                      <a16:colId xmlns:a16="http://schemas.microsoft.com/office/drawing/2014/main" val="1152219490"/>
                    </a:ext>
                  </a:extLst>
                </a:gridCol>
                <a:gridCol w="507620">
                  <a:extLst>
                    <a:ext uri="{9D8B030D-6E8A-4147-A177-3AD203B41FA5}">
                      <a16:colId xmlns:a16="http://schemas.microsoft.com/office/drawing/2014/main" val="3616514046"/>
                    </a:ext>
                  </a:extLst>
                </a:gridCol>
              </a:tblGrid>
              <a:tr h="0">
                <a:tc>
                  <a:txBody>
                    <a:bodyPr/>
                    <a:lstStyle/>
                    <a:p>
                      <a:pPr marL="0" marR="0" algn="ctr" rtl="1">
                        <a:lnSpc>
                          <a:spcPct val="115000"/>
                        </a:lnSpc>
                        <a:spcBef>
                          <a:spcPts val="0"/>
                        </a:spcBef>
                        <a:spcAft>
                          <a:spcPts val="1000"/>
                        </a:spcAft>
                      </a:pPr>
                      <a:r>
                        <a:rPr lang="fa-IR" sz="1600">
                          <a:effectLst/>
                          <a:cs typeface="B Nazanin" panose="00000400000000000000" pitchFamily="2" charset="-78"/>
                        </a:rPr>
                        <a:t>شماره فرضیه</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1000"/>
                        </a:spcAft>
                      </a:pPr>
                      <a:r>
                        <a:rPr lang="fa-IR" sz="1600" dirty="0">
                          <a:effectLst/>
                          <a:cs typeface="B Nazanin" panose="00000400000000000000" pitchFamily="2" charset="-78"/>
                        </a:rPr>
                        <a:t>شرح فرضیه</a:t>
                      </a:r>
                      <a:endParaRPr lang="en-US" sz="16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ضریب بتا</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سطح معناداری</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نتیجه</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1164409170"/>
                  </a:ext>
                </a:extLst>
              </a:tr>
              <a:tr h="0">
                <a:tc>
                  <a:txBody>
                    <a:bodyPr/>
                    <a:lstStyle/>
                    <a:p>
                      <a:pPr algn="ctr" rtl="1">
                        <a:lnSpc>
                          <a:spcPct val="115000"/>
                        </a:lnSpc>
                        <a:spcAft>
                          <a:spcPts val="0"/>
                        </a:spcAft>
                      </a:pPr>
                      <a:r>
                        <a:rPr lang="fa-IR" sz="1600">
                          <a:effectLst/>
                          <a:cs typeface="B Nazanin" panose="00000400000000000000" pitchFamily="2" charset="-78"/>
                        </a:rPr>
                        <a:t>اصلی</a:t>
                      </a:r>
                      <a:endParaRPr lang="en-US" sz="1600">
                        <a:effectLst/>
                        <a:latin typeface="Calibri" panose="020F0502020204030204" pitchFamily="34" charset="0"/>
                        <a:cs typeface="B Nazanin" panose="00000400000000000000" pitchFamily="2" charset="-78"/>
                      </a:endParaRPr>
                    </a:p>
                  </a:txBody>
                  <a:tcPr marL="68580" marR="68580" marT="0" marB="0"/>
                </a:tc>
                <a:tc>
                  <a:txBody>
                    <a:bodyPr/>
                    <a:lstStyle/>
                    <a:p>
                      <a:pPr algn="justLow" rtl="1">
                        <a:lnSpc>
                          <a:spcPct val="115000"/>
                        </a:lnSpc>
                        <a:spcAft>
                          <a:spcPts val="0"/>
                        </a:spcAft>
                      </a:pPr>
                      <a:r>
                        <a:rPr lang="ar-SA" sz="1600">
                          <a:effectLst/>
                          <a:cs typeface="B Nazanin" panose="00000400000000000000" pitchFamily="2" charset="-78"/>
                        </a:rPr>
                        <a:t>فناوري اطلاعات بر كيفيت ادراك شده از خدمات در سازمان حج و زيارت تاثير دار.</a:t>
                      </a:r>
                      <a:endParaRPr lang="en-US" sz="1600">
                        <a:effectLst/>
                        <a:latin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0.582</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0.000</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تایید</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2241656560"/>
                  </a:ext>
                </a:extLst>
              </a:tr>
              <a:tr h="0">
                <a:tc>
                  <a:txBody>
                    <a:bodyPr/>
                    <a:lstStyle/>
                    <a:p>
                      <a:pPr algn="ctr" rtl="1">
                        <a:lnSpc>
                          <a:spcPct val="115000"/>
                        </a:lnSpc>
                        <a:spcAft>
                          <a:spcPts val="0"/>
                        </a:spcAft>
                      </a:pPr>
                      <a:r>
                        <a:rPr lang="fa-IR" sz="1600">
                          <a:effectLst/>
                          <a:cs typeface="B Nazanin" panose="00000400000000000000" pitchFamily="2" charset="-78"/>
                        </a:rPr>
                        <a:t>1</a:t>
                      </a:r>
                      <a:endParaRPr lang="en-US" sz="1600">
                        <a:effectLst/>
                        <a:latin typeface="Calibri" panose="020F0502020204030204" pitchFamily="34" charset="0"/>
                        <a:cs typeface="B Nazanin" panose="00000400000000000000" pitchFamily="2" charset="-78"/>
                      </a:endParaRPr>
                    </a:p>
                  </a:txBody>
                  <a:tcPr marL="68580" marR="68580" marT="0" marB="0"/>
                </a:tc>
                <a:tc>
                  <a:txBody>
                    <a:bodyPr/>
                    <a:lstStyle/>
                    <a:p>
                      <a:pPr algn="justLow" rtl="1">
                        <a:lnSpc>
                          <a:spcPct val="115000"/>
                        </a:lnSpc>
                        <a:spcAft>
                          <a:spcPts val="0"/>
                        </a:spcAft>
                      </a:pPr>
                      <a:r>
                        <a:rPr lang="ar-SA" sz="1600">
                          <a:effectLst/>
                          <a:cs typeface="B Nazanin" panose="00000400000000000000" pitchFamily="2" charset="-78"/>
                        </a:rPr>
                        <a:t>فناوري اطلاعات بر بعد عوامل ملموس كيفيت ادراك شده از خدمات در سازمان حج و زيارت تاثير دارد.</a:t>
                      </a:r>
                      <a:endParaRPr lang="en-US" sz="1600">
                        <a:effectLst/>
                        <a:latin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0.295</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0.000</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تایید</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501228951"/>
                  </a:ext>
                </a:extLst>
              </a:tr>
              <a:tr h="0">
                <a:tc>
                  <a:txBody>
                    <a:bodyPr/>
                    <a:lstStyle/>
                    <a:p>
                      <a:pPr algn="ctr" rtl="1">
                        <a:lnSpc>
                          <a:spcPct val="115000"/>
                        </a:lnSpc>
                        <a:spcAft>
                          <a:spcPts val="0"/>
                        </a:spcAft>
                      </a:pPr>
                      <a:r>
                        <a:rPr lang="fa-IR" sz="1600">
                          <a:effectLst/>
                          <a:cs typeface="B Nazanin" panose="00000400000000000000" pitchFamily="2" charset="-78"/>
                        </a:rPr>
                        <a:t>2</a:t>
                      </a:r>
                      <a:endParaRPr lang="en-US" sz="1600">
                        <a:effectLst/>
                        <a:latin typeface="Calibri" panose="020F0502020204030204" pitchFamily="34" charset="0"/>
                        <a:cs typeface="B Nazanin" panose="00000400000000000000" pitchFamily="2" charset="-78"/>
                      </a:endParaRPr>
                    </a:p>
                  </a:txBody>
                  <a:tcPr marL="68580" marR="68580" marT="0" marB="0"/>
                </a:tc>
                <a:tc>
                  <a:txBody>
                    <a:bodyPr/>
                    <a:lstStyle/>
                    <a:p>
                      <a:pPr algn="justLow" rtl="1">
                        <a:lnSpc>
                          <a:spcPct val="115000"/>
                        </a:lnSpc>
                        <a:spcAft>
                          <a:spcPts val="0"/>
                        </a:spcAft>
                      </a:pPr>
                      <a:r>
                        <a:rPr lang="ar-SA" sz="1600">
                          <a:effectLst/>
                          <a:cs typeface="B Nazanin" panose="00000400000000000000" pitchFamily="2" charset="-78"/>
                        </a:rPr>
                        <a:t>فناوري اطلاعات بر بعد قابليت اعتماد كيفيت ادراك شده از خدمات در سازمان حج و زيارت تاثير دارد.</a:t>
                      </a:r>
                      <a:endParaRPr lang="en-US" sz="1600">
                        <a:effectLst/>
                        <a:latin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0.353</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0.000</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تایید</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1222507046"/>
                  </a:ext>
                </a:extLst>
              </a:tr>
              <a:tr h="0">
                <a:tc>
                  <a:txBody>
                    <a:bodyPr/>
                    <a:lstStyle/>
                    <a:p>
                      <a:pPr algn="ctr" rtl="1">
                        <a:lnSpc>
                          <a:spcPct val="115000"/>
                        </a:lnSpc>
                        <a:spcAft>
                          <a:spcPts val="0"/>
                        </a:spcAft>
                      </a:pPr>
                      <a:r>
                        <a:rPr lang="fa-IR" sz="1600">
                          <a:effectLst/>
                          <a:cs typeface="B Nazanin" panose="00000400000000000000" pitchFamily="2" charset="-78"/>
                        </a:rPr>
                        <a:t>3</a:t>
                      </a:r>
                      <a:endParaRPr lang="en-US" sz="1600">
                        <a:effectLst/>
                        <a:latin typeface="Calibri" panose="020F0502020204030204" pitchFamily="34" charset="0"/>
                        <a:cs typeface="B Nazanin" panose="00000400000000000000" pitchFamily="2" charset="-78"/>
                      </a:endParaRPr>
                    </a:p>
                  </a:txBody>
                  <a:tcPr marL="68580" marR="68580" marT="0" marB="0"/>
                </a:tc>
                <a:tc>
                  <a:txBody>
                    <a:bodyPr/>
                    <a:lstStyle/>
                    <a:p>
                      <a:pPr algn="justLow" rtl="1">
                        <a:lnSpc>
                          <a:spcPct val="115000"/>
                        </a:lnSpc>
                        <a:spcAft>
                          <a:spcPts val="0"/>
                        </a:spcAft>
                      </a:pPr>
                      <a:r>
                        <a:rPr lang="ar-SA" sz="1600">
                          <a:effectLst/>
                          <a:cs typeface="B Nazanin" panose="00000400000000000000" pitchFamily="2" charset="-78"/>
                        </a:rPr>
                        <a:t>فناوري اطلاعات بر بعد قابليت اطمينان كيفيت ادراك شده از خدمات در سازمان حج و زيارت تاثير دارد.</a:t>
                      </a:r>
                      <a:endParaRPr lang="en-US" sz="1600">
                        <a:effectLst/>
                        <a:latin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0.347</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0.000</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تایید</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677743142"/>
                  </a:ext>
                </a:extLst>
              </a:tr>
              <a:tr h="0">
                <a:tc>
                  <a:txBody>
                    <a:bodyPr/>
                    <a:lstStyle/>
                    <a:p>
                      <a:pPr algn="ctr" rtl="1">
                        <a:lnSpc>
                          <a:spcPct val="115000"/>
                        </a:lnSpc>
                        <a:spcAft>
                          <a:spcPts val="0"/>
                        </a:spcAft>
                      </a:pPr>
                      <a:r>
                        <a:rPr lang="fa-IR" sz="1600">
                          <a:effectLst/>
                          <a:cs typeface="B Nazanin" panose="00000400000000000000" pitchFamily="2" charset="-78"/>
                        </a:rPr>
                        <a:t>4</a:t>
                      </a:r>
                      <a:endParaRPr lang="en-US" sz="1600">
                        <a:effectLst/>
                        <a:latin typeface="Calibri" panose="020F0502020204030204" pitchFamily="34" charset="0"/>
                        <a:cs typeface="B Nazanin" panose="00000400000000000000" pitchFamily="2" charset="-78"/>
                      </a:endParaRPr>
                    </a:p>
                  </a:txBody>
                  <a:tcPr marL="68580" marR="68580" marT="0" marB="0"/>
                </a:tc>
                <a:tc>
                  <a:txBody>
                    <a:bodyPr/>
                    <a:lstStyle/>
                    <a:p>
                      <a:pPr algn="justLow" rtl="1">
                        <a:lnSpc>
                          <a:spcPct val="115000"/>
                        </a:lnSpc>
                        <a:spcAft>
                          <a:spcPts val="0"/>
                        </a:spcAft>
                      </a:pPr>
                      <a:r>
                        <a:rPr lang="ar-SA" sz="1600">
                          <a:effectLst/>
                          <a:cs typeface="B Nazanin" panose="00000400000000000000" pitchFamily="2" charset="-78"/>
                        </a:rPr>
                        <a:t>فناوري اطلاعات بر بعد پاسخگويي كيفيت ادراك شده از خدمات در سازمان حج و زيارت تاثير دارد.</a:t>
                      </a:r>
                      <a:endParaRPr lang="en-US" sz="1600">
                        <a:effectLst/>
                        <a:latin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0.386</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0.000</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تایید</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3841145284"/>
                  </a:ext>
                </a:extLst>
              </a:tr>
              <a:tr h="0">
                <a:tc>
                  <a:txBody>
                    <a:bodyPr/>
                    <a:lstStyle/>
                    <a:p>
                      <a:pPr algn="ctr" rtl="1">
                        <a:lnSpc>
                          <a:spcPct val="115000"/>
                        </a:lnSpc>
                        <a:spcAft>
                          <a:spcPts val="0"/>
                        </a:spcAft>
                      </a:pPr>
                      <a:r>
                        <a:rPr lang="fa-IR" sz="1600">
                          <a:effectLst/>
                          <a:cs typeface="B Nazanin" panose="00000400000000000000" pitchFamily="2" charset="-78"/>
                        </a:rPr>
                        <a:t>5</a:t>
                      </a:r>
                      <a:endParaRPr lang="en-US" sz="1600">
                        <a:effectLst/>
                        <a:latin typeface="Calibri" panose="020F0502020204030204" pitchFamily="34" charset="0"/>
                        <a:cs typeface="B Nazanin" panose="00000400000000000000" pitchFamily="2" charset="-78"/>
                      </a:endParaRPr>
                    </a:p>
                  </a:txBody>
                  <a:tcPr marL="68580" marR="68580" marT="0" marB="0"/>
                </a:tc>
                <a:tc>
                  <a:txBody>
                    <a:bodyPr/>
                    <a:lstStyle/>
                    <a:p>
                      <a:pPr algn="justLow" rtl="1">
                        <a:lnSpc>
                          <a:spcPct val="115000"/>
                        </a:lnSpc>
                        <a:spcAft>
                          <a:spcPts val="0"/>
                        </a:spcAft>
                      </a:pPr>
                      <a:r>
                        <a:rPr lang="ar-SA" sz="1600">
                          <a:effectLst/>
                          <a:cs typeface="B Nazanin" panose="00000400000000000000" pitchFamily="2" charset="-78"/>
                        </a:rPr>
                        <a:t>فناوري اطلاعات بر بعد همدلي كيفيت ادراك شده از خدمات در سازمان حج و زيارت تاثير دارد.</a:t>
                      </a:r>
                      <a:endParaRPr lang="en-US" sz="1600">
                        <a:effectLst/>
                        <a:latin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0.272</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1000"/>
                        </a:spcAft>
                      </a:pPr>
                      <a:r>
                        <a:rPr lang="fa-IR" sz="1600">
                          <a:effectLst/>
                          <a:cs typeface="B Nazanin" panose="00000400000000000000" pitchFamily="2" charset="-78"/>
                        </a:rPr>
                        <a:t>0.000</a:t>
                      </a:r>
                      <a:endParaRPr lang="en-US" sz="16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15000"/>
                        </a:lnSpc>
                        <a:spcBef>
                          <a:spcPts val="0"/>
                        </a:spcBef>
                        <a:spcAft>
                          <a:spcPts val="1000"/>
                        </a:spcAft>
                      </a:pPr>
                      <a:r>
                        <a:rPr lang="fa-IR" sz="1600" dirty="0">
                          <a:effectLst/>
                          <a:cs typeface="B Nazanin" panose="00000400000000000000" pitchFamily="2" charset="-78"/>
                        </a:rPr>
                        <a:t>تایید</a:t>
                      </a:r>
                      <a:endParaRPr lang="en-US" sz="16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tc>
                <a:extLst>
                  <a:ext uri="{0D108BD9-81ED-4DB2-BD59-A6C34878D82A}">
                    <a16:rowId xmlns:a16="http://schemas.microsoft.com/office/drawing/2014/main" val="61882372"/>
                  </a:ext>
                </a:extLst>
              </a:tr>
            </a:tbl>
          </a:graphicData>
        </a:graphic>
      </p:graphicFrame>
    </p:spTree>
    <p:extLst>
      <p:ext uri="{BB962C8B-B14F-4D97-AF65-F5344CB8AC3E}">
        <p14:creationId xmlns:p14="http://schemas.microsoft.com/office/powerpoint/2010/main" val="274271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7" name="Rounded Rectangle 6">
            <a:hlinkClick r:id="rId3" action="ppaction://hlinksldjump"/>
          </p:cNvPr>
          <p:cNvSpPr/>
          <p:nvPr/>
        </p:nvSpPr>
        <p:spPr>
          <a:xfrm>
            <a:off x="7858148" y="85474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8" name="Rounded Rectangle 7">
            <a:hlinkClick r:id="rId7" action="ppaction://hlinksldjump"/>
          </p:cNvPr>
          <p:cNvSpPr/>
          <p:nvPr/>
        </p:nvSpPr>
        <p:spPr>
          <a:xfrm>
            <a:off x="7858148" y="1523763"/>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9" name="Rounded Rectangle 8">
            <a:hlinkClick r:id="rId8" action="ppaction://hlinksldjump"/>
          </p:cNvPr>
          <p:cNvSpPr/>
          <p:nvPr/>
        </p:nvSpPr>
        <p:spPr>
          <a:xfrm>
            <a:off x="7858148" y="219647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مواد و روش ها</a:t>
            </a:r>
          </a:p>
        </p:txBody>
      </p:sp>
      <p:sp>
        <p:nvSpPr>
          <p:cNvPr id="10" name="Rounded Rectangle 9">
            <a:hlinkClick r:id="rId9" action="ppaction://hlinksldjump"/>
          </p:cNvPr>
          <p:cNvSpPr/>
          <p:nvPr/>
        </p:nvSpPr>
        <p:spPr>
          <a:xfrm>
            <a:off x="7858148" y="289345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نتایج و بحث</a:t>
            </a:r>
          </a:p>
        </p:txBody>
      </p:sp>
      <p:sp>
        <p:nvSpPr>
          <p:cNvPr id="11" name="Rounded Rectangle 10">
            <a:hlinkClick r:id="rId10" action="ppaction://hlinksldjump"/>
          </p:cNvPr>
          <p:cNvSpPr/>
          <p:nvPr/>
        </p:nvSpPr>
        <p:spPr>
          <a:xfrm>
            <a:off x="7858148" y="356615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12" name="Rounded Rectangle 11">
            <a:hlinkClick r:id="rId11" action="ppaction://hlinksldjump"/>
          </p:cNvPr>
          <p:cNvSpPr/>
          <p:nvPr/>
        </p:nvSpPr>
        <p:spPr>
          <a:xfrm>
            <a:off x="7858148" y="426313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16" name="TextBox 15"/>
          <p:cNvSpPr txBox="1"/>
          <p:nvPr/>
        </p:nvSpPr>
        <p:spPr>
          <a:xfrm>
            <a:off x="7715272" y="5229200"/>
            <a:ext cx="1500198" cy="307777"/>
          </a:xfrm>
          <a:prstGeom prst="rect">
            <a:avLst/>
          </a:prstGeom>
          <a:noFill/>
        </p:spPr>
        <p:txBody>
          <a:bodyPr wrap="square" rtlCol="1">
            <a:spAutoFit/>
          </a:bodyPr>
          <a:lstStyle/>
          <a:p>
            <a:pPr algn="ctr"/>
            <a:r>
              <a:rPr lang="fa-IR" sz="1400" dirty="0">
                <a:cs typeface="B Titr" panose="00000700000000000000" pitchFamily="2" charset="-78"/>
              </a:rPr>
              <a:t>موضوع پایان نامه :</a:t>
            </a:r>
          </a:p>
        </p:txBody>
      </p:sp>
      <p:sp>
        <p:nvSpPr>
          <p:cNvPr id="17" name="TextBox 16"/>
          <p:cNvSpPr txBox="1"/>
          <p:nvPr/>
        </p:nvSpPr>
        <p:spPr>
          <a:xfrm>
            <a:off x="7715272" y="5733654"/>
            <a:ext cx="1500198" cy="307777"/>
          </a:xfrm>
          <a:prstGeom prst="rect">
            <a:avLst/>
          </a:prstGeom>
          <a:noFill/>
        </p:spPr>
        <p:txBody>
          <a:bodyPr wrap="square" rtlCol="1">
            <a:spAutoFit/>
          </a:bodyPr>
          <a:lstStyle/>
          <a:p>
            <a:pPr algn="ctr"/>
            <a:r>
              <a:rPr lang="fa-IR" sz="1400" dirty="0">
                <a:cs typeface="B Titr" panose="00000700000000000000" pitchFamily="2" charset="-78"/>
              </a:rPr>
              <a:t>تهیه شده توسط :</a:t>
            </a:r>
          </a:p>
        </p:txBody>
      </p:sp>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2" y="196437"/>
            <a:ext cx="7344684" cy="1631216"/>
          </a:xfrm>
          <a:prstGeom prst="rect">
            <a:avLst/>
          </a:prstGeom>
          <a:noFill/>
        </p:spPr>
        <p:txBody>
          <a:bodyPr wrap="square" rtlCol="0">
            <a:spAutoFit/>
          </a:bodyPr>
          <a:lstStyle/>
          <a:p>
            <a:pPr algn="just"/>
            <a:r>
              <a:rPr lang="fa-IR" dirty="0">
                <a:cs typeface="2  Titr" panose="00000700000000000000" pitchFamily="2" charset="-78"/>
              </a:rPr>
              <a:t>نتیجه </a:t>
            </a:r>
            <a:r>
              <a:rPr lang="fa-IR" dirty="0" smtClean="0">
                <a:cs typeface="2  Titr" panose="00000700000000000000" pitchFamily="2" charset="-78"/>
              </a:rPr>
              <a:t>گیری</a:t>
            </a:r>
          </a:p>
          <a:p>
            <a:pPr algn="just"/>
            <a:endParaRPr lang="fa-IR" b="1" dirty="0">
              <a:cs typeface="2  Titr" panose="00000700000000000000" pitchFamily="2" charset="-78"/>
            </a:endParaRPr>
          </a:p>
          <a:p>
            <a:pPr algn="just"/>
            <a:r>
              <a:rPr lang="fa-IR" sz="1600" b="1" dirty="0">
                <a:cs typeface="B Nazanin" panose="00000400000000000000" pitchFamily="2" charset="-78"/>
              </a:rPr>
              <a:t>نتایج تحلیل آمار </a:t>
            </a:r>
            <a:r>
              <a:rPr lang="fa-IR" sz="1600" b="1" dirty="0" smtClean="0">
                <a:cs typeface="B Nazanin" panose="00000400000000000000" pitchFamily="2" charset="-78"/>
              </a:rPr>
              <a:t>توصیفی</a:t>
            </a:r>
          </a:p>
          <a:p>
            <a:pPr algn="just"/>
            <a:endParaRPr lang="fa-IR" sz="1600" b="1" dirty="0">
              <a:cs typeface="B Nazanin" panose="00000400000000000000" pitchFamily="2" charset="-78"/>
            </a:endParaRPr>
          </a:p>
          <a:p>
            <a:pPr algn="just"/>
            <a:r>
              <a:rPr lang="fa-IR" sz="1600" dirty="0">
                <a:cs typeface="B Nazanin" panose="00000400000000000000" pitchFamily="2" charset="-78"/>
              </a:rPr>
              <a:t>تحلیل آمار توصیفی به تفکیک ویژگیهای جمعیت شناختی شامل جنسیت، میزان تحصیلات، سن و سابقه کار و پست سازمانی در قالب جداول و نمودارهای توزیع فراوانی انجام گرفت. نتایج بدست آمده بدین شرح بوده است</a:t>
            </a:r>
            <a:r>
              <a:rPr lang="fa-IR" sz="1600" dirty="0" smtClean="0">
                <a:cs typeface="B Nazanin" panose="00000400000000000000" pitchFamily="2" charset="-78"/>
              </a:rPr>
              <a:t>:</a:t>
            </a:r>
          </a:p>
        </p:txBody>
      </p:sp>
      <p:graphicFrame>
        <p:nvGraphicFramePr>
          <p:cNvPr id="2" name="Table 1"/>
          <p:cNvGraphicFramePr>
            <a:graphicFrameLocks noGrp="1"/>
          </p:cNvGraphicFramePr>
          <p:nvPr>
            <p:extLst>
              <p:ext uri="{D42A27DB-BD31-4B8C-83A1-F6EECF244321}">
                <p14:modId xmlns:p14="http://schemas.microsoft.com/office/powerpoint/2010/main" val="3992756821"/>
              </p:ext>
            </p:extLst>
          </p:nvPr>
        </p:nvGraphicFramePr>
        <p:xfrm>
          <a:off x="899184" y="2061929"/>
          <a:ext cx="6096000" cy="4267200"/>
        </p:xfrm>
        <a:graphic>
          <a:graphicData uri="http://schemas.openxmlformats.org/drawingml/2006/table">
            <a:tbl>
              <a:tblPr firstRow="1" bandRow="1">
                <a:tableStyleId>{5940675A-B579-460E-94D1-54222C63F5DA}</a:tableStyleId>
              </a:tblPr>
              <a:tblGrid>
                <a:gridCol w="1728600">
                  <a:extLst>
                    <a:ext uri="{9D8B030D-6E8A-4147-A177-3AD203B41FA5}">
                      <a16:colId xmlns:a16="http://schemas.microsoft.com/office/drawing/2014/main" val="3395979844"/>
                    </a:ext>
                  </a:extLst>
                </a:gridCol>
                <a:gridCol w="1368152">
                  <a:extLst>
                    <a:ext uri="{9D8B030D-6E8A-4147-A177-3AD203B41FA5}">
                      <a16:colId xmlns:a16="http://schemas.microsoft.com/office/drawing/2014/main" val="749279563"/>
                    </a:ext>
                  </a:extLst>
                </a:gridCol>
                <a:gridCol w="1656184">
                  <a:extLst>
                    <a:ext uri="{9D8B030D-6E8A-4147-A177-3AD203B41FA5}">
                      <a16:colId xmlns:a16="http://schemas.microsoft.com/office/drawing/2014/main" val="3531533955"/>
                    </a:ext>
                  </a:extLst>
                </a:gridCol>
                <a:gridCol w="1343064">
                  <a:extLst>
                    <a:ext uri="{9D8B030D-6E8A-4147-A177-3AD203B41FA5}">
                      <a16:colId xmlns:a16="http://schemas.microsoft.com/office/drawing/2014/main" val="1732206465"/>
                    </a:ext>
                  </a:extLst>
                </a:gridCol>
              </a:tblGrid>
              <a:tr h="254392">
                <a:tc>
                  <a:txBody>
                    <a:bodyPr/>
                    <a:lstStyle/>
                    <a:p>
                      <a:r>
                        <a:rPr lang="fa-IR" sz="1400" dirty="0" smtClean="0">
                          <a:cs typeface="B Nazanin" panose="00000400000000000000" pitchFamily="2" charset="-78"/>
                        </a:rPr>
                        <a:t>گروهبندی</a:t>
                      </a:r>
                      <a:endParaRPr lang="en-US" sz="1400" dirty="0">
                        <a:cs typeface="B Nazanin" panose="00000400000000000000" pitchFamily="2" charset="-78"/>
                      </a:endParaRPr>
                    </a:p>
                  </a:txBody>
                  <a:tcPr/>
                </a:tc>
                <a:tc>
                  <a:txBody>
                    <a:bodyPr/>
                    <a:lstStyle/>
                    <a:p>
                      <a:r>
                        <a:rPr lang="fa-IR" sz="1400" dirty="0" smtClean="0">
                          <a:cs typeface="B Nazanin" panose="00000400000000000000" pitchFamily="2" charset="-78"/>
                        </a:rPr>
                        <a:t>درصد</a:t>
                      </a:r>
                      <a:endParaRPr lang="en-US" sz="1400" dirty="0">
                        <a:cs typeface="B Nazanin" panose="00000400000000000000" pitchFamily="2" charset="-78"/>
                      </a:endParaRPr>
                    </a:p>
                  </a:txBody>
                  <a:tcPr/>
                </a:tc>
                <a:tc>
                  <a:txBody>
                    <a:bodyPr/>
                    <a:lstStyle/>
                    <a:p>
                      <a:r>
                        <a:rPr lang="fa-IR" sz="1400" dirty="0" smtClean="0">
                          <a:cs typeface="B Nazanin" panose="00000400000000000000" pitchFamily="2" charset="-78"/>
                        </a:rPr>
                        <a:t>موضوع</a:t>
                      </a:r>
                      <a:endParaRPr lang="en-US" sz="1400" dirty="0">
                        <a:cs typeface="B Nazanin" panose="00000400000000000000" pitchFamily="2" charset="-78"/>
                      </a:endParaRPr>
                    </a:p>
                  </a:txBody>
                  <a:tcPr/>
                </a:tc>
                <a:tc>
                  <a:txBody>
                    <a:bodyPr/>
                    <a:lstStyle/>
                    <a:p>
                      <a:r>
                        <a:rPr lang="fa-IR" sz="1400" dirty="0" smtClean="0">
                          <a:cs typeface="B Nazanin" panose="00000400000000000000" pitchFamily="2" charset="-78"/>
                        </a:rPr>
                        <a:t>نوع</a:t>
                      </a:r>
                      <a:endParaRPr lang="en-US" sz="1400" dirty="0">
                        <a:cs typeface="B Nazanin" panose="00000400000000000000" pitchFamily="2" charset="-78"/>
                      </a:endParaRPr>
                    </a:p>
                  </a:txBody>
                  <a:tcPr/>
                </a:tc>
                <a:extLst>
                  <a:ext uri="{0D108BD9-81ED-4DB2-BD59-A6C34878D82A}">
                    <a16:rowId xmlns:a16="http://schemas.microsoft.com/office/drawing/2014/main" val="2099492920"/>
                  </a:ext>
                </a:extLst>
              </a:tr>
              <a:tr h="237624">
                <a:tc>
                  <a:txBody>
                    <a:bodyPr/>
                    <a:lstStyle/>
                    <a:p>
                      <a:r>
                        <a:rPr lang="fa-IR" sz="1400" dirty="0" smtClean="0">
                          <a:cs typeface="B Nazanin" panose="00000400000000000000" pitchFamily="2" charset="-78"/>
                        </a:rPr>
                        <a:t>مرد</a:t>
                      </a:r>
                      <a:endParaRPr lang="en-US" sz="1400" dirty="0">
                        <a:cs typeface="B Nazanin" panose="00000400000000000000" pitchFamily="2" charset="-78"/>
                      </a:endParaRPr>
                    </a:p>
                  </a:txBody>
                  <a:tcPr/>
                </a:tc>
                <a:tc>
                  <a:txBody>
                    <a:bodyPr/>
                    <a:lstStyle/>
                    <a:p>
                      <a:r>
                        <a:rPr lang="fa-IR" sz="1400" dirty="0" smtClean="0">
                          <a:cs typeface="B Nazanin" panose="00000400000000000000" pitchFamily="2" charset="-78"/>
                        </a:rPr>
                        <a:t>76/9% </a:t>
                      </a:r>
                      <a:endParaRPr lang="en-US" sz="1400" dirty="0">
                        <a:cs typeface="B Nazanin" panose="00000400000000000000" pitchFamily="2" charset="-78"/>
                      </a:endParaRPr>
                    </a:p>
                  </a:txBody>
                  <a:tcPr/>
                </a:tc>
                <a:tc rowSpan="2">
                  <a:txBody>
                    <a:bodyPr/>
                    <a:lstStyle/>
                    <a:p>
                      <a:pPr algn="ctr"/>
                      <a:r>
                        <a:rPr lang="fa-IR" sz="1400" dirty="0" smtClean="0">
                          <a:cs typeface="B Nazanin" panose="00000400000000000000" pitchFamily="2" charset="-78"/>
                        </a:rPr>
                        <a:t>جنسیت</a:t>
                      </a:r>
                      <a:endParaRPr lang="en-US" sz="1400" dirty="0">
                        <a:cs typeface="B Nazanin" panose="00000400000000000000" pitchFamily="2" charset="-78"/>
                      </a:endParaRPr>
                    </a:p>
                  </a:txBody>
                  <a:tcPr anchor="ctr"/>
                </a:tc>
                <a:tc rowSpan="13">
                  <a:txBody>
                    <a:bodyPr/>
                    <a:lstStyle/>
                    <a:p>
                      <a:pPr algn="ctr"/>
                      <a:r>
                        <a:rPr lang="fa-IR" sz="1400" dirty="0" smtClean="0">
                          <a:cs typeface="B Nazanin" panose="00000400000000000000" pitchFamily="2" charset="-78"/>
                        </a:rPr>
                        <a:t>کارکنان</a:t>
                      </a:r>
                      <a:endParaRPr lang="en-US" sz="1400" dirty="0">
                        <a:cs typeface="B Nazanin" panose="00000400000000000000" pitchFamily="2" charset="-78"/>
                      </a:endParaRPr>
                    </a:p>
                  </a:txBody>
                  <a:tcPr anchor="ctr"/>
                </a:tc>
                <a:extLst>
                  <a:ext uri="{0D108BD9-81ED-4DB2-BD59-A6C34878D82A}">
                    <a16:rowId xmlns:a16="http://schemas.microsoft.com/office/drawing/2014/main" val="1031385757"/>
                  </a:ext>
                </a:extLst>
              </a:tr>
              <a:tr h="211595">
                <a:tc>
                  <a:txBody>
                    <a:bodyPr/>
                    <a:lstStyle/>
                    <a:p>
                      <a:r>
                        <a:rPr lang="fa-IR" sz="1400" dirty="0" smtClean="0">
                          <a:cs typeface="B Nazanin" panose="00000400000000000000" pitchFamily="2" charset="-78"/>
                        </a:rPr>
                        <a:t>زن</a:t>
                      </a:r>
                      <a:endParaRPr lang="en-US" sz="1400" dirty="0">
                        <a:cs typeface="B Nazanin" panose="00000400000000000000" pitchFamily="2" charset="-78"/>
                      </a:endParaRPr>
                    </a:p>
                  </a:txBody>
                  <a:tcPr/>
                </a:tc>
                <a:tc>
                  <a:txBody>
                    <a:bodyPr/>
                    <a:lstStyle/>
                    <a:p>
                      <a:r>
                        <a:rPr lang="fa-IR" sz="1400" dirty="0" smtClean="0">
                          <a:cs typeface="B Nazanin" panose="00000400000000000000" pitchFamily="2" charset="-78"/>
                        </a:rPr>
                        <a:t>23/1%</a:t>
                      </a:r>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1921478751"/>
                  </a:ext>
                </a:extLst>
              </a:tr>
              <a:tr h="211595">
                <a:tc>
                  <a:txBody>
                    <a:bodyPr/>
                    <a:lstStyle/>
                    <a:p>
                      <a:r>
                        <a:rPr lang="fa-IR" sz="1400" dirty="0" smtClean="0">
                          <a:cs typeface="B Nazanin" panose="00000400000000000000" pitchFamily="2" charset="-78"/>
                        </a:rPr>
                        <a:t>فوق</a:t>
                      </a:r>
                      <a:r>
                        <a:rPr lang="fa-IR" sz="1400" baseline="0" dirty="0" smtClean="0">
                          <a:cs typeface="B Nazanin" panose="00000400000000000000" pitchFamily="2" charset="-78"/>
                        </a:rPr>
                        <a:t> لیسانس و بالاتر</a:t>
                      </a:r>
                      <a:endParaRPr lang="en-US" sz="1400" dirty="0">
                        <a:cs typeface="B Nazanin" panose="00000400000000000000" pitchFamily="2" charset="-78"/>
                      </a:endParaRPr>
                    </a:p>
                  </a:txBody>
                  <a:tcPr/>
                </a:tc>
                <a:tc>
                  <a:txBody>
                    <a:bodyPr/>
                    <a:lstStyle/>
                    <a:p>
                      <a:r>
                        <a:rPr lang="fa-IR" sz="1400" dirty="0" smtClean="0">
                          <a:cs typeface="B Nazanin" panose="00000400000000000000" pitchFamily="2" charset="-78"/>
                        </a:rPr>
                        <a:t>43/5%</a:t>
                      </a:r>
                      <a:endParaRPr lang="en-US" sz="1400" dirty="0">
                        <a:cs typeface="B Nazanin" panose="00000400000000000000" pitchFamily="2" charset="-78"/>
                      </a:endParaRPr>
                    </a:p>
                  </a:txBody>
                  <a:tcPr/>
                </a:tc>
                <a:tc rowSpan="4">
                  <a:txBody>
                    <a:bodyPr/>
                    <a:lstStyle/>
                    <a:p>
                      <a:pPr algn="ctr"/>
                      <a:r>
                        <a:rPr lang="fa-IR" sz="1400" dirty="0" smtClean="0">
                          <a:cs typeface="B Nazanin" panose="00000400000000000000" pitchFamily="2" charset="-78"/>
                        </a:rPr>
                        <a:t>تحصیلات</a:t>
                      </a:r>
                      <a:endParaRPr lang="en-US" sz="1400" dirty="0">
                        <a:cs typeface="B Nazanin" panose="00000400000000000000" pitchFamily="2" charset="-78"/>
                      </a:endParaRPr>
                    </a:p>
                  </a:txBody>
                  <a:tcPr anchor="ct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721845676"/>
                  </a:ext>
                </a:extLst>
              </a:tr>
              <a:tr h="211595">
                <a:tc>
                  <a:txBody>
                    <a:bodyPr/>
                    <a:lstStyle/>
                    <a:p>
                      <a:r>
                        <a:rPr lang="fa-IR" sz="1400" dirty="0" smtClean="0">
                          <a:cs typeface="B Nazanin" panose="00000400000000000000" pitchFamily="2" charset="-78"/>
                        </a:rPr>
                        <a:t>لیسانس</a:t>
                      </a:r>
                      <a:endParaRPr lang="en-US" sz="1400" dirty="0">
                        <a:cs typeface="B Nazanin" panose="00000400000000000000" pitchFamily="2" charset="-78"/>
                      </a:endParaRPr>
                    </a:p>
                  </a:txBody>
                  <a:tcPr/>
                </a:tc>
                <a:tc>
                  <a:txBody>
                    <a:bodyPr/>
                    <a:lstStyle/>
                    <a:p>
                      <a:r>
                        <a:rPr lang="fa-IR" sz="1400" dirty="0" smtClean="0">
                          <a:cs typeface="B Nazanin" panose="00000400000000000000" pitchFamily="2" charset="-78"/>
                        </a:rPr>
                        <a:t>37%</a:t>
                      </a:r>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3844916692"/>
                  </a:ext>
                </a:extLst>
              </a:tr>
              <a:tr h="211595">
                <a:tc>
                  <a:txBody>
                    <a:bodyPr/>
                    <a:lstStyle/>
                    <a:p>
                      <a:r>
                        <a:rPr lang="fa-IR" sz="1400" dirty="0" smtClean="0">
                          <a:cs typeface="B Nazanin" panose="00000400000000000000" pitchFamily="2" charset="-78"/>
                        </a:rPr>
                        <a:t>فوق دیپلم</a:t>
                      </a:r>
                      <a:endParaRPr lang="en-US" sz="1400" dirty="0">
                        <a:cs typeface="B Nazanin" panose="00000400000000000000" pitchFamily="2" charset="-78"/>
                      </a:endParaRPr>
                    </a:p>
                  </a:txBody>
                  <a:tcPr/>
                </a:tc>
                <a:tc>
                  <a:txBody>
                    <a:bodyPr/>
                    <a:lstStyle/>
                    <a:p>
                      <a:r>
                        <a:rPr lang="fa-IR" sz="1400" dirty="0" smtClean="0">
                          <a:cs typeface="B Nazanin" panose="00000400000000000000" pitchFamily="2" charset="-78"/>
                        </a:rPr>
                        <a:t>13/9%</a:t>
                      </a:r>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2003061155"/>
                  </a:ext>
                </a:extLst>
              </a:tr>
              <a:tr h="211595">
                <a:tc>
                  <a:txBody>
                    <a:bodyPr/>
                    <a:lstStyle/>
                    <a:p>
                      <a:r>
                        <a:rPr lang="fa-IR" sz="1400" dirty="0" smtClean="0">
                          <a:cs typeface="B Nazanin" panose="00000400000000000000" pitchFamily="2" charset="-78"/>
                        </a:rPr>
                        <a:t>دیپلم</a:t>
                      </a:r>
                      <a:endParaRPr lang="en-US" sz="1400" dirty="0">
                        <a:cs typeface="B Nazanin" panose="00000400000000000000" pitchFamily="2" charset="-78"/>
                      </a:endParaRPr>
                    </a:p>
                  </a:txBody>
                  <a:tcPr/>
                </a:tc>
                <a:tc>
                  <a:txBody>
                    <a:bodyPr/>
                    <a:lstStyle/>
                    <a:p>
                      <a:pPr algn="r" rtl="1"/>
                      <a:r>
                        <a:rPr lang="fa-IR" sz="1400" dirty="0" smtClean="0">
                          <a:cs typeface="B Nazanin" panose="00000400000000000000" pitchFamily="2" charset="-78"/>
                        </a:rPr>
                        <a:t>5/6%</a:t>
                      </a:r>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1860237742"/>
                  </a:ext>
                </a:extLst>
              </a:tr>
              <a:tr h="211595">
                <a:tc>
                  <a:txBody>
                    <a:bodyPr/>
                    <a:lstStyle/>
                    <a:p>
                      <a:r>
                        <a:rPr lang="fa-IR" sz="1400" dirty="0" smtClean="0">
                          <a:cs typeface="B Nazanin" panose="00000400000000000000" pitchFamily="2" charset="-78"/>
                        </a:rPr>
                        <a:t>30 تا 40 سال</a:t>
                      </a:r>
                      <a:endParaRPr lang="en-US" sz="1400" dirty="0">
                        <a:cs typeface="B Nazanin" panose="00000400000000000000" pitchFamily="2" charset="-78"/>
                      </a:endParaRPr>
                    </a:p>
                  </a:txBody>
                  <a:tcPr/>
                </a:tc>
                <a:tc>
                  <a:txBody>
                    <a:bodyPr/>
                    <a:lstStyle/>
                    <a:p>
                      <a:pPr algn="r" rtl="1"/>
                      <a:r>
                        <a:rPr lang="fa-IR" sz="1400" dirty="0" smtClean="0">
                          <a:cs typeface="B Nazanin" panose="00000400000000000000" pitchFamily="2" charset="-78"/>
                        </a:rPr>
                        <a:t>53/7%</a:t>
                      </a:r>
                      <a:endParaRPr lang="en-US" sz="1400" dirty="0">
                        <a:cs typeface="B Nazanin" panose="00000400000000000000" pitchFamily="2" charset="-78"/>
                      </a:endParaRPr>
                    </a:p>
                  </a:txBody>
                  <a:tcPr/>
                </a:tc>
                <a:tc rowSpan="4">
                  <a:txBody>
                    <a:bodyPr/>
                    <a:lstStyle/>
                    <a:p>
                      <a:pPr algn="ctr"/>
                      <a:r>
                        <a:rPr lang="fa-IR" sz="1400" dirty="0" smtClean="0">
                          <a:cs typeface="B Nazanin" panose="00000400000000000000" pitchFamily="2" charset="-78"/>
                        </a:rPr>
                        <a:t>سن</a:t>
                      </a:r>
                      <a:endParaRPr lang="en-US" sz="1400" dirty="0">
                        <a:cs typeface="B Nazanin" panose="00000400000000000000" pitchFamily="2" charset="-78"/>
                      </a:endParaRPr>
                    </a:p>
                  </a:txBody>
                  <a:tcPr anchor="ct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961075785"/>
                  </a:ext>
                </a:extLst>
              </a:tr>
              <a:tr h="211595">
                <a:tc>
                  <a:txBody>
                    <a:bodyPr/>
                    <a:lstStyle/>
                    <a:p>
                      <a:r>
                        <a:rPr lang="fa-IR" sz="1400" dirty="0" smtClean="0">
                          <a:cs typeface="B Nazanin" panose="00000400000000000000" pitchFamily="2" charset="-78"/>
                        </a:rPr>
                        <a:t>40 تا 50 سال</a:t>
                      </a:r>
                      <a:endParaRPr lang="en-US" sz="1400" dirty="0">
                        <a:cs typeface="B Nazanin" panose="00000400000000000000" pitchFamily="2" charset="-78"/>
                      </a:endParaRPr>
                    </a:p>
                  </a:txBody>
                  <a:tcPr/>
                </a:tc>
                <a:tc>
                  <a:txBody>
                    <a:bodyPr/>
                    <a:lstStyle/>
                    <a:p>
                      <a:pPr algn="r" rtl="1"/>
                      <a:r>
                        <a:rPr lang="fa-IR" sz="1400" dirty="0" smtClean="0">
                          <a:cs typeface="B Nazanin" panose="00000400000000000000" pitchFamily="2" charset="-78"/>
                        </a:rPr>
                        <a:t>31/5%</a:t>
                      </a:r>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3539635290"/>
                  </a:ext>
                </a:extLst>
              </a:tr>
              <a:tr h="211595">
                <a:tc>
                  <a:txBody>
                    <a:bodyPr/>
                    <a:lstStyle/>
                    <a:p>
                      <a:r>
                        <a:rPr lang="fa-IR" sz="1400" dirty="0" smtClean="0">
                          <a:cs typeface="B Nazanin" panose="00000400000000000000" pitchFamily="2" charset="-78"/>
                        </a:rPr>
                        <a:t>زیر 30 سال</a:t>
                      </a:r>
                      <a:endParaRPr lang="en-US" sz="1400" dirty="0">
                        <a:cs typeface="B Nazanin" panose="00000400000000000000" pitchFamily="2" charset="-78"/>
                      </a:endParaRPr>
                    </a:p>
                  </a:txBody>
                  <a:tcPr/>
                </a:tc>
                <a:tc>
                  <a:txBody>
                    <a:bodyPr/>
                    <a:lstStyle/>
                    <a:p>
                      <a:pPr algn="r" rtl="1"/>
                      <a:r>
                        <a:rPr lang="fa-IR" sz="1400" dirty="0" smtClean="0">
                          <a:cs typeface="B Nazanin" panose="00000400000000000000" pitchFamily="2" charset="-78"/>
                        </a:rPr>
                        <a:t>9/3%</a:t>
                      </a:r>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1227790963"/>
                  </a:ext>
                </a:extLst>
              </a:tr>
              <a:tr h="211595">
                <a:tc>
                  <a:txBody>
                    <a:bodyPr/>
                    <a:lstStyle/>
                    <a:p>
                      <a:r>
                        <a:rPr lang="fa-IR" sz="1400" dirty="0" smtClean="0">
                          <a:cs typeface="B Nazanin" panose="00000400000000000000" pitchFamily="2" charset="-78"/>
                        </a:rPr>
                        <a:t>بالای 50 سال</a:t>
                      </a:r>
                      <a:endParaRPr lang="en-US" sz="1400" dirty="0">
                        <a:cs typeface="B Nazanin" panose="00000400000000000000" pitchFamily="2" charset="-78"/>
                      </a:endParaRPr>
                    </a:p>
                  </a:txBody>
                  <a:tcPr/>
                </a:tc>
                <a:tc>
                  <a:txBody>
                    <a:bodyPr/>
                    <a:lstStyle/>
                    <a:p>
                      <a:pPr algn="r" rtl="1"/>
                      <a:r>
                        <a:rPr lang="fa-IR" sz="1400" dirty="0" smtClean="0">
                          <a:cs typeface="B Nazanin" panose="00000400000000000000" pitchFamily="2" charset="-78"/>
                        </a:rPr>
                        <a:t>5/5%</a:t>
                      </a:r>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4022184539"/>
                  </a:ext>
                </a:extLst>
              </a:tr>
              <a:tr h="211595">
                <a:tc>
                  <a:txBody>
                    <a:bodyPr/>
                    <a:lstStyle/>
                    <a:p>
                      <a:r>
                        <a:rPr lang="fa-IR" sz="1400" dirty="0" smtClean="0">
                          <a:cs typeface="B Nazanin" panose="00000400000000000000" pitchFamily="2" charset="-78"/>
                        </a:rPr>
                        <a:t>10تا20سال</a:t>
                      </a:r>
                      <a:endParaRPr lang="en-US" sz="1400" dirty="0">
                        <a:cs typeface="B Nazanin" panose="00000400000000000000" pitchFamily="2" charset="-78"/>
                      </a:endParaRPr>
                    </a:p>
                  </a:txBody>
                  <a:tcPr/>
                </a:tc>
                <a:tc>
                  <a:txBody>
                    <a:bodyPr/>
                    <a:lstStyle/>
                    <a:p>
                      <a:pPr algn="r" rtl="1"/>
                      <a:r>
                        <a:rPr lang="fa-IR" sz="1400" dirty="0" smtClean="0">
                          <a:cs typeface="B Nazanin" panose="00000400000000000000" pitchFamily="2" charset="-78"/>
                        </a:rPr>
                        <a:t>51/9%</a:t>
                      </a:r>
                      <a:endParaRPr lang="en-US" sz="1400" dirty="0">
                        <a:cs typeface="B Nazanin" panose="00000400000000000000" pitchFamily="2" charset="-78"/>
                      </a:endParaRPr>
                    </a:p>
                  </a:txBody>
                  <a:tcPr/>
                </a:tc>
                <a:tc rowSpan="3">
                  <a:txBody>
                    <a:bodyPr/>
                    <a:lstStyle/>
                    <a:p>
                      <a:pPr algn="ctr"/>
                      <a:r>
                        <a:rPr lang="fa-IR" sz="1400" dirty="0" smtClean="0">
                          <a:cs typeface="B Nazanin" panose="00000400000000000000" pitchFamily="2" charset="-78"/>
                        </a:rPr>
                        <a:t>سابقه</a:t>
                      </a:r>
                      <a:endParaRPr lang="en-US" sz="1400" dirty="0">
                        <a:cs typeface="B Nazanin" panose="00000400000000000000" pitchFamily="2" charset="-78"/>
                      </a:endParaRPr>
                    </a:p>
                  </a:txBody>
                  <a:tcPr anchor="ct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2882780998"/>
                  </a:ext>
                </a:extLst>
              </a:tr>
              <a:tr h="211595">
                <a:tc>
                  <a:txBody>
                    <a:bodyPr/>
                    <a:lstStyle/>
                    <a:p>
                      <a:r>
                        <a:rPr lang="fa-IR" sz="1400" dirty="0" smtClean="0">
                          <a:cs typeface="B Nazanin" panose="00000400000000000000" pitchFamily="2" charset="-78"/>
                        </a:rPr>
                        <a:t>زیر 10 سال</a:t>
                      </a:r>
                      <a:endParaRPr lang="en-US" sz="1400" dirty="0">
                        <a:cs typeface="B Nazanin" panose="00000400000000000000" pitchFamily="2" charset="-78"/>
                      </a:endParaRPr>
                    </a:p>
                  </a:txBody>
                  <a:tcPr/>
                </a:tc>
                <a:tc>
                  <a:txBody>
                    <a:bodyPr/>
                    <a:lstStyle/>
                    <a:p>
                      <a:pPr algn="r" rtl="1"/>
                      <a:r>
                        <a:rPr lang="fa-IR" sz="1400" dirty="0" smtClean="0">
                          <a:cs typeface="B Nazanin" panose="00000400000000000000" pitchFamily="2" charset="-78"/>
                        </a:rPr>
                        <a:t>28/7%</a:t>
                      </a:r>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nchor="ct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3269764296"/>
                  </a:ext>
                </a:extLst>
              </a:tr>
              <a:tr h="211595">
                <a:tc>
                  <a:txBody>
                    <a:bodyPr/>
                    <a:lstStyle/>
                    <a:p>
                      <a:r>
                        <a:rPr lang="fa-IR" sz="1400" dirty="0" smtClean="0">
                          <a:cs typeface="B Nazanin" panose="00000400000000000000" pitchFamily="2" charset="-78"/>
                        </a:rPr>
                        <a:t>20 سال به بالا</a:t>
                      </a:r>
                      <a:endParaRPr lang="en-US" sz="1400" dirty="0">
                        <a:cs typeface="B Nazanin" panose="00000400000000000000" pitchFamily="2" charset="-78"/>
                      </a:endParaRPr>
                    </a:p>
                  </a:txBody>
                  <a:tcPr/>
                </a:tc>
                <a:tc>
                  <a:txBody>
                    <a:bodyPr/>
                    <a:lstStyle/>
                    <a:p>
                      <a:pPr algn="r" rtl="1"/>
                      <a:r>
                        <a:rPr lang="fa-IR" sz="1400" dirty="0" smtClean="0">
                          <a:cs typeface="B Nazanin" panose="00000400000000000000" pitchFamily="2" charset="-78"/>
                        </a:rPr>
                        <a:t>19/4%</a:t>
                      </a:r>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nchor="ct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1030063886"/>
                  </a:ext>
                </a:extLst>
              </a:tr>
            </a:tbl>
          </a:graphicData>
        </a:graphic>
      </p:graphicFrame>
    </p:spTree>
    <p:extLst>
      <p:ext uri="{BB962C8B-B14F-4D97-AF65-F5344CB8AC3E}">
        <p14:creationId xmlns:p14="http://schemas.microsoft.com/office/powerpoint/2010/main" val="72334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7" name="Rounded Rectangle 6">
            <a:hlinkClick r:id="rId3" action="ppaction://hlinksldjump"/>
          </p:cNvPr>
          <p:cNvSpPr/>
          <p:nvPr/>
        </p:nvSpPr>
        <p:spPr>
          <a:xfrm>
            <a:off x="7858148" y="85474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8" name="Rounded Rectangle 7">
            <a:hlinkClick r:id="rId7" action="ppaction://hlinksldjump"/>
          </p:cNvPr>
          <p:cNvSpPr/>
          <p:nvPr/>
        </p:nvSpPr>
        <p:spPr>
          <a:xfrm>
            <a:off x="7858148" y="1523763"/>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9" name="Rounded Rectangle 8">
            <a:hlinkClick r:id="rId8" action="ppaction://hlinksldjump"/>
          </p:cNvPr>
          <p:cNvSpPr/>
          <p:nvPr/>
        </p:nvSpPr>
        <p:spPr>
          <a:xfrm>
            <a:off x="7858148" y="219647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مواد و روش ها</a:t>
            </a:r>
          </a:p>
        </p:txBody>
      </p:sp>
      <p:sp>
        <p:nvSpPr>
          <p:cNvPr id="10" name="Rounded Rectangle 9">
            <a:hlinkClick r:id="rId9" action="ppaction://hlinksldjump"/>
          </p:cNvPr>
          <p:cNvSpPr/>
          <p:nvPr/>
        </p:nvSpPr>
        <p:spPr>
          <a:xfrm>
            <a:off x="7858148" y="289345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نتایج و بحث</a:t>
            </a:r>
          </a:p>
        </p:txBody>
      </p:sp>
      <p:sp>
        <p:nvSpPr>
          <p:cNvPr id="11" name="Rounded Rectangle 10">
            <a:hlinkClick r:id="rId10" action="ppaction://hlinksldjump"/>
          </p:cNvPr>
          <p:cNvSpPr/>
          <p:nvPr/>
        </p:nvSpPr>
        <p:spPr>
          <a:xfrm>
            <a:off x="7858148" y="356615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12" name="Rounded Rectangle 11">
            <a:hlinkClick r:id="rId11" action="ppaction://hlinksldjump"/>
          </p:cNvPr>
          <p:cNvSpPr/>
          <p:nvPr/>
        </p:nvSpPr>
        <p:spPr>
          <a:xfrm>
            <a:off x="7858148" y="426313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16" name="TextBox 15"/>
          <p:cNvSpPr txBox="1"/>
          <p:nvPr/>
        </p:nvSpPr>
        <p:spPr>
          <a:xfrm>
            <a:off x="7715272" y="5229200"/>
            <a:ext cx="1500198" cy="307777"/>
          </a:xfrm>
          <a:prstGeom prst="rect">
            <a:avLst/>
          </a:prstGeom>
          <a:noFill/>
        </p:spPr>
        <p:txBody>
          <a:bodyPr wrap="square" rtlCol="1">
            <a:spAutoFit/>
          </a:bodyPr>
          <a:lstStyle/>
          <a:p>
            <a:pPr algn="ctr"/>
            <a:r>
              <a:rPr lang="fa-IR" sz="1400" dirty="0">
                <a:cs typeface="B Titr" panose="00000700000000000000" pitchFamily="2" charset="-78"/>
              </a:rPr>
              <a:t>موضوع پایان نامه :</a:t>
            </a:r>
          </a:p>
        </p:txBody>
      </p:sp>
      <p:sp>
        <p:nvSpPr>
          <p:cNvPr id="17" name="TextBox 16"/>
          <p:cNvSpPr txBox="1"/>
          <p:nvPr/>
        </p:nvSpPr>
        <p:spPr>
          <a:xfrm>
            <a:off x="7715272" y="5733654"/>
            <a:ext cx="1500198" cy="307777"/>
          </a:xfrm>
          <a:prstGeom prst="rect">
            <a:avLst/>
          </a:prstGeom>
          <a:noFill/>
        </p:spPr>
        <p:txBody>
          <a:bodyPr wrap="square" rtlCol="1">
            <a:spAutoFit/>
          </a:bodyPr>
          <a:lstStyle/>
          <a:p>
            <a:pPr algn="ctr"/>
            <a:r>
              <a:rPr lang="fa-IR" sz="1400" dirty="0">
                <a:cs typeface="B Titr" panose="00000700000000000000" pitchFamily="2" charset="-78"/>
              </a:rPr>
              <a:t>تهیه شده توسط :</a:t>
            </a:r>
          </a:p>
        </p:txBody>
      </p:sp>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2" y="196437"/>
            <a:ext cx="7344684" cy="1631216"/>
          </a:xfrm>
          <a:prstGeom prst="rect">
            <a:avLst/>
          </a:prstGeom>
          <a:noFill/>
        </p:spPr>
        <p:txBody>
          <a:bodyPr wrap="square" rtlCol="0">
            <a:spAutoFit/>
          </a:bodyPr>
          <a:lstStyle/>
          <a:p>
            <a:pPr algn="just"/>
            <a:r>
              <a:rPr lang="fa-IR" dirty="0">
                <a:cs typeface="2  Titr" panose="00000700000000000000" pitchFamily="2" charset="-78"/>
              </a:rPr>
              <a:t>نتیجه </a:t>
            </a:r>
            <a:r>
              <a:rPr lang="fa-IR" dirty="0" smtClean="0">
                <a:cs typeface="2  Titr" panose="00000700000000000000" pitchFamily="2" charset="-78"/>
              </a:rPr>
              <a:t>گیری</a:t>
            </a:r>
          </a:p>
          <a:p>
            <a:pPr algn="just"/>
            <a:endParaRPr lang="fa-IR" b="1" dirty="0">
              <a:cs typeface="2  Titr" panose="00000700000000000000" pitchFamily="2" charset="-78"/>
            </a:endParaRPr>
          </a:p>
          <a:p>
            <a:pPr algn="just"/>
            <a:r>
              <a:rPr lang="fa-IR" sz="1600" b="1" dirty="0">
                <a:cs typeface="B Nazanin" panose="00000400000000000000" pitchFamily="2" charset="-78"/>
              </a:rPr>
              <a:t>نتایج تحلیل آمار </a:t>
            </a:r>
            <a:r>
              <a:rPr lang="fa-IR" sz="1600" b="1" dirty="0" smtClean="0">
                <a:cs typeface="B Nazanin" panose="00000400000000000000" pitchFamily="2" charset="-78"/>
              </a:rPr>
              <a:t>توصیفی</a:t>
            </a:r>
          </a:p>
          <a:p>
            <a:pPr algn="just"/>
            <a:endParaRPr lang="fa-IR" sz="1600" b="1" dirty="0">
              <a:cs typeface="B Nazanin" panose="00000400000000000000" pitchFamily="2" charset="-78"/>
            </a:endParaRPr>
          </a:p>
          <a:p>
            <a:pPr algn="just"/>
            <a:r>
              <a:rPr lang="fa-IR" sz="1600" dirty="0">
                <a:cs typeface="B Nazanin" panose="00000400000000000000" pitchFamily="2" charset="-78"/>
              </a:rPr>
              <a:t>تحلیل آمار توصیفی به تفکیک ویژگیهای جمعیت شناختی شامل جنسیت، میزان تحصیلات، سن و سابقه کار و پست سازمانی در قالب جداول و نمودارهای توزیع فراوانی انجام گرفت. نتایج بدست آمده بدین شرح بوده است</a:t>
            </a:r>
            <a:r>
              <a:rPr lang="fa-IR" sz="1600" dirty="0" smtClean="0">
                <a:cs typeface="B Nazanin" panose="00000400000000000000" pitchFamily="2" charset="-78"/>
              </a:rPr>
              <a:t>:</a:t>
            </a:r>
          </a:p>
        </p:txBody>
      </p:sp>
      <p:graphicFrame>
        <p:nvGraphicFramePr>
          <p:cNvPr id="2" name="Table 1"/>
          <p:cNvGraphicFramePr>
            <a:graphicFrameLocks noGrp="1"/>
          </p:cNvGraphicFramePr>
          <p:nvPr>
            <p:extLst>
              <p:ext uri="{D42A27DB-BD31-4B8C-83A1-F6EECF244321}">
                <p14:modId xmlns:p14="http://schemas.microsoft.com/office/powerpoint/2010/main" val="1219443829"/>
              </p:ext>
            </p:extLst>
          </p:nvPr>
        </p:nvGraphicFramePr>
        <p:xfrm>
          <a:off x="899184" y="2158840"/>
          <a:ext cx="6096000" cy="3352800"/>
        </p:xfrm>
        <a:graphic>
          <a:graphicData uri="http://schemas.openxmlformats.org/drawingml/2006/table">
            <a:tbl>
              <a:tblPr firstRow="1" bandRow="1">
                <a:tableStyleId>{5940675A-B579-460E-94D1-54222C63F5DA}</a:tableStyleId>
              </a:tblPr>
              <a:tblGrid>
                <a:gridCol w="1728600">
                  <a:extLst>
                    <a:ext uri="{9D8B030D-6E8A-4147-A177-3AD203B41FA5}">
                      <a16:colId xmlns:a16="http://schemas.microsoft.com/office/drawing/2014/main" val="3395979844"/>
                    </a:ext>
                  </a:extLst>
                </a:gridCol>
                <a:gridCol w="1368152">
                  <a:extLst>
                    <a:ext uri="{9D8B030D-6E8A-4147-A177-3AD203B41FA5}">
                      <a16:colId xmlns:a16="http://schemas.microsoft.com/office/drawing/2014/main" val="749279563"/>
                    </a:ext>
                  </a:extLst>
                </a:gridCol>
                <a:gridCol w="1656184">
                  <a:extLst>
                    <a:ext uri="{9D8B030D-6E8A-4147-A177-3AD203B41FA5}">
                      <a16:colId xmlns:a16="http://schemas.microsoft.com/office/drawing/2014/main" val="3531533955"/>
                    </a:ext>
                  </a:extLst>
                </a:gridCol>
                <a:gridCol w="1343064">
                  <a:extLst>
                    <a:ext uri="{9D8B030D-6E8A-4147-A177-3AD203B41FA5}">
                      <a16:colId xmlns:a16="http://schemas.microsoft.com/office/drawing/2014/main" val="1732206465"/>
                    </a:ext>
                  </a:extLst>
                </a:gridCol>
              </a:tblGrid>
              <a:tr h="254392">
                <a:tc>
                  <a:txBody>
                    <a:bodyPr/>
                    <a:lstStyle/>
                    <a:p>
                      <a:r>
                        <a:rPr lang="fa-IR" sz="1400" dirty="0" smtClean="0">
                          <a:cs typeface="B Nazanin" panose="00000400000000000000" pitchFamily="2" charset="-78"/>
                        </a:rPr>
                        <a:t>گروهبندی</a:t>
                      </a:r>
                      <a:endParaRPr lang="en-US" sz="1400" dirty="0">
                        <a:cs typeface="B Nazanin" panose="00000400000000000000" pitchFamily="2" charset="-78"/>
                      </a:endParaRPr>
                    </a:p>
                  </a:txBody>
                  <a:tcPr/>
                </a:tc>
                <a:tc>
                  <a:txBody>
                    <a:bodyPr/>
                    <a:lstStyle/>
                    <a:p>
                      <a:r>
                        <a:rPr lang="fa-IR" sz="1400" dirty="0" smtClean="0">
                          <a:cs typeface="B Nazanin" panose="00000400000000000000" pitchFamily="2" charset="-78"/>
                        </a:rPr>
                        <a:t>درصد</a:t>
                      </a:r>
                      <a:endParaRPr lang="en-US" sz="1400" dirty="0">
                        <a:cs typeface="B Nazanin" panose="00000400000000000000" pitchFamily="2" charset="-78"/>
                      </a:endParaRPr>
                    </a:p>
                  </a:txBody>
                  <a:tcPr/>
                </a:tc>
                <a:tc>
                  <a:txBody>
                    <a:bodyPr/>
                    <a:lstStyle/>
                    <a:p>
                      <a:r>
                        <a:rPr lang="fa-IR" sz="1400" dirty="0" smtClean="0">
                          <a:cs typeface="B Nazanin" panose="00000400000000000000" pitchFamily="2" charset="-78"/>
                        </a:rPr>
                        <a:t>موضوع</a:t>
                      </a:r>
                      <a:endParaRPr lang="en-US" sz="1400" dirty="0">
                        <a:cs typeface="B Nazanin" panose="00000400000000000000" pitchFamily="2" charset="-78"/>
                      </a:endParaRPr>
                    </a:p>
                  </a:txBody>
                  <a:tcPr/>
                </a:tc>
                <a:tc>
                  <a:txBody>
                    <a:bodyPr/>
                    <a:lstStyle/>
                    <a:p>
                      <a:r>
                        <a:rPr lang="fa-IR" sz="1400" dirty="0" smtClean="0">
                          <a:cs typeface="B Nazanin" panose="00000400000000000000" pitchFamily="2" charset="-78"/>
                        </a:rPr>
                        <a:t>نوع</a:t>
                      </a:r>
                      <a:endParaRPr lang="en-US" sz="1400" dirty="0">
                        <a:cs typeface="B Nazanin" panose="00000400000000000000" pitchFamily="2" charset="-78"/>
                      </a:endParaRPr>
                    </a:p>
                  </a:txBody>
                  <a:tcPr/>
                </a:tc>
                <a:extLst>
                  <a:ext uri="{0D108BD9-81ED-4DB2-BD59-A6C34878D82A}">
                    <a16:rowId xmlns:a16="http://schemas.microsoft.com/office/drawing/2014/main" val="2099492920"/>
                  </a:ext>
                </a:extLst>
              </a:tr>
              <a:tr h="237624">
                <a:tc>
                  <a:txBody>
                    <a:bodyPr/>
                    <a:lstStyle/>
                    <a:p>
                      <a:r>
                        <a:rPr lang="fa-IR" sz="1400" dirty="0" smtClean="0">
                          <a:cs typeface="B Nazanin" panose="00000400000000000000" pitchFamily="2" charset="-78"/>
                        </a:rPr>
                        <a:t>مرد</a:t>
                      </a:r>
                      <a:endParaRPr lang="en-US" sz="1400" dirty="0">
                        <a:cs typeface="B Nazanin" panose="00000400000000000000" pitchFamily="2" charset="-78"/>
                      </a:endParaRPr>
                    </a:p>
                  </a:txBody>
                  <a:tcPr/>
                </a:tc>
                <a:tc>
                  <a:txBody>
                    <a:bodyPr/>
                    <a:lstStyle/>
                    <a:p>
                      <a:r>
                        <a:rPr lang="fa-IR" sz="1400" dirty="0" smtClean="0">
                          <a:cs typeface="B Nazanin" panose="00000400000000000000" pitchFamily="2" charset="-78"/>
                        </a:rPr>
                        <a:t>70%</a:t>
                      </a:r>
                      <a:endParaRPr lang="en-US" sz="1400" dirty="0">
                        <a:cs typeface="B Nazanin" panose="00000400000000000000" pitchFamily="2" charset="-78"/>
                      </a:endParaRPr>
                    </a:p>
                  </a:txBody>
                  <a:tcPr/>
                </a:tc>
                <a:tc rowSpan="2">
                  <a:txBody>
                    <a:bodyPr/>
                    <a:lstStyle/>
                    <a:p>
                      <a:pPr algn="ctr"/>
                      <a:r>
                        <a:rPr lang="fa-IR" sz="1400" dirty="0" smtClean="0">
                          <a:cs typeface="B Nazanin" panose="00000400000000000000" pitchFamily="2" charset="-78"/>
                        </a:rPr>
                        <a:t>جنسیت</a:t>
                      </a:r>
                      <a:endParaRPr lang="en-US" sz="1400" dirty="0">
                        <a:cs typeface="B Nazanin" panose="00000400000000000000" pitchFamily="2" charset="-78"/>
                      </a:endParaRPr>
                    </a:p>
                  </a:txBody>
                  <a:tcPr anchor="ctr"/>
                </a:tc>
                <a:tc rowSpan="10">
                  <a:txBody>
                    <a:bodyPr/>
                    <a:lstStyle/>
                    <a:p>
                      <a:pPr algn="ctr"/>
                      <a:r>
                        <a:rPr lang="fa-IR" sz="1400" dirty="0" smtClean="0">
                          <a:cs typeface="B Nazanin" panose="00000400000000000000" pitchFamily="2" charset="-78"/>
                        </a:rPr>
                        <a:t>ارباب رجوع</a:t>
                      </a:r>
                      <a:endParaRPr lang="en-US" sz="1400" dirty="0">
                        <a:cs typeface="B Nazanin" panose="00000400000000000000" pitchFamily="2" charset="-78"/>
                      </a:endParaRPr>
                    </a:p>
                  </a:txBody>
                  <a:tcPr anchor="ctr"/>
                </a:tc>
                <a:extLst>
                  <a:ext uri="{0D108BD9-81ED-4DB2-BD59-A6C34878D82A}">
                    <a16:rowId xmlns:a16="http://schemas.microsoft.com/office/drawing/2014/main" val="1031385757"/>
                  </a:ext>
                </a:extLst>
              </a:tr>
              <a:tr h="211595">
                <a:tc>
                  <a:txBody>
                    <a:bodyPr/>
                    <a:lstStyle/>
                    <a:p>
                      <a:r>
                        <a:rPr lang="fa-IR" sz="1400" dirty="0" smtClean="0">
                          <a:cs typeface="B Nazanin" panose="00000400000000000000" pitchFamily="2" charset="-78"/>
                        </a:rPr>
                        <a:t>زن</a:t>
                      </a:r>
                      <a:endParaRPr lang="en-US" sz="1400" dirty="0">
                        <a:cs typeface="B Nazanin" panose="00000400000000000000" pitchFamily="2" charset="-78"/>
                      </a:endParaRPr>
                    </a:p>
                  </a:txBody>
                  <a:tcPr/>
                </a:tc>
                <a:tc>
                  <a:txBody>
                    <a:bodyPr/>
                    <a:lstStyle/>
                    <a:p>
                      <a:r>
                        <a:rPr lang="fa-IR" sz="1400" dirty="0" smtClean="0">
                          <a:cs typeface="B Nazanin" panose="00000400000000000000" pitchFamily="2" charset="-78"/>
                        </a:rPr>
                        <a:t>30%</a:t>
                      </a:r>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1921478751"/>
                  </a:ext>
                </a:extLst>
              </a:tr>
              <a:tr h="211595">
                <a:tc>
                  <a:txBody>
                    <a:bodyPr/>
                    <a:lstStyle/>
                    <a:p>
                      <a:r>
                        <a:rPr lang="fa-IR" sz="1400" dirty="0" smtClean="0">
                          <a:cs typeface="B Nazanin" panose="00000400000000000000" pitchFamily="2" charset="-78"/>
                        </a:rPr>
                        <a:t>لیسانس</a:t>
                      </a:r>
                      <a:endParaRPr lang="en-US" sz="1400" dirty="0">
                        <a:cs typeface="B Nazanin" panose="00000400000000000000" pitchFamily="2" charset="-78"/>
                      </a:endParaRPr>
                    </a:p>
                  </a:txBody>
                  <a:tcPr/>
                </a:tc>
                <a:tc>
                  <a:txBody>
                    <a:bodyPr/>
                    <a:lstStyle/>
                    <a:p>
                      <a:r>
                        <a:rPr lang="fa-IR" sz="1400" dirty="0" smtClean="0">
                          <a:cs typeface="B Nazanin" panose="00000400000000000000" pitchFamily="2" charset="-78"/>
                        </a:rPr>
                        <a:t>44/6%</a:t>
                      </a:r>
                      <a:endParaRPr lang="en-US" sz="1400" dirty="0">
                        <a:cs typeface="B Nazanin" panose="00000400000000000000" pitchFamily="2" charset="-78"/>
                      </a:endParaRPr>
                    </a:p>
                  </a:txBody>
                  <a:tcPr/>
                </a:tc>
                <a:tc rowSpan="4">
                  <a:txBody>
                    <a:bodyPr/>
                    <a:lstStyle/>
                    <a:p>
                      <a:pPr algn="ctr"/>
                      <a:r>
                        <a:rPr lang="fa-IR" sz="1400" dirty="0" smtClean="0">
                          <a:cs typeface="B Nazanin" panose="00000400000000000000" pitchFamily="2" charset="-78"/>
                        </a:rPr>
                        <a:t>تحصیلات</a:t>
                      </a:r>
                      <a:endParaRPr lang="en-US" sz="1400" dirty="0">
                        <a:cs typeface="B Nazanin" panose="00000400000000000000" pitchFamily="2" charset="-78"/>
                      </a:endParaRPr>
                    </a:p>
                  </a:txBody>
                  <a:tcPr anchor="ct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721845676"/>
                  </a:ext>
                </a:extLst>
              </a:tr>
              <a:tr h="211595">
                <a:tc>
                  <a:txBody>
                    <a:bodyPr/>
                    <a:lstStyle/>
                    <a:p>
                      <a:r>
                        <a:rPr lang="fa-IR" sz="1400" dirty="0" smtClean="0">
                          <a:cs typeface="B Nazanin" panose="00000400000000000000" pitchFamily="2" charset="-78"/>
                        </a:rPr>
                        <a:t>فوق</a:t>
                      </a:r>
                      <a:r>
                        <a:rPr lang="fa-IR" sz="1400" baseline="0" dirty="0" smtClean="0">
                          <a:cs typeface="B Nazanin" panose="00000400000000000000" pitchFamily="2" charset="-78"/>
                        </a:rPr>
                        <a:t> لیسانس و بالاتر</a:t>
                      </a:r>
                      <a:endParaRPr lang="en-US" sz="1400" dirty="0">
                        <a:cs typeface="B Nazanin" panose="00000400000000000000" pitchFamily="2" charset="-78"/>
                      </a:endParaRPr>
                    </a:p>
                  </a:txBody>
                  <a:tcPr/>
                </a:tc>
                <a:tc>
                  <a:txBody>
                    <a:bodyPr/>
                    <a:lstStyle/>
                    <a:p>
                      <a:r>
                        <a:rPr lang="fa-IR" sz="1400" dirty="0" smtClean="0">
                          <a:cs typeface="B Nazanin" panose="00000400000000000000" pitchFamily="2" charset="-78"/>
                        </a:rPr>
                        <a:t>23/2%</a:t>
                      </a:r>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3844916692"/>
                  </a:ext>
                </a:extLst>
              </a:tr>
              <a:tr h="211595">
                <a:tc>
                  <a:txBody>
                    <a:bodyPr/>
                    <a:lstStyle/>
                    <a:p>
                      <a:r>
                        <a:rPr lang="fa-IR" sz="1400" dirty="0" smtClean="0">
                          <a:cs typeface="B Nazanin" panose="00000400000000000000" pitchFamily="2" charset="-78"/>
                        </a:rPr>
                        <a:t>فوق دیپلم</a:t>
                      </a:r>
                      <a:endParaRPr lang="en-US" sz="1400" dirty="0">
                        <a:cs typeface="B Nazanin" panose="00000400000000000000" pitchFamily="2" charset="-78"/>
                      </a:endParaRPr>
                    </a:p>
                  </a:txBody>
                  <a:tcPr/>
                </a:tc>
                <a:tc>
                  <a:txBody>
                    <a:bodyPr/>
                    <a:lstStyle/>
                    <a:p>
                      <a:r>
                        <a:rPr lang="fa-IR" sz="1400" dirty="0" smtClean="0">
                          <a:cs typeface="B Nazanin" panose="00000400000000000000" pitchFamily="2" charset="-78"/>
                        </a:rPr>
                        <a:t>12/1%</a:t>
                      </a:r>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2003061155"/>
                  </a:ext>
                </a:extLst>
              </a:tr>
              <a:tr h="211595">
                <a:tc>
                  <a:txBody>
                    <a:bodyPr/>
                    <a:lstStyle/>
                    <a:p>
                      <a:r>
                        <a:rPr lang="fa-IR" sz="1400" dirty="0" smtClean="0">
                          <a:cs typeface="B Nazanin" panose="00000400000000000000" pitchFamily="2" charset="-78"/>
                        </a:rPr>
                        <a:t>دیپلم</a:t>
                      </a:r>
                      <a:endParaRPr lang="en-US" sz="1400" dirty="0">
                        <a:cs typeface="B Nazanin" panose="00000400000000000000" pitchFamily="2" charset="-78"/>
                      </a:endParaRPr>
                    </a:p>
                  </a:txBody>
                  <a:tcPr/>
                </a:tc>
                <a:tc>
                  <a:txBody>
                    <a:bodyPr/>
                    <a:lstStyle/>
                    <a:p>
                      <a:pPr algn="r" rtl="1"/>
                      <a:r>
                        <a:rPr lang="fa-IR" sz="1400" dirty="0" smtClean="0">
                          <a:cs typeface="B Nazanin" panose="00000400000000000000" pitchFamily="2" charset="-78"/>
                        </a:rPr>
                        <a:t>20%</a:t>
                      </a:r>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1860237742"/>
                  </a:ext>
                </a:extLst>
              </a:tr>
              <a:tr h="211595">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sz="1400" dirty="0" smtClean="0">
                          <a:cs typeface="B Nazanin" panose="00000400000000000000" pitchFamily="2" charset="-78"/>
                        </a:rPr>
                        <a:t>40 تا 50 سال</a:t>
                      </a:r>
                      <a:endParaRPr lang="en-US" sz="1400" dirty="0" smtClean="0">
                        <a:cs typeface="B Nazanin" panose="00000400000000000000" pitchFamily="2" charset="-78"/>
                      </a:endParaRPr>
                    </a:p>
                  </a:txBody>
                  <a:tcPr/>
                </a:tc>
                <a:tc>
                  <a:txBody>
                    <a:bodyPr/>
                    <a:lstStyle/>
                    <a:p>
                      <a:pPr algn="r" rtl="1"/>
                      <a:r>
                        <a:rPr lang="fa-IR" sz="1400" dirty="0" smtClean="0">
                          <a:cs typeface="B Nazanin" panose="00000400000000000000" pitchFamily="2" charset="-78"/>
                        </a:rPr>
                        <a:t>35%</a:t>
                      </a:r>
                      <a:endParaRPr lang="en-US" sz="1400" dirty="0">
                        <a:cs typeface="B Nazanin" panose="00000400000000000000" pitchFamily="2" charset="-78"/>
                      </a:endParaRPr>
                    </a:p>
                  </a:txBody>
                  <a:tcPr/>
                </a:tc>
                <a:tc rowSpan="4">
                  <a:txBody>
                    <a:bodyPr/>
                    <a:lstStyle/>
                    <a:p>
                      <a:pPr algn="ctr"/>
                      <a:r>
                        <a:rPr lang="fa-IR" sz="1400" dirty="0" smtClean="0">
                          <a:cs typeface="B Nazanin" panose="00000400000000000000" pitchFamily="2" charset="-78"/>
                        </a:rPr>
                        <a:t>سن</a:t>
                      </a:r>
                      <a:endParaRPr lang="en-US" sz="1400" dirty="0">
                        <a:cs typeface="B Nazanin" panose="00000400000000000000" pitchFamily="2" charset="-78"/>
                      </a:endParaRPr>
                    </a:p>
                  </a:txBody>
                  <a:tcPr anchor="ct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961075785"/>
                  </a:ext>
                </a:extLst>
              </a:tr>
              <a:tr h="211595">
                <a:tc>
                  <a:txBody>
                    <a:bodyPr/>
                    <a:lstStyle/>
                    <a:p>
                      <a:r>
                        <a:rPr lang="fa-IR" sz="1400" dirty="0" smtClean="0">
                          <a:cs typeface="B Nazanin" panose="00000400000000000000" pitchFamily="2" charset="-78"/>
                        </a:rPr>
                        <a:t>30 تا 40 سال </a:t>
                      </a:r>
                      <a:endParaRPr lang="en-US" sz="1400" dirty="0">
                        <a:cs typeface="B Nazanin" panose="00000400000000000000" pitchFamily="2" charset="-78"/>
                      </a:endParaRPr>
                    </a:p>
                  </a:txBody>
                  <a:tcPr/>
                </a:tc>
                <a:tc>
                  <a:txBody>
                    <a:bodyPr/>
                    <a:lstStyle/>
                    <a:p>
                      <a:pPr algn="r" rtl="1"/>
                      <a:r>
                        <a:rPr lang="fa-IR" sz="1400" dirty="0" smtClean="0">
                          <a:cs typeface="B Nazanin" panose="00000400000000000000" pitchFamily="2" charset="-78"/>
                        </a:rPr>
                        <a:t>27/1%</a:t>
                      </a:r>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3539635290"/>
                  </a:ext>
                </a:extLst>
              </a:tr>
              <a:tr h="211595">
                <a:tc>
                  <a:txBody>
                    <a:bodyPr/>
                    <a:lstStyle/>
                    <a:p>
                      <a:r>
                        <a:rPr lang="fa-IR" sz="1400" dirty="0" smtClean="0">
                          <a:cs typeface="B Nazanin" panose="00000400000000000000" pitchFamily="2" charset="-78"/>
                        </a:rPr>
                        <a:t>زیر 30 سال</a:t>
                      </a:r>
                      <a:endParaRPr lang="en-US" sz="1400" dirty="0">
                        <a:cs typeface="B Nazanin" panose="00000400000000000000" pitchFamily="2" charset="-78"/>
                      </a:endParaRPr>
                    </a:p>
                  </a:txBody>
                  <a:tcPr/>
                </a:tc>
                <a:tc>
                  <a:txBody>
                    <a:bodyPr/>
                    <a:lstStyle/>
                    <a:p>
                      <a:pPr algn="r" rtl="1"/>
                      <a:r>
                        <a:rPr lang="fa-IR" sz="1400" dirty="0" smtClean="0">
                          <a:cs typeface="B Nazanin" panose="00000400000000000000" pitchFamily="2" charset="-78"/>
                        </a:rPr>
                        <a:t>13/9%</a:t>
                      </a:r>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1227790963"/>
                  </a:ext>
                </a:extLst>
              </a:tr>
              <a:tr h="211595">
                <a:tc>
                  <a:txBody>
                    <a:bodyPr/>
                    <a:lstStyle/>
                    <a:p>
                      <a:r>
                        <a:rPr lang="fa-IR" sz="1400" dirty="0" smtClean="0">
                          <a:cs typeface="B Nazanin" panose="00000400000000000000" pitchFamily="2" charset="-78"/>
                        </a:rPr>
                        <a:t>بالای 50 سال</a:t>
                      </a:r>
                      <a:endParaRPr lang="en-US" sz="1400" dirty="0">
                        <a:cs typeface="B Nazanin" panose="00000400000000000000" pitchFamily="2" charset="-78"/>
                      </a:endParaRPr>
                    </a:p>
                  </a:txBody>
                  <a:tcPr/>
                </a:tc>
                <a:tc>
                  <a:txBody>
                    <a:bodyPr/>
                    <a:lstStyle/>
                    <a:p>
                      <a:pPr algn="r" rtl="1"/>
                      <a:r>
                        <a:rPr lang="fa-IR" sz="1400" dirty="0" smtClean="0">
                          <a:cs typeface="B Nazanin" panose="00000400000000000000" pitchFamily="2" charset="-78"/>
                        </a:rPr>
                        <a:t>24%</a:t>
                      </a:r>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tc vMerge="1">
                  <a:txBody>
                    <a:bodyPr/>
                    <a:lstStyle/>
                    <a:p>
                      <a:endParaRPr lang="en-US" sz="1400" dirty="0">
                        <a:cs typeface="B Nazanin" panose="00000400000000000000" pitchFamily="2" charset="-78"/>
                      </a:endParaRPr>
                    </a:p>
                  </a:txBody>
                  <a:tcPr/>
                </a:tc>
                <a:extLst>
                  <a:ext uri="{0D108BD9-81ED-4DB2-BD59-A6C34878D82A}">
                    <a16:rowId xmlns:a16="http://schemas.microsoft.com/office/drawing/2014/main" val="4022184539"/>
                  </a:ext>
                </a:extLst>
              </a:tr>
            </a:tbl>
          </a:graphicData>
        </a:graphic>
      </p:graphicFrame>
    </p:spTree>
    <p:extLst>
      <p:ext uri="{BB962C8B-B14F-4D97-AF65-F5344CB8AC3E}">
        <p14:creationId xmlns:p14="http://schemas.microsoft.com/office/powerpoint/2010/main" val="157061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7" name="Rounded Rectangle 6">
            <a:hlinkClick r:id="rId3" action="ppaction://hlinksldjump"/>
          </p:cNvPr>
          <p:cNvSpPr/>
          <p:nvPr/>
        </p:nvSpPr>
        <p:spPr>
          <a:xfrm>
            <a:off x="7858148" y="85474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8" name="Rounded Rectangle 7">
            <a:hlinkClick r:id="rId7" action="ppaction://hlinksldjump"/>
          </p:cNvPr>
          <p:cNvSpPr/>
          <p:nvPr/>
        </p:nvSpPr>
        <p:spPr>
          <a:xfrm>
            <a:off x="7858148" y="1523763"/>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9" name="Rounded Rectangle 8">
            <a:hlinkClick r:id="rId8" action="ppaction://hlinksldjump"/>
          </p:cNvPr>
          <p:cNvSpPr/>
          <p:nvPr/>
        </p:nvSpPr>
        <p:spPr>
          <a:xfrm>
            <a:off x="7858148" y="219647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مواد و روش ها</a:t>
            </a:r>
          </a:p>
        </p:txBody>
      </p:sp>
      <p:sp>
        <p:nvSpPr>
          <p:cNvPr id="10" name="Rounded Rectangle 9">
            <a:hlinkClick r:id="rId9" action="ppaction://hlinksldjump"/>
          </p:cNvPr>
          <p:cNvSpPr/>
          <p:nvPr/>
        </p:nvSpPr>
        <p:spPr>
          <a:xfrm>
            <a:off x="7858148" y="289345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نتایج و بحث</a:t>
            </a:r>
          </a:p>
        </p:txBody>
      </p:sp>
      <p:sp>
        <p:nvSpPr>
          <p:cNvPr id="11" name="Rounded Rectangle 10">
            <a:hlinkClick r:id="rId10" action="ppaction://hlinksldjump"/>
          </p:cNvPr>
          <p:cNvSpPr/>
          <p:nvPr/>
        </p:nvSpPr>
        <p:spPr>
          <a:xfrm>
            <a:off x="7858148" y="356615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12" name="Rounded Rectangle 11">
            <a:hlinkClick r:id="rId11" action="ppaction://hlinksldjump"/>
          </p:cNvPr>
          <p:cNvSpPr/>
          <p:nvPr/>
        </p:nvSpPr>
        <p:spPr>
          <a:xfrm>
            <a:off x="7858148" y="426313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16" name="TextBox 15"/>
          <p:cNvSpPr txBox="1"/>
          <p:nvPr/>
        </p:nvSpPr>
        <p:spPr>
          <a:xfrm>
            <a:off x="7715272" y="5229200"/>
            <a:ext cx="1500198" cy="307777"/>
          </a:xfrm>
          <a:prstGeom prst="rect">
            <a:avLst/>
          </a:prstGeom>
          <a:noFill/>
        </p:spPr>
        <p:txBody>
          <a:bodyPr wrap="square" rtlCol="1">
            <a:spAutoFit/>
          </a:bodyPr>
          <a:lstStyle/>
          <a:p>
            <a:pPr algn="ctr"/>
            <a:r>
              <a:rPr lang="fa-IR" sz="1400" dirty="0">
                <a:cs typeface="B Titr" panose="00000700000000000000" pitchFamily="2" charset="-78"/>
              </a:rPr>
              <a:t>موضوع پایان نامه :</a:t>
            </a:r>
          </a:p>
        </p:txBody>
      </p:sp>
      <p:sp>
        <p:nvSpPr>
          <p:cNvPr id="17" name="TextBox 16"/>
          <p:cNvSpPr txBox="1"/>
          <p:nvPr/>
        </p:nvSpPr>
        <p:spPr>
          <a:xfrm>
            <a:off x="7715272" y="5733654"/>
            <a:ext cx="1500198" cy="307777"/>
          </a:xfrm>
          <a:prstGeom prst="rect">
            <a:avLst/>
          </a:prstGeom>
          <a:noFill/>
        </p:spPr>
        <p:txBody>
          <a:bodyPr wrap="square" rtlCol="1">
            <a:spAutoFit/>
          </a:bodyPr>
          <a:lstStyle/>
          <a:p>
            <a:pPr algn="ctr"/>
            <a:r>
              <a:rPr lang="fa-IR" sz="1400" dirty="0">
                <a:cs typeface="B Titr" panose="00000700000000000000" pitchFamily="2" charset="-78"/>
              </a:rPr>
              <a:t>تهیه شده توسط :</a:t>
            </a:r>
          </a:p>
        </p:txBody>
      </p:sp>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2" y="196437"/>
            <a:ext cx="7344684" cy="5847755"/>
          </a:xfrm>
          <a:prstGeom prst="rect">
            <a:avLst/>
          </a:prstGeom>
          <a:noFill/>
        </p:spPr>
        <p:txBody>
          <a:bodyPr wrap="square" rtlCol="0">
            <a:spAutoFit/>
          </a:bodyPr>
          <a:lstStyle/>
          <a:p>
            <a:pPr algn="just"/>
            <a:r>
              <a:rPr lang="fa-IR" dirty="0">
                <a:cs typeface="2  Titr" panose="00000700000000000000" pitchFamily="2" charset="-78"/>
              </a:rPr>
              <a:t>نتیجه </a:t>
            </a:r>
            <a:r>
              <a:rPr lang="fa-IR" dirty="0" smtClean="0">
                <a:cs typeface="2  Titr" panose="00000700000000000000" pitchFamily="2" charset="-78"/>
              </a:rPr>
              <a:t>گیری</a:t>
            </a:r>
          </a:p>
          <a:p>
            <a:pPr algn="just"/>
            <a:endParaRPr lang="fa-IR" b="1" dirty="0">
              <a:cs typeface="2  Titr" panose="00000700000000000000" pitchFamily="2" charset="-78"/>
            </a:endParaRPr>
          </a:p>
          <a:p>
            <a:pPr algn="just"/>
            <a:r>
              <a:rPr lang="fa-IR" sz="1600" b="1" dirty="0">
                <a:cs typeface="B Nazanin" panose="00000400000000000000" pitchFamily="2" charset="-78"/>
              </a:rPr>
              <a:t>نتایج تحلیل آمار </a:t>
            </a:r>
            <a:r>
              <a:rPr lang="fa-IR" sz="1600" b="1" dirty="0" smtClean="0">
                <a:cs typeface="B Nazanin" panose="00000400000000000000" pitchFamily="2" charset="-78"/>
              </a:rPr>
              <a:t>استنباطی</a:t>
            </a:r>
          </a:p>
          <a:p>
            <a:pPr algn="just"/>
            <a:endParaRPr lang="fa-IR" sz="1600" b="1" dirty="0">
              <a:cs typeface="B Nazanin" panose="00000400000000000000" pitchFamily="2" charset="-78"/>
            </a:endParaRPr>
          </a:p>
          <a:p>
            <a:pPr lvl="0" algn="just"/>
            <a:r>
              <a:rPr lang="fa-IR" sz="1600" b="1" u="sng" dirty="0" smtClean="0">
                <a:cs typeface="B Nazanin" panose="00000400000000000000" pitchFamily="2" charset="-78"/>
              </a:rPr>
              <a:t>نتیجه </a:t>
            </a:r>
            <a:r>
              <a:rPr lang="fa-IR" sz="1600" b="1" u="sng" dirty="0">
                <a:cs typeface="B Nazanin" panose="00000400000000000000" pitchFamily="2" charset="-78"/>
              </a:rPr>
              <a:t>گیری فرضیه اصلی </a:t>
            </a:r>
            <a:endParaRPr lang="fa-IR" sz="1600" b="1" u="sng" dirty="0" smtClean="0">
              <a:cs typeface="B Nazanin" panose="00000400000000000000" pitchFamily="2" charset="-78"/>
            </a:endParaRPr>
          </a:p>
          <a:p>
            <a:pPr lvl="0" algn="just"/>
            <a:endParaRPr lang="en-US" sz="1600" dirty="0">
              <a:cs typeface="B Nazanin" panose="00000400000000000000" pitchFamily="2" charset="-78"/>
            </a:endParaRPr>
          </a:p>
          <a:p>
            <a:pPr algn="just"/>
            <a:r>
              <a:rPr lang="fa-IR" sz="1600" dirty="0">
                <a:cs typeface="B Nazanin" panose="00000400000000000000" pitchFamily="2" charset="-78"/>
              </a:rPr>
              <a:t>فرضیه اصلی این پژوهش به دنبال بررسی تاثیر فناوري اطلاعات بر كيفيت ادراك شده از خدمات در سازمان حج و زيارت بوده است. نتایج حاصل از آزمون آزمون رگرسیون متغیره در نمونه‌ی مورد مطالعه نشان داد که همبستگی معنا‌داری برابر ضریب 0.582 بین این دو متغیر وجود دارد. ضریب تعیین بدست آمده برابر با 0.338 بوده که نشان داد فناوري اطلاعات حدود 33.5 درصد از تغییرات كيفيت خدمات ادراك شده را پیش بینی می کند. با توجه به آماره </a:t>
            </a:r>
            <a:r>
              <a:rPr lang="en-US" sz="1600" dirty="0">
                <a:cs typeface="B Nazanin" panose="00000400000000000000" pitchFamily="2" charset="-78"/>
              </a:rPr>
              <a:t>F </a:t>
            </a:r>
            <a:r>
              <a:rPr lang="fa-IR" sz="1600" dirty="0">
                <a:cs typeface="B Nazanin" panose="00000400000000000000" pitchFamily="2" charset="-78"/>
              </a:rPr>
              <a:t>مشاهده شده و سطع معناداری بدست آمده وجود رابطه خطی معناداری مدل رگرسیونی تایید گردید و  بدین ترتیب فرضیه اصلی پژوهش مبنی بر تاثیر فناوري اطلاعات بر كيفيت ادراك شده از خدمات در سازمان حج و زيارت پذیرفته شد</a:t>
            </a:r>
            <a:r>
              <a:rPr lang="fa-IR" sz="1600" dirty="0" smtClean="0">
                <a:cs typeface="B Nazanin" panose="00000400000000000000" pitchFamily="2" charset="-78"/>
              </a:rPr>
              <a:t>.</a:t>
            </a:r>
          </a:p>
          <a:p>
            <a:pPr algn="just"/>
            <a:endParaRPr lang="fa-IR" sz="1600" dirty="0">
              <a:cs typeface="B Nazanin" panose="00000400000000000000" pitchFamily="2" charset="-78"/>
            </a:endParaRPr>
          </a:p>
          <a:p>
            <a:pPr lvl="0" algn="just"/>
            <a:r>
              <a:rPr lang="fa-IR" sz="1600" b="1" u="sng" dirty="0">
                <a:cs typeface="B Nazanin" panose="00000400000000000000" pitchFamily="2" charset="-78"/>
              </a:rPr>
              <a:t>نتیجه گیری فرضیه اول </a:t>
            </a:r>
            <a:endParaRPr lang="fa-IR" sz="1600" b="1" u="sng" dirty="0" smtClean="0">
              <a:cs typeface="B Nazanin" panose="00000400000000000000" pitchFamily="2" charset="-78"/>
            </a:endParaRPr>
          </a:p>
          <a:p>
            <a:pPr lvl="0" algn="just"/>
            <a:endParaRPr lang="en-US" sz="1400" dirty="0">
              <a:cs typeface="B Nazanin" panose="00000400000000000000" pitchFamily="2" charset="-78"/>
            </a:endParaRPr>
          </a:p>
          <a:p>
            <a:pPr algn="just"/>
            <a:r>
              <a:rPr lang="fa-IR" sz="1600" dirty="0">
                <a:cs typeface="B Nazanin" panose="00000400000000000000" pitchFamily="2" charset="-78"/>
              </a:rPr>
              <a:t>فرضیه اول این پژوهش به دنبال بررسی تاثیر فناوري اطلاعات بر بعد عوامل ملموس كيفيت ادراك شده از خدمات در سازمان حج و زيارت بوده است. نتایج حاصل از آزمون آزمون رگرسیون متغیره در نمونه‌ی مورد مطالعه نشان داد که همبستگی معنا‌داری برابر ضریب 0.295 بین این دو متغیر وجود دارد. ضریب تعیین بدست آمده برابر با 0.087 بوده که نشان می دهد فناوري اطلاعات حدود 8.7 درصد از تغییرات بُعد عوامل ملموس كيفيت خدمات ادراك شده را پیش بینی می کند. با توجه به آماره </a:t>
            </a:r>
            <a:r>
              <a:rPr lang="en-US" sz="1600" dirty="0">
                <a:cs typeface="B Nazanin" panose="00000400000000000000" pitchFamily="2" charset="-78"/>
              </a:rPr>
              <a:t>F </a:t>
            </a:r>
            <a:r>
              <a:rPr lang="fa-IR" sz="1600" dirty="0">
                <a:cs typeface="B Nazanin" panose="00000400000000000000" pitchFamily="2" charset="-78"/>
              </a:rPr>
              <a:t>مشاهده شده و سطع معناداری بدست آمده وجود رابطه خطی معناداری مدل رگرسیونی تایید گردید و  بدین ترتیب فرضیه اول پژوهش مبنی بر تاثیر فناوري اطلاعات بر بعد عوامل ملموس كيفيت ادراك شده از خدمات در سازمان حج و زيارت پذیرفته شد.</a:t>
            </a:r>
            <a:endParaRPr lang="fa-IR" sz="1600" dirty="0" smtClean="0">
              <a:cs typeface="B Nazanin" panose="00000400000000000000" pitchFamily="2" charset="-78"/>
            </a:endParaRPr>
          </a:p>
        </p:txBody>
      </p:sp>
    </p:spTree>
    <p:extLst>
      <p:ext uri="{BB962C8B-B14F-4D97-AF65-F5344CB8AC3E}">
        <p14:creationId xmlns:p14="http://schemas.microsoft.com/office/powerpoint/2010/main" val="2554118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7" name="Rounded Rectangle 6">
            <a:hlinkClick r:id="rId3" action="ppaction://hlinksldjump"/>
          </p:cNvPr>
          <p:cNvSpPr/>
          <p:nvPr/>
        </p:nvSpPr>
        <p:spPr>
          <a:xfrm>
            <a:off x="7858148" y="85474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8" name="Rounded Rectangle 7">
            <a:hlinkClick r:id="rId7" action="ppaction://hlinksldjump"/>
          </p:cNvPr>
          <p:cNvSpPr/>
          <p:nvPr/>
        </p:nvSpPr>
        <p:spPr>
          <a:xfrm>
            <a:off x="7858148" y="1523763"/>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9" name="Rounded Rectangle 8">
            <a:hlinkClick r:id="rId8" action="ppaction://hlinksldjump"/>
          </p:cNvPr>
          <p:cNvSpPr/>
          <p:nvPr/>
        </p:nvSpPr>
        <p:spPr>
          <a:xfrm>
            <a:off x="7858148" y="219647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مواد و روش ها</a:t>
            </a:r>
          </a:p>
        </p:txBody>
      </p:sp>
      <p:sp>
        <p:nvSpPr>
          <p:cNvPr id="10" name="Rounded Rectangle 9">
            <a:hlinkClick r:id="rId9" action="ppaction://hlinksldjump"/>
          </p:cNvPr>
          <p:cNvSpPr/>
          <p:nvPr/>
        </p:nvSpPr>
        <p:spPr>
          <a:xfrm>
            <a:off x="7858148" y="289345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نتایج و بحث</a:t>
            </a:r>
          </a:p>
        </p:txBody>
      </p:sp>
      <p:sp>
        <p:nvSpPr>
          <p:cNvPr id="11" name="Rounded Rectangle 10">
            <a:hlinkClick r:id="rId10" action="ppaction://hlinksldjump"/>
          </p:cNvPr>
          <p:cNvSpPr/>
          <p:nvPr/>
        </p:nvSpPr>
        <p:spPr>
          <a:xfrm>
            <a:off x="7858148" y="356615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12" name="Rounded Rectangle 11">
            <a:hlinkClick r:id="rId11" action="ppaction://hlinksldjump"/>
          </p:cNvPr>
          <p:cNvSpPr/>
          <p:nvPr/>
        </p:nvSpPr>
        <p:spPr>
          <a:xfrm>
            <a:off x="7858148" y="426313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16" name="TextBox 15"/>
          <p:cNvSpPr txBox="1"/>
          <p:nvPr/>
        </p:nvSpPr>
        <p:spPr>
          <a:xfrm>
            <a:off x="7715272" y="5229200"/>
            <a:ext cx="1500198" cy="307777"/>
          </a:xfrm>
          <a:prstGeom prst="rect">
            <a:avLst/>
          </a:prstGeom>
          <a:noFill/>
        </p:spPr>
        <p:txBody>
          <a:bodyPr wrap="square" rtlCol="1">
            <a:spAutoFit/>
          </a:bodyPr>
          <a:lstStyle/>
          <a:p>
            <a:pPr algn="ctr"/>
            <a:r>
              <a:rPr lang="fa-IR" sz="1400" dirty="0">
                <a:cs typeface="B Titr" panose="00000700000000000000" pitchFamily="2" charset="-78"/>
              </a:rPr>
              <a:t>موضوع پایان نامه :</a:t>
            </a:r>
          </a:p>
        </p:txBody>
      </p:sp>
      <p:sp>
        <p:nvSpPr>
          <p:cNvPr id="17" name="TextBox 16"/>
          <p:cNvSpPr txBox="1"/>
          <p:nvPr/>
        </p:nvSpPr>
        <p:spPr>
          <a:xfrm>
            <a:off x="7715272" y="5733654"/>
            <a:ext cx="1500198" cy="307777"/>
          </a:xfrm>
          <a:prstGeom prst="rect">
            <a:avLst/>
          </a:prstGeom>
          <a:noFill/>
        </p:spPr>
        <p:txBody>
          <a:bodyPr wrap="square" rtlCol="1">
            <a:spAutoFit/>
          </a:bodyPr>
          <a:lstStyle/>
          <a:p>
            <a:pPr algn="ctr"/>
            <a:r>
              <a:rPr lang="fa-IR" sz="1400" dirty="0">
                <a:cs typeface="B Titr" panose="00000700000000000000" pitchFamily="2" charset="-78"/>
              </a:rPr>
              <a:t>تهیه شده توسط :</a:t>
            </a:r>
          </a:p>
        </p:txBody>
      </p:sp>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2" y="196437"/>
            <a:ext cx="7344684" cy="6063198"/>
          </a:xfrm>
          <a:prstGeom prst="rect">
            <a:avLst/>
          </a:prstGeom>
          <a:noFill/>
        </p:spPr>
        <p:txBody>
          <a:bodyPr wrap="square" rtlCol="0">
            <a:spAutoFit/>
          </a:bodyPr>
          <a:lstStyle/>
          <a:p>
            <a:pPr algn="just"/>
            <a:r>
              <a:rPr lang="fa-IR" dirty="0">
                <a:cs typeface="2  Titr" panose="00000700000000000000" pitchFamily="2" charset="-78"/>
              </a:rPr>
              <a:t>نتیجه </a:t>
            </a:r>
            <a:r>
              <a:rPr lang="fa-IR" dirty="0" smtClean="0">
                <a:cs typeface="2  Titr" panose="00000700000000000000" pitchFamily="2" charset="-78"/>
              </a:rPr>
              <a:t>گیری</a:t>
            </a:r>
          </a:p>
          <a:p>
            <a:pPr algn="just"/>
            <a:endParaRPr lang="fa-IR" b="1" dirty="0">
              <a:cs typeface="2  Titr" panose="00000700000000000000" pitchFamily="2" charset="-78"/>
            </a:endParaRPr>
          </a:p>
          <a:p>
            <a:pPr algn="just"/>
            <a:r>
              <a:rPr lang="fa-IR" sz="1600" b="1" dirty="0">
                <a:cs typeface="B Nazanin" panose="00000400000000000000" pitchFamily="2" charset="-78"/>
              </a:rPr>
              <a:t>نتایج تحلیل آمار </a:t>
            </a:r>
            <a:r>
              <a:rPr lang="fa-IR" sz="1600" b="1" dirty="0" smtClean="0">
                <a:cs typeface="B Nazanin" panose="00000400000000000000" pitchFamily="2" charset="-78"/>
              </a:rPr>
              <a:t>استنباطی</a:t>
            </a:r>
          </a:p>
          <a:p>
            <a:pPr algn="just"/>
            <a:endParaRPr lang="fa-IR" sz="1600" b="1" dirty="0">
              <a:cs typeface="B Nazanin" panose="00000400000000000000" pitchFamily="2" charset="-78"/>
            </a:endParaRPr>
          </a:p>
          <a:p>
            <a:pPr lvl="0" algn="just"/>
            <a:r>
              <a:rPr lang="fa-IR" sz="1600" b="1" u="sng" dirty="0">
                <a:cs typeface="B Nazanin" panose="00000400000000000000" pitchFamily="2" charset="-78"/>
              </a:rPr>
              <a:t>نتیجه گیری فرضیه دوم </a:t>
            </a:r>
            <a:endParaRPr lang="en-US" sz="1600" b="1" u="sng" dirty="0">
              <a:cs typeface="B Nazanin" panose="00000400000000000000" pitchFamily="2" charset="-78"/>
            </a:endParaRPr>
          </a:p>
          <a:p>
            <a:pPr algn="just"/>
            <a:endParaRPr lang="fa-IR" sz="1600" dirty="0" smtClean="0">
              <a:cs typeface="B Nazanin" panose="00000400000000000000" pitchFamily="2" charset="-78"/>
            </a:endParaRPr>
          </a:p>
          <a:p>
            <a:pPr algn="just"/>
            <a:r>
              <a:rPr lang="fa-IR" sz="1600" dirty="0" smtClean="0">
                <a:cs typeface="B Nazanin" panose="00000400000000000000" pitchFamily="2" charset="-78"/>
              </a:rPr>
              <a:t>فرضیه </a:t>
            </a:r>
            <a:r>
              <a:rPr lang="fa-IR" sz="1600" dirty="0">
                <a:cs typeface="B Nazanin" panose="00000400000000000000" pitchFamily="2" charset="-78"/>
              </a:rPr>
              <a:t>دوم این پژوهش به دنبال بررسی تاثیر فناوري اطلاعات بر بعد قابليت اعتماد كيفيت ادراك شده از خدمات در سازمان حج و زيارت بوده است. نتایج حاصل از آزمون آزمون رگرسیون متغیره در نمونه‌ی مورد مطالعه نشان داد که همبستگی معنا‌داری برابر ضریب 0.353 بین این دو متغیر وجود دارد. ضریب تعیین بدست آمده برابر با 0.124 بوده که نشان می دهد فناوري اطلاعات حدود 12.4 درصد از تغییرات بُعد قابليت اعتماد كيفيت خدمات ادراك شده را پیش بینی می کند. با توجه به آماره </a:t>
            </a:r>
            <a:r>
              <a:rPr lang="en-US" sz="1600" dirty="0">
                <a:cs typeface="B Nazanin" panose="00000400000000000000" pitchFamily="2" charset="-78"/>
              </a:rPr>
              <a:t>F </a:t>
            </a:r>
            <a:r>
              <a:rPr lang="fa-IR" sz="1600" dirty="0">
                <a:cs typeface="B Nazanin" panose="00000400000000000000" pitchFamily="2" charset="-78"/>
              </a:rPr>
              <a:t>مشاهده شده و سطع معناداری بدست آمده وجود رابطه خطی معناداری مدل رگرسیونی تایید گردید و  بدین ترتیب فرضیه دوم پژوهش مبنی بر تاثیر فناوري اطلاعات بر بُعد قابليت اعتماد كيفيت ادراك شده از خدمات در سازمان حج و زيارت پذیرفته شد</a:t>
            </a:r>
            <a:r>
              <a:rPr lang="fa-IR" sz="1600" dirty="0" smtClean="0">
                <a:cs typeface="B Nazanin" panose="00000400000000000000" pitchFamily="2" charset="-78"/>
              </a:rPr>
              <a:t>.</a:t>
            </a:r>
          </a:p>
          <a:p>
            <a:pPr algn="just"/>
            <a:endParaRPr lang="fa-IR" sz="1600" dirty="0">
              <a:cs typeface="B Nazanin" panose="00000400000000000000" pitchFamily="2" charset="-78"/>
            </a:endParaRPr>
          </a:p>
          <a:p>
            <a:pPr lvl="0" algn="just"/>
            <a:r>
              <a:rPr lang="fa-IR" sz="1600" b="1" u="sng" dirty="0">
                <a:cs typeface="B Nazanin" panose="00000400000000000000" pitchFamily="2" charset="-78"/>
              </a:rPr>
              <a:t>نتیجه گیری فرضیه سوم </a:t>
            </a:r>
            <a:endParaRPr lang="fa-IR" sz="1600" b="1" u="sng" dirty="0" smtClean="0">
              <a:cs typeface="B Nazanin" panose="00000400000000000000" pitchFamily="2" charset="-78"/>
            </a:endParaRPr>
          </a:p>
          <a:p>
            <a:pPr lvl="0" algn="just"/>
            <a:endParaRPr lang="en-US" sz="1600" b="1" u="sng" dirty="0">
              <a:cs typeface="B Nazanin" panose="00000400000000000000" pitchFamily="2" charset="-78"/>
            </a:endParaRPr>
          </a:p>
          <a:p>
            <a:pPr algn="just"/>
            <a:r>
              <a:rPr lang="fa-IR" sz="1600" dirty="0">
                <a:cs typeface="B Nazanin" panose="00000400000000000000" pitchFamily="2" charset="-78"/>
              </a:rPr>
              <a:t>فرضیه سوم این پژوهش به دنبال بررسی تاثیر فناوري اطلاعات بر بعد قابليت اطمينان كيفيت ادراك شده از خدمات در سازمان حج و زيارت بوده است. نتایج حاصل از آزمون آزمون رگرسیون متغیره در نمونه‌ی مورد مطالعه نشان داد که همبستگی معنا‌داری برابر ضریب 0.347 بین این دو متغیر وجود دارد. ضریب تعیین بدست آمده برابر با 0.120 بوده که نشان می دهد فناوري اطلاعات حدود 12 درصد از تغییرات بُعد قابليت اطمينان كيفيت خدمات ادراك شده را پیش بینی می کند. با توجه به آماره </a:t>
            </a:r>
            <a:r>
              <a:rPr lang="en-US" sz="1600" dirty="0">
                <a:cs typeface="B Nazanin" panose="00000400000000000000" pitchFamily="2" charset="-78"/>
              </a:rPr>
              <a:t>F </a:t>
            </a:r>
            <a:r>
              <a:rPr lang="fa-IR" sz="1600" dirty="0">
                <a:cs typeface="B Nazanin" panose="00000400000000000000" pitchFamily="2" charset="-78"/>
              </a:rPr>
              <a:t>مشاهده شده و سطع معناداری بدست آمده وجود رابطه خطی معناداری مدل رگرسیونی تایید گردید و  بدین ترتیب فرضیه سوم پژوهش مبنی بر تاثیر فناوري اطلاعات بر بُعد قابليت اطمينان كيفيت ادراك شده از خدمات در سازمان حج و زيارت پذیرفته شد.</a:t>
            </a:r>
            <a:endParaRPr lang="fa-IR" sz="1600" dirty="0" smtClean="0">
              <a:cs typeface="B Nazanin" panose="00000400000000000000" pitchFamily="2" charset="-78"/>
            </a:endParaRPr>
          </a:p>
          <a:p>
            <a:pPr algn="just"/>
            <a:endParaRPr lang="fa-IR" sz="1600" dirty="0" smtClean="0">
              <a:cs typeface="B Nazanin" panose="00000400000000000000" pitchFamily="2" charset="-78"/>
            </a:endParaRPr>
          </a:p>
        </p:txBody>
      </p:sp>
    </p:spTree>
    <p:extLst>
      <p:ext uri="{BB962C8B-B14F-4D97-AF65-F5344CB8AC3E}">
        <p14:creationId xmlns:p14="http://schemas.microsoft.com/office/powerpoint/2010/main" val="976066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7" name="Rounded Rectangle 6">
            <a:hlinkClick r:id="rId3" action="ppaction://hlinksldjump"/>
          </p:cNvPr>
          <p:cNvSpPr/>
          <p:nvPr/>
        </p:nvSpPr>
        <p:spPr>
          <a:xfrm>
            <a:off x="7858148" y="85474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8" name="Rounded Rectangle 7">
            <a:hlinkClick r:id="rId7" action="ppaction://hlinksldjump"/>
          </p:cNvPr>
          <p:cNvSpPr/>
          <p:nvPr/>
        </p:nvSpPr>
        <p:spPr>
          <a:xfrm>
            <a:off x="7858148" y="1523763"/>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9" name="Rounded Rectangle 8">
            <a:hlinkClick r:id="rId8" action="ppaction://hlinksldjump"/>
          </p:cNvPr>
          <p:cNvSpPr/>
          <p:nvPr/>
        </p:nvSpPr>
        <p:spPr>
          <a:xfrm>
            <a:off x="7858148" y="219647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مواد و روش ها</a:t>
            </a:r>
          </a:p>
        </p:txBody>
      </p:sp>
      <p:sp>
        <p:nvSpPr>
          <p:cNvPr id="10" name="Rounded Rectangle 9">
            <a:hlinkClick r:id="rId9" action="ppaction://hlinksldjump"/>
          </p:cNvPr>
          <p:cNvSpPr/>
          <p:nvPr/>
        </p:nvSpPr>
        <p:spPr>
          <a:xfrm>
            <a:off x="7858148" y="289345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نتایج و بحث</a:t>
            </a:r>
          </a:p>
        </p:txBody>
      </p:sp>
      <p:sp>
        <p:nvSpPr>
          <p:cNvPr id="11" name="Rounded Rectangle 10">
            <a:hlinkClick r:id="rId10" action="ppaction://hlinksldjump"/>
          </p:cNvPr>
          <p:cNvSpPr/>
          <p:nvPr/>
        </p:nvSpPr>
        <p:spPr>
          <a:xfrm>
            <a:off x="7858148" y="356615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12" name="Rounded Rectangle 11">
            <a:hlinkClick r:id="rId11" action="ppaction://hlinksldjump"/>
          </p:cNvPr>
          <p:cNvSpPr/>
          <p:nvPr/>
        </p:nvSpPr>
        <p:spPr>
          <a:xfrm>
            <a:off x="7858148" y="426313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16" name="TextBox 15"/>
          <p:cNvSpPr txBox="1"/>
          <p:nvPr/>
        </p:nvSpPr>
        <p:spPr>
          <a:xfrm>
            <a:off x="7715272" y="5229200"/>
            <a:ext cx="1500198" cy="307777"/>
          </a:xfrm>
          <a:prstGeom prst="rect">
            <a:avLst/>
          </a:prstGeom>
          <a:noFill/>
        </p:spPr>
        <p:txBody>
          <a:bodyPr wrap="square" rtlCol="1">
            <a:spAutoFit/>
          </a:bodyPr>
          <a:lstStyle/>
          <a:p>
            <a:pPr algn="ctr"/>
            <a:r>
              <a:rPr lang="fa-IR" sz="1400" dirty="0">
                <a:cs typeface="B Titr" panose="00000700000000000000" pitchFamily="2" charset="-78"/>
              </a:rPr>
              <a:t>موضوع پایان نامه :</a:t>
            </a:r>
          </a:p>
        </p:txBody>
      </p:sp>
      <p:sp>
        <p:nvSpPr>
          <p:cNvPr id="17" name="TextBox 16"/>
          <p:cNvSpPr txBox="1"/>
          <p:nvPr/>
        </p:nvSpPr>
        <p:spPr>
          <a:xfrm>
            <a:off x="7715272" y="5733654"/>
            <a:ext cx="1500198" cy="307777"/>
          </a:xfrm>
          <a:prstGeom prst="rect">
            <a:avLst/>
          </a:prstGeom>
          <a:noFill/>
        </p:spPr>
        <p:txBody>
          <a:bodyPr wrap="square" rtlCol="1">
            <a:spAutoFit/>
          </a:bodyPr>
          <a:lstStyle/>
          <a:p>
            <a:pPr algn="ctr"/>
            <a:r>
              <a:rPr lang="fa-IR" sz="1400" dirty="0">
                <a:cs typeface="B Titr" panose="00000700000000000000" pitchFamily="2" charset="-78"/>
              </a:rPr>
              <a:t>تهیه شده توسط :</a:t>
            </a:r>
          </a:p>
        </p:txBody>
      </p:sp>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2" y="196437"/>
            <a:ext cx="7344684" cy="5816977"/>
          </a:xfrm>
          <a:prstGeom prst="rect">
            <a:avLst/>
          </a:prstGeom>
          <a:noFill/>
        </p:spPr>
        <p:txBody>
          <a:bodyPr wrap="square" rtlCol="0">
            <a:spAutoFit/>
          </a:bodyPr>
          <a:lstStyle/>
          <a:p>
            <a:pPr algn="just"/>
            <a:r>
              <a:rPr lang="fa-IR" dirty="0">
                <a:cs typeface="2  Titr" panose="00000700000000000000" pitchFamily="2" charset="-78"/>
              </a:rPr>
              <a:t>نتیجه </a:t>
            </a:r>
            <a:r>
              <a:rPr lang="fa-IR" dirty="0" smtClean="0">
                <a:cs typeface="2  Titr" panose="00000700000000000000" pitchFamily="2" charset="-78"/>
              </a:rPr>
              <a:t>گیری</a:t>
            </a:r>
          </a:p>
          <a:p>
            <a:pPr algn="just"/>
            <a:endParaRPr lang="fa-IR" b="1" dirty="0">
              <a:cs typeface="2  Titr" panose="00000700000000000000" pitchFamily="2" charset="-78"/>
            </a:endParaRPr>
          </a:p>
          <a:p>
            <a:pPr algn="just"/>
            <a:r>
              <a:rPr lang="fa-IR" sz="1600" b="1" dirty="0">
                <a:cs typeface="B Nazanin" panose="00000400000000000000" pitchFamily="2" charset="-78"/>
              </a:rPr>
              <a:t>نتایج تحلیل آمار </a:t>
            </a:r>
            <a:r>
              <a:rPr lang="fa-IR" sz="1600" b="1" dirty="0" smtClean="0">
                <a:cs typeface="B Nazanin" panose="00000400000000000000" pitchFamily="2" charset="-78"/>
              </a:rPr>
              <a:t>استنباطی</a:t>
            </a:r>
          </a:p>
          <a:p>
            <a:pPr algn="just"/>
            <a:endParaRPr lang="fa-IR" sz="1600" b="1" dirty="0">
              <a:cs typeface="B Nazanin" panose="00000400000000000000" pitchFamily="2" charset="-78"/>
            </a:endParaRPr>
          </a:p>
          <a:p>
            <a:pPr lvl="0" algn="just"/>
            <a:r>
              <a:rPr lang="fa-IR" sz="1600" b="1" u="sng" dirty="0">
                <a:cs typeface="B Nazanin" panose="00000400000000000000" pitchFamily="2" charset="-78"/>
              </a:rPr>
              <a:t>نتیجه گیری فرضیه چهارم </a:t>
            </a:r>
            <a:endParaRPr lang="fa-IR" sz="1600" b="1" u="sng" dirty="0" smtClean="0">
              <a:cs typeface="B Nazanin" panose="00000400000000000000" pitchFamily="2" charset="-78"/>
            </a:endParaRPr>
          </a:p>
          <a:p>
            <a:pPr lvl="0" algn="just"/>
            <a:endParaRPr lang="en-US" sz="1600" dirty="0">
              <a:cs typeface="B Nazanin" panose="00000400000000000000" pitchFamily="2" charset="-78"/>
            </a:endParaRPr>
          </a:p>
          <a:p>
            <a:pPr algn="just"/>
            <a:r>
              <a:rPr lang="fa-IR" sz="1600" dirty="0">
                <a:cs typeface="B Nazanin" panose="00000400000000000000" pitchFamily="2" charset="-78"/>
              </a:rPr>
              <a:t>فرضیه چهارم این پژوهش به دنبال بررسی تاثیر فناوري اطلاعات بر بعد پاسخگويي كيفيت ادراك شده از خدمات در سازمان حج و زيارت بوده است. نتایج حاصل از آزمون آزمون رگرسیون متغیره در نمونه‌ی مورد مطالعه نشان داد که همبستگی معنا‌داری برابر ضریب 0.386 بین این دو متغیر وجود دارد. ضریب تعیین بدست آمده برابر با 0.148 بوده که نشان می دهد فناوري اطلاعات حدود 14.8 درصد از تغییرات بُعد قابليت اطمينان كيفيت خدمات ادراك شده را پیش بینی می کند. با توجه به آماره </a:t>
            </a:r>
            <a:r>
              <a:rPr lang="en-US" sz="1600" dirty="0">
                <a:cs typeface="B Nazanin" panose="00000400000000000000" pitchFamily="2" charset="-78"/>
              </a:rPr>
              <a:t>F </a:t>
            </a:r>
            <a:r>
              <a:rPr lang="fa-IR" sz="1600" dirty="0">
                <a:cs typeface="B Nazanin" panose="00000400000000000000" pitchFamily="2" charset="-78"/>
              </a:rPr>
              <a:t>مشاهده شده و سطع معناداری بدست آمده وجود رابطه خطی معناداری مدل رگرسیونی تایید گردید و  بدین ترتیب فرضیه چهارم پژوهش مبنی بر تاثیر فناوري اطلاعات بر بُعد پاسخگويي كيفيت ادراك شده از خدمات در سازمان حج و زيارت پذیرفته شد</a:t>
            </a:r>
            <a:r>
              <a:rPr lang="fa-IR" sz="1600" dirty="0" smtClean="0">
                <a:cs typeface="B Nazanin" panose="00000400000000000000" pitchFamily="2" charset="-78"/>
              </a:rPr>
              <a:t>.</a:t>
            </a:r>
          </a:p>
          <a:p>
            <a:pPr algn="just"/>
            <a:endParaRPr lang="fa-IR" sz="1600" dirty="0">
              <a:cs typeface="B Nazanin" panose="00000400000000000000" pitchFamily="2" charset="-78"/>
            </a:endParaRPr>
          </a:p>
          <a:p>
            <a:pPr lvl="0" algn="just"/>
            <a:r>
              <a:rPr lang="fa-IR" sz="1600" b="1" u="sng" dirty="0">
                <a:cs typeface="B Nazanin" panose="00000400000000000000" pitchFamily="2" charset="-78"/>
              </a:rPr>
              <a:t>نتیجه گیری فرضیه پنجم </a:t>
            </a:r>
            <a:endParaRPr lang="fa-IR" sz="1600" b="1" u="sng" dirty="0" smtClean="0">
              <a:cs typeface="B Nazanin" panose="00000400000000000000" pitchFamily="2" charset="-78"/>
            </a:endParaRPr>
          </a:p>
          <a:p>
            <a:pPr lvl="0" algn="just"/>
            <a:endParaRPr lang="en-US" sz="1600" b="1" u="sng" dirty="0">
              <a:cs typeface="B Nazanin" panose="00000400000000000000" pitchFamily="2" charset="-78"/>
            </a:endParaRPr>
          </a:p>
          <a:p>
            <a:pPr algn="just"/>
            <a:r>
              <a:rPr lang="fa-IR" sz="1600" dirty="0">
                <a:cs typeface="B Nazanin" panose="00000400000000000000" pitchFamily="2" charset="-78"/>
              </a:rPr>
              <a:t>فرضیه پنجم این پژوهش به دنبال بررسی تاثیر فناوري اطلاعات بر بعد همدلي كيفيت ادراك شده از خدمات در سازمان حج و زيارت بوده است. نتایج حاصل از آزمون آزمون رگرسیون متغیره در نمونه‌ی مورد مطالعه نشان داد که همبستگی معنا‌داری برابر ضریب 0.272 بین این دو متغیر وجود دارد. ضریب تعیین بدست آمده برابر با 0.073 بوده که نشان می دهد فناوري اطلاعات حدود 7.3 درصد از تغییرات بُعد همدلي كيفيت خدمات ادراك شده را پیش بینی می کند. با توجه به آماره </a:t>
            </a:r>
            <a:r>
              <a:rPr lang="en-US" sz="1600" dirty="0">
                <a:cs typeface="B Nazanin" panose="00000400000000000000" pitchFamily="2" charset="-78"/>
              </a:rPr>
              <a:t>F </a:t>
            </a:r>
            <a:r>
              <a:rPr lang="fa-IR" sz="1600" dirty="0">
                <a:cs typeface="B Nazanin" panose="00000400000000000000" pitchFamily="2" charset="-78"/>
              </a:rPr>
              <a:t>مشاهده شده و سطع معناداری بدست آمده وجود رابطه خطی معناداری مدل رگرسیونی تایید گردید و  بدین ترتیب فرضیه پنجم پژوهش مبنی بر تاثیر فناوري اطلاعات بر بُعد همدلي كيفيت ادراك شده از خدمات در سازمان حج و زيارت پذیرفته شد.</a:t>
            </a:r>
            <a:endParaRPr lang="fa-IR" sz="1600" dirty="0" smtClean="0">
              <a:cs typeface="B Nazanin" panose="00000400000000000000" pitchFamily="2" charset="-78"/>
            </a:endParaRPr>
          </a:p>
        </p:txBody>
      </p:sp>
    </p:spTree>
    <p:extLst>
      <p:ext uri="{BB962C8B-B14F-4D97-AF65-F5344CB8AC3E}">
        <p14:creationId xmlns:p14="http://schemas.microsoft.com/office/powerpoint/2010/main" val="643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7" name="Rounded Rectangle 6">
            <a:hlinkClick r:id="rId3" action="ppaction://hlinksldjump"/>
          </p:cNvPr>
          <p:cNvSpPr/>
          <p:nvPr/>
        </p:nvSpPr>
        <p:spPr>
          <a:xfrm>
            <a:off x="7858148" y="1000108"/>
            <a:ext cx="1214446" cy="428628"/>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8" name="Rounded Rectangle 7">
            <a:hlinkClick r:id="rId7" action="ppaction://hlinksldjump"/>
          </p:cNvPr>
          <p:cNvSpPr/>
          <p:nvPr/>
        </p:nvSpPr>
        <p:spPr>
          <a:xfrm>
            <a:off x="7858148" y="1571612"/>
            <a:ext cx="1214446" cy="428628"/>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مروری بر منابع</a:t>
            </a:r>
          </a:p>
        </p:txBody>
      </p:sp>
      <p:sp>
        <p:nvSpPr>
          <p:cNvPr id="9" name="Rounded Rectangle 8">
            <a:hlinkClick r:id="rId8" action="ppaction://hlinksldjump"/>
          </p:cNvPr>
          <p:cNvSpPr/>
          <p:nvPr/>
        </p:nvSpPr>
        <p:spPr>
          <a:xfrm>
            <a:off x="7858148" y="2143116"/>
            <a:ext cx="1214446" cy="428628"/>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مواد و روش ها</a:t>
            </a:r>
          </a:p>
        </p:txBody>
      </p:sp>
      <p:sp>
        <p:nvSpPr>
          <p:cNvPr id="10" name="Rounded Rectangle 9">
            <a:hlinkClick r:id="rId9" action="ppaction://hlinksldjump"/>
          </p:cNvPr>
          <p:cNvSpPr/>
          <p:nvPr/>
        </p:nvSpPr>
        <p:spPr>
          <a:xfrm>
            <a:off x="7858148" y="2714620"/>
            <a:ext cx="1214446" cy="428628"/>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نتایج و بحث</a:t>
            </a:r>
          </a:p>
        </p:txBody>
      </p:sp>
      <p:sp>
        <p:nvSpPr>
          <p:cNvPr id="11" name="Rounded Rectangle 10">
            <a:hlinkClick r:id="rId10" action="ppaction://hlinksldjump"/>
          </p:cNvPr>
          <p:cNvSpPr/>
          <p:nvPr/>
        </p:nvSpPr>
        <p:spPr>
          <a:xfrm>
            <a:off x="7858148" y="3286124"/>
            <a:ext cx="1214446" cy="428628"/>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12" name="Rounded Rectangle 11">
            <a:hlinkClick r:id="rId11" action="ppaction://hlinksldjump"/>
          </p:cNvPr>
          <p:cNvSpPr/>
          <p:nvPr/>
        </p:nvSpPr>
        <p:spPr>
          <a:xfrm>
            <a:off x="7858148" y="3857628"/>
            <a:ext cx="1214446" cy="428628"/>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16" name="TextBox 15"/>
          <p:cNvSpPr txBox="1"/>
          <p:nvPr/>
        </p:nvSpPr>
        <p:spPr>
          <a:xfrm>
            <a:off x="7715272" y="4572010"/>
            <a:ext cx="1500198" cy="307777"/>
          </a:xfrm>
          <a:prstGeom prst="rect">
            <a:avLst/>
          </a:prstGeom>
          <a:noFill/>
        </p:spPr>
        <p:txBody>
          <a:bodyPr wrap="square" rtlCol="1">
            <a:spAutoFit/>
          </a:bodyPr>
          <a:lstStyle/>
          <a:p>
            <a:pPr algn="ctr"/>
            <a:r>
              <a:rPr lang="fa-IR" sz="1400" dirty="0">
                <a:cs typeface="B Titr" panose="00000700000000000000" pitchFamily="2" charset="-78"/>
              </a:rPr>
              <a:t>موضوع پایان نامه :</a:t>
            </a:r>
          </a:p>
        </p:txBody>
      </p:sp>
      <p:sp>
        <p:nvSpPr>
          <p:cNvPr id="17" name="TextBox 16"/>
          <p:cNvSpPr txBox="1"/>
          <p:nvPr/>
        </p:nvSpPr>
        <p:spPr>
          <a:xfrm>
            <a:off x="7715272" y="5733654"/>
            <a:ext cx="1500198" cy="307777"/>
          </a:xfrm>
          <a:prstGeom prst="rect">
            <a:avLst/>
          </a:prstGeom>
          <a:noFill/>
        </p:spPr>
        <p:txBody>
          <a:bodyPr wrap="square" rtlCol="1">
            <a:spAutoFit/>
          </a:bodyPr>
          <a:lstStyle/>
          <a:p>
            <a:pPr algn="ctr"/>
            <a:r>
              <a:rPr lang="fa-IR" sz="1400" dirty="0">
                <a:cs typeface="B Titr" panose="00000700000000000000" pitchFamily="2" charset="-78"/>
              </a:rPr>
              <a:t>تهیه شده توسط :</a:t>
            </a:r>
          </a:p>
        </p:txBody>
      </p:sp>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Tree>
    <p:extLst>
      <p:ext uri="{BB962C8B-B14F-4D97-AF65-F5344CB8AC3E}">
        <p14:creationId xmlns:p14="http://schemas.microsoft.com/office/powerpoint/2010/main" val="2678299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7" name="Rounded Rectangle 6">
            <a:hlinkClick r:id="rId3" action="ppaction://hlinksldjump"/>
          </p:cNvPr>
          <p:cNvSpPr/>
          <p:nvPr/>
        </p:nvSpPr>
        <p:spPr>
          <a:xfrm>
            <a:off x="7858148" y="85474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8" name="Rounded Rectangle 7">
            <a:hlinkClick r:id="rId7" action="ppaction://hlinksldjump"/>
          </p:cNvPr>
          <p:cNvSpPr/>
          <p:nvPr/>
        </p:nvSpPr>
        <p:spPr>
          <a:xfrm>
            <a:off x="7858148" y="1523763"/>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9" name="Rounded Rectangle 8">
            <a:hlinkClick r:id="rId8" action="ppaction://hlinksldjump"/>
          </p:cNvPr>
          <p:cNvSpPr/>
          <p:nvPr/>
        </p:nvSpPr>
        <p:spPr>
          <a:xfrm>
            <a:off x="7858148" y="219647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مواد و روش ها</a:t>
            </a:r>
          </a:p>
        </p:txBody>
      </p:sp>
      <p:sp>
        <p:nvSpPr>
          <p:cNvPr id="10" name="Rounded Rectangle 9">
            <a:hlinkClick r:id="rId9" action="ppaction://hlinksldjump"/>
          </p:cNvPr>
          <p:cNvSpPr/>
          <p:nvPr/>
        </p:nvSpPr>
        <p:spPr>
          <a:xfrm>
            <a:off x="7858148" y="289345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نتایج و بحث</a:t>
            </a:r>
          </a:p>
        </p:txBody>
      </p:sp>
      <p:sp>
        <p:nvSpPr>
          <p:cNvPr id="11" name="Rounded Rectangle 10">
            <a:hlinkClick r:id="rId10" action="ppaction://hlinksldjump"/>
          </p:cNvPr>
          <p:cNvSpPr/>
          <p:nvPr/>
        </p:nvSpPr>
        <p:spPr>
          <a:xfrm>
            <a:off x="7858148" y="356615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12" name="Rounded Rectangle 11">
            <a:hlinkClick r:id="rId11" action="ppaction://hlinksldjump"/>
          </p:cNvPr>
          <p:cNvSpPr/>
          <p:nvPr/>
        </p:nvSpPr>
        <p:spPr>
          <a:xfrm>
            <a:off x="7858148" y="426313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16" name="TextBox 15"/>
          <p:cNvSpPr txBox="1"/>
          <p:nvPr/>
        </p:nvSpPr>
        <p:spPr>
          <a:xfrm>
            <a:off x="7715272" y="5229200"/>
            <a:ext cx="1500198" cy="307777"/>
          </a:xfrm>
          <a:prstGeom prst="rect">
            <a:avLst/>
          </a:prstGeom>
          <a:noFill/>
        </p:spPr>
        <p:txBody>
          <a:bodyPr wrap="square" rtlCol="1">
            <a:spAutoFit/>
          </a:bodyPr>
          <a:lstStyle/>
          <a:p>
            <a:pPr algn="ctr"/>
            <a:r>
              <a:rPr lang="fa-IR" sz="1400" dirty="0">
                <a:cs typeface="B Titr" panose="00000700000000000000" pitchFamily="2" charset="-78"/>
              </a:rPr>
              <a:t>موضوع پایان نامه :</a:t>
            </a:r>
          </a:p>
        </p:txBody>
      </p:sp>
      <p:sp>
        <p:nvSpPr>
          <p:cNvPr id="17" name="TextBox 16"/>
          <p:cNvSpPr txBox="1"/>
          <p:nvPr/>
        </p:nvSpPr>
        <p:spPr>
          <a:xfrm>
            <a:off x="7715272" y="5733654"/>
            <a:ext cx="1500198" cy="307777"/>
          </a:xfrm>
          <a:prstGeom prst="rect">
            <a:avLst/>
          </a:prstGeom>
          <a:noFill/>
        </p:spPr>
        <p:txBody>
          <a:bodyPr wrap="square" rtlCol="1">
            <a:spAutoFit/>
          </a:bodyPr>
          <a:lstStyle/>
          <a:p>
            <a:pPr algn="ctr"/>
            <a:r>
              <a:rPr lang="fa-IR" sz="1400" dirty="0">
                <a:cs typeface="B Titr" panose="00000700000000000000" pitchFamily="2" charset="-78"/>
              </a:rPr>
              <a:t>تهیه شده توسط :</a:t>
            </a:r>
          </a:p>
        </p:txBody>
      </p:sp>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2" y="196437"/>
            <a:ext cx="7344684" cy="5570756"/>
          </a:xfrm>
          <a:prstGeom prst="rect">
            <a:avLst/>
          </a:prstGeom>
          <a:noFill/>
        </p:spPr>
        <p:txBody>
          <a:bodyPr wrap="square" rtlCol="0">
            <a:spAutoFit/>
          </a:bodyPr>
          <a:lstStyle/>
          <a:p>
            <a:pPr algn="just"/>
            <a:r>
              <a:rPr lang="fa-IR" dirty="0" smtClean="0">
                <a:cs typeface="2  Titr" panose="00000700000000000000" pitchFamily="2" charset="-78"/>
              </a:rPr>
              <a:t>پیشنهادات</a:t>
            </a:r>
          </a:p>
          <a:p>
            <a:pPr algn="just"/>
            <a:endParaRPr lang="fa-IR" b="1" dirty="0" smtClean="0">
              <a:cs typeface="2  Titr" panose="00000700000000000000" pitchFamily="2" charset="-78"/>
            </a:endParaRPr>
          </a:p>
          <a:p>
            <a:pPr lvl="0" algn="just"/>
            <a:r>
              <a:rPr lang="ar-SA" sz="1600" b="1" dirty="0">
                <a:cs typeface="B Nazanin" panose="00000400000000000000" pitchFamily="2" charset="-78"/>
              </a:rPr>
              <a:t>پیشنهادهای مرتبط با فرضیه اول:</a:t>
            </a:r>
            <a:endParaRPr lang="en-US" sz="1600" dirty="0">
              <a:cs typeface="B Nazanin" panose="00000400000000000000" pitchFamily="2" charset="-78"/>
            </a:endParaRPr>
          </a:p>
          <a:p>
            <a:pPr algn="just"/>
            <a:r>
              <a:rPr lang="ar-SA" sz="1600" dirty="0">
                <a:cs typeface="B Nazanin" panose="00000400000000000000" pitchFamily="2" charset="-78"/>
              </a:rPr>
              <a:t>طبق یافته های حاصل از فرضیه اول تحقیق، مشخص گردید که بهبود فناوري اطلاعات می­تواند به افزایش عوامل ملموس كيفيت ادراك شده از خدمات در سازمان حج و زيارت منجر شود. بنابراین در اين راستا پیشنهاد می شود:</a:t>
            </a:r>
            <a:endParaRPr lang="en-US" sz="1600" dirty="0">
              <a:cs typeface="B Nazanin" panose="00000400000000000000" pitchFamily="2" charset="-78"/>
            </a:endParaRPr>
          </a:p>
          <a:p>
            <a:pPr marL="285750" lvl="0" indent="-285750" algn="just">
              <a:buFont typeface="Wingdings" panose="05000000000000000000" pitchFamily="2" charset="2"/>
              <a:buChar char="ü"/>
            </a:pPr>
            <a:r>
              <a:rPr lang="ar-SA" sz="1600" dirty="0">
                <a:cs typeface="B Nazanin" panose="00000400000000000000" pitchFamily="2" charset="-78"/>
              </a:rPr>
              <a:t>به منظور كاربر پسند نمودن سايت سازمان و ساير پورتال و سامانه هاي سازمان تغييراتي در محيط آنها ايجاد شود.</a:t>
            </a:r>
            <a:endParaRPr lang="en-US" sz="1600" dirty="0">
              <a:cs typeface="B Nazanin" panose="00000400000000000000" pitchFamily="2" charset="-78"/>
            </a:endParaRPr>
          </a:p>
          <a:p>
            <a:pPr marL="285750" lvl="0" indent="-285750" algn="just">
              <a:buFont typeface="Wingdings" panose="05000000000000000000" pitchFamily="2" charset="2"/>
              <a:buChar char="ü"/>
            </a:pPr>
            <a:r>
              <a:rPr lang="ar-SA" sz="1600" dirty="0">
                <a:cs typeface="B Nazanin" panose="00000400000000000000" pitchFamily="2" charset="-78"/>
              </a:rPr>
              <a:t>به منظور سهولت دسترسي و استفاده مراجعان از خدمات دستورالعمل هاي راهنما براي استفاده از سامانه ها در اختيار آنان قرار داده شود. همچنين ايجاد دسترسي هاي لازم به بخش هاي مختلف سازمان در اين زمينه مي تواند موثر باشد.    </a:t>
            </a:r>
            <a:endParaRPr lang="en-US" sz="1600" dirty="0">
              <a:cs typeface="B Nazanin" panose="00000400000000000000" pitchFamily="2" charset="-78"/>
            </a:endParaRPr>
          </a:p>
          <a:p>
            <a:pPr marL="285750" indent="-285750" algn="just">
              <a:buFont typeface="Wingdings" panose="05000000000000000000" pitchFamily="2" charset="2"/>
              <a:buChar char="ü"/>
            </a:pPr>
            <a:r>
              <a:rPr lang="fa-IR" sz="1600" dirty="0">
                <a:cs typeface="B Nazanin" panose="00000400000000000000" pitchFamily="2" charset="-78"/>
              </a:rPr>
              <a:t>با توجه به نمره </a:t>
            </a:r>
            <a:r>
              <a:rPr lang="ar-SA" sz="1600" dirty="0">
                <a:cs typeface="B Nazanin" panose="00000400000000000000" pitchFamily="2" charset="-78"/>
              </a:rPr>
              <a:t>پايين شاخص" خوانا و مشخص بودن فرمهاي سازمان، راحتي درك و تکميل آنها" پيشنهاد مي شود نسبت به بازطراحي فرمها با هدف ساده سازي و سهولت درك و تكميل آنها براي مراجعان اقدام شود</a:t>
            </a:r>
            <a:r>
              <a:rPr lang="ar-SA" sz="1600" dirty="0" smtClean="0">
                <a:cs typeface="B Nazanin" panose="00000400000000000000" pitchFamily="2" charset="-78"/>
              </a:rPr>
              <a:t>.</a:t>
            </a:r>
            <a:endParaRPr lang="fa-IR" sz="1600" dirty="0" smtClean="0">
              <a:cs typeface="B Nazanin" panose="00000400000000000000" pitchFamily="2" charset="-78"/>
            </a:endParaRPr>
          </a:p>
          <a:p>
            <a:pPr algn="just"/>
            <a:endParaRPr lang="fa-IR" sz="1600" b="1" dirty="0">
              <a:cs typeface="B Nazanin" panose="00000400000000000000" pitchFamily="2" charset="-78"/>
            </a:endParaRPr>
          </a:p>
          <a:p>
            <a:pPr lvl="0" algn="just"/>
            <a:r>
              <a:rPr lang="ar-SA" sz="1600" b="1" dirty="0">
                <a:cs typeface="B Nazanin" panose="00000400000000000000" pitchFamily="2" charset="-78"/>
              </a:rPr>
              <a:t>پیشنهادهای مرتبط با فرضیه دوم:</a:t>
            </a:r>
            <a:endParaRPr lang="en-US" sz="1600" dirty="0">
              <a:cs typeface="B Nazanin" panose="00000400000000000000" pitchFamily="2" charset="-78"/>
            </a:endParaRPr>
          </a:p>
          <a:p>
            <a:pPr algn="just"/>
            <a:r>
              <a:rPr lang="ar-SA" sz="1600" dirty="0">
                <a:cs typeface="B Nazanin" panose="00000400000000000000" pitchFamily="2" charset="-78"/>
              </a:rPr>
              <a:t>طبق یافته های حاصل از فرضیه دوم تحقیق، مشخص گردید که فناوري اطلاعات می­تواند به تقويت بُعد قابليت اعتماد كيفيت ادراك شده از خدمات سازمان حج و زيارت منجر شود. بنابراین در اين زمينه پیشنهاد می شود:</a:t>
            </a:r>
            <a:endParaRPr lang="en-US" sz="1600" dirty="0">
              <a:cs typeface="B Nazanin" panose="00000400000000000000" pitchFamily="2" charset="-78"/>
            </a:endParaRPr>
          </a:p>
          <a:p>
            <a:pPr marL="285750" lvl="0" indent="-285750" algn="just">
              <a:buFont typeface="Wingdings" panose="05000000000000000000" pitchFamily="2" charset="2"/>
              <a:buChar char="ü"/>
            </a:pPr>
            <a:r>
              <a:rPr lang="ar-SA" sz="1600" dirty="0">
                <a:cs typeface="B Nazanin" panose="00000400000000000000" pitchFamily="2" charset="-78"/>
              </a:rPr>
              <a:t>با استفاده از سامانه هاي پيامكي و ساير سازوكارهاي اطلاع رساني ، هرگونه تغيير و اقدام در خصوص درخواست افراد به اطلاع آنها رسانده شود.</a:t>
            </a:r>
            <a:endParaRPr lang="en-US" sz="1600" dirty="0">
              <a:cs typeface="B Nazanin" panose="00000400000000000000" pitchFamily="2" charset="-78"/>
            </a:endParaRPr>
          </a:p>
          <a:p>
            <a:pPr marL="285750" lvl="0" indent="-285750" algn="just">
              <a:buFont typeface="Wingdings" panose="05000000000000000000" pitchFamily="2" charset="2"/>
              <a:buChar char="ü"/>
            </a:pPr>
            <a:r>
              <a:rPr lang="ar-SA" sz="1600" dirty="0">
                <a:cs typeface="B Nazanin" panose="00000400000000000000" pitchFamily="2" charset="-78"/>
              </a:rPr>
              <a:t>در خصوص نگهداری اطلاعات محرمانه آنها، سازوکارهای امنیتی لازم برای بانک های اطلاعاتی در نظر گرفته شود و نسخه های پشتیبان برای نگهداری اطلاعات آنان با رعایت مراتب حفاظتی  تهیه شود. اين موضوع مي تواند به افزايش اعتماد مردم كمك كند.</a:t>
            </a:r>
            <a:endParaRPr lang="en-US" sz="1600" dirty="0">
              <a:cs typeface="B Nazanin" panose="00000400000000000000" pitchFamily="2" charset="-78"/>
            </a:endParaRPr>
          </a:p>
          <a:p>
            <a:pPr algn="just"/>
            <a:endParaRPr lang="fa-IR" sz="1600" b="1" dirty="0">
              <a:cs typeface="B Nazanin" panose="00000400000000000000" pitchFamily="2" charset="-78"/>
            </a:endParaRPr>
          </a:p>
        </p:txBody>
      </p:sp>
    </p:spTree>
    <p:extLst>
      <p:ext uri="{BB962C8B-B14F-4D97-AF65-F5344CB8AC3E}">
        <p14:creationId xmlns:p14="http://schemas.microsoft.com/office/powerpoint/2010/main" val="293909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7" name="Rounded Rectangle 6">
            <a:hlinkClick r:id="rId3" action="ppaction://hlinksldjump"/>
          </p:cNvPr>
          <p:cNvSpPr/>
          <p:nvPr/>
        </p:nvSpPr>
        <p:spPr>
          <a:xfrm>
            <a:off x="7858148" y="85474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8" name="Rounded Rectangle 7">
            <a:hlinkClick r:id="rId7" action="ppaction://hlinksldjump"/>
          </p:cNvPr>
          <p:cNvSpPr/>
          <p:nvPr/>
        </p:nvSpPr>
        <p:spPr>
          <a:xfrm>
            <a:off x="7858148" y="1523763"/>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9" name="Rounded Rectangle 8">
            <a:hlinkClick r:id="rId8" action="ppaction://hlinksldjump"/>
          </p:cNvPr>
          <p:cNvSpPr/>
          <p:nvPr/>
        </p:nvSpPr>
        <p:spPr>
          <a:xfrm>
            <a:off x="7858148" y="219647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مواد و روش ها</a:t>
            </a:r>
          </a:p>
        </p:txBody>
      </p:sp>
      <p:sp>
        <p:nvSpPr>
          <p:cNvPr id="10" name="Rounded Rectangle 9">
            <a:hlinkClick r:id="rId9" action="ppaction://hlinksldjump"/>
          </p:cNvPr>
          <p:cNvSpPr/>
          <p:nvPr/>
        </p:nvSpPr>
        <p:spPr>
          <a:xfrm>
            <a:off x="7858148" y="289345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نتایج و بحث</a:t>
            </a:r>
          </a:p>
        </p:txBody>
      </p:sp>
      <p:sp>
        <p:nvSpPr>
          <p:cNvPr id="11" name="Rounded Rectangle 10">
            <a:hlinkClick r:id="rId10" action="ppaction://hlinksldjump"/>
          </p:cNvPr>
          <p:cNvSpPr/>
          <p:nvPr/>
        </p:nvSpPr>
        <p:spPr>
          <a:xfrm>
            <a:off x="7858148" y="356615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12" name="Rounded Rectangle 11">
            <a:hlinkClick r:id="rId11" action="ppaction://hlinksldjump"/>
          </p:cNvPr>
          <p:cNvSpPr/>
          <p:nvPr/>
        </p:nvSpPr>
        <p:spPr>
          <a:xfrm>
            <a:off x="7858148" y="426313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16" name="TextBox 15"/>
          <p:cNvSpPr txBox="1"/>
          <p:nvPr/>
        </p:nvSpPr>
        <p:spPr>
          <a:xfrm>
            <a:off x="7715272" y="5229200"/>
            <a:ext cx="1500198" cy="307777"/>
          </a:xfrm>
          <a:prstGeom prst="rect">
            <a:avLst/>
          </a:prstGeom>
          <a:noFill/>
        </p:spPr>
        <p:txBody>
          <a:bodyPr wrap="square" rtlCol="1">
            <a:spAutoFit/>
          </a:bodyPr>
          <a:lstStyle/>
          <a:p>
            <a:pPr algn="ctr"/>
            <a:r>
              <a:rPr lang="fa-IR" sz="1400" dirty="0">
                <a:cs typeface="B Titr" panose="00000700000000000000" pitchFamily="2" charset="-78"/>
              </a:rPr>
              <a:t>موضوع پایان نامه :</a:t>
            </a:r>
          </a:p>
        </p:txBody>
      </p:sp>
      <p:sp>
        <p:nvSpPr>
          <p:cNvPr id="17" name="TextBox 16"/>
          <p:cNvSpPr txBox="1"/>
          <p:nvPr/>
        </p:nvSpPr>
        <p:spPr>
          <a:xfrm>
            <a:off x="7715272" y="5733654"/>
            <a:ext cx="1500198" cy="307777"/>
          </a:xfrm>
          <a:prstGeom prst="rect">
            <a:avLst/>
          </a:prstGeom>
          <a:noFill/>
        </p:spPr>
        <p:txBody>
          <a:bodyPr wrap="square" rtlCol="1">
            <a:spAutoFit/>
          </a:bodyPr>
          <a:lstStyle/>
          <a:p>
            <a:pPr algn="ctr"/>
            <a:r>
              <a:rPr lang="fa-IR" sz="1400" dirty="0">
                <a:cs typeface="B Titr" panose="00000700000000000000" pitchFamily="2" charset="-78"/>
              </a:rPr>
              <a:t>تهیه شده توسط :</a:t>
            </a:r>
          </a:p>
        </p:txBody>
      </p:sp>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2" y="196437"/>
            <a:ext cx="7344684" cy="6309420"/>
          </a:xfrm>
          <a:prstGeom prst="rect">
            <a:avLst/>
          </a:prstGeom>
          <a:noFill/>
        </p:spPr>
        <p:txBody>
          <a:bodyPr wrap="square" rtlCol="0">
            <a:spAutoFit/>
          </a:bodyPr>
          <a:lstStyle/>
          <a:p>
            <a:pPr algn="just"/>
            <a:r>
              <a:rPr lang="fa-IR" dirty="0" smtClean="0">
                <a:cs typeface="2  Titr" panose="00000700000000000000" pitchFamily="2" charset="-78"/>
              </a:rPr>
              <a:t>پیشنهادات</a:t>
            </a:r>
          </a:p>
          <a:p>
            <a:pPr algn="just"/>
            <a:endParaRPr lang="fa-IR" b="1" dirty="0" smtClean="0">
              <a:cs typeface="2  Titr" panose="00000700000000000000" pitchFamily="2" charset="-78"/>
            </a:endParaRPr>
          </a:p>
          <a:p>
            <a:pPr lvl="0" algn="just"/>
            <a:r>
              <a:rPr lang="ar-SA" sz="1600" b="1" dirty="0">
                <a:cs typeface="B Nazanin" panose="00000400000000000000" pitchFamily="2" charset="-78"/>
              </a:rPr>
              <a:t>پیشنهادهای مرتبط با فرضیه سوم:</a:t>
            </a:r>
            <a:endParaRPr lang="en-US" sz="1600" dirty="0">
              <a:cs typeface="B Nazanin" panose="00000400000000000000" pitchFamily="2" charset="-78"/>
            </a:endParaRPr>
          </a:p>
          <a:p>
            <a:pPr algn="just"/>
            <a:r>
              <a:rPr lang="ar-SA" sz="1600" dirty="0">
                <a:cs typeface="B Nazanin" panose="00000400000000000000" pitchFamily="2" charset="-78"/>
              </a:rPr>
              <a:t>طبق یافته های حاصل از فرضیه سوم تحقیق، مشخص گردید که فناوري اطلاعات می­تواند به ارتقاي بعد قابليت اطمينان كيفيت ادراك شده از خدمات در سازمان حج و زيارت منجر شود. بنابراین در در اين راستا پیشنهاد می شود:</a:t>
            </a:r>
            <a:endParaRPr lang="en-US" sz="1600" dirty="0">
              <a:cs typeface="B Nazanin" panose="00000400000000000000" pitchFamily="2" charset="-78"/>
            </a:endParaRPr>
          </a:p>
          <a:p>
            <a:pPr marL="285750" lvl="0" indent="-285750" algn="just">
              <a:buFont typeface="Wingdings" panose="05000000000000000000" pitchFamily="2" charset="2"/>
              <a:buChar char="ü"/>
            </a:pPr>
            <a:r>
              <a:rPr lang="ar-SA" sz="1600" dirty="0">
                <a:cs typeface="B Nazanin" panose="00000400000000000000" pitchFamily="2" charset="-78"/>
              </a:rPr>
              <a:t>با يكپارچه ساختن فرايندهاي ارائه خدمات از مراجعات مكرر افراد چه به صورت حضوري و يا غيرحضوري اجتناب شود. </a:t>
            </a:r>
            <a:endParaRPr lang="en-US" sz="1600" dirty="0">
              <a:cs typeface="B Nazanin" panose="00000400000000000000" pitchFamily="2" charset="-78"/>
            </a:endParaRPr>
          </a:p>
          <a:p>
            <a:pPr marL="285750" lvl="0" indent="-285750" algn="just">
              <a:buFont typeface="Wingdings" panose="05000000000000000000" pitchFamily="2" charset="2"/>
              <a:buChar char="ü"/>
            </a:pPr>
            <a:r>
              <a:rPr lang="ar-SA" sz="1600" dirty="0">
                <a:cs typeface="B Nazanin" panose="00000400000000000000" pitchFamily="2" charset="-78"/>
              </a:rPr>
              <a:t>به منظور ارائه خدمات در زمان مقرر(به ويژه در زمان ثبت نام زائران) با توسعه ظرفيت و زيرساخت هاي اطلاعاتي و ارتباطاتي سازمان از كندشدن و قطعي سامانه ها جلوگيري شود.</a:t>
            </a:r>
            <a:endParaRPr lang="en-US" sz="1600" dirty="0">
              <a:cs typeface="B Nazanin" panose="00000400000000000000" pitchFamily="2" charset="-78"/>
            </a:endParaRPr>
          </a:p>
          <a:p>
            <a:pPr marL="285750" indent="-285750" algn="just">
              <a:buFont typeface="Wingdings" panose="05000000000000000000" pitchFamily="2" charset="2"/>
              <a:buChar char="ü"/>
            </a:pPr>
            <a:r>
              <a:rPr lang="ar-SA" sz="1600" dirty="0">
                <a:cs typeface="B Nazanin" panose="00000400000000000000" pitchFamily="2" charset="-78"/>
              </a:rPr>
              <a:t>به منظور رفع مشكلات دريافت كنندگان خدمات و ارائه راهنمايي و راه حل هاي مناسب براي آنان لازم است آموزش هاي تخصصي به آنان ارائه شود و در نظام پاسخگويي سازمان از آنان بهره گرفته شود. </a:t>
            </a:r>
            <a:endParaRPr lang="fa-IR" sz="1600" dirty="0" smtClean="0">
              <a:cs typeface="B Nazanin" panose="00000400000000000000" pitchFamily="2" charset="-78"/>
            </a:endParaRPr>
          </a:p>
          <a:p>
            <a:pPr marL="285750" indent="-285750" algn="just">
              <a:buFont typeface="Wingdings" panose="05000000000000000000" pitchFamily="2" charset="2"/>
              <a:buChar char="ü"/>
            </a:pPr>
            <a:endParaRPr lang="fa-IR" sz="1600" b="1" dirty="0">
              <a:cs typeface="B Nazanin" panose="00000400000000000000" pitchFamily="2" charset="-78"/>
            </a:endParaRPr>
          </a:p>
          <a:p>
            <a:pPr lvl="0"/>
            <a:r>
              <a:rPr lang="ar-SA" sz="1600" b="1" dirty="0">
                <a:cs typeface="B Nazanin" panose="00000400000000000000" pitchFamily="2" charset="-78"/>
              </a:rPr>
              <a:t>پیشنهادهای مرتبط با فرضیه چهارم:</a:t>
            </a:r>
            <a:endParaRPr lang="en-US" sz="1600" dirty="0">
              <a:cs typeface="B Nazanin" panose="00000400000000000000" pitchFamily="2" charset="-78"/>
            </a:endParaRPr>
          </a:p>
          <a:p>
            <a:r>
              <a:rPr lang="ar-SA" sz="1600" dirty="0">
                <a:cs typeface="B Nazanin" panose="00000400000000000000" pitchFamily="2" charset="-78"/>
              </a:rPr>
              <a:t>طبق یافته های حاصل از فرضیه چهارم تحقیق، مشخص گردید که فناوري اطلاعات می­تواند به بهبود بُعد پاسخگويي كيفيت ادراك شده از خدمات در سازمان حج و زيارت منجر شود. بنابراین در اين راستا پیشنهاد می شود:</a:t>
            </a:r>
            <a:endParaRPr lang="en-US" sz="1600" dirty="0">
              <a:cs typeface="B Nazanin" panose="00000400000000000000" pitchFamily="2" charset="-78"/>
            </a:endParaRPr>
          </a:p>
          <a:p>
            <a:pPr marL="285750" lvl="0" indent="-285750">
              <a:buFont typeface="Wingdings" panose="05000000000000000000" pitchFamily="2" charset="2"/>
              <a:buChar char="ü"/>
            </a:pPr>
            <a:r>
              <a:rPr lang="fa-IR" sz="1600" dirty="0">
                <a:cs typeface="B Nazanin" panose="00000400000000000000" pitchFamily="2" charset="-78"/>
              </a:rPr>
              <a:t>با راه اندازی سامانه های پاسخگویی به دریافت کنندگان خدمات، اطلاعات و مشاوره های لازم در مورد خدمات قبلی و جدید به آنان ارائه شود.</a:t>
            </a:r>
            <a:endParaRPr lang="en-US" sz="1600" dirty="0">
              <a:cs typeface="B Nazanin" panose="00000400000000000000" pitchFamily="2" charset="-78"/>
            </a:endParaRPr>
          </a:p>
          <a:p>
            <a:pPr marL="285750" lvl="0" indent="-285750">
              <a:buFont typeface="Wingdings" panose="05000000000000000000" pitchFamily="2" charset="2"/>
              <a:buChar char="ü"/>
            </a:pPr>
            <a:r>
              <a:rPr lang="fa-IR" sz="1600" dirty="0">
                <a:cs typeface="B Nazanin" panose="00000400000000000000" pitchFamily="2" charset="-78"/>
              </a:rPr>
              <a:t>اطلاعات تماس و ارتباط با واحدهای مختلف سازمان در پورتال سازمانی قرار گیرد تا از این طریق دریافت کنندگان خدمات بدون مراجعه حضوری بتوانند درخواست های خود را از واحدهای مختلف سازمان پیگیری نمایند.</a:t>
            </a:r>
            <a:endParaRPr lang="en-US" sz="1600" dirty="0">
              <a:cs typeface="B Nazanin" panose="00000400000000000000" pitchFamily="2" charset="-78"/>
            </a:endParaRPr>
          </a:p>
          <a:p>
            <a:pPr marL="285750" lvl="0" indent="-285750">
              <a:buFont typeface="Wingdings" panose="05000000000000000000" pitchFamily="2" charset="2"/>
              <a:buChar char="ü"/>
            </a:pPr>
            <a:r>
              <a:rPr lang="fa-IR" sz="1600" dirty="0">
                <a:cs typeface="B Nazanin" panose="00000400000000000000" pitchFamily="2" charset="-78"/>
              </a:rPr>
              <a:t>به منظور تسریع پاسخگویی به مراجعان، پیشنهاد می شود کانال های ارتباطی ویژه ای تعریف و در اختیار مردم و مراجعان قرار گیرد.  </a:t>
            </a:r>
            <a:endParaRPr lang="en-US" sz="1600" dirty="0">
              <a:cs typeface="B Nazanin" panose="00000400000000000000" pitchFamily="2" charset="-78"/>
            </a:endParaRPr>
          </a:p>
          <a:p>
            <a:pPr marL="285750" indent="-285750">
              <a:buFont typeface="Wingdings" panose="05000000000000000000" pitchFamily="2" charset="2"/>
              <a:buChar char="ü"/>
            </a:pPr>
            <a:r>
              <a:rPr lang="fa-IR" sz="1600" dirty="0">
                <a:cs typeface="B Nazanin" panose="00000400000000000000" pitchFamily="2" charset="-78"/>
              </a:rPr>
              <a:t>به منظور پاسخگویی بهتر کارکنان به درخواست های مراجعان، توصیه می شود امکان به اشتراک گذاری داده ها در سیستم ها فراهم شود. از این طریق کارکنان می توانند اطلاعات جامع و کاملی را در رابطه با مشکلات و درخواست های مراجعان به دست آورده و پاسخگویی مناسب تری داشته باشند.</a:t>
            </a:r>
            <a:endParaRPr lang="fa-IR" sz="1600" b="1" dirty="0">
              <a:cs typeface="B Nazanin" panose="00000400000000000000" pitchFamily="2" charset="-78"/>
            </a:endParaRPr>
          </a:p>
        </p:txBody>
      </p:sp>
    </p:spTree>
    <p:extLst>
      <p:ext uri="{BB962C8B-B14F-4D97-AF65-F5344CB8AC3E}">
        <p14:creationId xmlns:p14="http://schemas.microsoft.com/office/powerpoint/2010/main" val="207134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7" name="Rounded Rectangle 6">
            <a:hlinkClick r:id="rId3" action="ppaction://hlinksldjump"/>
          </p:cNvPr>
          <p:cNvSpPr/>
          <p:nvPr/>
        </p:nvSpPr>
        <p:spPr>
          <a:xfrm>
            <a:off x="7858148" y="85474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8" name="Rounded Rectangle 7">
            <a:hlinkClick r:id="rId7" action="ppaction://hlinksldjump"/>
          </p:cNvPr>
          <p:cNvSpPr/>
          <p:nvPr/>
        </p:nvSpPr>
        <p:spPr>
          <a:xfrm>
            <a:off x="7858148" y="1523763"/>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9" name="Rounded Rectangle 8">
            <a:hlinkClick r:id="rId8" action="ppaction://hlinksldjump"/>
          </p:cNvPr>
          <p:cNvSpPr/>
          <p:nvPr/>
        </p:nvSpPr>
        <p:spPr>
          <a:xfrm>
            <a:off x="7858148" y="219647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مواد و روش ها</a:t>
            </a:r>
          </a:p>
        </p:txBody>
      </p:sp>
      <p:sp>
        <p:nvSpPr>
          <p:cNvPr id="10" name="Rounded Rectangle 9">
            <a:hlinkClick r:id="rId9" action="ppaction://hlinksldjump"/>
          </p:cNvPr>
          <p:cNvSpPr/>
          <p:nvPr/>
        </p:nvSpPr>
        <p:spPr>
          <a:xfrm>
            <a:off x="7858148" y="289345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نتایج و بحث</a:t>
            </a:r>
          </a:p>
        </p:txBody>
      </p:sp>
      <p:sp>
        <p:nvSpPr>
          <p:cNvPr id="11" name="Rounded Rectangle 10">
            <a:hlinkClick r:id="rId10" action="ppaction://hlinksldjump"/>
          </p:cNvPr>
          <p:cNvSpPr/>
          <p:nvPr/>
        </p:nvSpPr>
        <p:spPr>
          <a:xfrm>
            <a:off x="7858148" y="356615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12" name="Rounded Rectangle 11">
            <a:hlinkClick r:id="rId11" action="ppaction://hlinksldjump"/>
          </p:cNvPr>
          <p:cNvSpPr/>
          <p:nvPr/>
        </p:nvSpPr>
        <p:spPr>
          <a:xfrm>
            <a:off x="7858148" y="426313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16" name="TextBox 15"/>
          <p:cNvSpPr txBox="1"/>
          <p:nvPr/>
        </p:nvSpPr>
        <p:spPr>
          <a:xfrm>
            <a:off x="7715272" y="5229200"/>
            <a:ext cx="1500198" cy="307777"/>
          </a:xfrm>
          <a:prstGeom prst="rect">
            <a:avLst/>
          </a:prstGeom>
          <a:noFill/>
        </p:spPr>
        <p:txBody>
          <a:bodyPr wrap="square" rtlCol="1">
            <a:spAutoFit/>
          </a:bodyPr>
          <a:lstStyle/>
          <a:p>
            <a:pPr algn="ctr"/>
            <a:r>
              <a:rPr lang="fa-IR" sz="1400" dirty="0">
                <a:cs typeface="B Titr" panose="00000700000000000000" pitchFamily="2" charset="-78"/>
              </a:rPr>
              <a:t>موضوع پایان نامه :</a:t>
            </a:r>
          </a:p>
        </p:txBody>
      </p:sp>
      <p:sp>
        <p:nvSpPr>
          <p:cNvPr id="17" name="TextBox 16"/>
          <p:cNvSpPr txBox="1"/>
          <p:nvPr/>
        </p:nvSpPr>
        <p:spPr>
          <a:xfrm>
            <a:off x="7715272" y="5733654"/>
            <a:ext cx="1500198" cy="307777"/>
          </a:xfrm>
          <a:prstGeom prst="rect">
            <a:avLst/>
          </a:prstGeom>
          <a:noFill/>
        </p:spPr>
        <p:txBody>
          <a:bodyPr wrap="square" rtlCol="1">
            <a:spAutoFit/>
          </a:bodyPr>
          <a:lstStyle/>
          <a:p>
            <a:pPr algn="ctr"/>
            <a:r>
              <a:rPr lang="fa-IR" sz="1400" dirty="0">
                <a:cs typeface="B Titr" panose="00000700000000000000" pitchFamily="2" charset="-78"/>
              </a:rPr>
              <a:t>تهیه شده توسط :</a:t>
            </a:r>
          </a:p>
        </p:txBody>
      </p:sp>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2" y="196437"/>
            <a:ext cx="7344684" cy="3108543"/>
          </a:xfrm>
          <a:prstGeom prst="rect">
            <a:avLst/>
          </a:prstGeom>
          <a:noFill/>
        </p:spPr>
        <p:txBody>
          <a:bodyPr wrap="square" rtlCol="0">
            <a:spAutoFit/>
          </a:bodyPr>
          <a:lstStyle/>
          <a:p>
            <a:pPr algn="just"/>
            <a:r>
              <a:rPr lang="fa-IR" dirty="0" smtClean="0">
                <a:cs typeface="2  Titr" panose="00000700000000000000" pitchFamily="2" charset="-78"/>
              </a:rPr>
              <a:t>پیشنهادات</a:t>
            </a:r>
          </a:p>
          <a:p>
            <a:pPr algn="just"/>
            <a:endParaRPr lang="fa-IR" b="1" dirty="0" smtClean="0">
              <a:cs typeface="2  Titr" panose="00000700000000000000" pitchFamily="2" charset="-78"/>
            </a:endParaRPr>
          </a:p>
          <a:p>
            <a:pPr lvl="0" algn="just"/>
            <a:r>
              <a:rPr lang="ar-SA" sz="1600" b="1" dirty="0">
                <a:cs typeface="B Nazanin" panose="00000400000000000000" pitchFamily="2" charset="-78"/>
              </a:rPr>
              <a:t>پیشنهادهای مرتبط با فرضیه پنجم:</a:t>
            </a:r>
            <a:endParaRPr lang="en-US" sz="1600" dirty="0">
              <a:cs typeface="B Nazanin" panose="00000400000000000000" pitchFamily="2" charset="-78"/>
            </a:endParaRPr>
          </a:p>
          <a:p>
            <a:pPr algn="just"/>
            <a:r>
              <a:rPr lang="ar-SA" sz="1600" dirty="0">
                <a:cs typeface="B Nazanin" panose="00000400000000000000" pitchFamily="2" charset="-78"/>
              </a:rPr>
              <a:t>طبق یافته های حاصل از فرضیه پنجم تحقیق، مشخص گردید که فناوري اطلاعات می­تواند به بهبود بُعد همدلي كيفيت ادراك شده از خدمات در سازمان حج و زيارت منجر شود. بنابراین در اين راستا پیشنهاد می شود:</a:t>
            </a:r>
            <a:endParaRPr lang="en-US" sz="1600" dirty="0">
              <a:cs typeface="B Nazanin" panose="00000400000000000000" pitchFamily="2" charset="-78"/>
            </a:endParaRPr>
          </a:p>
          <a:p>
            <a:pPr marL="285750" lvl="0" indent="-285750" algn="just">
              <a:buFont typeface="Wingdings" panose="05000000000000000000" pitchFamily="2" charset="2"/>
              <a:buChar char="ü"/>
            </a:pPr>
            <a:r>
              <a:rPr lang="fa-IR" sz="1600" dirty="0">
                <a:cs typeface="B Nazanin" panose="00000400000000000000" pitchFamily="2" charset="-78"/>
              </a:rPr>
              <a:t>با توسعه قابلیت های سامانه های سازمان، سازوکارهایی فراهم شود که دریافت کنندگان خدمات در صورت بروز هرگونه مشکل در فرایند دریافت خدمت(ثبت نام و ...) بلافاصله بتوانند با مسئول فنی ارتباط برقرار کرده و فرایند خود را تکمیل کنند.</a:t>
            </a:r>
            <a:endParaRPr lang="en-US" sz="1600" dirty="0">
              <a:cs typeface="B Nazanin" panose="00000400000000000000" pitchFamily="2" charset="-78"/>
            </a:endParaRPr>
          </a:p>
          <a:p>
            <a:pPr marL="285750" lvl="0" indent="-285750" algn="just">
              <a:buFont typeface="Wingdings" panose="05000000000000000000" pitchFamily="2" charset="2"/>
              <a:buChar char="ü"/>
            </a:pPr>
            <a:r>
              <a:rPr lang="fa-IR" sz="1600" dirty="0">
                <a:cs typeface="B Nazanin" panose="00000400000000000000" pitchFamily="2" charset="-78"/>
              </a:rPr>
              <a:t>با توجه به بالا اینکه طیف وسیعی از دریافت کنندگان خدمات(زائران) از سن بالا و تحصیلات پایین تری برخوردارند و امکان استفاده از سامانه ها برای­شان امکان پذیر نیست لذا پیشنهاد </a:t>
            </a:r>
            <a:r>
              <a:rPr lang="fa-IR" sz="1600" dirty="0" smtClean="0">
                <a:cs typeface="B Nazanin" panose="00000400000000000000" pitchFamily="2" charset="-78"/>
              </a:rPr>
              <a:t>می </a:t>
            </a:r>
            <a:r>
              <a:rPr lang="fa-IR" sz="1600" dirty="0">
                <a:cs typeface="B Nazanin" panose="00000400000000000000" pitchFamily="2" charset="-78"/>
              </a:rPr>
              <a:t>شود در قالب میز خدمت کارکنانی برای دریافت درخواست آنان و ثبت سیستمی اطلاعات آنها تعیین گردد</a:t>
            </a:r>
            <a:r>
              <a:rPr lang="fa-IR" sz="1600" dirty="0" smtClean="0">
                <a:cs typeface="B Nazanin" panose="00000400000000000000" pitchFamily="2" charset="-78"/>
              </a:rPr>
              <a:t>.</a:t>
            </a:r>
          </a:p>
          <a:p>
            <a:pPr lvl="0" algn="just"/>
            <a:endParaRPr lang="fa-IR" sz="1600" dirty="0">
              <a:cs typeface="B Nazanin" panose="00000400000000000000" pitchFamily="2" charset="-78"/>
            </a:endParaRPr>
          </a:p>
        </p:txBody>
      </p:sp>
    </p:spTree>
    <p:extLst>
      <p:ext uri="{BB962C8B-B14F-4D97-AF65-F5344CB8AC3E}">
        <p14:creationId xmlns:p14="http://schemas.microsoft.com/office/powerpoint/2010/main" val="321752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7" name="Rounded Rectangle 6">
            <a:hlinkClick r:id="rId3" action="ppaction://hlinksldjump"/>
          </p:cNvPr>
          <p:cNvSpPr/>
          <p:nvPr/>
        </p:nvSpPr>
        <p:spPr>
          <a:xfrm>
            <a:off x="7858148" y="85474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8" name="Rounded Rectangle 7">
            <a:hlinkClick r:id="rId7" action="ppaction://hlinksldjump"/>
          </p:cNvPr>
          <p:cNvSpPr/>
          <p:nvPr/>
        </p:nvSpPr>
        <p:spPr>
          <a:xfrm>
            <a:off x="7858148" y="1523763"/>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9" name="Rounded Rectangle 8">
            <a:hlinkClick r:id="rId8" action="ppaction://hlinksldjump"/>
          </p:cNvPr>
          <p:cNvSpPr/>
          <p:nvPr/>
        </p:nvSpPr>
        <p:spPr>
          <a:xfrm>
            <a:off x="7858148" y="219647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مواد و روش ها</a:t>
            </a:r>
          </a:p>
        </p:txBody>
      </p:sp>
      <p:sp>
        <p:nvSpPr>
          <p:cNvPr id="10" name="Rounded Rectangle 9">
            <a:hlinkClick r:id="rId9" action="ppaction://hlinksldjump"/>
          </p:cNvPr>
          <p:cNvSpPr/>
          <p:nvPr/>
        </p:nvSpPr>
        <p:spPr>
          <a:xfrm>
            <a:off x="7858148" y="289345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نتایج و بحث</a:t>
            </a:r>
          </a:p>
        </p:txBody>
      </p:sp>
      <p:sp>
        <p:nvSpPr>
          <p:cNvPr id="11" name="Rounded Rectangle 10">
            <a:hlinkClick r:id="rId10" action="ppaction://hlinksldjump"/>
          </p:cNvPr>
          <p:cNvSpPr/>
          <p:nvPr/>
        </p:nvSpPr>
        <p:spPr>
          <a:xfrm>
            <a:off x="7858148" y="356615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12" name="Rounded Rectangle 11">
            <a:hlinkClick r:id="rId11" action="ppaction://hlinksldjump"/>
          </p:cNvPr>
          <p:cNvSpPr/>
          <p:nvPr/>
        </p:nvSpPr>
        <p:spPr>
          <a:xfrm>
            <a:off x="7858148" y="426313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16" name="TextBox 15"/>
          <p:cNvSpPr txBox="1"/>
          <p:nvPr/>
        </p:nvSpPr>
        <p:spPr>
          <a:xfrm>
            <a:off x="7715272" y="5229200"/>
            <a:ext cx="1500198" cy="307777"/>
          </a:xfrm>
          <a:prstGeom prst="rect">
            <a:avLst/>
          </a:prstGeom>
          <a:noFill/>
        </p:spPr>
        <p:txBody>
          <a:bodyPr wrap="square" rtlCol="1">
            <a:spAutoFit/>
          </a:bodyPr>
          <a:lstStyle/>
          <a:p>
            <a:pPr algn="ctr"/>
            <a:r>
              <a:rPr lang="fa-IR" sz="1400" dirty="0">
                <a:cs typeface="B Titr" panose="00000700000000000000" pitchFamily="2" charset="-78"/>
              </a:rPr>
              <a:t>موضوع پایان نامه :</a:t>
            </a:r>
          </a:p>
        </p:txBody>
      </p:sp>
      <p:sp>
        <p:nvSpPr>
          <p:cNvPr id="17" name="TextBox 16"/>
          <p:cNvSpPr txBox="1"/>
          <p:nvPr/>
        </p:nvSpPr>
        <p:spPr>
          <a:xfrm>
            <a:off x="7715272" y="5733654"/>
            <a:ext cx="1500198" cy="307777"/>
          </a:xfrm>
          <a:prstGeom prst="rect">
            <a:avLst/>
          </a:prstGeom>
          <a:noFill/>
        </p:spPr>
        <p:txBody>
          <a:bodyPr wrap="square" rtlCol="1">
            <a:spAutoFit/>
          </a:bodyPr>
          <a:lstStyle/>
          <a:p>
            <a:pPr algn="ctr"/>
            <a:r>
              <a:rPr lang="fa-IR" sz="1400" dirty="0">
                <a:cs typeface="B Titr" panose="00000700000000000000" pitchFamily="2" charset="-78"/>
              </a:rPr>
              <a:t>تهیه شده توسط :</a:t>
            </a:r>
          </a:p>
        </p:txBody>
      </p:sp>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3" y="492711"/>
            <a:ext cx="7344684" cy="2062103"/>
          </a:xfrm>
          <a:prstGeom prst="rect">
            <a:avLst/>
          </a:prstGeom>
          <a:noFill/>
        </p:spPr>
        <p:txBody>
          <a:bodyPr wrap="square" rtlCol="0">
            <a:spAutoFit/>
          </a:bodyPr>
          <a:lstStyle/>
          <a:p>
            <a:pPr algn="just"/>
            <a:r>
              <a:rPr lang="fa-IR" sz="1600" dirty="0" smtClean="0">
                <a:cs typeface="2  Titr" panose="00000700000000000000" pitchFamily="2" charset="-78"/>
              </a:rPr>
              <a:t>موانع </a:t>
            </a:r>
            <a:r>
              <a:rPr lang="fa-IR" sz="1600" dirty="0">
                <a:cs typeface="2  Titr" panose="00000700000000000000" pitchFamily="2" charset="-78"/>
              </a:rPr>
              <a:t>و محدودیت‌های </a:t>
            </a:r>
            <a:r>
              <a:rPr lang="fa-IR" sz="1600" dirty="0" smtClean="0">
                <a:cs typeface="2  Titr" panose="00000700000000000000" pitchFamily="2" charset="-78"/>
              </a:rPr>
              <a:t>تحقیق</a:t>
            </a:r>
          </a:p>
          <a:p>
            <a:pPr algn="just"/>
            <a:endParaRPr lang="en-US" sz="1600" dirty="0">
              <a:cs typeface="2  Titr" panose="00000700000000000000" pitchFamily="2" charset="-78"/>
            </a:endParaRPr>
          </a:p>
          <a:p>
            <a:pPr algn="just"/>
            <a:r>
              <a:rPr lang="fa-IR" sz="1600" dirty="0">
                <a:cs typeface="B Nazanin" panose="00000400000000000000" pitchFamily="2" charset="-78"/>
              </a:rPr>
              <a:t>همانند بسياري از تحقيقات علمي، پژوهش حاضر نيز با موانع و محدوديت‌هايي مواجه بوده است كه در پژوهش‌هاي بعدي كه در اين زمينه صورت مي‌گيرند بايد مورد توجه قرار گيرد.</a:t>
            </a:r>
            <a:endParaRPr lang="en-US" sz="1600" dirty="0">
              <a:cs typeface="B Nazanin" panose="00000400000000000000" pitchFamily="2" charset="-78"/>
            </a:endParaRPr>
          </a:p>
          <a:p>
            <a:pPr lvl="0" algn="just"/>
            <a:r>
              <a:rPr lang="fa-IR" sz="1600" dirty="0">
                <a:cs typeface="B Nazanin" panose="00000400000000000000" pitchFamily="2" charset="-78"/>
              </a:rPr>
              <a:t>محدودیت در روایی بیرونی تحقیق؛ از آنجایی که یافته های این تحقیق براساس ویژگی های سازمانی(از نظر نوع ماموریت، ساختار، فرهنگ سازمانی و ...) و ظرفیت های فناوری سازمان حج و زیارت انجام گرفته است لذا ممکن است نتوان نتایج را به سایر سازمانهای دولتی تعمیم داد.</a:t>
            </a:r>
            <a:endParaRPr lang="en-US" sz="1600" dirty="0">
              <a:cs typeface="B Nazanin" panose="00000400000000000000" pitchFamily="2" charset="-78"/>
            </a:endParaRPr>
          </a:p>
          <a:p>
            <a:pPr lvl="0" algn="just"/>
            <a:endParaRPr lang="fa-IR" sz="1600" dirty="0">
              <a:cs typeface="B Nazanin" panose="00000400000000000000" pitchFamily="2" charset="-78"/>
            </a:endParaRPr>
          </a:p>
        </p:txBody>
      </p:sp>
    </p:spTree>
    <p:extLst>
      <p:ext uri="{BB962C8B-B14F-4D97-AF65-F5344CB8AC3E}">
        <p14:creationId xmlns:p14="http://schemas.microsoft.com/office/powerpoint/2010/main" val="2570082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7" name="Rounded Rectangle 6">
            <a:hlinkClick r:id="rId3" action="ppaction://hlinksldjump"/>
          </p:cNvPr>
          <p:cNvSpPr/>
          <p:nvPr/>
        </p:nvSpPr>
        <p:spPr>
          <a:xfrm>
            <a:off x="7858148" y="85474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8" name="Rounded Rectangle 7">
            <a:hlinkClick r:id="rId7" action="ppaction://hlinksldjump"/>
          </p:cNvPr>
          <p:cNvSpPr/>
          <p:nvPr/>
        </p:nvSpPr>
        <p:spPr>
          <a:xfrm>
            <a:off x="7858148" y="1523763"/>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9" name="Rounded Rectangle 8">
            <a:hlinkClick r:id="rId8" action="ppaction://hlinksldjump"/>
          </p:cNvPr>
          <p:cNvSpPr/>
          <p:nvPr/>
        </p:nvSpPr>
        <p:spPr>
          <a:xfrm>
            <a:off x="7858148" y="219647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مواد و روش ها</a:t>
            </a:r>
          </a:p>
        </p:txBody>
      </p:sp>
      <p:sp>
        <p:nvSpPr>
          <p:cNvPr id="10" name="Rounded Rectangle 9">
            <a:hlinkClick r:id="rId9" action="ppaction://hlinksldjump"/>
          </p:cNvPr>
          <p:cNvSpPr/>
          <p:nvPr/>
        </p:nvSpPr>
        <p:spPr>
          <a:xfrm>
            <a:off x="7858148" y="289345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نتایج و بحث</a:t>
            </a:r>
          </a:p>
        </p:txBody>
      </p:sp>
      <p:sp>
        <p:nvSpPr>
          <p:cNvPr id="11" name="Rounded Rectangle 10">
            <a:hlinkClick r:id="rId10" action="ppaction://hlinksldjump"/>
          </p:cNvPr>
          <p:cNvSpPr/>
          <p:nvPr/>
        </p:nvSpPr>
        <p:spPr>
          <a:xfrm>
            <a:off x="7858148" y="356615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12" name="Rounded Rectangle 11">
            <a:hlinkClick r:id="rId11" action="ppaction://hlinksldjump"/>
          </p:cNvPr>
          <p:cNvSpPr/>
          <p:nvPr/>
        </p:nvSpPr>
        <p:spPr>
          <a:xfrm>
            <a:off x="7858148" y="426313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16" name="TextBox 15"/>
          <p:cNvSpPr txBox="1"/>
          <p:nvPr/>
        </p:nvSpPr>
        <p:spPr>
          <a:xfrm>
            <a:off x="7715272" y="5229200"/>
            <a:ext cx="1500198" cy="307777"/>
          </a:xfrm>
          <a:prstGeom prst="rect">
            <a:avLst/>
          </a:prstGeom>
          <a:noFill/>
        </p:spPr>
        <p:txBody>
          <a:bodyPr wrap="square" rtlCol="1">
            <a:spAutoFit/>
          </a:bodyPr>
          <a:lstStyle/>
          <a:p>
            <a:pPr algn="ctr"/>
            <a:r>
              <a:rPr lang="fa-IR" sz="1400" dirty="0">
                <a:cs typeface="B Titr" panose="00000700000000000000" pitchFamily="2" charset="-78"/>
              </a:rPr>
              <a:t>موضوع پایان نامه :</a:t>
            </a:r>
          </a:p>
        </p:txBody>
      </p:sp>
      <p:sp>
        <p:nvSpPr>
          <p:cNvPr id="17" name="TextBox 16"/>
          <p:cNvSpPr txBox="1"/>
          <p:nvPr/>
        </p:nvSpPr>
        <p:spPr>
          <a:xfrm>
            <a:off x="7715272" y="5733654"/>
            <a:ext cx="1500198" cy="307777"/>
          </a:xfrm>
          <a:prstGeom prst="rect">
            <a:avLst/>
          </a:prstGeom>
          <a:noFill/>
        </p:spPr>
        <p:txBody>
          <a:bodyPr wrap="square" rtlCol="1">
            <a:spAutoFit/>
          </a:bodyPr>
          <a:lstStyle/>
          <a:p>
            <a:pPr algn="ctr"/>
            <a:r>
              <a:rPr lang="fa-IR" sz="1400" dirty="0">
                <a:cs typeface="B Titr" panose="00000700000000000000" pitchFamily="2" charset="-78"/>
              </a:rPr>
              <a:t>تهیه شده توسط :</a:t>
            </a:r>
          </a:p>
        </p:txBody>
      </p:sp>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3" y="492711"/>
            <a:ext cx="7344684" cy="2369880"/>
          </a:xfrm>
          <a:prstGeom prst="rect">
            <a:avLst/>
          </a:prstGeom>
          <a:noFill/>
        </p:spPr>
        <p:txBody>
          <a:bodyPr wrap="square" rtlCol="0">
            <a:spAutoFit/>
          </a:bodyPr>
          <a:lstStyle/>
          <a:p>
            <a:r>
              <a:rPr lang="ar-SA" dirty="0">
                <a:cs typeface="2  Titr" panose="00000700000000000000" pitchFamily="2" charset="-78"/>
              </a:rPr>
              <a:t>پیشنهادهایی برای پژوهش های </a:t>
            </a:r>
            <a:r>
              <a:rPr lang="ar-SA" dirty="0" smtClean="0">
                <a:cs typeface="2  Titr" panose="00000700000000000000" pitchFamily="2" charset="-78"/>
              </a:rPr>
              <a:t>آتی</a:t>
            </a:r>
            <a:endParaRPr lang="fa-IR" dirty="0" smtClean="0">
              <a:cs typeface="2  Titr" panose="00000700000000000000" pitchFamily="2" charset="-78"/>
            </a:endParaRPr>
          </a:p>
          <a:p>
            <a:endParaRPr lang="en-US" dirty="0"/>
          </a:p>
          <a:p>
            <a:r>
              <a:rPr lang="fa-IR" sz="1600" dirty="0">
                <a:cs typeface="B Nazanin" panose="00000400000000000000" pitchFamily="2" charset="-78"/>
              </a:rPr>
              <a:t>با توجه به نتایج پژوهش حاضر و براساس تجربیات بدست آمده از انجام این پژوهش،پیشنهاد می شود محققان پژوهش هایی را در زمینه موضوعات ذیل انجام دهند</a:t>
            </a:r>
            <a:r>
              <a:rPr lang="fa-IR" sz="1600" dirty="0" smtClean="0">
                <a:cs typeface="B Nazanin" panose="00000400000000000000" pitchFamily="2" charset="-78"/>
              </a:rPr>
              <a:t>:</a:t>
            </a:r>
          </a:p>
          <a:p>
            <a:endParaRPr lang="en-US" sz="1600" dirty="0">
              <a:cs typeface="B Nazanin" panose="00000400000000000000" pitchFamily="2" charset="-78"/>
            </a:endParaRPr>
          </a:p>
          <a:p>
            <a:pPr marL="285750" lvl="0" indent="-285750">
              <a:buFont typeface="Wingdings" panose="05000000000000000000" pitchFamily="2" charset="2"/>
              <a:buChar char="ü"/>
            </a:pPr>
            <a:r>
              <a:rPr lang="fa-IR" sz="1600" dirty="0">
                <a:cs typeface="B Nazanin" panose="00000400000000000000" pitchFamily="2" charset="-78"/>
              </a:rPr>
              <a:t>طراحی الگوی سنجش کیفیت خدمات الکترونیک در سازمان حج و زیارت</a:t>
            </a:r>
            <a:endParaRPr lang="en-US" sz="1600" dirty="0">
              <a:cs typeface="B Nazanin" panose="00000400000000000000" pitchFamily="2" charset="-78"/>
            </a:endParaRPr>
          </a:p>
          <a:p>
            <a:pPr marL="285750" lvl="0" indent="-285750">
              <a:buFont typeface="Wingdings" panose="05000000000000000000" pitchFamily="2" charset="2"/>
              <a:buChar char="ü"/>
            </a:pPr>
            <a:r>
              <a:rPr lang="fa-IR" sz="1600" dirty="0">
                <a:cs typeface="B Nazanin" panose="00000400000000000000" pitchFamily="2" charset="-78"/>
              </a:rPr>
              <a:t>بررسی تاثیر سیستم های اطلاعات مدیریت بر کیفیت خدمات سازمان حج و زیارت </a:t>
            </a:r>
            <a:endParaRPr lang="en-US" sz="1600" dirty="0">
              <a:cs typeface="B Nazanin" panose="00000400000000000000" pitchFamily="2" charset="-78"/>
            </a:endParaRPr>
          </a:p>
          <a:p>
            <a:pPr marL="285750" lvl="0" indent="-285750">
              <a:buFont typeface="Wingdings" panose="05000000000000000000" pitchFamily="2" charset="2"/>
              <a:buChar char="ü"/>
            </a:pPr>
            <a:r>
              <a:rPr lang="fa-IR" sz="1600" dirty="0">
                <a:cs typeface="B Nazanin" panose="00000400000000000000" pitchFamily="2" charset="-78"/>
              </a:rPr>
              <a:t>بررسی تاثیر یکپارچه سازی فرآیندهای سازمانی بر کیفیت خدمات سازمان حج و زیارت</a:t>
            </a:r>
            <a:endParaRPr lang="en-US" sz="1600" dirty="0">
              <a:cs typeface="B Nazanin" panose="00000400000000000000" pitchFamily="2" charset="-78"/>
            </a:endParaRPr>
          </a:p>
          <a:p>
            <a:pPr marL="285750" indent="-285750">
              <a:buFont typeface="Wingdings" panose="05000000000000000000" pitchFamily="2" charset="2"/>
              <a:buChar char="ü"/>
            </a:pPr>
            <a:r>
              <a:rPr lang="fa-IR" sz="1600" dirty="0">
                <a:cs typeface="B Nazanin" panose="00000400000000000000" pitchFamily="2" charset="-78"/>
              </a:rPr>
              <a:t>آسیب شناسی سامانه های خدمات الکترونیک سازمان حج و زیارت به منظور ارتقای سطح کیفیت خدمات</a:t>
            </a:r>
          </a:p>
        </p:txBody>
      </p:sp>
    </p:spTree>
    <p:extLst>
      <p:ext uri="{BB962C8B-B14F-4D97-AF65-F5344CB8AC3E}">
        <p14:creationId xmlns:p14="http://schemas.microsoft.com/office/powerpoint/2010/main" val="352297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7" name="Rounded Rectangle 6">
            <a:hlinkClick r:id="rId3" action="ppaction://hlinksldjump"/>
          </p:cNvPr>
          <p:cNvSpPr/>
          <p:nvPr/>
        </p:nvSpPr>
        <p:spPr>
          <a:xfrm>
            <a:off x="7858148" y="85474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8" name="Rounded Rectangle 7">
            <a:hlinkClick r:id="rId7" action="ppaction://hlinksldjump"/>
          </p:cNvPr>
          <p:cNvSpPr/>
          <p:nvPr/>
        </p:nvSpPr>
        <p:spPr>
          <a:xfrm>
            <a:off x="7858148" y="1523763"/>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9" name="Rounded Rectangle 8">
            <a:hlinkClick r:id="rId8" action="ppaction://hlinksldjump"/>
          </p:cNvPr>
          <p:cNvSpPr/>
          <p:nvPr/>
        </p:nvSpPr>
        <p:spPr>
          <a:xfrm>
            <a:off x="7858148" y="219647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مواد و روش ها</a:t>
            </a:r>
          </a:p>
        </p:txBody>
      </p:sp>
      <p:sp>
        <p:nvSpPr>
          <p:cNvPr id="10" name="Rounded Rectangle 9">
            <a:hlinkClick r:id="rId9" action="ppaction://hlinksldjump"/>
          </p:cNvPr>
          <p:cNvSpPr/>
          <p:nvPr/>
        </p:nvSpPr>
        <p:spPr>
          <a:xfrm>
            <a:off x="7858148" y="289345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نتایج و بحث</a:t>
            </a:r>
          </a:p>
        </p:txBody>
      </p:sp>
      <p:sp>
        <p:nvSpPr>
          <p:cNvPr id="11" name="Rounded Rectangle 10">
            <a:hlinkClick r:id="rId10" action="ppaction://hlinksldjump"/>
          </p:cNvPr>
          <p:cNvSpPr/>
          <p:nvPr/>
        </p:nvSpPr>
        <p:spPr>
          <a:xfrm>
            <a:off x="7858148" y="356615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12" name="Rounded Rectangle 11">
            <a:hlinkClick r:id="rId11" action="ppaction://hlinksldjump"/>
          </p:cNvPr>
          <p:cNvSpPr/>
          <p:nvPr/>
        </p:nvSpPr>
        <p:spPr>
          <a:xfrm>
            <a:off x="7858148" y="426313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16" name="TextBox 15"/>
          <p:cNvSpPr txBox="1"/>
          <p:nvPr/>
        </p:nvSpPr>
        <p:spPr>
          <a:xfrm>
            <a:off x="7715272" y="5229200"/>
            <a:ext cx="1500198" cy="307777"/>
          </a:xfrm>
          <a:prstGeom prst="rect">
            <a:avLst/>
          </a:prstGeom>
          <a:noFill/>
        </p:spPr>
        <p:txBody>
          <a:bodyPr wrap="square" rtlCol="1">
            <a:spAutoFit/>
          </a:bodyPr>
          <a:lstStyle/>
          <a:p>
            <a:pPr algn="ctr"/>
            <a:r>
              <a:rPr lang="fa-IR" sz="1400" dirty="0">
                <a:cs typeface="B Titr" panose="00000700000000000000" pitchFamily="2" charset="-78"/>
              </a:rPr>
              <a:t>موضوع پایان نامه :</a:t>
            </a:r>
          </a:p>
        </p:txBody>
      </p:sp>
      <p:sp>
        <p:nvSpPr>
          <p:cNvPr id="17" name="TextBox 16"/>
          <p:cNvSpPr txBox="1"/>
          <p:nvPr/>
        </p:nvSpPr>
        <p:spPr>
          <a:xfrm>
            <a:off x="7715272" y="5733654"/>
            <a:ext cx="1500198" cy="307777"/>
          </a:xfrm>
          <a:prstGeom prst="rect">
            <a:avLst/>
          </a:prstGeom>
          <a:noFill/>
        </p:spPr>
        <p:txBody>
          <a:bodyPr wrap="square" rtlCol="1">
            <a:spAutoFit/>
          </a:bodyPr>
          <a:lstStyle/>
          <a:p>
            <a:pPr algn="ctr"/>
            <a:r>
              <a:rPr lang="fa-IR" sz="1400" dirty="0">
                <a:cs typeface="B Titr" panose="00000700000000000000" pitchFamily="2" charset="-78"/>
              </a:rPr>
              <a:t>تهیه شده توسط :</a:t>
            </a:r>
          </a:p>
        </p:txBody>
      </p:sp>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179512" y="1459287"/>
            <a:ext cx="7344684" cy="2966197"/>
          </a:xfrm>
          <a:prstGeom prst="rect">
            <a:avLst/>
          </a:prstGeom>
          <a:noFill/>
        </p:spPr>
        <p:txBody>
          <a:bodyPr wrap="square" rtlCol="0">
            <a:spAutoFit/>
          </a:bodyPr>
          <a:lstStyle/>
          <a:p>
            <a:pPr>
              <a:lnSpc>
                <a:spcPct val="150000"/>
              </a:lnSpc>
            </a:pPr>
            <a:r>
              <a:rPr lang="fa-IR" dirty="0">
                <a:cs typeface="2  Titr" panose="00000700000000000000" pitchFamily="2" charset="-78"/>
              </a:rPr>
              <a:t>تشکر و قدردانی </a:t>
            </a:r>
            <a:endParaRPr lang="fa-IR" dirty="0" smtClean="0">
              <a:cs typeface="2  Titr" panose="00000700000000000000" pitchFamily="2" charset="-78"/>
            </a:endParaRPr>
          </a:p>
          <a:p>
            <a:pPr>
              <a:lnSpc>
                <a:spcPct val="150000"/>
              </a:lnSpc>
            </a:pPr>
            <a:endParaRPr lang="en-US" dirty="0">
              <a:cs typeface="2  Titr" panose="00000700000000000000" pitchFamily="2" charset="-78"/>
            </a:endParaRPr>
          </a:p>
          <a:p>
            <a:pPr algn="just">
              <a:lnSpc>
                <a:spcPct val="150000"/>
              </a:lnSpc>
            </a:pPr>
            <a:r>
              <a:rPr lang="fa-IR" dirty="0">
                <a:cs typeface="2  Titr" panose="00000700000000000000" pitchFamily="2" charset="-78"/>
              </a:rPr>
              <a:t>در نهایت از تمامی عزیزانی که بدون زحمات ایشان انجام این تحقیق میسر نبود کمال تشکر را دارم. استاد گرانقدر استاد راهنما آقای دکتر نوروزی ، استاد داور جناب آقای دکتر احدی مطلق ، جناب آقای دکتر بهارانی که در امور ایجاد و تولید آمارها و چگونگی استفاده از آنها در ارائه کمک شایانی داشته اند، همکاران عزیز در سازمان حج و زیارت و همچنین خانواده عزیزم بسیار سپاسگذارم.</a:t>
            </a:r>
            <a:endParaRPr lang="en-US" dirty="0">
              <a:cs typeface="2  Titr" panose="00000700000000000000" pitchFamily="2" charset="-78"/>
            </a:endParaRPr>
          </a:p>
        </p:txBody>
      </p:sp>
    </p:spTree>
    <p:extLst>
      <p:ext uri="{BB962C8B-B14F-4D97-AF65-F5344CB8AC3E}">
        <p14:creationId xmlns:p14="http://schemas.microsoft.com/office/powerpoint/2010/main" val="416887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3" name="TextBox 12"/>
          <p:cNvSpPr txBox="1"/>
          <p:nvPr/>
        </p:nvSpPr>
        <p:spPr>
          <a:xfrm>
            <a:off x="251520" y="214292"/>
            <a:ext cx="7344684" cy="6247864"/>
          </a:xfrm>
          <a:prstGeom prst="rect">
            <a:avLst/>
          </a:prstGeom>
          <a:noFill/>
        </p:spPr>
        <p:txBody>
          <a:bodyPr wrap="square" rtlCol="0">
            <a:spAutoFit/>
          </a:bodyPr>
          <a:lstStyle/>
          <a:p>
            <a:pPr algn="just"/>
            <a:r>
              <a:rPr lang="fa-IR" sz="1600" dirty="0" smtClean="0">
                <a:cs typeface="B Titr" panose="00000700000000000000" pitchFamily="2" charset="-78"/>
              </a:rPr>
              <a:t>بیان مسئله </a:t>
            </a:r>
          </a:p>
          <a:p>
            <a:pPr algn="just"/>
            <a:endParaRPr lang="fa-IR" sz="1600" dirty="0" smtClean="0">
              <a:cs typeface="B Titr" panose="00000700000000000000" pitchFamily="2" charset="-78"/>
            </a:endParaRPr>
          </a:p>
          <a:p>
            <a:pPr algn="just"/>
            <a:r>
              <a:rPr lang="fa-IR" sz="1600" dirty="0">
                <a:cs typeface="B Nazanin" panose="00000400000000000000" pitchFamily="2" charset="-78"/>
              </a:rPr>
              <a:t> </a:t>
            </a:r>
            <a:r>
              <a:rPr lang="fa-IR" sz="1600" dirty="0" smtClean="0">
                <a:cs typeface="B Nazanin" panose="00000400000000000000" pitchFamily="2" charset="-78"/>
              </a:rPr>
              <a:t>      از </a:t>
            </a:r>
            <a:r>
              <a:rPr lang="fa-IR" sz="1600" dirty="0">
                <a:cs typeface="B Nazanin" panose="00000400000000000000" pitchFamily="2" charset="-78"/>
              </a:rPr>
              <a:t>آنجایی که یکی از مقولات سنجش کارآمدی نظام اداری، میزان رضایتمندی مردم از کیفیت خدمات ارائه شده توسط سازمانهای دولتی است از این رو استفاده از سازوکارهایی که بتوانند به ارائه خدمات مطلوب و موثر به مردم منجر شوند، ضروری </a:t>
            </a:r>
            <a:r>
              <a:rPr lang="fa-IR" sz="1600" dirty="0" smtClean="0">
                <a:cs typeface="B Nazanin" panose="00000400000000000000" pitchFamily="2" charset="-78"/>
              </a:rPr>
              <a:t>است.</a:t>
            </a:r>
          </a:p>
          <a:p>
            <a:pPr algn="just"/>
            <a:r>
              <a:rPr lang="fa-IR" sz="1600" dirty="0">
                <a:cs typeface="B Nazanin" panose="00000400000000000000" pitchFamily="2" charset="-78"/>
              </a:rPr>
              <a:t> </a:t>
            </a:r>
            <a:r>
              <a:rPr lang="fa-IR" sz="1600" dirty="0" smtClean="0">
                <a:cs typeface="B Nazanin" panose="00000400000000000000" pitchFamily="2" charset="-78"/>
              </a:rPr>
              <a:t>      پیدایش </a:t>
            </a:r>
            <a:r>
              <a:rPr lang="fa-IR" sz="1600" dirty="0">
                <a:cs typeface="B Nazanin" panose="00000400000000000000" pitchFamily="2" charset="-78"/>
              </a:rPr>
              <a:t>مفهوم دولت الکترونیک و هوشمندسازی اداری و تدوین و اجرای برنامه های مختلف از سوی دولتها در این خصوص نشان می دهد که دولت ها نیز به خوبی این ضرورت را دریافته اند و در این مسیر گام برداشته اند. دیگر اکنون موثر بودن فناوری اطلاعات در بهبود عملکرد سازمانی و کیفیت خدمات بر کسی پوشیده نیست اما مسأله ای که سازمانها با آن روبرو هستند وضعیت متفاوت زیرساخت های فناوری اطلاعات و توانایی بهره مندی از فناوری اطلاعات و ارتباطات در جهت ارتقای کیفیت خدمات و جلب رضایت مردم است.  </a:t>
            </a:r>
            <a:r>
              <a:rPr lang="en-US" sz="1600" dirty="0">
                <a:cs typeface="B Nazanin" panose="00000400000000000000" pitchFamily="2" charset="-78"/>
              </a:rPr>
              <a:t>  </a:t>
            </a:r>
            <a:r>
              <a:rPr lang="fa-IR" sz="1600" dirty="0">
                <a:cs typeface="B Nazanin" panose="00000400000000000000" pitchFamily="2" charset="-78"/>
              </a:rPr>
              <a:t>سازمان حج و زیارت یک سازمان دولتی است که سیاست‌گذاری، نظارت، هدایت و اداره امور حج و زیارت عتبات عالیات در خارج از کشور و برقراری ارتباط با کشورهای اسلامی و مجامع بین‌المللی اسلامی در امر حج و زیارت، از اهداف این سازمان می باشد. این سازمان در سالهای اخیر با بهره گیری از فناوری اطلاعات در جهت انجام مطلوب و موثر وظایف و ماموریت های خود اقدام نموده است که راه اندازی سامانه های مختلف از جمله سامانه فاخر، سامانه سماح، سامانه فهداک، سامانه جامع کارگزاران، سازمان سامفا و ... از جمله این اقدامات بوده است. </a:t>
            </a:r>
            <a:endParaRPr lang="fa-IR" sz="1600" dirty="0" smtClean="0">
              <a:cs typeface="B Nazanin" panose="00000400000000000000" pitchFamily="2" charset="-78"/>
            </a:endParaRPr>
          </a:p>
          <a:p>
            <a:pPr algn="just"/>
            <a:r>
              <a:rPr lang="fa-IR" sz="1600" dirty="0">
                <a:cs typeface="B Nazanin" panose="00000400000000000000" pitchFamily="2" charset="-78"/>
              </a:rPr>
              <a:t> </a:t>
            </a:r>
            <a:r>
              <a:rPr lang="fa-IR" sz="1600" dirty="0" smtClean="0">
                <a:cs typeface="B Nazanin" panose="00000400000000000000" pitchFamily="2" charset="-78"/>
              </a:rPr>
              <a:t>     با </a:t>
            </a:r>
            <a:r>
              <a:rPr lang="fa-IR" sz="1600" dirty="0">
                <a:cs typeface="B Nazanin" panose="00000400000000000000" pitchFamily="2" charset="-78"/>
              </a:rPr>
              <a:t>این وجود گزارش های ارزیابی نشان می دهد که راه اندازی سامانه ها برای خدمات رسانی نیز نتوانسته است انتظارات مردم و مراجعان را برآورده سازد و با توجه به توسعه فناوری ها، مردم انتظار خدمات با سرعت و کیفیت بالاتر و پاسخگویی بهتر به درخواست های آنان هستند. بروز مشکلات فنی در سامانه ها و از دسترس خارج شدن آنها ، ناقص بودن برخی از فرایندهای خدمات رسانی الکترونیک و لزوم مراجعه حضوری برای تکمیل فرایندها،  نیاز به پیگیری حضوری بعد از مراجعه به سایت و... از جمله مشکلاتی است که انتظار می رود انجام این تحقیق بتواند از طریق بهبود زیرساخت های فناوری اطلاعات آنها را برطرف نموده و کیفیت خدمات ادراک شده را افزایش دهد. تمامی این اقدامات با هدف کارآمد تر شدن سازمان و ارائه خدمات با کیفیت به مردم است. از این رو تحقیق حاضر سعی دارد به بررسی این موضوع بپردازد که به چه میزان فناوری اطلاعات در کیفیت خدمات ادراک شده مراجعان این سازمان تاثیرگذار بوده است و سوال اصلی تحقیق را می توان چنین طرح کرد که: فناوری اطلاعات چه تاثیر بر کیفیت ادراک شده از خدمات سازمان حج و زیارت دارد؟</a:t>
            </a:r>
            <a:endParaRPr lang="en-US" sz="1600" dirty="0">
              <a:cs typeface="B Nazanin" panose="00000400000000000000" pitchFamily="2" charset="-78"/>
            </a:endParaRPr>
          </a:p>
        </p:txBody>
      </p:sp>
    </p:spTree>
    <p:extLst>
      <p:ext uri="{BB962C8B-B14F-4D97-AF65-F5344CB8AC3E}">
        <p14:creationId xmlns:p14="http://schemas.microsoft.com/office/powerpoint/2010/main" val="1067975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3" name="TextBox 12"/>
          <p:cNvSpPr txBox="1"/>
          <p:nvPr/>
        </p:nvSpPr>
        <p:spPr>
          <a:xfrm>
            <a:off x="251520" y="214292"/>
            <a:ext cx="7344684" cy="5755422"/>
          </a:xfrm>
          <a:prstGeom prst="rect">
            <a:avLst/>
          </a:prstGeom>
          <a:noFill/>
        </p:spPr>
        <p:txBody>
          <a:bodyPr wrap="square" rtlCol="0">
            <a:spAutoFit/>
          </a:bodyPr>
          <a:lstStyle/>
          <a:p>
            <a:pPr algn="just"/>
            <a:r>
              <a:rPr lang="fa-IR" sz="1600" dirty="0" smtClean="0">
                <a:cs typeface="B Titr" panose="00000700000000000000" pitchFamily="2" charset="-78"/>
              </a:rPr>
              <a:t>اهمیت تحقیق و ضرورت انجام آن</a:t>
            </a:r>
          </a:p>
          <a:p>
            <a:pPr algn="just"/>
            <a:endParaRPr lang="fa-IR" sz="1600" dirty="0" smtClean="0">
              <a:cs typeface="B Titr" panose="00000700000000000000" pitchFamily="2" charset="-78"/>
            </a:endParaRPr>
          </a:p>
          <a:p>
            <a:pPr algn="just"/>
            <a:r>
              <a:rPr lang="fa-IR" sz="1600" dirty="0" smtClean="0">
                <a:cs typeface="B Nazanin" panose="00000400000000000000" pitchFamily="2" charset="-78"/>
              </a:rPr>
              <a:t>     امروزه </a:t>
            </a:r>
            <a:r>
              <a:rPr lang="fa-IR" sz="1600" dirty="0">
                <a:cs typeface="B Nazanin" panose="00000400000000000000" pitchFamily="2" charset="-78"/>
              </a:rPr>
              <a:t>تغييرات سريع محيطي، سازماني و فناوري، محيط رقابتي پيچيده اي را براي سازمانها ايجاد كرده است، چنين محيطي محرک هاي كسب و كار را براي سازمانها بوجود مي آورد. سازمانها بايد بتوانند توانايي عكس العمل در محيط هاي پويا را داشته و سازوكار مناسبي را در جهت افزايش بهره گيري از فرصتها و كاهش تهديدات بكارگرفته و از توانايي ها و قابليت هاي خود به بهترين شكل استفاده نمايند. فناوري اطلاعات ابزار و راهكاري است كه سازمانها به منظور روبرو شدن با اين فشارها و تهديدها به كار مي گيرند.</a:t>
            </a:r>
            <a:endParaRPr lang="en-US" sz="1600" dirty="0">
              <a:cs typeface="B Nazanin" panose="00000400000000000000" pitchFamily="2" charset="-78"/>
            </a:endParaRPr>
          </a:p>
          <a:p>
            <a:pPr algn="just"/>
            <a:r>
              <a:rPr lang="fa-IR" sz="1600" dirty="0" smtClean="0">
                <a:cs typeface="B Nazanin" panose="00000400000000000000" pitchFamily="2" charset="-78"/>
              </a:rPr>
              <a:t>      به </a:t>
            </a:r>
            <a:r>
              <a:rPr lang="fa-IR" sz="1600" dirty="0">
                <a:cs typeface="B Nazanin" panose="00000400000000000000" pitchFamily="2" charset="-78"/>
              </a:rPr>
              <a:t>جرأت مي توان گفت كه توان تداوم سازمان در محیط متغییر و رقابتی امروزی مستلزم به کارگیری موثر فناوری اطلاعات در سازمان است.  نقش فناوری اطلاعات در سازمانها به اندازه‌ای پررنگ است که بسیاری از نظریه پردازان سازمان، مدیران و تصمیم گیران سازمانها را به اتخاذ استراتژی مرتبط با این فناوریها در جهت گیریهای آتی سازمان‌ها توصیه می‌کنند.</a:t>
            </a:r>
            <a:endParaRPr lang="en-US" sz="1600" dirty="0">
              <a:cs typeface="B Nazanin" panose="00000400000000000000" pitchFamily="2" charset="-78"/>
            </a:endParaRPr>
          </a:p>
          <a:p>
            <a:pPr algn="just"/>
            <a:r>
              <a:rPr lang="fa-IR" sz="1600" dirty="0" smtClean="0">
                <a:cs typeface="B Nazanin" panose="00000400000000000000" pitchFamily="2" charset="-78"/>
              </a:rPr>
              <a:t>     سازمانها </a:t>
            </a:r>
            <a:r>
              <a:rPr lang="fa-IR" sz="1600" dirty="0">
                <a:cs typeface="B Nazanin" panose="00000400000000000000" pitchFamily="2" charset="-78"/>
              </a:rPr>
              <a:t>و شركتهاي مختلف به بهره گيري از فناوري اطلاعات در بخشهاي مختلف سازماني به دنبال توليد كالا و محصولات و يا ارائه خدمات با كيفيت هستند. پژوهش های متعددی در مورد اينكه چگونه ممكن است به كارگيري فناوري اطلاعات، مديريت كيفيت فراگير را تقويت كند، انجام شده و بر نقش كليدي فناوري اطلاعات در مديريت كيفيت فراگیر تاکید شده است.</a:t>
            </a:r>
            <a:endParaRPr lang="en-US" sz="1600" dirty="0">
              <a:cs typeface="B Nazanin" panose="00000400000000000000" pitchFamily="2" charset="-78"/>
            </a:endParaRPr>
          </a:p>
          <a:p>
            <a:pPr algn="just"/>
            <a:r>
              <a:rPr lang="fa-IR" sz="1600" dirty="0" smtClean="0">
                <a:cs typeface="B Nazanin" panose="00000400000000000000" pitchFamily="2" charset="-78"/>
              </a:rPr>
              <a:t>     انتظار </a:t>
            </a:r>
            <a:r>
              <a:rPr lang="fa-IR" sz="1600" dirty="0">
                <a:cs typeface="B Nazanin" panose="00000400000000000000" pitchFamily="2" charset="-78"/>
              </a:rPr>
              <a:t>مي رود با انجام پژوهش حاضر اثر فناوري اطلاعات بر كيفيت ادراك شده از خدمات سازمان حج و زيارت مشخص گرديده و راهكارهاي عملي در جهت بهبود كيفيت خدمات سازمان از طريق بكارگيري موثر فناوري اطلاعات و همچنين بهبود زيرساخت هاي آن در سازمان حج و زيارت ارائه شود. به طور كلي ضرورت انجام اين تحقيق را در موارد زير مي توان خلاصه نمود</a:t>
            </a:r>
            <a:r>
              <a:rPr lang="fa-IR" sz="1600" dirty="0" smtClean="0">
                <a:cs typeface="B Nazanin" panose="00000400000000000000" pitchFamily="2" charset="-78"/>
              </a:rPr>
              <a:t>:</a:t>
            </a:r>
          </a:p>
          <a:p>
            <a:pPr algn="just"/>
            <a:endParaRPr lang="en-US" sz="1400" dirty="0">
              <a:cs typeface="B Nazanin" panose="00000400000000000000" pitchFamily="2" charset="-78"/>
            </a:endParaRPr>
          </a:p>
          <a:p>
            <a:pPr lvl="0"/>
            <a:r>
              <a:rPr lang="fa-IR" sz="1600" dirty="0">
                <a:cs typeface="B Nazanin" panose="00000400000000000000" pitchFamily="2" charset="-78"/>
              </a:rPr>
              <a:t>پیشرفت فناوری و لزوم ارائه خدمات مبتنی بر فناوری های نوین </a:t>
            </a:r>
            <a:endParaRPr lang="en-US" sz="1600" dirty="0">
              <a:cs typeface="B Nazanin" panose="00000400000000000000" pitchFamily="2" charset="-78"/>
            </a:endParaRPr>
          </a:p>
          <a:p>
            <a:pPr lvl="0"/>
            <a:r>
              <a:rPr lang="fa-IR" sz="1600" dirty="0">
                <a:cs typeface="B Nazanin" panose="00000400000000000000" pitchFamily="2" charset="-78"/>
              </a:rPr>
              <a:t>افزایش انتظارات شهروندان از کیفیت خدمات</a:t>
            </a:r>
            <a:endParaRPr lang="en-US" sz="1600" dirty="0">
              <a:cs typeface="B Nazanin" panose="00000400000000000000" pitchFamily="2" charset="-78"/>
            </a:endParaRPr>
          </a:p>
          <a:p>
            <a:r>
              <a:rPr lang="fa-IR" sz="1600" dirty="0">
                <a:cs typeface="B Nazanin" panose="00000400000000000000" pitchFamily="2" charset="-78"/>
              </a:rPr>
              <a:t>نیاز به واکاوی زیرساخت فناوری اطلاعات در سازمان و میزان اثربخشی آن</a:t>
            </a:r>
            <a:endParaRPr lang="en-US" sz="1600" dirty="0">
              <a:cs typeface="B Nazanin" panose="00000400000000000000" pitchFamily="2" charset="-78"/>
            </a:endParaRPr>
          </a:p>
        </p:txBody>
      </p:sp>
      <p:sp>
        <p:nvSpPr>
          <p:cNvPr id="15" name="Rounded Rectangle 14">
            <a:hlinkClick r:id="rId3" action="ppaction://hlinksldjump"/>
          </p:cNvPr>
          <p:cNvSpPr/>
          <p:nvPr/>
        </p:nvSpPr>
        <p:spPr>
          <a:xfrm>
            <a:off x="7858148" y="85474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18" name="Rounded Rectangle 17">
            <a:hlinkClick r:id="rId7" action="ppaction://hlinksldjump"/>
          </p:cNvPr>
          <p:cNvSpPr/>
          <p:nvPr/>
        </p:nvSpPr>
        <p:spPr>
          <a:xfrm>
            <a:off x="7858148" y="1523763"/>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19" name="Rounded Rectangle 18">
            <a:hlinkClick r:id="rId8" action="ppaction://hlinksldjump"/>
          </p:cNvPr>
          <p:cNvSpPr/>
          <p:nvPr/>
        </p:nvSpPr>
        <p:spPr>
          <a:xfrm>
            <a:off x="7858148" y="219647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مواد و روش ها</a:t>
            </a:r>
          </a:p>
        </p:txBody>
      </p:sp>
      <p:sp>
        <p:nvSpPr>
          <p:cNvPr id="20" name="Rounded Rectangle 19">
            <a:hlinkClick r:id="rId9" action="ppaction://hlinksldjump"/>
          </p:cNvPr>
          <p:cNvSpPr/>
          <p:nvPr/>
        </p:nvSpPr>
        <p:spPr>
          <a:xfrm>
            <a:off x="7858148" y="289345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نتایج و بحث</a:t>
            </a:r>
          </a:p>
        </p:txBody>
      </p:sp>
      <p:sp>
        <p:nvSpPr>
          <p:cNvPr id="21" name="Rounded Rectangle 20">
            <a:hlinkClick r:id="rId10" action="ppaction://hlinksldjump"/>
          </p:cNvPr>
          <p:cNvSpPr/>
          <p:nvPr/>
        </p:nvSpPr>
        <p:spPr>
          <a:xfrm>
            <a:off x="7858148" y="356615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22" name="Rounded Rectangle 21">
            <a:hlinkClick r:id="rId11" action="ppaction://hlinksldjump"/>
          </p:cNvPr>
          <p:cNvSpPr/>
          <p:nvPr/>
        </p:nvSpPr>
        <p:spPr>
          <a:xfrm>
            <a:off x="7858148" y="426313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23" name="TextBox 22"/>
          <p:cNvSpPr txBox="1"/>
          <p:nvPr/>
        </p:nvSpPr>
        <p:spPr>
          <a:xfrm>
            <a:off x="7715272" y="5229200"/>
            <a:ext cx="1500198" cy="307777"/>
          </a:xfrm>
          <a:prstGeom prst="rect">
            <a:avLst/>
          </a:prstGeom>
          <a:noFill/>
        </p:spPr>
        <p:txBody>
          <a:bodyPr wrap="square" rtlCol="1">
            <a:spAutoFit/>
          </a:bodyPr>
          <a:lstStyle/>
          <a:p>
            <a:pPr algn="ctr"/>
            <a:r>
              <a:rPr lang="fa-IR" sz="1400" dirty="0">
                <a:cs typeface="B Titr" panose="00000700000000000000" pitchFamily="2" charset="-78"/>
              </a:rPr>
              <a:t>موضوع پایان نامه :</a:t>
            </a:r>
          </a:p>
        </p:txBody>
      </p:sp>
      <p:sp>
        <p:nvSpPr>
          <p:cNvPr id="24" name="TextBox 23"/>
          <p:cNvSpPr txBox="1"/>
          <p:nvPr/>
        </p:nvSpPr>
        <p:spPr>
          <a:xfrm>
            <a:off x="7715272" y="5733654"/>
            <a:ext cx="1500198" cy="307777"/>
          </a:xfrm>
          <a:prstGeom prst="rect">
            <a:avLst/>
          </a:prstGeom>
          <a:noFill/>
        </p:spPr>
        <p:txBody>
          <a:bodyPr wrap="square" rtlCol="1">
            <a:spAutoFit/>
          </a:bodyPr>
          <a:lstStyle/>
          <a:p>
            <a:pPr algn="ctr"/>
            <a:r>
              <a:rPr lang="fa-IR" sz="1400" dirty="0">
                <a:cs typeface="B Titr" panose="00000700000000000000" pitchFamily="2" charset="-78"/>
              </a:rPr>
              <a:t>تهیه شده توسط :</a:t>
            </a:r>
          </a:p>
        </p:txBody>
      </p:sp>
    </p:spTree>
    <p:extLst>
      <p:ext uri="{BB962C8B-B14F-4D97-AF65-F5344CB8AC3E}">
        <p14:creationId xmlns:p14="http://schemas.microsoft.com/office/powerpoint/2010/main" val="2203874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7" name="Rounded Rectangle 6">
            <a:hlinkClick r:id="rId3" action="ppaction://hlinksldjump"/>
          </p:cNvPr>
          <p:cNvSpPr/>
          <p:nvPr/>
        </p:nvSpPr>
        <p:spPr>
          <a:xfrm>
            <a:off x="7858148" y="85474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8" name="Rounded Rectangle 7">
            <a:hlinkClick r:id="rId7" action="ppaction://hlinksldjump"/>
          </p:cNvPr>
          <p:cNvSpPr/>
          <p:nvPr/>
        </p:nvSpPr>
        <p:spPr>
          <a:xfrm>
            <a:off x="7858148" y="1523763"/>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9" name="Rounded Rectangle 8">
            <a:hlinkClick r:id="rId8" action="ppaction://hlinksldjump"/>
          </p:cNvPr>
          <p:cNvSpPr/>
          <p:nvPr/>
        </p:nvSpPr>
        <p:spPr>
          <a:xfrm>
            <a:off x="7858148" y="219647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مواد و روش ها</a:t>
            </a:r>
          </a:p>
        </p:txBody>
      </p:sp>
      <p:sp>
        <p:nvSpPr>
          <p:cNvPr id="10" name="Rounded Rectangle 9">
            <a:hlinkClick r:id="rId9" action="ppaction://hlinksldjump"/>
          </p:cNvPr>
          <p:cNvSpPr/>
          <p:nvPr/>
        </p:nvSpPr>
        <p:spPr>
          <a:xfrm>
            <a:off x="7858148" y="289345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نتایج و بحث</a:t>
            </a:r>
          </a:p>
        </p:txBody>
      </p:sp>
      <p:sp>
        <p:nvSpPr>
          <p:cNvPr id="11" name="Rounded Rectangle 10">
            <a:hlinkClick r:id="rId10" action="ppaction://hlinksldjump"/>
          </p:cNvPr>
          <p:cNvSpPr/>
          <p:nvPr/>
        </p:nvSpPr>
        <p:spPr>
          <a:xfrm>
            <a:off x="7858148" y="356615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12" name="Rounded Rectangle 11">
            <a:hlinkClick r:id="rId11" action="ppaction://hlinksldjump"/>
          </p:cNvPr>
          <p:cNvSpPr/>
          <p:nvPr/>
        </p:nvSpPr>
        <p:spPr>
          <a:xfrm>
            <a:off x="7858148" y="426313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16" name="TextBox 15"/>
          <p:cNvSpPr txBox="1"/>
          <p:nvPr/>
        </p:nvSpPr>
        <p:spPr>
          <a:xfrm>
            <a:off x="7715272" y="5229200"/>
            <a:ext cx="1500198" cy="307777"/>
          </a:xfrm>
          <a:prstGeom prst="rect">
            <a:avLst/>
          </a:prstGeom>
          <a:noFill/>
        </p:spPr>
        <p:txBody>
          <a:bodyPr wrap="square" rtlCol="1">
            <a:spAutoFit/>
          </a:bodyPr>
          <a:lstStyle/>
          <a:p>
            <a:pPr algn="ctr"/>
            <a:r>
              <a:rPr lang="fa-IR" sz="1400" dirty="0">
                <a:cs typeface="B Titr" panose="00000700000000000000" pitchFamily="2" charset="-78"/>
              </a:rPr>
              <a:t>موضوع پایان نامه :</a:t>
            </a:r>
          </a:p>
        </p:txBody>
      </p:sp>
      <p:sp>
        <p:nvSpPr>
          <p:cNvPr id="17" name="TextBox 16"/>
          <p:cNvSpPr txBox="1"/>
          <p:nvPr/>
        </p:nvSpPr>
        <p:spPr>
          <a:xfrm>
            <a:off x="7715272" y="5733654"/>
            <a:ext cx="1500198" cy="307777"/>
          </a:xfrm>
          <a:prstGeom prst="rect">
            <a:avLst/>
          </a:prstGeom>
          <a:noFill/>
        </p:spPr>
        <p:txBody>
          <a:bodyPr wrap="square" rtlCol="1">
            <a:spAutoFit/>
          </a:bodyPr>
          <a:lstStyle/>
          <a:p>
            <a:pPr algn="ctr"/>
            <a:r>
              <a:rPr lang="fa-IR" sz="1400" dirty="0">
                <a:cs typeface="B Titr" panose="00000700000000000000" pitchFamily="2" charset="-78"/>
              </a:rPr>
              <a:t>تهیه شده توسط :</a:t>
            </a:r>
          </a:p>
        </p:txBody>
      </p:sp>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3" y="714358"/>
            <a:ext cx="7344684" cy="3416320"/>
          </a:xfrm>
          <a:prstGeom prst="rect">
            <a:avLst/>
          </a:prstGeom>
          <a:noFill/>
        </p:spPr>
        <p:txBody>
          <a:bodyPr wrap="square" rtlCol="0">
            <a:spAutoFit/>
          </a:bodyPr>
          <a:lstStyle/>
          <a:p>
            <a:pPr algn="just"/>
            <a:r>
              <a:rPr lang="fa-IR" sz="1600" dirty="0" smtClean="0">
                <a:cs typeface="B Titr" panose="00000700000000000000" pitchFamily="2" charset="-78"/>
              </a:rPr>
              <a:t>اهداف تحقیق</a:t>
            </a:r>
          </a:p>
          <a:p>
            <a:pPr algn="just"/>
            <a:endParaRPr lang="fa-IR" sz="1600" dirty="0" smtClean="0">
              <a:cs typeface="B Titr" panose="00000700000000000000" pitchFamily="2" charset="-78"/>
            </a:endParaRPr>
          </a:p>
          <a:p>
            <a:r>
              <a:rPr lang="ar-SA" sz="1600" b="1" dirty="0" smtClean="0">
                <a:cs typeface="B Nazanin" panose="00000400000000000000" pitchFamily="2" charset="-78"/>
              </a:rPr>
              <a:t>هدف </a:t>
            </a:r>
            <a:r>
              <a:rPr lang="ar-SA" sz="1600" b="1" dirty="0">
                <a:cs typeface="B Nazanin" panose="00000400000000000000" pitchFamily="2" charset="-78"/>
              </a:rPr>
              <a:t>اصلي</a:t>
            </a:r>
            <a:r>
              <a:rPr lang="ar-SA" sz="1600" b="1" dirty="0" smtClean="0">
                <a:cs typeface="B Nazanin" panose="00000400000000000000" pitchFamily="2" charset="-78"/>
              </a:rPr>
              <a:t>:</a:t>
            </a:r>
            <a:r>
              <a:rPr lang="fa-IR" sz="1600" b="1" dirty="0" smtClean="0">
                <a:cs typeface="B Nazanin" panose="00000400000000000000" pitchFamily="2" charset="-78"/>
              </a:rPr>
              <a:t>   </a:t>
            </a:r>
            <a:r>
              <a:rPr lang="ar-SA" sz="1600" dirty="0" smtClean="0">
                <a:cs typeface="B Nazanin" panose="00000400000000000000" pitchFamily="2" charset="-78"/>
              </a:rPr>
              <a:t>تببين </a:t>
            </a:r>
            <a:r>
              <a:rPr lang="ar-SA" sz="1600" dirty="0">
                <a:cs typeface="B Nazanin" panose="00000400000000000000" pitchFamily="2" charset="-78"/>
              </a:rPr>
              <a:t>چگونگي تاثير فناوري اطلاعات بر كيفيت ادراك شده از خدمات در سازمان حج و زيارت </a:t>
            </a:r>
            <a:endParaRPr lang="fa-IR" sz="1600" dirty="0" smtClean="0">
              <a:cs typeface="B Nazanin" panose="00000400000000000000" pitchFamily="2" charset="-78"/>
            </a:endParaRPr>
          </a:p>
          <a:p>
            <a:endParaRPr lang="fa-IR" sz="1600" dirty="0" smtClean="0">
              <a:cs typeface="B Nazanin" panose="00000400000000000000" pitchFamily="2" charset="-78"/>
            </a:endParaRPr>
          </a:p>
          <a:p>
            <a:endParaRPr lang="en-US" sz="1600" dirty="0">
              <a:cs typeface="B Nazanin" panose="00000400000000000000" pitchFamily="2" charset="-78"/>
            </a:endParaRPr>
          </a:p>
          <a:p>
            <a:r>
              <a:rPr lang="ar-SA" sz="1600" b="1" dirty="0">
                <a:cs typeface="B Nazanin" panose="00000400000000000000" pitchFamily="2" charset="-78"/>
              </a:rPr>
              <a:t>اهداف فرعي</a:t>
            </a:r>
            <a:r>
              <a:rPr lang="ar-SA" sz="1600" b="1" dirty="0" smtClean="0">
                <a:cs typeface="B Nazanin" panose="00000400000000000000" pitchFamily="2" charset="-78"/>
              </a:rPr>
              <a:t>:</a:t>
            </a:r>
            <a:endParaRPr lang="fa-IR" sz="1600" b="1" dirty="0" smtClean="0">
              <a:cs typeface="B Nazanin" panose="00000400000000000000" pitchFamily="2" charset="-78"/>
            </a:endParaRPr>
          </a:p>
          <a:p>
            <a:pPr lvl="0">
              <a:lnSpc>
                <a:spcPct val="150000"/>
              </a:lnSpc>
            </a:pPr>
            <a:r>
              <a:rPr lang="ar-SA" sz="1600" dirty="0" smtClean="0">
                <a:cs typeface="B Nazanin" panose="00000400000000000000" pitchFamily="2" charset="-78"/>
              </a:rPr>
              <a:t>تببين </a:t>
            </a:r>
            <a:r>
              <a:rPr lang="ar-SA" sz="1600" dirty="0">
                <a:cs typeface="B Nazanin" panose="00000400000000000000" pitchFamily="2" charset="-78"/>
              </a:rPr>
              <a:t>چگونگي تاثير فناوري اطلاعات بر بعد عوامل ملموس كيفيت ادراك شده از خدمات در سازمان حج و زيارت </a:t>
            </a:r>
            <a:endParaRPr lang="en-US" sz="1600" dirty="0">
              <a:cs typeface="B Nazanin" panose="00000400000000000000" pitchFamily="2" charset="-78"/>
            </a:endParaRPr>
          </a:p>
          <a:p>
            <a:pPr lvl="0">
              <a:lnSpc>
                <a:spcPct val="150000"/>
              </a:lnSpc>
            </a:pPr>
            <a:r>
              <a:rPr lang="ar-SA" sz="1600" dirty="0">
                <a:cs typeface="B Nazanin" panose="00000400000000000000" pitchFamily="2" charset="-78"/>
              </a:rPr>
              <a:t>تببين چگونگي تاثير فناوري اطلاعات بر بعد قابليت اعتماد كيفيت ادراك شده از خدمات در سازمان حج و زيارت</a:t>
            </a:r>
            <a:endParaRPr lang="en-US" sz="1600" dirty="0">
              <a:cs typeface="B Nazanin" panose="00000400000000000000" pitchFamily="2" charset="-78"/>
            </a:endParaRPr>
          </a:p>
          <a:p>
            <a:pPr lvl="0">
              <a:lnSpc>
                <a:spcPct val="150000"/>
              </a:lnSpc>
            </a:pPr>
            <a:r>
              <a:rPr lang="ar-SA" sz="1600" dirty="0">
                <a:cs typeface="B Nazanin" panose="00000400000000000000" pitchFamily="2" charset="-78"/>
              </a:rPr>
              <a:t>تببين چگونگي تاثير فناوري اطلاعات بر بعد قابليت اطمينان كيفيت ادراك شده از خدمات در سازمان حج و زيارت </a:t>
            </a:r>
            <a:endParaRPr lang="en-US" sz="1600" dirty="0">
              <a:cs typeface="B Nazanin" panose="00000400000000000000" pitchFamily="2" charset="-78"/>
            </a:endParaRPr>
          </a:p>
          <a:p>
            <a:pPr lvl="0">
              <a:lnSpc>
                <a:spcPct val="150000"/>
              </a:lnSpc>
            </a:pPr>
            <a:r>
              <a:rPr lang="ar-SA" sz="1600" dirty="0">
                <a:cs typeface="B Nazanin" panose="00000400000000000000" pitchFamily="2" charset="-78"/>
              </a:rPr>
              <a:t>تببين چگونگي تاثير فناوري اطلاعات بر بعد پاسخگويي كيفيت ادراك شده از خدمات در سازمان حج و زيارت </a:t>
            </a:r>
            <a:endParaRPr lang="en-US" sz="1600" dirty="0">
              <a:cs typeface="B Nazanin" panose="00000400000000000000" pitchFamily="2" charset="-78"/>
            </a:endParaRPr>
          </a:p>
          <a:p>
            <a:pPr>
              <a:lnSpc>
                <a:spcPct val="150000"/>
              </a:lnSpc>
            </a:pPr>
            <a:r>
              <a:rPr lang="ar-SA" sz="1600" dirty="0">
                <a:cs typeface="B Nazanin" panose="00000400000000000000" pitchFamily="2" charset="-78"/>
              </a:rPr>
              <a:t>تببين چگونگي تاثير فناوري اطلاعات بر بعد همدلي كيفيت ادراك شده از خدمات در سازمان حج و زيارت</a:t>
            </a:r>
            <a:endParaRPr lang="en-US" sz="1600" dirty="0">
              <a:cs typeface="B Nazanin" panose="00000400000000000000" pitchFamily="2" charset="-78"/>
            </a:endParaRPr>
          </a:p>
        </p:txBody>
      </p:sp>
    </p:spTree>
    <p:extLst>
      <p:ext uri="{BB962C8B-B14F-4D97-AF65-F5344CB8AC3E}">
        <p14:creationId xmlns:p14="http://schemas.microsoft.com/office/powerpoint/2010/main" val="28867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7" name="Rounded Rectangle 6">
            <a:hlinkClick r:id="rId3" action="ppaction://hlinksldjump"/>
          </p:cNvPr>
          <p:cNvSpPr/>
          <p:nvPr/>
        </p:nvSpPr>
        <p:spPr>
          <a:xfrm>
            <a:off x="7858148" y="85474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8" name="Rounded Rectangle 7">
            <a:hlinkClick r:id="rId7" action="ppaction://hlinksldjump"/>
          </p:cNvPr>
          <p:cNvSpPr/>
          <p:nvPr/>
        </p:nvSpPr>
        <p:spPr>
          <a:xfrm>
            <a:off x="7858148" y="1523763"/>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9" name="Rounded Rectangle 8">
            <a:hlinkClick r:id="rId8" action="ppaction://hlinksldjump"/>
          </p:cNvPr>
          <p:cNvSpPr/>
          <p:nvPr/>
        </p:nvSpPr>
        <p:spPr>
          <a:xfrm>
            <a:off x="7858148" y="219647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مواد و روش ها</a:t>
            </a:r>
          </a:p>
        </p:txBody>
      </p:sp>
      <p:sp>
        <p:nvSpPr>
          <p:cNvPr id="10" name="Rounded Rectangle 9">
            <a:hlinkClick r:id="rId9" action="ppaction://hlinksldjump"/>
          </p:cNvPr>
          <p:cNvSpPr/>
          <p:nvPr/>
        </p:nvSpPr>
        <p:spPr>
          <a:xfrm>
            <a:off x="7858148" y="289345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نتایج و بحث</a:t>
            </a:r>
          </a:p>
        </p:txBody>
      </p:sp>
      <p:sp>
        <p:nvSpPr>
          <p:cNvPr id="11" name="Rounded Rectangle 10">
            <a:hlinkClick r:id="rId10" action="ppaction://hlinksldjump"/>
          </p:cNvPr>
          <p:cNvSpPr/>
          <p:nvPr/>
        </p:nvSpPr>
        <p:spPr>
          <a:xfrm>
            <a:off x="7858148" y="356615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12" name="Rounded Rectangle 11">
            <a:hlinkClick r:id="rId11" action="ppaction://hlinksldjump"/>
          </p:cNvPr>
          <p:cNvSpPr/>
          <p:nvPr/>
        </p:nvSpPr>
        <p:spPr>
          <a:xfrm>
            <a:off x="7858148" y="426313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16" name="TextBox 15"/>
          <p:cNvSpPr txBox="1"/>
          <p:nvPr/>
        </p:nvSpPr>
        <p:spPr>
          <a:xfrm>
            <a:off x="7715272" y="5229200"/>
            <a:ext cx="1500198" cy="307777"/>
          </a:xfrm>
          <a:prstGeom prst="rect">
            <a:avLst/>
          </a:prstGeom>
          <a:noFill/>
        </p:spPr>
        <p:txBody>
          <a:bodyPr wrap="square" rtlCol="1">
            <a:spAutoFit/>
          </a:bodyPr>
          <a:lstStyle/>
          <a:p>
            <a:pPr algn="ctr"/>
            <a:r>
              <a:rPr lang="fa-IR" sz="1400" dirty="0">
                <a:cs typeface="B Titr" panose="00000700000000000000" pitchFamily="2" charset="-78"/>
              </a:rPr>
              <a:t>موضوع پایان نامه :</a:t>
            </a:r>
          </a:p>
        </p:txBody>
      </p:sp>
      <p:sp>
        <p:nvSpPr>
          <p:cNvPr id="17" name="TextBox 16"/>
          <p:cNvSpPr txBox="1"/>
          <p:nvPr/>
        </p:nvSpPr>
        <p:spPr>
          <a:xfrm>
            <a:off x="7715272" y="5733654"/>
            <a:ext cx="1500198" cy="307777"/>
          </a:xfrm>
          <a:prstGeom prst="rect">
            <a:avLst/>
          </a:prstGeom>
          <a:noFill/>
        </p:spPr>
        <p:txBody>
          <a:bodyPr wrap="square" rtlCol="1">
            <a:spAutoFit/>
          </a:bodyPr>
          <a:lstStyle/>
          <a:p>
            <a:pPr algn="ctr"/>
            <a:r>
              <a:rPr lang="fa-IR" sz="1400" dirty="0">
                <a:cs typeface="B Titr" panose="00000700000000000000" pitchFamily="2" charset="-78"/>
              </a:rPr>
              <a:t>تهیه شده توسط :</a:t>
            </a:r>
          </a:p>
        </p:txBody>
      </p:sp>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3" y="714358"/>
            <a:ext cx="7344684" cy="3385542"/>
          </a:xfrm>
          <a:prstGeom prst="rect">
            <a:avLst/>
          </a:prstGeom>
          <a:noFill/>
        </p:spPr>
        <p:txBody>
          <a:bodyPr wrap="square" rtlCol="0">
            <a:spAutoFit/>
          </a:bodyPr>
          <a:lstStyle/>
          <a:p>
            <a:pPr algn="just"/>
            <a:r>
              <a:rPr lang="fa-IR" sz="1600" dirty="0" smtClean="0">
                <a:cs typeface="B Titr" panose="00000700000000000000" pitchFamily="2" charset="-78"/>
              </a:rPr>
              <a:t>فرضیات تحقیق</a:t>
            </a:r>
          </a:p>
          <a:p>
            <a:pPr algn="just"/>
            <a:endParaRPr lang="fa-IR" sz="1600" dirty="0" smtClean="0">
              <a:cs typeface="B Titr" panose="00000700000000000000" pitchFamily="2" charset="-78"/>
            </a:endParaRPr>
          </a:p>
          <a:p>
            <a:r>
              <a:rPr lang="ar-SA" sz="1600" b="1" dirty="0">
                <a:cs typeface="B Nazanin" panose="00000400000000000000" pitchFamily="2" charset="-78"/>
              </a:rPr>
              <a:t>فرضيه اصلي</a:t>
            </a:r>
            <a:r>
              <a:rPr lang="ar-SA" sz="1600" b="1" dirty="0" smtClean="0">
                <a:cs typeface="B Nazanin" panose="00000400000000000000" pitchFamily="2" charset="-78"/>
              </a:rPr>
              <a:t>:</a:t>
            </a:r>
            <a:r>
              <a:rPr lang="fa-IR" sz="1600" b="1" dirty="0" smtClean="0">
                <a:cs typeface="B Nazanin" panose="00000400000000000000" pitchFamily="2" charset="-78"/>
              </a:rPr>
              <a:t>  </a:t>
            </a:r>
            <a:r>
              <a:rPr lang="ar-SA" sz="1600" dirty="0" smtClean="0">
                <a:cs typeface="B Nazanin" panose="00000400000000000000" pitchFamily="2" charset="-78"/>
              </a:rPr>
              <a:t>فناوري </a:t>
            </a:r>
            <a:r>
              <a:rPr lang="ar-SA" sz="1600" dirty="0">
                <a:cs typeface="B Nazanin" panose="00000400000000000000" pitchFamily="2" charset="-78"/>
              </a:rPr>
              <a:t>اطلاعات بر كيفيت ادراك شده از خدمات در سازمان حج و زيارت تاثير دارد</a:t>
            </a:r>
            <a:r>
              <a:rPr lang="ar-SA" sz="1600" dirty="0" smtClean="0">
                <a:cs typeface="B Nazanin" panose="00000400000000000000" pitchFamily="2" charset="-78"/>
              </a:rPr>
              <a:t>.</a:t>
            </a:r>
            <a:endParaRPr lang="fa-IR" sz="1600" dirty="0" smtClean="0">
              <a:cs typeface="B Nazanin" panose="00000400000000000000" pitchFamily="2" charset="-78"/>
            </a:endParaRPr>
          </a:p>
          <a:p>
            <a:endParaRPr lang="fa-IR" sz="1600" dirty="0">
              <a:cs typeface="B Nazanin" panose="00000400000000000000" pitchFamily="2" charset="-78"/>
            </a:endParaRPr>
          </a:p>
          <a:p>
            <a:r>
              <a:rPr lang="ar-SA" sz="1600" b="1" dirty="0" smtClean="0">
                <a:cs typeface="B Nazanin" panose="00000400000000000000" pitchFamily="2" charset="-78"/>
              </a:rPr>
              <a:t>فرضيه </a:t>
            </a:r>
            <a:r>
              <a:rPr lang="ar-SA" sz="1600" b="1" dirty="0">
                <a:cs typeface="B Nazanin" panose="00000400000000000000" pitchFamily="2" charset="-78"/>
              </a:rPr>
              <a:t>هاي فرعي</a:t>
            </a:r>
            <a:r>
              <a:rPr lang="ar-SA" sz="1600" b="1" dirty="0" smtClean="0">
                <a:cs typeface="B Nazanin" panose="00000400000000000000" pitchFamily="2" charset="-78"/>
              </a:rPr>
              <a:t>:</a:t>
            </a:r>
            <a:endParaRPr lang="fa-IR" sz="1600" b="1" dirty="0" smtClean="0">
              <a:cs typeface="B Nazanin" panose="00000400000000000000" pitchFamily="2" charset="-78"/>
            </a:endParaRPr>
          </a:p>
          <a:p>
            <a:endParaRPr lang="en-US" sz="1400" dirty="0">
              <a:cs typeface="B Nazanin" panose="00000400000000000000" pitchFamily="2" charset="-78"/>
            </a:endParaRPr>
          </a:p>
          <a:p>
            <a:pPr lvl="0">
              <a:lnSpc>
                <a:spcPct val="150000"/>
              </a:lnSpc>
            </a:pPr>
            <a:r>
              <a:rPr lang="ar-SA" sz="1600" dirty="0">
                <a:cs typeface="B Nazanin" panose="00000400000000000000" pitchFamily="2" charset="-78"/>
              </a:rPr>
              <a:t>فناوري اطلاعات بر بعد عوامل ملموس كيفيت ادراك شده از خدمات در سازمان حج و زيارت تاثير دارد.</a:t>
            </a:r>
            <a:endParaRPr lang="en-US" sz="1600" dirty="0">
              <a:cs typeface="B Nazanin" panose="00000400000000000000" pitchFamily="2" charset="-78"/>
            </a:endParaRPr>
          </a:p>
          <a:p>
            <a:pPr lvl="0">
              <a:lnSpc>
                <a:spcPct val="150000"/>
              </a:lnSpc>
            </a:pPr>
            <a:r>
              <a:rPr lang="ar-SA" sz="1600" dirty="0">
                <a:cs typeface="B Nazanin" panose="00000400000000000000" pitchFamily="2" charset="-78"/>
              </a:rPr>
              <a:t>فناوري اطلاعات بر بعد قابليت اعتماد كيفيت ادراك شده از خدمات در سازمان حج و زيارت تاثير دارد.</a:t>
            </a:r>
            <a:endParaRPr lang="en-US" sz="1600" dirty="0">
              <a:cs typeface="B Nazanin" panose="00000400000000000000" pitchFamily="2" charset="-78"/>
            </a:endParaRPr>
          </a:p>
          <a:p>
            <a:pPr lvl="0">
              <a:lnSpc>
                <a:spcPct val="150000"/>
              </a:lnSpc>
            </a:pPr>
            <a:r>
              <a:rPr lang="ar-SA" sz="1600" dirty="0">
                <a:cs typeface="B Nazanin" panose="00000400000000000000" pitchFamily="2" charset="-78"/>
              </a:rPr>
              <a:t>فناوري اطلاعات بر بعد قابليت اطمينان كيفيت ادراك شده از خدمات در سازمان حج و زيارت تاثير دارد.</a:t>
            </a:r>
            <a:endParaRPr lang="en-US" sz="1600" dirty="0">
              <a:cs typeface="B Nazanin" panose="00000400000000000000" pitchFamily="2" charset="-78"/>
            </a:endParaRPr>
          </a:p>
          <a:p>
            <a:pPr lvl="0">
              <a:lnSpc>
                <a:spcPct val="150000"/>
              </a:lnSpc>
            </a:pPr>
            <a:r>
              <a:rPr lang="ar-SA" sz="1600" dirty="0">
                <a:cs typeface="B Nazanin" panose="00000400000000000000" pitchFamily="2" charset="-78"/>
              </a:rPr>
              <a:t>فناوري اطلاعات بر بعد پاسخگويي كيفيت ادراك شده از خدمات در سازمان حج و زيارت تاثير دارد.</a:t>
            </a:r>
            <a:endParaRPr lang="en-US" sz="1600" dirty="0">
              <a:cs typeface="B Nazanin" panose="00000400000000000000" pitchFamily="2" charset="-78"/>
            </a:endParaRPr>
          </a:p>
          <a:p>
            <a:pPr lvl="0">
              <a:lnSpc>
                <a:spcPct val="150000"/>
              </a:lnSpc>
            </a:pPr>
            <a:r>
              <a:rPr lang="ar-SA" sz="1600" dirty="0">
                <a:cs typeface="B Nazanin" panose="00000400000000000000" pitchFamily="2" charset="-78"/>
              </a:rPr>
              <a:t>فناوري اطلاعات بر بعد همدلي كيفيت ادراك شده از خدمات در سازمان حج و زيارت تاثير دارد.</a:t>
            </a:r>
            <a:endParaRPr lang="en-US" sz="1600" dirty="0">
              <a:effectLst/>
              <a:cs typeface="B Nazanin" panose="00000400000000000000" pitchFamily="2" charset="-78"/>
            </a:endParaRPr>
          </a:p>
        </p:txBody>
      </p:sp>
    </p:spTree>
    <p:extLst>
      <p:ext uri="{BB962C8B-B14F-4D97-AF65-F5344CB8AC3E}">
        <p14:creationId xmlns:p14="http://schemas.microsoft.com/office/powerpoint/2010/main" val="391416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7" name="Rounded Rectangle 6">
            <a:hlinkClick r:id="rId3" action="ppaction://hlinksldjump"/>
          </p:cNvPr>
          <p:cNvSpPr/>
          <p:nvPr/>
        </p:nvSpPr>
        <p:spPr>
          <a:xfrm>
            <a:off x="7858148" y="85474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8" name="Rounded Rectangle 7">
            <a:hlinkClick r:id="rId7" action="ppaction://hlinksldjump"/>
          </p:cNvPr>
          <p:cNvSpPr/>
          <p:nvPr/>
        </p:nvSpPr>
        <p:spPr>
          <a:xfrm>
            <a:off x="7858148" y="1523763"/>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9" name="Rounded Rectangle 8">
            <a:hlinkClick r:id="rId8" action="ppaction://hlinksldjump"/>
          </p:cNvPr>
          <p:cNvSpPr/>
          <p:nvPr/>
        </p:nvSpPr>
        <p:spPr>
          <a:xfrm>
            <a:off x="7858148" y="219647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مواد و روش ها</a:t>
            </a:r>
          </a:p>
        </p:txBody>
      </p:sp>
      <p:sp>
        <p:nvSpPr>
          <p:cNvPr id="10" name="Rounded Rectangle 9">
            <a:hlinkClick r:id="rId9" action="ppaction://hlinksldjump"/>
          </p:cNvPr>
          <p:cNvSpPr/>
          <p:nvPr/>
        </p:nvSpPr>
        <p:spPr>
          <a:xfrm>
            <a:off x="7858148" y="289345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نتایج و بحث</a:t>
            </a:r>
          </a:p>
        </p:txBody>
      </p:sp>
      <p:sp>
        <p:nvSpPr>
          <p:cNvPr id="11" name="Rounded Rectangle 10">
            <a:hlinkClick r:id="rId10" action="ppaction://hlinksldjump"/>
          </p:cNvPr>
          <p:cNvSpPr/>
          <p:nvPr/>
        </p:nvSpPr>
        <p:spPr>
          <a:xfrm>
            <a:off x="7858148" y="356615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12" name="Rounded Rectangle 11">
            <a:hlinkClick r:id="rId11" action="ppaction://hlinksldjump"/>
          </p:cNvPr>
          <p:cNvSpPr/>
          <p:nvPr/>
        </p:nvSpPr>
        <p:spPr>
          <a:xfrm>
            <a:off x="7858148" y="426313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16" name="TextBox 15"/>
          <p:cNvSpPr txBox="1"/>
          <p:nvPr/>
        </p:nvSpPr>
        <p:spPr>
          <a:xfrm>
            <a:off x="7715272" y="5229200"/>
            <a:ext cx="1500198" cy="307777"/>
          </a:xfrm>
          <a:prstGeom prst="rect">
            <a:avLst/>
          </a:prstGeom>
          <a:noFill/>
        </p:spPr>
        <p:txBody>
          <a:bodyPr wrap="square" rtlCol="1">
            <a:spAutoFit/>
          </a:bodyPr>
          <a:lstStyle/>
          <a:p>
            <a:pPr algn="ctr"/>
            <a:r>
              <a:rPr lang="fa-IR" sz="1400" dirty="0">
                <a:cs typeface="B Titr" panose="00000700000000000000" pitchFamily="2" charset="-78"/>
              </a:rPr>
              <a:t>موضوع پایان نامه :</a:t>
            </a:r>
          </a:p>
        </p:txBody>
      </p:sp>
      <p:sp>
        <p:nvSpPr>
          <p:cNvPr id="17" name="TextBox 16"/>
          <p:cNvSpPr txBox="1"/>
          <p:nvPr/>
        </p:nvSpPr>
        <p:spPr>
          <a:xfrm>
            <a:off x="7715272" y="5733654"/>
            <a:ext cx="1500198" cy="307777"/>
          </a:xfrm>
          <a:prstGeom prst="rect">
            <a:avLst/>
          </a:prstGeom>
          <a:noFill/>
        </p:spPr>
        <p:txBody>
          <a:bodyPr wrap="square" rtlCol="1">
            <a:spAutoFit/>
          </a:bodyPr>
          <a:lstStyle/>
          <a:p>
            <a:pPr algn="ctr"/>
            <a:r>
              <a:rPr lang="fa-IR" sz="1400" dirty="0">
                <a:cs typeface="B Titr" panose="00000700000000000000" pitchFamily="2" charset="-78"/>
              </a:rPr>
              <a:t>تهیه شده توسط :</a:t>
            </a:r>
          </a:p>
        </p:txBody>
      </p:sp>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3" y="714358"/>
            <a:ext cx="7344684" cy="4216539"/>
          </a:xfrm>
          <a:prstGeom prst="rect">
            <a:avLst/>
          </a:prstGeom>
          <a:noFill/>
        </p:spPr>
        <p:txBody>
          <a:bodyPr wrap="square" rtlCol="0">
            <a:spAutoFit/>
          </a:bodyPr>
          <a:lstStyle/>
          <a:p>
            <a:pPr algn="just"/>
            <a:r>
              <a:rPr lang="fa-IR" sz="1600" dirty="0" smtClean="0">
                <a:cs typeface="B Titr" panose="00000700000000000000" pitchFamily="2" charset="-78"/>
              </a:rPr>
              <a:t>تعریف مفهومی و عملیاتی متغییرها و واژه های کلیدی تحقیق</a:t>
            </a:r>
          </a:p>
          <a:p>
            <a:pPr algn="just"/>
            <a:endParaRPr lang="fa-IR" sz="1600" dirty="0" smtClean="0">
              <a:cs typeface="B Titr" panose="00000700000000000000" pitchFamily="2" charset="-78"/>
            </a:endParaRPr>
          </a:p>
          <a:p>
            <a:r>
              <a:rPr lang="ar-SA" sz="1600" b="1" dirty="0">
                <a:cs typeface="B Nazanin" panose="00000400000000000000" pitchFamily="2" charset="-78"/>
              </a:rPr>
              <a:t>تعاریف مفهومی</a:t>
            </a:r>
            <a:r>
              <a:rPr lang="ar-SA" sz="1600" b="1" dirty="0" smtClean="0">
                <a:cs typeface="B Nazanin" panose="00000400000000000000" pitchFamily="2" charset="-78"/>
              </a:rPr>
              <a:t>:</a:t>
            </a:r>
            <a:endParaRPr lang="fa-IR" sz="1600" b="1" dirty="0" smtClean="0">
              <a:cs typeface="B Nazanin" panose="00000400000000000000" pitchFamily="2" charset="-78"/>
            </a:endParaRPr>
          </a:p>
          <a:p>
            <a:endParaRPr lang="en-US" sz="1400" dirty="0">
              <a:cs typeface="B Nazanin" panose="00000400000000000000" pitchFamily="2" charset="-78"/>
            </a:endParaRPr>
          </a:p>
          <a:p>
            <a:r>
              <a:rPr lang="ar-SA" sz="1600" b="1" dirty="0">
                <a:cs typeface="B Nazanin" panose="00000400000000000000" pitchFamily="2" charset="-78"/>
              </a:rPr>
              <a:t>فناوری اطلاعات:</a:t>
            </a:r>
            <a:r>
              <a:rPr lang="ar-SA" sz="1600" dirty="0">
                <a:cs typeface="B Nazanin" panose="00000400000000000000" pitchFamily="2" charset="-78"/>
              </a:rPr>
              <a:t> عبارت است از مجموعة فنون و ابزارهایی که در جهت بهینه سازی و پشتیبانی سامانه های فعال بر محوریت اطلاعات و دانش به کار می </a:t>
            </a:r>
            <a:r>
              <a:rPr lang="ar-SA" sz="1600" dirty="0" smtClean="0">
                <a:cs typeface="B Nazanin" panose="00000400000000000000" pitchFamily="2" charset="-78"/>
              </a:rPr>
              <a:t>رود</a:t>
            </a:r>
            <a:endParaRPr lang="en-US" sz="1600" dirty="0">
              <a:cs typeface="B Nazanin" panose="00000400000000000000" pitchFamily="2" charset="-78"/>
            </a:endParaRPr>
          </a:p>
          <a:p>
            <a:r>
              <a:rPr lang="ar-SA" sz="1600" b="1" dirty="0">
                <a:cs typeface="B Nazanin" panose="00000400000000000000" pitchFamily="2" charset="-78"/>
              </a:rPr>
              <a:t>کیفیت خدمات</a:t>
            </a:r>
            <a:r>
              <a:rPr lang="ar-SA" sz="1600" dirty="0">
                <a:cs typeface="B Nazanin" panose="00000400000000000000" pitchFamily="2" charset="-78"/>
              </a:rPr>
              <a:t>: عبارت است از اختلاف بین انتظارات مشتریان از خدمات و ادراک آنها از عملکرد </a:t>
            </a:r>
            <a:r>
              <a:rPr lang="ar-SA" sz="1600" dirty="0" smtClean="0">
                <a:cs typeface="B Nazanin" panose="00000400000000000000" pitchFamily="2" charset="-78"/>
              </a:rPr>
              <a:t>خدمات.</a:t>
            </a:r>
            <a:endParaRPr lang="en-US" sz="1600" dirty="0">
              <a:cs typeface="B Nazanin" panose="00000400000000000000" pitchFamily="2" charset="-78"/>
            </a:endParaRPr>
          </a:p>
          <a:p>
            <a:r>
              <a:rPr lang="en-US" sz="1600" dirty="0">
                <a:cs typeface="B Nazanin" panose="00000400000000000000" pitchFamily="2" charset="-78"/>
              </a:rPr>
              <a:t> </a:t>
            </a:r>
          </a:p>
          <a:p>
            <a:r>
              <a:rPr lang="ar-SA" sz="1600" b="1" dirty="0">
                <a:cs typeface="B Nazanin" panose="00000400000000000000" pitchFamily="2" charset="-78"/>
              </a:rPr>
              <a:t>تعاریف عملیاتی</a:t>
            </a:r>
            <a:r>
              <a:rPr lang="ar-SA" sz="1600" b="1" dirty="0" smtClean="0">
                <a:cs typeface="B Nazanin" panose="00000400000000000000" pitchFamily="2" charset="-78"/>
              </a:rPr>
              <a:t>:</a:t>
            </a:r>
            <a:endParaRPr lang="fa-IR" sz="1600" b="1" dirty="0" smtClean="0">
              <a:cs typeface="B Nazanin" panose="00000400000000000000" pitchFamily="2" charset="-78"/>
            </a:endParaRPr>
          </a:p>
          <a:p>
            <a:endParaRPr lang="en-US" sz="1400" dirty="0">
              <a:cs typeface="B Nazanin" panose="00000400000000000000" pitchFamily="2" charset="-78"/>
            </a:endParaRPr>
          </a:p>
          <a:p>
            <a:r>
              <a:rPr lang="ar-SA" sz="1600" b="1" dirty="0">
                <a:cs typeface="B Nazanin" panose="00000400000000000000" pitchFamily="2" charset="-78"/>
              </a:rPr>
              <a:t>فناوری اطلاعات</a:t>
            </a:r>
            <a:r>
              <a:rPr lang="ar-SA" sz="1600" dirty="0">
                <a:cs typeface="B Nazanin" panose="00000400000000000000" pitchFamily="2" charset="-78"/>
              </a:rPr>
              <a:t>: در این تحقیق فناوری اطلاعات از طریق 7 مولفه شایستگی کارکنان فناوری اطلاعات، سرعت خدمات، قابلیت اتصال، قابلیت سازگاری، سهولت کاربرد، مدرن بودن و تداوم و با استفاده از پرسشنامه چانوپس و همکاران(2006) اندازه گیری می شود</a:t>
            </a:r>
            <a:r>
              <a:rPr lang="ar-SA" sz="1600" dirty="0" smtClean="0">
                <a:cs typeface="B Nazanin" panose="00000400000000000000" pitchFamily="2" charset="-78"/>
              </a:rPr>
              <a:t>.</a:t>
            </a:r>
            <a:endParaRPr lang="fa-IR" sz="1600" dirty="0" smtClean="0">
              <a:cs typeface="B Nazanin" panose="00000400000000000000" pitchFamily="2" charset="-78"/>
            </a:endParaRPr>
          </a:p>
          <a:p>
            <a:endParaRPr lang="en-US" sz="1600" dirty="0">
              <a:cs typeface="B Nazanin" panose="00000400000000000000" pitchFamily="2" charset="-78"/>
            </a:endParaRPr>
          </a:p>
          <a:p>
            <a:r>
              <a:rPr lang="ar-SA" sz="1600" b="1" dirty="0">
                <a:cs typeface="B Nazanin" panose="00000400000000000000" pitchFamily="2" charset="-78"/>
              </a:rPr>
              <a:t>کیفیت خدمات:</a:t>
            </a:r>
            <a:r>
              <a:rPr lang="ar-SA" sz="1600" dirty="0">
                <a:cs typeface="B Nazanin" panose="00000400000000000000" pitchFamily="2" charset="-78"/>
              </a:rPr>
              <a:t>  در این تحقیق منظور از کیفیت خدمات مبتنی بر مدل </a:t>
            </a:r>
            <a:r>
              <a:rPr lang="ar-SA" sz="1600" dirty="0" smtClean="0">
                <a:cs typeface="B Nazanin" panose="00000400000000000000" pitchFamily="2" charset="-78"/>
              </a:rPr>
              <a:t>سرکوآل</a:t>
            </a:r>
            <a:r>
              <a:rPr lang="fa-IR" sz="1600" dirty="0" smtClean="0">
                <a:cs typeface="B Nazanin" panose="00000400000000000000" pitchFamily="2" charset="-78"/>
              </a:rPr>
              <a:t> </a:t>
            </a:r>
            <a:r>
              <a:rPr lang="ar-SA" sz="1600" dirty="0" smtClean="0">
                <a:cs typeface="B Nazanin" panose="00000400000000000000" pitchFamily="2" charset="-78"/>
              </a:rPr>
              <a:t>است </a:t>
            </a:r>
            <a:r>
              <a:rPr lang="ar-SA" sz="1600" dirty="0">
                <a:cs typeface="B Nazanin" panose="00000400000000000000" pitchFamily="2" charset="-78"/>
              </a:rPr>
              <a:t>و براساس آن کیفیت خدمات ادراک شده از از طریق 5 مولفه عوامل محسوس، قابل اعتماد بودن، پاسخگوئی، اطمینان خاطر و همدلی و با استفاده از پرسشنامه کیفیت خدمات پاراسورمان و همکاران(1994) اندازه گیری می شود</a:t>
            </a:r>
            <a:endParaRPr lang="en-US" sz="1600" dirty="0">
              <a:effectLst/>
              <a:cs typeface="B Nazanin" panose="00000400000000000000" pitchFamily="2" charset="-78"/>
            </a:endParaRPr>
          </a:p>
        </p:txBody>
      </p:sp>
    </p:spTree>
    <p:extLst>
      <p:ext uri="{BB962C8B-B14F-4D97-AF65-F5344CB8AC3E}">
        <p14:creationId xmlns:p14="http://schemas.microsoft.com/office/powerpoint/2010/main" val="6538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png">
            <a:hlinkClick r:id="rId3" action="ppaction://hlinksldjump"/>
          </p:cNvPr>
          <p:cNvPicPr>
            <a:picLocks noChangeAspect="1"/>
          </p:cNvPicPr>
          <p:nvPr/>
        </p:nvPicPr>
        <p:blipFill>
          <a:blip r:embed="rId4" cstate="print"/>
          <a:stretch>
            <a:fillRect/>
          </a:stretch>
        </p:blipFill>
        <p:spPr>
          <a:xfrm>
            <a:off x="8524907" y="214292"/>
            <a:ext cx="333375" cy="333375"/>
          </a:xfrm>
          <a:prstGeom prst="rect">
            <a:avLst/>
          </a:prstGeom>
        </p:spPr>
      </p:pic>
      <p:pic>
        <p:nvPicPr>
          <p:cNvPr id="5" name="Picture 4" descr="Exit.png">
            <a:hlinkClick r:id="" action="ppaction://hlinkshowjump?jump=endshow"/>
          </p:cNvPr>
          <p:cNvPicPr>
            <a:picLocks noChangeAspect="1"/>
          </p:cNvPicPr>
          <p:nvPr/>
        </p:nvPicPr>
        <p:blipFill>
          <a:blip r:embed="rId5" cstate="print"/>
          <a:stretch>
            <a:fillRect/>
          </a:stretch>
        </p:blipFill>
        <p:spPr>
          <a:xfrm>
            <a:off x="8072464" y="214292"/>
            <a:ext cx="333375" cy="333375"/>
          </a:xfrm>
          <a:prstGeom prst="rect">
            <a:avLst/>
          </a:prstGeom>
        </p:spPr>
      </p:pic>
      <p:pic>
        <p:nvPicPr>
          <p:cNvPr id="6" name="Picture 5" descr="Line-2.png"/>
          <p:cNvPicPr>
            <a:picLocks noChangeAspect="1"/>
          </p:cNvPicPr>
          <p:nvPr/>
        </p:nvPicPr>
        <p:blipFill>
          <a:blip r:embed="rId6"/>
          <a:stretch>
            <a:fillRect/>
          </a:stretch>
        </p:blipFill>
        <p:spPr>
          <a:xfrm>
            <a:off x="7929586" y="714358"/>
            <a:ext cx="1028700" cy="9525"/>
          </a:xfrm>
          <a:prstGeom prst="rect">
            <a:avLst/>
          </a:prstGeom>
        </p:spPr>
      </p:pic>
      <p:sp>
        <p:nvSpPr>
          <p:cNvPr id="7" name="Rounded Rectangle 6">
            <a:hlinkClick r:id="rId3" action="ppaction://hlinksldjump"/>
          </p:cNvPr>
          <p:cNvSpPr/>
          <p:nvPr/>
        </p:nvSpPr>
        <p:spPr>
          <a:xfrm>
            <a:off x="7858148" y="85474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مقدمه</a:t>
            </a:r>
          </a:p>
        </p:txBody>
      </p:sp>
      <p:sp>
        <p:nvSpPr>
          <p:cNvPr id="8" name="Rounded Rectangle 7">
            <a:hlinkClick r:id="rId7" action="ppaction://hlinksldjump"/>
          </p:cNvPr>
          <p:cNvSpPr/>
          <p:nvPr/>
        </p:nvSpPr>
        <p:spPr>
          <a:xfrm>
            <a:off x="7858148" y="1523763"/>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smtClean="0">
                <a:cs typeface="B Titr" panose="00000700000000000000" pitchFamily="2" charset="-78"/>
              </a:rPr>
              <a:t>اهداف، فرضیات، مدل</a:t>
            </a:r>
            <a:endParaRPr lang="fa-IR" sz="1400" dirty="0">
              <a:cs typeface="B Titr" panose="00000700000000000000" pitchFamily="2" charset="-78"/>
            </a:endParaRPr>
          </a:p>
        </p:txBody>
      </p:sp>
      <p:sp>
        <p:nvSpPr>
          <p:cNvPr id="9" name="Rounded Rectangle 8">
            <a:hlinkClick r:id="rId8" action="ppaction://hlinksldjump"/>
          </p:cNvPr>
          <p:cNvSpPr/>
          <p:nvPr/>
        </p:nvSpPr>
        <p:spPr>
          <a:xfrm>
            <a:off x="7858148" y="219647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مواد و روش ها</a:t>
            </a:r>
          </a:p>
        </p:txBody>
      </p:sp>
      <p:sp>
        <p:nvSpPr>
          <p:cNvPr id="10" name="Rounded Rectangle 9">
            <a:hlinkClick r:id="rId9" action="ppaction://hlinksldjump"/>
          </p:cNvPr>
          <p:cNvSpPr/>
          <p:nvPr/>
        </p:nvSpPr>
        <p:spPr>
          <a:xfrm>
            <a:off x="7858148" y="2893450"/>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نتایج و بحث</a:t>
            </a:r>
          </a:p>
        </p:txBody>
      </p:sp>
      <p:sp>
        <p:nvSpPr>
          <p:cNvPr id="11" name="Rounded Rectangle 10">
            <a:hlinkClick r:id="rId10" action="ppaction://hlinksldjump"/>
          </p:cNvPr>
          <p:cNvSpPr/>
          <p:nvPr/>
        </p:nvSpPr>
        <p:spPr>
          <a:xfrm>
            <a:off x="7858148" y="356615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نتیجه گیری</a:t>
            </a:r>
          </a:p>
        </p:txBody>
      </p:sp>
      <p:sp>
        <p:nvSpPr>
          <p:cNvPr id="12" name="Rounded Rectangle 11">
            <a:hlinkClick r:id="rId11" action="ppaction://hlinksldjump"/>
          </p:cNvPr>
          <p:cNvSpPr/>
          <p:nvPr/>
        </p:nvSpPr>
        <p:spPr>
          <a:xfrm>
            <a:off x="7858148" y="4263137"/>
            <a:ext cx="1214446" cy="538166"/>
          </a:xfrm>
          <a:prstGeom prst="round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fa-IR" sz="1400" dirty="0">
                <a:cs typeface="B Titr" panose="00000700000000000000" pitchFamily="2" charset="-78"/>
              </a:rPr>
              <a:t>پیشنهادات</a:t>
            </a:r>
          </a:p>
        </p:txBody>
      </p:sp>
      <p:sp>
        <p:nvSpPr>
          <p:cNvPr id="16" name="TextBox 15"/>
          <p:cNvSpPr txBox="1"/>
          <p:nvPr/>
        </p:nvSpPr>
        <p:spPr>
          <a:xfrm>
            <a:off x="7715272" y="5229200"/>
            <a:ext cx="1500198" cy="307777"/>
          </a:xfrm>
          <a:prstGeom prst="rect">
            <a:avLst/>
          </a:prstGeom>
          <a:noFill/>
        </p:spPr>
        <p:txBody>
          <a:bodyPr wrap="square" rtlCol="1">
            <a:spAutoFit/>
          </a:bodyPr>
          <a:lstStyle/>
          <a:p>
            <a:pPr algn="ctr"/>
            <a:r>
              <a:rPr lang="fa-IR" sz="1400" dirty="0">
                <a:cs typeface="B Titr" panose="00000700000000000000" pitchFamily="2" charset="-78"/>
              </a:rPr>
              <a:t>موضوع پایان نامه :</a:t>
            </a:r>
          </a:p>
        </p:txBody>
      </p:sp>
      <p:sp>
        <p:nvSpPr>
          <p:cNvPr id="17" name="TextBox 16"/>
          <p:cNvSpPr txBox="1"/>
          <p:nvPr/>
        </p:nvSpPr>
        <p:spPr>
          <a:xfrm>
            <a:off x="7715272" y="5733654"/>
            <a:ext cx="1500198" cy="307777"/>
          </a:xfrm>
          <a:prstGeom prst="rect">
            <a:avLst/>
          </a:prstGeom>
          <a:noFill/>
        </p:spPr>
        <p:txBody>
          <a:bodyPr wrap="square" rtlCol="1">
            <a:spAutoFit/>
          </a:bodyPr>
          <a:lstStyle/>
          <a:p>
            <a:pPr algn="ctr"/>
            <a:r>
              <a:rPr lang="fa-IR" sz="1400" dirty="0">
                <a:cs typeface="B Titr" panose="00000700000000000000" pitchFamily="2" charset="-78"/>
              </a:rPr>
              <a:t>تهیه شده توسط :</a:t>
            </a:r>
          </a:p>
        </p:txBody>
      </p:sp>
      <p:sp>
        <p:nvSpPr>
          <p:cNvPr id="3" name="Rectangle 2"/>
          <p:cNvSpPr>
            <a:spLocks noChangeArrowheads="1"/>
          </p:cNvSpPr>
          <p:nvPr/>
        </p:nvSpPr>
        <p:spPr bwMode="auto">
          <a:xfrm>
            <a:off x="9435528" y="5879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TextBox 13"/>
          <p:cNvSpPr txBox="1"/>
          <p:nvPr/>
        </p:nvSpPr>
        <p:spPr>
          <a:xfrm>
            <a:off x="274843" y="714358"/>
            <a:ext cx="7344684" cy="5786199"/>
          </a:xfrm>
          <a:prstGeom prst="rect">
            <a:avLst/>
          </a:prstGeom>
          <a:noFill/>
        </p:spPr>
        <p:txBody>
          <a:bodyPr wrap="square" rtlCol="0">
            <a:spAutoFit/>
          </a:bodyPr>
          <a:lstStyle/>
          <a:p>
            <a:pPr algn="just"/>
            <a:r>
              <a:rPr lang="fa-IR" sz="1600" dirty="0" smtClean="0">
                <a:cs typeface="B Titr" panose="00000700000000000000" pitchFamily="2" charset="-78"/>
              </a:rPr>
              <a:t>چارچوب نظری و مدل مفهومی تحقیق</a:t>
            </a:r>
          </a:p>
          <a:p>
            <a:pPr algn="just"/>
            <a:endParaRPr lang="fa-IR" sz="1600" dirty="0" smtClean="0">
              <a:cs typeface="B Titr" panose="00000700000000000000" pitchFamily="2" charset="-78"/>
            </a:endParaRPr>
          </a:p>
          <a:p>
            <a:r>
              <a:rPr lang="fa-IR" sz="1600" dirty="0">
                <a:cs typeface="B Nazanin" panose="00000400000000000000" pitchFamily="2" charset="-78"/>
              </a:rPr>
              <a:t>در پژوهش حاضر برای مطالعه فناوری اطلاعات از مقاله چانوپاس و همکاران(2006) </a:t>
            </a:r>
            <a:r>
              <a:rPr lang="fa-IR" sz="1600" dirty="0" smtClean="0">
                <a:cs typeface="B Nazanin" panose="00000400000000000000" pitchFamily="2" charset="-78"/>
              </a:rPr>
              <a:t>بهره برده </a:t>
            </a:r>
            <a:r>
              <a:rPr lang="fa-IR" sz="1600" dirty="0">
                <a:cs typeface="B Nazanin" panose="00000400000000000000" pitchFamily="2" charset="-78"/>
              </a:rPr>
              <a:t>شده است که در آن از شاخص های زیر استقاده شده است: </a:t>
            </a:r>
            <a:endParaRPr lang="en-US" sz="1600" dirty="0">
              <a:cs typeface="B Nazanin" panose="00000400000000000000" pitchFamily="2" charset="-78"/>
            </a:endParaRPr>
          </a:p>
          <a:p>
            <a:r>
              <a:rPr lang="fa-IR" sz="1600" u="sng" dirty="0">
                <a:cs typeface="B Nazanin" panose="00000400000000000000" pitchFamily="2" charset="-78"/>
              </a:rPr>
              <a:t>شایستگی کارکنان فناوری اطلاعات</a:t>
            </a:r>
            <a:r>
              <a:rPr lang="fa-IR" sz="1600" dirty="0">
                <a:cs typeface="B Nazanin" panose="00000400000000000000" pitchFamily="2" charset="-78"/>
              </a:rPr>
              <a:t>: عبارت است از میزان شایستگی و مهارتهای کارکنان فناوری اطلاعات برای انجام وظایف مربوطه</a:t>
            </a:r>
            <a:r>
              <a:rPr lang="fa-IR" sz="1600" dirty="0" smtClean="0">
                <a:cs typeface="B Nazanin" panose="00000400000000000000" pitchFamily="2" charset="-78"/>
              </a:rPr>
              <a:t>.(</a:t>
            </a:r>
            <a:r>
              <a:rPr lang="en-US" sz="1600" dirty="0">
                <a:cs typeface="B Nazanin" panose="00000400000000000000" pitchFamily="2" charset="-78"/>
              </a:rPr>
              <a:t>IT personnel competency</a:t>
            </a:r>
            <a:r>
              <a:rPr lang="fa-IR" sz="1600" dirty="0" smtClean="0">
                <a:cs typeface="B Nazanin" panose="00000400000000000000" pitchFamily="2" charset="-78"/>
              </a:rPr>
              <a:t>)</a:t>
            </a:r>
            <a:endParaRPr lang="en-US" sz="1600" dirty="0">
              <a:cs typeface="B Nazanin" panose="00000400000000000000" pitchFamily="2" charset="-78"/>
            </a:endParaRPr>
          </a:p>
          <a:p>
            <a:r>
              <a:rPr lang="fa-IR" sz="1600" u="sng" dirty="0">
                <a:cs typeface="B Nazanin" panose="00000400000000000000" pitchFamily="2" charset="-78"/>
              </a:rPr>
              <a:t>تداوم و پایداری</a:t>
            </a:r>
            <a:r>
              <a:rPr lang="fa-IR" sz="1600" dirty="0">
                <a:cs typeface="B Nazanin" panose="00000400000000000000" pitchFamily="2" charset="-78"/>
              </a:rPr>
              <a:t>: عبارت است از اینکه تا چه حد کارکنان فناوری اطلاعات، سخت افزارها و نرم افزارها می توانند به وقفه کاربران را در ارائه خدمات سازمان پشتیبانی کنند</a:t>
            </a:r>
            <a:r>
              <a:rPr lang="fa-IR" sz="1600" dirty="0" smtClean="0">
                <a:cs typeface="B Nazanin" panose="00000400000000000000" pitchFamily="2" charset="-78"/>
              </a:rPr>
              <a:t>.(</a:t>
            </a:r>
            <a:r>
              <a:rPr lang="en-US" sz="1600" dirty="0">
                <a:cs typeface="B Nazanin" panose="00000400000000000000" pitchFamily="2" charset="-78"/>
              </a:rPr>
              <a:t>Continuity</a:t>
            </a:r>
            <a:r>
              <a:rPr lang="fa-IR" sz="1600" dirty="0" smtClean="0">
                <a:cs typeface="B Nazanin" panose="00000400000000000000" pitchFamily="2" charset="-78"/>
              </a:rPr>
              <a:t>)</a:t>
            </a:r>
            <a:endParaRPr lang="en-US" sz="1600" dirty="0">
              <a:cs typeface="B Nazanin" panose="00000400000000000000" pitchFamily="2" charset="-78"/>
            </a:endParaRPr>
          </a:p>
          <a:p>
            <a:r>
              <a:rPr lang="fa-IR" sz="1600" u="sng" dirty="0">
                <a:cs typeface="B Nazanin" panose="00000400000000000000" pitchFamily="2" charset="-78"/>
              </a:rPr>
              <a:t>سازگاری</a:t>
            </a:r>
            <a:r>
              <a:rPr lang="fa-IR" sz="1600" dirty="0">
                <a:cs typeface="B Nazanin" panose="00000400000000000000" pitchFamily="2" charset="-78"/>
              </a:rPr>
              <a:t>: عبارت است از اینکه تا چه حد سخت افزارها و نرم افزارها می توانند انواع مختلفی از داده ها و اطلاعات را در داخل و خارج از سازمان به اشتراک بگذارند</a:t>
            </a:r>
            <a:r>
              <a:rPr lang="fa-IR" sz="1600" dirty="0" smtClean="0">
                <a:cs typeface="B Nazanin" panose="00000400000000000000" pitchFamily="2" charset="-78"/>
              </a:rPr>
              <a:t>.(</a:t>
            </a:r>
            <a:r>
              <a:rPr lang="en-US" sz="1600" dirty="0">
                <a:cs typeface="B Nazanin" panose="00000400000000000000" pitchFamily="2" charset="-78"/>
              </a:rPr>
              <a:t>Compatibility</a:t>
            </a:r>
            <a:r>
              <a:rPr lang="fa-IR" sz="1600" dirty="0" smtClean="0">
                <a:cs typeface="B Nazanin" panose="00000400000000000000" pitchFamily="2" charset="-78"/>
              </a:rPr>
              <a:t>)</a:t>
            </a:r>
            <a:endParaRPr lang="en-US" sz="1600" dirty="0">
              <a:cs typeface="B Nazanin" panose="00000400000000000000" pitchFamily="2" charset="-78"/>
            </a:endParaRPr>
          </a:p>
          <a:p>
            <a:r>
              <a:rPr lang="fa-IR" sz="1600" u="sng" dirty="0">
                <a:cs typeface="B Nazanin" panose="00000400000000000000" pitchFamily="2" charset="-78"/>
              </a:rPr>
              <a:t>اتصال</a:t>
            </a:r>
            <a:r>
              <a:rPr lang="fa-IR" sz="1600" dirty="0">
                <a:cs typeface="B Nazanin" panose="00000400000000000000" pitchFamily="2" charset="-78"/>
              </a:rPr>
              <a:t>: عبارت است از اینکه تا چه حد سخت افزارها و نرم افزارها می توانند به سایر سیستم ها و سامانه ها در داخل و خارج از سازمان متصل شوند</a:t>
            </a:r>
            <a:r>
              <a:rPr lang="fa-IR" sz="1600" dirty="0" smtClean="0">
                <a:cs typeface="B Nazanin" panose="00000400000000000000" pitchFamily="2" charset="-78"/>
              </a:rPr>
              <a:t>.(</a:t>
            </a:r>
            <a:r>
              <a:rPr lang="en-US" sz="1600" dirty="0">
                <a:cs typeface="B Nazanin" panose="00000400000000000000" pitchFamily="2" charset="-78"/>
              </a:rPr>
              <a:t>Connectivity</a:t>
            </a:r>
            <a:r>
              <a:rPr lang="fa-IR" sz="1600" dirty="0" smtClean="0">
                <a:cs typeface="B Nazanin" panose="00000400000000000000" pitchFamily="2" charset="-78"/>
              </a:rPr>
              <a:t>)</a:t>
            </a:r>
            <a:endParaRPr lang="en-US" sz="1600" dirty="0">
              <a:cs typeface="B Nazanin" panose="00000400000000000000" pitchFamily="2" charset="-78"/>
            </a:endParaRPr>
          </a:p>
          <a:p>
            <a:r>
              <a:rPr lang="fa-IR" sz="1600" u="sng" dirty="0">
                <a:cs typeface="B Nazanin" panose="00000400000000000000" pitchFamily="2" charset="-78"/>
              </a:rPr>
              <a:t>سرعت</a:t>
            </a:r>
            <a:r>
              <a:rPr lang="fa-IR" sz="1600" dirty="0">
                <a:cs typeface="B Nazanin" panose="00000400000000000000" pitchFamily="2" charset="-78"/>
              </a:rPr>
              <a:t>: عبارت است از اینکه تا چه حد سخت افزارها و نرم افزارها می توانند اطلاعات را در هرجای سازمان که مورد نیاز کاربران است ارائه نمایند</a:t>
            </a:r>
            <a:r>
              <a:rPr lang="fa-IR" sz="1600" dirty="0" smtClean="0">
                <a:cs typeface="B Nazanin" panose="00000400000000000000" pitchFamily="2" charset="-78"/>
              </a:rPr>
              <a:t>.(</a:t>
            </a:r>
            <a:r>
              <a:rPr lang="en-US" sz="1600" dirty="0">
                <a:cs typeface="B Nazanin" panose="00000400000000000000" pitchFamily="2" charset="-78"/>
              </a:rPr>
              <a:t>Rapidity</a:t>
            </a:r>
            <a:r>
              <a:rPr lang="fa-IR" sz="1600" dirty="0" smtClean="0">
                <a:cs typeface="B Nazanin" panose="00000400000000000000" pitchFamily="2" charset="-78"/>
              </a:rPr>
              <a:t>)</a:t>
            </a:r>
            <a:endParaRPr lang="en-US" sz="1600" dirty="0">
              <a:cs typeface="B Nazanin" panose="00000400000000000000" pitchFamily="2" charset="-78"/>
            </a:endParaRPr>
          </a:p>
          <a:p>
            <a:r>
              <a:rPr lang="fa-IR" sz="1600" u="sng" dirty="0">
                <a:cs typeface="B Nazanin" panose="00000400000000000000" pitchFamily="2" charset="-78"/>
              </a:rPr>
              <a:t>سهولت کاربرد</a:t>
            </a:r>
            <a:r>
              <a:rPr lang="fa-IR" sz="1600" dirty="0">
                <a:cs typeface="B Nazanin" panose="00000400000000000000" pitchFamily="2" charset="-78"/>
              </a:rPr>
              <a:t>: عبارت است از اینکه تا چه حد سخت افزارها و نرم افزارها به آسانی از سوی کاربران قابل استفاده می باشند</a:t>
            </a:r>
            <a:r>
              <a:rPr lang="fa-IR" sz="1600" dirty="0" smtClean="0">
                <a:cs typeface="B Nazanin" panose="00000400000000000000" pitchFamily="2" charset="-78"/>
              </a:rPr>
              <a:t>.(</a:t>
            </a:r>
            <a:r>
              <a:rPr lang="en-US" sz="1600" dirty="0">
                <a:cs typeface="B Nazanin" panose="00000400000000000000" pitchFamily="2" charset="-78"/>
              </a:rPr>
              <a:t>Facility</a:t>
            </a:r>
            <a:r>
              <a:rPr lang="fa-IR" sz="1600" dirty="0" smtClean="0">
                <a:cs typeface="B Nazanin" panose="00000400000000000000" pitchFamily="2" charset="-78"/>
              </a:rPr>
              <a:t>)</a:t>
            </a:r>
            <a:endParaRPr lang="en-US" sz="1600" dirty="0">
              <a:cs typeface="B Nazanin" panose="00000400000000000000" pitchFamily="2" charset="-78"/>
            </a:endParaRPr>
          </a:p>
          <a:p>
            <a:r>
              <a:rPr lang="fa-IR" sz="1600" u="sng" dirty="0">
                <a:cs typeface="B Nazanin" panose="00000400000000000000" pitchFamily="2" charset="-78"/>
              </a:rPr>
              <a:t>مدرن بودن</a:t>
            </a:r>
            <a:r>
              <a:rPr lang="fa-IR" sz="1600" dirty="0">
                <a:cs typeface="B Nazanin" panose="00000400000000000000" pitchFamily="2" charset="-78"/>
              </a:rPr>
              <a:t>: عبارت است از اینکه تا چه حد سخت افزارها و نرم افزارها بر پایه محصولات و فناوری های شناخته شده شکل گرفته اند.</a:t>
            </a:r>
            <a:r>
              <a:rPr lang="en-US" sz="1600" dirty="0">
                <a:cs typeface="B Nazanin" panose="00000400000000000000" pitchFamily="2" charset="-78"/>
              </a:rPr>
              <a:t> </a:t>
            </a:r>
            <a:r>
              <a:rPr lang="fa-IR" sz="1600" dirty="0" smtClean="0">
                <a:cs typeface="B Nazanin" panose="00000400000000000000" pitchFamily="2" charset="-78"/>
              </a:rPr>
              <a:t>(</a:t>
            </a:r>
            <a:r>
              <a:rPr lang="en-US" sz="1600" dirty="0">
                <a:cs typeface="B Nazanin" panose="00000400000000000000" pitchFamily="2" charset="-78"/>
              </a:rPr>
              <a:t>Modernity</a:t>
            </a:r>
            <a:r>
              <a:rPr lang="fa-IR" sz="1600" dirty="0" smtClean="0">
                <a:cs typeface="B Nazanin" panose="00000400000000000000" pitchFamily="2" charset="-78"/>
              </a:rPr>
              <a:t>)</a:t>
            </a:r>
          </a:p>
          <a:p>
            <a:endParaRPr lang="fa-IR" sz="1600" dirty="0" smtClean="0">
              <a:cs typeface="B Nazanin" panose="00000400000000000000" pitchFamily="2" charset="-78"/>
            </a:endParaRPr>
          </a:p>
          <a:p>
            <a:pPr algn="just"/>
            <a:r>
              <a:rPr lang="fa-IR" sz="1600" dirty="0">
                <a:cs typeface="B Nazanin" panose="00000400000000000000" pitchFamily="2" charset="-78"/>
              </a:rPr>
              <a:t>کیفیت خدمات ادراک شده متغیر وابسته در این پژوهش است. </a:t>
            </a:r>
            <a:r>
              <a:rPr lang="ar-SA" sz="1600" dirty="0">
                <a:cs typeface="B Nazanin" panose="00000400000000000000" pitchFamily="2" charset="-78"/>
              </a:rPr>
              <a:t>كيفيت خدمات ادراك شده به سطحي از كيفيت مربوط مي شود كه مشتري، حين دريافت خدمات ارائه شده از سوي سازمان و پس از آن، از عملكرد سازمان ادراك مي كند. اين سطح ادراك شده عملكرد، ميتواند بيشتر، كمتر و يا برابر با سطح عملكرد مورد انتظار باشد. رضايت از عملكرد، تابعي از سطح عملكرد مورد انتظار اوليه و عملكرد ادراك شده از آن انتظارات </a:t>
            </a:r>
            <a:r>
              <a:rPr lang="ar-SA" sz="1600" dirty="0" smtClean="0">
                <a:cs typeface="B Nazanin" panose="00000400000000000000" pitchFamily="2" charset="-78"/>
              </a:rPr>
              <a:t>است</a:t>
            </a:r>
            <a:r>
              <a:rPr lang="ar-SA" dirty="0" smtClean="0"/>
              <a:t>   </a:t>
            </a:r>
            <a:endParaRPr lang="en-US" dirty="0"/>
          </a:p>
        </p:txBody>
      </p:sp>
    </p:spTree>
    <p:extLst>
      <p:ext uri="{BB962C8B-B14F-4D97-AF65-F5344CB8AC3E}">
        <p14:creationId xmlns:p14="http://schemas.microsoft.com/office/powerpoint/2010/main" val="4105368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3d7bfae5348dec9a121f43075c713322738b1c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1308</TotalTime>
  <Words>8118</Words>
  <Application>Microsoft Office PowerPoint</Application>
  <PresentationFormat>On-screen Show (4:3)</PresentationFormat>
  <Paragraphs>1266</Paragraphs>
  <Slides>35</Slides>
  <Notes>34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0</vt:i4>
      </vt:variant>
      <vt:variant>
        <vt:lpstr>Slide Titles</vt:lpstr>
      </vt:variant>
      <vt:variant>
        <vt:i4>35</vt:i4>
      </vt:variant>
    </vt:vector>
  </HeadingPairs>
  <TitlesOfParts>
    <vt:vector size="44" baseType="lpstr">
      <vt:lpstr>2  Titr</vt:lpstr>
      <vt:lpstr>Arial</vt:lpstr>
      <vt:lpstr>B Nazanin</vt:lpstr>
      <vt:lpstr>B Titr</vt:lpstr>
      <vt:lpstr>Calibri</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Omid</dc:creator>
  <cp:lastModifiedBy>وحید گلپایگانی</cp:lastModifiedBy>
  <cp:revision>234</cp:revision>
  <dcterms:created xsi:type="dcterms:W3CDTF">2014-02-12T04:26:14Z</dcterms:created>
  <dcterms:modified xsi:type="dcterms:W3CDTF">2019-05-08T07:09:07Z</dcterms:modified>
</cp:coreProperties>
</file>