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75" r:id="rId9"/>
    <p:sldId id="276" r:id="rId10"/>
    <p:sldId id="277" r:id="rId11"/>
    <p:sldId id="263" r:id="rId12"/>
    <p:sldId id="264" r:id="rId13"/>
    <p:sldId id="265" r:id="rId14"/>
    <p:sldId id="270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D9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slide" Target="../slides/slide12.xml"/><Relationship Id="rId1" Type="http://schemas.openxmlformats.org/officeDocument/2006/relationships/slide" Target="../slides/slide11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3EFB4-193F-4E00-A4C8-D719F60A602D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620796A4-101B-4576-BBD2-AF075FE67CBC}">
      <dgm:prSet phldrT="[Text]" custT="1"/>
      <dgm:spPr/>
      <dgm:t>
        <a:bodyPr/>
        <a:lstStyle/>
        <a:p>
          <a:r>
            <a:rPr lang="en-US" sz="2400" dirty="0" smtClean="0">
              <a:latin typeface="Century Schoolbook" panose="02040604050505020304" pitchFamily="18" charset="0"/>
              <a:hlinkClick xmlns:r="http://schemas.openxmlformats.org/officeDocument/2006/relationships" r:id="rId1" action="ppaction://hlinksldjump"/>
            </a:rPr>
            <a:t>Get data</a:t>
          </a:r>
          <a:endParaRPr lang="en-US" sz="2400" dirty="0">
            <a:latin typeface="Century Schoolbook" panose="02040604050505020304" pitchFamily="18" charset="0"/>
          </a:endParaRPr>
        </a:p>
      </dgm:t>
    </dgm:pt>
    <dgm:pt modelId="{F7A62561-0F6A-4526-A7B4-B205B62F34A1}" type="parTrans" cxnId="{156FBB66-5255-4FC0-8E69-80EF05ADC212}">
      <dgm:prSet/>
      <dgm:spPr/>
      <dgm:t>
        <a:bodyPr/>
        <a:lstStyle/>
        <a:p>
          <a:endParaRPr lang="en-US">
            <a:latin typeface="Century Schoolbook" panose="02040604050505020304" pitchFamily="18" charset="0"/>
          </a:endParaRPr>
        </a:p>
      </dgm:t>
    </dgm:pt>
    <dgm:pt modelId="{9E36351A-F4EC-475D-B836-8B252819F496}" type="sibTrans" cxnId="{156FBB66-5255-4FC0-8E69-80EF05ADC212}">
      <dgm:prSet/>
      <dgm:spPr/>
      <dgm:t>
        <a:bodyPr/>
        <a:lstStyle/>
        <a:p>
          <a:endParaRPr lang="en-US">
            <a:latin typeface="Century Schoolbook" panose="02040604050505020304" pitchFamily="18" charset="0"/>
          </a:endParaRPr>
        </a:p>
      </dgm:t>
    </dgm:pt>
    <dgm:pt modelId="{82BCD994-CA61-468B-A1C0-327B11B371CA}">
      <dgm:prSet phldrT="[Text]" custT="1"/>
      <dgm:spPr/>
      <dgm:t>
        <a:bodyPr/>
        <a:lstStyle/>
        <a:p>
          <a:r>
            <a:rPr lang="en-US" sz="2400" dirty="0" smtClean="0">
              <a:latin typeface="Century Schoolbook" panose="02040604050505020304" pitchFamily="18" charset="0"/>
            </a:rPr>
            <a:t>Clean and normalize data</a:t>
          </a:r>
          <a:endParaRPr lang="en-US" sz="2400" dirty="0">
            <a:latin typeface="Century Schoolbook" panose="02040604050505020304" pitchFamily="18" charset="0"/>
          </a:endParaRPr>
        </a:p>
      </dgm:t>
    </dgm:pt>
    <dgm:pt modelId="{E828EF08-5980-4CC0-9B00-20B96BFA7067}" type="parTrans" cxnId="{A0AD10A1-9370-4CBB-B44A-13B43A16E020}">
      <dgm:prSet/>
      <dgm:spPr/>
      <dgm:t>
        <a:bodyPr/>
        <a:lstStyle/>
        <a:p>
          <a:endParaRPr lang="en-US">
            <a:latin typeface="Century Schoolbook" panose="02040604050505020304" pitchFamily="18" charset="0"/>
          </a:endParaRPr>
        </a:p>
      </dgm:t>
    </dgm:pt>
    <dgm:pt modelId="{4A14BA49-2864-480F-9F36-6B5F9A159860}" type="sibTrans" cxnId="{A0AD10A1-9370-4CBB-B44A-13B43A16E020}">
      <dgm:prSet/>
      <dgm:spPr/>
      <dgm:t>
        <a:bodyPr/>
        <a:lstStyle/>
        <a:p>
          <a:endParaRPr lang="en-US">
            <a:latin typeface="Century Schoolbook" panose="02040604050505020304" pitchFamily="18" charset="0"/>
          </a:endParaRPr>
        </a:p>
      </dgm:t>
    </dgm:pt>
    <dgm:pt modelId="{EA918843-14A0-40D6-BB93-35E33635C92C}">
      <dgm:prSet phldrT="[Text]" custT="1"/>
      <dgm:spPr/>
      <dgm:t>
        <a:bodyPr/>
        <a:lstStyle/>
        <a:p>
          <a:r>
            <a:rPr lang="en-US" sz="2400" dirty="0" smtClean="0">
              <a:latin typeface="Century Schoolbook" panose="02040604050505020304" pitchFamily="18" charset="0"/>
              <a:hlinkClick xmlns:r="http://schemas.openxmlformats.org/officeDocument/2006/relationships" r:id="rId2" action="ppaction://hlinksldjump"/>
            </a:rPr>
            <a:t>Analyze data</a:t>
          </a:r>
          <a:endParaRPr lang="en-US" sz="2400" dirty="0">
            <a:latin typeface="Century Schoolbook" panose="02040604050505020304" pitchFamily="18" charset="0"/>
          </a:endParaRPr>
        </a:p>
      </dgm:t>
    </dgm:pt>
    <dgm:pt modelId="{E0ECF569-68A5-45CE-8836-2D3087FBB511}" type="parTrans" cxnId="{96B96D07-EF71-48F1-AE8B-426926BE2F52}">
      <dgm:prSet/>
      <dgm:spPr/>
      <dgm:t>
        <a:bodyPr/>
        <a:lstStyle/>
        <a:p>
          <a:endParaRPr lang="en-US">
            <a:latin typeface="Century Schoolbook" panose="02040604050505020304" pitchFamily="18" charset="0"/>
          </a:endParaRPr>
        </a:p>
      </dgm:t>
    </dgm:pt>
    <dgm:pt modelId="{5077324C-202E-490D-AD8B-4D755D82A4CE}" type="sibTrans" cxnId="{96B96D07-EF71-48F1-AE8B-426926BE2F52}">
      <dgm:prSet/>
      <dgm:spPr/>
      <dgm:t>
        <a:bodyPr/>
        <a:lstStyle/>
        <a:p>
          <a:endParaRPr lang="en-US">
            <a:latin typeface="Century Schoolbook" panose="02040604050505020304" pitchFamily="18" charset="0"/>
          </a:endParaRPr>
        </a:p>
      </dgm:t>
    </dgm:pt>
    <dgm:pt modelId="{D7F63941-80C8-4104-AAAD-7B66A21C2C4D}">
      <dgm:prSet phldrT="[Text]" custT="1"/>
      <dgm:spPr/>
      <dgm:t>
        <a:bodyPr/>
        <a:lstStyle/>
        <a:p>
          <a:r>
            <a:rPr lang="en-US" sz="2400" dirty="0" smtClean="0">
              <a:latin typeface="Century Schoolbook" panose="02040604050505020304" pitchFamily="18" charset="0"/>
              <a:hlinkClick xmlns:r="http://schemas.openxmlformats.org/officeDocument/2006/relationships" r:id="rId3" action="ppaction://hlinksldjump"/>
            </a:rPr>
            <a:t>Build model</a:t>
          </a:r>
          <a:endParaRPr lang="en-US" sz="2400" dirty="0">
            <a:latin typeface="Century Schoolbook" panose="02040604050505020304" pitchFamily="18" charset="0"/>
          </a:endParaRPr>
        </a:p>
      </dgm:t>
    </dgm:pt>
    <dgm:pt modelId="{4612041E-7954-4DAD-9477-CBF5C463E45A}" type="parTrans" cxnId="{BFF17FDF-3556-4426-9504-F0AA32C11127}">
      <dgm:prSet/>
      <dgm:spPr/>
      <dgm:t>
        <a:bodyPr/>
        <a:lstStyle/>
        <a:p>
          <a:endParaRPr lang="en-US">
            <a:latin typeface="Century Schoolbook" panose="02040604050505020304" pitchFamily="18" charset="0"/>
          </a:endParaRPr>
        </a:p>
      </dgm:t>
    </dgm:pt>
    <dgm:pt modelId="{6FF7D6C0-DFFC-4958-B419-A0975220C77E}" type="sibTrans" cxnId="{BFF17FDF-3556-4426-9504-F0AA32C11127}">
      <dgm:prSet/>
      <dgm:spPr/>
      <dgm:t>
        <a:bodyPr/>
        <a:lstStyle/>
        <a:p>
          <a:endParaRPr lang="en-US">
            <a:latin typeface="Century Schoolbook" panose="02040604050505020304" pitchFamily="18" charset="0"/>
          </a:endParaRPr>
        </a:p>
      </dgm:t>
    </dgm:pt>
    <dgm:pt modelId="{9D0414A5-BB9D-4602-843C-8601CA702419}">
      <dgm:prSet phldrT="[Text]" custT="1"/>
      <dgm:spPr/>
      <dgm:t>
        <a:bodyPr/>
        <a:lstStyle/>
        <a:p>
          <a:r>
            <a:rPr lang="en-US" sz="2400" dirty="0" smtClean="0">
              <a:latin typeface="Century Schoolbook" panose="02040604050505020304" pitchFamily="18" charset="0"/>
              <a:hlinkClick xmlns:r="http://schemas.openxmlformats.org/officeDocument/2006/relationships" r:id="rId4" action="ppaction://hlinksldjump"/>
            </a:rPr>
            <a:t>Results &amp; Recommendations</a:t>
          </a:r>
          <a:endParaRPr lang="en-US" sz="2400" dirty="0">
            <a:latin typeface="Century Schoolbook" panose="02040604050505020304" pitchFamily="18" charset="0"/>
          </a:endParaRPr>
        </a:p>
      </dgm:t>
    </dgm:pt>
    <dgm:pt modelId="{B783C6A4-0BB2-468D-8DFA-57B8B7117A45}" type="parTrans" cxnId="{C4226C86-EE16-46C1-B0B2-167426BF3F75}">
      <dgm:prSet/>
      <dgm:spPr/>
      <dgm:t>
        <a:bodyPr/>
        <a:lstStyle/>
        <a:p>
          <a:endParaRPr lang="en-US">
            <a:latin typeface="Century Schoolbook" panose="02040604050505020304" pitchFamily="18" charset="0"/>
          </a:endParaRPr>
        </a:p>
      </dgm:t>
    </dgm:pt>
    <dgm:pt modelId="{7673F886-0D9A-47A1-8573-51BCD60745D2}" type="sibTrans" cxnId="{C4226C86-EE16-46C1-B0B2-167426BF3F75}">
      <dgm:prSet/>
      <dgm:spPr/>
      <dgm:t>
        <a:bodyPr/>
        <a:lstStyle/>
        <a:p>
          <a:endParaRPr lang="en-US">
            <a:latin typeface="Century Schoolbook" panose="02040604050505020304" pitchFamily="18" charset="0"/>
          </a:endParaRPr>
        </a:p>
      </dgm:t>
    </dgm:pt>
    <dgm:pt modelId="{04FCD148-B63C-40DE-BAE1-1DB735662A03}" type="pres">
      <dgm:prSet presAssocID="{2CC3EFB4-193F-4E00-A4C8-D719F60A602D}" presName="Name0" presStyleCnt="0">
        <dgm:presLayoutVars>
          <dgm:dir/>
          <dgm:resizeHandles val="exact"/>
        </dgm:presLayoutVars>
      </dgm:prSet>
      <dgm:spPr/>
    </dgm:pt>
    <dgm:pt modelId="{CE1E2979-E181-492E-8701-E2C3E9DF283A}" type="pres">
      <dgm:prSet presAssocID="{620796A4-101B-4576-BBD2-AF075FE67CBC}" presName="parTxOnly" presStyleLbl="node1" presStyleIdx="0" presStyleCnt="5" custScaleX="61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23AF8-9767-44D9-90F3-F132CFB49811}" type="pres">
      <dgm:prSet presAssocID="{9E36351A-F4EC-475D-B836-8B252819F496}" presName="parSpace" presStyleCnt="0"/>
      <dgm:spPr/>
    </dgm:pt>
    <dgm:pt modelId="{5A70FEF6-FB1D-4933-9A8D-B88F6608E25C}" type="pres">
      <dgm:prSet presAssocID="{82BCD994-CA61-468B-A1C0-327B11B371CA}" presName="parTxOnly" presStyleLbl="node1" presStyleIdx="1" presStyleCnt="5" custScaleX="117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5C742-82F0-473A-8A10-A067B3CC3F2F}" type="pres">
      <dgm:prSet presAssocID="{4A14BA49-2864-480F-9F36-6B5F9A159860}" presName="parSpace" presStyleCnt="0"/>
      <dgm:spPr/>
    </dgm:pt>
    <dgm:pt modelId="{808070FE-E420-40DB-A78D-6B1A41556966}" type="pres">
      <dgm:prSet presAssocID="{EA918843-14A0-40D6-BB93-35E33635C92C}" presName="parTxOnly" presStyleLbl="node1" presStyleIdx="2" presStyleCnt="5" custScaleX="85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5F52F-C914-4F1E-8033-E213554E5ECA}" type="pres">
      <dgm:prSet presAssocID="{5077324C-202E-490D-AD8B-4D755D82A4CE}" presName="parSpace" presStyleCnt="0"/>
      <dgm:spPr/>
    </dgm:pt>
    <dgm:pt modelId="{DBE443F6-6685-456A-AF53-3521961CD6DD}" type="pres">
      <dgm:prSet presAssocID="{D7F63941-80C8-4104-AAAD-7B66A21C2C4D}" presName="parTxOnly" presStyleLbl="node1" presStyleIdx="3" presStyleCnt="5" custScaleX="78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304D4-71BC-4CAE-A9AE-A5F93940DAD9}" type="pres">
      <dgm:prSet presAssocID="{6FF7D6C0-DFFC-4958-B419-A0975220C77E}" presName="parSpace" presStyleCnt="0"/>
      <dgm:spPr/>
    </dgm:pt>
    <dgm:pt modelId="{8DB0D4E2-F4EE-4308-85E7-F3C4DD5A7433}" type="pres">
      <dgm:prSet presAssocID="{9D0414A5-BB9D-4602-843C-8601CA702419}" presName="parTxOnly" presStyleLbl="node1" presStyleIdx="4" presStyleCnt="5" custScaleX="138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406BC4-E4E2-4B1B-8BF2-5DEA4D4FD04E}" type="presOf" srcId="{2CC3EFB4-193F-4E00-A4C8-D719F60A602D}" destId="{04FCD148-B63C-40DE-BAE1-1DB735662A03}" srcOrd="0" destOrd="0" presId="urn:microsoft.com/office/officeart/2005/8/layout/hChevron3"/>
    <dgm:cxn modelId="{156FBB66-5255-4FC0-8E69-80EF05ADC212}" srcId="{2CC3EFB4-193F-4E00-A4C8-D719F60A602D}" destId="{620796A4-101B-4576-BBD2-AF075FE67CBC}" srcOrd="0" destOrd="0" parTransId="{F7A62561-0F6A-4526-A7B4-B205B62F34A1}" sibTransId="{9E36351A-F4EC-475D-B836-8B252819F496}"/>
    <dgm:cxn modelId="{BFF17FDF-3556-4426-9504-F0AA32C11127}" srcId="{2CC3EFB4-193F-4E00-A4C8-D719F60A602D}" destId="{D7F63941-80C8-4104-AAAD-7B66A21C2C4D}" srcOrd="3" destOrd="0" parTransId="{4612041E-7954-4DAD-9477-CBF5C463E45A}" sibTransId="{6FF7D6C0-DFFC-4958-B419-A0975220C77E}"/>
    <dgm:cxn modelId="{099ED054-5916-4ABC-9158-DC4E0E926415}" type="presOf" srcId="{D7F63941-80C8-4104-AAAD-7B66A21C2C4D}" destId="{DBE443F6-6685-456A-AF53-3521961CD6DD}" srcOrd="0" destOrd="0" presId="urn:microsoft.com/office/officeart/2005/8/layout/hChevron3"/>
    <dgm:cxn modelId="{A0AD10A1-9370-4CBB-B44A-13B43A16E020}" srcId="{2CC3EFB4-193F-4E00-A4C8-D719F60A602D}" destId="{82BCD994-CA61-468B-A1C0-327B11B371CA}" srcOrd="1" destOrd="0" parTransId="{E828EF08-5980-4CC0-9B00-20B96BFA7067}" sibTransId="{4A14BA49-2864-480F-9F36-6B5F9A159860}"/>
    <dgm:cxn modelId="{96B96D07-EF71-48F1-AE8B-426926BE2F52}" srcId="{2CC3EFB4-193F-4E00-A4C8-D719F60A602D}" destId="{EA918843-14A0-40D6-BB93-35E33635C92C}" srcOrd="2" destOrd="0" parTransId="{E0ECF569-68A5-45CE-8836-2D3087FBB511}" sibTransId="{5077324C-202E-490D-AD8B-4D755D82A4CE}"/>
    <dgm:cxn modelId="{A21D134E-DDFF-4014-8427-C81A822A3857}" type="presOf" srcId="{82BCD994-CA61-468B-A1C0-327B11B371CA}" destId="{5A70FEF6-FB1D-4933-9A8D-B88F6608E25C}" srcOrd="0" destOrd="0" presId="urn:microsoft.com/office/officeart/2005/8/layout/hChevron3"/>
    <dgm:cxn modelId="{4816D0C3-17FE-40F0-A8D0-3BD9438DEDBE}" type="presOf" srcId="{EA918843-14A0-40D6-BB93-35E33635C92C}" destId="{808070FE-E420-40DB-A78D-6B1A41556966}" srcOrd="0" destOrd="0" presId="urn:microsoft.com/office/officeart/2005/8/layout/hChevron3"/>
    <dgm:cxn modelId="{C7155543-6DAE-4D66-9A87-4A7403D48F27}" type="presOf" srcId="{620796A4-101B-4576-BBD2-AF075FE67CBC}" destId="{CE1E2979-E181-492E-8701-E2C3E9DF283A}" srcOrd="0" destOrd="0" presId="urn:microsoft.com/office/officeart/2005/8/layout/hChevron3"/>
    <dgm:cxn modelId="{207622BA-FBEA-47FD-8831-594A92925169}" type="presOf" srcId="{9D0414A5-BB9D-4602-843C-8601CA702419}" destId="{8DB0D4E2-F4EE-4308-85E7-F3C4DD5A7433}" srcOrd="0" destOrd="0" presId="urn:microsoft.com/office/officeart/2005/8/layout/hChevron3"/>
    <dgm:cxn modelId="{C4226C86-EE16-46C1-B0B2-167426BF3F75}" srcId="{2CC3EFB4-193F-4E00-A4C8-D719F60A602D}" destId="{9D0414A5-BB9D-4602-843C-8601CA702419}" srcOrd="4" destOrd="0" parTransId="{B783C6A4-0BB2-468D-8DFA-57B8B7117A45}" sibTransId="{7673F886-0D9A-47A1-8573-51BCD60745D2}"/>
    <dgm:cxn modelId="{25AAC885-16EE-487A-9853-81DB077B33A3}" type="presParOf" srcId="{04FCD148-B63C-40DE-BAE1-1DB735662A03}" destId="{CE1E2979-E181-492E-8701-E2C3E9DF283A}" srcOrd="0" destOrd="0" presId="urn:microsoft.com/office/officeart/2005/8/layout/hChevron3"/>
    <dgm:cxn modelId="{CC2D604D-F979-4195-827A-AD4D762F2FC4}" type="presParOf" srcId="{04FCD148-B63C-40DE-BAE1-1DB735662A03}" destId="{FA323AF8-9767-44D9-90F3-F132CFB49811}" srcOrd="1" destOrd="0" presId="urn:microsoft.com/office/officeart/2005/8/layout/hChevron3"/>
    <dgm:cxn modelId="{6D20C2FC-05B1-4A32-83AC-2759844A74B2}" type="presParOf" srcId="{04FCD148-B63C-40DE-BAE1-1DB735662A03}" destId="{5A70FEF6-FB1D-4933-9A8D-B88F6608E25C}" srcOrd="2" destOrd="0" presId="urn:microsoft.com/office/officeart/2005/8/layout/hChevron3"/>
    <dgm:cxn modelId="{31DDADFE-575F-4551-8847-D14DAE090998}" type="presParOf" srcId="{04FCD148-B63C-40DE-BAE1-1DB735662A03}" destId="{6365C742-82F0-473A-8A10-A067B3CC3F2F}" srcOrd="3" destOrd="0" presId="urn:microsoft.com/office/officeart/2005/8/layout/hChevron3"/>
    <dgm:cxn modelId="{B80E888F-2DE5-464F-B496-EFCAE3CA49A2}" type="presParOf" srcId="{04FCD148-B63C-40DE-BAE1-1DB735662A03}" destId="{808070FE-E420-40DB-A78D-6B1A41556966}" srcOrd="4" destOrd="0" presId="urn:microsoft.com/office/officeart/2005/8/layout/hChevron3"/>
    <dgm:cxn modelId="{6B6906A9-59E3-46E1-977F-D8796F2B45E9}" type="presParOf" srcId="{04FCD148-B63C-40DE-BAE1-1DB735662A03}" destId="{02C5F52F-C914-4F1E-8033-E213554E5ECA}" srcOrd="5" destOrd="0" presId="urn:microsoft.com/office/officeart/2005/8/layout/hChevron3"/>
    <dgm:cxn modelId="{83724D53-AFD2-4C53-9FFA-7EB60ED610A0}" type="presParOf" srcId="{04FCD148-B63C-40DE-BAE1-1DB735662A03}" destId="{DBE443F6-6685-456A-AF53-3521961CD6DD}" srcOrd="6" destOrd="0" presId="urn:microsoft.com/office/officeart/2005/8/layout/hChevron3"/>
    <dgm:cxn modelId="{D42D0AF8-7139-42F4-9BC9-5D47FACE7431}" type="presParOf" srcId="{04FCD148-B63C-40DE-BAE1-1DB735662A03}" destId="{E1D304D4-71BC-4CAE-A9AE-A5F93940DAD9}" srcOrd="7" destOrd="0" presId="urn:microsoft.com/office/officeart/2005/8/layout/hChevron3"/>
    <dgm:cxn modelId="{97031C2C-1070-4899-B881-A9153B29DC19}" type="presParOf" srcId="{04FCD148-B63C-40DE-BAE1-1DB735662A03}" destId="{8DB0D4E2-F4EE-4308-85E7-F3C4DD5A743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E2979-E181-492E-8701-E2C3E9DF283A}">
      <dsp:nvSpPr>
        <dsp:cNvPr id="0" name=""/>
        <dsp:cNvSpPr/>
      </dsp:nvSpPr>
      <dsp:spPr>
        <a:xfrm>
          <a:off x="1178" y="954917"/>
          <a:ext cx="1823098" cy="118896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entury Schoolbook" panose="02040604050505020304" pitchFamily="18" charset="0"/>
              <a:hlinkClick xmlns:r="http://schemas.openxmlformats.org/officeDocument/2006/relationships" r:id="" action="ppaction://hlinksldjump"/>
            </a:rPr>
            <a:t>Get data</a:t>
          </a:r>
          <a:endParaRPr lang="en-US" sz="2400" kern="1200" dirty="0">
            <a:latin typeface="Century Schoolbook" panose="02040604050505020304" pitchFamily="18" charset="0"/>
          </a:endParaRPr>
        </a:p>
      </dsp:txBody>
      <dsp:txXfrm>
        <a:off x="1178" y="954917"/>
        <a:ext cx="1525857" cy="1188964"/>
      </dsp:txXfrm>
    </dsp:sp>
    <dsp:sp modelId="{5A70FEF6-FB1D-4933-9A8D-B88F6608E25C}">
      <dsp:nvSpPr>
        <dsp:cNvPr id="0" name=""/>
        <dsp:cNvSpPr/>
      </dsp:nvSpPr>
      <dsp:spPr>
        <a:xfrm>
          <a:off x="1229795" y="954917"/>
          <a:ext cx="3490889" cy="1188964"/>
        </a:xfrm>
        <a:prstGeom prst="chevron">
          <a:avLst/>
        </a:prstGeom>
        <a:solidFill>
          <a:schemeClr val="accent5">
            <a:hueOff val="524494"/>
            <a:satOff val="12004"/>
            <a:lumOff val="-25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entury Schoolbook" panose="02040604050505020304" pitchFamily="18" charset="0"/>
            </a:rPr>
            <a:t>Clean and normalize data</a:t>
          </a:r>
          <a:endParaRPr lang="en-US" sz="2400" kern="1200" dirty="0">
            <a:latin typeface="Century Schoolbook" panose="02040604050505020304" pitchFamily="18" charset="0"/>
          </a:endParaRPr>
        </a:p>
      </dsp:txBody>
      <dsp:txXfrm>
        <a:off x="1824277" y="954917"/>
        <a:ext cx="2301925" cy="1188964"/>
      </dsp:txXfrm>
    </dsp:sp>
    <dsp:sp modelId="{808070FE-E420-40DB-A78D-6B1A41556966}">
      <dsp:nvSpPr>
        <dsp:cNvPr id="0" name=""/>
        <dsp:cNvSpPr/>
      </dsp:nvSpPr>
      <dsp:spPr>
        <a:xfrm>
          <a:off x="4126202" y="954917"/>
          <a:ext cx="2545216" cy="1188964"/>
        </a:xfrm>
        <a:prstGeom prst="chevron">
          <a:avLst/>
        </a:prstGeom>
        <a:solidFill>
          <a:schemeClr val="accent5">
            <a:hueOff val="1048988"/>
            <a:satOff val="24007"/>
            <a:lumOff val="-5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entury Schoolbook" panose="02040604050505020304" pitchFamily="18" charset="0"/>
              <a:hlinkClick xmlns:r="http://schemas.openxmlformats.org/officeDocument/2006/relationships" r:id="" action="ppaction://hlinksldjump"/>
            </a:rPr>
            <a:t>Analyze data</a:t>
          </a:r>
          <a:endParaRPr lang="en-US" sz="2400" kern="1200" dirty="0">
            <a:latin typeface="Century Schoolbook" panose="02040604050505020304" pitchFamily="18" charset="0"/>
          </a:endParaRPr>
        </a:p>
      </dsp:txBody>
      <dsp:txXfrm>
        <a:off x="4720684" y="954917"/>
        <a:ext cx="1356252" cy="1188964"/>
      </dsp:txXfrm>
    </dsp:sp>
    <dsp:sp modelId="{DBE443F6-6685-456A-AF53-3521961CD6DD}">
      <dsp:nvSpPr>
        <dsp:cNvPr id="0" name=""/>
        <dsp:cNvSpPr/>
      </dsp:nvSpPr>
      <dsp:spPr>
        <a:xfrm>
          <a:off x="6076936" y="954917"/>
          <a:ext cx="2331292" cy="1188964"/>
        </a:xfrm>
        <a:prstGeom prst="chevron">
          <a:avLst/>
        </a:prstGeom>
        <a:solidFill>
          <a:schemeClr val="accent5">
            <a:hueOff val="1573482"/>
            <a:satOff val="36011"/>
            <a:lumOff val="-77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entury Schoolbook" panose="02040604050505020304" pitchFamily="18" charset="0"/>
              <a:hlinkClick xmlns:r="http://schemas.openxmlformats.org/officeDocument/2006/relationships" r:id="" action="ppaction://hlinksldjump"/>
            </a:rPr>
            <a:t>Build model</a:t>
          </a:r>
          <a:endParaRPr lang="en-US" sz="2400" kern="1200" dirty="0">
            <a:latin typeface="Century Schoolbook" panose="02040604050505020304" pitchFamily="18" charset="0"/>
          </a:endParaRPr>
        </a:p>
      </dsp:txBody>
      <dsp:txXfrm>
        <a:off x="6671418" y="954917"/>
        <a:ext cx="1142328" cy="1188964"/>
      </dsp:txXfrm>
    </dsp:sp>
    <dsp:sp modelId="{8DB0D4E2-F4EE-4308-85E7-F3C4DD5A7433}">
      <dsp:nvSpPr>
        <dsp:cNvPr id="0" name=""/>
        <dsp:cNvSpPr/>
      </dsp:nvSpPr>
      <dsp:spPr>
        <a:xfrm>
          <a:off x="7813746" y="954917"/>
          <a:ext cx="4109656" cy="1188964"/>
        </a:xfrm>
        <a:prstGeom prst="chevron">
          <a:avLst/>
        </a:prstGeom>
        <a:solidFill>
          <a:schemeClr val="accent5">
            <a:hueOff val="2097976"/>
            <a:satOff val="48015"/>
            <a:lumOff val="-103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entury Schoolbook" panose="02040604050505020304" pitchFamily="18" charset="0"/>
              <a:hlinkClick xmlns:r="http://schemas.openxmlformats.org/officeDocument/2006/relationships" r:id="" action="ppaction://hlinksldjump"/>
            </a:rPr>
            <a:t>Results &amp; Recommendations</a:t>
          </a:r>
          <a:endParaRPr lang="en-US" sz="2400" kern="1200" dirty="0">
            <a:latin typeface="Century Schoolbook" panose="02040604050505020304" pitchFamily="18" charset="0"/>
          </a:endParaRPr>
        </a:p>
      </dsp:txBody>
      <dsp:txXfrm>
        <a:off x="8408228" y="954917"/>
        <a:ext cx="2920692" cy="118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slide" Target="slide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Data Mining presentation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WQD180001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Appendix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80" y="3561583"/>
            <a:ext cx="3605211" cy="23137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1" y="3561583"/>
            <a:ext cx="3793360" cy="2313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10" y="3561583"/>
            <a:ext cx="3793360" cy="2313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2" y="804519"/>
            <a:ext cx="5662648" cy="2608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804519"/>
            <a:ext cx="5541194" cy="2608575"/>
          </a:xfrm>
          <a:prstGeom prst="rect">
            <a:avLst/>
          </a:prstGeom>
        </p:spPr>
      </p:pic>
      <p:sp>
        <p:nvSpPr>
          <p:cNvPr id="9" name="Action Button: Return 8">
            <a:hlinkClick r:id="rId7" action="ppaction://hlinksldjump" highlightClick="1"/>
          </p:cNvPr>
          <p:cNvSpPr/>
          <p:nvPr/>
        </p:nvSpPr>
        <p:spPr>
          <a:xfrm>
            <a:off x="11716512" y="6382512"/>
            <a:ext cx="475488" cy="475488"/>
          </a:xfrm>
          <a:prstGeom prst="actionButtonRetur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 Schoolbook" panose="02040604050505020304" pitchFamily="18" charset="0"/>
              </a:rPr>
              <a:t>Quantitative </a:t>
            </a:r>
            <a:r>
              <a:rPr lang="en-US" dirty="0" smtClean="0">
                <a:latin typeface="Century Schoolbook" panose="02040604050505020304" pitchFamily="18" charset="0"/>
              </a:rPr>
              <a:t>analysis</a:t>
            </a:r>
            <a:endParaRPr lang="en-US" dirty="0">
              <a:latin typeface="Century Schoolbook" panose="020406040505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50073" y="2053136"/>
            <a:ext cx="9065528" cy="3833314"/>
            <a:chOff x="1450073" y="2053136"/>
            <a:chExt cx="9065528" cy="3833314"/>
          </a:xfrm>
        </p:grpSpPr>
        <p:grpSp>
          <p:nvGrpSpPr>
            <p:cNvPr id="13" name="Group 12"/>
            <p:cNvGrpSpPr/>
            <p:nvPr/>
          </p:nvGrpSpPr>
          <p:grpSpPr>
            <a:xfrm>
              <a:off x="1920240" y="2527747"/>
              <a:ext cx="8595361" cy="3358703"/>
              <a:chOff x="1451579" y="1853754"/>
              <a:chExt cx="9291215" cy="3358703"/>
            </a:xfrm>
          </p:grpSpPr>
          <p:pic>
            <p:nvPicPr>
              <p:cNvPr id="14" name="Content Placeholder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1579" y="1853754"/>
                <a:ext cx="4802917" cy="3358703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4496" y="1853754"/>
                <a:ext cx="4488298" cy="3358703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1450073" y="2053136"/>
              <a:ext cx="2257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entury Schoolbook" panose="02040604050505020304" pitchFamily="18" charset="0"/>
                </a:rPr>
                <a:t>General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3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 Schoolbook" panose="02040604050505020304" pitchFamily="18" charset="0"/>
              </a:rPr>
              <a:t>Quantitative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51579" y="1988300"/>
            <a:ext cx="2324893" cy="5120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Outlier handling</a:t>
            </a:r>
            <a:endParaRPr lang="en-US" dirty="0">
              <a:latin typeface="Century Schoolbook" panose="020406040505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45387" y="2527747"/>
            <a:ext cx="8797407" cy="3355082"/>
            <a:chOff x="1945387" y="2527747"/>
            <a:chExt cx="8797407" cy="3355082"/>
          </a:xfrm>
        </p:grpSpPr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7176" y="2527747"/>
              <a:ext cx="5905618" cy="335508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5387" y="2527747"/>
              <a:ext cx="2891789" cy="3355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8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Schoolbook" panose="02040604050505020304" pitchFamily="18" charset="0"/>
              </a:rPr>
              <a:t>Quantitative analysis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067" y="2259426"/>
            <a:ext cx="5004085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52" y="2259425"/>
            <a:ext cx="5486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 Schoolbook" panose="02040604050505020304" pitchFamily="18" charset="0"/>
              </a:rPr>
              <a:t>Quantitative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016124"/>
            <a:ext cx="9291214" cy="38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Schoolbook" panose="02040604050505020304" pitchFamily="18" charset="0"/>
              </a:rPr>
              <a:t>Qualitative analysis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1644801"/>
            <a:ext cx="2766738" cy="485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News data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30729"/>
            <a:ext cx="9708144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 Schoolbook" panose="02040604050505020304" pitchFamily="18" charset="0"/>
              </a:rPr>
              <a:t>Qualitative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21" y="1853751"/>
            <a:ext cx="3603325" cy="3813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46" y="1853751"/>
            <a:ext cx="6824097" cy="3813621"/>
          </a:xfrm>
          <a:prstGeom prst="rect">
            <a:avLst/>
          </a:prstGeom>
        </p:spPr>
      </p:pic>
      <p:sp>
        <p:nvSpPr>
          <p:cNvPr id="6" name="Action Button: Return 5">
            <a:hlinkClick r:id="rId4" action="ppaction://hlinksldjump" highlightClick="1"/>
          </p:cNvPr>
          <p:cNvSpPr/>
          <p:nvPr/>
        </p:nvSpPr>
        <p:spPr>
          <a:xfrm>
            <a:off x="11716512" y="6382512"/>
            <a:ext cx="475488" cy="475488"/>
          </a:xfrm>
          <a:prstGeom prst="actionButtonRetur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4414383" cy="1049235"/>
          </a:xfrm>
        </p:spPr>
        <p:txBody>
          <a:bodyPr/>
          <a:lstStyle/>
          <a:p>
            <a:pPr algn="l"/>
            <a:r>
              <a:rPr lang="en-US" dirty="0" smtClean="0">
                <a:latin typeface="Century Schoolbook" panose="02040604050505020304" pitchFamily="18" charset="0"/>
              </a:rPr>
              <a:t>Build a model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65567"/>
            <a:ext cx="2783991" cy="434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Decision tree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033" y="2589139"/>
            <a:ext cx="4923343" cy="662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67" y="685984"/>
            <a:ext cx="3812876" cy="1903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034" y="5496935"/>
            <a:ext cx="4923343" cy="669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6" y="5496935"/>
            <a:ext cx="4923343" cy="669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267" y="3571895"/>
            <a:ext cx="3812878" cy="1925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23" y="3599086"/>
            <a:ext cx="3801551" cy="1902075"/>
          </a:xfrm>
          <a:prstGeom prst="rect">
            <a:avLst/>
          </a:prstGeom>
        </p:spPr>
      </p:pic>
      <p:sp>
        <p:nvSpPr>
          <p:cNvPr id="12" name="Action Button: Return 11">
            <a:hlinkClick r:id="rId8" action="ppaction://hlinksldjump" highlightClick="1"/>
          </p:cNvPr>
          <p:cNvSpPr/>
          <p:nvPr/>
        </p:nvSpPr>
        <p:spPr>
          <a:xfrm>
            <a:off x="11716512" y="6382512"/>
            <a:ext cx="475488" cy="475488"/>
          </a:xfrm>
          <a:prstGeom prst="actionButtonRetur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Schoolbook" panose="02040604050505020304" pitchFamily="18" charset="0"/>
              </a:rPr>
              <a:t>OUTLINE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  <a:hlinkClick r:id="rId2" action="ppaction://hlinksldjump"/>
              </a:rPr>
              <a:t>Introduction</a:t>
            </a:r>
            <a:r>
              <a:rPr lang="en-US" dirty="0" smtClean="0">
                <a:latin typeface="Century Schoolbook" panose="02040604050505020304" pitchFamily="18" charset="0"/>
              </a:rPr>
              <a:t> </a:t>
            </a:r>
          </a:p>
          <a:p>
            <a:r>
              <a:rPr lang="en-US" dirty="0" smtClean="0">
                <a:latin typeface="Century Schoolbook" panose="02040604050505020304" pitchFamily="18" charset="0"/>
                <a:hlinkClick r:id="rId3" action="ppaction://hlinksldjump"/>
              </a:rPr>
              <a:t>Problem Statement</a:t>
            </a:r>
            <a:endParaRPr lang="en-US" dirty="0" smtClean="0">
              <a:latin typeface="Century Schoolbook" panose="02040604050505020304" pitchFamily="18" charset="0"/>
            </a:endParaRPr>
          </a:p>
          <a:p>
            <a:r>
              <a:rPr lang="en-US" dirty="0" smtClean="0">
                <a:latin typeface="Century Schoolbook" panose="02040604050505020304" pitchFamily="18" charset="0"/>
                <a:hlinkClick r:id="rId4" action="ppaction://hlinksldjump"/>
              </a:rPr>
              <a:t>Methodology</a:t>
            </a:r>
            <a:endParaRPr lang="en-US" dirty="0" smtClean="0">
              <a:latin typeface="Century Schoolbook" panose="02040604050505020304" pitchFamily="18" charset="0"/>
            </a:endParaRPr>
          </a:p>
          <a:p>
            <a:r>
              <a:rPr lang="en-US" dirty="0" smtClean="0">
                <a:latin typeface="Century Schoolbook" panose="02040604050505020304" pitchFamily="18" charset="0"/>
                <a:hlinkClick r:id="rId5" action="ppaction://hlinksldjump"/>
              </a:rPr>
              <a:t>Data Analysis</a:t>
            </a:r>
            <a:endParaRPr lang="en-US" dirty="0" smtClean="0">
              <a:latin typeface="Century Schoolbook" panose="02040604050505020304" pitchFamily="18" charset="0"/>
            </a:endParaRPr>
          </a:p>
          <a:p>
            <a:r>
              <a:rPr lang="en-US" dirty="0" smtClean="0">
                <a:latin typeface="Century Schoolbook" panose="02040604050505020304" pitchFamily="18" charset="0"/>
                <a:hlinkClick r:id="rId6" action="ppaction://hlinksldjump"/>
              </a:rPr>
              <a:t>Results and Recommendations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Schoolbook" panose="02040604050505020304" pitchFamily="18" charset="0"/>
              </a:rPr>
              <a:t>Introduction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51579" y="2015732"/>
            <a:ext cx="6265944" cy="3450613"/>
          </a:xfrm>
        </p:spPr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Stock market trends: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Government Effect </a:t>
            </a:r>
            <a:r>
              <a:rPr lang="en-US" sz="1300" dirty="0" smtClean="0">
                <a:latin typeface="Century Schoolbook" panose="02040604050505020304" pitchFamily="18" charset="0"/>
              </a:rPr>
              <a:t>(foreign, monetary policies, …)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International Effect </a:t>
            </a:r>
            <a:r>
              <a:rPr lang="en-US" sz="1300" dirty="0" smtClean="0">
                <a:latin typeface="Century Schoolbook" panose="02040604050505020304" pitchFamily="18" charset="0"/>
              </a:rPr>
              <a:t>(tariffs, deals, energy &amp; metal price,  …)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Participant Effect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Supply and Demand Effect</a:t>
            </a:r>
          </a:p>
          <a:p>
            <a:pPr lvl="2"/>
            <a:r>
              <a:rPr lang="en-US" dirty="0" smtClean="0">
                <a:latin typeface="Century Schoolbook" panose="02040604050505020304" pitchFamily="18" charset="0"/>
              </a:rPr>
              <a:t>Is tied to the type of </a:t>
            </a:r>
            <a:r>
              <a:rPr lang="en-US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News</a:t>
            </a:r>
            <a:r>
              <a:rPr lang="en-US" dirty="0" smtClean="0">
                <a:latin typeface="Century Schoolbook" panose="02040604050505020304" pitchFamily="18" charset="0"/>
              </a:rPr>
              <a:t> that are issued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523" y="2015732"/>
            <a:ext cx="2950720" cy="3450613"/>
          </a:xfrm>
          <a:prstGeom prst="rect">
            <a:avLst/>
          </a:prstGeom>
        </p:spPr>
      </p:pic>
      <p:sp>
        <p:nvSpPr>
          <p:cNvPr id="9" name="Action Button: Home 8">
            <a:hlinkClick r:id="rId3" action="ppaction://hlinksldjump" highlightClick="1"/>
          </p:cNvPr>
          <p:cNvSpPr/>
          <p:nvPr/>
        </p:nvSpPr>
        <p:spPr>
          <a:xfrm>
            <a:off x="1203929" y="5886450"/>
            <a:ext cx="247650" cy="247650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Schoolbook" panose="02040604050505020304" pitchFamily="18" charset="0"/>
              </a:rPr>
              <a:t>Problem statement</a:t>
            </a:r>
            <a:endParaRPr lang="en-US" dirty="0">
              <a:latin typeface="Century Schoolbook" panose="020406040505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1580" y="2044098"/>
            <a:ext cx="9291214" cy="3305331"/>
            <a:chOff x="419100" y="1190997"/>
            <a:chExt cx="8415338" cy="485291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>
              <a:off x="6904038" y="3073400"/>
              <a:ext cx="1930400" cy="1371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  <a:softEdge rad="304800"/>
            </a:effectLst>
          </p:spPr>
          <p:txBody>
            <a:bodyPr wrap="none" anchor="ctr"/>
            <a:lstStyle/>
            <a:p>
              <a:pPr algn="ctr"/>
              <a:r>
                <a:rPr lang="en-US" altLang="en-US" sz="2000" b="1" dirty="0" smtClean="0">
                  <a:solidFill>
                    <a:srgbClr val="003399"/>
                  </a:solidFill>
                  <a:latin typeface="Century Schoolbook" panose="02040604050505020304" pitchFamily="18" charset="0"/>
                </a:rPr>
                <a:t>Stock Price</a:t>
              </a:r>
              <a:endParaRPr lang="en-US" altLang="en-US" sz="2000" b="1" dirty="0">
                <a:solidFill>
                  <a:srgbClr val="003399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950936" y="1191931"/>
              <a:ext cx="1330725" cy="5422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  <a:softEdge rad="7620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dirty="0" smtClean="0">
                  <a:solidFill>
                    <a:srgbClr val="FF0000"/>
                  </a:solidFill>
                  <a:latin typeface="Century Schoolbook" panose="02040604050505020304" pitchFamily="18" charset="0"/>
                </a:rPr>
                <a:t>Gold price</a:t>
              </a:r>
              <a:endParaRPr lang="en-US" altLang="en-US" b="1" dirty="0">
                <a:solidFill>
                  <a:srgbClr val="FF0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4475265" y="1190997"/>
              <a:ext cx="1152859" cy="5422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  <a:softEdge rad="7620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dirty="0" smtClean="0">
                  <a:solidFill>
                    <a:srgbClr val="FF0000"/>
                  </a:solidFill>
                  <a:latin typeface="Century Schoolbook" panose="02040604050505020304" pitchFamily="18" charset="0"/>
                </a:rPr>
                <a:t>Oil price</a:t>
              </a:r>
              <a:endParaRPr lang="en-US" altLang="en-US" b="1" dirty="0">
                <a:solidFill>
                  <a:srgbClr val="FF0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Line 52"/>
            <p:cNvSpPr>
              <a:spLocks noChangeShapeType="1"/>
            </p:cNvSpPr>
            <p:nvPr/>
          </p:nvSpPr>
          <p:spPr bwMode="auto">
            <a:xfrm>
              <a:off x="419100" y="3759200"/>
              <a:ext cx="6399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1"/>
            <p:cNvSpPr>
              <a:spLocks noChangeShapeType="1"/>
            </p:cNvSpPr>
            <p:nvPr/>
          </p:nvSpPr>
          <p:spPr bwMode="auto">
            <a:xfrm>
              <a:off x="5006975" y="1487488"/>
              <a:ext cx="1260475" cy="2184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2"/>
            <p:cNvSpPr>
              <a:spLocks noChangeShapeType="1"/>
            </p:cNvSpPr>
            <p:nvPr/>
          </p:nvSpPr>
          <p:spPr bwMode="auto">
            <a:xfrm>
              <a:off x="2582863" y="1487488"/>
              <a:ext cx="1260475" cy="2184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3"/>
            <p:cNvSpPr>
              <a:spLocks noChangeShapeType="1"/>
            </p:cNvSpPr>
            <p:nvPr/>
          </p:nvSpPr>
          <p:spPr bwMode="auto">
            <a:xfrm rot="10800000" flipH="1">
              <a:off x="3230540" y="3859515"/>
              <a:ext cx="1260475" cy="218440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756553" y="5168298"/>
            <a:ext cx="164598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8890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Silver price</a:t>
            </a:r>
            <a:endParaRPr lang="en-US" altLang="en-US" b="1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Line 63"/>
          <p:cNvSpPr>
            <a:spLocks noChangeShapeType="1"/>
          </p:cNvSpPr>
          <p:nvPr/>
        </p:nvSpPr>
        <p:spPr bwMode="auto">
          <a:xfrm rot="10800000" flipH="1">
            <a:off x="2098189" y="3852105"/>
            <a:ext cx="1391666" cy="148779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583124" y="5149248"/>
            <a:ext cx="13810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10160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Gas price</a:t>
            </a:r>
            <a:endParaRPr lang="en-US" altLang="en-US" b="1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Line 63"/>
          <p:cNvSpPr>
            <a:spLocks noChangeShapeType="1"/>
          </p:cNvSpPr>
          <p:nvPr/>
        </p:nvSpPr>
        <p:spPr bwMode="auto">
          <a:xfrm rot="10800000" flipH="1">
            <a:off x="6746387" y="3880680"/>
            <a:ext cx="1391666" cy="148779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402774" y="5206398"/>
            <a:ext cx="98178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8890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News</a:t>
            </a:r>
            <a:endParaRPr lang="en-US" altLang="en-US" b="1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3" name="Content Placeholder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28" y="3308579"/>
            <a:ext cx="425258" cy="425258"/>
          </a:xfrm>
          <a:prstGeom prst="rect">
            <a:avLst/>
          </a:prstGeom>
        </p:spPr>
      </p:pic>
      <p:sp>
        <p:nvSpPr>
          <p:cNvPr id="27" name="Action Button: Home 26">
            <a:hlinkClick r:id="rId3" action="ppaction://hlinksldjump" highlightClick="1"/>
          </p:cNvPr>
          <p:cNvSpPr/>
          <p:nvPr/>
        </p:nvSpPr>
        <p:spPr>
          <a:xfrm>
            <a:off x="1203929" y="5886450"/>
            <a:ext cx="247650" cy="247650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Schoolbook" panose="02040604050505020304" pitchFamily="18" charset="0"/>
              </a:rPr>
              <a:t>Methodology</a:t>
            </a:r>
            <a:endParaRPr 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763556"/>
              </p:ext>
            </p:extLst>
          </p:nvPr>
        </p:nvGraphicFramePr>
        <p:xfrm>
          <a:off x="152400" y="2016125"/>
          <a:ext cx="11924581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 Schoolbook" panose="02040604050505020304" pitchFamily="18" charset="0"/>
              </a:rPr>
              <a:t>Results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 different sectors have different set of correlations between market forces and stock prices</a:t>
            </a:r>
          </a:p>
          <a:p>
            <a:pPr lvl="1"/>
            <a:r>
              <a:rPr lang="en-US" dirty="0" smtClean="0">
                <a:latin typeface="Century Schoolbook" panose="02040604050505020304" pitchFamily="18" charset="0"/>
              </a:rPr>
              <a:t>For example, while there is positive correlation between stock and gold price of famous companies in LOAN sector, this relationship is  negatively correlated in MAIN sector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more interestingly, within the same sector, the correlation between market forces and stock values varies.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Schoolbook" panose="02040604050505020304" pitchFamily="18" charset="0"/>
              </a:rPr>
              <a:t>Results and recommendations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While the content of news (positive or negative) can affect PETRONAS stock values, it was not the case for AIRASIA and CIMBBANK bodies. 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it is recommended that PETRONAS should invest more on activities that are environmentally more friendly, participate in charity exhibition, get more involved in community and …</a:t>
            </a:r>
          </a:p>
          <a:p>
            <a:pPr lvl="1"/>
            <a:r>
              <a:rPr lang="en-US" dirty="0" smtClean="0">
                <a:latin typeface="Century Schoolbook" panose="02040604050505020304" pitchFamily="18" charset="0"/>
              </a:rPr>
              <a:t>Based on our analysis, AIRASIA and CIMBBANK bodies should be more focused on international trends, energy price rather than their public faces.   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774" y="2631059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Thank you </a:t>
            </a:r>
            <a:endParaRPr lang="en-US" sz="80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643</TotalTime>
  <Words>263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Rockwell</vt:lpstr>
      <vt:lpstr>Gallery</vt:lpstr>
      <vt:lpstr>Data Mining presentation</vt:lpstr>
      <vt:lpstr>OUTLINE</vt:lpstr>
      <vt:lpstr>Introduction</vt:lpstr>
      <vt:lpstr>Problem statement</vt:lpstr>
      <vt:lpstr>Methodology</vt:lpstr>
      <vt:lpstr>Results and recommendations</vt:lpstr>
      <vt:lpstr>Results and recommendations</vt:lpstr>
      <vt:lpstr>PowerPoint Presentation</vt:lpstr>
      <vt:lpstr>PowerPoint Presentation</vt:lpstr>
      <vt:lpstr>PowerPoint Presentation</vt:lpstr>
      <vt:lpstr>Appendix 1</vt:lpstr>
      <vt:lpstr>Quantitative analysis</vt:lpstr>
      <vt:lpstr>Quantitative analysis</vt:lpstr>
      <vt:lpstr>Quantitative analysis</vt:lpstr>
      <vt:lpstr>Quantitative analysis</vt:lpstr>
      <vt:lpstr>Qualitative analysis</vt:lpstr>
      <vt:lpstr>Qualitative analysis</vt:lpstr>
      <vt:lpstr>Build 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presentation</dc:title>
  <dc:creator>Vahid Ranjbar</dc:creator>
  <cp:lastModifiedBy>Vahid Ranjbar</cp:lastModifiedBy>
  <cp:revision>51</cp:revision>
  <dcterms:created xsi:type="dcterms:W3CDTF">2019-05-21T15:03:41Z</dcterms:created>
  <dcterms:modified xsi:type="dcterms:W3CDTF">2019-06-02T10:07:17Z</dcterms:modified>
</cp:coreProperties>
</file>