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509" r:id="rId2"/>
    <p:sldId id="586" r:id="rId3"/>
    <p:sldId id="618" r:id="rId4"/>
    <p:sldId id="632" r:id="rId5"/>
    <p:sldId id="633" r:id="rId6"/>
    <p:sldId id="634" r:id="rId7"/>
    <p:sldId id="635" r:id="rId8"/>
    <p:sldId id="636" r:id="rId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43560D-CC80-4275-87E0-F22FCC5F964A}">
          <p14:sldIdLst>
            <p14:sldId id="509"/>
          </p14:sldIdLst>
        </p14:section>
        <p14:section name="Untitled Section" id="{DF0FB929-E099-4B32-8EE2-110E826AFF6B}">
          <p14:sldIdLst>
            <p14:sldId id="586"/>
            <p14:sldId id="618"/>
            <p14:sldId id="632"/>
            <p14:sldId id="633"/>
            <p14:sldId id="634"/>
            <p14:sldId id="635"/>
            <p14:sldId id="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2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CC00"/>
    <a:srgbClr val="FF3300"/>
    <a:srgbClr val="FFFF66"/>
    <a:srgbClr val="0202FF"/>
    <a:srgbClr val="FFCC66"/>
    <a:srgbClr val="99FF33"/>
    <a:srgbClr val="FF9933"/>
    <a:srgbClr val="002B6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65197" autoAdjust="0"/>
  </p:normalViewPr>
  <p:slideViewPr>
    <p:cSldViewPr snapToGrid="0" snapToObjects="1">
      <p:cViewPr varScale="1">
        <p:scale>
          <a:sx n="70" d="100"/>
          <a:sy n="70" d="100"/>
        </p:scale>
        <p:origin x="1482" y="60"/>
      </p:cViewPr>
      <p:guideLst>
        <p:guide orient="horz" pos="2232"/>
        <p:guide pos="2808"/>
      </p:guideLst>
    </p:cSldViewPr>
  </p:slideViewPr>
  <p:outlineViewPr>
    <p:cViewPr>
      <p:scale>
        <a:sx n="33" d="100"/>
        <a:sy n="33" d="100"/>
      </p:scale>
      <p:origin x="0" y="6706"/>
    </p:cViewPr>
  </p:outlin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2803B210-CDD9-42BE-B5DA-88FADCF858A0}" type="datetimeFigureOut">
              <a:rPr lang="zh-CN" altLang="en-US"/>
              <a:pPr>
                <a:defRPr/>
              </a:pPr>
              <a:t>2018/5/27</a:t>
            </a:fld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CF42AD2-8F5D-4A6B-B3B9-449CF468DB9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250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93691E-6E04-FD4B-B79B-22453A81589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30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F42AD2-8F5D-4A6B-B3B9-449CF468DB9C}" type="slidenum">
              <a:rPr lang="zh-CN" alt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7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E8D0F-1B75-4E44-8D39-3D2B996FABF4}" type="datetime1">
              <a:rPr lang="zh-CN" altLang="en-US" smtClean="0"/>
              <a:t>2018/5/27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D6DF7-9E96-4EA6-9EF3-D801F7E0273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0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28C19-9C79-4D9E-B78E-27F12C405F6C}" type="datetime1">
              <a:rPr lang="zh-CN" altLang="en-US" smtClean="0"/>
              <a:t>2018/5/27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6AFFC-20FE-4BF6-BB01-801BA453BAF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7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95BD8-B281-4A1D-AA89-8B8DAD0B380E}" type="datetime1">
              <a:rPr lang="zh-CN" altLang="en-US" smtClean="0"/>
              <a:t>2018/5/27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71891-FF7E-4371-9F84-A9E9CAA1CFC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3200" y="424800"/>
            <a:ext cx="8787600" cy="583200"/>
          </a:xfrm>
        </p:spPr>
        <p:txBody>
          <a:bodyPr/>
          <a:lstStyle>
            <a:lvl1pPr algn="l">
              <a:defRPr sz="3200">
                <a:solidFill>
                  <a:srgbClr val="002B60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3200" y="1346400"/>
            <a:ext cx="7981200" cy="4683600"/>
          </a:xfrm>
        </p:spPr>
        <p:txBody>
          <a:bodyPr/>
          <a:lstStyle>
            <a:lvl1pPr>
              <a:defRPr sz="24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>
                <a:latin typeface="+mj-lt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663BC-E1B6-45FB-9134-2498774BC956}" type="datetime1">
              <a:rPr lang="zh-CN" altLang="en-US" smtClean="0"/>
              <a:t>2018/5/27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7DEB1-48AE-4DBD-92A9-8E8150D56450}" type="slidenum">
              <a:rPr lang="zh-CN" alt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4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98AEE-64B3-4B42-9175-8D7391EB7FA9}" type="datetime1">
              <a:rPr lang="zh-CN" altLang="en-US" smtClean="0"/>
              <a:t>2018/5/27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1D4C80-9701-47C7-A5CA-356766C64E7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4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3F24CE-6ABD-471F-8096-7EDB80A737D7}" type="datetime1">
              <a:rPr lang="zh-CN" altLang="en-US" smtClean="0"/>
              <a:t>2018/5/27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866A5-BF94-4BA6-BBED-3A6B4C247FC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2A2A1-D7FC-4CCA-9DC8-37B4C67DBBD0}" type="datetime1">
              <a:rPr lang="zh-CN" altLang="en-US" smtClean="0"/>
              <a:t>2018/5/27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5E048-CE08-43A5-9E49-592925CBA4A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3A6B9-FFD4-4D5F-9F1F-701FCC9F00B9}" type="datetime1">
              <a:rPr lang="zh-CN" altLang="en-US" smtClean="0"/>
              <a:t>2018/5/27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8EEC9-E199-41E3-9D48-5DEE0C1E2FC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7D561-A6C9-44F5-886D-ACE3BE8627E5}" type="datetime1">
              <a:rPr lang="zh-CN" altLang="en-US" smtClean="0"/>
              <a:t>2018/5/27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68A67-80BF-468C-908C-B0114FAD5E5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9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DD56C-1C90-499F-A564-FCC2E60E0C3C}" type="datetime1">
              <a:rPr lang="zh-CN" altLang="en-US" smtClean="0"/>
              <a:t>2018/5/27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5FC0E-E67A-4992-94E5-1C67C714A9D8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B85AC-DFEF-4FFC-BED4-582D669E3C79}" type="datetime1">
              <a:rPr lang="zh-CN" altLang="en-US" smtClean="0"/>
              <a:t>2018/5/27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86249-CB4E-48A8-8323-B893F432007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9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FA3C57D3-C275-42CD-9429-001EDA74BFE7}" type="datetime1">
              <a:rPr lang="zh-CN" altLang="en-US" smtClean="0"/>
              <a:t>2018/5/27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744E8A9-178D-4495-9F69-6EEEF6EF39B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图片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50" y="6421438"/>
            <a:ext cx="1506538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1B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050" name="Picture 2" descr="文字版PPT封面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5" b="35907"/>
          <a:stretch/>
        </p:blipFill>
        <p:spPr bwMode="auto">
          <a:xfrm>
            <a:off x="0" y="5090160"/>
            <a:ext cx="9164638" cy="176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-20638" y="213521"/>
            <a:ext cx="9164638" cy="4424363"/>
          </a:xfrm>
          <a:prstGeom prst="rect">
            <a:avLst/>
          </a:prstGeom>
          <a:noFill/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sz="8949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071" y="533404"/>
            <a:ext cx="8863324" cy="147002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CC00"/>
                </a:solidFill>
              </a:rPr>
              <a:t>Numerical </a:t>
            </a:r>
            <a:r>
              <a:rPr lang="en-US" sz="4000" b="1" dirty="0" smtClean="0">
                <a:solidFill>
                  <a:srgbClr val="FFCC00"/>
                </a:solidFill>
              </a:rPr>
              <a:t>modeling </a:t>
            </a:r>
            <a:r>
              <a:rPr lang="en-US" sz="4000" b="1" dirty="0">
                <a:solidFill>
                  <a:srgbClr val="FFCC00"/>
                </a:solidFill>
              </a:rPr>
              <a:t>of </a:t>
            </a:r>
            <a:r>
              <a:rPr lang="en-US" sz="4000" b="1" dirty="0" smtClean="0">
                <a:solidFill>
                  <a:srgbClr val="FFCC00"/>
                </a:solidFill>
              </a:rPr>
              <a:t>CO</a:t>
            </a:r>
            <a:r>
              <a:rPr lang="en-US" sz="4000" b="1" baseline="-25000" dirty="0" smtClean="0">
                <a:solidFill>
                  <a:srgbClr val="FFCC00"/>
                </a:solidFill>
              </a:rPr>
              <a:t>2</a:t>
            </a:r>
            <a:r>
              <a:rPr lang="en-US" sz="4000" b="1" dirty="0" smtClean="0">
                <a:solidFill>
                  <a:srgbClr val="FFCC00"/>
                </a:solidFill>
              </a:rPr>
              <a:t> fracturing</a:t>
            </a:r>
            <a:endParaRPr lang="en-US" sz="4000" b="1" dirty="0">
              <a:solidFill>
                <a:srgbClr val="FFCC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355" y="2533236"/>
            <a:ext cx="8016689" cy="2136378"/>
          </a:xfrm>
        </p:spPr>
        <p:txBody>
          <a:bodyPr/>
          <a:lstStyle/>
          <a:p>
            <a:r>
              <a:rPr lang="en-US" sz="2400" dirty="0">
                <a:solidFill>
                  <a:srgbClr val="FFCC00"/>
                </a:solidFill>
              </a:rPr>
              <a:t>Mostafa </a:t>
            </a:r>
            <a:r>
              <a:rPr lang="en-US" sz="2400" dirty="0" err="1" smtClean="0">
                <a:solidFill>
                  <a:srgbClr val="FFCC00"/>
                </a:solidFill>
              </a:rPr>
              <a:t>Mollaali</a:t>
            </a:r>
            <a:endParaRPr lang="en-US" sz="2400" dirty="0" smtClean="0">
              <a:solidFill>
                <a:srgbClr val="FFCC00"/>
              </a:solidFill>
            </a:endParaRPr>
          </a:p>
          <a:p>
            <a:r>
              <a:rPr lang="en-US" sz="2400" dirty="0">
                <a:solidFill>
                  <a:srgbClr val="FFCC00"/>
                </a:solidFill>
              </a:rPr>
              <a:t>Vahid </a:t>
            </a:r>
            <a:r>
              <a:rPr lang="en-US" sz="2400" dirty="0" err="1">
                <a:solidFill>
                  <a:srgbClr val="FFCC00"/>
                </a:solidFill>
              </a:rPr>
              <a:t>Ziaei</a:t>
            </a:r>
            <a:r>
              <a:rPr lang="en-US" sz="2400" dirty="0">
                <a:solidFill>
                  <a:srgbClr val="FFCC00"/>
                </a:solidFill>
              </a:rPr>
              <a:t>-Rad</a:t>
            </a:r>
          </a:p>
          <a:p>
            <a:r>
              <a:rPr lang="en-US" sz="2400" dirty="0" smtClean="0">
                <a:solidFill>
                  <a:srgbClr val="FFCC00"/>
                </a:solidFill>
              </a:rPr>
              <a:t>Supervisor: Prof. </a:t>
            </a:r>
            <a:r>
              <a:rPr lang="en-US" sz="2400" dirty="0" err="1">
                <a:solidFill>
                  <a:srgbClr val="FFCC00"/>
                </a:solidFill>
              </a:rPr>
              <a:t>Yongxing</a:t>
            </a:r>
            <a:r>
              <a:rPr lang="en-US" sz="2400" dirty="0">
                <a:solidFill>
                  <a:srgbClr val="FFCC00"/>
                </a:solidFill>
              </a:rPr>
              <a:t> Shen </a:t>
            </a:r>
          </a:p>
          <a:p>
            <a:endParaRPr lang="en-US" sz="2600" dirty="0">
              <a:solidFill>
                <a:srgbClr val="FFCC00"/>
              </a:solidFill>
            </a:endParaRPr>
          </a:p>
          <a:p>
            <a:r>
              <a:rPr lang="en-US" sz="2000" dirty="0" smtClean="0">
                <a:solidFill>
                  <a:srgbClr val="FFCC00"/>
                </a:solidFill>
              </a:rPr>
              <a:t>University of Michigan-Shanghai Jiao Tong University Joint Institute</a:t>
            </a:r>
          </a:p>
          <a:p>
            <a:endParaRPr lang="en-US" sz="1600" dirty="0" smtClean="0">
              <a:solidFill>
                <a:srgbClr val="FFCC00"/>
              </a:solidFill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4488388" y="4498163"/>
            <a:ext cx="1847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155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Phase field governing equation for pressurized fracture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E83D-7F8E-6847-B9DA-991532FC85DA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"/>
              <p:cNvSpPr txBox="1">
                <a:spLocks noChangeArrowheads="1"/>
              </p:cNvSpPr>
              <p:nvPr/>
            </p:nvSpPr>
            <p:spPr>
              <a:xfrm>
                <a:off x="-76200" y="4026538"/>
                <a:ext cx="7358062" cy="13560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1600" kern="120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1400" kern="1200">
                    <a:solidFill>
                      <a:schemeClr val="tx2">
                        <a:lumMod val="75000"/>
                      </a:schemeClr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23888"/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: </a:t>
                </a:r>
                <a:r>
                  <a:rPr lang="en-US" sz="1800" dirty="0" err="1" smtClean="0"/>
                  <a:t>poroelastic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medium </a:t>
                </a:r>
                <a:r>
                  <a:rPr lang="en-US" sz="1800" dirty="0" smtClean="0"/>
                  <a:t>pressure,</a:t>
                </a:r>
              </a:p>
              <a:p>
                <a:pPr marL="623888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Biot</a:t>
                </a:r>
                <a:r>
                  <a:rPr lang="en-US" sz="1800" dirty="0"/>
                  <a:t> </a:t>
                </a:r>
                <a:r>
                  <a:rPr lang="en-US" sz="1800" dirty="0" smtClean="0"/>
                  <a:t>coefﬁcient.</a:t>
                </a:r>
              </a:p>
              <a:p>
                <a:pPr marL="623888"/>
                <a:endParaRPr lang="en-US" altLang="zh-CN" dirty="0"/>
              </a:p>
              <a:p>
                <a:pPr marL="280988" indent="0">
                  <a:buNone/>
                </a:pPr>
                <a:endParaRPr lang="en-US" altLang="zh-CN" dirty="0">
                  <a:ea typeface="华文宋体" pitchFamily="2" charset="-122"/>
                  <a:sym typeface="Times" pitchFamily="18" charset="0"/>
                </a:endParaRPr>
              </a:p>
            </p:txBody>
          </p:sp>
        </mc:Choice>
        <mc:Fallback xmlns="">
          <p:sp>
            <p:nvSpPr>
              <p:cNvPr id="6" name="Rectang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026538"/>
                <a:ext cx="7358062" cy="1356001"/>
              </a:xfrm>
              <a:prstGeom prst="rect">
                <a:avLst/>
              </a:prstGeom>
              <a:blipFill>
                <a:blip r:embed="rId3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-752018" y="1486140"/>
                <a:ext cx="10423358" cy="1660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i="1" dirty="0">
                              <a:latin typeface="Cambria Math"/>
                            </a:rPr>
                            <m:t>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/>
                            </a:rPr>
                            <m:t>𝒖</m:t>
                          </m:r>
                          <m:r>
                            <a:rPr lang="en-US" i="1" dirty="0">
                              <a:latin typeface="Cambria Math"/>
                            </a:rPr>
                            <m:t>, </m:t>
                          </m:r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i="1" dirty="0">
                              <a:latin typeface="Cambria Math"/>
                            </a:rPr>
                            <m:t>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𝜺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latin typeface="Cambria Math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 dirty="0">
                                  <a:latin typeface="Cambria Math"/>
                                </a:rPr>
                                <m:t>𝑑</m:t>
                              </m:r>
                            </m:e>
                          </m:d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Ω</m:t>
                          </m:r>
                        </m:e>
                      </m:nary>
                      <m:r>
                        <a:rPr lang="en-US" i="1" dirty="0">
                          <a:latin typeface="Cambria Math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1" dirty="0">
                              <a:latin typeface="Cambria Math"/>
                            </a:rPr>
                            <m:t>⋅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𝒖</m:t>
                          </m:r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Γ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/>
                        </a:rPr>
                        <m:t>−</m:t>
                      </m:r>
                      <m:nary>
                        <m:naryPr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b="1" i="1" dirty="0">
                              <a:latin typeface="Cambria Math"/>
                            </a:rPr>
                            <m:t>𝒃</m:t>
                          </m:r>
                          <m:r>
                            <a:rPr lang="en-US" i="1" dirty="0">
                              <a:latin typeface="Cambria Math"/>
                            </a:rPr>
                            <m:t>⋅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𝒖</m:t>
                          </m:r>
                          <m:r>
                            <a:rPr lang="en-US" b="1" i="1" dirty="0">
                              <a:latin typeface="Cambria Math"/>
                            </a:rPr>
                            <m:t> </m:t>
                          </m:r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Ω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nary>
                      <m:r>
                        <a:rPr lang="en-US" i="1" dirty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i="1" dirty="0">
                              <a:latin typeface="Cambria Math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 dirty="0">
                                      <a:latin typeface="Cambria Math"/>
                                    </a:rPr>
                                    <m:t>ℓ</m:t>
                                  </m:r>
                                </m:den>
                              </m:f>
                              <m:r>
                                <a:rPr lang="en-US" i="1" dirty="0">
                                  <a:latin typeface="Cambria Math"/>
                                </a:rPr>
                                <m:t>+ℓ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dirty="0">
                                          <a:latin typeface="Cambria Math"/>
                                        </a:rPr>
                                        <m:t>𝛻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 dirty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/>
                            </a:rPr>
                            <m:t>Ω</m:t>
                          </m:r>
                        </m:e>
                      </m:nary>
                      <m:r>
                        <a:rPr 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Ω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2018" y="1486140"/>
                <a:ext cx="10423358" cy="16609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42047" y="6360239"/>
            <a:ext cx="8435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Mikelic</a:t>
            </a:r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A., M. Wheeler, and T. Wick. "A quasi-static phase-field approach to the fluid filled fracture, 2013." </a:t>
            </a:r>
            <a:r>
              <a:rPr lang="en-US" sz="10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ICES Report</a:t>
            </a:r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13-22.</a:t>
            </a:r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‏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31842" t="25868" r="46667" b="54795"/>
          <a:stretch/>
        </p:blipFill>
        <p:spPr>
          <a:xfrm>
            <a:off x="4746959" y="3582488"/>
            <a:ext cx="3930316" cy="198922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59661" y="5571709"/>
            <a:ext cx="4754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+mj-lt"/>
              </a:rPr>
              <a:t>A crack that embedded 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in a porous medium</a:t>
            </a:r>
          </a:p>
        </p:txBody>
      </p:sp>
    </p:spTree>
    <p:extLst>
      <p:ext uri="{BB962C8B-B14F-4D97-AF65-F5344CB8AC3E}">
        <p14:creationId xmlns:p14="http://schemas.microsoft.com/office/powerpoint/2010/main" val="336614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1B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-69342" y="4962768"/>
            <a:ext cx="9054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FEC70B"/>
                </a:solidFill>
              </a:rPr>
              <a:t>Thermal</a:t>
            </a:r>
            <a:endParaRPr lang="zh-CN" altLang="en-US" sz="4400" b="1" dirty="0">
              <a:solidFill>
                <a:srgbClr val="FEC70B"/>
              </a:solidFill>
            </a:endParaRPr>
          </a:p>
        </p:txBody>
      </p:sp>
      <p:pic>
        <p:nvPicPr>
          <p:cNvPr id="6" name="图片 7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4" y="62824"/>
            <a:ext cx="2348346" cy="189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of state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695" t="28988" r="11891" b="35734"/>
          <a:stretch/>
        </p:blipFill>
        <p:spPr>
          <a:xfrm>
            <a:off x="0" y="3782361"/>
            <a:ext cx="4379979" cy="17580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7DEB1-48AE-4DBD-92A9-8E8150D56450}" type="slidenum">
              <a:rPr lang="zh-CN" alt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0143" t="44544" r="11821" b="17466"/>
          <a:stretch/>
        </p:blipFill>
        <p:spPr>
          <a:xfrm>
            <a:off x="113477" y="1691207"/>
            <a:ext cx="3949936" cy="17562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50315" t="23461" r="23672" b="13293"/>
          <a:stretch/>
        </p:blipFill>
        <p:spPr>
          <a:xfrm>
            <a:off x="4353636" y="173357"/>
            <a:ext cx="4790364" cy="654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Equation of state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7DEB1-48AE-4DBD-92A9-8E8150D56450}" type="slidenum">
              <a:rPr lang="zh-CN" alt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889" t="18983" r="25141" b="19077"/>
          <a:stretch/>
        </p:blipFill>
        <p:spPr>
          <a:xfrm>
            <a:off x="1032206" y="1714169"/>
            <a:ext cx="6892119" cy="45310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84746" y="1067838"/>
            <a:ext cx="7902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Density derivatives respect to temperature and pressure in non-isothermal condition</a:t>
            </a:r>
          </a:p>
        </p:txBody>
      </p:sp>
    </p:spTree>
    <p:extLst>
      <p:ext uri="{BB962C8B-B14F-4D97-AF65-F5344CB8AC3E}">
        <p14:creationId xmlns:p14="http://schemas.microsoft.com/office/powerpoint/2010/main" val="5293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Governing equations- Mass balance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7DEB1-48AE-4DBD-92A9-8E8150D56450}" type="slidenum">
              <a:rPr lang="zh-CN" alt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9021" t="16744" r="29861" b="13479"/>
          <a:stretch/>
        </p:blipFill>
        <p:spPr>
          <a:xfrm>
            <a:off x="682388" y="1140962"/>
            <a:ext cx="5349922" cy="5104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31498" y="4494574"/>
                <a:ext cx="2125390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498" y="4494574"/>
                <a:ext cx="2125390" cy="526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 bwMode="auto">
          <a:xfrm>
            <a:off x="4285398" y="3957851"/>
            <a:ext cx="1610436" cy="365186"/>
          </a:xfrm>
          <a:custGeom>
            <a:avLst/>
            <a:gdLst>
              <a:gd name="connsiteX0" fmla="*/ 0 w 2224585"/>
              <a:gd name="connsiteY0" fmla="*/ 641444 h 641444"/>
              <a:gd name="connsiteX1" fmla="*/ 1624084 w 2224585"/>
              <a:gd name="connsiteY1" fmla="*/ 245659 h 641444"/>
              <a:gd name="connsiteX2" fmla="*/ 2224585 w 2224585"/>
              <a:gd name="connsiteY2" fmla="*/ 0 h 64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4585" h="641444">
                <a:moveTo>
                  <a:pt x="0" y="641444"/>
                </a:moveTo>
                <a:cubicBezTo>
                  <a:pt x="626660" y="497005"/>
                  <a:pt x="1253320" y="352566"/>
                  <a:pt x="1624084" y="245659"/>
                </a:cubicBezTo>
                <a:cubicBezTo>
                  <a:pt x="1994848" y="138752"/>
                  <a:pt x="2109716" y="69376"/>
                  <a:pt x="2224585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32310" y="3496186"/>
                <a:ext cx="24256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Probably this term,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 smtClean="0"/>
                  <a:t>, need substitute by this definition: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310" y="3496186"/>
                <a:ext cx="2425640" cy="923330"/>
              </a:xfrm>
              <a:prstGeom prst="rect">
                <a:avLst/>
              </a:prstGeom>
              <a:blipFill>
                <a:blip r:embed="rId4"/>
                <a:stretch>
                  <a:fillRect l="-2267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131498" y="5050231"/>
            <a:ext cx="242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0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Governing equations-Energy balance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7DEB1-48AE-4DBD-92A9-8E8150D56450}" type="slidenum">
              <a:rPr lang="zh-CN" alt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32"/>
          <a:stretch/>
        </p:blipFill>
        <p:spPr>
          <a:xfrm>
            <a:off x="1910686" y="1226384"/>
            <a:ext cx="4872251" cy="549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28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AutoNum type="arabicPeriod"/>
                </a:pPr>
                <a:r>
                  <a:rPr lang="en-US" dirty="0" smtClean="0"/>
                  <a:t>we can use another simpler governing equation according </a:t>
                </a:r>
                <a:r>
                  <a:rPr lang="en-US" b="1" dirty="0" err="1" smtClean="0"/>
                  <a:t>Shunde</a:t>
                </a:r>
                <a:r>
                  <a:rPr lang="en-US" b="1" dirty="0" smtClean="0"/>
                  <a:t> Yin 2012 paper</a:t>
                </a:r>
                <a:r>
                  <a:rPr lang="en-US" dirty="0" smtClean="0"/>
                  <a:t>, that they have used for THMC modeling of CO2 injection by FEM</a:t>
                </a:r>
              </a:p>
              <a:p>
                <a:pPr marL="457200" indent="-457200">
                  <a:buAutoNum type="arabicPeriod"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2. We </a:t>
                </a:r>
                <a:r>
                  <a:rPr lang="en-US" dirty="0"/>
                  <a:t>need add the heat effect to phase filed formulation (according to </a:t>
                </a:r>
                <a:r>
                  <a:rPr lang="en-US" b="1" dirty="0" err="1"/>
                  <a:t>Dongyang</a:t>
                </a:r>
                <a:r>
                  <a:rPr lang="en-US" b="1" dirty="0"/>
                  <a:t> Chu, </a:t>
                </a:r>
                <a:r>
                  <a:rPr lang="en-US" b="1" dirty="0" smtClean="0"/>
                  <a:t>2017, </a:t>
                </a:r>
                <a:r>
                  <a:rPr lang="en-US" b="1" dirty="0" err="1" smtClean="0"/>
                  <a:t>Bourdin</a:t>
                </a:r>
                <a:r>
                  <a:rPr lang="en-US" b="1" dirty="0" smtClean="0"/>
                  <a:t> 2014</a:t>
                </a:r>
                <a:r>
                  <a:rPr lang="en-US" dirty="0" smtClean="0"/>
                  <a:t>).</a:t>
                </a:r>
              </a:p>
              <a:p>
                <a:pPr lvl="1" indent="-342900"/>
                <a:r>
                  <a:rPr lang="en-US" dirty="0" smtClean="0"/>
                  <a:t> </a:t>
                </a:r>
                <a:r>
                  <a:rPr lang="en-US" sz="2000" dirty="0" smtClean="0"/>
                  <a:t>Generally we will substrate  thermal strain from elastic strain in elasticity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𝑡h𝑒𝑟𝑚𝑎𝑙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dirty="0" smtClean="0"/>
              </a:p>
              <a:p>
                <a:pPr lvl="1" indent="-342900"/>
                <a:r>
                  <a:rPr lang="en-US" sz="2000" dirty="0" smtClean="0"/>
                  <a:t>We need add an extra term to phase field term for  heat transfer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2" t="-911" r="-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7DEB1-48AE-4DBD-92A9-8E8150D56450}" type="slidenum">
              <a:rPr lang="zh-CN" alt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58025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10847</TotalTime>
  <Pages>0</Pages>
  <Words>184</Words>
  <Characters>0</Characters>
  <Application>Microsoft Office PowerPoint</Application>
  <DocSecurity>0</DocSecurity>
  <PresentationFormat>On-screen Show (4:3)</PresentationFormat>
  <Lines>0</Lines>
  <Paragraphs>35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宋体</vt:lpstr>
      <vt:lpstr>华文宋体</vt:lpstr>
      <vt:lpstr>Arial</vt:lpstr>
      <vt:lpstr>Calibri</vt:lpstr>
      <vt:lpstr>Cambria Math</vt:lpstr>
      <vt:lpstr>Times</vt:lpstr>
      <vt:lpstr>默认设计模板</vt:lpstr>
      <vt:lpstr>Numerical modeling of CO2 fracturing</vt:lpstr>
      <vt:lpstr>Phase field governing equation for pressurized fracture</vt:lpstr>
      <vt:lpstr>PowerPoint Presentation</vt:lpstr>
      <vt:lpstr>Equation of state</vt:lpstr>
      <vt:lpstr> Equation of state </vt:lpstr>
      <vt:lpstr>Governing equations- Mass balance</vt:lpstr>
      <vt:lpstr>Governing equations-Energy balance</vt:lpstr>
      <vt:lpstr>Challenges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lan.li</dc:creator>
  <cp:lastModifiedBy>Mostafa</cp:lastModifiedBy>
  <cp:revision>624</cp:revision>
  <dcterms:created xsi:type="dcterms:W3CDTF">2013-01-25T01:44:32Z</dcterms:created>
  <dcterms:modified xsi:type="dcterms:W3CDTF">2018-05-27T08:28:50Z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2052-9.1.0.4953</vt:lpwstr>
  </property>
</Properties>
</file>