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7099300" cy="10234613"/>
  <p:defaultTextStyle>
    <a:defPPr>
      <a:defRPr lang="en-US"/>
    </a:defPPr>
    <a:lvl1pPr marL="0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26404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52807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79211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505615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632018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58422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84825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9011229" algn="l" defTabSz="2252807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5" autoAdjust="0"/>
    <p:restoredTop sz="95966" autoAdjust="0"/>
  </p:normalViewPr>
  <p:slideViewPr>
    <p:cSldViewPr showGuides="1">
      <p:cViewPr>
        <p:scale>
          <a:sx n="50" d="100"/>
          <a:sy n="50" d="100"/>
        </p:scale>
        <p:origin x="-288" y="5886"/>
      </p:cViewPr>
      <p:guideLst>
        <p:guide orient="horz" pos="17747"/>
        <p:guide pos="6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27188-8043-4EAB-8F4F-AD501E3BBF51}" type="datetimeFigureOut">
              <a:rPr lang="de-DE" smtClean="0"/>
              <a:t>08.02.2012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89204-7021-4720-ACBD-6A2EE7CE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99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1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2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52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79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50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632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5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84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011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1" y="1212605"/>
            <a:ext cx="4812029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3" y="1212605"/>
            <a:ext cx="14079642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09" y="19457691"/>
            <a:ext cx="18178780" cy="6013939"/>
          </a:xfrm>
        </p:spPr>
        <p:txBody>
          <a:bodyPr anchor="t"/>
          <a:lstStyle>
            <a:lvl1pPr algn="l">
              <a:defRPr sz="9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09" y="12833948"/>
            <a:ext cx="18178780" cy="6623742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2640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52807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7921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50561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63201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5842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8482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901122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2" y="7065330"/>
            <a:ext cx="9445836" cy="1998338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0"/>
            <a:ext cx="9445836" cy="19983384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39" y="6777951"/>
            <a:ext cx="9449552" cy="2824727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6404" indent="0">
              <a:buNone/>
              <a:defRPr sz="4900" b="1"/>
            </a:lvl2pPr>
            <a:lvl3pPr marL="2252807" indent="0">
              <a:buNone/>
              <a:defRPr sz="4400" b="1"/>
            </a:lvl3pPr>
            <a:lvl4pPr marL="3379211" indent="0">
              <a:buNone/>
              <a:defRPr sz="3900" b="1"/>
            </a:lvl4pPr>
            <a:lvl5pPr marL="4505615" indent="0">
              <a:buNone/>
              <a:defRPr sz="3900" b="1"/>
            </a:lvl5pPr>
            <a:lvl6pPr marL="5632018" indent="0">
              <a:buNone/>
              <a:defRPr sz="3900" b="1"/>
            </a:lvl6pPr>
            <a:lvl7pPr marL="6758422" indent="0">
              <a:buNone/>
              <a:defRPr sz="3900" b="1"/>
            </a:lvl7pPr>
            <a:lvl8pPr marL="7884825" indent="0">
              <a:buNone/>
              <a:defRPr sz="3900" b="1"/>
            </a:lvl8pPr>
            <a:lvl9pPr marL="9011229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39" y="9602677"/>
            <a:ext cx="9449552" cy="17446034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9" y="6777951"/>
            <a:ext cx="9453263" cy="2824727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26404" indent="0">
              <a:buNone/>
              <a:defRPr sz="4900" b="1"/>
            </a:lvl2pPr>
            <a:lvl3pPr marL="2252807" indent="0">
              <a:buNone/>
              <a:defRPr sz="4400" b="1"/>
            </a:lvl3pPr>
            <a:lvl4pPr marL="3379211" indent="0">
              <a:buNone/>
              <a:defRPr sz="3900" b="1"/>
            </a:lvl4pPr>
            <a:lvl5pPr marL="4505615" indent="0">
              <a:buNone/>
              <a:defRPr sz="3900" b="1"/>
            </a:lvl5pPr>
            <a:lvl6pPr marL="5632018" indent="0">
              <a:buNone/>
              <a:defRPr sz="3900" b="1"/>
            </a:lvl6pPr>
            <a:lvl7pPr marL="6758422" indent="0">
              <a:buNone/>
              <a:defRPr sz="3900" b="1"/>
            </a:lvl7pPr>
            <a:lvl8pPr marL="7884825" indent="0">
              <a:buNone/>
              <a:defRPr sz="3900" b="1"/>
            </a:lvl8pPr>
            <a:lvl9pPr marL="9011229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9602677"/>
            <a:ext cx="9453263" cy="17446034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4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2" y="1205591"/>
            <a:ext cx="7036109" cy="5130774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6" cy="25843120"/>
          </a:xfrm>
        </p:spPr>
        <p:txBody>
          <a:bodyPr/>
          <a:lstStyle>
            <a:lvl1pPr>
              <a:defRPr sz="79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2" y="6336367"/>
            <a:ext cx="7036109" cy="20712346"/>
          </a:xfrm>
        </p:spPr>
        <p:txBody>
          <a:bodyPr/>
          <a:lstStyle>
            <a:lvl1pPr marL="0" indent="0">
              <a:buNone/>
              <a:defRPr sz="3400"/>
            </a:lvl1pPr>
            <a:lvl2pPr marL="1126404" indent="0">
              <a:buNone/>
              <a:defRPr sz="3000"/>
            </a:lvl2pPr>
            <a:lvl3pPr marL="2252807" indent="0">
              <a:buNone/>
              <a:defRPr sz="2500"/>
            </a:lvl3pPr>
            <a:lvl4pPr marL="3379211" indent="0">
              <a:buNone/>
              <a:defRPr sz="2200"/>
            </a:lvl4pPr>
            <a:lvl5pPr marL="4505615" indent="0">
              <a:buNone/>
              <a:defRPr sz="2200"/>
            </a:lvl5pPr>
            <a:lvl6pPr marL="5632018" indent="0">
              <a:buNone/>
              <a:defRPr sz="2200"/>
            </a:lvl6pPr>
            <a:lvl7pPr marL="6758422" indent="0">
              <a:buNone/>
              <a:defRPr sz="2200"/>
            </a:lvl7pPr>
            <a:lvl8pPr marL="7884825" indent="0">
              <a:buNone/>
              <a:defRPr sz="2200"/>
            </a:lvl8pPr>
            <a:lvl9pPr marL="9011229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3" y="21195982"/>
            <a:ext cx="12832080" cy="2502306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3" y="2705573"/>
            <a:ext cx="12832080" cy="18167985"/>
          </a:xfrm>
        </p:spPr>
        <p:txBody>
          <a:bodyPr/>
          <a:lstStyle>
            <a:lvl1pPr marL="0" indent="0">
              <a:buNone/>
              <a:defRPr sz="7900"/>
            </a:lvl1pPr>
            <a:lvl2pPr marL="1126404" indent="0">
              <a:buNone/>
              <a:defRPr sz="6900"/>
            </a:lvl2pPr>
            <a:lvl3pPr marL="2252807" indent="0">
              <a:buNone/>
              <a:defRPr sz="5900"/>
            </a:lvl3pPr>
            <a:lvl4pPr marL="3379211" indent="0">
              <a:buNone/>
              <a:defRPr sz="4900"/>
            </a:lvl4pPr>
            <a:lvl5pPr marL="4505615" indent="0">
              <a:buNone/>
              <a:defRPr sz="4900"/>
            </a:lvl5pPr>
            <a:lvl6pPr marL="5632018" indent="0">
              <a:buNone/>
              <a:defRPr sz="4900"/>
            </a:lvl6pPr>
            <a:lvl7pPr marL="6758422" indent="0">
              <a:buNone/>
              <a:defRPr sz="4900"/>
            </a:lvl7pPr>
            <a:lvl8pPr marL="7884825" indent="0">
              <a:buNone/>
              <a:defRPr sz="4900"/>
            </a:lvl8pPr>
            <a:lvl9pPr marL="9011229" indent="0">
              <a:buNone/>
              <a:defRPr sz="4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3" y="23698289"/>
            <a:ext cx="12832080" cy="3553689"/>
          </a:xfrm>
        </p:spPr>
        <p:txBody>
          <a:bodyPr/>
          <a:lstStyle>
            <a:lvl1pPr marL="0" indent="0">
              <a:buNone/>
              <a:defRPr sz="3400"/>
            </a:lvl1pPr>
            <a:lvl2pPr marL="1126404" indent="0">
              <a:buNone/>
              <a:defRPr sz="3000"/>
            </a:lvl2pPr>
            <a:lvl3pPr marL="2252807" indent="0">
              <a:buNone/>
              <a:defRPr sz="2500"/>
            </a:lvl3pPr>
            <a:lvl4pPr marL="3379211" indent="0">
              <a:buNone/>
              <a:defRPr sz="2200"/>
            </a:lvl4pPr>
            <a:lvl5pPr marL="4505615" indent="0">
              <a:buNone/>
              <a:defRPr sz="2200"/>
            </a:lvl5pPr>
            <a:lvl6pPr marL="5632018" indent="0">
              <a:buNone/>
              <a:defRPr sz="2200"/>
            </a:lvl6pPr>
            <a:lvl7pPr marL="6758422" indent="0">
              <a:buNone/>
              <a:defRPr sz="2200"/>
            </a:lvl7pPr>
            <a:lvl8pPr marL="7884825" indent="0">
              <a:buNone/>
              <a:defRPr sz="2200"/>
            </a:lvl8pPr>
            <a:lvl9pPr marL="9011229" indent="0">
              <a:buNone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2" y="1212604"/>
            <a:ext cx="19248120" cy="5046663"/>
          </a:xfrm>
          <a:prstGeom prst="rect">
            <a:avLst/>
          </a:prstGeom>
        </p:spPr>
        <p:txBody>
          <a:bodyPr vert="horz" lIns="225281" tIns="112640" rIns="225281" bIns="1126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2" y="7065330"/>
            <a:ext cx="19248120" cy="19983384"/>
          </a:xfrm>
          <a:prstGeom prst="rect">
            <a:avLst/>
          </a:prstGeom>
        </p:spPr>
        <p:txBody>
          <a:bodyPr vert="horz" lIns="225281" tIns="112640" rIns="225281" bIns="1126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8"/>
          </a:xfrm>
          <a:prstGeom prst="rect">
            <a:avLst/>
          </a:prstGeom>
        </p:spPr>
        <p:txBody>
          <a:bodyPr vert="horz" lIns="225281" tIns="112640" rIns="225281" bIns="11264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90983-98A9-4B2B-B173-A1B067F06FF8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9" y="28065053"/>
            <a:ext cx="6772487" cy="1612128"/>
          </a:xfrm>
          <a:prstGeom prst="rect">
            <a:avLst/>
          </a:prstGeom>
        </p:spPr>
        <p:txBody>
          <a:bodyPr vert="horz" lIns="225281" tIns="112640" rIns="225281" bIns="11264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8" y="28065053"/>
            <a:ext cx="4990254" cy="1612128"/>
          </a:xfrm>
          <a:prstGeom prst="rect">
            <a:avLst/>
          </a:prstGeom>
        </p:spPr>
        <p:txBody>
          <a:bodyPr vert="horz" lIns="225281" tIns="112640" rIns="225281" bIns="11264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F8C8-EC87-4C37-BCB5-E42A51F3111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52807" rtl="0" eaLnBrk="1" latinLnBrk="0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4803" indent="-844803" algn="l" defTabSz="2252807" rtl="0" eaLnBrk="1" latinLnBrk="0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830406" indent="-704002" algn="l" defTabSz="2252807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816009" indent="-563202" algn="l" defTabSz="2252807" rtl="0" eaLnBrk="1" latinLnBrk="0" hangingPunct="1">
        <a:spcBef>
          <a:spcPct val="20000"/>
        </a:spcBef>
        <a:buFont typeface="Arial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42413" indent="-563202" algn="l" defTabSz="2252807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68816" indent="-563202" algn="l" defTabSz="2252807" rtl="0" eaLnBrk="1" latinLnBrk="0" hangingPunct="1">
        <a:spcBef>
          <a:spcPct val="20000"/>
        </a:spcBef>
        <a:buFont typeface="Arial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95220" indent="-563202" algn="l" defTabSz="225280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21624" indent="-563202" algn="l" defTabSz="225280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48027" indent="-563202" algn="l" defTabSz="225280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74431" indent="-563202" algn="l" defTabSz="2252807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6404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52807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9211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505615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32018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58422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84825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9011229" algn="l" defTabSz="2252807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1563" y="450355"/>
            <a:ext cx="21386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Trusted Storage</a:t>
            </a:r>
            <a:endParaRPr lang="en-US" sz="65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" y="1458467"/>
            <a:ext cx="21386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mtClean="0">
                <a:latin typeface="+mj-lt"/>
                <a:ea typeface="Verdana" pitchFamily="34" charset="0"/>
                <a:cs typeface="Verdana" pitchFamily="34" charset="0"/>
              </a:rPr>
              <a:t>Anjo Vahldiek</a:t>
            </a:r>
            <a:r>
              <a:rPr lang="en-US" sz="3400" smtClean="0">
                <a:latin typeface="+mj-lt"/>
                <a:ea typeface="Verdana" pitchFamily="34" charset="0"/>
                <a:cs typeface="Verdana" pitchFamily="34" charset="0"/>
              </a:rPr>
              <a:t>, Eslam Elnikety, Ansley Post, Peter Druschel, </a:t>
            </a:r>
          </a:p>
          <a:p>
            <a:pPr algn="ctr"/>
            <a:r>
              <a:rPr lang="en-US" sz="3400" smtClean="0">
                <a:latin typeface="+mj-lt"/>
                <a:ea typeface="Verdana" pitchFamily="34" charset="0"/>
                <a:cs typeface="Verdana" pitchFamily="34" charset="0"/>
              </a:rPr>
              <a:t>Deepak Garg, </a:t>
            </a:r>
            <a:r>
              <a:rPr lang="en-US" sz="3400">
                <a:ea typeface="Verdana" pitchFamily="34" charset="0"/>
                <a:cs typeface="Verdana" pitchFamily="34" charset="0"/>
              </a:rPr>
              <a:t>Johannes </a:t>
            </a:r>
            <a:r>
              <a:rPr lang="en-US" sz="3400" smtClean="0">
                <a:ea typeface="Verdana" pitchFamily="34" charset="0"/>
                <a:cs typeface="Verdana" pitchFamily="34" charset="0"/>
              </a:rPr>
              <a:t>Gehrke, Rodrigo Rodrigues</a:t>
            </a:r>
            <a:endParaRPr lang="en-US" sz="340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9651" y="26308121"/>
            <a:ext cx="9743710" cy="3287739"/>
          </a:xfrm>
          <a:prstGeom prst="roundRect">
            <a:avLst>
              <a:gd name="adj" fmla="val 24676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2774" y="3259212"/>
            <a:ext cx="9720586" cy="9473742"/>
          </a:xfrm>
          <a:prstGeom prst="roundRect">
            <a:avLst>
              <a:gd name="adj" fmla="val 9218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37415" y="3259212"/>
            <a:ext cx="9936609" cy="16543237"/>
          </a:xfrm>
          <a:prstGeom prst="roundRect">
            <a:avLst>
              <a:gd name="adj" fmla="val 7440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4368" y="2899171"/>
            <a:ext cx="3555775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1. Problem</a:t>
            </a:r>
            <a:endParaRPr lang="en-US" sz="40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29502" y="2898627"/>
            <a:ext cx="5696762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2. Trusted Storage</a:t>
            </a:r>
            <a:endParaRPr lang="en-US" sz="40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3345" y="25923822"/>
            <a:ext cx="8127978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40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. Properties &amp; Guarantees</a:t>
            </a:r>
            <a:endParaRPr lang="en-US" sz="40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0918" y="3627897"/>
            <a:ext cx="6854857" cy="866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i="1" smtClean="0">
                <a:solidFill>
                  <a:schemeClr val="tx2"/>
                </a:solidFill>
              </a:rPr>
              <a:t>Complex storage systems threaten data integrity &amp; confidentiality.</a:t>
            </a:r>
          </a:p>
          <a:p>
            <a:pPr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</a:pPr>
            <a:endParaRPr lang="en-US" sz="2000"/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smtClean="0"/>
              <a:t>Bugs</a:t>
            </a:r>
            <a:r>
              <a:rPr lang="en-US" sz="3400" smtClean="0"/>
              <a:t>, security </a:t>
            </a:r>
            <a:r>
              <a:rPr lang="en-US" sz="3400" b="1" smtClean="0"/>
              <a:t>vulnerabilities</a:t>
            </a:r>
            <a:r>
              <a:rPr lang="en-US" sz="3400" smtClean="0"/>
              <a:t>, operator errors, sabotage</a:t>
            </a:r>
            <a:endParaRPr lang="en-US" sz="3400"/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spc="-70" smtClean="0"/>
              <a:t>Lack of </a:t>
            </a:r>
            <a:r>
              <a:rPr lang="en-US" sz="3400" b="1" spc="-70" smtClean="0"/>
              <a:t>transparency</a:t>
            </a:r>
            <a:r>
              <a:rPr lang="en-US" sz="3400" spc="-70" smtClean="0"/>
              <a:t>/</a:t>
            </a:r>
            <a:r>
              <a:rPr lang="en-US" sz="3400" b="1" spc="-70" smtClean="0"/>
              <a:t>accountability</a:t>
            </a:r>
            <a:r>
              <a:rPr lang="en-US" sz="3400" spc="-70" smtClean="0"/>
              <a:t> in third-party storage</a:t>
            </a:r>
            <a:br>
              <a:rPr lang="en-US" sz="3400" spc="-70" smtClean="0"/>
            </a:br>
            <a:endParaRPr lang="en-US" sz="2000" spc="-70"/>
          </a:p>
          <a:p>
            <a:pPr marL="0" lvl="1" indent="39688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u="sng" smtClean="0"/>
              <a:t>Problem:</a:t>
            </a:r>
            <a:endParaRPr lang="en-US" sz="3400" u="sng"/>
          </a:p>
          <a:p>
            <a:pPr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smtClean="0"/>
              <a:t>Lack </a:t>
            </a:r>
            <a:r>
              <a:rPr lang="en-US" sz="3400" smtClean="0"/>
              <a:t>of </a:t>
            </a:r>
            <a:r>
              <a:rPr lang="en-US" sz="3400" b="1" smtClean="0"/>
              <a:t>storage level control</a:t>
            </a:r>
            <a:endParaRPr lang="en-US" sz="3400" smtClean="0"/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mtClean="0"/>
              <a:t>Who can read what &amp; when?</a:t>
            </a:r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mtClean="0"/>
              <a:t>Who can modify what &amp; when?</a:t>
            </a:r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mtClean="0"/>
              <a:t>Where is data stored?</a:t>
            </a:r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mtClean="0"/>
              <a:t>How many replicas?</a:t>
            </a:r>
          </a:p>
          <a:p>
            <a:pPr marL="266700" lvl="1" indent="-266700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mtClean="0"/>
              <a:t>What is the access history?</a:t>
            </a:r>
            <a:endParaRPr lang="en-US" sz="3400"/>
          </a:p>
        </p:txBody>
      </p:sp>
      <p:sp>
        <p:nvSpPr>
          <p:cNvPr id="18" name="TextBox 17"/>
          <p:cNvSpPr txBox="1"/>
          <p:nvPr/>
        </p:nvSpPr>
        <p:spPr>
          <a:xfrm>
            <a:off x="11107745" y="3629427"/>
            <a:ext cx="9522759" cy="100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i="1" dirty="0" smtClean="0">
                <a:solidFill>
                  <a:schemeClr val="tx2"/>
                </a:solidFill>
              </a:rPr>
              <a:t>Enforces a policy per named application object (e.g. file) and certifies its state.</a:t>
            </a:r>
            <a:r>
              <a:rPr lang="en-US" sz="3400" b="1" i="1" dirty="0" smtClean="0"/>
              <a:t/>
            </a:r>
            <a:br>
              <a:rPr lang="en-US" sz="3400" b="1" i="1" dirty="0" smtClean="0"/>
            </a:br>
            <a:endParaRPr lang="en-US" sz="2000" b="1" i="1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u="sng" dirty="0" smtClean="0"/>
              <a:t>Key Idea: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 smtClean="0"/>
              <a:t>User provides </a:t>
            </a:r>
            <a:r>
              <a:rPr lang="en-US" sz="3400" dirty="0"/>
              <a:t>a </a:t>
            </a:r>
            <a:r>
              <a:rPr lang="en-US" sz="3400" b="1" dirty="0" smtClean="0"/>
              <a:t>policy</a:t>
            </a:r>
            <a:r>
              <a:rPr lang="en-US" sz="3400" dirty="0" smtClean="0"/>
              <a:t> </a:t>
            </a:r>
            <a:r>
              <a:rPr lang="en-US" sz="3400" dirty="0"/>
              <a:t>for every </a:t>
            </a:r>
            <a:r>
              <a:rPr lang="en-US" sz="3400" dirty="0" smtClean="0"/>
              <a:t>application object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Storage device </a:t>
            </a:r>
            <a:r>
              <a:rPr lang="en-US" sz="3400" b="1" dirty="0"/>
              <a:t>enforces </a:t>
            </a:r>
            <a:r>
              <a:rPr lang="en-US" sz="3400" dirty="0" smtClean="0"/>
              <a:t>compliance with policy</a:t>
            </a:r>
            <a:endParaRPr lang="en-US" sz="3400" dirty="0"/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Storage device </a:t>
            </a:r>
            <a:r>
              <a:rPr lang="en-US" sz="3400" b="1" dirty="0" smtClean="0"/>
              <a:t>certifies</a:t>
            </a:r>
          </a:p>
          <a:p>
            <a:pPr marL="990600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i</a:t>
            </a:r>
            <a:r>
              <a:rPr lang="en-US" sz="3400" dirty="0" smtClean="0"/>
              <a:t>ts properties (location, type, reliability, etc.)</a:t>
            </a:r>
          </a:p>
          <a:p>
            <a:pPr marL="990600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 smtClean="0"/>
              <a:t>current policies associated with stored objects</a:t>
            </a:r>
          </a:p>
          <a:p>
            <a:pPr marL="990600" lvl="1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i</a:t>
            </a:r>
            <a:r>
              <a:rPr lang="en-US" sz="3400" dirty="0" smtClean="0"/>
              <a:t>ndex and access history of stored objects</a:t>
            </a:r>
            <a:br>
              <a:rPr lang="en-US" sz="3400" dirty="0" smtClean="0"/>
            </a:br>
            <a:endParaRPr lang="en-US" sz="3400" dirty="0" smtClean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u="sng" dirty="0" smtClean="0"/>
              <a:t>Benefits: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 smtClean="0"/>
              <a:t>Resilient against viruses, bugs, FS corruption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 smtClean="0"/>
              <a:t>Policies give users control </a:t>
            </a:r>
            <a:r>
              <a:rPr lang="en-US" sz="3400" dirty="0"/>
              <a:t>over provider data </a:t>
            </a:r>
            <a:r>
              <a:rPr lang="en-US" sz="3400" dirty="0" smtClean="0"/>
              <a:t>use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Certificates </a:t>
            </a:r>
            <a:r>
              <a:rPr lang="en-US" sz="3400" dirty="0" smtClean="0"/>
              <a:t>make provider accountable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 smtClean="0"/>
              <a:t>Minimizes trusted computing base</a:t>
            </a:r>
            <a:endParaRPr lang="en-US" sz="3400" dirty="0"/>
          </a:p>
        </p:txBody>
      </p:sp>
      <p:sp>
        <p:nvSpPr>
          <p:cNvPr id="23" name="Rounded Rectangle 22"/>
          <p:cNvSpPr/>
          <p:nvPr/>
        </p:nvSpPr>
        <p:spPr>
          <a:xfrm>
            <a:off x="612775" y="13250960"/>
            <a:ext cx="9720585" cy="6551489"/>
          </a:xfrm>
          <a:prstGeom prst="roundRect">
            <a:avLst>
              <a:gd name="adj" fmla="val 13479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882" y="26643902"/>
            <a:ext cx="909143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tabLst>
                <a:tab pos="266700" algn="l"/>
              </a:tabLst>
            </a:pPr>
            <a:r>
              <a:rPr lang="en-US" sz="3400" b="1" dirty="0" smtClean="0">
                <a:solidFill>
                  <a:schemeClr val="tx2"/>
                </a:solidFill>
              </a:rPr>
              <a:t>Data confidentiality, integrity &amp; accountability guarantees only depend on firmware integrity.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tabLst>
                <a:tab pos="266700" algn="l"/>
              </a:tabLst>
            </a:pPr>
            <a:endParaRPr lang="en-US" sz="1000" dirty="0" smtClean="0"/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dirty="0" smtClean="0"/>
              <a:t>Trusted storage implementation within firmware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dirty="0" smtClean="0"/>
              <a:t>Assumes no physical attacks</a:t>
            </a:r>
            <a:endParaRPr lang="en-US" sz="3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384" y="649987"/>
            <a:ext cx="2249999" cy="17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629424" y="20306848"/>
            <a:ext cx="8191768" cy="5472483"/>
          </a:xfrm>
          <a:prstGeom prst="roundRect">
            <a:avLst>
              <a:gd name="adj" fmla="val 13142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04865" y="19941187"/>
            <a:ext cx="504006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40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. Certificates</a:t>
            </a:r>
            <a:endParaRPr lang="en-US" sz="40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0808" y="20726318"/>
            <a:ext cx="784887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3400" b="1" i="1" dirty="0">
                <a:solidFill>
                  <a:schemeClr val="tx2"/>
                </a:solidFill>
              </a:rPr>
              <a:t>S</a:t>
            </a:r>
            <a:r>
              <a:rPr lang="en-US" sz="3400" b="1" i="1" dirty="0" smtClean="0">
                <a:solidFill>
                  <a:schemeClr val="tx2"/>
                </a:solidFill>
              </a:rPr>
              <a:t>igned </a:t>
            </a:r>
            <a:r>
              <a:rPr lang="en-US" sz="3400" b="1" i="1" dirty="0">
                <a:solidFill>
                  <a:schemeClr val="tx2"/>
                </a:solidFill>
              </a:rPr>
              <a:t>by </a:t>
            </a:r>
            <a:r>
              <a:rPr lang="en-US" sz="3400" b="1" i="1" dirty="0" smtClean="0">
                <a:solidFill>
                  <a:schemeClr val="tx2"/>
                </a:solidFill>
              </a:rPr>
              <a:t>trusted </a:t>
            </a:r>
            <a:r>
              <a:rPr lang="en-US" sz="3400" b="1" i="1" dirty="0">
                <a:solidFill>
                  <a:schemeClr val="tx2"/>
                </a:solidFill>
              </a:rPr>
              <a:t>storage </a:t>
            </a:r>
            <a:r>
              <a:rPr lang="en-US" sz="3400" b="1" i="1" dirty="0" smtClean="0">
                <a:solidFill>
                  <a:schemeClr val="tx2"/>
                </a:solidFill>
              </a:rPr>
              <a:t>device.</a:t>
            </a:r>
          </a:p>
          <a:p>
            <a:pPr>
              <a:buClr>
                <a:schemeClr val="tx2"/>
              </a:buClr>
            </a:pPr>
            <a:endParaRPr lang="en-US" sz="1000" dirty="0"/>
          </a:p>
          <a:p>
            <a:pPr>
              <a:buClr>
                <a:schemeClr val="tx2"/>
              </a:buClr>
            </a:pPr>
            <a:r>
              <a:rPr lang="en-US" sz="3400" dirty="0" smtClean="0"/>
              <a:t>Certificates testify</a:t>
            </a:r>
          </a:p>
          <a:p>
            <a:pPr marL="266700" indent="-2667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spc="-20" dirty="0" smtClean="0"/>
              <a:t>Properties for application objects</a:t>
            </a:r>
            <a:r>
              <a:rPr lang="en-US" sz="3400" spc="-20" dirty="0" smtClean="0"/>
              <a:t>: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Full path name, size &amp; hash of data</a:t>
            </a:r>
            <a:r>
              <a:rPr lang="en-US" sz="3400" dirty="0"/>
              <a:t>, physical </a:t>
            </a:r>
            <a:r>
              <a:rPr lang="en-US" sz="3400" dirty="0" smtClean="0"/>
              <a:t>layout, policy, access history</a:t>
            </a:r>
          </a:p>
          <a:p>
            <a:pPr marL="266700" indent="-2667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dirty="0"/>
              <a:t>D</a:t>
            </a:r>
            <a:r>
              <a:rPr lang="en-US" sz="3400" b="1" dirty="0" smtClean="0"/>
              <a:t>evice properties</a:t>
            </a:r>
            <a:r>
              <a:rPr lang="en-US" sz="3400" dirty="0" smtClean="0"/>
              <a:t>: </a:t>
            </a:r>
            <a:endParaRPr lang="en-US" sz="3400" dirty="0"/>
          </a:p>
          <a:p>
            <a:pPr marL="992188" lvl="1" indent="-2667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T</a:t>
            </a:r>
            <a:r>
              <a:rPr lang="en-US" sz="3400" dirty="0" smtClean="0"/>
              <a:t>ype</a:t>
            </a:r>
            <a:r>
              <a:rPr lang="en-US" sz="3400" dirty="0"/>
              <a:t>, firmware, service </a:t>
            </a:r>
            <a:r>
              <a:rPr lang="en-US" sz="3400" dirty="0" smtClean="0"/>
              <a:t>life</a:t>
            </a:r>
          </a:p>
          <a:p>
            <a:pPr marL="992188" lvl="1" indent="-2667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 smtClean="0"/>
              <a:t>Speed, capacity, # of disks/heads</a:t>
            </a:r>
          </a:p>
          <a:p>
            <a:pPr marL="992188" lvl="1" indent="-266700"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dirty="0"/>
              <a:t>Location, </a:t>
            </a:r>
            <a:r>
              <a:rPr lang="en-US" sz="3400" dirty="0" smtClean="0"/>
              <a:t>time, </a:t>
            </a:r>
            <a:r>
              <a:rPr lang="en-US" sz="3400" dirty="0"/>
              <a:t>reliability</a:t>
            </a:r>
          </a:p>
        </p:txBody>
      </p:sp>
      <p:pic>
        <p:nvPicPr>
          <p:cNvPr id="49" name="Picture 3" descr="C:\Users\Anjo\Desktop\Cli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9464" y="16231021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Anjo\Desktop\Cli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21864" y="1651078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Anjo\Desktop\Cli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74264" y="1680720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/>
          <p:nvPr/>
        </p:nvCxnSpPr>
        <p:spPr>
          <a:xfrm>
            <a:off x="12781632" y="17095037"/>
            <a:ext cx="1497377" cy="152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 descr="C:\Users\Anjo\Desktop\harddriv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16398" y="16201333"/>
            <a:ext cx="1742956" cy="174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1489798" y="18065278"/>
            <a:ext cx="12918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smtClean="0"/>
              <a:t>User</a:t>
            </a:r>
            <a:endParaRPr lang="en-US" sz="3400"/>
          </a:p>
        </p:txBody>
      </p:sp>
      <p:sp>
        <p:nvSpPr>
          <p:cNvPr id="57" name="TextBox 56"/>
          <p:cNvSpPr txBox="1"/>
          <p:nvPr/>
        </p:nvSpPr>
        <p:spPr>
          <a:xfrm>
            <a:off x="17382469" y="18016297"/>
            <a:ext cx="3147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smtClean="0"/>
              <a:t>Trusted Storage Device</a:t>
            </a:r>
            <a:endParaRPr lang="en-US" sz="3400"/>
          </a:p>
        </p:txBody>
      </p:sp>
      <p:cxnSp>
        <p:nvCxnSpPr>
          <p:cNvPr id="26" name="Straight Arrow Connector 25"/>
          <p:cNvCxnSpPr>
            <a:stCxn id="49" idx="0"/>
            <a:endCxn id="53" idx="0"/>
          </p:cNvCxnSpPr>
          <p:nvPr/>
        </p:nvCxnSpPr>
        <p:spPr>
          <a:xfrm rot="5400000" flipH="1" flipV="1">
            <a:off x="15433826" y="12576971"/>
            <a:ext cx="29688" cy="7278412"/>
          </a:xfrm>
          <a:prstGeom prst="bentConnector3">
            <a:avLst>
              <a:gd name="adj1" fmla="val 4014208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273579" y="14487905"/>
            <a:ext cx="22487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smtClean="0"/>
              <a:t>Certificates</a:t>
            </a:r>
            <a:endParaRPr lang="en-US" sz="3400"/>
          </a:p>
        </p:txBody>
      </p:sp>
      <p:pic>
        <p:nvPicPr>
          <p:cNvPr id="1032" name="Picture 8" descr="C:\Users\Anjo\Desktop\121906_40736_128_certificate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54040" y="1441990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0">
            <a:off x="16968896" y="14830826"/>
            <a:ext cx="487194" cy="48719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3351" y="793097"/>
            <a:ext cx="3600000" cy="139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8084784" y="3690715"/>
            <a:ext cx="1384800" cy="1656184"/>
            <a:chOff x="1286545" y="5005445"/>
            <a:chExt cx="1384800" cy="1656184"/>
          </a:xfrm>
        </p:grpSpPr>
        <p:pic>
          <p:nvPicPr>
            <p:cNvPr id="103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545" y="5005445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45" y="5285213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Anjo\Desktop\Clie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345" y="558162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6" name="Straight Arrow Connector 105"/>
          <p:cNvCxnSpPr>
            <a:stCxn id="105" idx="2"/>
            <a:endCxn id="15" idx="0"/>
          </p:cNvCxnSpPr>
          <p:nvPr/>
        </p:nvCxnSpPr>
        <p:spPr>
          <a:xfrm>
            <a:off x="8929584" y="5346899"/>
            <a:ext cx="45113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5" descr="C:\Users\Anjo\Desktop\harddriv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9752" y="10782203"/>
            <a:ext cx="1045416" cy="104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/>
          <p:cNvCxnSpPr>
            <a:stCxn id="107" idx="0"/>
          </p:cNvCxnSpPr>
          <p:nvPr/>
        </p:nvCxnSpPr>
        <p:spPr>
          <a:xfrm rot="5400000" flipH="1" flipV="1">
            <a:off x="7275813" y="9105874"/>
            <a:ext cx="2482977" cy="869682"/>
          </a:xfrm>
          <a:prstGeom prst="bentConnector3">
            <a:avLst>
              <a:gd name="adj1" fmla="val 69565"/>
            </a:avLst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8" descr="C:\Users\Anjo\Desktop\121906_40736_128_certificate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832" y="1996460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0">
            <a:off x="5877891" y="20198854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404368" y="12880039"/>
            <a:ext cx="6507033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3. Example Policies</a:t>
            </a:r>
            <a:endParaRPr lang="en-US" sz="40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2320" y="13567126"/>
            <a:ext cx="9217024" cy="58554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i="1" smtClean="0">
                <a:solidFill>
                  <a:schemeClr val="tx2"/>
                </a:solidFill>
              </a:rPr>
              <a:t>User-provided specification of </a:t>
            </a:r>
            <a:r>
              <a:rPr lang="en-US" sz="3400" b="1" i="1">
                <a:solidFill>
                  <a:schemeClr val="tx2"/>
                </a:solidFill>
              </a:rPr>
              <a:t>access restrictions</a:t>
            </a:r>
            <a:r>
              <a:rPr lang="en-US" sz="3400" b="1" i="1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</a:pPr>
            <a:endParaRPr lang="en-US" sz="2000" b="1" i="1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smtClean="0"/>
              <a:t>Identity</a:t>
            </a:r>
            <a:r>
              <a:rPr lang="en-US" sz="3400"/>
              <a:t>: </a:t>
            </a:r>
            <a:r>
              <a:rPr lang="en-US" sz="3400" smtClean="0"/>
              <a:t>Requires </a:t>
            </a:r>
            <a:r>
              <a:rPr lang="en-US" sz="3400"/>
              <a:t>proof </a:t>
            </a:r>
            <a:r>
              <a:rPr lang="en-US" sz="3400" smtClean="0"/>
              <a:t>of identity</a:t>
            </a:r>
          </a:p>
          <a:p>
            <a:pPr marL="2247900" indent="-2247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tabLst>
                <a:tab pos="457200" algn="l"/>
              </a:tabLst>
            </a:pPr>
            <a:r>
              <a:rPr lang="en-US" sz="3400" b="1"/>
              <a:t>Attestation</a:t>
            </a:r>
            <a:r>
              <a:rPr lang="en-US" sz="3400"/>
              <a:t>: </a:t>
            </a:r>
            <a:r>
              <a:rPr lang="en-US" sz="3400" smtClean="0"/>
              <a:t>Requires </a:t>
            </a:r>
            <a:r>
              <a:rPr lang="en-US" sz="3400"/>
              <a:t>proof of </a:t>
            </a:r>
            <a:r>
              <a:rPr lang="en-US" sz="3400" smtClean="0"/>
              <a:t>hw/sw configuration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/>
              <a:t>Quota</a:t>
            </a:r>
            <a:r>
              <a:rPr lang="en-US" sz="3400"/>
              <a:t>: Limit number of read </a:t>
            </a:r>
            <a:r>
              <a:rPr lang="en-US" sz="3400" smtClean="0"/>
              <a:t>accesses</a:t>
            </a:r>
            <a:endParaRPr lang="en-US" sz="2000" smtClean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 smtClean="0"/>
              <a:t>Location</a:t>
            </a:r>
            <a:r>
              <a:rPr lang="en-US" sz="3400" smtClean="0"/>
              <a:t> </a:t>
            </a:r>
            <a:r>
              <a:rPr lang="en-US" sz="3400" b="1" smtClean="0"/>
              <a:t>Aware</a:t>
            </a:r>
            <a:r>
              <a:rPr lang="en-US" sz="3400" smtClean="0"/>
              <a:t>: Allow writes at specified locations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/>
              <a:t>Storage</a:t>
            </a:r>
            <a:r>
              <a:rPr lang="en-US" sz="3400"/>
              <a:t> </a:t>
            </a:r>
            <a:r>
              <a:rPr lang="en-US" sz="3400" b="1"/>
              <a:t>Lease</a:t>
            </a:r>
            <a:r>
              <a:rPr lang="en-US" sz="3400"/>
              <a:t>: Allow writes after given </a:t>
            </a:r>
            <a:r>
              <a:rPr lang="en-US" sz="3400" smtClean="0"/>
              <a:t>date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/>
              <a:t>Time</a:t>
            </a:r>
            <a:r>
              <a:rPr lang="en-US" sz="3400"/>
              <a:t> </a:t>
            </a:r>
            <a:r>
              <a:rPr lang="en-US" sz="3400" b="1" smtClean="0"/>
              <a:t>Capsule</a:t>
            </a:r>
            <a:r>
              <a:rPr lang="en-US" sz="3400"/>
              <a:t>: Allow reads after given </a:t>
            </a:r>
            <a:r>
              <a:rPr lang="en-US" sz="3400" smtClean="0"/>
              <a:t>date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3400" b="1"/>
              <a:t>Expiration</a:t>
            </a:r>
            <a:r>
              <a:rPr lang="en-US" sz="3400"/>
              <a:t>: Allow reads prior to given </a:t>
            </a:r>
            <a:r>
              <a:rPr lang="en-US" sz="3400" smtClean="0"/>
              <a:t>date</a:t>
            </a:r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0">
            <a:off x="7105326" y="12902700"/>
            <a:ext cx="720000" cy="720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>
            <a:off x="16625182" y="17050789"/>
            <a:ext cx="1687801" cy="37121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0">
            <a:off x="16985769" y="16640605"/>
            <a:ext cx="950501" cy="95050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0">
            <a:off x="19150966" y="17030273"/>
            <a:ext cx="1064256" cy="10642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9791205" y="20712010"/>
            <a:ext cx="107285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400" b="1" i="1" dirty="0">
                <a:solidFill>
                  <a:schemeClr val="tx2"/>
                </a:solidFill>
              </a:rPr>
              <a:t>A </a:t>
            </a:r>
            <a:r>
              <a:rPr lang="en-US" sz="3400" b="1" i="1" dirty="0" smtClean="0">
                <a:solidFill>
                  <a:schemeClr val="tx2"/>
                </a:solidFill>
              </a:rPr>
              <a:t>device (e.g., single disk or enclosure) that provides trusted primitives.</a:t>
            </a:r>
            <a:br>
              <a:rPr lang="en-US" sz="3400" b="1" i="1" dirty="0" smtClean="0">
                <a:solidFill>
                  <a:schemeClr val="tx2"/>
                </a:solidFill>
              </a:rPr>
            </a:br>
            <a:endParaRPr lang="en-US" sz="1600" b="1" dirty="0" smtClean="0">
              <a:solidFill>
                <a:schemeClr val="tx2"/>
              </a:solidFill>
            </a:endParaRP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spc="-100" dirty="0"/>
              <a:t>Trusted firmware </a:t>
            </a:r>
            <a:r>
              <a:rPr lang="en-US" sz="3400" spc="-100" dirty="0" smtClean="0"/>
              <a:t>with </a:t>
            </a:r>
            <a:r>
              <a:rPr lang="en-US" sz="3400" spc="-100" dirty="0"/>
              <a:t>secure updates </a:t>
            </a:r>
            <a:r>
              <a:rPr lang="en-US" sz="3400" spc="-100" dirty="0" smtClean="0"/>
              <a:t>(manufacturer-certified)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dirty="0" smtClean="0"/>
              <a:t>Cryptographic support </a:t>
            </a:r>
            <a:r>
              <a:rPr lang="en-US" sz="3400" dirty="0" smtClean="0"/>
              <a:t>(credentials, encryption, …)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dirty="0" smtClean="0"/>
              <a:t>Secure channel</a:t>
            </a:r>
            <a:r>
              <a:rPr lang="en-US" sz="3400" dirty="0" smtClean="0"/>
              <a:t> between two trusted storage devices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sz="3400" b="1" dirty="0" smtClean="0"/>
              <a:t>Trusted </a:t>
            </a:r>
            <a:r>
              <a:rPr lang="en-US" sz="3400" b="1" dirty="0"/>
              <a:t>network servers </a:t>
            </a:r>
            <a:r>
              <a:rPr lang="en-US" sz="3400" dirty="0"/>
              <a:t>for time &amp; </a:t>
            </a:r>
            <a:r>
              <a:rPr lang="en-US" sz="3400" dirty="0" smtClean="0"/>
              <a:t>location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9298824" y="20321036"/>
            <a:ext cx="11475201" cy="5472957"/>
          </a:xfrm>
          <a:prstGeom prst="roundRect">
            <a:avLst>
              <a:gd name="adj" fmla="val 13460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45328" y="19916853"/>
            <a:ext cx="7426502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spc="-1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5. Trusted Storage </a:t>
            </a:r>
            <a:r>
              <a:rPr lang="en-US" sz="4000" b="1" spc="-1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sz="4000" b="1" spc="-100" dirty="0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evice</a:t>
            </a:r>
            <a:endParaRPr lang="en-US" sz="4000" b="1" spc="-100" dirty="0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703450" y="5994971"/>
            <a:ext cx="2542493" cy="472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/>
              <a:t>Application</a:t>
            </a:r>
            <a:endParaRPr lang="en-US" sz="2600"/>
          </a:p>
        </p:txBody>
      </p:sp>
      <p:sp>
        <p:nvSpPr>
          <p:cNvPr id="67" name="Abgerundetes Rechteck 66"/>
          <p:cNvSpPr/>
          <p:nvPr/>
        </p:nvSpPr>
        <p:spPr>
          <a:xfrm>
            <a:off x="7703450" y="7147099"/>
            <a:ext cx="1190070" cy="472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/>
              <a:t>FS</a:t>
            </a:r>
            <a:endParaRPr lang="en-US" sz="2600"/>
          </a:p>
        </p:txBody>
      </p:sp>
      <p:sp>
        <p:nvSpPr>
          <p:cNvPr id="68" name="Abgerundetes Rechteck 67"/>
          <p:cNvSpPr/>
          <p:nvPr/>
        </p:nvSpPr>
        <p:spPr>
          <a:xfrm>
            <a:off x="7683680" y="6571469"/>
            <a:ext cx="2582031" cy="47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/>
              <a:t>OS</a:t>
            </a:r>
            <a:endParaRPr lang="en-US" sz="2600"/>
          </a:p>
        </p:txBody>
      </p:sp>
      <p:cxnSp>
        <p:nvCxnSpPr>
          <p:cNvPr id="71" name="Straight Arrow Connector 107"/>
          <p:cNvCxnSpPr>
            <a:stCxn id="82" idx="0"/>
          </p:cNvCxnSpPr>
          <p:nvPr/>
        </p:nvCxnSpPr>
        <p:spPr>
          <a:xfrm rot="16200000" flipV="1">
            <a:off x="8385497" y="8865872"/>
            <a:ext cx="1537693" cy="404403"/>
          </a:xfrm>
          <a:prstGeom prst="bentConnector3">
            <a:avLst>
              <a:gd name="adj1" fmla="val 50619"/>
            </a:avLst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7"/>
          <p:cNvSpPr txBox="1"/>
          <p:nvPr/>
        </p:nvSpPr>
        <p:spPr>
          <a:xfrm>
            <a:off x="11125448" y="26643902"/>
            <a:ext cx="9331696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tabLst>
                <a:tab pos="266700" algn="l"/>
              </a:tabLst>
            </a:pPr>
            <a:r>
              <a:rPr lang="en-US" sz="3400" b="1" dirty="0" smtClean="0">
                <a:solidFill>
                  <a:schemeClr val="tx2"/>
                </a:solidFill>
              </a:rPr>
              <a:t>Implementation in progress, promising simulation results: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tabLst>
                <a:tab pos="266700" algn="l"/>
              </a:tabLst>
            </a:pPr>
            <a:endParaRPr lang="en-US" sz="100" dirty="0" smtClean="0"/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pc="-50" dirty="0" smtClean="0"/>
              <a:t>Additional flash memory (0.05 % of device capacity)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3400" spc="-50" dirty="0" smtClean="0"/>
              <a:t>&lt; 3% latency increase</a:t>
            </a:r>
            <a:endParaRPr lang="en-US" sz="3400" spc="-50" dirty="0"/>
          </a:p>
        </p:txBody>
      </p:sp>
      <p:pic>
        <p:nvPicPr>
          <p:cNvPr id="97" name="Picture 15" descr="http://www.veryicon.com/icon/png/System/Torrent/viru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03296">
            <a:off x="7991111" y="6863195"/>
            <a:ext cx="328764" cy="3287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5" descr="http://www.veryicon.com/icon/png/System/Torrent/vi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962">
            <a:off x="9723298" y="6356430"/>
            <a:ext cx="470731" cy="470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0">
            <a:off x="12963746" y="16640604"/>
            <a:ext cx="950501" cy="95050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90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Abgerundetes Rechteck 74"/>
          <p:cNvSpPr/>
          <p:nvPr/>
        </p:nvSpPr>
        <p:spPr>
          <a:xfrm>
            <a:off x="8965528" y="7143860"/>
            <a:ext cx="1223816" cy="472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/>
              <a:t>NFS</a:t>
            </a:r>
            <a:endParaRPr lang="en-US" sz="2600"/>
          </a:p>
        </p:txBody>
      </p:sp>
      <p:pic>
        <p:nvPicPr>
          <p:cNvPr id="81" name="Picture 5" descr="C:\Users\Anjo\Desktop\harddriv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3200" y="11433670"/>
            <a:ext cx="593205" cy="5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 descr="C:\Users\Anjo\Desktop\harddriv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5600" y="11586070"/>
            <a:ext cx="593205" cy="5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" descr="C:\Users\Anjo\Desktop\harddriv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8000" y="11738470"/>
            <a:ext cx="593205" cy="59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105"/>
          <p:cNvCxnSpPr>
            <a:stCxn id="82" idx="2"/>
          </p:cNvCxnSpPr>
          <p:nvPr/>
        </p:nvCxnSpPr>
        <p:spPr>
          <a:xfrm>
            <a:off x="9356544" y="10632484"/>
            <a:ext cx="0" cy="7630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/>
          <p:cNvSpPr/>
          <p:nvPr/>
        </p:nvSpPr>
        <p:spPr>
          <a:xfrm>
            <a:off x="7703451" y="7723163"/>
            <a:ext cx="1190070" cy="472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/>
              <a:t>Driver</a:t>
            </a:r>
            <a:endParaRPr lang="en-US" sz="2600"/>
          </a:p>
        </p:txBody>
      </p:sp>
      <p:pic>
        <p:nvPicPr>
          <p:cNvPr id="124" name="Picture 2" descr="C:\Users\anjo\Dropbox\mpi\confs\fast12\poster\Status-script-erro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82161">
            <a:off x="7657577" y="6271516"/>
            <a:ext cx="559686" cy="5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Gerade Verbindung 69"/>
          <p:cNvCxnSpPr/>
          <p:nvPr/>
        </p:nvCxnSpPr>
        <p:spPr>
          <a:xfrm>
            <a:off x="7525048" y="3546699"/>
            <a:ext cx="0" cy="8941186"/>
          </a:xfrm>
          <a:prstGeom prst="line">
            <a:avLst/>
          </a:prstGeom>
          <a:ln w="28575" cap="flat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/>
          <p:cNvSpPr/>
          <p:nvPr/>
        </p:nvSpPr>
        <p:spPr>
          <a:xfrm>
            <a:off x="8451736" y="9836920"/>
            <a:ext cx="1809616" cy="795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sz="2600" spc="-100" smtClean="0"/>
              <a:t>Storage Web-Service</a:t>
            </a:r>
            <a:endParaRPr lang="en-US" sz="2600" spc="-100"/>
          </a:p>
        </p:txBody>
      </p:sp>
      <p:sp>
        <p:nvSpPr>
          <p:cNvPr id="95" name="Abgerundetes Rechteck 94"/>
          <p:cNvSpPr/>
          <p:nvPr/>
        </p:nvSpPr>
        <p:spPr>
          <a:xfrm>
            <a:off x="8956288" y="7723162"/>
            <a:ext cx="1190070" cy="472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smtClean="0"/>
              <a:t>Net</a:t>
            </a:r>
          </a:p>
        </p:txBody>
      </p:sp>
      <p:pic>
        <p:nvPicPr>
          <p:cNvPr id="40" name="Picture 2" descr="C:\Users\anjo\Dropbox\mpi\confs\fast12\poster\Status-script-error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087">
            <a:off x="8647880" y="7308295"/>
            <a:ext cx="559686" cy="5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uppieren 122"/>
          <p:cNvGrpSpPr/>
          <p:nvPr/>
        </p:nvGrpSpPr>
        <p:grpSpPr>
          <a:xfrm>
            <a:off x="14262782" y="16130734"/>
            <a:ext cx="2310330" cy="1434426"/>
            <a:chOff x="7648333" y="6147371"/>
            <a:chExt cx="2750011" cy="2200342"/>
          </a:xfrm>
        </p:grpSpPr>
        <p:sp>
          <p:nvSpPr>
            <p:cNvPr id="136" name="Abgerundetes Rechteck 135"/>
            <p:cNvSpPr/>
            <p:nvPr/>
          </p:nvSpPr>
          <p:spPr>
            <a:xfrm>
              <a:off x="7761902" y="6147371"/>
              <a:ext cx="2636442" cy="4721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Application</a:t>
              </a:r>
              <a:endParaRPr lang="en-US" sz="2400"/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7816313" y="7299499"/>
              <a:ext cx="1229607" cy="4721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FS</a:t>
              </a:r>
              <a:endParaRPr lang="en-US" sz="2400"/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7761902" y="6723869"/>
              <a:ext cx="2636442" cy="4717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OS</a:t>
              </a:r>
              <a:endParaRPr lang="en-US" sz="2400"/>
            </a:p>
          </p:txBody>
        </p:sp>
        <p:pic>
          <p:nvPicPr>
            <p:cNvPr id="139" name="Picture 15" descr="http://www.veryicon.com/icon/png/System/Torrent/virus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403296">
              <a:off x="8143511" y="7015595"/>
              <a:ext cx="328764" cy="32876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15" descr="http://www.veryicon.com/icon/png/System/Torrent/virus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962">
              <a:off x="9875698" y="6508830"/>
              <a:ext cx="470731" cy="47073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Abgerundetes Rechteck 140"/>
            <p:cNvSpPr/>
            <p:nvPr/>
          </p:nvSpPr>
          <p:spPr>
            <a:xfrm>
              <a:off x="9117928" y="7296260"/>
              <a:ext cx="1223816" cy="4721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NFS</a:t>
              </a:r>
              <a:endParaRPr lang="en-US" sz="2400"/>
            </a:p>
          </p:txBody>
        </p:sp>
        <p:sp>
          <p:nvSpPr>
            <p:cNvPr id="142" name="Abgerundetes Rechteck 141"/>
            <p:cNvSpPr/>
            <p:nvPr/>
          </p:nvSpPr>
          <p:spPr>
            <a:xfrm>
              <a:off x="7855851" y="7875563"/>
              <a:ext cx="1190070" cy="4721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Driver</a:t>
              </a:r>
              <a:endParaRPr lang="en-US" sz="2400"/>
            </a:p>
          </p:txBody>
        </p:sp>
        <p:pic>
          <p:nvPicPr>
            <p:cNvPr id="143" name="Picture 2" descr="C:\Users\anjo\Dropbox\mpi\confs\fast12\poster\Status-script-error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82161">
              <a:off x="7648333" y="6307772"/>
              <a:ext cx="559686" cy="55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Abgerundetes Rechteck 143"/>
            <p:cNvSpPr/>
            <p:nvPr/>
          </p:nvSpPr>
          <p:spPr>
            <a:xfrm>
              <a:off x="9108688" y="7875562"/>
              <a:ext cx="1190070" cy="4721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Net</a:t>
              </a:r>
            </a:p>
          </p:txBody>
        </p:sp>
        <p:pic>
          <p:nvPicPr>
            <p:cNvPr id="145" name="Picture 2" descr="C:\Users\anjo\Dropbox\mpi\confs\fast12\poster\Status-script-error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80087">
              <a:off x="8800280" y="7460695"/>
              <a:ext cx="559686" cy="55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7" name="Abgerundetes Rechteck 146"/>
          <p:cNvSpPr/>
          <p:nvPr/>
        </p:nvSpPr>
        <p:spPr>
          <a:xfrm>
            <a:off x="14646597" y="17750866"/>
            <a:ext cx="1663427" cy="612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spc="-100" smtClean="0"/>
              <a:t>Storage Web-Service</a:t>
            </a:r>
            <a:endParaRPr lang="en-US" sz="2400" spc="-100"/>
          </a:p>
        </p:txBody>
      </p:sp>
      <p:sp>
        <p:nvSpPr>
          <p:cNvPr id="85" name="Rounded Rectangle 6"/>
          <p:cNvSpPr/>
          <p:nvPr/>
        </p:nvSpPr>
        <p:spPr>
          <a:xfrm>
            <a:off x="10837415" y="26325486"/>
            <a:ext cx="9936610" cy="3287739"/>
          </a:xfrm>
          <a:prstGeom prst="roundRect">
            <a:avLst>
              <a:gd name="adj" fmla="val 24676"/>
            </a:avLst>
          </a:prstGeom>
          <a:noFill/>
          <a:ln w="25400" cap="rnd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6" name="TextBox 15"/>
          <p:cNvSpPr txBox="1"/>
          <p:nvPr/>
        </p:nvSpPr>
        <p:spPr>
          <a:xfrm>
            <a:off x="11671109" y="25941187"/>
            <a:ext cx="282677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smtClean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  <a:gs pos="100000">
                      <a:schemeClr val="tx2">
                        <a:lumMod val="80000"/>
                        <a:lumOff val="20000"/>
                      </a:schemeClr>
                    </a:gs>
                  </a:gsLst>
                  <a:lin ang="5400000" scaled="0"/>
                </a:gradFill>
                <a:latin typeface="Verdana" pitchFamily="34" charset="0"/>
                <a:ea typeface="Verdana" pitchFamily="34" charset="0"/>
                <a:cs typeface="Verdana" pitchFamily="34" charset="0"/>
              </a:rPr>
              <a:t>7. Status</a:t>
            </a:r>
            <a:endParaRPr lang="en-US" sz="4000" b="1">
              <a:gradFill>
                <a:gsLst>
                  <a:gs pos="0">
                    <a:schemeClr val="tx2"/>
                  </a:gs>
                  <a:gs pos="25000">
                    <a:schemeClr val="tx2"/>
                  </a:gs>
                  <a:gs pos="100000">
                    <a:schemeClr val="tx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6CB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Benutzerdefiniert</PresentationFormat>
  <Paragraphs>81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Anjo Vahldiek</dc:creator>
  <cp:lastModifiedBy>Anjo Vahldiek</cp:lastModifiedBy>
  <cp:revision>218</cp:revision>
  <dcterms:created xsi:type="dcterms:W3CDTF">2011-05-02T09:40:30Z</dcterms:created>
  <dcterms:modified xsi:type="dcterms:W3CDTF">2012-02-08T12:53:05Z</dcterms:modified>
</cp:coreProperties>
</file>