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1.xml" ContentType="application/vnd.openxmlformats-officedocument.drawingml.chart+xml"/>
  <Override PartName="/ppt/notesSlides/notesSlide27.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28.xml" ContentType="application/vnd.openxmlformats-officedocument.presentationml.notesSlide+xml"/>
  <Override PartName="/ppt/charts/chart4.xml" ContentType="application/vnd.openxmlformats-officedocument.drawingml.chart+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sldIdLst>
    <p:sldId id="366" r:id="rId2"/>
    <p:sldId id="339" r:id="rId3"/>
    <p:sldId id="340" r:id="rId4"/>
    <p:sldId id="309" r:id="rId5"/>
    <p:sldId id="342" r:id="rId6"/>
    <p:sldId id="341" r:id="rId7"/>
    <p:sldId id="343" r:id="rId8"/>
    <p:sldId id="262" r:id="rId9"/>
    <p:sldId id="364" r:id="rId10"/>
    <p:sldId id="363" r:id="rId11"/>
    <p:sldId id="330" r:id="rId12"/>
    <p:sldId id="351" r:id="rId13"/>
    <p:sldId id="332" r:id="rId14"/>
    <p:sldId id="331" r:id="rId15"/>
    <p:sldId id="353" r:id="rId16"/>
    <p:sldId id="367" r:id="rId17"/>
    <p:sldId id="354" r:id="rId18"/>
    <p:sldId id="357" r:id="rId19"/>
    <p:sldId id="368" r:id="rId20"/>
    <p:sldId id="356" r:id="rId21"/>
    <p:sldId id="374" r:id="rId22"/>
    <p:sldId id="375" r:id="rId23"/>
    <p:sldId id="365" r:id="rId24"/>
    <p:sldId id="373" r:id="rId25"/>
    <p:sldId id="271" r:id="rId26"/>
    <p:sldId id="334" r:id="rId27"/>
    <p:sldId id="377" r:id="rId28"/>
    <p:sldId id="325" r:id="rId29"/>
    <p:sldId id="278" r:id="rId30"/>
    <p:sldId id="313" r:id="rId31"/>
    <p:sldId id="279" r:id="rId32"/>
    <p:sldId id="280" r:id="rId33"/>
    <p:sldId id="281" r:id="rId34"/>
    <p:sldId id="282" r:id="rId35"/>
    <p:sldId id="335" r:id="rId36"/>
    <p:sldId id="336" r:id="rId37"/>
    <p:sldId id="337" r:id="rId38"/>
    <p:sldId id="338" r:id="rId39"/>
    <p:sldId id="378" r:id="rId40"/>
    <p:sldId id="349" r:id="rId41"/>
    <p:sldId id="328" r:id="rId42"/>
    <p:sldId id="329" r:id="rId43"/>
    <p:sldId id="261" r:id="rId44"/>
    <p:sldId id="263" r:id="rId45"/>
    <p:sldId id="327" r:id="rId46"/>
    <p:sldId id="333" r:id="rId47"/>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9" autoAdjust="0"/>
    <p:restoredTop sz="70791" autoAdjust="0"/>
  </p:normalViewPr>
  <p:slideViewPr>
    <p:cSldViewPr showGuides="1">
      <p:cViewPr>
        <p:scale>
          <a:sx n="66" d="100"/>
          <a:sy n="66" d="100"/>
        </p:scale>
        <p:origin x="-2040" y="-72"/>
      </p:cViewPr>
      <p:guideLst>
        <p:guide orient="horz" pos="3120"/>
        <p:guide pos="144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66" d="100"/>
          <a:sy n="66" d="100"/>
        </p:scale>
        <p:origin x="-3216" y="-96"/>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oleObject" Target="file:///C:\Users\vahldiek\Google%20Drive\anjo\mpi\papers\TrustedStorage\gdeurosys15-talk\eurosystalk\eurosys2015-talk-graph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vahldiek\Google%20Drive\anjo\mpi\papers\TrustedStorage\gdeurosys15-talk\eurosystalk\eurosys2015-talk-graph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vahldiek\Google%20Drive\anjo\mpi\papers\TrustedStorage\gdeurosys15-talk\eurosystalk\eurosys2015-talk-graph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vahldiek\Google%20Drive\anjo\mpi\papers\TrustedStorage\gdeurosys15-talk\eurosystalk\eurosys2015-talk-graph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7.1013888032178521E-2"/>
          <c:y val="0.19105193542251242"/>
          <c:w val="0.44700377701685956"/>
          <c:h val="0.57552655224773608"/>
        </c:manualLayout>
      </c:layout>
      <c:barChart>
        <c:barDir val="col"/>
        <c:grouping val="clustered"/>
        <c:varyColors val="0"/>
        <c:ser>
          <c:idx val="0"/>
          <c:order val="0"/>
          <c:tx>
            <c:strRef>
              <c:f>throughput!$E$9</c:f>
              <c:strCache>
                <c:ptCount val="1"/>
                <c:pt idx="0">
                  <c:v>iSCSI</c:v>
                </c:pt>
              </c:strCache>
            </c:strRef>
          </c:tx>
          <c:invertIfNegative val="0"/>
          <c:cat>
            <c:strRef>
              <c:f>throughput!$D$10:$D$11</c:f>
              <c:strCache>
                <c:ptCount val="2"/>
                <c:pt idx="0">
                  <c:v>Seq. read</c:v>
                </c:pt>
                <c:pt idx="1">
                  <c:v>Seq. write</c:v>
                </c:pt>
              </c:strCache>
            </c:strRef>
          </c:cat>
          <c:val>
            <c:numRef>
              <c:f>throughput!$E$10:$E$11</c:f>
              <c:numCache>
                <c:formatCode>General</c:formatCode>
                <c:ptCount val="2"/>
                <c:pt idx="0">
                  <c:v>513.76</c:v>
                </c:pt>
                <c:pt idx="1">
                  <c:v>388.32</c:v>
                </c:pt>
              </c:numCache>
            </c:numRef>
          </c:val>
        </c:ser>
        <c:ser>
          <c:idx val="1"/>
          <c:order val="1"/>
          <c:tx>
            <c:strRef>
              <c:f>throughput!$F$9</c:f>
              <c:strCache>
                <c:ptCount val="1"/>
                <c:pt idx="0">
                  <c:v>Guardat</c:v>
                </c:pt>
              </c:strCache>
            </c:strRef>
          </c:tx>
          <c:invertIfNegative val="0"/>
          <c:cat>
            <c:strRef>
              <c:f>throughput!$D$10:$D$11</c:f>
              <c:strCache>
                <c:ptCount val="2"/>
                <c:pt idx="0">
                  <c:v>Seq. read</c:v>
                </c:pt>
                <c:pt idx="1">
                  <c:v>Seq. write</c:v>
                </c:pt>
              </c:strCache>
            </c:strRef>
          </c:cat>
          <c:val>
            <c:numRef>
              <c:f>throughput!$F$10:$F$11</c:f>
              <c:numCache>
                <c:formatCode>General</c:formatCode>
                <c:ptCount val="2"/>
                <c:pt idx="0">
                  <c:v>512.79</c:v>
                </c:pt>
                <c:pt idx="1">
                  <c:v>390.49</c:v>
                </c:pt>
              </c:numCache>
            </c:numRef>
          </c:val>
        </c:ser>
        <c:dLbls>
          <c:showLegendKey val="0"/>
          <c:showVal val="0"/>
          <c:showCatName val="0"/>
          <c:showSerName val="0"/>
          <c:showPercent val="0"/>
          <c:showBubbleSize val="0"/>
        </c:dLbls>
        <c:gapWidth val="150"/>
        <c:axId val="124264448"/>
        <c:axId val="79262784"/>
      </c:barChart>
      <c:catAx>
        <c:axId val="124264448"/>
        <c:scaling>
          <c:orientation val="minMax"/>
        </c:scaling>
        <c:delete val="0"/>
        <c:axPos val="b"/>
        <c:title>
          <c:tx>
            <c:rich>
              <a:bodyPr/>
              <a:lstStyle/>
              <a:p>
                <a:pPr>
                  <a:defRPr/>
                </a:pPr>
                <a:r>
                  <a:rPr lang="en-US"/>
                  <a:t>Access type</a:t>
                </a:r>
              </a:p>
            </c:rich>
          </c:tx>
          <c:layout/>
          <c:overlay val="0"/>
        </c:title>
        <c:majorTickMark val="out"/>
        <c:minorTickMark val="none"/>
        <c:tickLblPos val="nextTo"/>
        <c:crossAx val="79262784"/>
        <c:crosses val="autoZero"/>
        <c:auto val="1"/>
        <c:lblAlgn val="ctr"/>
        <c:lblOffset val="100"/>
        <c:noMultiLvlLbl val="0"/>
      </c:catAx>
      <c:valAx>
        <c:axId val="79262784"/>
        <c:scaling>
          <c:orientation val="minMax"/>
        </c:scaling>
        <c:delete val="0"/>
        <c:axPos val="l"/>
        <c:majorGridlines/>
        <c:title>
          <c:tx>
            <c:rich>
              <a:bodyPr rot="0" vert="horz"/>
              <a:lstStyle/>
              <a:p>
                <a:pPr>
                  <a:defRPr/>
                </a:pPr>
                <a:r>
                  <a:rPr lang="en-US"/>
                  <a:t>Throughput in MB/S</a:t>
                </a:r>
              </a:p>
            </c:rich>
          </c:tx>
          <c:layout>
            <c:manualLayout>
              <c:xMode val="edge"/>
              <c:yMode val="edge"/>
              <c:x val="2.2222222222222223E-2"/>
              <c:y val="4.0835156022163914E-2"/>
            </c:manualLayout>
          </c:layout>
          <c:overlay val="0"/>
        </c:title>
        <c:numFmt formatCode="General" sourceLinked="1"/>
        <c:majorTickMark val="out"/>
        <c:minorTickMark val="none"/>
        <c:tickLblPos val="nextTo"/>
        <c:crossAx val="124264448"/>
        <c:crosses val="autoZero"/>
        <c:crossBetween val="between"/>
      </c:valAx>
    </c:plotArea>
    <c:legend>
      <c:legendPos val="r"/>
      <c:layout>
        <c:manualLayout>
          <c:xMode val="edge"/>
          <c:yMode val="edge"/>
          <c:x val="0.5453167608888686"/>
          <c:y val="0.35377948025594302"/>
          <c:w val="0.10753604877845853"/>
          <c:h val="0.23286655976546156"/>
        </c:manualLayout>
      </c:layout>
      <c:overlay val="0"/>
    </c:legend>
    <c:plotVisOnly val="1"/>
    <c:dispBlanksAs val="gap"/>
    <c:showDLblsOverMax val="0"/>
  </c:chart>
  <c:txPr>
    <a:bodyPr/>
    <a:lstStyle/>
    <a:p>
      <a:pPr>
        <a:defRPr sz="2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7.6146898960464587E-2"/>
          <c:y val="4.5181517295805974E-2"/>
          <c:w val="0.71652776225679171"/>
          <c:h val="0.81191129752131863"/>
        </c:manualLayout>
      </c:layout>
      <c:barChart>
        <c:barDir val="col"/>
        <c:grouping val="clustered"/>
        <c:varyColors val="0"/>
        <c:ser>
          <c:idx val="0"/>
          <c:order val="0"/>
          <c:tx>
            <c:strRef>
              <c:f>latency!$B$10</c:f>
              <c:strCache>
                <c:ptCount val="1"/>
                <c:pt idx="0">
                  <c:v>iSCSI</c:v>
                </c:pt>
              </c:strCache>
            </c:strRef>
          </c:tx>
          <c:invertIfNegative val="0"/>
          <c:cat>
            <c:strRef>
              <c:f>latency!$A$11:$A$14</c:f>
              <c:strCache>
                <c:ptCount val="4"/>
                <c:pt idx="0">
                  <c:v>Random</c:v>
                </c:pt>
                <c:pt idx="1">
                  <c:v>Sequential</c:v>
                </c:pt>
                <c:pt idx="2">
                  <c:v>Random</c:v>
                </c:pt>
                <c:pt idx="3">
                  <c:v>Sequential</c:v>
                </c:pt>
              </c:strCache>
            </c:strRef>
          </c:cat>
          <c:val>
            <c:numRef>
              <c:f>latency!$B$11:$B$14</c:f>
              <c:numCache>
                <c:formatCode>General</c:formatCode>
                <c:ptCount val="4"/>
                <c:pt idx="0">
                  <c:v>0.2334813</c:v>
                </c:pt>
                <c:pt idx="1">
                  <c:v>0.16224559999999999</c:v>
                </c:pt>
                <c:pt idx="2">
                  <c:v>0.15353420000000001</c:v>
                </c:pt>
                <c:pt idx="3">
                  <c:v>0.15444920000000001</c:v>
                </c:pt>
              </c:numCache>
            </c:numRef>
          </c:val>
        </c:ser>
        <c:ser>
          <c:idx val="1"/>
          <c:order val="1"/>
          <c:tx>
            <c:strRef>
              <c:f>latency!$C$10</c:f>
              <c:strCache>
                <c:ptCount val="1"/>
                <c:pt idx="0">
                  <c:v>Guardat</c:v>
                </c:pt>
              </c:strCache>
            </c:strRef>
          </c:tx>
          <c:invertIfNegative val="0"/>
          <c:cat>
            <c:strRef>
              <c:f>latency!$A$11:$A$14</c:f>
              <c:strCache>
                <c:ptCount val="4"/>
                <c:pt idx="0">
                  <c:v>Random</c:v>
                </c:pt>
                <c:pt idx="1">
                  <c:v>Sequential</c:v>
                </c:pt>
                <c:pt idx="2">
                  <c:v>Random</c:v>
                </c:pt>
                <c:pt idx="3">
                  <c:v>Sequential</c:v>
                </c:pt>
              </c:strCache>
            </c:strRef>
          </c:cat>
          <c:val>
            <c:numRef>
              <c:f>latency!$C$11:$C$14</c:f>
              <c:numCache>
                <c:formatCode>General</c:formatCode>
                <c:ptCount val="4"/>
                <c:pt idx="0">
                  <c:v>0.30198049999999999</c:v>
                </c:pt>
                <c:pt idx="1">
                  <c:v>0.1638693</c:v>
                </c:pt>
                <c:pt idx="2">
                  <c:v>0.30957709999999999</c:v>
                </c:pt>
                <c:pt idx="3">
                  <c:v>0.15726019999999999</c:v>
                </c:pt>
              </c:numCache>
            </c:numRef>
          </c:val>
        </c:ser>
        <c:dLbls>
          <c:showLegendKey val="0"/>
          <c:showVal val="0"/>
          <c:showCatName val="0"/>
          <c:showSerName val="0"/>
          <c:showPercent val="0"/>
          <c:showBubbleSize val="0"/>
        </c:dLbls>
        <c:gapWidth val="150"/>
        <c:axId val="124231168"/>
        <c:axId val="122709696"/>
      </c:barChart>
      <c:catAx>
        <c:axId val="124231168"/>
        <c:scaling>
          <c:orientation val="minMax"/>
        </c:scaling>
        <c:delete val="0"/>
        <c:axPos val="b"/>
        <c:majorTickMark val="out"/>
        <c:minorTickMark val="none"/>
        <c:tickLblPos val="nextTo"/>
        <c:crossAx val="122709696"/>
        <c:crosses val="autoZero"/>
        <c:auto val="1"/>
        <c:lblAlgn val="ctr"/>
        <c:lblOffset val="100"/>
        <c:noMultiLvlLbl val="0"/>
      </c:catAx>
      <c:valAx>
        <c:axId val="122709696"/>
        <c:scaling>
          <c:orientation val="minMax"/>
          <c:max val="0.35000000000000003"/>
          <c:min val="0"/>
        </c:scaling>
        <c:delete val="0"/>
        <c:axPos val="l"/>
        <c:majorGridlines/>
        <c:numFmt formatCode="General" sourceLinked="1"/>
        <c:majorTickMark val="out"/>
        <c:minorTickMark val="none"/>
        <c:tickLblPos val="nextTo"/>
        <c:crossAx val="124231168"/>
        <c:crosses val="autoZero"/>
        <c:crossBetween val="between"/>
        <c:majorUnit val="0.1"/>
      </c:valAx>
    </c:plotArea>
    <c:legend>
      <c:legendPos val="r"/>
      <c:layout/>
      <c:overlay val="0"/>
    </c:legend>
    <c:plotVisOnly val="1"/>
    <c:dispBlanksAs val="gap"/>
    <c:showDLblsOverMax val="0"/>
  </c:chart>
  <c:spPr>
    <a:ln>
      <a:noFill/>
    </a:ln>
  </c:spPr>
  <c:txPr>
    <a:bodyPr/>
    <a:lstStyle/>
    <a:p>
      <a:pPr>
        <a:defRPr sz="2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7.6146898960464587E-2"/>
          <c:y val="3.9268116371513083E-2"/>
          <c:w val="0.72034218745773682"/>
          <c:h val="0.83652852982462"/>
        </c:manualLayout>
      </c:layout>
      <c:barChart>
        <c:barDir val="col"/>
        <c:grouping val="clustered"/>
        <c:varyColors val="0"/>
        <c:ser>
          <c:idx val="0"/>
          <c:order val="0"/>
          <c:tx>
            <c:strRef>
              <c:f>Sheet1!$B$10</c:f>
              <c:strCache>
                <c:ptCount val="1"/>
                <c:pt idx="0">
                  <c:v>iSCSI</c:v>
                </c:pt>
              </c:strCache>
            </c:strRef>
          </c:tx>
          <c:invertIfNegative val="0"/>
          <c:cat>
            <c:strRef>
              <c:f>Sheet1!$A$11:$A$14</c:f>
              <c:strCache>
                <c:ptCount val="4"/>
                <c:pt idx="0">
                  <c:v>Random</c:v>
                </c:pt>
                <c:pt idx="1">
                  <c:v>Sequential</c:v>
                </c:pt>
                <c:pt idx="2">
                  <c:v>Random</c:v>
                </c:pt>
                <c:pt idx="3">
                  <c:v>Sequential</c:v>
                </c:pt>
              </c:strCache>
            </c:strRef>
          </c:cat>
          <c:val>
            <c:numRef>
              <c:f>Sheet1!$B$11:$B$14</c:f>
              <c:numCache>
                <c:formatCode>General</c:formatCode>
                <c:ptCount val="4"/>
                <c:pt idx="0">
                  <c:v>12.491409600000001</c:v>
                </c:pt>
                <c:pt idx="1">
                  <c:v>0.14210610000000001</c:v>
                </c:pt>
                <c:pt idx="2">
                  <c:v>14.989344900000001</c:v>
                </c:pt>
                <c:pt idx="3">
                  <c:v>0.2783602</c:v>
                </c:pt>
              </c:numCache>
            </c:numRef>
          </c:val>
        </c:ser>
        <c:ser>
          <c:idx val="1"/>
          <c:order val="1"/>
          <c:tx>
            <c:strRef>
              <c:f>Sheet1!$C$10</c:f>
              <c:strCache>
                <c:ptCount val="1"/>
                <c:pt idx="0">
                  <c:v>Guardat</c:v>
                </c:pt>
              </c:strCache>
            </c:strRef>
          </c:tx>
          <c:invertIfNegative val="0"/>
          <c:cat>
            <c:strRef>
              <c:f>Sheet1!$A$11:$A$14</c:f>
              <c:strCache>
                <c:ptCount val="4"/>
                <c:pt idx="0">
                  <c:v>Random</c:v>
                </c:pt>
                <c:pt idx="1">
                  <c:v>Sequential</c:v>
                </c:pt>
                <c:pt idx="2">
                  <c:v>Random</c:v>
                </c:pt>
                <c:pt idx="3">
                  <c:v>Sequential</c:v>
                </c:pt>
              </c:strCache>
            </c:strRef>
          </c:cat>
          <c:val>
            <c:numRef>
              <c:f>Sheet1!$C$11:$C$14</c:f>
              <c:numCache>
                <c:formatCode>General</c:formatCode>
                <c:ptCount val="4"/>
                <c:pt idx="0">
                  <c:v>12.480103400000001</c:v>
                </c:pt>
                <c:pt idx="1">
                  <c:v>0.14323330000000001</c:v>
                </c:pt>
                <c:pt idx="2">
                  <c:v>15.006356</c:v>
                </c:pt>
                <c:pt idx="3">
                  <c:v>0.27967920000000002</c:v>
                </c:pt>
              </c:numCache>
            </c:numRef>
          </c:val>
        </c:ser>
        <c:dLbls>
          <c:showLegendKey val="0"/>
          <c:showVal val="0"/>
          <c:showCatName val="0"/>
          <c:showSerName val="0"/>
          <c:showPercent val="0"/>
          <c:showBubbleSize val="0"/>
        </c:dLbls>
        <c:gapWidth val="150"/>
        <c:axId val="126025728"/>
        <c:axId val="122711424"/>
      </c:barChart>
      <c:catAx>
        <c:axId val="126025728"/>
        <c:scaling>
          <c:orientation val="minMax"/>
        </c:scaling>
        <c:delete val="0"/>
        <c:axPos val="b"/>
        <c:majorTickMark val="out"/>
        <c:minorTickMark val="none"/>
        <c:tickLblPos val="nextTo"/>
        <c:crossAx val="122711424"/>
        <c:crossesAt val="0.1"/>
        <c:auto val="1"/>
        <c:lblAlgn val="ctr"/>
        <c:lblOffset val="100"/>
        <c:noMultiLvlLbl val="0"/>
      </c:catAx>
      <c:valAx>
        <c:axId val="122711424"/>
        <c:scaling>
          <c:logBase val="10"/>
          <c:orientation val="minMax"/>
          <c:max val="20"/>
          <c:min val="0.1"/>
        </c:scaling>
        <c:delete val="0"/>
        <c:axPos val="l"/>
        <c:majorGridlines/>
        <c:numFmt formatCode="General" sourceLinked="1"/>
        <c:majorTickMark val="out"/>
        <c:minorTickMark val="none"/>
        <c:tickLblPos val="nextTo"/>
        <c:crossAx val="126025728"/>
        <c:crosses val="autoZero"/>
        <c:crossBetween val="between"/>
      </c:valAx>
    </c:plotArea>
    <c:legend>
      <c:legendPos val="r"/>
      <c:layout>
        <c:manualLayout>
          <c:xMode val="edge"/>
          <c:yMode val="edge"/>
          <c:x val="0.81639206026050681"/>
          <c:y val="0.29497107177047477"/>
          <c:w val="0.1801937056402623"/>
          <c:h val="0.41471895160264721"/>
        </c:manualLayout>
      </c:layout>
      <c:overlay val="0"/>
    </c:legend>
    <c:plotVisOnly val="1"/>
    <c:dispBlanksAs val="gap"/>
    <c:showDLblsOverMax val="0"/>
  </c:chart>
  <c:spPr>
    <a:ln>
      <a:noFill/>
    </a:ln>
  </c:spPr>
  <c:txPr>
    <a:bodyPr/>
    <a:lstStyle/>
    <a:p>
      <a:pPr>
        <a:defRPr sz="2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12129301145049175"/>
          <c:y val="0.21505135179525972"/>
          <c:w val="0.39172031380692796"/>
          <c:h val="0.52734077559012293"/>
        </c:manualLayout>
      </c:layout>
      <c:barChart>
        <c:barDir val="col"/>
        <c:grouping val="clustered"/>
        <c:varyColors val="0"/>
        <c:ser>
          <c:idx val="0"/>
          <c:order val="0"/>
          <c:tx>
            <c:strRef>
              <c:f>wiki!$B$7</c:f>
              <c:strCache>
                <c:ptCount val="1"/>
                <c:pt idx="0">
                  <c:v>iSCSI</c:v>
                </c:pt>
              </c:strCache>
            </c:strRef>
          </c:tx>
          <c:invertIfNegative val="0"/>
          <c:cat>
            <c:numRef>
              <c:f>wiki!$A$11</c:f>
              <c:numCache>
                <c:formatCode>General</c:formatCode>
                <c:ptCount val="1"/>
                <c:pt idx="0">
                  <c:v>60</c:v>
                </c:pt>
              </c:numCache>
            </c:numRef>
          </c:cat>
          <c:val>
            <c:numRef>
              <c:f>wiki!$B$11</c:f>
              <c:numCache>
                <c:formatCode>General</c:formatCode>
                <c:ptCount val="1"/>
                <c:pt idx="0">
                  <c:v>235.60900214875409</c:v>
                </c:pt>
              </c:numCache>
            </c:numRef>
          </c:val>
        </c:ser>
        <c:ser>
          <c:idx val="1"/>
          <c:order val="1"/>
          <c:tx>
            <c:strRef>
              <c:f>wiki!$C$7</c:f>
              <c:strCache>
                <c:ptCount val="1"/>
                <c:pt idx="0">
                  <c:v>Guardat</c:v>
                </c:pt>
              </c:strCache>
            </c:strRef>
          </c:tx>
          <c:invertIfNegative val="0"/>
          <c:cat>
            <c:numRef>
              <c:f>wiki!$A$11</c:f>
              <c:numCache>
                <c:formatCode>General</c:formatCode>
                <c:ptCount val="1"/>
                <c:pt idx="0">
                  <c:v>60</c:v>
                </c:pt>
              </c:numCache>
            </c:numRef>
          </c:cat>
          <c:val>
            <c:numRef>
              <c:f>wiki!$C$11</c:f>
              <c:numCache>
                <c:formatCode>General</c:formatCode>
                <c:ptCount val="1"/>
                <c:pt idx="0">
                  <c:v>231.09632094657053</c:v>
                </c:pt>
              </c:numCache>
            </c:numRef>
          </c:val>
        </c:ser>
        <c:dLbls>
          <c:showLegendKey val="0"/>
          <c:showVal val="0"/>
          <c:showCatName val="0"/>
          <c:showSerName val="0"/>
          <c:showPercent val="0"/>
          <c:showBubbleSize val="0"/>
        </c:dLbls>
        <c:gapWidth val="150"/>
        <c:axId val="124385280"/>
        <c:axId val="122713728"/>
      </c:barChart>
      <c:catAx>
        <c:axId val="124385280"/>
        <c:scaling>
          <c:orientation val="minMax"/>
        </c:scaling>
        <c:delete val="0"/>
        <c:axPos val="b"/>
        <c:title>
          <c:tx>
            <c:rich>
              <a:bodyPr/>
              <a:lstStyle/>
              <a:p>
                <a:pPr>
                  <a:defRPr/>
                </a:pPr>
                <a:r>
                  <a:rPr lang="en-US"/>
                  <a:t>Concurrent HTTP Clients</a:t>
                </a:r>
              </a:p>
            </c:rich>
          </c:tx>
          <c:layout/>
          <c:overlay val="0"/>
        </c:title>
        <c:numFmt formatCode="General" sourceLinked="1"/>
        <c:majorTickMark val="out"/>
        <c:minorTickMark val="none"/>
        <c:tickLblPos val="nextTo"/>
        <c:crossAx val="122713728"/>
        <c:crosses val="autoZero"/>
        <c:auto val="1"/>
        <c:lblAlgn val="ctr"/>
        <c:lblOffset val="100"/>
        <c:noMultiLvlLbl val="0"/>
      </c:catAx>
      <c:valAx>
        <c:axId val="122713728"/>
        <c:scaling>
          <c:orientation val="minMax"/>
          <c:min val="0"/>
        </c:scaling>
        <c:delete val="0"/>
        <c:axPos val="l"/>
        <c:majorGridlines/>
        <c:title>
          <c:tx>
            <c:rich>
              <a:bodyPr rot="0" vert="horz"/>
              <a:lstStyle/>
              <a:p>
                <a:pPr>
                  <a:defRPr/>
                </a:pPr>
                <a:r>
                  <a:rPr lang="en-US"/>
                  <a:t>Requests/s</a:t>
                </a:r>
              </a:p>
            </c:rich>
          </c:tx>
          <c:layout>
            <c:manualLayout>
              <c:xMode val="edge"/>
              <c:yMode val="edge"/>
              <c:x val="2.2283320354186495E-2"/>
              <c:y val="6.9044958639843113E-2"/>
            </c:manualLayout>
          </c:layout>
          <c:overlay val="0"/>
        </c:title>
        <c:numFmt formatCode="General" sourceLinked="1"/>
        <c:majorTickMark val="out"/>
        <c:minorTickMark val="none"/>
        <c:tickLblPos val="nextTo"/>
        <c:crossAx val="124385280"/>
        <c:crosses val="autoZero"/>
        <c:crossBetween val="between"/>
      </c:valAx>
    </c:plotArea>
    <c:legend>
      <c:legendPos val="r"/>
      <c:layout>
        <c:manualLayout>
          <c:xMode val="edge"/>
          <c:yMode val="edge"/>
          <c:x val="0.52666017709324797"/>
          <c:y val="0.36583194954582443"/>
          <c:w val="0.17297352254045167"/>
          <c:h val="0.23838643128042286"/>
        </c:manualLayout>
      </c:layout>
      <c:overlay val="0"/>
    </c:legend>
    <c:plotVisOnly val="1"/>
    <c:dispBlanksAs val="gap"/>
    <c:showDLblsOverMax val="0"/>
  </c:chart>
  <c:spPr>
    <a:ln>
      <a:noFill/>
    </a:ln>
  </c:spPr>
  <c:txPr>
    <a:bodyPr/>
    <a:lstStyle/>
    <a:p>
      <a:pPr>
        <a:defRPr sz="20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0B9E04-2BFC-4CD6-B8DB-9615316A8C5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2D9677E-DEAE-4CBA-A502-5A86B9B2383A}">
      <dgm:prSet phldrT="[Text]"/>
      <dgm:spPr>
        <a:noFill/>
        <a:ln>
          <a:noFill/>
        </a:ln>
      </dgm:spPr>
      <dgm:t>
        <a:bodyPr/>
        <a:lstStyle/>
        <a:p>
          <a:pPr algn="l"/>
          <a:r>
            <a:rPr lang="en-US" dirty="0" smtClean="0">
              <a:solidFill>
                <a:schemeClr val="tx1"/>
              </a:solidFill>
            </a:rPr>
            <a:t>Goals:</a:t>
          </a:r>
          <a:r>
            <a:rPr lang="en-US" dirty="0" smtClean="0"/>
            <a:t>:</a:t>
          </a:r>
          <a:endParaRPr lang="en-US" dirty="0"/>
        </a:p>
      </dgm:t>
    </dgm:pt>
    <dgm:pt modelId="{275C6E27-5492-4714-A30E-C24BC925B39D}" type="parTrans" cxnId="{AB2C6D26-8A89-4864-BF5B-F12409E69DAD}">
      <dgm:prSet/>
      <dgm:spPr/>
      <dgm:t>
        <a:bodyPr/>
        <a:lstStyle/>
        <a:p>
          <a:endParaRPr lang="en-US"/>
        </a:p>
      </dgm:t>
    </dgm:pt>
    <dgm:pt modelId="{10DA2D6E-8A46-4424-81E8-B53A870152A8}" type="sibTrans" cxnId="{AB2C6D26-8A89-4864-BF5B-F12409E69DAD}">
      <dgm:prSet/>
      <dgm:spPr/>
      <dgm:t>
        <a:bodyPr/>
        <a:lstStyle/>
        <a:p>
          <a:endParaRPr lang="en-US"/>
        </a:p>
      </dgm:t>
    </dgm:pt>
    <dgm:pt modelId="{74CCBDAB-ECCD-4161-B7EB-A1AE3D129813}">
      <dgm:prSet phldrT="[Text]"/>
      <dgm:spPr>
        <a:noFill/>
        <a:ln>
          <a:noFill/>
        </a:ln>
      </dgm:spPr>
      <dgm:t>
        <a:bodyPr/>
        <a:lstStyle/>
        <a:p>
          <a:r>
            <a:rPr lang="en-US" dirty="0" smtClean="0"/>
            <a:t>High level policy</a:t>
          </a:r>
          <a:endParaRPr lang="en-US" dirty="0"/>
        </a:p>
      </dgm:t>
    </dgm:pt>
    <dgm:pt modelId="{88655FEF-6DE5-4D02-BEB2-4733D7B68BA9}" type="parTrans" cxnId="{5D2F7A77-A601-4685-B487-E1E7C45DB309}">
      <dgm:prSet/>
      <dgm:spPr/>
      <dgm:t>
        <a:bodyPr/>
        <a:lstStyle/>
        <a:p>
          <a:endParaRPr lang="en-US"/>
        </a:p>
      </dgm:t>
    </dgm:pt>
    <dgm:pt modelId="{8D99ED26-164D-421D-84D8-8E2D59A7097E}" type="sibTrans" cxnId="{5D2F7A77-A601-4685-B487-E1E7C45DB309}">
      <dgm:prSet/>
      <dgm:spPr/>
      <dgm:t>
        <a:bodyPr/>
        <a:lstStyle/>
        <a:p>
          <a:endParaRPr lang="en-US"/>
        </a:p>
      </dgm:t>
    </dgm:pt>
    <dgm:pt modelId="{01115450-069B-4422-ADFA-963B077B9798}">
      <dgm:prSet phldrT="[Text]"/>
      <dgm:spPr>
        <a:noFill/>
        <a:ln>
          <a:noFill/>
        </a:ln>
      </dgm:spPr>
      <dgm:t>
        <a:bodyPr/>
        <a:lstStyle/>
        <a:p>
          <a:r>
            <a:rPr lang="en-US" dirty="0" smtClean="0"/>
            <a:t>Concise</a:t>
          </a:r>
          <a:endParaRPr lang="en-US" dirty="0"/>
        </a:p>
      </dgm:t>
    </dgm:pt>
    <dgm:pt modelId="{4213E08D-D1ED-4B18-9476-9D412E97EFB7}" type="parTrans" cxnId="{8BF58CB3-63C7-4744-B5C8-CD637F24AF4F}">
      <dgm:prSet/>
      <dgm:spPr/>
      <dgm:t>
        <a:bodyPr/>
        <a:lstStyle/>
        <a:p>
          <a:endParaRPr lang="en-US"/>
        </a:p>
      </dgm:t>
    </dgm:pt>
    <dgm:pt modelId="{B3AD52C4-689D-449C-8306-E998A60A0242}" type="sibTrans" cxnId="{8BF58CB3-63C7-4744-B5C8-CD637F24AF4F}">
      <dgm:prSet/>
      <dgm:spPr/>
      <dgm:t>
        <a:bodyPr/>
        <a:lstStyle/>
        <a:p>
          <a:endParaRPr lang="en-US"/>
        </a:p>
      </dgm:t>
    </dgm:pt>
    <dgm:pt modelId="{37D539EF-D07A-4BEF-A6EC-509F154DEE45}">
      <dgm:prSet phldrT="[Text]" phldr="1"/>
      <dgm:spPr>
        <a:noFill/>
        <a:ln>
          <a:noFill/>
        </a:ln>
      </dgm:spPr>
      <dgm:t>
        <a:bodyPr/>
        <a:lstStyle/>
        <a:p>
          <a:endParaRPr lang="en-US"/>
        </a:p>
      </dgm:t>
    </dgm:pt>
    <dgm:pt modelId="{B1C98D12-9666-4128-883A-890C4629938A}" type="parTrans" cxnId="{6951B810-2738-4C68-9905-8084CE2E0145}">
      <dgm:prSet/>
      <dgm:spPr/>
      <dgm:t>
        <a:bodyPr/>
        <a:lstStyle/>
        <a:p>
          <a:endParaRPr lang="en-US"/>
        </a:p>
      </dgm:t>
    </dgm:pt>
    <dgm:pt modelId="{605DB314-8A71-460A-A3A5-6E0C0E7401DF}" type="sibTrans" cxnId="{6951B810-2738-4C68-9905-8084CE2E0145}">
      <dgm:prSet/>
      <dgm:spPr/>
      <dgm:t>
        <a:bodyPr/>
        <a:lstStyle/>
        <a:p>
          <a:endParaRPr lang="en-US"/>
        </a:p>
      </dgm:t>
    </dgm:pt>
    <dgm:pt modelId="{8908B0AF-EB6E-4934-85C7-E08583C5EFF4}">
      <dgm:prSet phldrT="[Text]"/>
      <dgm:spPr>
        <a:noFill/>
        <a:ln>
          <a:noFill/>
        </a:ln>
      </dgm:spPr>
      <dgm:t>
        <a:bodyPr/>
        <a:lstStyle/>
        <a:p>
          <a:r>
            <a:rPr lang="en-US" dirty="0" smtClean="0"/>
            <a:t>Efficient enforcement</a:t>
          </a:r>
          <a:endParaRPr lang="en-US" dirty="0"/>
        </a:p>
      </dgm:t>
    </dgm:pt>
    <dgm:pt modelId="{D4742E0E-9A39-4FA7-8801-72A86DA01B40}" type="parTrans" cxnId="{0CAA7876-236A-4259-BD95-CCA2F5E4EA85}">
      <dgm:prSet/>
      <dgm:spPr/>
      <dgm:t>
        <a:bodyPr/>
        <a:lstStyle/>
        <a:p>
          <a:endParaRPr lang="en-US"/>
        </a:p>
      </dgm:t>
    </dgm:pt>
    <dgm:pt modelId="{995B2952-D6F4-43C2-845D-AFA850B160E1}" type="sibTrans" cxnId="{0CAA7876-236A-4259-BD95-CCA2F5E4EA85}">
      <dgm:prSet/>
      <dgm:spPr/>
      <dgm:t>
        <a:bodyPr/>
        <a:lstStyle/>
        <a:p>
          <a:endParaRPr lang="en-US"/>
        </a:p>
      </dgm:t>
    </dgm:pt>
    <dgm:pt modelId="{901A674F-3033-480E-9075-F88775589EE8}">
      <dgm:prSet phldrT="[Text]" phldr="1"/>
      <dgm:spPr>
        <a:noFill/>
        <a:ln>
          <a:noFill/>
        </a:ln>
      </dgm:spPr>
      <dgm:t>
        <a:bodyPr/>
        <a:lstStyle/>
        <a:p>
          <a:endParaRPr lang="en-US"/>
        </a:p>
      </dgm:t>
    </dgm:pt>
    <dgm:pt modelId="{6F2366A4-F68F-4B1A-97F9-5D19A8FD6C89}" type="sibTrans" cxnId="{CB6A54F6-5FB4-4422-966B-70209459863F}">
      <dgm:prSet/>
      <dgm:spPr/>
      <dgm:t>
        <a:bodyPr/>
        <a:lstStyle/>
        <a:p>
          <a:endParaRPr lang="en-US"/>
        </a:p>
      </dgm:t>
    </dgm:pt>
    <dgm:pt modelId="{409D2D05-745F-49D3-868C-933887B1FB49}" type="parTrans" cxnId="{CB6A54F6-5FB4-4422-966B-70209459863F}">
      <dgm:prSet/>
      <dgm:spPr/>
      <dgm:t>
        <a:bodyPr/>
        <a:lstStyle/>
        <a:p>
          <a:endParaRPr lang="en-US"/>
        </a:p>
      </dgm:t>
    </dgm:pt>
    <dgm:pt modelId="{87B11279-59A5-497E-AE98-15E28B1E3276}">
      <dgm:prSet phldrT="[Text]"/>
      <dgm:spPr>
        <a:noFill/>
        <a:ln>
          <a:noFill/>
        </a:ln>
      </dgm:spPr>
      <dgm:t>
        <a:bodyPr/>
        <a:lstStyle/>
        <a:p>
          <a:r>
            <a:rPr lang="en-US" dirty="0" smtClean="0"/>
            <a:t>Easy to audit</a:t>
          </a:r>
          <a:endParaRPr lang="en-US" dirty="0"/>
        </a:p>
      </dgm:t>
    </dgm:pt>
    <dgm:pt modelId="{0A81F336-DB28-4AF4-A2E6-EE11B28919F2}" type="sibTrans" cxnId="{5CF48B2C-26D9-4250-B369-3EAD7E7BE4B7}">
      <dgm:prSet/>
      <dgm:spPr/>
      <dgm:t>
        <a:bodyPr/>
        <a:lstStyle/>
        <a:p>
          <a:endParaRPr lang="en-US"/>
        </a:p>
      </dgm:t>
    </dgm:pt>
    <dgm:pt modelId="{7A2549BA-7D19-4DB7-8232-E08E3E7601DA}" type="parTrans" cxnId="{5CF48B2C-26D9-4250-B369-3EAD7E7BE4B7}">
      <dgm:prSet/>
      <dgm:spPr/>
      <dgm:t>
        <a:bodyPr/>
        <a:lstStyle/>
        <a:p>
          <a:endParaRPr lang="en-US"/>
        </a:p>
      </dgm:t>
    </dgm:pt>
    <dgm:pt modelId="{71F87F54-1CAE-4CA6-A321-398EA5A18D07}" type="pres">
      <dgm:prSet presAssocID="{380B9E04-2BFC-4CD6-B8DB-9615316A8C51}" presName="Name0" presStyleCnt="0">
        <dgm:presLayoutVars>
          <dgm:dir/>
          <dgm:animLvl val="lvl"/>
          <dgm:resizeHandles val="exact"/>
        </dgm:presLayoutVars>
      </dgm:prSet>
      <dgm:spPr/>
      <dgm:t>
        <a:bodyPr/>
        <a:lstStyle/>
        <a:p>
          <a:endParaRPr lang="en-US"/>
        </a:p>
      </dgm:t>
    </dgm:pt>
    <dgm:pt modelId="{27D52832-2CCB-4EC5-8FEF-D23E664AF5A3}" type="pres">
      <dgm:prSet presAssocID="{B2D9677E-DEAE-4CBA-A502-5A86B9B2383A}" presName="composite" presStyleCnt="0"/>
      <dgm:spPr/>
    </dgm:pt>
    <dgm:pt modelId="{F2060C32-86C0-4C2C-A681-7972ADE8CC44}" type="pres">
      <dgm:prSet presAssocID="{B2D9677E-DEAE-4CBA-A502-5A86B9B2383A}" presName="parTx" presStyleLbl="alignNode1" presStyleIdx="0" presStyleCnt="3" custScaleX="137062">
        <dgm:presLayoutVars>
          <dgm:chMax val="0"/>
          <dgm:chPref val="0"/>
          <dgm:bulletEnabled val="1"/>
        </dgm:presLayoutVars>
      </dgm:prSet>
      <dgm:spPr/>
      <dgm:t>
        <a:bodyPr/>
        <a:lstStyle/>
        <a:p>
          <a:endParaRPr lang="en-US"/>
        </a:p>
      </dgm:t>
    </dgm:pt>
    <dgm:pt modelId="{DBAC04C6-7434-4855-AA08-B86609CDD0A7}" type="pres">
      <dgm:prSet presAssocID="{B2D9677E-DEAE-4CBA-A502-5A86B9B2383A}" presName="desTx" presStyleLbl="alignAccFollowNode1" presStyleIdx="0" presStyleCnt="3" custScaleX="136832" custLinFactNeighborY="-12820">
        <dgm:presLayoutVars>
          <dgm:bulletEnabled val="1"/>
        </dgm:presLayoutVars>
      </dgm:prSet>
      <dgm:spPr/>
      <dgm:t>
        <a:bodyPr/>
        <a:lstStyle/>
        <a:p>
          <a:endParaRPr lang="en-US"/>
        </a:p>
      </dgm:t>
    </dgm:pt>
    <dgm:pt modelId="{4CE96FB5-F9BB-403C-80CA-6E14FD37637A}" type="pres">
      <dgm:prSet presAssocID="{10DA2D6E-8A46-4424-81E8-B53A870152A8}" presName="space" presStyleCnt="0"/>
      <dgm:spPr/>
    </dgm:pt>
    <dgm:pt modelId="{242131D1-867E-4822-87B0-18ADD8A4D547}" type="pres">
      <dgm:prSet presAssocID="{37D539EF-D07A-4BEF-A6EC-509F154DEE45}" presName="composite" presStyleCnt="0"/>
      <dgm:spPr/>
    </dgm:pt>
    <dgm:pt modelId="{48240025-BC65-4558-816A-8308C4BAF382}" type="pres">
      <dgm:prSet presAssocID="{37D539EF-D07A-4BEF-A6EC-509F154DEE45}" presName="parTx" presStyleLbl="alignNode1" presStyleIdx="1" presStyleCnt="3">
        <dgm:presLayoutVars>
          <dgm:chMax val="0"/>
          <dgm:chPref val="0"/>
          <dgm:bulletEnabled val="1"/>
        </dgm:presLayoutVars>
      </dgm:prSet>
      <dgm:spPr/>
      <dgm:t>
        <a:bodyPr/>
        <a:lstStyle/>
        <a:p>
          <a:endParaRPr lang="en-US"/>
        </a:p>
      </dgm:t>
    </dgm:pt>
    <dgm:pt modelId="{7171ACD3-07A1-484A-9239-63D1F99976D8}" type="pres">
      <dgm:prSet presAssocID="{37D539EF-D07A-4BEF-A6EC-509F154DEE45}" presName="desTx" presStyleLbl="alignAccFollowNode1" presStyleIdx="1" presStyleCnt="3" custLinFactNeighborY="-12820">
        <dgm:presLayoutVars>
          <dgm:bulletEnabled val="1"/>
        </dgm:presLayoutVars>
      </dgm:prSet>
      <dgm:spPr/>
      <dgm:t>
        <a:bodyPr/>
        <a:lstStyle/>
        <a:p>
          <a:endParaRPr lang="en-US"/>
        </a:p>
      </dgm:t>
    </dgm:pt>
    <dgm:pt modelId="{F42DB652-AF21-416C-95AD-2FF4DF591315}" type="pres">
      <dgm:prSet presAssocID="{605DB314-8A71-460A-A3A5-6E0C0E7401DF}" presName="space" presStyleCnt="0"/>
      <dgm:spPr/>
    </dgm:pt>
    <dgm:pt modelId="{4BDDBBAE-7CF4-4C32-9570-630724B3CA23}" type="pres">
      <dgm:prSet presAssocID="{901A674F-3033-480E-9075-F88775589EE8}" presName="composite" presStyleCnt="0"/>
      <dgm:spPr/>
    </dgm:pt>
    <dgm:pt modelId="{915A5E37-5A1C-49CE-852C-B37A29814773}" type="pres">
      <dgm:prSet presAssocID="{901A674F-3033-480E-9075-F88775589EE8}" presName="parTx" presStyleLbl="alignNode1" presStyleIdx="2" presStyleCnt="3">
        <dgm:presLayoutVars>
          <dgm:chMax val="0"/>
          <dgm:chPref val="0"/>
          <dgm:bulletEnabled val="1"/>
        </dgm:presLayoutVars>
      </dgm:prSet>
      <dgm:spPr/>
      <dgm:t>
        <a:bodyPr/>
        <a:lstStyle/>
        <a:p>
          <a:endParaRPr lang="en-US"/>
        </a:p>
      </dgm:t>
    </dgm:pt>
    <dgm:pt modelId="{0BD5D8B9-8F87-4BBA-86B8-E680D05A3F1B}" type="pres">
      <dgm:prSet presAssocID="{901A674F-3033-480E-9075-F88775589EE8}" presName="desTx" presStyleLbl="alignAccFollowNode1" presStyleIdx="2" presStyleCnt="3" custLinFactNeighborY="-12820">
        <dgm:presLayoutVars>
          <dgm:bulletEnabled val="1"/>
        </dgm:presLayoutVars>
      </dgm:prSet>
      <dgm:spPr/>
      <dgm:t>
        <a:bodyPr/>
        <a:lstStyle/>
        <a:p>
          <a:endParaRPr lang="en-US"/>
        </a:p>
      </dgm:t>
    </dgm:pt>
  </dgm:ptLst>
  <dgm:cxnLst>
    <dgm:cxn modelId="{BB40B812-EEFE-4630-A25E-38AACA1A6F72}" type="presOf" srcId="{74CCBDAB-ECCD-4161-B7EB-A1AE3D129813}" destId="{DBAC04C6-7434-4855-AA08-B86609CDD0A7}" srcOrd="0" destOrd="0" presId="urn:microsoft.com/office/officeart/2005/8/layout/hList1"/>
    <dgm:cxn modelId="{AB2C6D26-8A89-4864-BF5B-F12409E69DAD}" srcId="{380B9E04-2BFC-4CD6-B8DB-9615316A8C51}" destId="{B2D9677E-DEAE-4CBA-A502-5A86B9B2383A}" srcOrd="0" destOrd="0" parTransId="{275C6E27-5492-4714-A30E-C24BC925B39D}" sibTransId="{10DA2D6E-8A46-4424-81E8-B53A870152A8}"/>
    <dgm:cxn modelId="{5FF42044-B975-40C1-8BDD-F6043A114801}" type="presOf" srcId="{8908B0AF-EB6E-4934-85C7-E08583C5EFF4}" destId="{0BD5D8B9-8F87-4BBA-86B8-E680D05A3F1B}" srcOrd="0" destOrd="0" presId="urn:microsoft.com/office/officeart/2005/8/layout/hList1"/>
    <dgm:cxn modelId="{5CF48B2C-26D9-4250-B369-3EAD7E7BE4B7}" srcId="{37D539EF-D07A-4BEF-A6EC-509F154DEE45}" destId="{87B11279-59A5-497E-AE98-15E28B1E3276}" srcOrd="0" destOrd="0" parTransId="{7A2549BA-7D19-4DB7-8232-E08E3E7601DA}" sibTransId="{0A81F336-DB28-4AF4-A2E6-EE11B28919F2}"/>
    <dgm:cxn modelId="{5D2F7A77-A601-4685-B487-E1E7C45DB309}" srcId="{B2D9677E-DEAE-4CBA-A502-5A86B9B2383A}" destId="{74CCBDAB-ECCD-4161-B7EB-A1AE3D129813}" srcOrd="0" destOrd="0" parTransId="{88655FEF-6DE5-4D02-BEB2-4733D7B68BA9}" sibTransId="{8D99ED26-164D-421D-84D8-8E2D59A7097E}"/>
    <dgm:cxn modelId="{32B32C2A-CB5E-4107-BDD7-9C47FDDFEFAE}" type="presOf" srcId="{01115450-069B-4422-ADFA-963B077B9798}" destId="{DBAC04C6-7434-4855-AA08-B86609CDD0A7}" srcOrd="0" destOrd="1" presId="urn:microsoft.com/office/officeart/2005/8/layout/hList1"/>
    <dgm:cxn modelId="{99F58FF6-EDE9-4471-99CC-8385B158418D}" type="presOf" srcId="{B2D9677E-DEAE-4CBA-A502-5A86B9B2383A}" destId="{F2060C32-86C0-4C2C-A681-7972ADE8CC44}" srcOrd="0" destOrd="0" presId="urn:microsoft.com/office/officeart/2005/8/layout/hList1"/>
    <dgm:cxn modelId="{8BF58CB3-63C7-4744-B5C8-CD637F24AF4F}" srcId="{B2D9677E-DEAE-4CBA-A502-5A86B9B2383A}" destId="{01115450-069B-4422-ADFA-963B077B9798}" srcOrd="1" destOrd="0" parTransId="{4213E08D-D1ED-4B18-9476-9D412E97EFB7}" sibTransId="{B3AD52C4-689D-449C-8306-E998A60A0242}"/>
    <dgm:cxn modelId="{7BABCB2B-6B8D-481A-9BDB-7F153B9B51ED}" type="presOf" srcId="{37D539EF-D07A-4BEF-A6EC-509F154DEE45}" destId="{48240025-BC65-4558-816A-8308C4BAF382}" srcOrd="0" destOrd="0" presId="urn:microsoft.com/office/officeart/2005/8/layout/hList1"/>
    <dgm:cxn modelId="{5E811D69-10AA-4113-A2BA-5593BA4D3A08}" type="presOf" srcId="{380B9E04-2BFC-4CD6-B8DB-9615316A8C51}" destId="{71F87F54-1CAE-4CA6-A321-398EA5A18D07}" srcOrd="0" destOrd="0" presId="urn:microsoft.com/office/officeart/2005/8/layout/hList1"/>
    <dgm:cxn modelId="{E07877F7-6933-4A25-B78A-613A416C6165}" type="presOf" srcId="{901A674F-3033-480E-9075-F88775589EE8}" destId="{915A5E37-5A1C-49CE-852C-B37A29814773}" srcOrd="0" destOrd="0" presId="urn:microsoft.com/office/officeart/2005/8/layout/hList1"/>
    <dgm:cxn modelId="{249B070E-7248-482B-A06F-74D91167ACE2}" type="presOf" srcId="{87B11279-59A5-497E-AE98-15E28B1E3276}" destId="{7171ACD3-07A1-484A-9239-63D1F99976D8}" srcOrd="0" destOrd="0" presId="urn:microsoft.com/office/officeart/2005/8/layout/hList1"/>
    <dgm:cxn modelId="{0CAA7876-236A-4259-BD95-CCA2F5E4EA85}" srcId="{901A674F-3033-480E-9075-F88775589EE8}" destId="{8908B0AF-EB6E-4934-85C7-E08583C5EFF4}" srcOrd="0" destOrd="0" parTransId="{D4742E0E-9A39-4FA7-8801-72A86DA01B40}" sibTransId="{995B2952-D6F4-43C2-845D-AFA850B160E1}"/>
    <dgm:cxn modelId="{6951B810-2738-4C68-9905-8084CE2E0145}" srcId="{380B9E04-2BFC-4CD6-B8DB-9615316A8C51}" destId="{37D539EF-D07A-4BEF-A6EC-509F154DEE45}" srcOrd="1" destOrd="0" parTransId="{B1C98D12-9666-4128-883A-890C4629938A}" sibTransId="{605DB314-8A71-460A-A3A5-6E0C0E7401DF}"/>
    <dgm:cxn modelId="{CB6A54F6-5FB4-4422-966B-70209459863F}" srcId="{380B9E04-2BFC-4CD6-B8DB-9615316A8C51}" destId="{901A674F-3033-480E-9075-F88775589EE8}" srcOrd="2" destOrd="0" parTransId="{409D2D05-745F-49D3-868C-933887B1FB49}" sibTransId="{6F2366A4-F68F-4B1A-97F9-5D19A8FD6C89}"/>
    <dgm:cxn modelId="{A1C44578-26ED-4E9B-A86D-9DA4AFB17BC1}" type="presParOf" srcId="{71F87F54-1CAE-4CA6-A321-398EA5A18D07}" destId="{27D52832-2CCB-4EC5-8FEF-D23E664AF5A3}" srcOrd="0" destOrd="0" presId="urn:microsoft.com/office/officeart/2005/8/layout/hList1"/>
    <dgm:cxn modelId="{37822589-F075-49AE-A296-20D2FA567B1B}" type="presParOf" srcId="{27D52832-2CCB-4EC5-8FEF-D23E664AF5A3}" destId="{F2060C32-86C0-4C2C-A681-7972ADE8CC44}" srcOrd="0" destOrd="0" presId="urn:microsoft.com/office/officeart/2005/8/layout/hList1"/>
    <dgm:cxn modelId="{7B6FE4D8-8A9E-4BC2-9728-A796C8E16211}" type="presParOf" srcId="{27D52832-2CCB-4EC5-8FEF-D23E664AF5A3}" destId="{DBAC04C6-7434-4855-AA08-B86609CDD0A7}" srcOrd="1" destOrd="0" presId="urn:microsoft.com/office/officeart/2005/8/layout/hList1"/>
    <dgm:cxn modelId="{F959FDCF-3B2F-4DDC-BF49-59F32ECC3476}" type="presParOf" srcId="{71F87F54-1CAE-4CA6-A321-398EA5A18D07}" destId="{4CE96FB5-F9BB-403C-80CA-6E14FD37637A}" srcOrd="1" destOrd="0" presId="urn:microsoft.com/office/officeart/2005/8/layout/hList1"/>
    <dgm:cxn modelId="{228E231D-807D-4C85-811F-2E03AB599E96}" type="presParOf" srcId="{71F87F54-1CAE-4CA6-A321-398EA5A18D07}" destId="{242131D1-867E-4822-87B0-18ADD8A4D547}" srcOrd="2" destOrd="0" presId="urn:microsoft.com/office/officeart/2005/8/layout/hList1"/>
    <dgm:cxn modelId="{98ABF233-9FFB-489C-8311-E483096EC4BF}" type="presParOf" srcId="{242131D1-867E-4822-87B0-18ADD8A4D547}" destId="{48240025-BC65-4558-816A-8308C4BAF382}" srcOrd="0" destOrd="0" presId="urn:microsoft.com/office/officeart/2005/8/layout/hList1"/>
    <dgm:cxn modelId="{FD29A992-3A60-4F8D-BBB4-96C0E0B8259A}" type="presParOf" srcId="{242131D1-867E-4822-87B0-18ADD8A4D547}" destId="{7171ACD3-07A1-484A-9239-63D1F99976D8}" srcOrd="1" destOrd="0" presId="urn:microsoft.com/office/officeart/2005/8/layout/hList1"/>
    <dgm:cxn modelId="{89F2F998-1B04-48EC-BE44-8A4E1B5D2C75}" type="presParOf" srcId="{71F87F54-1CAE-4CA6-A321-398EA5A18D07}" destId="{F42DB652-AF21-416C-95AD-2FF4DF591315}" srcOrd="3" destOrd="0" presId="urn:microsoft.com/office/officeart/2005/8/layout/hList1"/>
    <dgm:cxn modelId="{ED4C1486-D86A-4B92-99BA-DEEB17798451}" type="presParOf" srcId="{71F87F54-1CAE-4CA6-A321-398EA5A18D07}" destId="{4BDDBBAE-7CF4-4C32-9570-630724B3CA23}" srcOrd="4" destOrd="0" presId="urn:microsoft.com/office/officeart/2005/8/layout/hList1"/>
    <dgm:cxn modelId="{E65C2E30-3CFB-495F-9D8A-03D483E7FCC1}" type="presParOf" srcId="{4BDDBBAE-7CF4-4C32-9570-630724B3CA23}" destId="{915A5E37-5A1C-49CE-852C-B37A29814773}" srcOrd="0" destOrd="0" presId="urn:microsoft.com/office/officeart/2005/8/layout/hList1"/>
    <dgm:cxn modelId="{F536E6B2-AD75-4DE0-9BC6-D8704DA1E784}" type="presParOf" srcId="{4BDDBBAE-7CF4-4C32-9570-630724B3CA23}" destId="{0BD5D8B9-8F87-4BBA-86B8-E680D05A3F1B}"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060C32-86C0-4C2C-A681-7972ADE8CC44}">
      <dsp:nvSpPr>
        <dsp:cNvPr id="0" name=""/>
        <dsp:cNvSpPr/>
      </dsp:nvSpPr>
      <dsp:spPr>
        <a:xfrm>
          <a:off x="4" y="152416"/>
          <a:ext cx="3089788" cy="720000"/>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l" defTabSz="1111250">
            <a:lnSpc>
              <a:spcPct val="90000"/>
            </a:lnSpc>
            <a:spcBef>
              <a:spcPct val="0"/>
            </a:spcBef>
            <a:spcAft>
              <a:spcPct val="35000"/>
            </a:spcAft>
          </a:pPr>
          <a:r>
            <a:rPr lang="en-US" sz="2500" kern="1200" dirty="0" smtClean="0">
              <a:solidFill>
                <a:schemeClr val="tx1"/>
              </a:solidFill>
            </a:rPr>
            <a:t>Goals:</a:t>
          </a:r>
          <a:r>
            <a:rPr lang="en-US" sz="2500" kern="1200" dirty="0" smtClean="0"/>
            <a:t>:</a:t>
          </a:r>
          <a:endParaRPr lang="en-US" sz="2500" kern="1200" dirty="0"/>
        </a:p>
      </dsp:txBody>
      <dsp:txXfrm>
        <a:off x="4" y="152416"/>
        <a:ext cx="3089788" cy="720000"/>
      </dsp:txXfrm>
    </dsp:sp>
    <dsp:sp modelId="{DBAC04C6-7434-4855-AA08-B86609CDD0A7}">
      <dsp:nvSpPr>
        <dsp:cNvPr id="0" name=""/>
        <dsp:cNvSpPr/>
      </dsp:nvSpPr>
      <dsp:spPr>
        <a:xfrm>
          <a:off x="2596" y="674915"/>
          <a:ext cx="3084603" cy="1540567"/>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High level policy</a:t>
          </a:r>
          <a:endParaRPr lang="en-US" sz="2500" kern="1200" dirty="0"/>
        </a:p>
        <a:p>
          <a:pPr marL="228600" lvl="1" indent="-228600" algn="l" defTabSz="1111250">
            <a:lnSpc>
              <a:spcPct val="90000"/>
            </a:lnSpc>
            <a:spcBef>
              <a:spcPct val="0"/>
            </a:spcBef>
            <a:spcAft>
              <a:spcPct val="15000"/>
            </a:spcAft>
            <a:buChar char="••"/>
          </a:pPr>
          <a:r>
            <a:rPr lang="en-US" sz="2500" kern="1200" dirty="0" smtClean="0"/>
            <a:t>Concise</a:t>
          </a:r>
          <a:endParaRPr lang="en-US" sz="2500" kern="1200" dirty="0"/>
        </a:p>
      </dsp:txBody>
      <dsp:txXfrm>
        <a:off x="2596" y="674915"/>
        <a:ext cx="3084603" cy="1540567"/>
      </dsp:txXfrm>
    </dsp:sp>
    <dsp:sp modelId="{48240025-BC65-4558-816A-8308C4BAF382}">
      <dsp:nvSpPr>
        <dsp:cNvPr id="0" name=""/>
        <dsp:cNvSpPr/>
      </dsp:nvSpPr>
      <dsp:spPr>
        <a:xfrm>
          <a:off x="3405394" y="152416"/>
          <a:ext cx="2254299" cy="720000"/>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endParaRPr lang="en-US" sz="2500" kern="1200"/>
        </a:p>
      </dsp:txBody>
      <dsp:txXfrm>
        <a:off x="3405394" y="152416"/>
        <a:ext cx="2254299" cy="720000"/>
      </dsp:txXfrm>
    </dsp:sp>
    <dsp:sp modelId="{7171ACD3-07A1-484A-9239-63D1F99976D8}">
      <dsp:nvSpPr>
        <dsp:cNvPr id="0" name=""/>
        <dsp:cNvSpPr/>
      </dsp:nvSpPr>
      <dsp:spPr>
        <a:xfrm>
          <a:off x="3405394" y="674915"/>
          <a:ext cx="2254299" cy="1540567"/>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Easy to audit</a:t>
          </a:r>
          <a:endParaRPr lang="en-US" sz="2500" kern="1200" dirty="0"/>
        </a:p>
      </dsp:txBody>
      <dsp:txXfrm>
        <a:off x="3405394" y="674915"/>
        <a:ext cx="2254299" cy="1540567"/>
      </dsp:txXfrm>
    </dsp:sp>
    <dsp:sp modelId="{915A5E37-5A1C-49CE-852C-B37A29814773}">
      <dsp:nvSpPr>
        <dsp:cNvPr id="0" name=""/>
        <dsp:cNvSpPr/>
      </dsp:nvSpPr>
      <dsp:spPr>
        <a:xfrm>
          <a:off x="5975296" y="152416"/>
          <a:ext cx="2254299" cy="720000"/>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endParaRPr lang="en-US" sz="2500" kern="1200"/>
        </a:p>
      </dsp:txBody>
      <dsp:txXfrm>
        <a:off x="5975296" y="152416"/>
        <a:ext cx="2254299" cy="720000"/>
      </dsp:txXfrm>
    </dsp:sp>
    <dsp:sp modelId="{0BD5D8B9-8F87-4BBA-86B8-E680D05A3F1B}">
      <dsp:nvSpPr>
        <dsp:cNvPr id="0" name=""/>
        <dsp:cNvSpPr/>
      </dsp:nvSpPr>
      <dsp:spPr>
        <a:xfrm>
          <a:off x="5975296" y="674915"/>
          <a:ext cx="2254299" cy="1540567"/>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Efficient enforcement</a:t>
          </a:r>
          <a:endParaRPr lang="en-US" sz="2500" kern="1200" dirty="0"/>
        </a:p>
      </dsp:txBody>
      <dsp:txXfrm>
        <a:off x="5975296" y="674915"/>
        <a:ext cx="2254299" cy="154056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DC0C0A77-8580-444E-8EE8-5B83C9A05260}" type="datetimeFigureOut">
              <a:rPr lang="en-US" smtClean="0"/>
              <a:t>4/23/2015</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DB960FC2-0E29-43A5-878A-9615AE2274F4}" type="slidenum">
              <a:rPr lang="en-US" smtClean="0"/>
              <a:t>‹#›</a:t>
            </a:fld>
            <a:endParaRPr lang="en-US"/>
          </a:p>
        </p:txBody>
      </p:sp>
    </p:spTree>
    <p:extLst>
      <p:ext uri="{BB962C8B-B14F-4D97-AF65-F5344CB8AC3E}">
        <p14:creationId xmlns:p14="http://schemas.microsoft.com/office/powerpoint/2010/main" val="246022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Hello and thanks</a:t>
            </a:r>
            <a:r>
              <a:rPr lang="en-US" baseline="0" dirty="0" smtClean="0"/>
              <a:t> for the introduction </a:t>
            </a:r>
            <a:r>
              <a:rPr lang="en-US" baseline="0" dirty="0" err="1" smtClean="0"/>
              <a:t>Frans</a:t>
            </a:r>
            <a:r>
              <a:rPr lang="en-US" baseline="0" dirty="0" smtClean="0"/>
              <a:t>. I’m </a:t>
            </a:r>
            <a:r>
              <a:rPr lang="en-US" baseline="0" dirty="0" err="1" smtClean="0"/>
              <a:t>Anjo</a:t>
            </a:r>
            <a:r>
              <a:rPr lang="en-US" baseline="0" dirty="0" smtClean="0"/>
              <a:t> from the Max Planck Institute for Software Systems. For this project I worked with two fellow students, </a:t>
            </a:r>
            <a:r>
              <a:rPr lang="en-US" baseline="0" dirty="0" err="1" smtClean="0"/>
              <a:t>Eslam</a:t>
            </a:r>
            <a:r>
              <a:rPr lang="en-US" baseline="0" dirty="0" smtClean="0"/>
              <a:t> </a:t>
            </a:r>
            <a:r>
              <a:rPr lang="en-US" baseline="0" dirty="0" err="1" smtClean="0"/>
              <a:t>Elnikety</a:t>
            </a:r>
            <a:r>
              <a:rPr lang="en-US" baseline="0" dirty="0" smtClean="0"/>
              <a:t> and </a:t>
            </a:r>
            <a:r>
              <a:rPr lang="en-US" baseline="0" dirty="0" err="1" smtClean="0"/>
              <a:t>Aastha</a:t>
            </a:r>
            <a:r>
              <a:rPr lang="en-US" baseline="0" dirty="0" smtClean="0"/>
              <a:t> Mehta, my advisors, Deepak Garg and Peter </a:t>
            </a:r>
            <a:r>
              <a:rPr lang="en-US" baseline="0" dirty="0" err="1" smtClean="0"/>
              <a:t>Druschel</a:t>
            </a:r>
            <a:r>
              <a:rPr lang="en-US" baseline="0" dirty="0" smtClean="0"/>
              <a:t> and our collaborators Rodrigo </a:t>
            </a:r>
            <a:r>
              <a:rPr lang="en-US" baseline="0" dirty="0" err="1" smtClean="0"/>
              <a:t>Rodriguesh</a:t>
            </a:r>
            <a:r>
              <a:rPr lang="en-US" baseline="0" dirty="0" smtClean="0"/>
              <a:t>, Johannes </a:t>
            </a:r>
            <a:r>
              <a:rPr lang="en-US" baseline="0" dirty="0" err="1" smtClean="0"/>
              <a:t>Gehrke</a:t>
            </a:r>
            <a:r>
              <a:rPr lang="en-US" baseline="0" dirty="0" smtClean="0"/>
              <a:t> and Ansley Post. Guardat is about enforcing </a:t>
            </a:r>
            <a:r>
              <a:rPr lang="en-US" baseline="0" dirty="0" err="1" smtClean="0"/>
              <a:t>confidentialty</a:t>
            </a:r>
            <a:r>
              <a:rPr lang="en-US" baseline="0" dirty="0" smtClean="0"/>
              <a:t>, integrity and access accounting policies at the storage layer, protecting a system’s stored persistent state and data.</a:t>
            </a:r>
          </a:p>
          <a:p>
            <a:r>
              <a:rPr lang="en-US" dirty="0" smtClean="0"/>
              <a:t>----------------------------------------------</a:t>
            </a:r>
          </a:p>
          <a:p>
            <a:r>
              <a:rPr lang="en-US" dirty="0" smtClean="0"/>
              <a:t>Slide changes:</a:t>
            </a:r>
          </a:p>
          <a:p>
            <a:r>
              <a:rPr lang="en-US" dirty="0" smtClean="0"/>
              <a:t>----------------------------------------------</a:t>
            </a:r>
            <a:endParaRPr lang="en-US" baseline="0" dirty="0" smtClean="0"/>
          </a:p>
          <a:p>
            <a:endParaRPr lang="en-US" dirty="0" smtClean="0"/>
          </a:p>
        </p:txBody>
      </p:sp>
      <p:sp>
        <p:nvSpPr>
          <p:cNvPr id="4" name="Foliennummernplatzhalter 3"/>
          <p:cNvSpPr>
            <a:spLocks noGrp="1"/>
          </p:cNvSpPr>
          <p:nvPr>
            <p:ph type="sldNum" sz="quarter" idx="10"/>
          </p:nvPr>
        </p:nvSpPr>
        <p:spPr/>
        <p:txBody>
          <a:bodyPr/>
          <a:lstStyle/>
          <a:p>
            <a:fld id="{741A15B5-90E3-4C9C-8F29-3A753D75A61D}" type="slidenum">
              <a:rPr lang="en-US" smtClean="0"/>
              <a:t>1</a:t>
            </a:fld>
            <a:endParaRPr lang="en-US"/>
          </a:p>
        </p:txBody>
      </p:sp>
    </p:spTree>
    <p:extLst>
      <p:ext uri="{BB962C8B-B14F-4D97-AF65-F5344CB8AC3E}">
        <p14:creationId xmlns:p14="http://schemas.microsoft.com/office/powerpoint/2010/main" val="807800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Guardat supports a declarative policy language. The goals are to define policies at a high-level such that confidentiality and integrity protection can be specified in a concise manner and easy to audit. Moreover, policy enforcement needs to be efficient due to frequent evaluations. We chose to base the language on </a:t>
            </a:r>
            <a:r>
              <a:rPr lang="en-US" baseline="0" dirty="0" err="1" smtClean="0"/>
              <a:t>Datalog</a:t>
            </a:r>
            <a:r>
              <a:rPr lang="en-US" baseline="0" dirty="0" smtClean="0"/>
              <a:t>, which is a common foundation for  policy languages. </a:t>
            </a:r>
          </a:p>
          <a:p>
            <a:endParaRPr lang="en-US" baseline="0" dirty="0" smtClean="0"/>
          </a:p>
          <a:p>
            <a:r>
              <a:rPr lang="en-US" baseline="0" dirty="0" smtClean="0"/>
              <a:t>A policy consists of 4 permissions, each is a </a:t>
            </a:r>
            <a:r>
              <a:rPr lang="en-US" baseline="0" dirty="0" err="1" smtClean="0"/>
              <a:t>boolean</a:t>
            </a:r>
            <a:r>
              <a:rPr lang="en-US" baseline="0" dirty="0" smtClean="0"/>
              <a:t> expression over predicates. The read permission states the confidentiality guarantee, update permission states the integrity, </a:t>
            </a:r>
            <a:r>
              <a:rPr lang="en-US" baseline="0" dirty="0" err="1" smtClean="0"/>
              <a:t>setPolicy</a:t>
            </a:r>
            <a:r>
              <a:rPr lang="en-US" baseline="0" dirty="0" smtClean="0"/>
              <a:t> permission governs when the policy can be changed. destroy governs when the name can be reused.</a:t>
            </a:r>
          </a:p>
          <a:p>
            <a:endParaRPr lang="en-US" baseline="0" dirty="0" smtClean="0"/>
          </a:p>
          <a:p>
            <a:r>
              <a:rPr lang="en-US" baseline="0" dirty="0" smtClean="0"/>
              <a:t>In the interest of time, I will introduce the language in a set of examples, which address the specific threats mentioned earlier. </a:t>
            </a:r>
            <a:endParaRPr lang="en-US" dirty="0" smtClean="0"/>
          </a:p>
          <a:p>
            <a:r>
              <a:rPr lang="en-US" dirty="0" smtClean="0"/>
              <a:t>----------------------------------------------</a:t>
            </a:r>
          </a:p>
          <a:p>
            <a:r>
              <a:rPr lang="en-US" dirty="0" smtClean="0"/>
              <a:t>Slide changes: look</a:t>
            </a:r>
            <a:r>
              <a:rPr lang="en-US" baseline="0" dirty="0" smtClean="0"/>
              <a:t> at peter’s updates</a:t>
            </a:r>
          </a:p>
          <a:p>
            <a:r>
              <a:rPr lang="en-US" baseline="0" dirty="0" smtClean="0"/>
              <a:t>Move </a:t>
            </a:r>
            <a:r>
              <a:rPr lang="en-US" baseline="0" dirty="0" err="1" smtClean="0"/>
              <a:t>boolean</a:t>
            </a:r>
            <a:r>
              <a:rPr lang="en-US" baseline="0" dirty="0" smtClean="0"/>
              <a:t> on top permission:-  …</a:t>
            </a:r>
            <a:endParaRPr lang="en-US" dirty="0" smtClean="0"/>
          </a:p>
          <a:p>
            <a:r>
              <a:rPr lang="en-US" dirty="0" smtClean="0"/>
              <a:t>----------------------------------------------</a:t>
            </a:r>
          </a:p>
          <a:p>
            <a:r>
              <a:rPr lang="en-US" dirty="0" smtClean="0"/>
              <a:t>What is the power of set policy</a:t>
            </a:r>
          </a:p>
          <a:p>
            <a:r>
              <a:rPr lang="en-US" dirty="0" smtClean="0"/>
              <a:t>-&gt;</a:t>
            </a:r>
            <a:r>
              <a:rPr lang="en-US" baseline="0" dirty="0" smtClean="0"/>
              <a:t>changing the associated policy of data requires successful permission of </a:t>
            </a:r>
            <a:r>
              <a:rPr lang="en-US" baseline="0" dirty="0" err="1" smtClean="0"/>
              <a:t>setPolicy</a:t>
            </a:r>
            <a:endParaRPr lang="en-US" dirty="0" smtClean="0"/>
          </a:p>
        </p:txBody>
      </p:sp>
      <p:sp>
        <p:nvSpPr>
          <p:cNvPr id="4" name="Slide Number Placeholder 3"/>
          <p:cNvSpPr>
            <a:spLocks noGrp="1"/>
          </p:cNvSpPr>
          <p:nvPr>
            <p:ph type="sldNum" sz="quarter" idx="10"/>
          </p:nvPr>
        </p:nvSpPr>
        <p:spPr/>
        <p:txBody>
          <a:bodyPr/>
          <a:lstStyle/>
          <a:p>
            <a:fld id="{DB960FC2-0E29-43A5-878A-9615AE2274F4}" type="slidenum">
              <a:rPr lang="en-US" smtClean="0"/>
              <a:t>10</a:t>
            </a:fld>
            <a:endParaRPr lang="en-US"/>
          </a:p>
        </p:txBody>
      </p:sp>
    </p:spTree>
    <p:extLst>
      <p:ext uri="{BB962C8B-B14F-4D97-AF65-F5344CB8AC3E}">
        <p14:creationId xmlns:p14="http://schemas.microsoft.com/office/powerpoint/2010/main" val="103022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One threat was unauthorized access to a private content file. Our policy allows reads, policy changes, and the reuse of the filename only as part of a secure session that authenticates with Alice’s key.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With Guardat in place, the policy ensures that only Alice can read the file, as long as Alice’s key is not compromised.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Here, a single predicate </a:t>
            </a:r>
            <a:r>
              <a:rPr lang="en-US" baseline="0" dirty="0" err="1" smtClean="0"/>
              <a:t>sessionIs</a:t>
            </a:r>
            <a:r>
              <a:rPr lang="en-US" baseline="0" dirty="0" smtClean="0"/>
              <a:t> shows how to create access control based policies.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dirty="0" smtClean="0"/>
              <a:t>Slide changes: </a:t>
            </a:r>
          </a:p>
          <a:p>
            <a:r>
              <a:rPr lang="en-US" dirty="0" smtClean="0"/>
              <a:t>----------------------------------------------</a:t>
            </a:r>
          </a:p>
        </p:txBody>
      </p:sp>
      <p:sp>
        <p:nvSpPr>
          <p:cNvPr id="4" name="Slide Number Placeholder 3"/>
          <p:cNvSpPr>
            <a:spLocks noGrp="1"/>
          </p:cNvSpPr>
          <p:nvPr>
            <p:ph type="sldNum" sz="quarter" idx="10"/>
          </p:nvPr>
        </p:nvSpPr>
        <p:spPr/>
        <p:txBody>
          <a:bodyPr/>
          <a:lstStyle/>
          <a:p>
            <a:fld id="{7041B760-5D1C-4B46-BAAE-017EF9649421}"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2475220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next policy protects the integrity of content files.</a:t>
            </a:r>
            <a:r>
              <a:rPr lang="en-US" baseline="0" dirty="0" smtClean="0"/>
              <a:t> In our example policy, only Alice as the owner is allowed to update the content file. These two examples showed how Guardat provides confidentiality and integrity based on access control.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dirty="0" smtClean="0"/>
              <a:t>Slide changes: </a:t>
            </a:r>
          </a:p>
          <a:p>
            <a:r>
              <a:rPr lang="en-US" dirty="0" smtClean="0"/>
              <a:t>----------------------------------------------</a:t>
            </a:r>
          </a:p>
        </p:txBody>
      </p:sp>
      <p:sp>
        <p:nvSpPr>
          <p:cNvPr id="4" name="Slide Number Placeholder 3"/>
          <p:cNvSpPr>
            <a:spLocks noGrp="1"/>
          </p:cNvSpPr>
          <p:nvPr>
            <p:ph type="sldNum" sz="quarter" idx="10"/>
          </p:nvPr>
        </p:nvSpPr>
        <p:spPr/>
        <p:txBody>
          <a:bodyPr/>
          <a:lstStyle/>
          <a:p>
            <a:fld id="{7041B760-5D1C-4B46-BAAE-017EF9649421}"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2475220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and the following policies will be more complex, so please don’t try to read it, I’d like to refer you to our paper or ask me later for details.</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another threat </a:t>
            </a:r>
            <a:r>
              <a:rPr lang="en-US" dirty="0" smtClean="0"/>
              <a:t>attackers try to install a </a:t>
            </a:r>
            <a:r>
              <a:rPr lang="en-US" dirty="0" err="1" smtClean="0"/>
              <a:t>trojan</a:t>
            </a:r>
            <a:r>
              <a:rPr lang="en-US" dirty="0" smtClean="0"/>
              <a:t> in executables violating the code integrity.</a:t>
            </a:r>
            <a:r>
              <a:rPr lang="en-US" baseline="0" dirty="0" smtClean="0"/>
              <a:t>  In Guardat, executables can be protected such that only vendor signed updates are allowed. An attacker would fail to update the executable, since it is impossible to forge a vendor certificate without the vendor’s private key.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Predicates used in this example access information about the file, a content hash and a 3</a:t>
            </a:r>
            <a:r>
              <a:rPr lang="en-US" baseline="30000" dirty="0" smtClean="0"/>
              <a:t>rd</a:t>
            </a:r>
            <a:r>
              <a:rPr lang="en-US" baseline="0" dirty="0" smtClean="0"/>
              <a:t> party certificate from the vendor.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dirty="0" smtClean="0"/>
              <a:t>Slide changes: </a:t>
            </a:r>
          </a:p>
          <a:p>
            <a:r>
              <a:rPr lang="en-US" dirty="0" smtClean="0"/>
              <a:t>----------------------------------------------</a:t>
            </a:r>
            <a:endParaRPr lang="en-US" b="0" baseline="0" dirty="0" smtClean="0">
              <a:effectLst/>
            </a:endParaRPr>
          </a:p>
        </p:txBody>
      </p:sp>
      <p:sp>
        <p:nvSpPr>
          <p:cNvPr id="4" name="Slide Number Placeholder 3"/>
          <p:cNvSpPr>
            <a:spLocks noGrp="1"/>
          </p:cNvSpPr>
          <p:nvPr>
            <p:ph type="sldNum" sz="quarter" idx="10"/>
          </p:nvPr>
        </p:nvSpPr>
        <p:spPr/>
        <p:txBody>
          <a:bodyPr/>
          <a:lstStyle/>
          <a:p>
            <a:fld id="{7041B760-5D1C-4B46-BAAE-017EF9649421}"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2475220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next policy allows</a:t>
            </a:r>
            <a:r>
              <a:rPr lang="en-US" baseline="0" dirty="0" smtClean="0"/>
              <a:t> appends only, except by the </a:t>
            </a:r>
            <a:r>
              <a:rPr lang="en-US" baseline="0" dirty="0" err="1" smtClean="0"/>
              <a:t>sysadmin</a:t>
            </a:r>
            <a:r>
              <a:rPr lang="en-US" baseline="0" dirty="0" smtClean="0"/>
              <a:t>, who can rotate the log with her key. It prevents attackers and from </a:t>
            </a:r>
            <a:r>
              <a:rPr lang="en-US" dirty="0" smtClean="0"/>
              <a:t>manipulating</a:t>
            </a:r>
            <a:r>
              <a:rPr lang="en-US" baseline="0" dirty="0" smtClean="0"/>
              <a:t> logs. This policy goes beyond access control and instead maintains a structural integrity invariant.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Besides previously used predicates, this example accesses the list of updates and compares them to the existing file.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dirty="0" smtClean="0"/>
              <a:t>Slide changes: </a:t>
            </a:r>
          </a:p>
          <a:p>
            <a:r>
              <a:rPr lang="en-US" dirty="0" smtClean="0"/>
              <a:t>----------------------------------------------</a:t>
            </a:r>
            <a:endParaRPr lang="en-US" b="0" baseline="0" dirty="0" smtClean="0">
              <a:effectLst/>
            </a:endParaRPr>
          </a:p>
        </p:txBody>
      </p:sp>
      <p:sp>
        <p:nvSpPr>
          <p:cNvPr id="4" name="Slide Number Placeholder 3"/>
          <p:cNvSpPr>
            <a:spLocks noGrp="1"/>
          </p:cNvSpPr>
          <p:nvPr>
            <p:ph type="sldNum" sz="quarter" idx="10"/>
          </p:nvPr>
        </p:nvSpPr>
        <p:spPr/>
        <p:txBody>
          <a:bodyPr/>
          <a:lstStyle/>
          <a:p>
            <a:fld id="{7041B760-5D1C-4B46-BAAE-017EF9649421}"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2475220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las</a:t>
            </a:r>
            <a:r>
              <a:rPr lang="en-US" baseline="0" dirty="0" smtClean="0"/>
              <a:t>t threat showed that providers require access to client’s private data and their privacy policy requires proper accesses accounting. Enforcing access accounting in today’s system is challenging.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Guardat can enforce mandatory access logging on a content file by providing an append-only access log and protecting the content file to require a corresponding log entry before the actual access.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Similarly to append-only logs, we have to add an exception to allow log truncation. In this scenario the policy allows trusted Audit parties to truncate the log.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dirty="0" smtClean="0"/>
              <a:t>Slide changes: </a:t>
            </a:r>
          </a:p>
          <a:p>
            <a:r>
              <a:rPr lang="en-US" dirty="0" smtClean="0"/>
              <a:t>----------------------------------------------</a:t>
            </a:r>
          </a:p>
          <a:p>
            <a:pPr rtl="0"/>
            <a:r>
              <a:rPr lang="en-US" b="0" baseline="0" dirty="0" smtClean="0">
                <a:effectLst/>
              </a:rPr>
              <a:t>To allow administrator management </a:t>
            </a:r>
            <a:r>
              <a:rPr lang="en-US" b="0" baseline="0" dirty="0" err="1" smtClean="0">
                <a:effectLst/>
              </a:rPr>
              <a:t>taks</a:t>
            </a:r>
            <a:r>
              <a:rPr lang="en-US" b="0" baseline="0" dirty="0" smtClean="0">
                <a:effectLst/>
              </a:rPr>
              <a:t>, Guardat devices enable secure copy between two entities without specifying the transport mode. All </a:t>
            </a:r>
            <a:r>
              <a:rPr lang="en-US" b="0" baseline="0" dirty="0" err="1" smtClean="0">
                <a:effectLst/>
              </a:rPr>
              <a:t>guardat</a:t>
            </a:r>
            <a:r>
              <a:rPr lang="en-US" b="0" baseline="0" dirty="0" smtClean="0">
                <a:effectLst/>
              </a:rPr>
              <a:t> enforces is that the content is only sent in encrypted form to another </a:t>
            </a:r>
            <a:r>
              <a:rPr lang="en-US" b="0" baseline="0" dirty="0" err="1" smtClean="0">
                <a:effectLst/>
              </a:rPr>
              <a:t>guardat</a:t>
            </a:r>
            <a:r>
              <a:rPr lang="en-US" b="0" baseline="0" dirty="0" smtClean="0">
                <a:effectLst/>
              </a:rPr>
              <a:t> device and only a specific </a:t>
            </a:r>
            <a:r>
              <a:rPr lang="en-US" b="0" baseline="0" dirty="0" err="1" smtClean="0">
                <a:effectLst/>
              </a:rPr>
              <a:t>guardat</a:t>
            </a:r>
            <a:r>
              <a:rPr lang="en-US" b="0" baseline="0" dirty="0" smtClean="0">
                <a:effectLst/>
              </a:rPr>
              <a:t> device is able to decrypt it.</a:t>
            </a:r>
          </a:p>
          <a:p>
            <a:pPr rtl="0"/>
            <a:r>
              <a:rPr lang="en-US" b="0" baseline="0" dirty="0" smtClean="0">
                <a:effectLst/>
              </a:rPr>
              <a:t>This allows providers to manage files without access to private content.</a:t>
            </a:r>
          </a:p>
        </p:txBody>
      </p:sp>
      <p:sp>
        <p:nvSpPr>
          <p:cNvPr id="4" name="Slide Number Placeholder 3"/>
          <p:cNvSpPr>
            <a:spLocks noGrp="1"/>
          </p:cNvSpPr>
          <p:nvPr>
            <p:ph type="sldNum" sz="quarter" idx="10"/>
          </p:nvPr>
        </p:nvSpPr>
        <p:spPr/>
        <p:txBody>
          <a:bodyPr/>
          <a:lstStyle/>
          <a:p>
            <a:fld id="{7041B760-5D1C-4B46-BAAE-017EF9649421}"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2475220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 5 examples</a:t>
            </a:r>
            <a:r>
              <a:rPr lang="en-US" baseline="0" dirty="0" smtClean="0"/>
              <a:t> show how overcome the threats targeted during the introduction with Guardat. Next we discuss  how and where are these policies enforced.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dirty="0" smtClean="0"/>
              <a:t>Slide changes: </a:t>
            </a:r>
          </a:p>
          <a:p>
            <a:r>
              <a:rPr lang="en-US" dirty="0" smtClean="0"/>
              <a:t>----------------------------------------------</a:t>
            </a:r>
          </a:p>
          <a:p>
            <a:r>
              <a:rPr lang="en-US" dirty="0" smtClean="0"/>
              <a:t>Given</a:t>
            </a:r>
            <a:r>
              <a:rPr lang="en-US" baseline="0" dirty="0" smtClean="0"/>
              <a:t> the example threats for web servers and Guardat, I will present the details of the 4 steps:</a:t>
            </a:r>
          </a:p>
          <a:p>
            <a:r>
              <a:rPr lang="en-US" baseline="0" dirty="0" smtClean="0"/>
              <a:t>Defining </a:t>
            </a:r>
            <a:r>
              <a:rPr lang="en-US" baseline="0" dirty="0" err="1" smtClean="0"/>
              <a:t>declaritive</a:t>
            </a:r>
            <a:r>
              <a:rPr lang="en-US" baseline="0" dirty="0" smtClean="0"/>
              <a:t> policies</a:t>
            </a:r>
          </a:p>
          <a:p>
            <a:r>
              <a:rPr lang="en-US" baseline="0" dirty="0" smtClean="0"/>
              <a:t>Why storage layer enforcement?</a:t>
            </a:r>
          </a:p>
          <a:p>
            <a:r>
              <a:rPr lang="en-US" baseline="0" dirty="0" smtClean="0"/>
              <a:t>How does file attestation bridge the gap between files and blocks</a:t>
            </a:r>
          </a:p>
          <a:p>
            <a:r>
              <a:rPr lang="en-US" baseline="0" dirty="0" smtClean="0"/>
              <a:t>And Show an enforcement example</a:t>
            </a:r>
            <a:endParaRPr lang="en-US" dirty="0"/>
          </a:p>
        </p:txBody>
      </p:sp>
      <p:sp>
        <p:nvSpPr>
          <p:cNvPr id="4" name="Slide Number Placeholder 3"/>
          <p:cNvSpPr>
            <a:spLocks noGrp="1"/>
          </p:cNvSpPr>
          <p:nvPr>
            <p:ph type="sldNum" sz="quarter" idx="10"/>
          </p:nvPr>
        </p:nvSpPr>
        <p:spPr/>
        <p:txBody>
          <a:bodyPr/>
          <a:lstStyle/>
          <a:p>
            <a:fld id="{DB960FC2-0E29-43A5-878A-9615AE2274F4}" type="slidenum">
              <a:rPr lang="en-US" smtClean="0"/>
              <a:t>16</a:t>
            </a:fld>
            <a:endParaRPr lang="en-US"/>
          </a:p>
        </p:txBody>
      </p:sp>
    </p:spTree>
    <p:extLst>
      <p:ext uri="{BB962C8B-B14F-4D97-AF65-F5344CB8AC3E}">
        <p14:creationId xmlns:p14="http://schemas.microsoft.com/office/powerpoint/2010/main" val="3706439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look at the layers that could enforce these polices</a:t>
            </a:r>
            <a:r>
              <a:rPr lang="en-US" baseline="0" dirty="0" smtClean="0"/>
              <a:t>. For example we could enforce at the application layer in a library, in the OS or </a:t>
            </a:r>
            <a:r>
              <a:rPr lang="en-US" baseline="0" dirty="0" err="1" smtClean="0"/>
              <a:t>filesytem</a:t>
            </a:r>
            <a:r>
              <a:rPr lang="en-US" baseline="0" dirty="0" smtClean="0"/>
              <a:t>, at the virtual machine layer within a </a:t>
            </a:r>
            <a:r>
              <a:rPr lang="en-US" baseline="0" dirty="0" err="1" smtClean="0"/>
              <a:t>virual</a:t>
            </a:r>
            <a:r>
              <a:rPr lang="en-US" baseline="0" dirty="0" smtClean="0"/>
              <a:t> device or at the storage layer. We choose the storage layer based on two key points: ***click***</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smtClean="0"/>
              <a:t>The lower the enforcement is in the system the less risk of circumvention. For example enforcement at the application layer may easily be circumvented by directly accessing the files through the file system.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dirty="0" smtClean="0"/>
              <a:t>Slide changes: </a:t>
            </a:r>
          </a:p>
          <a:p>
            <a:r>
              <a:rPr lang="en-US" dirty="0" smtClean="0"/>
              <a:t>----------------------------------------------</a:t>
            </a:r>
            <a:endParaRPr lang="en-US" dirty="0"/>
          </a:p>
        </p:txBody>
      </p:sp>
      <p:sp>
        <p:nvSpPr>
          <p:cNvPr id="4" name="Slide Number Placeholder 3"/>
          <p:cNvSpPr>
            <a:spLocks noGrp="1"/>
          </p:cNvSpPr>
          <p:nvPr>
            <p:ph type="sldNum" sz="quarter" idx="10"/>
          </p:nvPr>
        </p:nvSpPr>
        <p:spPr/>
        <p:txBody>
          <a:bodyPr/>
          <a:lstStyle/>
          <a:p>
            <a:fld id="{DB960FC2-0E29-43A5-878A-9615AE2274F4}" type="slidenum">
              <a:rPr lang="en-US" smtClean="0"/>
              <a:t>17</a:t>
            </a:fld>
            <a:endParaRPr lang="en-US"/>
          </a:p>
        </p:txBody>
      </p:sp>
    </p:spTree>
    <p:extLst>
      <p:ext uri="{BB962C8B-B14F-4D97-AF65-F5344CB8AC3E}">
        <p14:creationId xmlns:p14="http://schemas.microsoft.com/office/powerpoint/2010/main" val="1710829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2) storage layer enforcement allows a scalable system configuration where all trusted components are placed in a machine room. Thus, only personnel with physical access to the machine room need to be trusted. Client machines, enterprise network and personnel without machine room access need not be trusted.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dirty="0" smtClean="0"/>
              <a:t>Slide changes: </a:t>
            </a:r>
          </a:p>
          <a:p>
            <a:r>
              <a:rPr lang="en-US" dirty="0" smtClean="0"/>
              <a:t>----------------------------------------------</a:t>
            </a:r>
            <a:endParaRPr lang="en-US" dirty="0"/>
          </a:p>
        </p:txBody>
      </p:sp>
      <p:sp>
        <p:nvSpPr>
          <p:cNvPr id="4" name="Slide Number Placeholder 3"/>
          <p:cNvSpPr>
            <a:spLocks noGrp="1"/>
          </p:cNvSpPr>
          <p:nvPr>
            <p:ph type="sldNum" sz="quarter" idx="10"/>
          </p:nvPr>
        </p:nvSpPr>
        <p:spPr/>
        <p:txBody>
          <a:bodyPr/>
          <a:lstStyle/>
          <a:p>
            <a:fld id="{DB960FC2-0E29-43A5-878A-9615AE2274F4}" type="slidenum">
              <a:rPr lang="en-US" smtClean="0"/>
              <a:t>18</a:t>
            </a:fld>
            <a:endParaRPr lang="en-US"/>
          </a:p>
        </p:txBody>
      </p:sp>
    </p:spTree>
    <p:extLst>
      <p:ext uri="{BB962C8B-B14F-4D97-AF65-F5344CB8AC3E}">
        <p14:creationId xmlns:p14="http://schemas.microsoft.com/office/powerpoint/2010/main" val="3066822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Enforcing</a:t>
            </a:r>
            <a:r>
              <a:rPr lang="en-US" baseline="0" dirty="0" smtClean="0"/>
              <a:t> at the storage layer, really means enforcing at the block level and recall </a:t>
            </a:r>
            <a:r>
              <a:rPr lang="en-US" dirty="0" smtClean="0"/>
              <a:t>that policies are associated to files. I’ll introduce file attestation that helps to bridge</a:t>
            </a:r>
            <a:r>
              <a:rPr lang="en-US" baseline="0" dirty="0" smtClean="0"/>
              <a:t> this gap.</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dirty="0" smtClean="0"/>
              <a:t>Slide changes: </a:t>
            </a:r>
          </a:p>
          <a:p>
            <a:r>
              <a:rPr lang="en-US" dirty="0" smtClean="0"/>
              <a:t>----------------------------------------------</a:t>
            </a:r>
            <a:endParaRPr lang="en-US" dirty="0"/>
          </a:p>
        </p:txBody>
      </p:sp>
      <p:sp>
        <p:nvSpPr>
          <p:cNvPr id="4" name="Slide Number Placeholder 3"/>
          <p:cNvSpPr>
            <a:spLocks noGrp="1"/>
          </p:cNvSpPr>
          <p:nvPr>
            <p:ph type="sldNum" sz="quarter" idx="10"/>
          </p:nvPr>
        </p:nvSpPr>
        <p:spPr/>
        <p:txBody>
          <a:bodyPr/>
          <a:lstStyle/>
          <a:p>
            <a:fld id="{DB960FC2-0E29-43A5-878A-9615AE2274F4}" type="slidenum">
              <a:rPr lang="en-US" smtClean="0"/>
              <a:t>19</a:t>
            </a:fld>
            <a:endParaRPr lang="en-US"/>
          </a:p>
        </p:txBody>
      </p:sp>
    </p:spTree>
    <p:extLst>
      <p:ext uri="{BB962C8B-B14F-4D97-AF65-F5344CB8AC3E}">
        <p14:creationId xmlns:p14="http://schemas.microsoft.com/office/powerpoint/2010/main" val="3706439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rgbClr val="000000"/>
                </a:solidFill>
                <a:latin typeface="+mn-lt"/>
              </a:rPr>
              <a:t>Shown here are recent news snippets about attacks and data leaks affecting  for web services. Such events are costly and embarrassing to the providers  and may lead to irreversible data loss. While there are many reasons for such incidents, in the following slides I’ll explain common examples, and later on we will see how Guardat helps to protect against them.</a:t>
            </a:r>
          </a:p>
          <a:p>
            <a:endParaRPr lang="en-US" dirty="0" smtClean="0"/>
          </a:p>
          <a:p>
            <a:r>
              <a:rPr lang="en-US" dirty="0" smtClean="0"/>
              <a:t>----------------------------------------------</a:t>
            </a:r>
          </a:p>
          <a:p>
            <a:r>
              <a:rPr lang="en-US" dirty="0" smtClean="0"/>
              <a:t>Slide changes: </a:t>
            </a:r>
          </a:p>
          <a:p>
            <a:r>
              <a:rPr lang="en-US" dirty="0" smtClean="0"/>
              <a:t>----------------------------------------------</a:t>
            </a:r>
          </a:p>
        </p:txBody>
      </p:sp>
      <p:sp>
        <p:nvSpPr>
          <p:cNvPr id="4" name="Slide Number Placeholder 3"/>
          <p:cNvSpPr>
            <a:spLocks noGrp="1"/>
          </p:cNvSpPr>
          <p:nvPr>
            <p:ph type="sldNum" sz="quarter" idx="10"/>
          </p:nvPr>
        </p:nvSpPr>
        <p:spPr/>
        <p:txBody>
          <a:bodyPr/>
          <a:lstStyle/>
          <a:p>
            <a:fld id="{DB960FC2-0E29-43A5-878A-9615AE2274F4}" type="slidenum">
              <a:rPr lang="en-US" smtClean="0"/>
              <a:t>2</a:t>
            </a:fld>
            <a:endParaRPr lang="en-US"/>
          </a:p>
        </p:txBody>
      </p:sp>
    </p:spTree>
    <p:extLst>
      <p:ext uri="{BB962C8B-B14F-4D97-AF65-F5344CB8AC3E}">
        <p14:creationId xmlns:p14="http://schemas.microsoft.com/office/powerpoint/2010/main" val="187948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bridge this semantic gap Guardat maintains a mapping between blocks and their associated policies in non-volatile memory such as flash. ***click***  Using this metadata the trusted controller enforces the policies in effect for every access.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how can Stakeholders be sure that the correct policy is in effect for a file? ***click*** Toward this end, Guardat attests the policy in effect for a given file by generating a cryptographically signed certificate showing the file name, associated policy, and the content hash.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Stakeholders can then do an end to end check that WHAT they have written reached Guardat and that the correct policy is in place. This does not require trust in higher software layers such as application. </a:t>
            </a:r>
            <a:r>
              <a:rPr lang="en-US" baseline="0" dirty="0" err="1" smtClean="0"/>
              <a:t>Filesystem</a:t>
            </a:r>
            <a:r>
              <a:rPr lang="en-US" baseline="0" dirty="0" smtClean="0"/>
              <a:t> and Operating System.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dirty="0" smtClean="0"/>
              <a:t>Slide changes: </a:t>
            </a:r>
          </a:p>
          <a:p>
            <a:r>
              <a:rPr lang="en-US" dirty="0" smtClean="0"/>
              <a:t>----------------------------------------------</a:t>
            </a:r>
          </a:p>
          <a:p>
            <a:pPr defTabSz="933237">
              <a:defRPr/>
            </a:pPr>
            <a:r>
              <a:rPr lang="en-US" baseline="0" dirty="0" smtClean="0"/>
              <a:t>Remember U P D L provide policies at the file level, the untrusted system transforms these requests into block accesses.</a:t>
            </a:r>
          </a:p>
          <a:p>
            <a:pPr defTabSz="933237">
              <a:defRPr/>
            </a:pPr>
            <a:endParaRPr lang="en-US" baseline="0" dirty="0" smtClean="0"/>
          </a:p>
          <a:p>
            <a:pPr defTabSz="933237">
              <a:defRPr/>
            </a:pPr>
            <a:r>
              <a:rPr lang="en-US" baseline="0" dirty="0" smtClean="0"/>
              <a:t>A Guardat devices keeps its own metadata to associate block addresses back to policies and enforce them.</a:t>
            </a:r>
          </a:p>
          <a:p>
            <a:pPr defTabSz="933237">
              <a:defRPr/>
            </a:pPr>
            <a:endParaRPr lang="en-US" baseline="0" dirty="0" smtClean="0"/>
          </a:p>
          <a:p>
            <a:pPr defTabSz="933237">
              <a:defRPr/>
            </a:pPr>
            <a:r>
              <a:rPr lang="en-US" baseline="0" dirty="0" smtClean="0"/>
              <a:t>For a client to know what protection is in place for a particular file, it may request a certificate about the file’s content and associated policy. The client then can make the check that the content matches and the correct policy was associated.</a:t>
            </a:r>
          </a:p>
        </p:txBody>
      </p:sp>
      <p:sp>
        <p:nvSpPr>
          <p:cNvPr id="4" name="Foliennummernplatzhalter 3"/>
          <p:cNvSpPr>
            <a:spLocks noGrp="1"/>
          </p:cNvSpPr>
          <p:nvPr>
            <p:ph type="sldNum" sz="quarter" idx="10"/>
          </p:nvPr>
        </p:nvSpPr>
        <p:spPr/>
        <p:txBody>
          <a:bodyPr/>
          <a:lstStyle/>
          <a:p>
            <a:fld id="{741A15B5-90E3-4C9C-8F29-3A753D75A61D}" type="slidenum">
              <a:rPr lang="en-US" smtClean="0"/>
              <a:t>20</a:t>
            </a:fld>
            <a:endParaRPr lang="en-US"/>
          </a:p>
        </p:txBody>
      </p:sp>
    </p:spTree>
    <p:extLst>
      <p:ext uri="{BB962C8B-B14F-4D97-AF65-F5344CB8AC3E}">
        <p14:creationId xmlns:p14="http://schemas.microsoft.com/office/powerpoint/2010/main" val="3650356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far we overlooked that demonstrating policy compliance often requires multiple read and write accesses. We introduce Guardat </a:t>
            </a:r>
            <a:r>
              <a:rPr lang="en-US" baseline="0" smtClean="0"/>
              <a:t>transactions next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dirty="0" smtClean="0"/>
              <a:t>Slide changes: </a:t>
            </a:r>
          </a:p>
          <a:p>
            <a:r>
              <a:rPr lang="en-US" dirty="0" smtClean="0"/>
              <a:t>----------------------------------------------</a:t>
            </a:r>
          </a:p>
        </p:txBody>
      </p:sp>
      <p:sp>
        <p:nvSpPr>
          <p:cNvPr id="4" name="Slide Number Placeholder 3"/>
          <p:cNvSpPr>
            <a:spLocks noGrp="1"/>
          </p:cNvSpPr>
          <p:nvPr>
            <p:ph type="sldNum" sz="quarter" idx="10"/>
          </p:nvPr>
        </p:nvSpPr>
        <p:spPr/>
        <p:txBody>
          <a:bodyPr/>
          <a:lstStyle/>
          <a:p>
            <a:fld id="{DB960FC2-0E29-43A5-878A-9615AE2274F4}" type="slidenum">
              <a:rPr lang="en-US" smtClean="0"/>
              <a:t>21</a:t>
            </a:fld>
            <a:endParaRPr lang="en-US"/>
          </a:p>
        </p:txBody>
      </p:sp>
    </p:spTree>
    <p:extLst>
      <p:ext uri="{BB962C8B-B14F-4D97-AF65-F5344CB8AC3E}">
        <p14:creationId xmlns:p14="http://schemas.microsoft.com/office/powerpoint/2010/main" val="37064399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Guardat</a:t>
            </a:r>
            <a:r>
              <a:rPr lang="en-US" baseline="0" dirty="0" smtClean="0"/>
              <a:t> transactions provide an atomic update operation from one policy-compliant state to the next. Transactions bundle multiple updates and perform the policy evaluation during the commit transaction. Reads are immediately evaluated as usual. In case of a successful policy evaluation, Guardat </a:t>
            </a:r>
            <a:r>
              <a:rPr lang="en-US" baseline="0" dirty="0" err="1" smtClean="0"/>
              <a:t>ATOMically</a:t>
            </a:r>
            <a:r>
              <a:rPr lang="en-US" baseline="0" dirty="0" smtClean="0"/>
              <a:t> updates the metadata to commit the newly written data.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Every Transaction has an in-memory transaction cache that caches  policy relevant content, content hashes and certificates. Transaction caches make policy evaluation very efficient, since all required information is available in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make this more concrete let me describe transactions using the  example of the protected executable policy.</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dirty="0" smtClean="0"/>
              <a:t>Slide changes: much to come</a:t>
            </a:r>
          </a:p>
          <a:p>
            <a:r>
              <a:rPr lang="en-US" dirty="0" smtClean="0"/>
              <a:t>----------------------------------------------</a:t>
            </a:r>
          </a:p>
        </p:txBody>
      </p:sp>
      <p:sp>
        <p:nvSpPr>
          <p:cNvPr id="4" name="Slide Number Placeholder 3"/>
          <p:cNvSpPr>
            <a:spLocks noGrp="1"/>
          </p:cNvSpPr>
          <p:nvPr>
            <p:ph type="sldNum" sz="quarter" idx="10"/>
          </p:nvPr>
        </p:nvSpPr>
        <p:spPr/>
        <p:txBody>
          <a:bodyPr/>
          <a:lstStyle/>
          <a:p>
            <a:fld id="{DB960FC2-0E29-43A5-878A-9615AE2274F4}" type="slidenum">
              <a:rPr lang="en-US" smtClean="0"/>
              <a:t>22</a:t>
            </a:fld>
            <a:endParaRPr lang="en-US"/>
          </a:p>
        </p:txBody>
      </p:sp>
    </p:spTree>
    <p:extLst>
      <p:ext uri="{BB962C8B-B14F-4D97-AF65-F5344CB8AC3E}">
        <p14:creationId xmlns:p14="http://schemas.microsoft.com/office/powerpoint/2010/main" val="26730275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Remember,</a:t>
            </a:r>
            <a:r>
              <a:rPr lang="en-US" baseline="0" dirty="0" smtClean="0"/>
              <a:t> to prevent installing </a:t>
            </a:r>
            <a:r>
              <a:rPr lang="en-US" baseline="0" dirty="0" err="1" smtClean="0"/>
              <a:t>torjans</a:t>
            </a:r>
            <a:r>
              <a:rPr lang="en-US" baseline="0" dirty="0" smtClean="0"/>
              <a:t> by </a:t>
            </a:r>
            <a:r>
              <a:rPr lang="en-US" baseline="0" dirty="0" err="1" smtClean="0"/>
              <a:t>attarckers</a:t>
            </a:r>
            <a:r>
              <a:rPr lang="en-US" baseline="0" dirty="0" smtClean="0"/>
              <a:t>, our policy allows executable  updates only when a signed vendor certificate is available.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using Guardat, it is the responsibility of the untrusted code to demonstrate policy compliance.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r>
            <a:br>
              <a:rPr lang="en-US" baseline="0" dirty="0" smtClean="0"/>
            </a:br>
            <a:r>
              <a:rPr lang="en-US" baseline="0" dirty="0" smtClean="0"/>
              <a:t>***click*** An SOFTWARE UPDATE  APPLICATION  would first download the new executable and signed certificate from the vendor. ***click*** As a second step the application starts a transaction with Guardat initializing the transaction caches with the current policy from Guardat metadata and the certificate from the application. ***click*** Afterwards the application starts writing the new binary. Guardat computes the hash of all written contents and puts the resulting hash into the transaction cache. ***click***  When the client commits the transaction, Guardat evaluates the update permission of the policy. ***click*** If the content hash and the signed vendor hash match, the metadata is </a:t>
            </a:r>
            <a:r>
              <a:rPr lang="en-US" baseline="0" dirty="0" err="1" smtClean="0"/>
              <a:t>ATOMically</a:t>
            </a:r>
            <a:r>
              <a:rPr lang="en-US" baseline="0" dirty="0" smtClean="0"/>
              <a:t> updated to the new binary. Else it remains unchanged.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take a step back, what have we accomplished designing it in this way: the entire orchestration of demonstrating policy compliance, providing the right data, certificates shifts towards untrusted code. Removing lots of the complexity and computational overhead from the Guardat and leaving it to the untrusted code.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dirty="0" smtClean="0"/>
              <a:t>Slide changes:</a:t>
            </a:r>
          </a:p>
          <a:p>
            <a:r>
              <a:rPr lang="en-US" dirty="0" smtClean="0"/>
              <a:t>----------------------------------------------</a:t>
            </a:r>
          </a:p>
          <a:p>
            <a:endParaRPr lang="en-US" dirty="0"/>
          </a:p>
        </p:txBody>
      </p:sp>
      <p:sp>
        <p:nvSpPr>
          <p:cNvPr id="4" name="Slide Number Placeholder 3"/>
          <p:cNvSpPr>
            <a:spLocks noGrp="1"/>
          </p:cNvSpPr>
          <p:nvPr>
            <p:ph type="sldNum" sz="quarter" idx="10"/>
          </p:nvPr>
        </p:nvSpPr>
        <p:spPr/>
        <p:txBody>
          <a:bodyPr/>
          <a:lstStyle/>
          <a:p>
            <a:fld id="{DB960FC2-0E29-43A5-878A-9615AE2274F4}" type="slidenum">
              <a:rPr lang="en-US" smtClean="0"/>
              <a:t>23</a:t>
            </a:fld>
            <a:endParaRPr lang="en-US"/>
          </a:p>
        </p:txBody>
      </p:sp>
    </p:spTree>
    <p:extLst>
      <p:ext uri="{BB962C8B-B14F-4D97-AF65-F5344CB8AC3E}">
        <p14:creationId xmlns:p14="http://schemas.microsoft.com/office/powerpoint/2010/main" val="35784590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With this design in mind, lets look at </a:t>
            </a:r>
            <a:r>
              <a:rPr lang="en-US" dirty="0" err="1" smtClean="0"/>
              <a:t>a</a:t>
            </a:r>
            <a:r>
              <a:rPr lang="en-US" baseline="0" dirty="0" err="1" smtClean="0"/>
              <a:t>t</a:t>
            </a:r>
            <a:r>
              <a:rPr lang="en-US" baseline="0" dirty="0" smtClean="0"/>
              <a:t> the prototype implementation and evaluation.</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dirty="0" smtClean="0"/>
              <a:t>Slide changes: </a:t>
            </a:r>
          </a:p>
          <a:p>
            <a:r>
              <a:rPr lang="en-US" dirty="0" smtClean="0"/>
              <a:t>----------------------------------------------</a:t>
            </a:r>
          </a:p>
          <a:p>
            <a:r>
              <a:rPr lang="en-US" dirty="0" smtClean="0"/>
              <a:t>Given</a:t>
            </a:r>
            <a:r>
              <a:rPr lang="en-US" baseline="0" dirty="0" smtClean="0"/>
              <a:t> the example threats for web servers and Guardat, I will present the details of the 4 steps:</a:t>
            </a:r>
          </a:p>
          <a:p>
            <a:r>
              <a:rPr lang="en-US" baseline="0" dirty="0" smtClean="0"/>
              <a:t>Defining </a:t>
            </a:r>
            <a:r>
              <a:rPr lang="en-US" baseline="0" dirty="0" err="1" smtClean="0"/>
              <a:t>declaritive</a:t>
            </a:r>
            <a:r>
              <a:rPr lang="en-US" baseline="0" dirty="0" smtClean="0"/>
              <a:t> policies</a:t>
            </a:r>
          </a:p>
          <a:p>
            <a:r>
              <a:rPr lang="en-US" baseline="0" dirty="0" smtClean="0"/>
              <a:t>Why storage layer enforcement?</a:t>
            </a:r>
          </a:p>
          <a:p>
            <a:r>
              <a:rPr lang="en-US" baseline="0" dirty="0" smtClean="0"/>
              <a:t>How does file attestation bridge the gap between files and blocks</a:t>
            </a:r>
          </a:p>
          <a:p>
            <a:r>
              <a:rPr lang="en-US" baseline="0" dirty="0" smtClean="0"/>
              <a:t>And Show an enforcement example</a:t>
            </a:r>
            <a:endParaRPr lang="en-US" dirty="0"/>
          </a:p>
        </p:txBody>
      </p:sp>
      <p:sp>
        <p:nvSpPr>
          <p:cNvPr id="4" name="Slide Number Placeholder 3"/>
          <p:cNvSpPr>
            <a:spLocks noGrp="1"/>
          </p:cNvSpPr>
          <p:nvPr>
            <p:ph type="sldNum" sz="quarter" idx="10"/>
          </p:nvPr>
        </p:nvSpPr>
        <p:spPr/>
        <p:txBody>
          <a:bodyPr/>
          <a:lstStyle/>
          <a:p>
            <a:fld id="{DB960FC2-0E29-43A5-878A-9615AE2274F4}" type="slidenum">
              <a:rPr lang="en-US" smtClean="0"/>
              <a:t>24</a:t>
            </a:fld>
            <a:endParaRPr lang="en-US"/>
          </a:p>
        </p:txBody>
      </p:sp>
    </p:spTree>
    <p:extLst>
      <p:ext uri="{BB962C8B-B14F-4D97-AF65-F5344CB8AC3E}">
        <p14:creationId xmlns:p14="http://schemas.microsoft.com/office/powerpoint/2010/main" val="37064399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a:t>
            </a:r>
            <a:r>
              <a:rPr lang="en-US" baseline="0" dirty="0" smtClean="0"/>
              <a:t> implemented Guardat at the storage layer in a storage area network server. Other Implementation alternatives include disk or raid controller, SCSI or SATA adapters and an implementation within a hypervisor. We chose a SAN server due to its availability and possible physical separation from the host system.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Guardat is implemented in the open source </a:t>
            </a:r>
            <a:r>
              <a:rPr lang="en-US" baseline="0" dirty="0" err="1" smtClean="0"/>
              <a:t>iscsi</a:t>
            </a:r>
            <a:r>
              <a:rPr lang="en-US" baseline="0" dirty="0" smtClean="0"/>
              <a:t> enterprise target, a </a:t>
            </a:r>
            <a:r>
              <a:rPr lang="en-US" baseline="0" dirty="0" err="1" smtClean="0"/>
              <a:t>linux</a:t>
            </a:r>
            <a:r>
              <a:rPr lang="en-US" baseline="0" dirty="0" smtClean="0"/>
              <a:t> kernel module providing an efficient SAN server implementation. We extended the kernel module to enforce policies as described through a trusted controller that we implemented from scratch. Data and metadata are stored on different disks. Metadata always resides in flash for efficient lookups.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dirty="0" smtClean="0"/>
              <a:t>Slide changes:</a:t>
            </a:r>
          </a:p>
          <a:p>
            <a:r>
              <a:rPr lang="en-US" dirty="0" smtClean="0"/>
              <a:t>----------------------------------------------</a:t>
            </a:r>
            <a:endParaRPr lang="en-US" dirty="0"/>
          </a:p>
        </p:txBody>
      </p:sp>
      <p:sp>
        <p:nvSpPr>
          <p:cNvPr id="4" name="Slide Number Placeholder 3"/>
          <p:cNvSpPr>
            <a:spLocks noGrp="1"/>
          </p:cNvSpPr>
          <p:nvPr>
            <p:ph type="sldNum" sz="quarter" idx="10"/>
          </p:nvPr>
        </p:nvSpPr>
        <p:spPr/>
        <p:txBody>
          <a:bodyPr/>
          <a:lstStyle/>
          <a:p>
            <a:fld id="{DB960FC2-0E29-43A5-878A-9615AE2274F4}" type="slidenum">
              <a:rPr lang="en-US" smtClean="0"/>
              <a:t>25</a:t>
            </a:fld>
            <a:endParaRPr lang="en-US"/>
          </a:p>
        </p:txBody>
      </p:sp>
    </p:spTree>
    <p:extLst>
      <p:ext uri="{BB962C8B-B14F-4D97-AF65-F5344CB8AC3E}">
        <p14:creationId xmlns:p14="http://schemas.microsoft.com/office/powerpoint/2010/main" val="21184679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this talk I’m focusing only on the overhead compared to a plain iSCSI implementation providing no protection at all.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challenged Guardat through several synthetic and real world workloads. Guardat protects the entire disk space with several million files and enforces a time based policy that allows access – but has to be evaluated. One of the </a:t>
            </a:r>
            <a:r>
              <a:rPr lang="en-US" baseline="0" dirty="0" err="1" smtClean="0"/>
              <a:t>microbenchmarks</a:t>
            </a:r>
            <a:r>
              <a:rPr lang="en-US" baseline="0" dirty="0" smtClean="0"/>
              <a:t> tests the throughput perfo3rmance for read and write accesses. Under high load the throughput is only affected by 2%.</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dirty="0" smtClean="0"/>
              <a:t>Slide changes:</a:t>
            </a:r>
          </a:p>
          <a:p>
            <a:r>
              <a:rPr lang="en-US" dirty="0" smtClean="0"/>
              <a:t>----------------------------------------------</a:t>
            </a:r>
            <a:endParaRPr lang="en-US" dirty="0"/>
          </a:p>
        </p:txBody>
      </p:sp>
      <p:sp>
        <p:nvSpPr>
          <p:cNvPr id="4" name="Slide Number Placeholder 3"/>
          <p:cNvSpPr>
            <a:spLocks noGrp="1"/>
          </p:cNvSpPr>
          <p:nvPr>
            <p:ph type="sldNum" sz="quarter" idx="10"/>
          </p:nvPr>
        </p:nvSpPr>
        <p:spPr/>
        <p:txBody>
          <a:bodyPr/>
          <a:lstStyle/>
          <a:p>
            <a:fld id="{DB960FC2-0E29-43A5-878A-9615AE2274F4}" type="slidenum">
              <a:rPr lang="en-US" smtClean="0"/>
              <a:t>26</a:t>
            </a:fld>
            <a:endParaRPr lang="en-US"/>
          </a:p>
        </p:txBody>
      </p:sp>
    </p:spTree>
    <p:extLst>
      <p:ext uri="{BB962C8B-B14F-4D97-AF65-F5344CB8AC3E}">
        <p14:creationId xmlns:p14="http://schemas.microsoft.com/office/powerpoint/2010/main" val="15941870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Next, we measure </a:t>
            </a:r>
            <a:r>
              <a:rPr lang="en-US" baseline="0" dirty="0" err="1" smtClean="0"/>
              <a:t>Guardat's</a:t>
            </a:r>
            <a:r>
              <a:rPr lang="en-US" baseline="0" dirty="0" smtClean="0"/>
              <a:t> latency overhead. To do this, we make very small, 512 byte accesses in multiple configurations.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the data is stored on a hard-disk drive, </a:t>
            </a:r>
            <a:r>
              <a:rPr lang="en-US" baseline="0" dirty="0" err="1" smtClean="0"/>
              <a:t>Guardat's</a:t>
            </a:r>
            <a:r>
              <a:rPr lang="en-US" baseline="0" dirty="0" smtClean="0"/>
              <a:t> overheads are negligible, all less than 1%.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data is stored on a solid-state drive, the results depend on the access pattern. For sequential access</a:t>
            </a:r>
            <a:r>
              <a:rPr lang="en-US" baseline="0" smtClean="0"/>
              <a:t>, Guardat‘sin-memory </a:t>
            </a:r>
            <a:r>
              <a:rPr lang="en-US" baseline="0" dirty="0" smtClean="0"/>
              <a:t>metadata caches are very effective and the overheads are negligible.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random access, </a:t>
            </a:r>
            <a:r>
              <a:rPr lang="en-US" baseline="0" dirty="0" err="1" smtClean="0"/>
              <a:t>Guardat's</a:t>
            </a:r>
            <a:r>
              <a:rPr lang="en-US" baseline="0" dirty="0" smtClean="0"/>
              <a:t> metadata caches are less effective and we see up to 100% overhead.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However, note that this is a very extreme workload with really tiny 512 byte accesses.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Although note on the slide, if we increase the access granularity, this relative overhead diminishes quickly.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dirty="0" smtClean="0"/>
              <a:t>Slide changes: </a:t>
            </a:r>
          </a:p>
          <a:p>
            <a:r>
              <a:rPr lang="en-US" dirty="0" smtClean="0"/>
              <a:t>----------------------------------------------</a:t>
            </a:r>
            <a:endParaRPr lang="en-US" dirty="0"/>
          </a:p>
        </p:txBody>
      </p:sp>
      <p:sp>
        <p:nvSpPr>
          <p:cNvPr id="4" name="Slide Number Placeholder 3"/>
          <p:cNvSpPr>
            <a:spLocks noGrp="1"/>
          </p:cNvSpPr>
          <p:nvPr>
            <p:ph type="sldNum" sz="quarter" idx="10"/>
          </p:nvPr>
        </p:nvSpPr>
        <p:spPr/>
        <p:txBody>
          <a:bodyPr/>
          <a:lstStyle/>
          <a:p>
            <a:fld id="{DB960FC2-0E29-43A5-878A-9615AE2274F4}" type="slidenum">
              <a:rPr lang="en-US" smtClean="0"/>
              <a:t>27</a:t>
            </a:fld>
            <a:endParaRPr lang="en-US"/>
          </a:p>
        </p:txBody>
      </p:sp>
    </p:spTree>
    <p:extLst>
      <p:ext uri="{BB962C8B-B14F-4D97-AF65-F5344CB8AC3E}">
        <p14:creationId xmlns:p14="http://schemas.microsoft.com/office/powerpoint/2010/main" val="15941870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show a real application we build a protection around</a:t>
            </a:r>
            <a:r>
              <a:rPr lang="en-US" baseline="0" dirty="0" smtClean="0"/>
              <a:t> an apache web server. We protect the webserver similar to the threats in the introduction. Log files are protected to be append only, executables may only be updated with a vendor certificate and content pages are protected to only be updated by the owner of a page. Within apache this required to change only 51 lines of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content the web server hosts the </a:t>
            </a:r>
            <a:r>
              <a:rPr lang="en-US" baseline="0" dirty="0" err="1" smtClean="0"/>
              <a:t>english</a:t>
            </a:r>
            <a:r>
              <a:rPr lang="en-US" baseline="0" dirty="0" smtClean="0"/>
              <a:t> </a:t>
            </a:r>
            <a:r>
              <a:rPr lang="en-US" baseline="0" dirty="0" err="1" smtClean="0"/>
              <a:t>wikipedia</a:t>
            </a:r>
            <a:r>
              <a:rPr lang="en-US" baseline="0" dirty="0" smtClean="0"/>
              <a:t> corpus of 220 GB including about 15 million files. To generate access patterns to these documents, we generated access traces based on hourly access statistics from Wikipedia.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Under this environment at 60 concurrent clients, which has the peek throughput for plain iSCSI, we observe an overhead of 2%. This shows that </a:t>
            </a:r>
            <a:r>
              <a:rPr lang="en-US" baseline="0" dirty="0" err="1" smtClean="0"/>
              <a:t>guardat</a:t>
            </a:r>
            <a:r>
              <a:rPr lang="en-US" baseline="0" dirty="0" smtClean="0"/>
              <a:t> can be used in with today’s application and is efficient in webserver scenarios.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dirty="0" smtClean="0"/>
              <a:t>Slide changes: </a:t>
            </a:r>
          </a:p>
          <a:p>
            <a:r>
              <a:rPr lang="en-US" dirty="0" smtClean="0"/>
              <a:t>----------------------------------------------</a:t>
            </a:r>
            <a:endParaRPr lang="en-US" dirty="0"/>
          </a:p>
        </p:txBody>
      </p:sp>
      <p:sp>
        <p:nvSpPr>
          <p:cNvPr id="4" name="Slide Number Placeholder 3"/>
          <p:cNvSpPr>
            <a:spLocks noGrp="1"/>
          </p:cNvSpPr>
          <p:nvPr>
            <p:ph type="sldNum" sz="quarter" idx="10"/>
          </p:nvPr>
        </p:nvSpPr>
        <p:spPr/>
        <p:txBody>
          <a:bodyPr/>
          <a:lstStyle/>
          <a:p>
            <a:fld id="{DB960FC2-0E29-43A5-878A-9615AE2274F4}" type="slidenum">
              <a:rPr lang="en-US" smtClean="0"/>
              <a:t>28</a:t>
            </a:fld>
            <a:endParaRPr lang="en-US"/>
          </a:p>
        </p:txBody>
      </p:sp>
    </p:spTree>
    <p:extLst>
      <p:ext uri="{BB962C8B-B14F-4D97-AF65-F5344CB8AC3E}">
        <p14:creationId xmlns:p14="http://schemas.microsoft.com/office/powerpoint/2010/main" val="8339583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conclusion </a:t>
            </a:r>
            <a:r>
              <a:rPr lang="en-US" baseline="0" dirty="0" smtClean="0"/>
              <a:t>Guardat provides means to protect the confidentiality and integrity of persistent data and state. It does so independent of higher software layers such as the application, operating system and network and allows to physically protect the compliance mechanism.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 mainly focused on the example of a webserver, but in general Guardat protects computer systems from unauthorized access, installing </a:t>
            </a:r>
            <a:r>
              <a:rPr lang="en-US" baseline="0" dirty="0" err="1" smtClean="0"/>
              <a:t>trojans</a:t>
            </a:r>
            <a:r>
              <a:rPr lang="en-US" baseline="0" dirty="0" smtClean="0"/>
              <a:t> and log manipulations.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Despite the strong guarantees Guardat provides, it can be implemented efficiently as we demonstrate in a SAN server prototype.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dirty="0" smtClean="0"/>
              <a:t>Slide changes: </a:t>
            </a:r>
          </a:p>
          <a:p>
            <a:r>
              <a:rPr lang="en-US" dirty="0" smtClean="0"/>
              <a:t>----------------------------------------------</a:t>
            </a:r>
          </a:p>
          <a:p>
            <a:endParaRPr lang="en-US" baseline="0" dirty="0" smtClean="0"/>
          </a:p>
        </p:txBody>
      </p:sp>
      <p:sp>
        <p:nvSpPr>
          <p:cNvPr id="4" name="Foliennummernplatzhalter 3"/>
          <p:cNvSpPr>
            <a:spLocks noGrp="1"/>
          </p:cNvSpPr>
          <p:nvPr>
            <p:ph type="sldNum" sz="quarter" idx="10"/>
          </p:nvPr>
        </p:nvSpPr>
        <p:spPr/>
        <p:txBody>
          <a:bodyPr/>
          <a:lstStyle/>
          <a:p>
            <a:fld id="{741A15B5-90E3-4C9C-8F29-3A753D75A61D}" type="slidenum">
              <a:rPr lang="en-US" smtClean="0"/>
              <a:t>29</a:t>
            </a:fld>
            <a:endParaRPr lang="en-US"/>
          </a:p>
        </p:txBody>
      </p:sp>
    </p:spTree>
    <p:extLst>
      <p:ext uri="{BB962C8B-B14F-4D97-AF65-F5344CB8AC3E}">
        <p14:creationId xmlns:p14="http://schemas.microsoft.com/office/powerpoint/2010/main" val="1788653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threat is unauthorized</a:t>
            </a:r>
            <a:r>
              <a:rPr lang="en-US" baseline="0" dirty="0" smtClean="0"/>
              <a:t> access. ***click*** An unauthorized access occurs when clients are able to access content they are not allowed to see. ***click*** This could be due to a configuration error, for example in the access control list, ***click***  a bug in the application access check or ***click*** a malicious attacker who circumvents access control.</a:t>
            </a:r>
          </a:p>
          <a:p>
            <a:r>
              <a:rPr lang="en-US" dirty="0" smtClean="0"/>
              <a:t>----------------------------------------------</a:t>
            </a:r>
          </a:p>
          <a:p>
            <a:r>
              <a:rPr lang="en-US" dirty="0" smtClean="0"/>
              <a:t>Slide changes:</a:t>
            </a:r>
          </a:p>
          <a:p>
            <a:r>
              <a:rPr lang="en-US" dirty="0" smtClean="0"/>
              <a:t>----------------------------------------------</a:t>
            </a:r>
            <a:endParaRPr lang="en-US" b="0" baseline="0" dirty="0" smtClean="0">
              <a:effectLst/>
            </a:endParaRPr>
          </a:p>
        </p:txBody>
      </p:sp>
      <p:sp>
        <p:nvSpPr>
          <p:cNvPr id="4" name="Slide Number Placeholder 3"/>
          <p:cNvSpPr>
            <a:spLocks noGrp="1"/>
          </p:cNvSpPr>
          <p:nvPr>
            <p:ph type="sldNum" sz="quarter" idx="10"/>
          </p:nvPr>
        </p:nvSpPr>
        <p:spPr/>
        <p:txBody>
          <a:bodyPr/>
          <a:lstStyle/>
          <a:p>
            <a:fld id="{7041B760-5D1C-4B46-BAAE-017EF9649421}"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4752209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 </a:t>
            </a:r>
            <a:r>
              <a:rPr lang="en-US" baseline="0" dirty="0" smtClean="0"/>
              <a:t>would like to thank you for your attention and be </a:t>
            </a:r>
            <a:r>
              <a:rPr lang="en-US" baseline="0" dirty="0" err="1" smtClean="0"/>
              <a:t>be</a:t>
            </a:r>
            <a:r>
              <a:rPr lang="en-US" baseline="0" dirty="0" smtClean="0"/>
              <a:t> happy to take questions.  Also, my co-authors will be happy to answer any additional questions you might have.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dirty="0" smtClean="0"/>
              <a:t>Slide:</a:t>
            </a:r>
          </a:p>
          <a:p>
            <a:r>
              <a:rPr lang="en-US" dirty="0" smtClean="0"/>
              <a:t>----------------------------------------------</a:t>
            </a:r>
          </a:p>
          <a:p>
            <a:endParaRPr lang="en-US" dirty="0"/>
          </a:p>
        </p:txBody>
      </p:sp>
      <p:sp>
        <p:nvSpPr>
          <p:cNvPr id="4" name="Slide Number Placeholder 3"/>
          <p:cNvSpPr>
            <a:spLocks noGrp="1"/>
          </p:cNvSpPr>
          <p:nvPr>
            <p:ph type="sldNum" sz="quarter" idx="10"/>
          </p:nvPr>
        </p:nvSpPr>
        <p:spPr/>
        <p:txBody>
          <a:bodyPr/>
          <a:lstStyle/>
          <a:p>
            <a:fld id="{DB960FC2-0E29-43A5-878A-9615AE2274F4}" type="slidenum">
              <a:rPr lang="en-US" smtClean="0"/>
              <a:t>30</a:t>
            </a:fld>
            <a:endParaRPr lang="en-US"/>
          </a:p>
        </p:txBody>
      </p:sp>
    </p:spTree>
    <p:extLst>
      <p:ext uri="{BB962C8B-B14F-4D97-AF65-F5344CB8AC3E}">
        <p14:creationId xmlns:p14="http://schemas.microsoft.com/office/powerpoint/2010/main" val="34268320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960FC2-0E29-43A5-878A-9615AE2274F4}" type="slidenum">
              <a:rPr lang="en-US" smtClean="0"/>
              <a:t>31</a:t>
            </a:fld>
            <a:endParaRPr lang="en-US"/>
          </a:p>
        </p:txBody>
      </p:sp>
    </p:spTree>
    <p:extLst>
      <p:ext uri="{BB962C8B-B14F-4D97-AF65-F5344CB8AC3E}">
        <p14:creationId xmlns:p14="http://schemas.microsoft.com/office/powerpoint/2010/main" val="34902463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169B53-780B-E640-94C8-BB96B03DF655}" type="slidenum">
              <a:rPr lang="en-US" smtClean="0"/>
              <a:t>32</a:t>
            </a:fld>
            <a:endParaRPr lang="en-US"/>
          </a:p>
        </p:txBody>
      </p:sp>
    </p:spTree>
    <p:extLst>
      <p:ext uri="{BB962C8B-B14F-4D97-AF65-F5344CB8AC3E}">
        <p14:creationId xmlns:p14="http://schemas.microsoft.com/office/powerpoint/2010/main" val="28319669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169B53-780B-E640-94C8-BB96B03DF655}" type="slidenum">
              <a:rPr lang="en-US" smtClean="0"/>
              <a:t>33</a:t>
            </a:fld>
            <a:endParaRPr lang="en-US"/>
          </a:p>
        </p:txBody>
      </p:sp>
    </p:spTree>
    <p:extLst>
      <p:ext uri="{BB962C8B-B14F-4D97-AF65-F5344CB8AC3E}">
        <p14:creationId xmlns:p14="http://schemas.microsoft.com/office/powerpoint/2010/main" val="35309235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a:t>
            </a:r>
            <a:r>
              <a:rPr lang="en-US" baseline="0" dirty="0" smtClean="0"/>
              <a:t> </a:t>
            </a:r>
            <a:r>
              <a:rPr lang="en-US" baseline="0" dirty="0" err="1" smtClean="0"/>
              <a:t>Ontrack</a:t>
            </a:r>
            <a:r>
              <a:rPr lang="en-US" baseline="0" dirty="0" smtClean="0"/>
              <a:t> data recovery survey</a:t>
            </a:r>
          </a:p>
          <a:p>
            <a:r>
              <a:rPr lang="en-US" dirty="0" smtClean="0"/>
              <a:t>http://</a:t>
            </a:r>
            <a:r>
              <a:rPr lang="en-US" dirty="0" err="1" smtClean="0"/>
              <a:t>www.protect-data.com</a:t>
            </a:r>
            <a:r>
              <a:rPr lang="en-US" dirty="0" smtClean="0"/>
              <a:t>/information/</a:t>
            </a:r>
            <a:r>
              <a:rPr lang="en-US" dirty="0" err="1" smtClean="0"/>
              <a:t>statistics.html</a:t>
            </a:r>
            <a:r>
              <a:rPr lang="en-US" dirty="0" smtClean="0"/>
              <a:t> (</a:t>
            </a:r>
            <a:r>
              <a:rPr lang="en-US" dirty="0" err="1" smtClean="0"/>
              <a:t>hw</a:t>
            </a:r>
            <a:r>
              <a:rPr lang="en-US" baseline="0" dirty="0" smtClean="0"/>
              <a:t> 44%, human 32%, software 14%, viruses 7%, natural disasters 3%)</a:t>
            </a:r>
          </a:p>
          <a:p>
            <a:endParaRPr lang="en-US" dirty="0" smtClean="0"/>
          </a:p>
          <a:p>
            <a:r>
              <a:rPr lang="en-US" dirty="0" smtClean="0"/>
              <a:t>http://</a:t>
            </a:r>
            <a:r>
              <a:rPr lang="en-US" dirty="0" err="1" smtClean="0"/>
              <a:t>answers.google.com</a:t>
            </a:r>
            <a:r>
              <a:rPr lang="en-US" dirty="0" smtClean="0"/>
              <a:t>/answers/</a:t>
            </a:r>
            <a:r>
              <a:rPr lang="en-US" dirty="0" err="1" smtClean="0"/>
              <a:t>threadview</a:t>
            </a:r>
            <a:r>
              <a:rPr lang="en-US" dirty="0" smtClean="0"/>
              <a:t>/id/525224.html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D169B53-780B-E640-94C8-BB96B03DF655}" type="slidenum">
              <a:rPr lang="en-US" smtClean="0"/>
              <a:t>34</a:t>
            </a:fld>
            <a:endParaRPr lang="en-US"/>
          </a:p>
        </p:txBody>
      </p:sp>
    </p:spTree>
    <p:extLst>
      <p:ext uri="{BB962C8B-B14F-4D97-AF65-F5344CB8AC3E}">
        <p14:creationId xmlns:p14="http://schemas.microsoft.com/office/powerpoint/2010/main" val="11337682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960FC2-0E29-43A5-878A-9615AE2274F4}" type="slidenum">
              <a:rPr lang="en-US" smtClean="0"/>
              <a:t>35</a:t>
            </a:fld>
            <a:endParaRPr lang="en-US"/>
          </a:p>
        </p:txBody>
      </p:sp>
    </p:spTree>
    <p:extLst>
      <p:ext uri="{BB962C8B-B14F-4D97-AF65-F5344CB8AC3E}">
        <p14:creationId xmlns:p14="http://schemas.microsoft.com/office/powerpoint/2010/main" val="24964930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960FC2-0E29-43A5-878A-9615AE2274F4}" type="slidenum">
              <a:rPr lang="en-US" smtClean="0"/>
              <a:t>36</a:t>
            </a:fld>
            <a:endParaRPr lang="en-US"/>
          </a:p>
        </p:txBody>
      </p:sp>
    </p:spTree>
    <p:extLst>
      <p:ext uri="{BB962C8B-B14F-4D97-AF65-F5344CB8AC3E}">
        <p14:creationId xmlns:p14="http://schemas.microsoft.com/office/powerpoint/2010/main" val="24158539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960FC2-0E29-43A5-878A-9615AE2274F4}" type="slidenum">
              <a:rPr lang="en-US" smtClean="0"/>
              <a:t>37</a:t>
            </a:fld>
            <a:endParaRPr lang="en-US"/>
          </a:p>
        </p:txBody>
      </p:sp>
    </p:spTree>
    <p:extLst>
      <p:ext uri="{BB962C8B-B14F-4D97-AF65-F5344CB8AC3E}">
        <p14:creationId xmlns:p14="http://schemas.microsoft.com/office/powerpoint/2010/main" val="34452438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960FC2-0E29-43A5-878A-9615AE2274F4}" type="slidenum">
              <a:rPr lang="en-US" smtClean="0"/>
              <a:t>38</a:t>
            </a:fld>
            <a:endParaRPr lang="en-US"/>
          </a:p>
        </p:txBody>
      </p:sp>
    </p:spTree>
    <p:extLst>
      <p:ext uri="{BB962C8B-B14F-4D97-AF65-F5344CB8AC3E}">
        <p14:creationId xmlns:p14="http://schemas.microsoft.com/office/powerpoint/2010/main" val="13093416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2) at the storage layer we are dealing with a simple block layer interface, which offers a small attack surface.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dirty="0" smtClean="0"/>
              <a:t>Slide changes: remove</a:t>
            </a:r>
            <a:r>
              <a:rPr lang="en-US" baseline="0" dirty="0" smtClean="0"/>
              <a:t> and directly focus on san</a:t>
            </a:r>
            <a:endParaRPr lang="en-US" dirty="0" smtClean="0"/>
          </a:p>
          <a:p>
            <a:r>
              <a:rPr lang="en-US" dirty="0" smtClean="0"/>
              <a:t>----------------------------------------------</a:t>
            </a:r>
            <a:endParaRPr lang="en-US" dirty="0"/>
          </a:p>
        </p:txBody>
      </p:sp>
      <p:sp>
        <p:nvSpPr>
          <p:cNvPr id="4" name="Slide Number Placeholder 3"/>
          <p:cNvSpPr>
            <a:spLocks noGrp="1"/>
          </p:cNvSpPr>
          <p:nvPr>
            <p:ph type="sldNum" sz="quarter" idx="10"/>
          </p:nvPr>
        </p:nvSpPr>
        <p:spPr/>
        <p:txBody>
          <a:bodyPr/>
          <a:lstStyle/>
          <a:p>
            <a:fld id="{DB960FC2-0E29-43A5-878A-9615AE2274F4}" type="slidenum">
              <a:rPr lang="en-US" smtClean="0"/>
              <a:t>39</a:t>
            </a:fld>
            <a:endParaRPr lang="en-US"/>
          </a:p>
        </p:txBody>
      </p:sp>
    </p:spTree>
    <p:extLst>
      <p:ext uri="{BB962C8B-B14F-4D97-AF65-F5344CB8AC3E}">
        <p14:creationId xmlns:p14="http://schemas.microsoft.com/office/powerpoint/2010/main" val="1710829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threat is state corruption. Here,  persistent state consisting of configuration and content files get corrupted, violating data integrity. Here for example the html content page is corrupted. Again, this could be due to a configuration error, a bug in the application or file system*** click*** or a attacker changing the web content maliciously ***click***. </a:t>
            </a:r>
            <a:endParaRPr lang="en-US" dirty="0" smtClean="0"/>
          </a:p>
          <a:p>
            <a:r>
              <a:rPr lang="en-US" dirty="0" smtClean="0"/>
              <a:t>----------------------------------------------</a:t>
            </a:r>
          </a:p>
          <a:p>
            <a:r>
              <a:rPr lang="en-US" dirty="0" smtClean="0"/>
              <a:t>Slide changes:</a:t>
            </a:r>
          </a:p>
          <a:p>
            <a:r>
              <a:rPr lang="en-US" dirty="0" smtClean="0"/>
              <a:t>----------------------------------------------</a:t>
            </a:r>
            <a:endParaRPr lang="en-US" b="0" baseline="0" dirty="0" smtClean="0">
              <a:effectLst/>
            </a:endParaRPr>
          </a:p>
        </p:txBody>
      </p:sp>
      <p:sp>
        <p:nvSpPr>
          <p:cNvPr id="4" name="Slide Number Placeholder 3"/>
          <p:cNvSpPr>
            <a:spLocks noGrp="1"/>
          </p:cNvSpPr>
          <p:nvPr>
            <p:ph type="sldNum" sz="quarter" idx="10"/>
          </p:nvPr>
        </p:nvSpPr>
        <p:spPr/>
        <p:txBody>
          <a:bodyPr/>
          <a:lstStyle/>
          <a:p>
            <a:fld id="{7041B760-5D1C-4B46-BAAE-017EF9649421}"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4752209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Guardat</a:t>
            </a:r>
            <a:r>
              <a:rPr lang="en-US" baseline="0" dirty="0" smtClean="0"/>
              <a:t> we put the burden of proving policy compliance to untrusted code. The trusted controller in </a:t>
            </a:r>
            <a:r>
              <a:rPr lang="en-US" baseline="0" dirty="0" err="1" smtClean="0"/>
              <a:t>guardat</a:t>
            </a:r>
            <a:r>
              <a:rPr lang="en-US" baseline="0" dirty="0" smtClean="0"/>
              <a:t> efficiently enforces concise policies.</a:t>
            </a:r>
          </a:p>
          <a:p>
            <a:endParaRPr lang="en-US" baseline="0" dirty="0" smtClean="0"/>
          </a:p>
          <a:p>
            <a:r>
              <a:rPr lang="en-US" baseline="0" dirty="0" smtClean="0"/>
              <a:t>Remember that the protected executable only allows updates where Guardat knows a Vendor certificate with the current and new executables hash. </a:t>
            </a:r>
          </a:p>
          <a:p>
            <a:endParaRPr lang="en-US" baseline="0" dirty="0" smtClean="0"/>
          </a:p>
          <a:p>
            <a:r>
              <a:rPr lang="en-US" baseline="0" dirty="0" smtClean="0"/>
              <a:t>First, the untrusted code obtains the new executable and certificate from the vendor. </a:t>
            </a:r>
          </a:p>
          <a:p>
            <a:r>
              <a:rPr lang="en-US" baseline="0" dirty="0" smtClean="0"/>
              <a:t>Tells </a:t>
            </a:r>
            <a:r>
              <a:rPr lang="en-US" baseline="0" dirty="0" err="1" smtClean="0"/>
              <a:t>guardat</a:t>
            </a:r>
            <a:r>
              <a:rPr lang="en-US" baseline="0" dirty="0" smtClean="0"/>
              <a:t> to compute the hash for the current binary and cash the result.</a:t>
            </a:r>
          </a:p>
          <a:p>
            <a:r>
              <a:rPr lang="en-US" baseline="0" dirty="0" smtClean="0"/>
              <a:t>Write the new binary and task </a:t>
            </a:r>
            <a:r>
              <a:rPr lang="en-US" baseline="0" dirty="0" err="1" smtClean="0"/>
              <a:t>guardat</a:t>
            </a:r>
            <a:r>
              <a:rPr lang="en-US" baseline="0" dirty="0" smtClean="0"/>
              <a:t> to compute the hash during the write procedure.</a:t>
            </a:r>
          </a:p>
          <a:p>
            <a:r>
              <a:rPr lang="en-US" baseline="0" dirty="0" smtClean="0"/>
              <a:t>After these three tasks are finished the client will task </a:t>
            </a:r>
            <a:r>
              <a:rPr lang="en-US" baseline="0" dirty="0" err="1" smtClean="0"/>
              <a:t>guardat</a:t>
            </a:r>
            <a:r>
              <a:rPr lang="en-US" baseline="0" dirty="0" smtClean="0"/>
              <a:t> to check if the policy complies with the actions.</a:t>
            </a:r>
          </a:p>
          <a:p>
            <a:r>
              <a:rPr lang="en-US" baseline="0" dirty="0" smtClean="0"/>
              <a:t>In case the policy check is successful </a:t>
            </a:r>
            <a:r>
              <a:rPr lang="en-US" baseline="0" dirty="0" err="1" smtClean="0"/>
              <a:t>guardat</a:t>
            </a:r>
            <a:r>
              <a:rPr lang="en-US" baseline="0" dirty="0" smtClean="0"/>
              <a:t> commits the transaction and from now on uses the new version of the executable.</a:t>
            </a:r>
          </a:p>
        </p:txBody>
      </p:sp>
      <p:sp>
        <p:nvSpPr>
          <p:cNvPr id="4" name="Slide Number Placeholder 3"/>
          <p:cNvSpPr>
            <a:spLocks noGrp="1"/>
          </p:cNvSpPr>
          <p:nvPr>
            <p:ph type="sldNum" sz="quarter" idx="10"/>
          </p:nvPr>
        </p:nvSpPr>
        <p:spPr/>
        <p:txBody>
          <a:bodyPr/>
          <a:lstStyle/>
          <a:p>
            <a:fld id="{DB960FC2-0E29-43A5-878A-9615AE2274F4}" type="slidenum">
              <a:rPr lang="en-US" smtClean="0"/>
              <a:t>40</a:t>
            </a:fld>
            <a:endParaRPr lang="en-US"/>
          </a:p>
        </p:txBody>
      </p:sp>
    </p:spTree>
    <p:extLst>
      <p:ext uri="{BB962C8B-B14F-4D97-AF65-F5344CB8AC3E}">
        <p14:creationId xmlns:p14="http://schemas.microsoft.com/office/powerpoint/2010/main" val="37194119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0" baseline="0" dirty="0" smtClean="0">
                <a:effectLst/>
              </a:rPr>
              <a:t>Now I would like to show at a very high level how Guardat protects the persistent state. To avoid circumvention, the persistent state has to be physically separated. This reduces the attack surface to the interface between the persistent state and the host system accessing it. It especially removes the system running the web server from the trusted computing base.</a:t>
            </a:r>
          </a:p>
        </p:txBody>
      </p:sp>
      <p:sp>
        <p:nvSpPr>
          <p:cNvPr id="4" name="Slide Number Placeholder 3"/>
          <p:cNvSpPr>
            <a:spLocks noGrp="1"/>
          </p:cNvSpPr>
          <p:nvPr>
            <p:ph type="sldNum" sz="quarter" idx="10"/>
          </p:nvPr>
        </p:nvSpPr>
        <p:spPr/>
        <p:txBody>
          <a:bodyPr/>
          <a:lstStyle/>
          <a:p>
            <a:fld id="{7041B760-5D1C-4B46-BAAE-017EF9649421}" type="slidenum">
              <a:rPr lang="en-US" smtClean="0">
                <a:solidFill>
                  <a:prstClr val="black"/>
                </a:solidFill>
              </a:rPr>
              <a:pPr/>
              <a:t>41</a:t>
            </a:fld>
            <a:endParaRPr lang="en-US">
              <a:solidFill>
                <a:prstClr val="black"/>
              </a:solidFill>
            </a:endParaRPr>
          </a:p>
        </p:txBody>
      </p:sp>
    </p:spTree>
    <p:extLst>
      <p:ext uri="{BB962C8B-B14F-4D97-AF65-F5344CB8AC3E}">
        <p14:creationId xmlns:p14="http://schemas.microsoft.com/office/powerpoint/2010/main" val="24752209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b="0" baseline="0" dirty="0" smtClean="0">
              <a:effectLst/>
            </a:endParaRPr>
          </a:p>
          <a:p>
            <a:pPr rtl="0"/>
            <a:endParaRPr lang="en-US" b="0" baseline="0" dirty="0" smtClean="0">
              <a:effectLst/>
            </a:endParaRPr>
          </a:p>
          <a:p>
            <a:pPr rtl="0"/>
            <a:r>
              <a:rPr lang="en-US" b="0" baseline="0" dirty="0" smtClean="0">
                <a:effectLst/>
              </a:rPr>
              <a:t>Anticipate why should we do this at the storage layer?</a:t>
            </a:r>
          </a:p>
          <a:p>
            <a:pPr rtl="0"/>
            <a:r>
              <a:rPr lang="en-US" b="0" baseline="0" dirty="0" smtClean="0">
                <a:effectLst/>
              </a:rPr>
              <a:t>Put it into a machine room</a:t>
            </a:r>
          </a:p>
          <a:p>
            <a:pPr rtl="0"/>
            <a:r>
              <a:rPr lang="en-US" b="0" baseline="0" dirty="0" smtClean="0">
                <a:effectLst/>
              </a:rPr>
              <a:t>Bridge by attestation</a:t>
            </a:r>
          </a:p>
          <a:p>
            <a:pPr rtl="0"/>
            <a:endParaRPr lang="en-US" b="0" baseline="0" dirty="0" smtClean="0">
              <a:effectLst/>
            </a:endParaRPr>
          </a:p>
        </p:txBody>
      </p:sp>
      <p:sp>
        <p:nvSpPr>
          <p:cNvPr id="4" name="Slide Number Placeholder 3"/>
          <p:cNvSpPr>
            <a:spLocks noGrp="1"/>
          </p:cNvSpPr>
          <p:nvPr>
            <p:ph type="sldNum" sz="quarter" idx="10"/>
          </p:nvPr>
        </p:nvSpPr>
        <p:spPr/>
        <p:txBody>
          <a:bodyPr/>
          <a:lstStyle/>
          <a:p>
            <a:fld id="{7041B760-5D1C-4B46-BAAE-017EF9649421}" type="slidenum">
              <a:rPr lang="en-US" smtClean="0">
                <a:solidFill>
                  <a:prstClr val="black"/>
                </a:solidFill>
              </a:rPr>
              <a:pPr/>
              <a:t>42</a:t>
            </a:fld>
            <a:endParaRPr lang="en-US">
              <a:solidFill>
                <a:prstClr val="black"/>
              </a:solidFill>
            </a:endParaRPr>
          </a:p>
        </p:txBody>
      </p:sp>
    </p:spTree>
    <p:extLst>
      <p:ext uri="{BB962C8B-B14F-4D97-AF65-F5344CB8AC3E}">
        <p14:creationId xmlns:p14="http://schemas.microsoft.com/office/powerpoint/2010/main" val="24752209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169B53-780B-E640-94C8-BB96B03DF655}" type="slidenum">
              <a:rPr lang="en-US" smtClean="0"/>
              <a:t>43</a:t>
            </a:fld>
            <a:endParaRPr lang="en-US"/>
          </a:p>
        </p:txBody>
      </p:sp>
    </p:spTree>
    <p:extLst>
      <p:ext uri="{BB962C8B-B14F-4D97-AF65-F5344CB8AC3E}">
        <p14:creationId xmlns:p14="http://schemas.microsoft.com/office/powerpoint/2010/main" val="39910095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960FC2-0E29-43A5-878A-9615AE2274F4}" type="slidenum">
              <a:rPr lang="en-US" smtClean="0"/>
              <a:t>44</a:t>
            </a:fld>
            <a:endParaRPr lang="en-US"/>
          </a:p>
        </p:txBody>
      </p:sp>
    </p:spTree>
    <p:extLst>
      <p:ext uri="{BB962C8B-B14F-4D97-AF65-F5344CB8AC3E}">
        <p14:creationId xmlns:p14="http://schemas.microsoft.com/office/powerpoint/2010/main" val="25424638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960FC2-0E29-43A5-878A-9615AE2274F4}" type="slidenum">
              <a:rPr lang="en-US" smtClean="0"/>
              <a:t>46</a:t>
            </a:fld>
            <a:endParaRPr lang="en-US"/>
          </a:p>
        </p:txBody>
      </p:sp>
    </p:spTree>
    <p:extLst>
      <p:ext uri="{BB962C8B-B14F-4D97-AF65-F5344CB8AC3E}">
        <p14:creationId xmlns:p14="http://schemas.microsoft.com/office/powerpoint/2010/main" val="3706439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closely related threat is about code and log integrity. Here, an attacker tries to ***click*** replace executables with </a:t>
            </a:r>
            <a:r>
              <a:rPr lang="en-US" baseline="0" dirty="0" err="1" smtClean="0"/>
              <a:t>trojans</a:t>
            </a:r>
            <a:r>
              <a:rPr lang="en-US" baseline="0" dirty="0" smtClean="0"/>
              <a:t> to persist across reboots ***click***. To avoid getting caught, the attacker may also manipulate the log to cover his tracks. ***click*** As a result, it is hard to recover the system and remove </a:t>
            </a:r>
            <a:r>
              <a:rPr lang="en-US" baseline="0" dirty="0" err="1" smtClean="0"/>
              <a:t>trojans</a:t>
            </a:r>
            <a:r>
              <a:rPr lang="en-US" baseline="0" dirty="0" smtClean="0"/>
              <a:t> without a complete reinstall of the system. </a:t>
            </a:r>
            <a:endParaRPr lang="en-US" dirty="0" smtClean="0"/>
          </a:p>
          <a:p>
            <a:r>
              <a:rPr lang="en-US" dirty="0" smtClean="0"/>
              <a:t>----------------------------------------------</a:t>
            </a:r>
          </a:p>
          <a:p>
            <a:r>
              <a:rPr lang="en-US" dirty="0" smtClean="0"/>
              <a:t>Slide changes:</a:t>
            </a:r>
          </a:p>
          <a:p>
            <a:r>
              <a:rPr lang="en-US" dirty="0" smtClean="0"/>
              <a:t>----------------------------------------------</a:t>
            </a:r>
            <a:endParaRPr lang="en-US" b="0" baseline="0" dirty="0" smtClean="0">
              <a:effectLst/>
            </a:endParaRPr>
          </a:p>
        </p:txBody>
      </p:sp>
      <p:sp>
        <p:nvSpPr>
          <p:cNvPr id="4" name="Slide Number Placeholder 3"/>
          <p:cNvSpPr>
            <a:spLocks noGrp="1"/>
          </p:cNvSpPr>
          <p:nvPr>
            <p:ph type="sldNum" sz="quarter" idx="10"/>
          </p:nvPr>
        </p:nvSpPr>
        <p:spPr/>
        <p:txBody>
          <a:bodyPr/>
          <a:lstStyle/>
          <a:p>
            <a:fld id="{7041B760-5D1C-4B46-BAAE-017EF9649421}"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475220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Website operators have legitimate reasons to occasionally accessing client's private content for troubleshooting, however employees could use these privileges to spy on certain clients. For this reason, providers have privacy policies that require logging and auditing of accesses to client data. However, this is difficult to enforce in practice, because there are many ways an operator can access client data. </a:t>
            </a:r>
          </a:p>
          <a:p>
            <a:r>
              <a:rPr lang="en-US" dirty="0" smtClean="0"/>
              <a:t>----------------------------------------------</a:t>
            </a:r>
          </a:p>
          <a:p>
            <a:r>
              <a:rPr lang="en-US" dirty="0" smtClean="0"/>
              <a:t>Slide changes:</a:t>
            </a:r>
            <a:r>
              <a:rPr lang="en-US" baseline="0" dirty="0" smtClean="0"/>
              <a:t> </a:t>
            </a:r>
          </a:p>
          <a:p>
            <a:r>
              <a:rPr lang="en-US" dirty="0" smtClean="0"/>
              <a:t>----------------------------------------------</a:t>
            </a:r>
            <a:endParaRPr lang="en-US" b="0" baseline="0" dirty="0" smtClean="0">
              <a:effectLst/>
            </a:endParaRPr>
          </a:p>
        </p:txBody>
      </p:sp>
      <p:sp>
        <p:nvSpPr>
          <p:cNvPr id="4" name="Slide Number Placeholder 3"/>
          <p:cNvSpPr>
            <a:spLocks noGrp="1"/>
          </p:cNvSpPr>
          <p:nvPr>
            <p:ph type="sldNum" sz="quarter" idx="10"/>
          </p:nvPr>
        </p:nvSpPr>
        <p:spPr/>
        <p:txBody>
          <a:bodyPr/>
          <a:lstStyle/>
          <a:p>
            <a:fld id="{7041B760-5D1C-4B46-BAAE-017EF9649421}"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475220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just to summarize quickly, I have shown you example threats that exist in web servers and more broadly as well. Let us try to understand why these threats are so hard to mitigate in practice. </a:t>
            </a:r>
          </a:p>
          <a:p>
            <a:endParaRPr lang="en-US" baseline="0" dirty="0" smtClean="0"/>
          </a:p>
          <a:p>
            <a:r>
              <a:rPr lang="en-US" baseline="0" dirty="0" smtClean="0"/>
              <a:t>As seen the confidentiality and integrity depend on a large and fast evolving code base in the web server scenario. </a:t>
            </a:r>
          </a:p>
          <a:p>
            <a:r>
              <a:rPr lang="en-US" baseline="0" dirty="0" smtClean="0"/>
              <a:t>Furthermore access control lists and checks are spread across all software layers. Access checks for example are implicit in application code and file systems. </a:t>
            </a:r>
          </a:p>
          <a:p>
            <a:endParaRPr lang="en-US" baseline="0" dirty="0" smtClean="0"/>
          </a:p>
          <a:p>
            <a:r>
              <a:rPr lang="en-US" baseline="0" dirty="0" smtClean="0"/>
              <a:t>Once state is corrupted, it  is actually quite difficult to recover. It requires to maintain frequent offline backups and the recovered data might be stale or fail to .</a:t>
            </a:r>
          </a:p>
          <a:p>
            <a:endParaRPr lang="en-US" baseline="0" dirty="0" smtClean="0"/>
          </a:p>
          <a:p>
            <a:r>
              <a:rPr lang="en-US" baseline="0" dirty="0" smtClean="0"/>
              <a:t>With Guardat we focus on protecting the persistent state from:</a:t>
            </a:r>
          </a:p>
          <a:p>
            <a:pPr marL="228600" indent="-228600">
              <a:buAutoNum type="arabicParenR"/>
            </a:pPr>
            <a:r>
              <a:rPr lang="en-US" baseline="0" dirty="0" smtClean="0"/>
              <a:t>unauthorized release of persistent state</a:t>
            </a:r>
          </a:p>
          <a:p>
            <a:pPr marL="228600" indent="-228600">
              <a:buAutoNum type="arabicParenR"/>
            </a:pPr>
            <a:r>
              <a:rPr lang="en-US" baseline="0" dirty="0" smtClean="0"/>
              <a:t>Prevent corruption of persistent state</a:t>
            </a:r>
          </a:p>
          <a:p>
            <a:pPr marL="0" indent="0">
              <a:buNone/>
            </a:pPr>
            <a:r>
              <a:rPr lang="en-US" dirty="0" smtClean="0"/>
              <a:t>----------------------------------------------</a:t>
            </a:r>
          </a:p>
          <a:p>
            <a:r>
              <a:rPr lang="en-US" dirty="0" smtClean="0"/>
              <a:t>Slide changes: </a:t>
            </a:r>
          </a:p>
          <a:p>
            <a:r>
              <a:rPr lang="en-US" dirty="0" smtClean="0"/>
              <a:t>----------------------------------------------</a:t>
            </a:r>
            <a:endParaRPr lang="en-US" b="0" baseline="0" dirty="0" smtClean="0">
              <a:effectLst/>
            </a:endParaRPr>
          </a:p>
        </p:txBody>
      </p:sp>
      <p:sp>
        <p:nvSpPr>
          <p:cNvPr id="4" name="Slide Number Placeholder 3"/>
          <p:cNvSpPr>
            <a:spLocks noGrp="1"/>
          </p:cNvSpPr>
          <p:nvPr>
            <p:ph type="sldNum" sz="quarter" idx="10"/>
          </p:nvPr>
        </p:nvSpPr>
        <p:spPr/>
        <p:txBody>
          <a:bodyPr/>
          <a:lstStyle/>
          <a:p>
            <a:fld id="{7041B760-5D1C-4B46-BAAE-017EF9649421}"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475220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Guardat ensures confidentiality and integrity at the storage layer for all persistent data, that is, files.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Guardat builds upon a trusted controller in the storage layer to intercept all reads and writes to stored files.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***click*** Stakeholders like users, providers, developers and privacy officers associate policies with files. A policy states the conditions under which the file can be read and modified.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***click*** Guardat can attest the protection to the stakeholder,  through a cryptographically signed certificate.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Using this attestation, the stakeholders don’t have to rely on any intermediate layer, allowing the application and operating system to be untrusted.</a:t>
            </a:r>
          </a:p>
          <a:p>
            <a:endParaRPr lang="en-US" baseline="0" dirty="0" smtClean="0"/>
          </a:p>
          <a:p>
            <a:r>
              <a:rPr lang="en-US" dirty="0" smtClean="0"/>
              <a:t>When using Guardat,</a:t>
            </a:r>
            <a:r>
              <a:rPr lang="en-US" baseline="0" dirty="0" smtClean="0"/>
              <a:t> we’re able to protect a web service from the threat described earlier.  More generally</a:t>
            </a:r>
            <a:r>
              <a:rPr lang="en-US" dirty="0" smtClean="0"/>
              <a:t>, Guardat can protect the persistent state and</a:t>
            </a:r>
            <a:r>
              <a:rPr lang="en-US" baseline="0" dirty="0" smtClean="0"/>
              <a:t> data </a:t>
            </a:r>
            <a:r>
              <a:rPr lang="en-US" dirty="0" smtClean="0"/>
              <a:t>of any system</a:t>
            </a:r>
            <a:r>
              <a:rPr lang="en-US" baseline="0" dirty="0" smtClean="0"/>
              <a:t>. In this talk, we focus on a web service.</a:t>
            </a:r>
            <a:endParaRPr lang="en-US" dirty="0" smtClean="0"/>
          </a:p>
          <a:p>
            <a:r>
              <a:rPr lang="en-US" dirty="0" smtClean="0"/>
              <a:t>----------------------------------------------</a:t>
            </a:r>
          </a:p>
          <a:p>
            <a:r>
              <a:rPr lang="en-US" dirty="0" smtClean="0"/>
              <a:t>Slide changes: </a:t>
            </a:r>
          </a:p>
          <a:p>
            <a:r>
              <a:rPr lang="en-US" dirty="0" smtClean="0"/>
              <a:t>----------------------------------------------</a:t>
            </a:r>
            <a:endParaRPr lang="en-US" baseline="0" dirty="0" smtClean="0"/>
          </a:p>
        </p:txBody>
      </p:sp>
      <p:sp>
        <p:nvSpPr>
          <p:cNvPr id="4" name="Foliennummernplatzhalter 3"/>
          <p:cNvSpPr>
            <a:spLocks noGrp="1"/>
          </p:cNvSpPr>
          <p:nvPr>
            <p:ph type="sldNum" sz="quarter" idx="10"/>
          </p:nvPr>
        </p:nvSpPr>
        <p:spPr/>
        <p:txBody>
          <a:bodyPr/>
          <a:lstStyle/>
          <a:p>
            <a:fld id="{741A15B5-90E3-4C9C-8F29-3A753D75A61D}" type="slidenum">
              <a:rPr lang="en-US" smtClean="0"/>
              <a:t>8</a:t>
            </a:fld>
            <a:endParaRPr lang="en-US"/>
          </a:p>
        </p:txBody>
      </p:sp>
    </p:spTree>
    <p:extLst>
      <p:ext uri="{BB962C8B-B14F-4D97-AF65-F5344CB8AC3E}">
        <p14:creationId xmlns:p14="http://schemas.microsoft.com/office/powerpoint/2010/main" val="3650356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Guardat is based on 4 key ideas. At first I will describe the declarative policy language and show example policies addressing the threats I just introduced. Afterwards I will focus on the enforcement mechanism and explain file attestations. </a:t>
            </a:r>
            <a:r>
              <a:rPr lang="en-US" baseline="0" dirty="0" err="1" smtClean="0"/>
              <a:t>Finallly</a:t>
            </a:r>
            <a:r>
              <a:rPr lang="en-US" baseline="0" dirty="0" smtClean="0"/>
              <a:t>,  I will introduce </a:t>
            </a:r>
            <a:r>
              <a:rPr lang="en-US" baseline="0" dirty="0" err="1" smtClean="0"/>
              <a:t>guardat</a:t>
            </a:r>
            <a:r>
              <a:rPr lang="en-US" baseline="0" dirty="0" smtClean="0"/>
              <a:t> transactions, which transform a file from one policy-compliant state into the next atomically. Lets start with the policy language.</a:t>
            </a:r>
            <a:endParaRPr lang="en-US" dirty="0" smtClean="0"/>
          </a:p>
          <a:p>
            <a:r>
              <a:rPr lang="en-US" dirty="0" smtClean="0"/>
              <a:t>----------------------------------------------</a:t>
            </a:r>
          </a:p>
          <a:p>
            <a:r>
              <a:rPr lang="en-US" dirty="0" smtClean="0"/>
              <a:t>Slide changes: </a:t>
            </a:r>
          </a:p>
          <a:p>
            <a:r>
              <a:rPr lang="en-US" dirty="0" smtClean="0"/>
              <a:t>----------------------------------------------</a:t>
            </a:r>
          </a:p>
          <a:p>
            <a:endParaRPr lang="en-US" dirty="0"/>
          </a:p>
        </p:txBody>
      </p:sp>
      <p:sp>
        <p:nvSpPr>
          <p:cNvPr id="4" name="Slide Number Placeholder 3"/>
          <p:cNvSpPr>
            <a:spLocks noGrp="1"/>
          </p:cNvSpPr>
          <p:nvPr>
            <p:ph type="sldNum" sz="quarter" idx="10"/>
          </p:nvPr>
        </p:nvSpPr>
        <p:spPr/>
        <p:txBody>
          <a:bodyPr/>
          <a:lstStyle/>
          <a:p>
            <a:fld id="{DB960FC2-0E29-43A5-878A-9615AE2274F4}" type="slidenum">
              <a:rPr lang="en-US" smtClean="0"/>
              <a:t>9</a:t>
            </a:fld>
            <a:endParaRPr lang="en-US"/>
          </a:p>
        </p:txBody>
      </p:sp>
    </p:spTree>
    <p:extLst>
      <p:ext uri="{BB962C8B-B14F-4D97-AF65-F5344CB8AC3E}">
        <p14:creationId xmlns:p14="http://schemas.microsoft.com/office/powerpoint/2010/main" val="3706439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853BC6-60A7-4588-A2F9-5E86FFFA20E2}" type="datetime1">
              <a:rPr lang="en-US" smtClean="0"/>
              <a:t>4/23/2015</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55699069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ACC56B-03EA-4F10-874C-A59B767210FA}" type="datetime1">
              <a:rPr lang="en-US" smtClean="0"/>
              <a:t>4/23/2015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B5352C2-23BA-4E65-937E-404537801C64}" type="slidenum">
              <a:rPr lang="en-US" smtClean="0"/>
              <a:t>‹#›</a:t>
            </a:fld>
            <a:endParaRPr lang="en-US"/>
          </a:p>
        </p:txBody>
      </p:sp>
    </p:spTree>
    <p:extLst>
      <p:ext uri="{BB962C8B-B14F-4D97-AF65-F5344CB8AC3E}">
        <p14:creationId xmlns:p14="http://schemas.microsoft.com/office/powerpoint/2010/main" val="2062377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036815-8F04-4E06-9A3E-6C31F30EA4C2}" type="datetime1">
              <a:rPr lang="en-US" smtClean="0"/>
              <a:t>4/23/2015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B5352C2-23BA-4E65-937E-404537801C64}" type="slidenum">
              <a:rPr lang="en-US" smtClean="0"/>
              <a:t>‹#›</a:t>
            </a:fld>
            <a:endParaRPr lang="en-US"/>
          </a:p>
        </p:txBody>
      </p:sp>
    </p:spTree>
    <p:extLst>
      <p:ext uri="{BB962C8B-B14F-4D97-AF65-F5344CB8AC3E}">
        <p14:creationId xmlns:p14="http://schemas.microsoft.com/office/powerpoint/2010/main" val="3613863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4C1E2F-C3D6-4483-B3D7-DB55C6DFC4F2}" type="datetime1">
              <a:rPr lang="en-US" smtClean="0"/>
              <a:t>4/23/2015</a:t>
            </a:fld>
            <a:endParaRPr lang="en-US"/>
          </a:p>
        </p:txBody>
      </p:sp>
      <p:sp>
        <p:nvSpPr>
          <p:cNvPr id="5" name="Footer Placeholder 4"/>
          <p:cNvSpPr>
            <a:spLocks noGrp="1"/>
          </p:cNvSpPr>
          <p:nvPr>
            <p:ph type="ftr" sz="quarter" idx="11"/>
          </p:nvPr>
        </p:nvSpPr>
        <p:spPr/>
        <p:txBody>
          <a:bodyPr/>
          <a:lstStyle/>
          <a:p>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
        <p:nvSpPr>
          <p:cNvPr id="11"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800">
                <a:solidFill>
                  <a:schemeClr val="bg1"/>
                </a:solidFill>
              </a:defRPr>
            </a:lvl1pPr>
          </a:lstStyle>
          <a:p>
            <a:fld id="{1D3B57D8-486F-43A6-99C3-5F46C00431D8}" type="slidenum">
              <a:rPr lang="en-US" smtClean="0"/>
              <a:pPr/>
              <a:t>‹#›</a:t>
            </a:fld>
            <a:endParaRPr lang="en-US" dirty="0"/>
          </a:p>
        </p:txBody>
      </p:sp>
    </p:spTree>
    <p:extLst>
      <p:ext uri="{BB962C8B-B14F-4D97-AF65-F5344CB8AC3E}">
        <p14:creationId xmlns:p14="http://schemas.microsoft.com/office/powerpoint/2010/main" val="38860960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D692D1-72BE-4BBE-A2DB-FCA2F50FB0A0}" type="datetime1">
              <a:rPr lang="en-US" smtClean="0"/>
              <a:t>4/23/2015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B5352C2-23BA-4E65-937E-404537801C64}" type="slidenum">
              <a:rPr lang="en-US" smtClean="0"/>
              <a:t>‹#›</a:t>
            </a:fld>
            <a:endParaRPr lang="en-US"/>
          </a:p>
        </p:txBody>
      </p:sp>
    </p:spTree>
    <p:extLst>
      <p:ext uri="{BB962C8B-B14F-4D97-AF65-F5344CB8AC3E}">
        <p14:creationId xmlns:p14="http://schemas.microsoft.com/office/powerpoint/2010/main" val="2062137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E29E8D-1760-418A-BF2E-28D6344067B8}" type="datetime1">
              <a:rPr lang="en-US" smtClean="0"/>
              <a:t>4/23/2015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DB5352C2-23BA-4E65-937E-404537801C64}" type="slidenum">
              <a:rPr lang="en-US" smtClean="0"/>
              <a:t>‹#›</a:t>
            </a:fld>
            <a:endParaRPr lang="en-US"/>
          </a:p>
        </p:txBody>
      </p:sp>
    </p:spTree>
    <p:extLst>
      <p:ext uri="{BB962C8B-B14F-4D97-AF65-F5344CB8AC3E}">
        <p14:creationId xmlns:p14="http://schemas.microsoft.com/office/powerpoint/2010/main" val="1459927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389D61-AEC1-4AC2-9474-2E83C11A478E}" type="datetime1">
              <a:rPr lang="en-US" smtClean="0"/>
              <a:t>4/23/2015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DB5352C2-23BA-4E65-937E-404537801C64}" type="slidenum">
              <a:rPr lang="en-US" smtClean="0"/>
              <a:t>‹#›</a:t>
            </a:fld>
            <a:endParaRPr lang="en-US"/>
          </a:p>
        </p:txBody>
      </p:sp>
    </p:spTree>
    <p:extLst>
      <p:ext uri="{BB962C8B-B14F-4D97-AF65-F5344CB8AC3E}">
        <p14:creationId xmlns:p14="http://schemas.microsoft.com/office/powerpoint/2010/main" val="2718869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5E2517-BC0F-4819-B89D-CA70C11355BB}" type="datetime1">
              <a:rPr lang="en-US" smtClean="0"/>
              <a:t>4/23/2015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DB5352C2-23BA-4E65-937E-404537801C64}" type="slidenum">
              <a:rPr lang="en-US" smtClean="0"/>
              <a:t>‹#›</a:t>
            </a:fld>
            <a:endParaRPr lang="en-US"/>
          </a:p>
        </p:txBody>
      </p:sp>
    </p:spTree>
    <p:extLst>
      <p:ext uri="{BB962C8B-B14F-4D97-AF65-F5344CB8AC3E}">
        <p14:creationId xmlns:p14="http://schemas.microsoft.com/office/powerpoint/2010/main" val="1367119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75C78E-8F1B-4AB6-8C84-3A44BFB91D02}" type="datetime1">
              <a:rPr lang="en-US" smtClean="0"/>
              <a:t>4/23/2015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DB5352C2-23BA-4E65-937E-404537801C64}" type="slidenum">
              <a:rPr lang="en-US" smtClean="0"/>
              <a:t>‹#›</a:t>
            </a:fld>
            <a:endParaRPr lang="en-US"/>
          </a:p>
        </p:txBody>
      </p:sp>
    </p:spTree>
    <p:extLst>
      <p:ext uri="{BB962C8B-B14F-4D97-AF65-F5344CB8AC3E}">
        <p14:creationId xmlns:p14="http://schemas.microsoft.com/office/powerpoint/2010/main" val="2378251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B99CB5-44A5-44AE-BBBE-388E4E368942}" type="datetime1">
              <a:rPr lang="en-US" smtClean="0"/>
              <a:t>4/23/2015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DB5352C2-23BA-4E65-937E-404537801C64}" type="slidenum">
              <a:rPr lang="en-US" smtClean="0"/>
              <a:t>‹#›</a:t>
            </a:fld>
            <a:endParaRPr lang="en-US"/>
          </a:p>
        </p:txBody>
      </p:sp>
    </p:spTree>
    <p:extLst>
      <p:ext uri="{BB962C8B-B14F-4D97-AF65-F5344CB8AC3E}">
        <p14:creationId xmlns:p14="http://schemas.microsoft.com/office/powerpoint/2010/main" val="433735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A62A98-6C3E-46BB-8485-AF5202CAD351}" type="datetime1">
              <a:rPr lang="en-US" smtClean="0"/>
              <a:t>4/23/2015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DB5352C2-23BA-4E65-937E-404537801C64}" type="slidenum">
              <a:rPr lang="en-US" smtClean="0"/>
              <a:t>‹#›</a:t>
            </a:fld>
            <a:endParaRPr lang="en-US"/>
          </a:p>
        </p:txBody>
      </p:sp>
    </p:spTree>
    <p:extLst>
      <p:ext uri="{BB962C8B-B14F-4D97-AF65-F5344CB8AC3E}">
        <p14:creationId xmlns:p14="http://schemas.microsoft.com/office/powerpoint/2010/main" val="1441245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3F78E-3012-4305-B122-F30B4C2A3F81}" type="datetime1">
              <a:rPr lang="en-US" smtClean="0"/>
              <a:t>4/23/2015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829079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7.png"/><Relationship Id="rId7" Type="http://schemas.openxmlformats.org/officeDocument/2006/relationships/diagramColors" Target="../diagrams/colors1.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png"/><Relationship Id="rId7" Type="http://schemas.microsoft.com/office/2007/relationships/hdphoto" Target="../media/hdphoto3.wdp"/><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4.jpeg"/><Relationship Id="rId5" Type="http://schemas.microsoft.com/office/2007/relationships/hdphoto" Target="../media/hdphoto1.wdp"/><Relationship Id="rId10" Type="http://schemas.openxmlformats.org/officeDocument/2006/relationships/image" Target="../media/image31.png"/><Relationship Id="rId4" Type="http://schemas.openxmlformats.org/officeDocument/2006/relationships/image" Target="../media/image3.png"/><Relationship Id="rId9" Type="http://schemas.openxmlformats.org/officeDocument/2006/relationships/image" Target="../media/image3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35.png"/><Relationship Id="rId7" Type="http://schemas.openxmlformats.org/officeDocument/2006/relationships/image" Target="../media/image34.jpe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31.png"/><Relationship Id="rId5" Type="http://schemas.openxmlformats.org/officeDocument/2006/relationships/image" Target="../media/image3.png"/><Relationship Id="rId10" Type="http://schemas.openxmlformats.org/officeDocument/2006/relationships/image" Target="../media/image30.png"/><Relationship Id="rId4" Type="http://schemas.microsoft.com/office/2007/relationships/hdphoto" Target="../media/hdphoto4.wdp"/><Relationship Id="rId9"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7.png"/><Relationship Id="rId5" Type="http://schemas.microsoft.com/office/2007/relationships/hdphoto" Target="../media/hdphoto2.wdp"/><Relationship Id="rId4" Type="http://schemas.openxmlformats.org/officeDocument/2006/relationships/image" Target="../media/image26.png"/><Relationship Id="rId9" Type="http://schemas.openxmlformats.org/officeDocument/2006/relationships/image" Target="../media/image36.png"/></Relationships>
</file>

<file path=ppt/slides/_rels/slide21.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31.png"/><Relationship Id="rId3" Type="http://schemas.openxmlformats.org/officeDocument/2006/relationships/image" Target="../media/image35.png"/><Relationship Id="rId7" Type="http://schemas.openxmlformats.org/officeDocument/2006/relationships/image" Target="../media/image34.jpeg"/><Relationship Id="rId12" Type="http://schemas.microsoft.com/office/2007/relationships/hdphoto" Target="../media/hdphoto6.wdp"/><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38.png"/><Relationship Id="rId5" Type="http://schemas.openxmlformats.org/officeDocument/2006/relationships/image" Target="../media/image3.png"/><Relationship Id="rId10" Type="http://schemas.microsoft.com/office/2007/relationships/hdphoto" Target="../media/hdphoto5.wdp"/><Relationship Id="rId4" Type="http://schemas.microsoft.com/office/2007/relationships/hdphoto" Target="../media/hdphoto4.wdp"/><Relationship Id="rId9" Type="http://schemas.openxmlformats.org/officeDocument/2006/relationships/image" Target="../media/image3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1.png"/><Relationship Id="rId7" Type="http://schemas.microsoft.com/office/2007/relationships/hdphoto" Target="../media/hdphoto2.wdp"/><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6.png"/><Relationship Id="rId11" Type="http://schemas.microsoft.com/office/2007/relationships/hdphoto" Target="../media/hdphoto7.wdp"/><Relationship Id="rId5" Type="http://schemas.openxmlformats.org/officeDocument/2006/relationships/image" Target="../media/image39.png"/><Relationship Id="rId10" Type="http://schemas.openxmlformats.org/officeDocument/2006/relationships/image" Target="../media/image42.png"/><Relationship Id="rId4" Type="http://schemas.openxmlformats.org/officeDocument/2006/relationships/image" Target="../media/image27.png"/><Relationship Id="rId9" Type="http://schemas.openxmlformats.org/officeDocument/2006/relationships/image" Target="../media/image41.png"/></Relationships>
</file>

<file path=ppt/slides/_rels/slide24.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31.png"/><Relationship Id="rId3" Type="http://schemas.openxmlformats.org/officeDocument/2006/relationships/image" Target="../media/image35.png"/><Relationship Id="rId7" Type="http://schemas.openxmlformats.org/officeDocument/2006/relationships/image" Target="../media/image34.jpeg"/><Relationship Id="rId12" Type="http://schemas.microsoft.com/office/2007/relationships/hdphoto" Target="../media/hdphoto6.wdp"/><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38.png"/><Relationship Id="rId5" Type="http://schemas.openxmlformats.org/officeDocument/2006/relationships/image" Target="../media/image3.png"/><Relationship Id="rId10" Type="http://schemas.microsoft.com/office/2007/relationships/hdphoto" Target="../media/hdphoto5.wdp"/><Relationship Id="rId4" Type="http://schemas.microsoft.com/office/2007/relationships/hdphoto" Target="../media/hdphoto4.wdp"/><Relationship Id="rId9" Type="http://schemas.openxmlformats.org/officeDocument/2006/relationships/image" Target="../media/image3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3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3.png"/><Relationship Id="rId7" Type="http://schemas.openxmlformats.org/officeDocument/2006/relationships/image" Target="../media/image45.jpe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jpeg"/><Relationship Id="rId5" Type="http://schemas.microsoft.com/office/2007/relationships/hdphoto" Target="../media/hdphoto8.wdp"/><Relationship Id="rId10" Type="http://schemas.openxmlformats.org/officeDocument/2006/relationships/image" Target="../media/image48.jpeg"/><Relationship Id="rId4" Type="http://schemas.openxmlformats.org/officeDocument/2006/relationships/image" Target="../media/image44.png"/><Relationship Id="rId9" Type="http://schemas.openxmlformats.org/officeDocument/2006/relationships/image" Target="../media/image47.jpeg"/></Relationships>
</file>

<file path=ppt/slides/_rels/slide31.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6.png"/><Relationship Id="rId5" Type="http://schemas.openxmlformats.org/officeDocument/2006/relationships/image" Target="../media/image18.png"/><Relationship Id="rId10" Type="http://schemas.openxmlformats.org/officeDocument/2006/relationships/image" Target="../media/image9.png"/><Relationship Id="rId4" Type="http://schemas.openxmlformats.org/officeDocument/2006/relationships/image" Target="../media/image12.png"/><Relationship Id="rId9" Type="http://schemas.openxmlformats.org/officeDocument/2006/relationships/image" Target="../media/image15.png"/></Relationships>
</file>

<file path=ppt/slides/_rels/slide40.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42.png"/><Relationship Id="rId3" Type="http://schemas.openxmlformats.org/officeDocument/2006/relationships/image" Target="../media/image50.png"/><Relationship Id="rId7" Type="http://schemas.openxmlformats.org/officeDocument/2006/relationships/image" Target="../media/image52.png"/><Relationship Id="rId12"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microsoft.com/office/2007/relationships/hdphoto" Target="../media/hdphoto10.wdp"/><Relationship Id="rId11" Type="http://schemas.openxmlformats.org/officeDocument/2006/relationships/image" Target="../media/image41.png"/><Relationship Id="rId5" Type="http://schemas.openxmlformats.org/officeDocument/2006/relationships/image" Target="../media/image51.png"/><Relationship Id="rId10" Type="http://schemas.openxmlformats.org/officeDocument/2006/relationships/image" Target="../media/image54.png"/><Relationship Id="rId4" Type="http://schemas.microsoft.com/office/2007/relationships/hdphoto" Target="../media/hdphoto9.wdp"/><Relationship Id="rId9" Type="http://schemas.openxmlformats.org/officeDocument/2006/relationships/image" Target="../media/image40.png"/><Relationship Id="rId14" Type="http://schemas.microsoft.com/office/2007/relationships/hdphoto" Target="../media/hdphoto7.wdp"/></Relationships>
</file>

<file path=ppt/slides/_rels/slide4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0.png"/><Relationship Id="rId7"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6.png"/><Relationship Id="rId4" Type="http://schemas.openxmlformats.org/officeDocument/2006/relationships/image" Target="../media/image55.png"/></Relationships>
</file>

<file path=ppt/slides/_rels/slide42.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10.png"/><Relationship Id="rId7" Type="http://schemas.openxmlformats.org/officeDocument/2006/relationships/image" Target="../media/image58.png"/><Relationship Id="rId12" Type="http://schemas.openxmlformats.org/officeDocument/2006/relationships/image" Target="../media/image59.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12.png"/><Relationship Id="rId4" Type="http://schemas.openxmlformats.org/officeDocument/2006/relationships/image" Target="../media/image57.png"/><Relationship Id="rId9" Type="http://schemas.openxmlformats.org/officeDocument/2006/relationships/image" Target="../media/image11.png"/></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60.png"/><Relationship Id="rId5" Type="http://schemas.microsoft.com/office/2007/relationships/hdphoto" Target="../media/hdphoto2.wdp"/><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microsoft.com/office/2007/relationships/hdphoto" Target="../media/hdphoto2.wdp"/></Relationships>
</file>

<file path=ppt/slides/_rels/slide4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62.png"/><Relationship Id="rId4" Type="http://schemas.microsoft.com/office/2007/relationships/hdphoto" Target="../media/hdphoto11.wdp"/></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13.png"/><Relationship Id="rId12"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2.png"/><Relationship Id="rId5" Type="http://schemas.openxmlformats.org/officeDocument/2006/relationships/image" Target="../media/image21.png"/><Relationship Id="rId10" Type="http://schemas.openxmlformats.org/officeDocument/2006/relationships/image" Target="../media/image11.png"/><Relationship Id="rId4" Type="http://schemas.openxmlformats.org/officeDocument/2006/relationships/image" Target="../media/image20.png"/><Relationship Id="rId9" Type="http://schemas.openxmlformats.org/officeDocument/2006/relationships/image" Target="../media/image16.png"/><Relationship Id="rId14"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pn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8.jpeg"/><Relationship Id="rId5"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058779"/>
            <a:ext cx="7772400" cy="1470025"/>
          </a:xfrm>
        </p:spPr>
        <p:txBody>
          <a:bodyPr/>
          <a:lstStyle/>
          <a:p>
            <a:r>
              <a:rPr lang="en-US" b="1" dirty="0" smtClean="0"/>
              <a:t>Guardat: Enforcing data policies at the storage layer</a:t>
            </a:r>
            <a:endParaRPr lang="en-US" b="1" dirty="0"/>
          </a:p>
        </p:txBody>
      </p:sp>
      <p:sp>
        <p:nvSpPr>
          <p:cNvPr id="3" name="Untertitel 2"/>
          <p:cNvSpPr>
            <a:spLocks noGrp="1"/>
          </p:cNvSpPr>
          <p:nvPr>
            <p:ph type="subTitle" idx="1"/>
          </p:nvPr>
        </p:nvSpPr>
        <p:spPr>
          <a:xfrm>
            <a:off x="826712" y="3761656"/>
            <a:ext cx="7488832" cy="2639144"/>
          </a:xfrm>
        </p:spPr>
        <p:txBody>
          <a:bodyPr>
            <a:normAutofit/>
          </a:bodyPr>
          <a:lstStyle/>
          <a:p>
            <a:pPr>
              <a:lnSpc>
                <a:spcPts val="2800"/>
              </a:lnSpc>
            </a:pPr>
            <a:r>
              <a:rPr lang="en-US" sz="2400" b="1" dirty="0" err="1">
                <a:solidFill>
                  <a:schemeClr val="tx1">
                    <a:lumMod val="75000"/>
                    <a:lumOff val="25000"/>
                  </a:schemeClr>
                </a:solidFill>
                <a:ea typeface="Verdana" pitchFamily="34" charset="0"/>
                <a:cs typeface="Verdana" pitchFamily="34" charset="0"/>
              </a:rPr>
              <a:t>Anjo</a:t>
            </a:r>
            <a:r>
              <a:rPr lang="en-US" sz="2400" b="1" dirty="0">
                <a:solidFill>
                  <a:schemeClr val="tx1">
                    <a:lumMod val="75000"/>
                    <a:lumOff val="25000"/>
                  </a:schemeClr>
                </a:solidFill>
                <a:ea typeface="Verdana" pitchFamily="34" charset="0"/>
                <a:cs typeface="Verdana" pitchFamily="34" charset="0"/>
              </a:rPr>
              <a:t> </a:t>
            </a:r>
            <a:r>
              <a:rPr lang="en-US" sz="2400" b="1" dirty="0" smtClean="0">
                <a:solidFill>
                  <a:schemeClr val="tx1">
                    <a:lumMod val="75000"/>
                    <a:lumOff val="25000"/>
                  </a:schemeClr>
                </a:solidFill>
                <a:ea typeface="Verdana" pitchFamily="34" charset="0"/>
                <a:cs typeface="Verdana" pitchFamily="34" charset="0"/>
              </a:rPr>
              <a:t>Vahldiek-Oberwagner</a:t>
            </a:r>
            <a:r>
              <a:rPr lang="en-US" sz="2400" baseline="30000" dirty="0" smtClean="0">
                <a:solidFill>
                  <a:schemeClr val="tx1">
                    <a:lumMod val="75000"/>
                    <a:lumOff val="25000"/>
                  </a:schemeClr>
                </a:solidFill>
                <a:ea typeface="Verdana" pitchFamily="34" charset="0"/>
                <a:cs typeface="Verdana" pitchFamily="34" charset="0"/>
              </a:rPr>
              <a:t>1</a:t>
            </a:r>
            <a:r>
              <a:rPr lang="en-US" sz="2400" dirty="0" smtClean="0">
                <a:solidFill>
                  <a:schemeClr val="tx1">
                    <a:lumMod val="75000"/>
                    <a:lumOff val="25000"/>
                  </a:schemeClr>
                </a:solidFill>
                <a:ea typeface="Verdana" pitchFamily="34" charset="0"/>
                <a:cs typeface="Verdana" pitchFamily="34" charset="0"/>
              </a:rPr>
              <a:t>, </a:t>
            </a:r>
            <a:r>
              <a:rPr lang="en-US" sz="2400" dirty="0" err="1">
                <a:solidFill>
                  <a:schemeClr val="tx1">
                    <a:lumMod val="75000"/>
                    <a:lumOff val="25000"/>
                  </a:schemeClr>
                </a:solidFill>
                <a:ea typeface="Verdana" pitchFamily="34" charset="0"/>
                <a:cs typeface="Verdana" pitchFamily="34" charset="0"/>
              </a:rPr>
              <a:t>Eslam</a:t>
            </a:r>
            <a:r>
              <a:rPr lang="en-US" sz="2400" dirty="0">
                <a:solidFill>
                  <a:schemeClr val="tx1">
                    <a:lumMod val="75000"/>
                    <a:lumOff val="25000"/>
                  </a:schemeClr>
                </a:solidFill>
                <a:ea typeface="Verdana" pitchFamily="34" charset="0"/>
                <a:cs typeface="Verdana" pitchFamily="34" charset="0"/>
              </a:rPr>
              <a:t> </a:t>
            </a:r>
            <a:r>
              <a:rPr lang="en-US" sz="2400" dirty="0" smtClean="0">
                <a:solidFill>
                  <a:schemeClr val="tx1">
                    <a:lumMod val="75000"/>
                    <a:lumOff val="25000"/>
                  </a:schemeClr>
                </a:solidFill>
                <a:ea typeface="Verdana" pitchFamily="34" charset="0"/>
                <a:cs typeface="Verdana" pitchFamily="34" charset="0"/>
              </a:rPr>
              <a:t>Elnikety</a:t>
            </a:r>
            <a:r>
              <a:rPr lang="en-US" sz="2400" baseline="30000" dirty="0" smtClean="0">
                <a:solidFill>
                  <a:schemeClr val="tx1">
                    <a:lumMod val="75000"/>
                    <a:lumOff val="25000"/>
                  </a:schemeClr>
                </a:solidFill>
                <a:ea typeface="Verdana" pitchFamily="34" charset="0"/>
                <a:cs typeface="Verdana" pitchFamily="34" charset="0"/>
              </a:rPr>
              <a:t>1</a:t>
            </a:r>
            <a:r>
              <a:rPr lang="en-US" sz="2400" dirty="0" smtClean="0">
                <a:solidFill>
                  <a:schemeClr val="tx1">
                    <a:lumMod val="75000"/>
                    <a:lumOff val="25000"/>
                  </a:schemeClr>
                </a:solidFill>
                <a:ea typeface="Verdana" pitchFamily="34" charset="0"/>
                <a:cs typeface="Verdana" pitchFamily="34" charset="0"/>
              </a:rPr>
              <a:t>, </a:t>
            </a:r>
            <a:br>
              <a:rPr lang="en-US" sz="2400" dirty="0" smtClean="0">
                <a:solidFill>
                  <a:schemeClr val="tx1">
                    <a:lumMod val="75000"/>
                    <a:lumOff val="25000"/>
                  </a:schemeClr>
                </a:solidFill>
                <a:ea typeface="Verdana" pitchFamily="34" charset="0"/>
                <a:cs typeface="Verdana" pitchFamily="34" charset="0"/>
              </a:rPr>
            </a:br>
            <a:r>
              <a:rPr lang="en-US" sz="2400" dirty="0" err="1" smtClean="0">
                <a:solidFill>
                  <a:schemeClr val="tx1">
                    <a:lumMod val="75000"/>
                    <a:lumOff val="25000"/>
                  </a:schemeClr>
                </a:solidFill>
                <a:ea typeface="Verdana" pitchFamily="34" charset="0"/>
                <a:cs typeface="Verdana" pitchFamily="34" charset="0"/>
              </a:rPr>
              <a:t>Aastha</a:t>
            </a:r>
            <a:r>
              <a:rPr lang="en-US" sz="2400" dirty="0" smtClean="0">
                <a:solidFill>
                  <a:schemeClr val="tx1">
                    <a:lumMod val="75000"/>
                    <a:lumOff val="25000"/>
                  </a:schemeClr>
                </a:solidFill>
                <a:ea typeface="Verdana" pitchFamily="34" charset="0"/>
                <a:cs typeface="Verdana" pitchFamily="34" charset="0"/>
              </a:rPr>
              <a:t> Mehta</a:t>
            </a:r>
            <a:r>
              <a:rPr lang="en-US" sz="2400" baseline="30000" dirty="0" smtClean="0">
                <a:solidFill>
                  <a:schemeClr val="tx1">
                    <a:lumMod val="75000"/>
                    <a:lumOff val="25000"/>
                  </a:schemeClr>
                </a:solidFill>
                <a:ea typeface="Verdana" pitchFamily="34" charset="0"/>
                <a:cs typeface="Verdana" pitchFamily="34" charset="0"/>
              </a:rPr>
              <a:t>1</a:t>
            </a:r>
            <a:r>
              <a:rPr lang="en-US" sz="2400" dirty="0" smtClean="0">
                <a:solidFill>
                  <a:schemeClr val="tx1">
                    <a:lumMod val="75000"/>
                    <a:lumOff val="25000"/>
                  </a:schemeClr>
                </a:solidFill>
                <a:ea typeface="Verdana" pitchFamily="34" charset="0"/>
                <a:cs typeface="Verdana" pitchFamily="34" charset="0"/>
              </a:rPr>
              <a:t>, </a:t>
            </a:r>
            <a:r>
              <a:rPr lang="en-US" sz="2400" dirty="0">
                <a:solidFill>
                  <a:schemeClr val="tx1">
                    <a:lumMod val="75000"/>
                    <a:lumOff val="25000"/>
                  </a:schemeClr>
                </a:solidFill>
                <a:ea typeface="Verdana" pitchFamily="34" charset="0"/>
                <a:cs typeface="Verdana" pitchFamily="34" charset="0"/>
              </a:rPr>
              <a:t>Deepak </a:t>
            </a:r>
            <a:r>
              <a:rPr lang="en-US" sz="2400" dirty="0" smtClean="0">
                <a:solidFill>
                  <a:schemeClr val="tx1">
                    <a:lumMod val="75000"/>
                    <a:lumOff val="25000"/>
                  </a:schemeClr>
                </a:solidFill>
                <a:ea typeface="Verdana" pitchFamily="34" charset="0"/>
                <a:cs typeface="Verdana" pitchFamily="34" charset="0"/>
              </a:rPr>
              <a:t>Garg</a:t>
            </a:r>
            <a:r>
              <a:rPr lang="en-US" sz="2400" baseline="30000" dirty="0" smtClean="0">
                <a:solidFill>
                  <a:schemeClr val="tx1">
                    <a:lumMod val="75000"/>
                    <a:lumOff val="25000"/>
                  </a:schemeClr>
                </a:solidFill>
                <a:ea typeface="Verdana" pitchFamily="34" charset="0"/>
                <a:cs typeface="Verdana" pitchFamily="34" charset="0"/>
              </a:rPr>
              <a:t>1</a:t>
            </a:r>
            <a:r>
              <a:rPr lang="en-US" sz="2400" dirty="0" smtClean="0">
                <a:solidFill>
                  <a:schemeClr val="tx1">
                    <a:lumMod val="75000"/>
                    <a:lumOff val="25000"/>
                  </a:schemeClr>
                </a:solidFill>
                <a:ea typeface="Verdana" pitchFamily="34" charset="0"/>
                <a:cs typeface="Verdana" pitchFamily="34" charset="0"/>
              </a:rPr>
              <a:t>, Peter Druschel</a:t>
            </a:r>
            <a:r>
              <a:rPr lang="en-US" sz="2400" baseline="30000" dirty="0" smtClean="0">
                <a:solidFill>
                  <a:schemeClr val="tx1">
                    <a:lumMod val="75000"/>
                    <a:lumOff val="25000"/>
                  </a:schemeClr>
                </a:solidFill>
                <a:ea typeface="Verdana" pitchFamily="34" charset="0"/>
                <a:cs typeface="Verdana" pitchFamily="34" charset="0"/>
              </a:rPr>
              <a:t>1</a:t>
            </a:r>
            <a:r>
              <a:rPr lang="en-US" sz="2400" dirty="0" smtClean="0">
                <a:solidFill>
                  <a:schemeClr val="tx1">
                    <a:lumMod val="75000"/>
                    <a:lumOff val="25000"/>
                  </a:schemeClr>
                </a:solidFill>
                <a:ea typeface="Verdana" pitchFamily="34" charset="0"/>
                <a:cs typeface="Verdana" pitchFamily="34" charset="0"/>
              </a:rPr>
              <a:t>, </a:t>
            </a:r>
            <a:br>
              <a:rPr lang="en-US" sz="2400" dirty="0" smtClean="0">
                <a:solidFill>
                  <a:schemeClr val="tx1">
                    <a:lumMod val="75000"/>
                    <a:lumOff val="25000"/>
                  </a:schemeClr>
                </a:solidFill>
                <a:ea typeface="Verdana" pitchFamily="34" charset="0"/>
                <a:cs typeface="Verdana" pitchFamily="34" charset="0"/>
              </a:rPr>
            </a:br>
            <a:r>
              <a:rPr lang="en-US" sz="2400" dirty="0" smtClean="0">
                <a:solidFill>
                  <a:schemeClr val="tx1">
                    <a:lumMod val="75000"/>
                    <a:lumOff val="25000"/>
                  </a:schemeClr>
                </a:solidFill>
                <a:ea typeface="Verdana" pitchFamily="34" charset="0"/>
                <a:cs typeface="Verdana" pitchFamily="34" charset="0"/>
              </a:rPr>
              <a:t>Rodrigo Rodrigues</a:t>
            </a:r>
            <a:r>
              <a:rPr lang="en-US" sz="2400" baseline="30000" dirty="0" smtClean="0">
                <a:solidFill>
                  <a:schemeClr val="tx1">
                    <a:lumMod val="75000"/>
                    <a:lumOff val="25000"/>
                  </a:schemeClr>
                </a:solidFill>
                <a:ea typeface="Verdana" pitchFamily="34" charset="0"/>
                <a:cs typeface="Verdana" pitchFamily="34" charset="0"/>
              </a:rPr>
              <a:t>2</a:t>
            </a:r>
            <a:r>
              <a:rPr lang="en-US" sz="2400" dirty="0" smtClean="0">
                <a:solidFill>
                  <a:schemeClr val="tx1">
                    <a:lumMod val="75000"/>
                    <a:lumOff val="25000"/>
                  </a:schemeClr>
                </a:solidFill>
                <a:ea typeface="Verdana" pitchFamily="34" charset="0"/>
                <a:cs typeface="Verdana" pitchFamily="34" charset="0"/>
              </a:rPr>
              <a:t>, </a:t>
            </a:r>
            <a:r>
              <a:rPr lang="en-US" sz="2400" dirty="0">
                <a:solidFill>
                  <a:schemeClr val="tx1">
                    <a:lumMod val="75000"/>
                    <a:lumOff val="25000"/>
                  </a:schemeClr>
                </a:solidFill>
                <a:ea typeface="Verdana" pitchFamily="34" charset="0"/>
                <a:cs typeface="Verdana" pitchFamily="34" charset="0"/>
              </a:rPr>
              <a:t>Johannes </a:t>
            </a:r>
            <a:r>
              <a:rPr lang="en-US" sz="2400" dirty="0" smtClean="0">
                <a:solidFill>
                  <a:schemeClr val="tx1">
                    <a:lumMod val="75000"/>
                    <a:lumOff val="25000"/>
                  </a:schemeClr>
                </a:solidFill>
                <a:ea typeface="Verdana" pitchFamily="34" charset="0"/>
                <a:cs typeface="Verdana" pitchFamily="34" charset="0"/>
              </a:rPr>
              <a:t>Gehrke</a:t>
            </a:r>
            <a:r>
              <a:rPr lang="en-US" sz="2400" baseline="30000" dirty="0" smtClean="0">
                <a:solidFill>
                  <a:schemeClr val="tx1">
                    <a:lumMod val="75000"/>
                    <a:lumOff val="25000"/>
                  </a:schemeClr>
                </a:solidFill>
                <a:ea typeface="Verdana" pitchFamily="34" charset="0"/>
                <a:cs typeface="Verdana" pitchFamily="34" charset="0"/>
              </a:rPr>
              <a:t>3,4</a:t>
            </a:r>
            <a:r>
              <a:rPr lang="en-US" sz="2400" dirty="0" smtClean="0">
                <a:solidFill>
                  <a:schemeClr val="tx1">
                    <a:lumMod val="75000"/>
                    <a:lumOff val="25000"/>
                  </a:schemeClr>
                </a:solidFill>
                <a:ea typeface="Verdana" pitchFamily="34" charset="0"/>
                <a:cs typeface="Verdana" pitchFamily="34" charset="0"/>
              </a:rPr>
              <a:t>, </a:t>
            </a:r>
            <a:r>
              <a:rPr lang="en-US" sz="2400" dirty="0">
                <a:solidFill>
                  <a:schemeClr val="tx1">
                    <a:lumMod val="75000"/>
                    <a:lumOff val="25000"/>
                  </a:schemeClr>
                </a:solidFill>
                <a:ea typeface="Verdana" pitchFamily="34" charset="0"/>
                <a:cs typeface="Verdana" pitchFamily="34" charset="0"/>
              </a:rPr>
              <a:t>Ansley </a:t>
            </a:r>
            <a:r>
              <a:rPr lang="en-US" sz="2400" dirty="0" smtClean="0">
                <a:solidFill>
                  <a:schemeClr val="tx1">
                    <a:lumMod val="75000"/>
                    <a:lumOff val="25000"/>
                  </a:schemeClr>
                </a:solidFill>
                <a:ea typeface="Verdana" pitchFamily="34" charset="0"/>
                <a:cs typeface="Verdana" pitchFamily="34" charset="0"/>
              </a:rPr>
              <a:t>Post</a:t>
            </a:r>
            <a:r>
              <a:rPr lang="en-US" sz="2400" baseline="30000" dirty="0" smtClean="0">
                <a:solidFill>
                  <a:schemeClr val="tx1">
                    <a:lumMod val="75000"/>
                    <a:lumOff val="25000"/>
                  </a:schemeClr>
                </a:solidFill>
                <a:ea typeface="Verdana" pitchFamily="34" charset="0"/>
                <a:cs typeface="Verdana" pitchFamily="34" charset="0"/>
              </a:rPr>
              <a:t>5</a:t>
            </a:r>
            <a:br>
              <a:rPr lang="en-US" sz="2400" baseline="30000" dirty="0" smtClean="0">
                <a:solidFill>
                  <a:schemeClr val="tx1">
                    <a:lumMod val="75000"/>
                    <a:lumOff val="25000"/>
                  </a:schemeClr>
                </a:solidFill>
                <a:ea typeface="Verdana" pitchFamily="34" charset="0"/>
                <a:cs typeface="Verdana" pitchFamily="34" charset="0"/>
              </a:rPr>
            </a:br>
            <a:r>
              <a:rPr lang="en-US" sz="2400" baseline="30000" dirty="0" smtClean="0">
                <a:solidFill>
                  <a:schemeClr val="tx1">
                    <a:lumMod val="75000"/>
                    <a:lumOff val="25000"/>
                  </a:schemeClr>
                </a:solidFill>
                <a:ea typeface="Verdana" pitchFamily="34" charset="0"/>
                <a:cs typeface="Verdana" pitchFamily="34" charset="0"/>
              </a:rPr>
              <a:t/>
            </a:r>
            <a:br>
              <a:rPr lang="en-US" sz="2400" baseline="30000" dirty="0" smtClean="0">
                <a:solidFill>
                  <a:schemeClr val="tx1">
                    <a:lumMod val="75000"/>
                    <a:lumOff val="25000"/>
                  </a:schemeClr>
                </a:solidFill>
                <a:ea typeface="Verdana" pitchFamily="34" charset="0"/>
                <a:cs typeface="Verdana" pitchFamily="34" charset="0"/>
              </a:rPr>
            </a:br>
            <a:r>
              <a:rPr lang="en-US" sz="2000" baseline="30000" dirty="0" smtClean="0">
                <a:solidFill>
                  <a:schemeClr val="tx1">
                    <a:lumMod val="75000"/>
                    <a:lumOff val="25000"/>
                  </a:schemeClr>
                </a:solidFill>
                <a:ea typeface="Verdana" pitchFamily="34" charset="0"/>
                <a:cs typeface="Verdana" pitchFamily="34" charset="0"/>
              </a:rPr>
              <a:t>1</a:t>
            </a:r>
            <a:r>
              <a:rPr lang="en-US" sz="2000" dirty="0" smtClean="0">
                <a:solidFill>
                  <a:schemeClr val="tx1">
                    <a:lumMod val="75000"/>
                    <a:lumOff val="25000"/>
                  </a:schemeClr>
                </a:solidFill>
                <a:ea typeface="Verdana" pitchFamily="34" charset="0"/>
                <a:cs typeface="Verdana" pitchFamily="34" charset="0"/>
              </a:rPr>
              <a:t>MPI-SWS,   </a:t>
            </a:r>
            <a:r>
              <a:rPr lang="en-US" sz="2000" baseline="30000" dirty="0" smtClean="0">
                <a:solidFill>
                  <a:schemeClr val="tx1">
                    <a:lumMod val="75000"/>
                    <a:lumOff val="25000"/>
                  </a:schemeClr>
                </a:solidFill>
                <a:ea typeface="Verdana" pitchFamily="34" charset="0"/>
                <a:cs typeface="Verdana" pitchFamily="34" charset="0"/>
              </a:rPr>
              <a:t>2</a:t>
            </a:r>
            <a:r>
              <a:rPr lang="en-US" sz="2000" dirty="0" smtClean="0">
                <a:solidFill>
                  <a:schemeClr val="tx1">
                    <a:lumMod val="75000"/>
                    <a:lumOff val="25000"/>
                  </a:schemeClr>
                </a:solidFill>
                <a:ea typeface="Verdana" pitchFamily="34" charset="0"/>
                <a:cs typeface="Verdana" pitchFamily="34" charset="0"/>
              </a:rPr>
              <a:t>NOVA </a:t>
            </a:r>
            <a:r>
              <a:rPr lang="en-US" sz="2000" dirty="0">
                <a:solidFill>
                  <a:schemeClr val="tx1">
                    <a:lumMod val="75000"/>
                    <a:lumOff val="25000"/>
                  </a:schemeClr>
                </a:solidFill>
                <a:ea typeface="Verdana" pitchFamily="34" charset="0"/>
                <a:cs typeface="Verdana" pitchFamily="34" charset="0"/>
              </a:rPr>
              <a:t>LINCS/Nova University of </a:t>
            </a:r>
            <a:r>
              <a:rPr lang="en-US" sz="2000" dirty="0" smtClean="0">
                <a:solidFill>
                  <a:schemeClr val="tx1">
                    <a:lumMod val="75000"/>
                    <a:lumOff val="25000"/>
                  </a:schemeClr>
                </a:solidFill>
                <a:ea typeface="Verdana" pitchFamily="34" charset="0"/>
                <a:cs typeface="Verdana" pitchFamily="34" charset="0"/>
              </a:rPr>
              <a:t>Lisbon, </a:t>
            </a:r>
            <a:br>
              <a:rPr lang="en-US" sz="2000" dirty="0" smtClean="0">
                <a:solidFill>
                  <a:schemeClr val="tx1">
                    <a:lumMod val="75000"/>
                    <a:lumOff val="25000"/>
                  </a:schemeClr>
                </a:solidFill>
                <a:ea typeface="Verdana" pitchFamily="34" charset="0"/>
                <a:cs typeface="Verdana" pitchFamily="34" charset="0"/>
              </a:rPr>
            </a:br>
            <a:r>
              <a:rPr lang="en-US" sz="2000" baseline="30000" dirty="0" smtClean="0">
                <a:solidFill>
                  <a:schemeClr val="tx1">
                    <a:lumMod val="75000"/>
                    <a:lumOff val="25000"/>
                  </a:schemeClr>
                </a:solidFill>
                <a:ea typeface="Verdana" pitchFamily="34" charset="0"/>
                <a:cs typeface="Verdana" pitchFamily="34" charset="0"/>
              </a:rPr>
              <a:t>3</a:t>
            </a:r>
            <a:r>
              <a:rPr lang="en-US" sz="2000" dirty="0" smtClean="0">
                <a:solidFill>
                  <a:schemeClr val="tx1">
                    <a:lumMod val="75000"/>
                    <a:lumOff val="25000"/>
                  </a:schemeClr>
                </a:solidFill>
                <a:ea typeface="Verdana" pitchFamily="34" charset="0"/>
                <a:cs typeface="Verdana" pitchFamily="34" charset="0"/>
              </a:rPr>
              <a:t>Microsoft,   </a:t>
            </a:r>
            <a:r>
              <a:rPr lang="en-US" sz="2000" baseline="30000" dirty="0" smtClean="0">
                <a:solidFill>
                  <a:schemeClr val="tx1">
                    <a:lumMod val="75000"/>
                    <a:lumOff val="25000"/>
                  </a:schemeClr>
                </a:solidFill>
                <a:ea typeface="Verdana" pitchFamily="34" charset="0"/>
                <a:cs typeface="Verdana" pitchFamily="34" charset="0"/>
              </a:rPr>
              <a:t>4</a:t>
            </a:r>
            <a:r>
              <a:rPr lang="en-US" sz="2000" dirty="0" smtClean="0">
                <a:solidFill>
                  <a:schemeClr val="tx1">
                    <a:lumMod val="75000"/>
                    <a:lumOff val="25000"/>
                  </a:schemeClr>
                </a:solidFill>
                <a:ea typeface="Verdana" pitchFamily="34" charset="0"/>
                <a:cs typeface="Verdana" pitchFamily="34" charset="0"/>
              </a:rPr>
              <a:t>Cornell,    </a:t>
            </a:r>
            <a:r>
              <a:rPr lang="en-US" sz="2000" baseline="30000" dirty="0" smtClean="0">
                <a:solidFill>
                  <a:schemeClr val="tx1">
                    <a:lumMod val="75000"/>
                    <a:lumOff val="25000"/>
                  </a:schemeClr>
                </a:solidFill>
                <a:ea typeface="Verdana" pitchFamily="34" charset="0"/>
                <a:cs typeface="Verdana" pitchFamily="34" charset="0"/>
              </a:rPr>
              <a:t>5</a:t>
            </a:r>
            <a:r>
              <a:rPr lang="en-US" sz="2000" dirty="0" smtClean="0">
                <a:solidFill>
                  <a:schemeClr val="tx1">
                    <a:lumMod val="75000"/>
                    <a:lumOff val="25000"/>
                  </a:schemeClr>
                </a:solidFill>
                <a:ea typeface="Verdana" pitchFamily="34" charset="0"/>
                <a:cs typeface="Verdana" pitchFamily="34" charset="0"/>
              </a:rPr>
              <a:t>Google</a:t>
            </a:r>
            <a:endParaRPr lang="en-US" sz="2000" dirty="0">
              <a:solidFill>
                <a:schemeClr val="tx1">
                  <a:lumMod val="75000"/>
                  <a:lumOff val="25000"/>
                </a:schemeClr>
              </a:solidFill>
            </a:endParaRPr>
          </a:p>
          <a:p>
            <a:pPr>
              <a:lnSpc>
                <a:spcPts val="2800"/>
              </a:lnSpc>
            </a:pPr>
            <a:endParaRPr lang="en-US" sz="2400" dirty="0">
              <a:solidFill>
                <a:schemeClr val="tx1">
                  <a:lumMod val="75000"/>
                  <a:lumOff val="25000"/>
                </a:schemeClr>
              </a:solidFill>
              <a:ea typeface="Verdana" pitchFamily="34" charset="0"/>
              <a:cs typeface="Verdana" pitchFamily="34" charset="0"/>
            </a:endParaRPr>
          </a:p>
        </p:txBody>
      </p:sp>
      <p:pic>
        <p:nvPicPr>
          <p:cNvPr id="1026" name="Picture 2" descr="http://www.mpi-inf.mpg.de/logo/mpi-sws/Intern_Web/RGB/mpi_RGB.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 y="228600"/>
            <a:ext cx="2038350" cy="834013"/>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6934200" y="167752"/>
            <a:ext cx="1754200" cy="2124268"/>
            <a:chOff x="6255209" y="262408"/>
            <a:chExt cx="2178877" cy="2325603"/>
          </a:xfrm>
        </p:grpSpPr>
        <p:pic>
          <p:nvPicPr>
            <p:cNvPr id="11" name="Picture 4" descr="http://files.softicons.com/download/web-icons/html5-icons-by-iconshock/png/512/offline_storage.png"/>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rot="912338">
              <a:off x="6255209" y="409133"/>
              <a:ext cx="2178877" cy="217887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http://icons.iconarchive.com/icons/3dlb/3d/256/lock-icon.png"/>
            <p:cNvPicPr>
              <a:picLocks noChangeAspect="1" noChangeArrowheads="1"/>
            </p:cNvPicPr>
            <p:nvPr/>
          </p:nvPicPr>
          <p:blipFill>
            <a:blip r:embed="rId5" cstate="print">
              <a:duotone>
                <a:prstClr val="black"/>
                <a:srgbClr val="FF0000">
                  <a:tint val="45000"/>
                  <a:satMod val="400000"/>
                </a:srgbClr>
              </a:duotone>
              <a:extLst>
                <a:ext uri="{BEBA8EAE-BF5A-486C-A8C5-ECC9F3942E4B}">
                  <a14:imgProps xmlns:a14="http://schemas.microsoft.com/office/drawing/2010/main">
                    <a14:imgLayer r:embed="rId6">
                      <a14:imgEffect>
                        <a14:sharpenSoften amount="50000"/>
                      </a14:imgEffect>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rot="912338">
              <a:off x="6858985" y="262408"/>
              <a:ext cx="1125747" cy="1125747"/>
            </a:xfrm>
            <a:prstGeom prst="rect">
              <a:avLst/>
            </a:prstGeom>
            <a:noFill/>
            <a:extLst/>
          </p:spPr>
        </p:pic>
      </p:grpSp>
    </p:spTree>
    <p:extLst>
      <p:ext uri="{BB962C8B-B14F-4D97-AF65-F5344CB8AC3E}">
        <p14:creationId xmlns:p14="http://schemas.microsoft.com/office/powerpoint/2010/main" val="248662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Policy language in a nutshell</a:t>
            </a:r>
            <a:endParaRPr lang="en-US" dirty="0"/>
          </a:p>
        </p:txBody>
      </p:sp>
      <p:sp>
        <p:nvSpPr>
          <p:cNvPr id="4" name="Slide Number Placeholder 3"/>
          <p:cNvSpPr>
            <a:spLocks noGrp="1"/>
          </p:cNvSpPr>
          <p:nvPr>
            <p:ph type="sldNum" sz="quarter" idx="12"/>
          </p:nvPr>
        </p:nvSpPr>
        <p:spPr/>
        <p:txBody>
          <a:bodyPr/>
          <a:lstStyle/>
          <a:p>
            <a:fld id="{1D3B57D8-486F-43A6-99C3-5F46C00431D8}" type="slidenum">
              <a:rPr lang="en-US" smtClean="0"/>
              <a:pPr/>
              <a:t>10</a:t>
            </a:fld>
            <a:endParaRPr lang="en-US" dirty="0"/>
          </a:p>
        </p:txBody>
      </p:sp>
      <p:pic>
        <p:nvPicPr>
          <p:cNvPr id="6" name="Picture 2" descr="http://images.wikia.com/tesfanon/images/2/22/Policy.png"/>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090631">
            <a:off x="889183" y="3818939"/>
            <a:ext cx="692358" cy="752869"/>
          </a:xfrm>
          <a:prstGeom prst="rect">
            <a:avLst/>
          </a:prstGeom>
          <a:ln>
            <a:noFill/>
          </a:ln>
          <a:effectLst/>
          <a:extLst>
            <a:ext uri="{909E8E84-426E-40DD-AFC4-6F175D3DCCD1}">
              <a14:hiddenFill xmlns:a14="http://schemas.microsoft.com/office/drawing/2010/main">
                <a:solidFill>
                  <a:srgbClr val="FFFFFF"/>
                </a:solidFill>
              </a14:hiddenFill>
            </a:ext>
          </a:extLst>
        </p:spPr>
      </p:pic>
      <p:graphicFrame>
        <p:nvGraphicFramePr>
          <p:cNvPr id="12" name="Diagram 11"/>
          <p:cNvGraphicFramePr/>
          <p:nvPr>
            <p:extLst>
              <p:ext uri="{D42A27DB-BD31-4B8C-83A1-F6EECF244321}">
                <p14:modId xmlns:p14="http://schemas.microsoft.com/office/powerpoint/2010/main" val="4068918591"/>
              </p:ext>
            </p:extLst>
          </p:nvPr>
        </p:nvGraphicFramePr>
        <p:xfrm>
          <a:off x="381000" y="1371600"/>
          <a:ext cx="8229600" cy="2565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Rounded Rectangular Callout 7"/>
          <p:cNvSpPr/>
          <p:nvPr/>
        </p:nvSpPr>
        <p:spPr>
          <a:xfrm>
            <a:off x="1981200" y="3276600"/>
            <a:ext cx="6096000" cy="2312314"/>
          </a:xfrm>
          <a:prstGeom prst="wedgeRoundRectCallout">
            <a:avLst>
              <a:gd name="adj1" fmla="val -61948"/>
              <a:gd name="adj2" fmla="val -14304"/>
              <a:gd name="adj3" fmla="val 16667"/>
            </a:avLst>
          </a:prstGeom>
          <a:ln/>
        </p:spPr>
        <p:style>
          <a:lnRef idx="2">
            <a:schemeClr val="accent3"/>
          </a:lnRef>
          <a:fillRef idx="1">
            <a:schemeClr val="lt1"/>
          </a:fillRef>
          <a:effectRef idx="0">
            <a:schemeClr val="accent3"/>
          </a:effectRef>
          <a:fontRef idx="minor">
            <a:schemeClr val="dk1"/>
          </a:fontRef>
        </p:style>
        <p:txBody>
          <a:bodyPr rtlCol="0" anchor="t" anchorCtr="0"/>
          <a:lstStyle/>
          <a:p>
            <a:r>
              <a:rPr lang="en-US" sz="2200" b="1" dirty="0" smtClean="0"/>
              <a:t>permission</a:t>
            </a:r>
            <a:r>
              <a:rPr lang="en-US" sz="2200" dirty="0"/>
              <a:t>:- B</a:t>
            </a:r>
            <a:r>
              <a:rPr lang="en-US" sz="2200" dirty="0" smtClean="0"/>
              <a:t>oolean </a:t>
            </a:r>
            <a:r>
              <a:rPr lang="en-US" sz="2200" dirty="0"/>
              <a:t>expression over </a:t>
            </a:r>
            <a:r>
              <a:rPr lang="en-US" sz="2200" dirty="0" smtClean="0"/>
              <a:t>predicates</a:t>
            </a:r>
            <a:br>
              <a:rPr lang="en-US" sz="2200" dirty="0" smtClean="0"/>
            </a:br>
            <a:endParaRPr lang="en-US" sz="2200" dirty="0"/>
          </a:p>
          <a:p>
            <a:r>
              <a:rPr lang="en-US" sz="2200" b="1" dirty="0" smtClean="0">
                <a:solidFill>
                  <a:schemeClr val="tx1"/>
                </a:solidFill>
              </a:rPr>
              <a:t>read</a:t>
            </a:r>
            <a:r>
              <a:rPr lang="en-US" sz="2200" dirty="0" smtClean="0">
                <a:solidFill>
                  <a:schemeClr val="tx1"/>
                </a:solidFill>
              </a:rPr>
              <a:t> :- </a:t>
            </a:r>
            <a:r>
              <a:rPr lang="en-US" dirty="0" smtClean="0">
                <a:solidFill>
                  <a:schemeClr val="tx1"/>
                </a:solidFill>
              </a:rPr>
              <a:t>When to read a file</a:t>
            </a:r>
          </a:p>
          <a:p>
            <a:r>
              <a:rPr lang="en-US" sz="2200" b="1" dirty="0" smtClean="0">
                <a:solidFill>
                  <a:schemeClr val="tx1"/>
                </a:solidFill>
              </a:rPr>
              <a:t>update </a:t>
            </a:r>
            <a:r>
              <a:rPr lang="en-US" sz="2200" dirty="0" smtClean="0">
                <a:solidFill>
                  <a:schemeClr val="tx1"/>
                </a:solidFill>
              </a:rPr>
              <a:t>:- </a:t>
            </a:r>
            <a:r>
              <a:rPr lang="en-US" dirty="0" smtClean="0">
                <a:solidFill>
                  <a:schemeClr val="tx1"/>
                </a:solidFill>
              </a:rPr>
              <a:t>When to update the file</a:t>
            </a:r>
            <a:endParaRPr lang="en-US" b="1" dirty="0">
              <a:solidFill>
                <a:schemeClr val="tx1"/>
              </a:solidFill>
            </a:endParaRPr>
          </a:p>
          <a:p>
            <a:r>
              <a:rPr lang="en-US" sz="2200" b="1" dirty="0" err="1" smtClean="0">
                <a:solidFill>
                  <a:schemeClr val="tx1"/>
                </a:solidFill>
              </a:rPr>
              <a:t>setPolicy</a:t>
            </a:r>
            <a:r>
              <a:rPr lang="en-US" sz="2200" b="1" dirty="0" smtClean="0">
                <a:solidFill>
                  <a:schemeClr val="tx1"/>
                </a:solidFill>
              </a:rPr>
              <a:t> </a:t>
            </a:r>
            <a:r>
              <a:rPr lang="en-US" sz="2200" dirty="0" smtClean="0">
                <a:solidFill>
                  <a:schemeClr val="tx1"/>
                </a:solidFill>
              </a:rPr>
              <a:t>:- </a:t>
            </a:r>
            <a:r>
              <a:rPr lang="en-US" dirty="0" smtClean="0">
                <a:solidFill>
                  <a:schemeClr val="tx1"/>
                </a:solidFill>
              </a:rPr>
              <a:t>When to change policy</a:t>
            </a:r>
            <a:r>
              <a:rPr lang="en-US" sz="2200" dirty="0" smtClean="0">
                <a:solidFill>
                  <a:schemeClr val="tx1"/>
                </a:solidFill>
              </a:rPr>
              <a:t/>
            </a:r>
            <a:br>
              <a:rPr lang="en-US" sz="2200" dirty="0" smtClean="0">
                <a:solidFill>
                  <a:schemeClr val="tx1"/>
                </a:solidFill>
              </a:rPr>
            </a:br>
            <a:r>
              <a:rPr lang="en-US" sz="2200" b="1" dirty="0" smtClean="0">
                <a:solidFill>
                  <a:schemeClr val="tx1"/>
                </a:solidFill>
              </a:rPr>
              <a:t>destroy </a:t>
            </a:r>
            <a:r>
              <a:rPr lang="en-US" sz="2200" dirty="0" smtClean="0">
                <a:solidFill>
                  <a:schemeClr val="tx1"/>
                </a:solidFill>
              </a:rPr>
              <a:t>:- </a:t>
            </a:r>
            <a:r>
              <a:rPr lang="en-US" dirty="0" smtClean="0">
                <a:solidFill>
                  <a:schemeClr val="tx1"/>
                </a:solidFill>
              </a:rPr>
              <a:t>When to reuse the name</a:t>
            </a:r>
          </a:p>
        </p:txBody>
      </p:sp>
    </p:spTree>
    <p:extLst>
      <p:ext uri="{BB962C8B-B14F-4D97-AF65-F5344CB8AC3E}">
        <p14:creationId xmlns:p14="http://schemas.microsoft.com/office/powerpoint/2010/main" val="76709831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 y="185522"/>
            <a:ext cx="8548322" cy="1143000"/>
          </a:xfrm>
        </p:spPr>
        <p:txBody>
          <a:bodyPr>
            <a:normAutofit fontScale="90000"/>
          </a:bodyPr>
          <a:lstStyle/>
          <a:p>
            <a:pPr algn="l"/>
            <a:r>
              <a:rPr lang="en-US" spc="-100" dirty="0" smtClean="0"/>
              <a:t>Protecting files from unauthorized access</a:t>
            </a:r>
            <a:endParaRPr lang="en-US" spc="-100" dirty="0"/>
          </a:p>
        </p:txBody>
      </p:sp>
      <p:sp>
        <p:nvSpPr>
          <p:cNvPr id="3" name="Slide Number Placeholder 2"/>
          <p:cNvSpPr>
            <a:spLocks noGrp="1"/>
          </p:cNvSpPr>
          <p:nvPr>
            <p:ph type="sldNum" sz="quarter" idx="4"/>
          </p:nvPr>
        </p:nvSpPr>
        <p:spPr/>
        <p:txBody>
          <a:bodyPr/>
          <a:lstStyle/>
          <a:p>
            <a:fld id="{1D3B57D8-486F-43A6-99C3-5F46C00431D8}" type="slidenum">
              <a:rPr lang="en-US" smtClean="0"/>
              <a:pPr/>
              <a:t>11</a:t>
            </a:fld>
            <a:endParaRPr lang="en-US" dirty="0"/>
          </a:p>
        </p:txBody>
      </p:sp>
      <p:pic>
        <p:nvPicPr>
          <p:cNvPr id="6" name="Picture 16" descr="C:\Users\vahldiek\Desktop\eurosystalk\html-norma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133600"/>
            <a:ext cx="1153761" cy="12700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images.wikia.com/tesfanon/images/2/22/Policy.png"/>
          <p:cNvPicPr>
            <a:picLocks noChangeAspect="1" noChangeArrowheads="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090631">
            <a:off x="2260782" y="2903044"/>
            <a:ext cx="692358" cy="752869"/>
          </a:xfrm>
          <a:prstGeom prst="rect">
            <a:avLst/>
          </a:prstGeom>
          <a:ln>
            <a:noFill/>
          </a:ln>
          <a:effectLst/>
          <a:extLst>
            <a:ext uri="{909E8E84-426E-40DD-AFC4-6F175D3DCCD1}">
              <a14:hiddenFill xmlns:a14="http://schemas.microsoft.com/office/drawing/2010/main">
                <a:solidFill>
                  <a:srgbClr val="FFFFFF"/>
                </a:solidFill>
              </a14:hiddenFill>
            </a:ext>
          </a:extLst>
        </p:spPr>
      </p:pic>
      <p:sp>
        <p:nvSpPr>
          <p:cNvPr id="9" name="Rounded Rectangular Callout 8"/>
          <p:cNvSpPr/>
          <p:nvPr/>
        </p:nvSpPr>
        <p:spPr>
          <a:xfrm>
            <a:off x="3810000" y="2942805"/>
            <a:ext cx="3581400" cy="1400595"/>
          </a:xfrm>
          <a:prstGeom prst="wedgeRoundRectCallout">
            <a:avLst>
              <a:gd name="adj1" fmla="val -85479"/>
              <a:gd name="adj2" fmla="val -31564"/>
              <a:gd name="adj3" fmla="val 16667"/>
            </a:avLst>
          </a:prstGeom>
          <a:ln/>
        </p:spPr>
        <p:style>
          <a:lnRef idx="2">
            <a:schemeClr val="accent3"/>
          </a:lnRef>
          <a:fillRef idx="1">
            <a:schemeClr val="lt1"/>
          </a:fillRef>
          <a:effectRef idx="0">
            <a:schemeClr val="accent3"/>
          </a:effectRef>
          <a:fontRef idx="minor">
            <a:schemeClr val="dk1"/>
          </a:fontRef>
        </p:style>
        <p:txBody>
          <a:bodyPr rtlCol="0" anchor="t" anchorCtr="0"/>
          <a:lstStyle/>
          <a:p>
            <a:r>
              <a:rPr lang="en-US" sz="2000" b="1" dirty="0" smtClean="0">
                <a:solidFill>
                  <a:schemeClr val="tx1"/>
                </a:solidFill>
              </a:rPr>
              <a:t>read</a:t>
            </a:r>
            <a:r>
              <a:rPr lang="en-US" sz="2000" dirty="0" smtClean="0">
                <a:solidFill>
                  <a:schemeClr val="tx1"/>
                </a:solidFill>
              </a:rPr>
              <a:t> :- </a:t>
            </a:r>
            <a:r>
              <a:rPr lang="en-US" sz="2000" dirty="0" err="1" smtClean="0">
                <a:solidFill>
                  <a:schemeClr val="tx1"/>
                </a:solidFill>
              </a:rPr>
              <a:t>sessionIs</a:t>
            </a:r>
            <a:r>
              <a:rPr lang="en-US" sz="2000" dirty="0" smtClean="0">
                <a:solidFill>
                  <a:schemeClr val="tx1"/>
                </a:solidFill>
              </a:rPr>
              <a:t>(Alice)</a:t>
            </a:r>
          </a:p>
          <a:p>
            <a:r>
              <a:rPr lang="en-US" sz="2000" b="1" dirty="0" smtClean="0">
                <a:solidFill>
                  <a:schemeClr val="tx1"/>
                </a:solidFill>
              </a:rPr>
              <a:t>update </a:t>
            </a:r>
            <a:r>
              <a:rPr lang="en-US" sz="2000" dirty="0" smtClean="0">
                <a:solidFill>
                  <a:schemeClr val="tx1"/>
                </a:solidFill>
              </a:rPr>
              <a:t>:- …</a:t>
            </a:r>
            <a:endParaRPr lang="en-US" sz="2000" b="1" dirty="0">
              <a:solidFill>
                <a:schemeClr val="tx1"/>
              </a:solidFill>
            </a:endParaRPr>
          </a:p>
          <a:p>
            <a:r>
              <a:rPr lang="en-US" sz="2000" b="1" dirty="0" err="1" smtClean="0">
                <a:solidFill>
                  <a:schemeClr val="tx1"/>
                </a:solidFill>
              </a:rPr>
              <a:t>setPolicy</a:t>
            </a:r>
            <a:r>
              <a:rPr lang="en-US" sz="2000" b="1" dirty="0" smtClean="0">
                <a:solidFill>
                  <a:schemeClr val="tx1"/>
                </a:solidFill>
              </a:rPr>
              <a:t> </a:t>
            </a:r>
            <a:r>
              <a:rPr lang="en-US" sz="2000" dirty="0" smtClean="0">
                <a:solidFill>
                  <a:schemeClr val="tx1"/>
                </a:solidFill>
              </a:rPr>
              <a:t>:- </a:t>
            </a:r>
            <a:r>
              <a:rPr lang="en-US" sz="2000" dirty="0" err="1" smtClean="0">
                <a:solidFill>
                  <a:schemeClr val="tx1"/>
                </a:solidFill>
              </a:rPr>
              <a:t>sessionIs</a:t>
            </a:r>
            <a:r>
              <a:rPr lang="en-US" sz="2000" dirty="0" smtClean="0">
                <a:solidFill>
                  <a:schemeClr val="tx1"/>
                </a:solidFill>
              </a:rPr>
              <a:t>(Alice)</a:t>
            </a:r>
            <a:br>
              <a:rPr lang="en-US" sz="2000" dirty="0" smtClean="0">
                <a:solidFill>
                  <a:schemeClr val="tx1"/>
                </a:solidFill>
              </a:rPr>
            </a:br>
            <a:r>
              <a:rPr lang="en-US" sz="2000" b="1" dirty="0" smtClean="0">
                <a:solidFill>
                  <a:schemeClr val="tx1"/>
                </a:solidFill>
              </a:rPr>
              <a:t>destroy </a:t>
            </a:r>
            <a:r>
              <a:rPr lang="en-US" sz="2000" dirty="0" smtClean="0">
                <a:solidFill>
                  <a:schemeClr val="tx1"/>
                </a:solidFill>
              </a:rPr>
              <a:t>:- </a:t>
            </a:r>
            <a:r>
              <a:rPr lang="en-US" sz="2000" dirty="0" err="1" smtClean="0">
                <a:solidFill>
                  <a:schemeClr val="tx1"/>
                </a:solidFill>
              </a:rPr>
              <a:t>sessionIs</a:t>
            </a:r>
            <a:r>
              <a:rPr lang="en-US" sz="2000" dirty="0" smtClean="0">
                <a:solidFill>
                  <a:schemeClr val="tx1"/>
                </a:solidFill>
              </a:rPr>
              <a:t>(Alice)</a:t>
            </a:r>
          </a:p>
        </p:txBody>
      </p:sp>
      <p:sp>
        <p:nvSpPr>
          <p:cNvPr id="8" name="Rectangle 7"/>
          <p:cNvSpPr/>
          <p:nvPr/>
        </p:nvSpPr>
        <p:spPr>
          <a:xfrm>
            <a:off x="276225" y="5105400"/>
            <a:ext cx="8534400" cy="10668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r>
              <a:rPr lang="en-US" sz="2400" b="1" spc="-100" dirty="0" smtClean="0"/>
              <a:t>Assumption: </a:t>
            </a:r>
            <a:r>
              <a:rPr lang="en-US" sz="2400" spc="-100" dirty="0" smtClean="0"/>
              <a:t>I</a:t>
            </a:r>
            <a:r>
              <a:rPr lang="en-US" sz="2400" dirty="0" smtClean="0"/>
              <a:t>ntegrity of </a:t>
            </a:r>
            <a:r>
              <a:rPr lang="en-US" sz="2400" spc="-100" dirty="0" smtClean="0"/>
              <a:t>Alice’s key </a:t>
            </a:r>
            <a:r>
              <a:rPr lang="en-US" sz="2400" dirty="0" smtClean="0"/>
              <a:t>is maintained</a:t>
            </a:r>
          </a:p>
          <a:p>
            <a:r>
              <a:rPr lang="en-US" sz="2400" b="1" dirty="0" smtClean="0"/>
              <a:t>Guarantee: </a:t>
            </a:r>
            <a:r>
              <a:rPr lang="en-US" sz="2400" spc="-100" dirty="0" smtClean="0"/>
              <a:t>Protected files may only be read with an authenticated </a:t>
            </a:r>
            <a:br>
              <a:rPr lang="en-US" sz="2400" spc="-100" dirty="0" smtClean="0"/>
            </a:br>
            <a:r>
              <a:rPr lang="en-US" sz="2400" spc="-100" dirty="0" smtClean="0"/>
              <a:t>	           session.</a:t>
            </a:r>
            <a:endParaRPr lang="en-US" sz="2400" dirty="0"/>
          </a:p>
        </p:txBody>
      </p:sp>
      <p:sp>
        <p:nvSpPr>
          <p:cNvPr id="10" name="Rectangle 9"/>
          <p:cNvSpPr/>
          <p:nvPr/>
        </p:nvSpPr>
        <p:spPr>
          <a:xfrm>
            <a:off x="276225" y="1495426"/>
            <a:ext cx="8534400" cy="40957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2400" b="1" spc="-100" dirty="0" smtClean="0"/>
              <a:t>Threat: </a:t>
            </a:r>
            <a:r>
              <a:rPr lang="en-US" sz="2400" spc="-100" dirty="0" smtClean="0"/>
              <a:t>Unauthorized access due to configuration error, bug or attack. </a:t>
            </a:r>
            <a:endParaRPr lang="en-US" sz="2400" dirty="0"/>
          </a:p>
        </p:txBody>
      </p:sp>
      <p:sp>
        <p:nvSpPr>
          <p:cNvPr id="4" name="TextBox 3"/>
          <p:cNvSpPr txBox="1"/>
          <p:nvPr/>
        </p:nvSpPr>
        <p:spPr>
          <a:xfrm>
            <a:off x="3810000" y="2573472"/>
            <a:ext cx="2705100" cy="430887"/>
          </a:xfrm>
          <a:prstGeom prst="rect">
            <a:avLst/>
          </a:prstGeom>
          <a:noFill/>
        </p:spPr>
        <p:txBody>
          <a:bodyPr wrap="square" rtlCol="0">
            <a:spAutoFit/>
          </a:bodyPr>
          <a:lstStyle/>
          <a:p>
            <a:r>
              <a:rPr lang="en-US" sz="2200" dirty="0"/>
              <a:t>Private files</a:t>
            </a:r>
            <a:r>
              <a:rPr lang="en-US" sz="2200" dirty="0" smtClean="0"/>
              <a:t>:</a:t>
            </a:r>
            <a:endParaRPr lang="en-US" sz="2200" dirty="0"/>
          </a:p>
        </p:txBody>
      </p:sp>
    </p:spTree>
    <p:extLst>
      <p:ext uri="{BB962C8B-B14F-4D97-AF65-F5344CB8AC3E}">
        <p14:creationId xmlns:p14="http://schemas.microsoft.com/office/powerpoint/2010/main" val="264588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 y="185522"/>
            <a:ext cx="8548322" cy="1143000"/>
          </a:xfrm>
        </p:spPr>
        <p:txBody>
          <a:bodyPr>
            <a:normAutofit/>
          </a:bodyPr>
          <a:lstStyle/>
          <a:p>
            <a:pPr algn="l"/>
            <a:r>
              <a:rPr lang="en-US" dirty="0" smtClean="0"/>
              <a:t>Protecting files from corruption</a:t>
            </a:r>
            <a:endParaRPr lang="en-US" dirty="0"/>
          </a:p>
        </p:txBody>
      </p:sp>
      <p:sp>
        <p:nvSpPr>
          <p:cNvPr id="3" name="Slide Number Placeholder 2"/>
          <p:cNvSpPr>
            <a:spLocks noGrp="1"/>
          </p:cNvSpPr>
          <p:nvPr>
            <p:ph type="sldNum" sz="quarter" idx="4"/>
          </p:nvPr>
        </p:nvSpPr>
        <p:spPr/>
        <p:txBody>
          <a:bodyPr/>
          <a:lstStyle/>
          <a:p>
            <a:fld id="{1D3B57D8-486F-43A6-99C3-5F46C00431D8}" type="slidenum">
              <a:rPr lang="en-US" smtClean="0"/>
              <a:pPr/>
              <a:t>12</a:t>
            </a:fld>
            <a:endParaRPr lang="en-US" dirty="0"/>
          </a:p>
        </p:txBody>
      </p:sp>
      <p:pic>
        <p:nvPicPr>
          <p:cNvPr id="11" name="Picture 16" descr="C:\Users\vahldiek\Desktop\eurosystalk\html-norma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133600"/>
            <a:ext cx="1153761" cy="12700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images.wikia.com/tesfanon/images/2/22/Policy.png"/>
          <p:cNvPicPr>
            <a:picLocks noChangeAspect="1" noChangeArrowheads="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090631">
            <a:off x="2260782" y="2903044"/>
            <a:ext cx="692358" cy="752869"/>
          </a:xfrm>
          <a:prstGeom prst="rect">
            <a:avLst/>
          </a:prstGeom>
          <a:ln>
            <a:noFill/>
          </a:ln>
          <a:effectLst/>
          <a:extLst>
            <a:ext uri="{909E8E84-426E-40DD-AFC4-6F175D3DCCD1}">
              <a14:hiddenFill xmlns:a14="http://schemas.microsoft.com/office/drawing/2010/main">
                <a:solidFill>
                  <a:srgbClr val="FFFFFF"/>
                </a:solidFill>
              </a14:hiddenFill>
            </a:ext>
          </a:extLst>
        </p:spPr>
      </p:pic>
      <p:sp>
        <p:nvSpPr>
          <p:cNvPr id="13" name="Rounded Rectangular Callout 12"/>
          <p:cNvSpPr/>
          <p:nvPr/>
        </p:nvSpPr>
        <p:spPr>
          <a:xfrm>
            <a:off x="3810000" y="2953287"/>
            <a:ext cx="3200400" cy="1605347"/>
          </a:xfrm>
          <a:prstGeom prst="wedgeRoundRectCallout">
            <a:avLst>
              <a:gd name="adj1" fmla="val -87053"/>
              <a:gd name="adj2" fmla="val -34142"/>
              <a:gd name="adj3" fmla="val 16667"/>
            </a:avLst>
          </a:prstGeom>
          <a:ln/>
        </p:spPr>
        <p:style>
          <a:lnRef idx="2">
            <a:schemeClr val="accent3"/>
          </a:lnRef>
          <a:fillRef idx="1">
            <a:schemeClr val="lt1"/>
          </a:fillRef>
          <a:effectRef idx="0">
            <a:schemeClr val="accent3"/>
          </a:effectRef>
          <a:fontRef idx="minor">
            <a:schemeClr val="dk1"/>
          </a:fontRef>
        </p:style>
        <p:txBody>
          <a:bodyPr rtlCol="0" anchor="t" anchorCtr="0"/>
          <a:lstStyle/>
          <a:p>
            <a:r>
              <a:rPr lang="en-US" sz="2000" b="1" dirty="0" smtClean="0">
                <a:solidFill>
                  <a:schemeClr val="tx1"/>
                </a:solidFill>
              </a:rPr>
              <a:t>read</a:t>
            </a:r>
            <a:r>
              <a:rPr lang="en-US" sz="2000" dirty="0" smtClean="0">
                <a:solidFill>
                  <a:schemeClr val="tx1"/>
                </a:solidFill>
              </a:rPr>
              <a:t> :- …</a:t>
            </a:r>
          </a:p>
          <a:p>
            <a:r>
              <a:rPr lang="en-US" sz="2000" b="1" dirty="0" smtClean="0">
                <a:solidFill>
                  <a:schemeClr val="tx1"/>
                </a:solidFill>
              </a:rPr>
              <a:t>update </a:t>
            </a:r>
            <a:r>
              <a:rPr lang="en-US" sz="2000" dirty="0" smtClean="0">
                <a:solidFill>
                  <a:schemeClr val="tx1"/>
                </a:solidFill>
              </a:rPr>
              <a:t>:- </a:t>
            </a:r>
            <a:r>
              <a:rPr lang="en-US" sz="2000" dirty="0" err="1" smtClean="0">
                <a:solidFill>
                  <a:schemeClr val="tx1"/>
                </a:solidFill>
              </a:rPr>
              <a:t>sessionIs</a:t>
            </a:r>
            <a:r>
              <a:rPr lang="en-US" sz="2000" dirty="0" smtClean="0">
                <a:solidFill>
                  <a:schemeClr val="tx1"/>
                </a:solidFill>
              </a:rPr>
              <a:t>(Alice)</a:t>
            </a:r>
            <a:endParaRPr lang="en-US" sz="2000" b="1" dirty="0">
              <a:solidFill>
                <a:schemeClr val="tx1"/>
              </a:solidFill>
            </a:endParaRPr>
          </a:p>
          <a:p>
            <a:r>
              <a:rPr lang="en-US" sz="2000" b="1" dirty="0" err="1" smtClean="0">
                <a:solidFill>
                  <a:schemeClr val="tx1"/>
                </a:solidFill>
              </a:rPr>
              <a:t>setPolicy</a:t>
            </a:r>
            <a:r>
              <a:rPr lang="en-US" sz="2000" b="1" dirty="0" smtClean="0">
                <a:solidFill>
                  <a:schemeClr val="tx1"/>
                </a:solidFill>
              </a:rPr>
              <a:t> </a:t>
            </a:r>
            <a:r>
              <a:rPr lang="en-US" sz="2000" dirty="0" smtClean="0">
                <a:solidFill>
                  <a:schemeClr val="tx1"/>
                </a:solidFill>
              </a:rPr>
              <a:t>:- …</a:t>
            </a:r>
            <a:br>
              <a:rPr lang="en-US" sz="2000" dirty="0" smtClean="0">
                <a:solidFill>
                  <a:schemeClr val="tx1"/>
                </a:solidFill>
              </a:rPr>
            </a:br>
            <a:r>
              <a:rPr lang="en-US" sz="2000" b="1" dirty="0" smtClean="0">
                <a:solidFill>
                  <a:schemeClr val="tx1"/>
                </a:solidFill>
              </a:rPr>
              <a:t>destroy </a:t>
            </a:r>
            <a:r>
              <a:rPr lang="en-US" sz="2000" dirty="0" smtClean="0">
                <a:solidFill>
                  <a:schemeClr val="tx1"/>
                </a:solidFill>
              </a:rPr>
              <a:t>:- …</a:t>
            </a:r>
          </a:p>
        </p:txBody>
      </p:sp>
      <p:sp>
        <p:nvSpPr>
          <p:cNvPr id="8" name="Rectangle 7"/>
          <p:cNvSpPr/>
          <p:nvPr/>
        </p:nvSpPr>
        <p:spPr>
          <a:xfrm>
            <a:off x="276225" y="5105400"/>
            <a:ext cx="8534400" cy="10668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r>
              <a:rPr lang="en-US" sz="2400" b="1" spc="-100" dirty="0" smtClean="0"/>
              <a:t>Assumption: </a:t>
            </a:r>
            <a:r>
              <a:rPr lang="en-US" sz="2400" spc="-100" dirty="0" smtClean="0"/>
              <a:t>I</a:t>
            </a:r>
            <a:r>
              <a:rPr lang="en-US" sz="2400" dirty="0" smtClean="0"/>
              <a:t>ntegrity of </a:t>
            </a:r>
            <a:r>
              <a:rPr lang="en-US" sz="2400" spc="-100" dirty="0" smtClean="0"/>
              <a:t>Alice’s key </a:t>
            </a:r>
            <a:r>
              <a:rPr lang="en-US" sz="2400" dirty="0" smtClean="0"/>
              <a:t>is maintained.</a:t>
            </a:r>
          </a:p>
          <a:p>
            <a:r>
              <a:rPr lang="en-US" sz="2400" b="1" dirty="0" smtClean="0"/>
              <a:t>Guarantee: </a:t>
            </a:r>
            <a:r>
              <a:rPr lang="en-US" sz="2400" spc="-100" dirty="0"/>
              <a:t>Protected files may only be </a:t>
            </a:r>
            <a:r>
              <a:rPr lang="en-US" sz="2400" spc="-100" dirty="0" smtClean="0"/>
              <a:t>updated within an authenticated </a:t>
            </a:r>
            <a:br>
              <a:rPr lang="en-US" sz="2400" spc="-100" dirty="0" smtClean="0"/>
            </a:br>
            <a:r>
              <a:rPr lang="en-US" sz="2400" spc="-100" dirty="0" smtClean="0"/>
              <a:t>	           session.</a:t>
            </a:r>
            <a:endParaRPr lang="en-US" sz="2400" dirty="0"/>
          </a:p>
        </p:txBody>
      </p:sp>
      <p:sp>
        <p:nvSpPr>
          <p:cNvPr id="9" name="Rectangle 8"/>
          <p:cNvSpPr/>
          <p:nvPr/>
        </p:nvSpPr>
        <p:spPr>
          <a:xfrm>
            <a:off x="276225" y="1495426"/>
            <a:ext cx="8534400" cy="40957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2400" b="1" spc="-100" dirty="0" smtClean="0"/>
              <a:t>Threat: </a:t>
            </a:r>
            <a:r>
              <a:rPr lang="en-US" sz="2400" spc="-100" dirty="0" smtClean="0"/>
              <a:t>State corruption due to configuration error, bug or attack. </a:t>
            </a:r>
            <a:endParaRPr lang="en-US" sz="2400" dirty="0"/>
          </a:p>
        </p:txBody>
      </p:sp>
      <p:sp>
        <p:nvSpPr>
          <p:cNvPr id="10" name="TextBox 9"/>
          <p:cNvSpPr txBox="1"/>
          <p:nvPr/>
        </p:nvSpPr>
        <p:spPr>
          <a:xfrm>
            <a:off x="3810000" y="2583955"/>
            <a:ext cx="2705100" cy="430887"/>
          </a:xfrm>
          <a:prstGeom prst="rect">
            <a:avLst/>
          </a:prstGeom>
          <a:noFill/>
        </p:spPr>
        <p:txBody>
          <a:bodyPr wrap="square" rtlCol="0">
            <a:spAutoFit/>
          </a:bodyPr>
          <a:lstStyle/>
          <a:p>
            <a:r>
              <a:rPr lang="en-US" sz="2200" dirty="0"/>
              <a:t>Private files</a:t>
            </a:r>
            <a:r>
              <a:rPr lang="en-US" sz="2200" dirty="0" smtClean="0"/>
              <a:t>:</a:t>
            </a:r>
            <a:endParaRPr lang="en-US" sz="2200" dirty="0"/>
          </a:p>
        </p:txBody>
      </p:sp>
    </p:spTree>
    <p:extLst>
      <p:ext uri="{BB962C8B-B14F-4D97-AF65-F5344CB8AC3E}">
        <p14:creationId xmlns:p14="http://schemas.microsoft.com/office/powerpoint/2010/main" val="728932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 y="185522"/>
            <a:ext cx="8548322" cy="1143000"/>
          </a:xfrm>
        </p:spPr>
        <p:txBody>
          <a:bodyPr>
            <a:normAutofit/>
          </a:bodyPr>
          <a:lstStyle/>
          <a:p>
            <a:pPr algn="l"/>
            <a:r>
              <a:rPr lang="en-US" dirty="0" smtClean="0"/>
              <a:t>Protecting executables</a:t>
            </a:r>
            <a:endParaRPr lang="en-US" dirty="0"/>
          </a:p>
        </p:txBody>
      </p:sp>
      <p:sp>
        <p:nvSpPr>
          <p:cNvPr id="3" name="Slide Number Placeholder 2"/>
          <p:cNvSpPr>
            <a:spLocks noGrp="1"/>
          </p:cNvSpPr>
          <p:nvPr>
            <p:ph type="sldNum" sz="quarter" idx="4"/>
          </p:nvPr>
        </p:nvSpPr>
        <p:spPr/>
        <p:txBody>
          <a:bodyPr/>
          <a:lstStyle/>
          <a:p>
            <a:fld id="{1D3B57D8-486F-43A6-99C3-5F46C00431D8}" type="slidenum">
              <a:rPr lang="en-US" smtClean="0"/>
              <a:pPr/>
              <a:t>13</a:t>
            </a:fld>
            <a:endParaRPr lang="en-US" dirty="0"/>
          </a:p>
        </p:txBody>
      </p:sp>
      <p:pic>
        <p:nvPicPr>
          <p:cNvPr id="10" name="Picture 1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28585" y="1982276"/>
            <a:ext cx="1313715" cy="132588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images.wikia.com/tesfanon/images/2/22/Policy.png"/>
          <p:cNvPicPr>
            <a:picLocks noChangeAspect="1" noChangeArrowheads="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090631">
            <a:off x="2233888" y="2674444"/>
            <a:ext cx="692358" cy="752869"/>
          </a:xfrm>
          <a:prstGeom prst="rect">
            <a:avLst/>
          </a:prstGeom>
          <a:ln>
            <a:noFill/>
          </a:ln>
          <a:effectLst/>
          <a:extLst>
            <a:ext uri="{909E8E84-426E-40DD-AFC4-6F175D3DCCD1}">
              <a14:hiddenFill xmlns:a14="http://schemas.microsoft.com/office/drawing/2010/main">
                <a:solidFill>
                  <a:srgbClr val="FFFFFF"/>
                </a:solidFill>
              </a14:hiddenFill>
            </a:ext>
          </a:extLst>
        </p:spPr>
      </p:pic>
      <p:sp>
        <p:nvSpPr>
          <p:cNvPr id="13" name="Rounded Rectangular Callout 12"/>
          <p:cNvSpPr/>
          <p:nvPr/>
        </p:nvSpPr>
        <p:spPr>
          <a:xfrm>
            <a:off x="3733800" y="2413163"/>
            <a:ext cx="4572000" cy="2503919"/>
          </a:xfrm>
          <a:prstGeom prst="wedgeRoundRectCallout">
            <a:avLst>
              <a:gd name="adj1" fmla="val -75201"/>
              <a:gd name="adj2" fmla="val -22070"/>
              <a:gd name="adj3" fmla="val 16667"/>
            </a:avLst>
          </a:prstGeom>
          <a:ln/>
        </p:spPr>
        <p:style>
          <a:lnRef idx="2">
            <a:schemeClr val="accent3"/>
          </a:lnRef>
          <a:fillRef idx="1">
            <a:schemeClr val="lt1"/>
          </a:fillRef>
          <a:effectRef idx="0">
            <a:schemeClr val="accent3"/>
          </a:effectRef>
          <a:fontRef idx="minor">
            <a:schemeClr val="dk1"/>
          </a:fontRef>
        </p:style>
        <p:txBody>
          <a:bodyPr rtlCol="0" anchor="t" anchorCtr="0"/>
          <a:lstStyle/>
          <a:p>
            <a:r>
              <a:rPr lang="en-US" sz="2000" b="1" spc="-10" dirty="0" smtClean="0">
                <a:solidFill>
                  <a:schemeClr val="bg1">
                    <a:lumMod val="75000"/>
                  </a:schemeClr>
                </a:solidFill>
              </a:rPr>
              <a:t>read </a:t>
            </a:r>
            <a:r>
              <a:rPr lang="en-US" sz="2000" spc="-10" dirty="0">
                <a:solidFill>
                  <a:schemeClr val="bg1">
                    <a:lumMod val="75000"/>
                  </a:schemeClr>
                </a:solidFill>
              </a:rPr>
              <a:t>:-  TRUE</a:t>
            </a:r>
          </a:p>
          <a:p>
            <a:r>
              <a:rPr lang="en-US" sz="2000" b="1" spc="-10" dirty="0">
                <a:solidFill>
                  <a:schemeClr val="bg1">
                    <a:lumMod val="75000"/>
                  </a:schemeClr>
                </a:solidFill>
              </a:rPr>
              <a:t>update</a:t>
            </a:r>
            <a:r>
              <a:rPr lang="en-US" sz="2000" spc="-10" dirty="0">
                <a:solidFill>
                  <a:schemeClr val="bg1">
                    <a:lumMod val="75000"/>
                  </a:schemeClr>
                </a:solidFill>
              </a:rPr>
              <a:t> :- </a:t>
            </a:r>
            <a:r>
              <a:rPr lang="en-US" sz="2000" spc="-10" dirty="0" err="1">
                <a:solidFill>
                  <a:schemeClr val="bg1">
                    <a:lumMod val="75000"/>
                  </a:schemeClr>
                </a:solidFill>
              </a:rPr>
              <a:t>fileNameIs</a:t>
            </a:r>
            <a:r>
              <a:rPr lang="en-US" sz="2000" spc="-10" dirty="0">
                <a:solidFill>
                  <a:schemeClr val="bg1">
                    <a:lumMod val="75000"/>
                  </a:schemeClr>
                </a:solidFill>
              </a:rPr>
              <a:t>(F) </a:t>
            </a:r>
            <a:br>
              <a:rPr lang="en-US" sz="2000" spc="-10" dirty="0">
                <a:solidFill>
                  <a:schemeClr val="bg1">
                    <a:lumMod val="75000"/>
                  </a:schemeClr>
                </a:solidFill>
              </a:rPr>
            </a:br>
            <a:r>
              <a:rPr lang="en-US" sz="2000" spc="-10" dirty="0">
                <a:solidFill>
                  <a:schemeClr val="bg1">
                    <a:lumMod val="75000"/>
                  </a:schemeClr>
                </a:solidFill>
              </a:rPr>
              <a:t>     ∧ </a:t>
            </a:r>
            <a:r>
              <a:rPr lang="en-US" sz="2000" spc="-10" dirty="0" err="1">
                <a:solidFill>
                  <a:schemeClr val="bg1">
                    <a:lumMod val="75000"/>
                  </a:schemeClr>
                </a:solidFill>
              </a:rPr>
              <a:t>fileNewLenIs</a:t>
            </a:r>
            <a:r>
              <a:rPr lang="en-US" sz="2000" spc="-10" dirty="0">
                <a:solidFill>
                  <a:schemeClr val="bg1">
                    <a:lumMod val="75000"/>
                  </a:schemeClr>
                </a:solidFill>
              </a:rPr>
              <a:t>(L) </a:t>
            </a:r>
            <a:br>
              <a:rPr lang="en-US" sz="2000" spc="-10" dirty="0">
                <a:solidFill>
                  <a:schemeClr val="bg1">
                    <a:lumMod val="75000"/>
                  </a:schemeClr>
                </a:solidFill>
              </a:rPr>
            </a:br>
            <a:r>
              <a:rPr lang="en-US" sz="2000" spc="-10" dirty="0">
                <a:solidFill>
                  <a:schemeClr val="bg1">
                    <a:lumMod val="75000"/>
                  </a:schemeClr>
                </a:solidFill>
              </a:rPr>
              <a:t>     ∧ (0, L) </a:t>
            </a:r>
            <a:r>
              <a:rPr lang="en-US" sz="2000" spc="-10" dirty="0" err="1">
                <a:solidFill>
                  <a:schemeClr val="bg1">
                    <a:lumMod val="75000"/>
                  </a:schemeClr>
                </a:solidFill>
              </a:rPr>
              <a:t>willHaveHash</a:t>
            </a:r>
            <a:r>
              <a:rPr lang="en-US" sz="2000" spc="-10" dirty="0">
                <a:solidFill>
                  <a:schemeClr val="bg1">
                    <a:lumMod val="75000"/>
                  </a:schemeClr>
                </a:solidFill>
              </a:rPr>
              <a:t> </a:t>
            </a:r>
            <a:r>
              <a:rPr lang="en-US" sz="2000" spc="-10" dirty="0" err="1">
                <a:solidFill>
                  <a:schemeClr val="bg1">
                    <a:lumMod val="75000"/>
                  </a:schemeClr>
                </a:solidFill>
              </a:rPr>
              <a:t>Nh</a:t>
            </a:r>
            <a:r>
              <a:rPr lang="en-US" sz="2000" spc="-10" dirty="0">
                <a:solidFill>
                  <a:schemeClr val="bg1">
                    <a:lumMod val="75000"/>
                  </a:schemeClr>
                </a:solidFill>
              </a:rPr>
              <a:t> </a:t>
            </a:r>
            <a:br>
              <a:rPr lang="en-US" sz="2000" spc="-10" dirty="0">
                <a:solidFill>
                  <a:schemeClr val="bg1">
                    <a:lumMod val="75000"/>
                  </a:schemeClr>
                </a:solidFill>
              </a:rPr>
            </a:br>
            <a:r>
              <a:rPr lang="en-US" sz="2000" spc="-10" dirty="0">
                <a:solidFill>
                  <a:schemeClr val="bg1">
                    <a:lumMod val="75000"/>
                  </a:schemeClr>
                </a:solidFill>
              </a:rPr>
              <a:t>     ∧ </a:t>
            </a:r>
            <a:r>
              <a:rPr lang="en-US" sz="2000" spc="-10" dirty="0" err="1">
                <a:solidFill>
                  <a:schemeClr val="bg1">
                    <a:lumMod val="75000"/>
                  </a:schemeClr>
                </a:solidFill>
              </a:rPr>
              <a:t>keyIs</a:t>
            </a:r>
            <a:r>
              <a:rPr lang="en-US" sz="2000" spc="-10" dirty="0">
                <a:solidFill>
                  <a:schemeClr val="bg1">
                    <a:lumMod val="75000"/>
                  </a:schemeClr>
                </a:solidFill>
              </a:rPr>
              <a:t>(K, “Vendor”)     </a:t>
            </a:r>
          </a:p>
          <a:p>
            <a:r>
              <a:rPr lang="en-US" sz="2000" spc="-10" dirty="0">
                <a:solidFill>
                  <a:schemeClr val="bg1">
                    <a:lumMod val="75000"/>
                  </a:schemeClr>
                </a:solidFill>
              </a:rPr>
              <a:t>     ∧ K signs </a:t>
            </a:r>
            <a:r>
              <a:rPr lang="en-US" sz="2000" spc="-10" dirty="0" err="1">
                <a:solidFill>
                  <a:schemeClr val="bg1">
                    <a:lumMod val="75000"/>
                  </a:schemeClr>
                </a:solidFill>
              </a:rPr>
              <a:t>okHash</a:t>
            </a:r>
            <a:r>
              <a:rPr lang="en-US" sz="2000" spc="-10" dirty="0">
                <a:solidFill>
                  <a:schemeClr val="bg1">
                    <a:lumMod val="75000"/>
                  </a:schemeClr>
                </a:solidFill>
              </a:rPr>
              <a:t>(F, N, </a:t>
            </a:r>
            <a:r>
              <a:rPr lang="en-US" sz="2000" spc="-10" dirty="0" err="1">
                <a:solidFill>
                  <a:schemeClr val="bg1">
                    <a:lumMod val="75000"/>
                  </a:schemeClr>
                </a:solidFill>
              </a:rPr>
              <a:t>Nh</a:t>
            </a:r>
            <a:r>
              <a:rPr lang="en-US" sz="2000" spc="-10" dirty="0">
                <a:solidFill>
                  <a:schemeClr val="bg1">
                    <a:lumMod val="75000"/>
                  </a:schemeClr>
                </a:solidFill>
              </a:rPr>
              <a:t>) </a:t>
            </a:r>
            <a:r>
              <a:rPr lang="en-US" sz="2000" spc="-10" dirty="0" smtClean="0">
                <a:solidFill>
                  <a:schemeClr val="bg1">
                    <a:lumMod val="75000"/>
                  </a:schemeClr>
                </a:solidFill>
              </a:rPr>
              <a:t/>
            </a:r>
            <a:br>
              <a:rPr lang="en-US" sz="2000" spc="-10" dirty="0" smtClean="0">
                <a:solidFill>
                  <a:schemeClr val="bg1">
                    <a:lumMod val="75000"/>
                  </a:schemeClr>
                </a:solidFill>
              </a:rPr>
            </a:br>
            <a:r>
              <a:rPr lang="en-US" sz="2000" b="1" spc="-10" dirty="0" err="1" smtClean="0">
                <a:solidFill>
                  <a:schemeClr val="bg1">
                    <a:lumMod val="75000"/>
                  </a:schemeClr>
                </a:solidFill>
              </a:rPr>
              <a:t>setPolicy</a:t>
            </a:r>
            <a:r>
              <a:rPr lang="en-US" sz="2000" b="1" spc="-10" dirty="0" smtClean="0">
                <a:solidFill>
                  <a:schemeClr val="bg1">
                    <a:lumMod val="75000"/>
                  </a:schemeClr>
                </a:solidFill>
              </a:rPr>
              <a:t>:- </a:t>
            </a:r>
            <a:r>
              <a:rPr lang="en-US" sz="2000" spc="-10" dirty="0" smtClean="0">
                <a:solidFill>
                  <a:schemeClr val="bg1">
                    <a:lumMod val="75000"/>
                  </a:schemeClr>
                </a:solidFill>
              </a:rPr>
              <a:t>FALSE</a:t>
            </a:r>
            <a:endParaRPr lang="en-US" sz="2000" spc="-10" dirty="0">
              <a:solidFill>
                <a:schemeClr val="bg1">
                  <a:lumMod val="75000"/>
                </a:schemeClr>
              </a:solidFill>
            </a:endParaRPr>
          </a:p>
        </p:txBody>
      </p:sp>
      <p:sp>
        <p:nvSpPr>
          <p:cNvPr id="9" name="Rectangle 8"/>
          <p:cNvSpPr/>
          <p:nvPr/>
        </p:nvSpPr>
        <p:spPr>
          <a:xfrm>
            <a:off x="276225" y="5105400"/>
            <a:ext cx="8534400" cy="11430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r>
              <a:rPr lang="en-US" sz="2400" b="1" spc="-100" dirty="0" smtClean="0"/>
              <a:t>Assumption: </a:t>
            </a:r>
            <a:r>
              <a:rPr lang="en-US" sz="2400" spc="-100" dirty="0" smtClean="0"/>
              <a:t>I</a:t>
            </a:r>
            <a:r>
              <a:rPr lang="en-US" sz="2400" dirty="0" smtClean="0"/>
              <a:t>ntegrity of the </a:t>
            </a:r>
            <a:r>
              <a:rPr lang="en-US" sz="2400" spc="-100" dirty="0"/>
              <a:t>v</a:t>
            </a:r>
            <a:r>
              <a:rPr lang="en-US" sz="2400" spc="-100" dirty="0" smtClean="0"/>
              <a:t>endor’s key </a:t>
            </a:r>
            <a:r>
              <a:rPr lang="en-US" sz="2400" dirty="0" smtClean="0"/>
              <a:t>is maintained.</a:t>
            </a:r>
          </a:p>
          <a:p>
            <a:r>
              <a:rPr lang="en-US" sz="2400" b="1" dirty="0" smtClean="0"/>
              <a:t>Guarantee: </a:t>
            </a:r>
            <a:r>
              <a:rPr lang="en-US" sz="2400" spc="-100" dirty="0"/>
              <a:t>Protected files cannot be overwritten except with </a:t>
            </a:r>
            <a:r>
              <a:rPr lang="en-US" sz="2400" spc="-100" dirty="0" smtClean="0"/>
              <a:t>content </a:t>
            </a:r>
            <a:r>
              <a:rPr lang="en-US" sz="2400" spc="-100" dirty="0"/>
              <a:t>signed by the vendor.</a:t>
            </a:r>
            <a:endParaRPr lang="en-US" sz="2400" dirty="0"/>
          </a:p>
        </p:txBody>
      </p:sp>
      <p:sp>
        <p:nvSpPr>
          <p:cNvPr id="15" name="Rectangle 14"/>
          <p:cNvSpPr/>
          <p:nvPr/>
        </p:nvSpPr>
        <p:spPr>
          <a:xfrm>
            <a:off x="276225" y="1495426"/>
            <a:ext cx="8534400" cy="40957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2400" b="1" spc="-100" dirty="0" smtClean="0"/>
              <a:t>Threat: </a:t>
            </a:r>
            <a:r>
              <a:rPr lang="en-US" sz="2400" spc="-100" dirty="0" smtClean="0"/>
              <a:t>Attack installing a </a:t>
            </a:r>
            <a:r>
              <a:rPr lang="en-US" sz="2400" spc="-100" dirty="0" err="1" smtClean="0"/>
              <a:t>trojan</a:t>
            </a:r>
            <a:r>
              <a:rPr lang="en-US" sz="2400" spc="-100" dirty="0" smtClean="0"/>
              <a:t>.</a:t>
            </a:r>
            <a:endParaRPr lang="en-US" sz="2400" dirty="0"/>
          </a:p>
        </p:txBody>
      </p:sp>
      <p:sp>
        <p:nvSpPr>
          <p:cNvPr id="4" name="TextBox 3"/>
          <p:cNvSpPr txBox="1"/>
          <p:nvPr/>
        </p:nvSpPr>
        <p:spPr>
          <a:xfrm>
            <a:off x="3733800" y="1982276"/>
            <a:ext cx="3962400" cy="430887"/>
          </a:xfrm>
          <a:prstGeom prst="rect">
            <a:avLst/>
          </a:prstGeom>
          <a:noFill/>
        </p:spPr>
        <p:txBody>
          <a:bodyPr wrap="square" rtlCol="0">
            <a:spAutoFit/>
          </a:bodyPr>
          <a:lstStyle/>
          <a:p>
            <a:r>
              <a:rPr lang="en-US" sz="2200" spc="-10" dirty="0"/>
              <a:t>Signed updates-only executables</a:t>
            </a:r>
            <a:r>
              <a:rPr lang="en-US" sz="2200" spc="-10" dirty="0" smtClean="0"/>
              <a:t>:</a:t>
            </a:r>
            <a:endParaRPr lang="en-US" sz="2200" spc="-10" dirty="0"/>
          </a:p>
        </p:txBody>
      </p:sp>
    </p:spTree>
    <p:extLst>
      <p:ext uri="{BB962C8B-B14F-4D97-AF65-F5344CB8AC3E}">
        <p14:creationId xmlns:p14="http://schemas.microsoft.com/office/powerpoint/2010/main" val="2689218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3" descr="C:\Users\vahldiek\Downloads\text_x_lo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797" y="2210876"/>
            <a:ext cx="1325880" cy="13258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42359" y="185522"/>
            <a:ext cx="8548322" cy="1143000"/>
          </a:xfrm>
        </p:spPr>
        <p:txBody>
          <a:bodyPr>
            <a:normAutofit fontScale="90000"/>
          </a:bodyPr>
          <a:lstStyle/>
          <a:p>
            <a:pPr algn="l"/>
            <a:r>
              <a:rPr lang="en-US" dirty="0" smtClean="0"/>
              <a:t>Protecting log files from manipulation</a:t>
            </a:r>
            <a:endParaRPr lang="en-US" dirty="0"/>
          </a:p>
        </p:txBody>
      </p:sp>
      <p:sp>
        <p:nvSpPr>
          <p:cNvPr id="3" name="Slide Number Placeholder 2"/>
          <p:cNvSpPr>
            <a:spLocks noGrp="1"/>
          </p:cNvSpPr>
          <p:nvPr>
            <p:ph type="sldNum" sz="quarter" idx="4"/>
          </p:nvPr>
        </p:nvSpPr>
        <p:spPr/>
        <p:txBody>
          <a:bodyPr/>
          <a:lstStyle/>
          <a:p>
            <a:fld id="{1D3B57D8-486F-43A6-99C3-5F46C00431D8}" type="slidenum">
              <a:rPr lang="en-US" smtClean="0"/>
              <a:pPr/>
              <a:t>14</a:t>
            </a:fld>
            <a:endParaRPr lang="en-US" dirty="0"/>
          </a:p>
        </p:txBody>
      </p:sp>
      <p:pic>
        <p:nvPicPr>
          <p:cNvPr id="8" name="Picture 2" descr="http://images.wikia.com/tesfanon/images/2/22/Policy.png"/>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090631">
            <a:off x="2413182" y="2903044"/>
            <a:ext cx="692358" cy="752869"/>
          </a:xfrm>
          <a:prstGeom prst="rect">
            <a:avLst/>
          </a:prstGeom>
          <a:ln>
            <a:noFill/>
          </a:ln>
          <a:effectLst/>
          <a:extLst>
            <a:ext uri="{909E8E84-426E-40DD-AFC4-6F175D3DCCD1}">
              <a14:hiddenFill xmlns:a14="http://schemas.microsoft.com/office/drawing/2010/main">
                <a:solidFill>
                  <a:srgbClr val="FFFFFF"/>
                </a:solidFill>
              </a14:hiddenFill>
            </a:ext>
          </a:extLst>
        </p:spPr>
      </p:pic>
      <p:sp>
        <p:nvSpPr>
          <p:cNvPr id="5" name="Rounded Rectangular Callout 4"/>
          <p:cNvSpPr/>
          <p:nvPr/>
        </p:nvSpPr>
        <p:spPr>
          <a:xfrm>
            <a:off x="3886200" y="2335886"/>
            <a:ext cx="4343400" cy="2693313"/>
          </a:xfrm>
          <a:prstGeom prst="wedgeRoundRectCallout">
            <a:avLst>
              <a:gd name="adj1" fmla="val -76868"/>
              <a:gd name="adj2" fmla="val -14189"/>
              <a:gd name="adj3" fmla="val 16667"/>
            </a:avLst>
          </a:prstGeom>
          <a:ln/>
        </p:spPr>
        <p:style>
          <a:lnRef idx="2">
            <a:schemeClr val="accent3"/>
          </a:lnRef>
          <a:fillRef idx="1">
            <a:schemeClr val="lt1"/>
          </a:fillRef>
          <a:effectRef idx="0">
            <a:schemeClr val="accent3"/>
          </a:effectRef>
          <a:fontRef idx="minor">
            <a:schemeClr val="dk1"/>
          </a:fontRef>
        </p:style>
        <p:txBody>
          <a:bodyPr rtlCol="0" anchor="t" anchorCtr="0"/>
          <a:lstStyle/>
          <a:p>
            <a:r>
              <a:rPr lang="en-US" sz="2000" b="1" dirty="0" smtClean="0">
                <a:solidFill>
                  <a:schemeClr val="bg1">
                    <a:lumMod val="75000"/>
                  </a:schemeClr>
                </a:solidFill>
              </a:rPr>
              <a:t>read </a:t>
            </a:r>
            <a:r>
              <a:rPr lang="en-US" sz="2000" dirty="0" smtClean="0">
                <a:solidFill>
                  <a:schemeClr val="bg1">
                    <a:lumMod val="75000"/>
                  </a:schemeClr>
                </a:solidFill>
              </a:rPr>
              <a:t>:- TRUE</a:t>
            </a:r>
            <a:endParaRPr lang="en-US" sz="2000" b="1" dirty="0" smtClean="0">
              <a:solidFill>
                <a:schemeClr val="bg1">
                  <a:lumMod val="75000"/>
                </a:schemeClr>
              </a:solidFill>
            </a:endParaRPr>
          </a:p>
          <a:p>
            <a:r>
              <a:rPr lang="en-US" sz="2000" b="1" dirty="0" smtClean="0">
                <a:solidFill>
                  <a:schemeClr val="bg1">
                    <a:lumMod val="75000"/>
                  </a:schemeClr>
                </a:solidFill>
              </a:rPr>
              <a:t>update </a:t>
            </a:r>
            <a:r>
              <a:rPr lang="en-US" sz="2000" dirty="0" smtClean="0">
                <a:solidFill>
                  <a:schemeClr val="bg1">
                    <a:lumMod val="75000"/>
                  </a:schemeClr>
                </a:solidFill>
              </a:rPr>
              <a:t>:- [ </a:t>
            </a:r>
            <a:r>
              <a:rPr lang="en-US" sz="2000" dirty="0" err="1" smtClean="0">
                <a:solidFill>
                  <a:schemeClr val="bg1">
                    <a:lumMod val="75000"/>
                  </a:schemeClr>
                </a:solidFill>
              </a:rPr>
              <a:t>fileCurrLenIs</a:t>
            </a:r>
            <a:r>
              <a:rPr lang="en-US" sz="2000" dirty="0" smtClean="0">
                <a:solidFill>
                  <a:schemeClr val="bg1">
                    <a:lumMod val="75000"/>
                  </a:schemeClr>
                </a:solidFill>
              </a:rPr>
              <a:t>(</a:t>
            </a:r>
            <a:r>
              <a:rPr lang="en-US" sz="2000" dirty="0" err="1" smtClean="0">
                <a:solidFill>
                  <a:schemeClr val="bg1">
                    <a:lumMod val="75000"/>
                  </a:schemeClr>
                </a:solidFill>
              </a:rPr>
              <a:t>Lc</a:t>
            </a:r>
            <a:r>
              <a:rPr lang="en-US" sz="2000" dirty="0">
                <a:solidFill>
                  <a:schemeClr val="bg1">
                    <a:lumMod val="75000"/>
                  </a:schemeClr>
                </a:solidFill>
              </a:rPr>
              <a:t>) </a:t>
            </a:r>
            <a:r>
              <a:rPr lang="en-US" sz="2000" dirty="0" smtClean="0">
                <a:solidFill>
                  <a:schemeClr val="bg1">
                    <a:lumMod val="75000"/>
                  </a:schemeClr>
                </a:solidFill>
              </a:rPr>
              <a:t> </a:t>
            </a:r>
            <a:br>
              <a:rPr lang="en-US" sz="2000" dirty="0" smtClean="0">
                <a:solidFill>
                  <a:schemeClr val="bg1">
                    <a:lumMod val="75000"/>
                  </a:schemeClr>
                </a:solidFill>
              </a:rPr>
            </a:br>
            <a:r>
              <a:rPr lang="en-US" sz="2000" dirty="0" smtClean="0">
                <a:solidFill>
                  <a:schemeClr val="bg1">
                    <a:lumMod val="75000"/>
                  </a:schemeClr>
                </a:solidFill>
              </a:rPr>
              <a:t>     ∧ </a:t>
            </a:r>
            <a:r>
              <a:rPr lang="en-US" sz="2000" dirty="0" err="1" smtClean="0">
                <a:solidFill>
                  <a:schemeClr val="bg1">
                    <a:lumMod val="75000"/>
                  </a:schemeClr>
                </a:solidFill>
              </a:rPr>
              <a:t>fileNewLenIs</a:t>
            </a:r>
            <a:r>
              <a:rPr lang="en-US" sz="2000" dirty="0" smtClean="0">
                <a:solidFill>
                  <a:schemeClr val="bg1">
                    <a:lumMod val="75000"/>
                  </a:schemeClr>
                </a:solidFill>
              </a:rPr>
              <a:t>(Ln) ∧ Ln ≥ </a:t>
            </a:r>
            <a:r>
              <a:rPr lang="en-US" sz="2000" dirty="0" err="1" smtClean="0">
                <a:solidFill>
                  <a:schemeClr val="bg1">
                    <a:lumMod val="75000"/>
                  </a:schemeClr>
                </a:solidFill>
              </a:rPr>
              <a:t>Lc</a:t>
            </a:r>
            <a:r>
              <a:rPr lang="en-US" sz="2000" dirty="0" smtClean="0">
                <a:solidFill>
                  <a:schemeClr val="bg1">
                    <a:lumMod val="75000"/>
                  </a:schemeClr>
                </a:solidFill>
              </a:rPr>
              <a:t> </a:t>
            </a:r>
            <a:br>
              <a:rPr lang="en-US" sz="2000" dirty="0" smtClean="0">
                <a:solidFill>
                  <a:schemeClr val="bg1">
                    <a:lumMod val="75000"/>
                  </a:schemeClr>
                </a:solidFill>
              </a:rPr>
            </a:br>
            <a:r>
              <a:rPr lang="en-US" sz="2000" dirty="0" smtClean="0">
                <a:solidFill>
                  <a:schemeClr val="bg1">
                    <a:lumMod val="75000"/>
                  </a:schemeClr>
                </a:solidFill>
              </a:rPr>
              <a:t>     ∧ </a:t>
            </a:r>
            <a:r>
              <a:rPr lang="en-US" sz="2000" dirty="0" err="1" smtClean="0">
                <a:solidFill>
                  <a:schemeClr val="bg1">
                    <a:lumMod val="75000"/>
                  </a:schemeClr>
                </a:solidFill>
              </a:rPr>
              <a:t>txUpdatedExAre</a:t>
            </a:r>
            <a:r>
              <a:rPr lang="en-US" sz="2000" dirty="0" smtClean="0">
                <a:solidFill>
                  <a:schemeClr val="bg1">
                    <a:lumMod val="75000"/>
                  </a:schemeClr>
                </a:solidFill>
              </a:rPr>
              <a:t>(M)</a:t>
            </a:r>
            <a:br>
              <a:rPr lang="en-US" sz="2000" dirty="0" smtClean="0">
                <a:solidFill>
                  <a:schemeClr val="bg1">
                    <a:lumMod val="75000"/>
                  </a:schemeClr>
                </a:solidFill>
              </a:rPr>
            </a:br>
            <a:r>
              <a:rPr lang="en-US" sz="2000" dirty="0" smtClean="0">
                <a:solidFill>
                  <a:schemeClr val="bg1">
                    <a:lumMod val="75000"/>
                  </a:schemeClr>
                </a:solidFill>
              </a:rPr>
              <a:t>     ∧ </a:t>
            </a:r>
            <a:r>
              <a:rPr lang="en-US" sz="2000" dirty="0" err="1" smtClean="0">
                <a:solidFill>
                  <a:schemeClr val="bg1">
                    <a:lumMod val="75000"/>
                  </a:schemeClr>
                </a:solidFill>
              </a:rPr>
              <a:t>listsAreDisjoint</a:t>
            </a:r>
            <a:r>
              <a:rPr lang="en-US" sz="2000" dirty="0" smtClean="0">
                <a:solidFill>
                  <a:schemeClr val="bg1">
                    <a:lumMod val="75000"/>
                  </a:schemeClr>
                </a:solidFill>
              </a:rPr>
              <a:t>(M, [0, </a:t>
            </a:r>
            <a:r>
              <a:rPr lang="en-US" sz="2000" dirty="0" err="1" smtClean="0">
                <a:solidFill>
                  <a:schemeClr val="bg1">
                    <a:lumMod val="75000"/>
                  </a:schemeClr>
                </a:solidFill>
              </a:rPr>
              <a:t>Lc</a:t>
            </a:r>
            <a:r>
              <a:rPr lang="en-US" sz="2000" dirty="0" smtClean="0">
                <a:solidFill>
                  <a:schemeClr val="bg1">
                    <a:lumMod val="75000"/>
                  </a:schemeClr>
                </a:solidFill>
              </a:rPr>
              <a:t>])]</a:t>
            </a:r>
            <a:br>
              <a:rPr lang="en-US" sz="2000" dirty="0" smtClean="0">
                <a:solidFill>
                  <a:schemeClr val="bg1">
                    <a:lumMod val="75000"/>
                  </a:schemeClr>
                </a:solidFill>
              </a:rPr>
            </a:br>
            <a:r>
              <a:rPr lang="en-US" sz="2000" dirty="0" smtClean="0">
                <a:solidFill>
                  <a:schemeClr val="bg1">
                    <a:lumMod val="75000"/>
                  </a:schemeClr>
                </a:solidFill>
              </a:rPr>
              <a:t>   </a:t>
            </a:r>
            <a:r>
              <a:rPr lang="en-US" sz="2000" kern="400" spc="-50" dirty="0">
                <a:solidFill>
                  <a:schemeClr val="bg1">
                    <a:lumMod val="75000"/>
                  </a:schemeClr>
                </a:solidFill>
              </a:rPr>
              <a:t> ∨ </a:t>
            </a:r>
            <a:r>
              <a:rPr lang="en-US" sz="2000" kern="400" spc="-50" dirty="0" smtClean="0">
                <a:solidFill>
                  <a:schemeClr val="bg1">
                    <a:lumMod val="75000"/>
                  </a:schemeClr>
                </a:solidFill>
              </a:rPr>
              <a:t>[</a:t>
            </a:r>
            <a:r>
              <a:rPr lang="en-US" sz="2000" kern="400" spc="-50" dirty="0" err="1" smtClean="0">
                <a:solidFill>
                  <a:schemeClr val="bg1">
                    <a:lumMod val="75000"/>
                  </a:schemeClr>
                </a:solidFill>
              </a:rPr>
              <a:t>sessionIs</a:t>
            </a:r>
            <a:r>
              <a:rPr lang="en-US" sz="2000" kern="400" spc="-50" dirty="0" smtClean="0">
                <a:solidFill>
                  <a:schemeClr val="bg1">
                    <a:lumMod val="75000"/>
                  </a:schemeClr>
                </a:solidFill>
              </a:rPr>
              <a:t>(Admin)]</a:t>
            </a:r>
            <a:r>
              <a:rPr lang="en-US" sz="2000" dirty="0" smtClean="0">
                <a:solidFill>
                  <a:schemeClr val="bg1">
                    <a:lumMod val="75000"/>
                  </a:schemeClr>
                </a:solidFill>
              </a:rPr>
              <a:t/>
            </a:r>
            <a:br>
              <a:rPr lang="en-US" sz="2000" dirty="0" smtClean="0">
                <a:solidFill>
                  <a:schemeClr val="bg1">
                    <a:lumMod val="75000"/>
                  </a:schemeClr>
                </a:solidFill>
              </a:rPr>
            </a:br>
            <a:r>
              <a:rPr lang="en-US" sz="2000" b="1" dirty="0" err="1" smtClean="0">
                <a:solidFill>
                  <a:schemeClr val="bg1">
                    <a:lumMod val="75000"/>
                  </a:schemeClr>
                </a:solidFill>
              </a:rPr>
              <a:t>setPolicy</a:t>
            </a:r>
            <a:r>
              <a:rPr lang="en-US" sz="2000" b="1" dirty="0" smtClean="0">
                <a:solidFill>
                  <a:schemeClr val="bg1">
                    <a:lumMod val="75000"/>
                  </a:schemeClr>
                </a:solidFill>
              </a:rPr>
              <a:t> </a:t>
            </a:r>
            <a:r>
              <a:rPr lang="en-US" sz="2000" dirty="0">
                <a:solidFill>
                  <a:schemeClr val="bg1">
                    <a:lumMod val="75000"/>
                  </a:schemeClr>
                </a:solidFill>
              </a:rPr>
              <a:t>:- </a:t>
            </a:r>
            <a:r>
              <a:rPr lang="en-US" sz="2000" dirty="0" smtClean="0">
                <a:solidFill>
                  <a:schemeClr val="bg1">
                    <a:lumMod val="75000"/>
                  </a:schemeClr>
                </a:solidFill>
              </a:rPr>
              <a:t>FALSE</a:t>
            </a:r>
            <a:endParaRPr lang="en-US" sz="2000" dirty="0">
              <a:solidFill>
                <a:schemeClr val="bg1">
                  <a:lumMod val="75000"/>
                </a:schemeClr>
              </a:solidFill>
            </a:endParaRPr>
          </a:p>
          <a:p>
            <a:r>
              <a:rPr lang="en-US" sz="2000" b="1" dirty="0" smtClean="0">
                <a:solidFill>
                  <a:schemeClr val="bg1">
                    <a:lumMod val="75000"/>
                  </a:schemeClr>
                </a:solidFill>
              </a:rPr>
              <a:t>destroy </a:t>
            </a:r>
            <a:r>
              <a:rPr lang="en-US" sz="2000" dirty="0" smtClean="0">
                <a:solidFill>
                  <a:schemeClr val="bg1">
                    <a:lumMod val="75000"/>
                  </a:schemeClr>
                </a:solidFill>
              </a:rPr>
              <a:t>:- FALSE</a:t>
            </a:r>
            <a:endParaRPr lang="en-US" sz="2000" dirty="0">
              <a:solidFill>
                <a:schemeClr val="bg1">
                  <a:lumMod val="75000"/>
                </a:schemeClr>
              </a:solidFill>
            </a:endParaRPr>
          </a:p>
        </p:txBody>
      </p:sp>
      <p:sp>
        <p:nvSpPr>
          <p:cNvPr id="11" name="Rectangle 10"/>
          <p:cNvSpPr/>
          <p:nvPr/>
        </p:nvSpPr>
        <p:spPr>
          <a:xfrm>
            <a:off x="276225" y="5105400"/>
            <a:ext cx="8534400" cy="8382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r>
              <a:rPr lang="en-US" sz="2400" b="1" spc="-100" dirty="0" smtClean="0"/>
              <a:t>Assumption: </a:t>
            </a:r>
            <a:r>
              <a:rPr lang="en-US" sz="2400" spc="-100" dirty="0" smtClean="0"/>
              <a:t>Administrator key integrity</a:t>
            </a:r>
            <a:endParaRPr lang="en-US" sz="2400" dirty="0" smtClean="0"/>
          </a:p>
          <a:p>
            <a:r>
              <a:rPr lang="en-US" sz="2400" b="1" dirty="0" smtClean="0"/>
              <a:t>Guarantee: </a:t>
            </a:r>
            <a:r>
              <a:rPr lang="en-US" sz="2400" spc="-100" dirty="0"/>
              <a:t>Protected files cannot be </a:t>
            </a:r>
            <a:r>
              <a:rPr lang="en-US" sz="2400" spc="-100" dirty="0" smtClean="0"/>
              <a:t>overwritten, only appended.</a:t>
            </a:r>
            <a:endParaRPr lang="en-US" sz="2400" dirty="0"/>
          </a:p>
        </p:txBody>
      </p:sp>
      <p:sp>
        <p:nvSpPr>
          <p:cNvPr id="12" name="Rectangle 11"/>
          <p:cNvSpPr/>
          <p:nvPr/>
        </p:nvSpPr>
        <p:spPr>
          <a:xfrm>
            <a:off x="276225" y="1495426"/>
            <a:ext cx="8534400" cy="40957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2400" b="1" spc="-100" dirty="0" smtClean="0"/>
              <a:t>Threat: </a:t>
            </a:r>
            <a:r>
              <a:rPr lang="en-US" sz="2400" spc="-100" dirty="0" smtClean="0"/>
              <a:t>Attack manipulating logs. </a:t>
            </a:r>
            <a:endParaRPr lang="en-US" sz="2400" dirty="0"/>
          </a:p>
        </p:txBody>
      </p:sp>
      <p:sp>
        <p:nvSpPr>
          <p:cNvPr id="4" name="TextBox 3"/>
          <p:cNvSpPr txBox="1"/>
          <p:nvPr/>
        </p:nvSpPr>
        <p:spPr>
          <a:xfrm>
            <a:off x="3886200" y="1905000"/>
            <a:ext cx="3200400" cy="430887"/>
          </a:xfrm>
          <a:prstGeom prst="rect">
            <a:avLst/>
          </a:prstGeom>
          <a:noFill/>
        </p:spPr>
        <p:txBody>
          <a:bodyPr wrap="square" rtlCol="0">
            <a:spAutoFit/>
          </a:bodyPr>
          <a:lstStyle/>
          <a:p>
            <a:r>
              <a:rPr lang="en-US" sz="2200" dirty="0"/>
              <a:t>Append-only log files</a:t>
            </a:r>
            <a:r>
              <a:rPr lang="en-US" sz="2200" dirty="0" smtClean="0"/>
              <a:t>:</a:t>
            </a:r>
            <a:endParaRPr lang="en-US" sz="2200" dirty="0"/>
          </a:p>
        </p:txBody>
      </p:sp>
    </p:spTree>
    <p:extLst>
      <p:ext uri="{BB962C8B-B14F-4D97-AF65-F5344CB8AC3E}">
        <p14:creationId xmlns:p14="http://schemas.microsoft.com/office/powerpoint/2010/main" val="26195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 y="185522"/>
            <a:ext cx="8548322" cy="1143000"/>
          </a:xfrm>
        </p:spPr>
        <p:txBody>
          <a:bodyPr>
            <a:normAutofit fontScale="90000"/>
          </a:bodyPr>
          <a:lstStyle/>
          <a:p>
            <a:pPr algn="l"/>
            <a:r>
              <a:rPr lang="en-US" dirty="0" smtClean="0"/>
              <a:t>Protecting content from unaccounted provider access</a:t>
            </a:r>
            <a:endParaRPr lang="en-US" dirty="0"/>
          </a:p>
        </p:txBody>
      </p:sp>
      <p:sp>
        <p:nvSpPr>
          <p:cNvPr id="3" name="Slide Number Placeholder 2"/>
          <p:cNvSpPr>
            <a:spLocks noGrp="1"/>
          </p:cNvSpPr>
          <p:nvPr>
            <p:ph type="sldNum" sz="quarter" idx="4"/>
          </p:nvPr>
        </p:nvSpPr>
        <p:spPr/>
        <p:txBody>
          <a:bodyPr/>
          <a:lstStyle/>
          <a:p>
            <a:fld id="{1D3B57D8-486F-43A6-99C3-5F46C00431D8}" type="slidenum">
              <a:rPr lang="en-US" smtClean="0"/>
              <a:pPr/>
              <a:t>15</a:t>
            </a:fld>
            <a:endParaRPr lang="en-US" dirty="0"/>
          </a:p>
        </p:txBody>
      </p:sp>
      <p:pic>
        <p:nvPicPr>
          <p:cNvPr id="9" name="Picture 16" descr="C:\Users\vahldiek\Desktop\eurosystalk\html-norma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986" y="2019300"/>
            <a:ext cx="1153761" cy="12700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images.wikia.com/tesfanon/images/2/22/Policy.png"/>
          <p:cNvPicPr>
            <a:picLocks noChangeAspect="1" noChangeArrowheads="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090631">
            <a:off x="1315255" y="2755593"/>
            <a:ext cx="692358" cy="752869"/>
          </a:xfrm>
          <a:prstGeom prst="rect">
            <a:avLst/>
          </a:prstGeom>
          <a:ln>
            <a:noFill/>
          </a:ln>
          <a:effectLst/>
          <a:extLst>
            <a:ext uri="{909E8E84-426E-40DD-AFC4-6F175D3DCCD1}">
              <a14:hiddenFill xmlns:a14="http://schemas.microsoft.com/office/drawing/2010/main">
                <a:solidFill>
                  <a:srgbClr val="FFFFFF"/>
                </a:solidFill>
              </a14:hiddenFill>
            </a:ext>
          </a:extLst>
        </p:spPr>
      </p:pic>
      <p:sp>
        <p:nvSpPr>
          <p:cNvPr id="8" name="Rounded Rectangular Callout 7"/>
          <p:cNvSpPr/>
          <p:nvPr/>
        </p:nvSpPr>
        <p:spPr>
          <a:xfrm>
            <a:off x="2014738" y="2915312"/>
            <a:ext cx="2496634" cy="1261186"/>
          </a:xfrm>
          <a:prstGeom prst="wedgeRoundRectCallout">
            <a:avLst>
              <a:gd name="adj1" fmla="val -65542"/>
              <a:gd name="adj2" fmla="val -36605"/>
              <a:gd name="adj3" fmla="val 16667"/>
            </a:avLst>
          </a:prstGeom>
          <a:ln/>
        </p:spPr>
        <p:style>
          <a:lnRef idx="2">
            <a:schemeClr val="accent3"/>
          </a:lnRef>
          <a:fillRef idx="1">
            <a:schemeClr val="lt1"/>
          </a:fillRef>
          <a:effectRef idx="0">
            <a:schemeClr val="accent3"/>
          </a:effectRef>
          <a:fontRef idx="minor">
            <a:schemeClr val="dk1"/>
          </a:fontRef>
        </p:style>
        <p:txBody>
          <a:bodyPr rtlCol="0" anchor="t" anchorCtr="0"/>
          <a:lstStyle/>
          <a:p>
            <a:r>
              <a:rPr lang="en-US" sz="700" dirty="0" smtClean="0">
                <a:solidFill>
                  <a:schemeClr val="bg1">
                    <a:lumMod val="65000"/>
                  </a:schemeClr>
                </a:solidFill>
              </a:rPr>
              <a:t>read</a:t>
            </a:r>
            <a:r>
              <a:rPr lang="en-US" sz="700" dirty="0">
                <a:solidFill>
                  <a:schemeClr val="bg1">
                    <a:lumMod val="65000"/>
                  </a:schemeClr>
                </a:solidFill>
              </a:rPr>
              <a:t>: </a:t>
            </a:r>
            <a:r>
              <a:rPr lang="en-US" sz="700" dirty="0" smtClean="0">
                <a:solidFill>
                  <a:schemeClr val="bg1">
                    <a:lumMod val="65000"/>
                  </a:schemeClr>
                </a:solidFill>
              </a:rPr>
              <a:t>- ((“</a:t>
            </a:r>
            <a:r>
              <a:rPr lang="en-US" sz="700" dirty="0" err="1">
                <a:solidFill>
                  <a:schemeClr val="bg1">
                    <a:lumMod val="65000"/>
                  </a:schemeClr>
                </a:solidFill>
              </a:rPr>
              <a:t>profil</a:t>
            </a:r>
            <a:r>
              <a:rPr lang="en-US" sz="700" dirty="0" smtClean="0">
                <a:solidFill>
                  <a:schemeClr val="bg1">
                    <a:lumMod val="65000"/>
                  </a:schemeClr>
                </a:solidFill>
              </a:rPr>
              <a:t>”, </a:t>
            </a:r>
            <a:r>
              <a:rPr lang="en-US" sz="700" dirty="0">
                <a:solidFill>
                  <a:schemeClr val="bg1">
                    <a:lumMod val="65000"/>
                  </a:schemeClr>
                </a:solidFill>
              </a:rPr>
              <a:t>SEQCNTLOC, _) says </a:t>
            </a:r>
            <a:r>
              <a:rPr lang="en-US" sz="700" dirty="0" err="1">
                <a:solidFill>
                  <a:schemeClr val="bg1">
                    <a:lumMod val="65000"/>
                  </a:schemeClr>
                </a:solidFill>
              </a:rPr>
              <a:t>seqcnt</a:t>
            </a:r>
            <a:r>
              <a:rPr lang="en-US" sz="700" dirty="0">
                <a:solidFill>
                  <a:schemeClr val="bg1">
                    <a:lumMod val="65000"/>
                  </a:schemeClr>
                </a:solidFill>
              </a:rPr>
              <a:t>(</a:t>
            </a:r>
            <a:r>
              <a:rPr lang="en-US" sz="700" dirty="0" err="1">
                <a:solidFill>
                  <a:schemeClr val="bg1">
                    <a:lumMod val="65000"/>
                  </a:schemeClr>
                </a:solidFill>
              </a:rPr>
              <a:t>currseq</a:t>
            </a:r>
            <a:r>
              <a:rPr lang="en-US" sz="700" dirty="0">
                <a:solidFill>
                  <a:schemeClr val="bg1">
                    <a:lumMod val="65000"/>
                  </a:schemeClr>
                </a:solidFill>
              </a:rPr>
              <a:t>)) ^ </a:t>
            </a:r>
            <a:r>
              <a:rPr lang="en-US" sz="700" dirty="0" smtClean="0">
                <a:solidFill>
                  <a:schemeClr val="bg1">
                    <a:lumMod val="65000"/>
                  </a:schemeClr>
                </a:solidFill>
              </a:rPr>
              <a:t/>
            </a:r>
            <a:br>
              <a:rPr lang="en-US" sz="700" dirty="0" smtClean="0">
                <a:solidFill>
                  <a:schemeClr val="bg1">
                    <a:lumMod val="65000"/>
                  </a:schemeClr>
                </a:solidFill>
              </a:rPr>
            </a:br>
            <a:r>
              <a:rPr lang="en-US" sz="700" dirty="0" smtClean="0">
                <a:solidFill>
                  <a:schemeClr val="bg1">
                    <a:lumMod val="65000"/>
                  </a:schemeClr>
                </a:solidFill>
              </a:rPr>
              <a:t>      ((“</a:t>
            </a:r>
            <a:r>
              <a:rPr lang="en-US" sz="700" dirty="0" err="1">
                <a:solidFill>
                  <a:schemeClr val="bg1">
                    <a:lumMod val="65000"/>
                  </a:schemeClr>
                </a:solidFill>
              </a:rPr>
              <a:t>acclog</a:t>
            </a:r>
            <a:r>
              <a:rPr lang="en-US" sz="700" dirty="0" smtClean="0">
                <a:solidFill>
                  <a:schemeClr val="bg1">
                    <a:lumMod val="65000"/>
                  </a:schemeClr>
                </a:solidFill>
              </a:rPr>
              <a:t>”, </a:t>
            </a:r>
            <a:r>
              <a:rPr lang="en-US" sz="700" dirty="0">
                <a:solidFill>
                  <a:schemeClr val="bg1">
                    <a:lumMod val="65000"/>
                  </a:schemeClr>
                </a:solidFill>
              </a:rPr>
              <a:t>_, _) says read(</a:t>
            </a:r>
            <a:r>
              <a:rPr lang="en-US" sz="700" dirty="0" err="1">
                <a:solidFill>
                  <a:schemeClr val="bg1">
                    <a:lumMod val="65000"/>
                  </a:schemeClr>
                </a:solidFill>
              </a:rPr>
              <a:t>currseq</a:t>
            </a:r>
            <a:r>
              <a:rPr lang="en-US" sz="700" dirty="0">
                <a:solidFill>
                  <a:schemeClr val="bg1">
                    <a:lumMod val="65000"/>
                  </a:schemeClr>
                </a:solidFill>
              </a:rPr>
              <a:t>, _, offset, length)) ^ </a:t>
            </a:r>
            <a:r>
              <a:rPr lang="en-US" sz="700" dirty="0" smtClean="0">
                <a:solidFill>
                  <a:schemeClr val="bg1">
                    <a:lumMod val="65000"/>
                  </a:schemeClr>
                </a:solidFill>
              </a:rPr>
              <a:t/>
            </a:r>
            <a:br>
              <a:rPr lang="en-US" sz="700" dirty="0" smtClean="0">
                <a:solidFill>
                  <a:schemeClr val="bg1">
                    <a:lumMod val="65000"/>
                  </a:schemeClr>
                </a:solidFill>
              </a:rPr>
            </a:br>
            <a:r>
              <a:rPr lang="en-US" sz="700" dirty="0" smtClean="0">
                <a:solidFill>
                  <a:schemeClr val="bg1">
                    <a:lumMod val="65000"/>
                  </a:schemeClr>
                </a:solidFill>
              </a:rPr>
              <a:t>       </a:t>
            </a:r>
            <a:r>
              <a:rPr lang="en-US" sz="700" dirty="0" err="1" smtClean="0">
                <a:solidFill>
                  <a:schemeClr val="bg1">
                    <a:lumMod val="65000"/>
                  </a:schemeClr>
                </a:solidFill>
              </a:rPr>
              <a:t>AccessOffIs</a:t>
            </a:r>
            <a:r>
              <a:rPr lang="en-US" sz="700" dirty="0" smtClean="0">
                <a:solidFill>
                  <a:schemeClr val="bg1">
                    <a:lumMod val="65000"/>
                  </a:schemeClr>
                </a:solidFill>
              </a:rPr>
              <a:t>(offset</a:t>
            </a:r>
            <a:r>
              <a:rPr lang="en-US" sz="700" dirty="0">
                <a:solidFill>
                  <a:schemeClr val="bg1">
                    <a:lumMod val="65000"/>
                  </a:schemeClr>
                </a:solidFill>
              </a:rPr>
              <a:t>) ^ </a:t>
            </a:r>
            <a:r>
              <a:rPr lang="en-US" sz="700" dirty="0" err="1" smtClean="0">
                <a:solidFill>
                  <a:schemeClr val="bg1">
                    <a:lumMod val="65000"/>
                  </a:schemeClr>
                </a:solidFill>
              </a:rPr>
              <a:t>AccessLenIs</a:t>
            </a:r>
            <a:r>
              <a:rPr lang="en-US" sz="700" dirty="0" smtClean="0">
                <a:solidFill>
                  <a:schemeClr val="bg1">
                    <a:lumMod val="65000"/>
                  </a:schemeClr>
                </a:solidFill>
              </a:rPr>
              <a:t>(length)</a:t>
            </a:r>
            <a:r>
              <a:rPr lang="en-US" sz="700" dirty="0">
                <a:solidFill>
                  <a:schemeClr val="bg1">
                    <a:lumMod val="65000"/>
                  </a:schemeClr>
                </a:solidFill>
              </a:rPr>
              <a:t/>
            </a:r>
            <a:br>
              <a:rPr lang="en-US" sz="700" dirty="0">
                <a:solidFill>
                  <a:schemeClr val="bg1">
                    <a:lumMod val="65000"/>
                  </a:schemeClr>
                </a:solidFill>
              </a:rPr>
            </a:br>
            <a:r>
              <a:rPr lang="en-US" sz="700" dirty="0">
                <a:solidFill>
                  <a:schemeClr val="bg1">
                    <a:lumMod val="65000"/>
                  </a:schemeClr>
                </a:solidFill>
              </a:rPr>
              <a:t>update</a:t>
            </a:r>
            <a:r>
              <a:rPr lang="en-US" sz="700" dirty="0" smtClean="0">
                <a:solidFill>
                  <a:schemeClr val="bg1">
                    <a:lumMod val="65000"/>
                  </a:schemeClr>
                </a:solidFill>
              </a:rPr>
              <a:t>:- ((“</a:t>
            </a:r>
            <a:r>
              <a:rPr lang="en-US" sz="700" dirty="0" err="1">
                <a:solidFill>
                  <a:schemeClr val="bg1">
                    <a:lumMod val="65000"/>
                  </a:schemeClr>
                </a:solidFill>
              </a:rPr>
              <a:t>profil</a:t>
            </a:r>
            <a:r>
              <a:rPr lang="en-US" sz="700" dirty="0" smtClean="0">
                <a:solidFill>
                  <a:schemeClr val="bg1">
                    <a:lumMod val="65000"/>
                  </a:schemeClr>
                </a:solidFill>
              </a:rPr>
              <a:t>”, </a:t>
            </a:r>
            <a:r>
              <a:rPr lang="en-US" sz="700" dirty="0">
                <a:solidFill>
                  <a:schemeClr val="bg1">
                    <a:lumMod val="65000"/>
                  </a:schemeClr>
                </a:solidFill>
              </a:rPr>
              <a:t>SEQCNTLOC, _) says </a:t>
            </a:r>
            <a:r>
              <a:rPr lang="en-US" sz="700" dirty="0" err="1">
                <a:solidFill>
                  <a:schemeClr val="bg1">
                    <a:lumMod val="65000"/>
                  </a:schemeClr>
                </a:solidFill>
              </a:rPr>
              <a:t>seqcnt</a:t>
            </a:r>
            <a:r>
              <a:rPr lang="en-US" sz="700" dirty="0">
                <a:solidFill>
                  <a:schemeClr val="bg1">
                    <a:lumMod val="65000"/>
                  </a:schemeClr>
                </a:solidFill>
              </a:rPr>
              <a:t>(</a:t>
            </a:r>
            <a:r>
              <a:rPr lang="en-US" sz="700" dirty="0" err="1">
                <a:solidFill>
                  <a:schemeClr val="bg1">
                    <a:lumMod val="65000"/>
                  </a:schemeClr>
                </a:solidFill>
              </a:rPr>
              <a:t>currseq</a:t>
            </a:r>
            <a:r>
              <a:rPr lang="en-US" sz="700" dirty="0">
                <a:solidFill>
                  <a:schemeClr val="bg1">
                    <a:lumMod val="65000"/>
                  </a:schemeClr>
                </a:solidFill>
              </a:rPr>
              <a:t>)) ^ </a:t>
            </a:r>
            <a:r>
              <a:rPr lang="en-US" sz="700" dirty="0" smtClean="0">
                <a:solidFill>
                  <a:schemeClr val="bg1">
                    <a:lumMod val="65000"/>
                  </a:schemeClr>
                </a:solidFill>
              </a:rPr>
              <a:t/>
            </a:r>
            <a:br>
              <a:rPr lang="en-US" sz="700" dirty="0" smtClean="0">
                <a:solidFill>
                  <a:schemeClr val="bg1">
                    <a:lumMod val="65000"/>
                  </a:schemeClr>
                </a:solidFill>
              </a:rPr>
            </a:br>
            <a:r>
              <a:rPr lang="en-US" sz="700" dirty="0" smtClean="0">
                <a:solidFill>
                  <a:schemeClr val="bg1">
                    <a:lumMod val="65000"/>
                  </a:schemeClr>
                </a:solidFill>
              </a:rPr>
              <a:t>      ((“</a:t>
            </a:r>
            <a:r>
              <a:rPr lang="en-US" sz="700" dirty="0" err="1">
                <a:solidFill>
                  <a:schemeClr val="bg1">
                    <a:lumMod val="65000"/>
                  </a:schemeClr>
                </a:solidFill>
              </a:rPr>
              <a:t>profil</a:t>
            </a:r>
            <a:r>
              <a:rPr lang="en-US" sz="700" dirty="0" smtClean="0">
                <a:solidFill>
                  <a:schemeClr val="bg1">
                    <a:lumMod val="65000"/>
                  </a:schemeClr>
                </a:solidFill>
              </a:rPr>
              <a:t>”, </a:t>
            </a:r>
            <a:r>
              <a:rPr lang="en-US" sz="700" dirty="0">
                <a:solidFill>
                  <a:schemeClr val="bg1">
                    <a:lumMod val="65000"/>
                  </a:schemeClr>
                </a:solidFill>
              </a:rPr>
              <a:t>SEQCNTLOC, _) </a:t>
            </a:r>
            <a:r>
              <a:rPr lang="en-US" sz="700" dirty="0" err="1" smtClean="0">
                <a:solidFill>
                  <a:schemeClr val="bg1">
                    <a:lumMod val="65000"/>
                  </a:schemeClr>
                </a:solidFill>
              </a:rPr>
              <a:t>willSay</a:t>
            </a:r>
            <a:r>
              <a:rPr lang="en-US" sz="700" dirty="0" smtClean="0">
                <a:solidFill>
                  <a:schemeClr val="bg1">
                    <a:lumMod val="65000"/>
                  </a:schemeClr>
                </a:solidFill>
              </a:rPr>
              <a:t> </a:t>
            </a:r>
            <a:r>
              <a:rPr lang="en-US" sz="700" dirty="0" err="1">
                <a:solidFill>
                  <a:schemeClr val="bg1">
                    <a:lumMod val="65000"/>
                  </a:schemeClr>
                </a:solidFill>
              </a:rPr>
              <a:t>seqcnt</a:t>
            </a:r>
            <a:r>
              <a:rPr lang="en-US" sz="700" dirty="0">
                <a:solidFill>
                  <a:schemeClr val="bg1">
                    <a:lumMod val="65000"/>
                  </a:schemeClr>
                </a:solidFill>
              </a:rPr>
              <a:t>(</a:t>
            </a:r>
            <a:r>
              <a:rPr lang="en-US" sz="700" dirty="0" err="1">
                <a:solidFill>
                  <a:schemeClr val="bg1">
                    <a:lumMod val="65000"/>
                  </a:schemeClr>
                </a:solidFill>
              </a:rPr>
              <a:t>nextseq</a:t>
            </a:r>
            <a:r>
              <a:rPr lang="en-US" sz="700" dirty="0">
                <a:solidFill>
                  <a:schemeClr val="bg1">
                    <a:lumMod val="65000"/>
                  </a:schemeClr>
                </a:solidFill>
              </a:rPr>
              <a:t>)) ^ </a:t>
            </a:r>
            <a:r>
              <a:rPr lang="en-US" sz="700" dirty="0" smtClean="0">
                <a:solidFill>
                  <a:schemeClr val="bg1">
                    <a:lumMod val="65000"/>
                  </a:schemeClr>
                </a:solidFill>
              </a:rPr>
              <a:t/>
            </a:r>
            <a:br>
              <a:rPr lang="en-US" sz="700" dirty="0" smtClean="0">
                <a:solidFill>
                  <a:schemeClr val="bg1">
                    <a:lumMod val="65000"/>
                  </a:schemeClr>
                </a:solidFill>
              </a:rPr>
            </a:br>
            <a:r>
              <a:rPr lang="en-US" sz="700" dirty="0" smtClean="0">
                <a:solidFill>
                  <a:schemeClr val="bg1">
                    <a:lumMod val="65000"/>
                  </a:schemeClr>
                </a:solidFill>
              </a:rPr>
              <a:t>      EQ(</a:t>
            </a:r>
            <a:r>
              <a:rPr lang="en-US" sz="700" dirty="0" err="1" smtClean="0">
                <a:solidFill>
                  <a:schemeClr val="bg1">
                    <a:lumMod val="65000"/>
                  </a:schemeClr>
                </a:solidFill>
              </a:rPr>
              <a:t>currseq</a:t>
            </a:r>
            <a:r>
              <a:rPr lang="en-US" sz="700" dirty="0" smtClean="0">
                <a:solidFill>
                  <a:schemeClr val="bg1">
                    <a:lumMod val="65000"/>
                  </a:schemeClr>
                </a:solidFill>
              </a:rPr>
              <a:t> </a:t>
            </a:r>
            <a:r>
              <a:rPr lang="en-US" sz="700" dirty="0">
                <a:solidFill>
                  <a:schemeClr val="bg1">
                    <a:lumMod val="65000"/>
                  </a:schemeClr>
                </a:solidFill>
              </a:rPr>
              <a:t>+ 1, </a:t>
            </a:r>
            <a:r>
              <a:rPr lang="en-US" sz="700" dirty="0" err="1">
                <a:solidFill>
                  <a:schemeClr val="bg1">
                    <a:lumMod val="65000"/>
                  </a:schemeClr>
                </a:solidFill>
              </a:rPr>
              <a:t>nextseq</a:t>
            </a:r>
            <a:r>
              <a:rPr lang="en-US" sz="700" dirty="0">
                <a:solidFill>
                  <a:schemeClr val="bg1">
                    <a:lumMod val="65000"/>
                  </a:schemeClr>
                </a:solidFill>
              </a:rPr>
              <a:t>) ^ ((“</a:t>
            </a:r>
            <a:r>
              <a:rPr lang="en-US" sz="700" dirty="0" err="1">
                <a:solidFill>
                  <a:schemeClr val="bg1">
                    <a:lumMod val="65000"/>
                  </a:schemeClr>
                </a:solidFill>
              </a:rPr>
              <a:t>acclog</a:t>
            </a:r>
            <a:r>
              <a:rPr lang="en-US" sz="700" dirty="0">
                <a:solidFill>
                  <a:schemeClr val="bg1">
                    <a:lumMod val="65000"/>
                  </a:schemeClr>
                </a:solidFill>
              </a:rPr>
              <a:t>”, </a:t>
            </a:r>
            <a:r>
              <a:rPr lang="en-US" sz="700" dirty="0" err="1">
                <a:solidFill>
                  <a:schemeClr val="bg1">
                    <a:lumMod val="65000"/>
                  </a:schemeClr>
                </a:solidFill>
              </a:rPr>
              <a:t>gennb</a:t>
            </a:r>
            <a:r>
              <a:rPr lang="en-US" sz="700" dirty="0">
                <a:solidFill>
                  <a:schemeClr val="bg1">
                    <a:lumMod val="65000"/>
                  </a:schemeClr>
                </a:solidFill>
              </a:rPr>
              <a:t>, _, _) says </a:t>
            </a:r>
            <a:r>
              <a:rPr lang="en-US" sz="700" dirty="0" smtClean="0">
                <a:solidFill>
                  <a:schemeClr val="bg1">
                    <a:lumMod val="65000"/>
                  </a:schemeClr>
                </a:solidFill>
              </a:rPr>
              <a:t/>
            </a:r>
            <a:br>
              <a:rPr lang="en-US" sz="700" dirty="0" smtClean="0">
                <a:solidFill>
                  <a:schemeClr val="bg1">
                    <a:lumMod val="65000"/>
                  </a:schemeClr>
                </a:solidFill>
              </a:rPr>
            </a:br>
            <a:r>
              <a:rPr lang="en-US" sz="700" dirty="0" smtClean="0">
                <a:solidFill>
                  <a:schemeClr val="bg1">
                    <a:lumMod val="65000"/>
                  </a:schemeClr>
                </a:solidFill>
              </a:rPr>
              <a:t>      write(</a:t>
            </a:r>
            <a:r>
              <a:rPr lang="en-US" sz="700" dirty="0" err="1" smtClean="0">
                <a:solidFill>
                  <a:schemeClr val="bg1">
                    <a:lumMod val="65000"/>
                  </a:schemeClr>
                </a:solidFill>
              </a:rPr>
              <a:t>nextseq</a:t>
            </a:r>
            <a:r>
              <a:rPr lang="en-US" sz="700" dirty="0">
                <a:solidFill>
                  <a:schemeClr val="bg1">
                    <a:lumMod val="65000"/>
                  </a:schemeClr>
                </a:solidFill>
              </a:rPr>
              <a:t>, _, </a:t>
            </a:r>
            <a:r>
              <a:rPr lang="en-US" sz="700" dirty="0" err="1">
                <a:solidFill>
                  <a:schemeClr val="bg1">
                    <a:lumMod val="65000"/>
                  </a:schemeClr>
                </a:solidFill>
              </a:rPr>
              <a:t>newhash</a:t>
            </a:r>
            <a:r>
              <a:rPr lang="en-US" sz="700" dirty="0">
                <a:solidFill>
                  <a:schemeClr val="bg1">
                    <a:lumMod val="65000"/>
                  </a:schemeClr>
                </a:solidFill>
              </a:rPr>
              <a:t>, </a:t>
            </a:r>
            <a:r>
              <a:rPr lang="en-US" sz="700" dirty="0" err="1">
                <a:solidFill>
                  <a:schemeClr val="bg1">
                    <a:lumMod val="65000"/>
                  </a:schemeClr>
                </a:solidFill>
              </a:rPr>
              <a:t>offsetlist</a:t>
            </a:r>
            <a:r>
              <a:rPr lang="en-US" sz="700" dirty="0">
                <a:solidFill>
                  <a:schemeClr val="bg1">
                    <a:lumMod val="65000"/>
                  </a:schemeClr>
                </a:solidFill>
              </a:rPr>
              <a:t>)) </a:t>
            </a:r>
            <a:r>
              <a:rPr lang="en-US" sz="700" dirty="0" smtClean="0">
                <a:solidFill>
                  <a:schemeClr val="bg1">
                    <a:lumMod val="65000"/>
                  </a:schemeClr>
                </a:solidFill>
              </a:rPr>
              <a:t> ^ </a:t>
            </a:r>
            <a:r>
              <a:rPr lang="en-US" sz="700" dirty="0">
                <a:solidFill>
                  <a:schemeClr val="bg1">
                    <a:lumMod val="65000"/>
                  </a:schemeClr>
                </a:solidFill>
              </a:rPr>
              <a:t>((</a:t>
            </a:r>
            <a:r>
              <a:rPr lang="en-US" sz="700" dirty="0" err="1">
                <a:solidFill>
                  <a:schemeClr val="bg1">
                    <a:lumMod val="65000"/>
                  </a:schemeClr>
                </a:solidFill>
              </a:rPr>
              <a:t>offsetlist</a:t>
            </a:r>
            <a:r>
              <a:rPr lang="en-US" sz="700" dirty="0">
                <a:solidFill>
                  <a:schemeClr val="bg1">
                    <a:lumMod val="65000"/>
                  </a:schemeClr>
                </a:solidFill>
              </a:rPr>
              <a:t>) </a:t>
            </a:r>
            <a:r>
              <a:rPr lang="en-US" sz="700" dirty="0" smtClean="0">
                <a:solidFill>
                  <a:schemeClr val="bg1">
                    <a:lumMod val="65000"/>
                  </a:schemeClr>
                </a:solidFill>
              </a:rPr>
              <a:t/>
            </a:r>
            <a:br>
              <a:rPr lang="en-US" sz="700" dirty="0" smtClean="0">
                <a:solidFill>
                  <a:schemeClr val="bg1">
                    <a:lumMod val="65000"/>
                  </a:schemeClr>
                </a:solidFill>
              </a:rPr>
            </a:br>
            <a:r>
              <a:rPr lang="en-US" sz="700" dirty="0" smtClean="0">
                <a:solidFill>
                  <a:schemeClr val="bg1">
                    <a:lumMod val="65000"/>
                  </a:schemeClr>
                </a:solidFill>
              </a:rPr>
              <a:t>      </a:t>
            </a:r>
            <a:r>
              <a:rPr lang="en-US" sz="700" dirty="0" err="1" smtClean="0">
                <a:solidFill>
                  <a:schemeClr val="bg1">
                    <a:lumMod val="65000"/>
                  </a:schemeClr>
                </a:solidFill>
              </a:rPr>
              <a:t>willHaveHash</a:t>
            </a:r>
            <a:r>
              <a:rPr lang="en-US" sz="700" dirty="0" smtClean="0">
                <a:solidFill>
                  <a:schemeClr val="bg1">
                    <a:lumMod val="65000"/>
                  </a:schemeClr>
                </a:solidFill>
              </a:rPr>
              <a:t> </a:t>
            </a:r>
            <a:r>
              <a:rPr lang="en-US" sz="700" dirty="0" err="1">
                <a:solidFill>
                  <a:schemeClr val="bg1">
                    <a:lumMod val="65000"/>
                  </a:schemeClr>
                </a:solidFill>
              </a:rPr>
              <a:t>newhash</a:t>
            </a:r>
            <a:r>
              <a:rPr lang="en-US" sz="700" dirty="0">
                <a:solidFill>
                  <a:schemeClr val="bg1">
                    <a:lumMod val="65000"/>
                  </a:schemeClr>
                </a:solidFill>
              </a:rPr>
              <a:t>) ^ </a:t>
            </a:r>
            <a:r>
              <a:rPr lang="en-US" sz="700" dirty="0" err="1" smtClean="0">
                <a:solidFill>
                  <a:schemeClr val="bg1">
                    <a:lumMod val="65000"/>
                  </a:schemeClr>
                </a:solidFill>
              </a:rPr>
              <a:t>TxUpdateLocAre</a:t>
            </a:r>
            <a:r>
              <a:rPr lang="en-US" sz="700" dirty="0" smtClean="0">
                <a:solidFill>
                  <a:schemeClr val="bg1">
                    <a:lumMod val="65000"/>
                  </a:schemeClr>
                </a:solidFill>
              </a:rPr>
              <a:t>(</a:t>
            </a:r>
            <a:r>
              <a:rPr lang="en-US" sz="700" dirty="0" err="1" smtClean="0">
                <a:solidFill>
                  <a:schemeClr val="bg1">
                    <a:lumMod val="65000"/>
                  </a:schemeClr>
                </a:solidFill>
              </a:rPr>
              <a:t>offsetlist</a:t>
            </a:r>
            <a:r>
              <a:rPr lang="en-US" sz="700" dirty="0" smtClean="0">
                <a:solidFill>
                  <a:schemeClr val="bg1">
                    <a:lumMod val="65000"/>
                  </a:schemeClr>
                </a:solidFill>
              </a:rPr>
              <a:t>)</a:t>
            </a:r>
            <a:endParaRPr lang="en-US" sz="700" dirty="0">
              <a:solidFill>
                <a:schemeClr val="bg1">
                  <a:lumMod val="65000"/>
                </a:schemeClr>
              </a:solidFill>
            </a:endParaRPr>
          </a:p>
          <a:p>
            <a:r>
              <a:rPr lang="en-US" sz="700" dirty="0" err="1">
                <a:solidFill>
                  <a:schemeClr val="bg1">
                    <a:lumMod val="65000"/>
                  </a:schemeClr>
                </a:solidFill>
              </a:rPr>
              <a:t>setpolicy</a:t>
            </a:r>
            <a:r>
              <a:rPr lang="en-US" sz="700" dirty="0">
                <a:solidFill>
                  <a:schemeClr val="bg1">
                    <a:lumMod val="65000"/>
                  </a:schemeClr>
                </a:solidFill>
              </a:rPr>
              <a:t>: </a:t>
            </a:r>
            <a:r>
              <a:rPr lang="en-US" sz="700" dirty="0" smtClean="0">
                <a:solidFill>
                  <a:schemeClr val="bg1">
                    <a:lumMod val="65000"/>
                  </a:schemeClr>
                </a:solidFill>
              </a:rPr>
              <a:t>FALSE</a:t>
            </a:r>
          </a:p>
          <a:p>
            <a:r>
              <a:rPr lang="en-US" sz="700" dirty="0" smtClean="0">
                <a:solidFill>
                  <a:schemeClr val="bg1">
                    <a:lumMod val="65000"/>
                  </a:schemeClr>
                </a:solidFill>
              </a:rPr>
              <a:t>destroy</a:t>
            </a:r>
            <a:r>
              <a:rPr lang="en-US" sz="700" dirty="0">
                <a:solidFill>
                  <a:schemeClr val="bg1">
                    <a:lumMod val="65000"/>
                  </a:schemeClr>
                </a:solidFill>
              </a:rPr>
              <a:t>: </a:t>
            </a:r>
            <a:r>
              <a:rPr lang="en-US" sz="700" dirty="0" smtClean="0">
                <a:solidFill>
                  <a:schemeClr val="bg1">
                    <a:lumMod val="65000"/>
                  </a:schemeClr>
                </a:solidFill>
              </a:rPr>
              <a:t>FALSE</a:t>
            </a:r>
            <a:endParaRPr lang="en-US" sz="700" dirty="0">
              <a:solidFill>
                <a:schemeClr val="bg1">
                  <a:lumMod val="65000"/>
                </a:schemeClr>
              </a:solidFill>
            </a:endParaRPr>
          </a:p>
          <a:p>
            <a:r>
              <a:rPr lang="en-US" sz="700" dirty="0"/>
              <a:t/>
            </a:r>
            <a:br>
              <a:rPr lang="en-US" sz="700" dirty="0"/>
            </a:br>
            <a:endParaRPr lang="en-US" sz="700" dirty="0"/>
          </a:p>
          <a:p>
            <a:endParaRPr lang="en-US" sz="700" dirty="0"/>
          </a:p>
        </p:txBody>
      </p:sp>
      <p:pic>
        <p:nvPicPr>
          <p:cNvPr id="12" name="Picture 13" descr="C:\Users\vahldiek\Downloads\text_x_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9461" y="1981200"/>
            <a:ext cx="1325880" cy="132588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images.wikia.com/tesfanon/images/2/22/Policy.png"/>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090631">
            <a:off x="5090044" y="2673367"/>
            <a:ext cx="692358" cy="752869"/>
          </a:xfrm>
          <a:prstGeom prst="rect">
            <a:avLst/>
          </a:prstGeom>
          <a:ln>
            <a:noFill/>
          </a:ln>
          <a:effectLst/>
          <a:extLst>
            <a:ext uri="{909E8E84-426E-40DD-AFC4-6F175D3DCCD1}">
              <a14:hiddenFill xmlns:a14="http://schemas.microsoft.com/office/drawing/2010/main">
                <a:solidFill>
                  <a:srgbClr val="FFFFFF"/>
                </a:solidFill>
              </a14:hiddenFill>
            </a:ext>
          </a:extLst>
        </p:spPr>
      </p:pic>
      <p:sp>
        <p:nvSpPr>
          <p:cNvPr id="15" name="Rounded Rectangular Callout 14"/>
          <p:cNvSpPr/>
          <p:nvPr/>
        </p:nvSpPr>
        <p:spPr>
          <a:xfrm>
            <a:off x="5832019" y="2979965"/>
            <a:ext cx="2819400" cy="1830329"/>
          </a:xfrm>
          <a:prstGeom prst="wedgeRoundRectCallout">
            <a:avLst>
              <a:gd name="adj1" fmla="val -63529"/>
              <a:gd name="adj2" fmla="val -42786"/>
              <a:gd name="adj3" fmla="val 16667"/>
            </a:avLst>
          </a:prstGeom>
          <a:ln/>
        </p:spPr>
        <p:style>
          <a:lnRef idx="2">
            <a:schemeClr val="accent3"/>
          </a:lnRef>
          <a:fillRef idx="1">
            <a:schemeClr val="lt1"/>
          </a:fillRef>
          <a:effectRef idx="0">
            <a:schemeClr val="accent3"/>
          </a:effectRef>
          <a:fontRef idx="minor">
            <a:schemeClr val="dk1"/>
          </a:fontRef>
        </p:style>
        <p:txBody>
          <a:bodyPr rtlCol="0" anchor="t" anchorCtr="0"/>
          <a:lstStyle/>
          <a:p>
            <a:r>
              <a:rPr lang="en-US" sz="700" kern="400" spc="-50" dirty="0" smtClean="0">
                <a:solidFill>
                  <a:schemeClr val="bg1">
                    <a:lumMod val="65000"/>
                  </a:schemeClr>
                </a:solidFill>
              </a:rPr>
              <a:t>Read :- TRUE</a:t>
            </a:r>
            <a:endParaRPr lang="en-US" sz="700" kern="400" spc="-50" dirty="0">
              <a:solidFill>
                <a:schemeClr val="bg1">
                  <a:lumMod val="65000"/>
                </a:schemeClr>
              </a:solidFill>
            </a:endParaRPr>
          </a:p>
          <a:p>
            <a:r>
              <a:rPr lang="en-US" sz="700" kern="400" spc="-50" dirty="0" smtClean="0">
                <a:solidFill>
                  <a:schemeClr val="bg1">
                    <a:lumMod val="65000"/>
                  </a:schemeClr>
                </a:solidFill>
              </a:rPr>
              <a:t>update</a:t>
            </a:r>
            <a:r>
              <a:rPr lang="en-US" sz="700" kern="400" spc="-50" dirty="0">
                <a:solidFill>
                  <a:schemeClr val="bg1">
                    <a:lumMod val="65000"/>
                  </a:schemeClr>
                </a:solidFill>
              </a:rPr>
              <a:t>:  </a:t>
            </a:r>
            <a:r>
              <a:rPr lang="en-US" sz="700" kern="400" spc="-50" dirty="0" smtClean="0">
                <a:solidFill>
                  <a:schemeClr val="bg1">
                    <a:lumMod val="65000"/>
                  </a:schemeClr>
                </a:solidFill>
              </a:rPr>
              <a:t/>
            </a:r>
            <a:br>
              <a:rPr lang="en-US" sz="700" kern="400" spc="-50" dirty="0" smtClean="0">
                <a:solidFill>
                  <a:schemeClr val="bg1">
                    <a:lumMod val="65000"/>
                  </a:schemeClr>
                </a:solidFill>
              </a:rPr>
            </a:br>
            <a:r>
              <a:rPr lang="en-US" sz="700" kern="400" spc="-50" dirty="0" smtClean="0">
                <a:solidFill>
                  <a:schemeClr val="bg1">
                    <a:lumMod val="65000"/>
                  </a:schemeClr>
                </a:solidFill>
              </a:rPr>
              <a:t>     [ </a:t>
            </a:r>
            <a:r>
              <a:rPr lang="en-US" sz="700" kern="400" spc="-50" dirty="0" err="1" smtClean="0">
                <a:solidFill>
                  <a:schemeClr val="bg1">
                    <a:lumMod val="65000"/>
                  </a:schemeClr>
                </a:solidFill>
              </a:rPr>
              <a:t>FileCurrExAre</a:t>
            </a:r>
            <a:r>
              <a:rPr lang="en-US" sz="700" kern="400" spc="-50" dirty="0" smtClean="0">
                <a:solidFill>
                  <a:schemeClr val="bg1">
                    <a:lumMod val="65000"/>
                  </a:schemeClr>
                </a:solidFill>
              </a:rPr>
              <a:t>(</a:t>
            </a:r>
            <a:r>
              <a:rPr lang="en-US" sz="700" kern="400" spc="-50" dirty="0" err="1" smtClean="0">
                <a:solidFill>
                  <a:schemeClr val="bg1">
                    <a:lumMod val="65000"/>
                  </a:schemeClr>
                </a:solidFill>
              </a:rPr>
              <a:t>oe</a:t>
            </a:r>
            <a:r>
              <a:rPr lang="en-US" sz="700" kern="400" spc="-50" dirty="0">
                <a:solidFill>
                  <a:schemeClr val="bg1">
                    <a:lumMod val="65000"/>
                  </a:schemeClr>
                </a:solidFill>
              </a:rPr>
              <a:t>) ^ </a:t>
            </a:r>
            <a:r>
              <a:rPr lang="en-US" sz="700" kern="400" spc="-50" dirty="0" err="1" smtClean="0">
                <a:solidFill>
                  <a:schemeClr val="bg1">
                    <a:lumMod val="65000"/>
                  </a:schemeClr>
                </a:solidFill>
              </a:rPr>
              <a:t>FileNewExAre</a:t>
            </a:r>
            <a:r>
              <a:rPr lang="en-US" sz="700" kern="400" spc="-50" dirty="0" smtClean="0">
                <a:solidFill>
                  <a:schemeClr val="bg1">
                    <a:lumMod val="65000"/>
                  </a:schemeClr>
                </a:solidFill>
              </a:rPr>
              <a:t>(ne</a:t>
            </a:r>
            <a:r>
              <a:rPr lang="en-US" sz="700" kern="400" spc="-50" dirty="0">
                <a:solidFill>
                  <a:schemeClr val="bg1">
                    <a:lumMod val="65000"/>
                  </a:schemeClr>
                </a:solidFill>
              </a:rPr>
              <a:t>) ^ </a:t>
            </a:r>
            <a:r>
              <a:rPr lang="en-US" sz="700" kern="400" spc="-50" dirty="0" err="1" smtClean="0">
                <a:solidFill>
                  <a:schemeClr val="bg1">
                    <a:lumMod val="65000"/>
                  </a:schemeClr>
                </a:solidFill>
              </a:rPr>
              <a:t>isPrefix</a:t>
            </a:r>
            <a:r>
              <a:rPr lang="en-US" sz="700" kern="400" spc="-50" dirty="0" smtClean="0">
                <a:solidFill>
                  <a:schemeClr val="bg1">
                    <a:lumMod val="65000"/>
                  </a:schemeClr>
                </a:solidFill>
              </a:rPr>
              <a:t>(</a:t>
            </a:r>
            <a:r>
              <a:rPr lang="en-US" sz="700" kern="400" spc="-50" dirty="0" err="1" smtClean="0">
                <a:solidFill>
                  <a:schemeClr val="bg1">
                    <a:lumMod val="65000"/>
                  </a:schemeClr>
                </a:solidFill>
              </a:rPr>
              <a:t>oe</a:t>
            </a:r>
            <a:r>
              <a:rPr lang="en-US" sz="700" kern="400" spc="-50" dirty="0">
                <a:solidFill>
                  <a:schemeClr val="bg1">
                    <a:lumMod val="65000"/>
                  </a:schemeClr>
                </a:solidFill>
              </a:rPr>
              <a:t>, ne) ^ </a:t>
            </a:r>
            <a:r>
              <a:rPr lang="en-US" sz="700" kern="400" spc="-50" dirty="0" smtClean="0">
                <a:solidFill>
                  <a:schemeClr val="bg1">
                    <a:lumMod val="65000"/>
                  </a:schemeClr>
                </a:solidFill>
              </a:rPr>
              <a:t/>
            </a:r>
            <a:br>
              <a:rPr lang="en-US" sz="700" kern="400" spc="-50" dirty="0" smtClean="0">
                <a:solidFill>
                  <a:schemeClr val="bg1">
                    <a:lumMod val="65000"/>
                  </a:schemeClr>
                </a:solidFill>
              </a:rPr>
            </a:br>
            <a:r>
              <a:rPr lang="en-US" sz="700" kern="400" spc="-50" dirty="0" smtClean="0">
                <a:solidFill>
                  <a:schemeClr val="bg1">
                    <a:lumMod val="65000"/>
                  </a:schemeClr>
                </a:solidFill>
              </a:rPr>
              <a:t>        ((“</a:t>
            </a:r>
            <a:r>
              <a:rPr lang="en-US" sz="700" kern="400" spc="-50" dirty="0" err="1">
                <a:solidFill>
                  <a:schemeClr val="bg1">
                    <a:lumMod val="65000"/>
                  </a:schemeClr>
                </a:solidFill>
              </a:rPr>
              <a:t>acclog</a:t>
            </a:r>
            <a:r>
              <a:rPr lang="en-US" sz="700" kern="400" spc="-50" dirty="0">
                <a:solidFill>
                  <a:schemeClr val="bg1">
                    <a:lumMod val="65000"/>
                  </a:schemeClr>
                </a:solidFill>
              </a:rPr>
              <a:t>”, </a:t>
            </a:r>
            <a:r>
              <a:rPr lang="en-US" sz="700" kern="400" spc="-50" dirty="0" smtClean="0">
                <a:solidFill>
                  <a:schemeClr val="bg1">
                    <a:lumMod val="65000"/>
                  </a:schemeClr>
                </a:solidFill>
              </a:rPr>
              <a:t>neo</a:t>
            </a:r>
            <a:r>
              <a:rPr lang="en-US" sz="700" kern="400" spc="-50" dirty="0">
                <a:solidFill>
                  <a:schemeClr val="bg1">
                    <a:lumMod val="65000"/>
                  </a:schemeClr>
                </a:solidFill>
              </a:rPr>
              <a:t>, _) </a:t>
            </a:r>
            <a:r>
              <a:rPr lang="en-US" sz="700" kern="400" spc="-50" dirty="0" err="1" smtClean="0">
                <a:solidFill>
                  <a:schemeClr val="bg1">
                    <a:lumMod val="65000"/>
                  </a:schemeClr>
                </a:solidFill>
              </a:rPr>
              <a:t>willSay</a:t>
            </a:r>
            <a:r>
              <a:rPr lang="en-US" sz="700" kern="400" spc="-50" dirty="0" smtClean="0">
                <a:solidFill>
                  <a:schemeClr val="bg1">
                    <a:lumMod val="65000"/>
                  </a:schemeClr>
                </a:solidFill>
              </a:rPr>
              <a:t> </a:t>
            </a:r>
            <a:r>
              <a:rPr lang="en-US" sz="700" kern="400" spc="-50" dirty="0">
                <a:solidFill>
                  <a:schemeClr val="bg1">
                    <a:lumMod val="65000"/>
                  </a:schemeClr>
                </a:solidFill>
              </a:rPr>
              <a:t>_(</a:t>
            </a:r>
            <a:r>
              <a:rPr lang="en-US" sz="700" kern="400" spc="-50" dirty="0" err="1">
                <a:solidFill>
                  <a:schemeClr val="bg1">
                    <a:lumMod val="65000"/>
                  </a:schemeClr>
                </a:solidFill>
              </a:rPr>
              <a:t>nseq</a:t>
            </a:r>
            <a:r>
              <a:rPr lang="en-US" sz="700" kern="400" spc="-50" dirty="0">
                <a:solidFill>
                  <a:schemeClr val="bg1">
                    <a:lumMod val="65000"/>
                  </a:schemeClr>
                </a:solidFill>
              </a:rPr>
              <a:t>, _. _. _)) ^ ((“</a:t>
            </a:r>
            <a:r>
              <a:rPr lang="en-US" sz="700" kern="400" spc="-50" dirty="0" err="1">
                <a:solidFill>
                  <a:schemeClr val="bg1">
                    <a:lumMod val="65000"/>
                  </a:schemeClr>
                </a:solidFill>
              </a:rPr>
              <a:t>acclog</a:t>
            </a:r>
            <a:r>
              <a:rPr lang="en-US" sz="700" kern="400" spc="-50" dirty="0">
                <a:solidFill>
                  <a:schemeClr val="bg1">
                    <a:lumMod val="65000"/>
                  </a:schemeClr>
                </a:solidFill>
              </a:rPr>
              <a:t>”, </a:t>
            </a:r>
            <a:r>
              <a:rPr lang="en-US" sz="700" kern="400" spc="-50" dirty="0" smtClean="0">
                <a:solidFill>
                  <a:schemeClr val="bg1">
                    <a:lumMod val="65000"/>
                  </a:schemeClr>
                </a:solidFill>
              </a:rPr>
              <a:t>neo </a:t>
            </a:r>
            <a:r>
              <a:rPr lang="en-US" sz="700" kern="400" spc="-50" dirty="0">
                <a:solidFill>
                  <a:schemeClr val="bg1">
                    <a:lumMod val="65000"/>
                  </a:schemeClr>
                </a:solidFill>
              </a:rPr>
              <a:t>- </a:t>
            </a:r>
            <a:r>
              <a:rPr lang="en-US" sz="700" kern="400" spc="-50" dirty="0" smtClean="0">
                <a:solidFill>
                  <a:schemeClr val="bg1">
                    <a:lumMod val="65000"/>
                  </a:schemeClr>
                </a:solidFill>
              </a:rPr>
              <a:t>     </a:t>
            </a:r>
            <a:br>
              <a:rPr lang="en-US" sz="700" kern="400" spc="-50" dirty="0" smtClean="0">
                <a:solidFill>
                  <a:schemeClr val="bg1">
                    <a:lumMod val="65000"/>
                  </a:schemeClr>
                </a:solidFill>
              </a:rPr>
            </a:br>
            <a:r>
              <a:rPr lang="en-US" sz="700" kern="400" spc="-50" dirty="0" smtClean="0">
                <a:solidFill>
                  <a:schemeClr val="bg1">
                    <a:lumMod val="65000"/>
                  </a:schemeClr>
                </a:solidFill>
              </a:rPr>
              <a:t>        READENTRYLENGTH</a:t>
            </a:r>
            <a:r>
              <a:rPr lang="en-US" sz="700" kern="400" spc="-50" dirty="0">
                <a:solidFill>
                  <a:schemeClr val="bg1">
                    <a:lumMod val="65000"/>
                  </a:schemeClr>
                </a:solidFill>
              </a:rPr>
              <a:t>, _) says _(nseq-1, _, _, _)) ^ </a:t>
            </a:r>
            <a:r>
              <a:rPr lang="en-US" sz="700" kern="400" spc="-50" dirty="0" smtClean="0">
                <a:solidFill>
                  <a:schemeClr val="bg1">
                    <a:lumMod val="65000"/>
                  </a:schemeClr>
                </a:solidFill>
              </a:rPr>
              <a:t> </a:t>
            </a:r>
            <a:br>
              <a:rPr lang="en-US" sz="700" kern="400" spc="-50" dirty="0" smtClean="0">
                <a:solidFill>
                  <a:schemeClr val="bg1">
                    <a:lumMod val="65000"/>
                  </a:schemeClr>
                </a:solidFill>
              </a:rPr>
            </a:br>
            <a:r>
              <a:rPr lang="en-US" sz="700" kern="400" spc="-50" dirty="0" smtClean="0">
                <a:solidFill>
                  <a:schemeClr val="bg1">
                    <a:lumMod val="65000"/>
                  </a:schemeClr>
                </a:solidFill>
              </a:rPr>
              <a:t>        </a:t>
            </a:r>
            <a:r>
              <a:rPr lang="en-US" sz="700" kern="400" spc="-50" dirty="0" err="1" smtClean="0">
                <a:solidFill>
                  <a:schemeClr val="bg1">
                    <a:lumMod val="65000"/>
                  </a:schemeClr>
                </a:solidFill>
              </a:rPr>
              <a:t>FileCurrLenIs</a:t>
            </a:r>
            <a:r>
              <a:rPr lang="en-US" sz="700" kern="400" spc="-50" dirty="0" smtClean="0">
                <a:solidFill>
                  <a:schemeClr val="bg1">
                    <a:lumMod val="65000"/>
                  </a:schemeClr>
                </a:solidFill>
              </a:rPr>
              <a:t>(</a:t>
            </a:r>
            <a:r>
              <a:rPr lang="en-US" sz="700" kern="400" spc="-50" dirty="0" err="1" smtClean="0">
                <a:solidFill>
                  <a:schemeClr val="bg1">
                    <a:lumMod val="65000"/>
                  </a:schemeClr>
                </a:solidFill>
              </a:rPr>
              <a:t>currlen</a:t>
            </a:r>
            <a:r>
              <a:rPr lang="en-US" sz="700" kern="400" spc="-50" dirty="0">
                <a:solidFill>
                  <a:schemeClr val="bg1">
                    <a:lumMod val="65000"/>
                  </a:schemeClr>
                </a:solidFill>
              </a:rPr>
              <a:t>) ^ LT(</a:t>
            </a:r>
            <a:r>
              <a:rPr lang="en-US" sz="700" kern="400" spc="-50" dirty="0" err="1">
                <a:solidFill>
                  <a:schemeClr val="bg1">
                    <a:lumMod val="65000"/>
                  </a:schemeClr>
                </a:solidFill>
              </a:rPr>
              <a:t>currlen</a:t>
            </a:r>
            <a:r>
              <a:rPr lang="en-US" sz="700" kern="400" spc="-50" dirty="0">
                <a:solidFill>
                  <a:schemeClr val="bg1">
                    <a:lumMod val="65000"/>
                  </a:schemeClr>
                </a:solidFill>
              </a:rPr>
              <a:t>, neo</a:t>
            </a:r>
            <a:r>
              <a:rPr lang="en-US" sz="700" kern="400" spc="-50" dirty="0" smtClean="0">
                <a:solidFill>
                  <a:schemeClr val="bg1">
                    <a:lumMod val="65000"/>
                  </a:schemeClr>
                </a:solidFill>
              </a:rPr>
              <a:t>)]</a:t>
            </a:r>
            <a:br>
              <a:rPr lang="en-US" sz="700" kern="400" spc="-50" dirty="0" smtClean="0">
                <a:solidFill>
                  <a:schemeClr val="bg1">
                    <a:lumMod val="65000"/>
                  </a:schemeClr>
                </a:solidFill>
              </a:rPr>
            </a:br>
            <a:r>
              <a:rPr lang="en-US" sz="700" kern="400" spc="-50" dirty="0" smtClean="0">
                <a:solidFill>
                  <a:schemeClr val="bg1">
                    <a:lumMod val="65000"/>
                  </a:schemeClr>
                </a:solidFill>
              </a:rPr>
              <a:t>     ∨ [</a:t>
            </a:r>
            <a:r>
              <a:rPr lang="en-US" sz="700" kern="400" spc="-50" dirty="0" err="1" smtClean="0">
                <a:solidFill>
                  <a:schemeClr val="bg1">
                    <a:lumMod val="65000"/>
                  </a:schemeClr>
                </a:solidFill>
              </a:rPr>
              <a:t>FileCurrExAre</a:t>
            </a:r>
            <a:r>
              <a:rPr lang="en-US" sz="700" kern="400" spc="-50" dirty="0" smtClean="0">
                <a:solidFill>
                  <a:schemeClr val="bg1">
                    <a:lumMod val="65000"/>
                  </a:schemeClr>
                </a:solidFill>
              </a:rPr>
              <a:t>(</a:t>
            </a:r>
            <a:r>
              <a:rPr lang="en-US" sz="700" kern="400" spc="-50" dirty="0" err="1" smtClean="0">
                <a:solidFill>
                  <a:schemeClr val="bg1">
                    <a:lumMod val="65000"/>
                  </a:schemeClr>
                </a:solidFill>
              </a:rPr>
              <a:t>oe</a:t>
            </a:r>
            <a:r>
              <a:rPr lang="en-US" sz="700" kern="400" spc="-50" dirty="0">
                <a:solidFill>
                  <a:schemeClr val="bg1">
                    <a:lumMod val="65000"/>
                  </a:schemeClr>
                </a:solidFill>
              </a:rPr>
              <a:t>) ^ </a:t>
            </a:r>
            <a:r>
              <a:rPr lang="en-US" sz="700" kern="400" spc="-50" dirty="0" err="1" smtClean="0">
                <a:solidFill>
                  <a:schemeClr val="bg1">
                    <a:lumMod val="65000"/>
                  </a:schemeClr>
                </a:solidFill>
              </a:rPr>
              <a:t>FileNewExAre</a:t>
            </a:r>
            <a:r>
              <a:rPr lang="en-US" sz="700" kern="400" spc="-50" dirty="0" smtClean="0">
                <a:solidFill>
                  <a:schemeClr val="bg1">
                    <a:lumMod val="65000"/>
                  </a:schemeClr>
                </a:solidFill>
              </a:rPr>
              <a:t>(ne</a:t>
            </a:r>
            <a:r>
              <a:rPr lang="en-US" sz="700" kern="400" spc="-50" dirty="0">
                <a:solidFill>
                  <a:schemeClr val="bg1">
                    <a:lumMod val="65000"/>
                  </a:schemeClr>
                </a:solidFill>
              </a:rPr>
              <a:t>) ^ </a:t>
            </a:r>
            <a:r>
              <a:rPr lang="en-US" sz="700" kern="400" spc="-50" dirty="0" smtClean="0">
                <a:solidFill>
                  <a:schemeClr val="bg1">
                    <a:lumMod val="65000"/>
                  </a:schemeClr>
                </a:solidFill>
              </a:rPr>
              <a:t/>
            </a:r>
            <a:br>
              <a:rPr lang="en-US" sz="700" kern="400" spc="-50" dirty="0" smtClean="0">
                <a:solidFill>
                  <a:schemeClr val="bg1">
                    <a:lumMod val="65000"/>
                  </a:schemeClr>
                </a:solidFill>
              </a:rPr>
            </a:br>
            <a:r>
              <a:rPr lang="en-US" sz="700" kern="400" spc="-50" dirty="0" smtClean="0">
                <a:solidFill>
                  <a:schemeClr val="bg1">
                    <a:lumMod val="65000"/>
                  </a:schemeClr>
                </a:solidFill>
              </a:rPr>
              <a:t>        </a:t>
            </a:r>
            <a:r>
              <a:rPr lang="en-US" sz="700" kern="400" spc="-50" dirty="0" err="1" smtClean="0">
                <a:solidFill>
                  <a:schemeClr val="bg1">
                    <a:lumMod val="65000"/>
                  </a:schemeClr>
                </a:solidFill>
              </a:rPr>
              <a:t>isPrefix</a:t>
            </a:r>
            <a:r>
              <a:rPr lang="en-US" sz="700" kern="400" spc="-50" dirty="0" smtClean="0">
                <a:solidFill>
                  <a:schemeClr val="bg1">
                    <a:lumMod val="65000"/>
                  </a:schemeClr>
                </a:solidFill>
              </a:rPr>
              <a:t>(</a:t>
            </a:r>
            <a:r>
              <a:rPr lang="en-US" sz="700" kern="400" spc="-50" dirty="0" err="1" smtClean="0">
                <a:solidFill>
                  <a:schemeClr val="bg1">
                    <a:lumMod val="65000"/>
                  </a:schemeClr>
                </a:solidFill>
              </a:rPr>
              <a:t>oe</a:t>
            </a:r>
            <a:r>
              <a:rPr lang="en-US" sz="700" kern="400" spc="-50" dirty="0">
                <a:solidFill>
                  <a:schemeClr val="bg1">
                    <a:lumMod val="65000"/>
                  </a:schemeClr>
                </a:solidFill>
              </a:rPr>
              <a:t>, ne) ^ </a:t>
            </a:r>
            <a:r>
              <a:rPr lang="en-US" sz="700" kern="400" spc="-50" dirty="0" smtClean="0">
                <a:solidFill>
                  <a:schemeClr val="bg1">
                    <a:lumMod val="65000"/>
                  </a:schemeClr>
                </a:solidFill>
              </a:rPr>
              <a:t>((“</a:t>
            </a:r>
            <a:r>
              <a:rPr lang="en-US" sz="700" kern="400" spc="-50" dirty="0" err="1">
                <a:solidFill>
                  <a:schemeClr val="bg1">
                    <a:lumMod val="65000"/>
                  </a:schemeClr>
                </a:solidFill>
              </a:rPr>
              <a:t>acclog</a:t>
            </a:r>
            <a:r>
              <a:rPr lang="en-US" sz="700" kern="400" spc="-50" dirty="0" smtClean="0">
                <a:solidFill>
                  <a:schemeClr val="bg1">
                    <a:lumMod val="65000"/>
                  </a:schemeClr>
                </a:solidFill>
              </a:rPr>
              <a:t>”, </a:t>
            </a:r>
            <a:r>
              <a:rPr lang="en-US" sz="700" kern="400" spc="-50" dirty="0">
                <a:solidFill>
                  <a:schemeClr val="bg1">
                    <a:lumMod val="65000"/>
                  </a:schemeClr>
                </a:solidFill>
              </a:rPr>
              <a:t>neo, _) </a:t>
            </a:r>
            <a:r>
              <a:rPr lang="en-US" sz="700" kern="400" spc="-50" dirty="0" err="1" smtClean="0">
                <a:solidFill>
                  <a:schemeClr val="bg1">
                    <a:lumMod val="65000"/>
                  </a:schemeClr>
                </a:solidFill>
              </a:rPr>
              <a:t>willSays</a:t>
            </a:r>
            <a:r>
              <a:rPr lang="en-US" sz="700" kern="400" spc="-50" dirty="0" smtClean="0">
                <a:solidFill>
                  <a:schemeClr val="bg1">
                    <a:lumMod val="65000"/>
                  </a:schemeClr>
                </a:solidFill>
              </a:rPr>
              <a:t> </a:t>
            </a:r>
            <a:r>
              <a:rPr lang="en-US" sz="700" kern="400" spc="-50" dirty="0">
                <a:solidFill>
                  <a:schemeClr val="bg1">
                    <a:lumMod val="65000"/>
                  </a:schemeClr>
                </a:solidFill>
              </a:rPr>
              <a:t>_(</a:t>
            </a:r>
            <a:r>
              <a:rPr lang="en-US" sz="700" kern="400" spc="-50" dirty="0" err="1">
                <a:solidFill>
                  <a:schemeClr val="bg1">
                    <a:lumMod val="65000"/>
                  </a:schemeClr>
                </a:solidFill>
              </a:rPr>
              <a:t>nseq</a:t>
            </a:r>
            <a:r>
              <a:rPr lang="en-US" sz="700" kern="400" spc="-50" dirty="0">
                <a:solidFill>
                  <a:schemeClr val="bg1">
                    <a:lumMod val="65000"/>
                  </a:schemeClr>
                </a:solidFill>
              </a:rPr>
              <a:t>, _. _. _)) </a:t>
            </a:r>
            <a:r>
              <a:rPr lang="en-US" sz="700" kern="400" spc="-50" dirty="0" smtClean="0">
                <a:solidFill>
                  <a:schemeClr val="bg1">
                    <a:lumMod val="65000"/>
                  </a:schemeClr>
                </a:solidFill>
              </a:rPr>
              <a:t/>
            </a:r>
            <a:br>
              <a:rPr lang="en-US" sz="700" kern="400" spc="-50" dirty="0" smtClean="0">
                <a:solidFill>
                  <a:schemeClr val="bg1">
                    <a:lumMod val="65000"/>
                  </a:schemeClr>
                </a:solidFill>
              </a:rPr>
            </a:br>
            <a:r>
              <a:rPr lang="en-US" sz="700" kern="400" spc="-50" dirty="0" smtClean="0">
                <a:solidFill>
                  <a:schemeClr val="bg1">
                    <a:lumMod val="65000"/>
                  </a:schemeClr>
                </a:solidFill>
              </a:rPr>
              <a:t>        ^ ((“</a:t>
            </a:r>
            <a:r>
              <a:rPr lang="en-US" sz="700" kern="400" spc="-50" dirty="0" err="1">
                <a:solidFill>
                  <a:schemeClr val="bg1">
                    <a:lumMod val="65000"/>
                  </a:schemeClr>
                </a:solidFill>
              </a:rPr>
              <a:t>acclog</a:t>
            </a:r>
            <a:r>
              <a:rPr lang="en-US" sz="700" kern="400" spc="-50" dirty="0">
                <a:solidFill>
                  <a:schemeClr val="bg1">
                    <a:lumMod val="65000"/>
                  </a:schemeClr>
                </a:solidFill>
              </a:rPr>
              <a:t>”, </a:t>
            </a:r>
            <a:r>
              <a:rPr lang="en-US" sz="700" kern="400" spc="-50" dirty="0" err="1">
                <a:solidFill>
                  <a:schemeClr val="bg1">
                    <a:lumMod val="65000"/>
                  </a:schemeClr>
                </a:solidFill>
              </a:rPr>
              <a:t>gennb</a:t>
            </a:r>
            <a:r>
              <a:rPr lang="en-US" sz="700" kern="400" spc="-50" dirty="0">
                <a:solidFill>
                  <a:schemeClr val="bg1">
                    <a:lumMod val="65000"/>
                  </a:schemeClr>
                </a:solidFill>
              </a:rPr>
              <a:t>, neo - WRITEENTRYLENGTH, _) says </a:t>
            </a:r>
            <a:r>
              <a:rPr lang="en-US" sz="700" kern="400" spc="-50" dirty="0" smtClean="0">
                <a:solidFill>
                  <a:schemeClr val="bg1">
                    <a:lumMod val="65000"/>
                  </a:schemeClr>
                </a:solidFill>
              </a:rPr>
              <a:t/>
            </a:r>
            <a:br>
              <a:rPr lang="en-US" sz="700" kern="400" spc="-50" dirty="0" smtClean="0">
                <a:solidFill>
                  <a:schemeClr val="bg1">
                    <a:lumMod val="65000"/>
                  </a:schemeClr>
                </a:solidFill>
              </a:rPr>
            </a:br>
            <a:r>
              <a:rPr lang="en-US" sz="700" kern="400" spc="-50" dirty="0" smtClean="0">
                <a:solidFill>
                  <a:schemeClr val="bg1">
                    <a:lumMod val="65000"/>
                  </a:schemeClr>
                </a:solidFill>
              </a:rPr>
              <a:t>         _(</a:t>
            </a:r>
            <a:r>
              <a:rPr lang="en-US" sz="700" kern="400" spc="-50" dirty="0">
                <a:solidFill>
                  <a:schemeClr val="bg1">
                    <a:lumMod val="65000"/>
                  </a:schemeClr>
                </a:solidFill>
              </a:rPr>
              <a:t>nseq-1, _, _, _)) ^ </a:t>
            </a:r>
            <a:r>
              <a:rPr lang="en-US" sz="700" kern="400" spc="-50" dirty="0" err="1" smtClean="0">
                <a:solidFill>
                  <a:schemeClr val="bg1">
                    <a:lumMod val="65000"/>
                  </a:schemeClr>
                </a:solidFill>
              </a:rPr>
              <a:t>FileCurrLenIs</a:t>
            </a:r>
            <a:r>
              <a:rPr lang="en-US" sz="700" kern="400" spc="-50" dirty="0" smtClean="0">
                <a:solidFill>
                  <a:schemeClr val="bg1">
                    <a:lumMod val="65000"/>
                  </a:schemeClr>
                </a:solidFill>
              </a:rPr>
              <a:t>(</a:t>
            </a:r>
            <a:r>
              <a:rPr lang="en-US" sz="700" kern="400" spc="-50" dirty="0" err="1" smtClean="0">
                <a:solidFill>
                  <a:schemeClr val="bg1">
                    <a:lumMod val="65000"/>
                  </a:schemeClr>
                </a:solidFill>
              </a:rPr>
              <a:t>currlen</a:t>
            </a:r>
            <a:r>
              <a:rPr lang="en-US" sz="700" kern="400" spc="-50" dirty="0">
                <a:solidFill>
                  <a:schemeClr val="bg1">
                    <a:lumMod val="65000"/>
                  </a:schemeClr>
                </a:solidFill>
              </a:rPr>
              <a:t>) ^ LT(</a:t>
            </a:r>
            <a:r>
              <a:rPr lang="en-US" sz="700" kern="400" spc="-50" dirty="0" err="1">
                <a:solidFill>
                  <a:schemeClr val="bg1">
                    <a:lumMod val="65000"/>
                  </a:schemeClr>
                </a:solidFill>
              </a:rPr>
              <a:t>currlen</a:t>
            </a:r>
            <a:r>
              <a:rPr lang="en-US" sz="700" kern="400" spc="-50" dirty="0">
                <a:solidFill>
                  <a:schemeClr val="bg1">
                    <a:lumMod val="65000"/>
                  </a:schemeClr>
                </a:solidFill>
              </a:rPr>
              <a:t>, neo) </a:t>
            </a:r>
            <a:r>
              <a:rPr lang="en-US" sz="700" kern="400" spc="-50" dirty="0" smtClean="0">
                <a:solidFill>
                  <a:schemeClr val="bg1">
                    <a:lumMod val="65000"/>
                  </a:schemeClr>
                </a:solidFill>
              </a:rPr>
              <a:t> ]</a:t>
            </a:r>
            <a:endParaRPr lang="en-US" sz="700" kern="400" spc="-50" dirty="0">
              <a:solidFill>
                <a:schemeClr val="bg1">
                  <a:lumMod val="65000"/>
                </a:schemeClr>
              </a:solidFill>
            </a:endParaRPr>
          </a:p>
          <a:p>
            <a:r>
              <a:rPr lang="en-US" sz="700" kern="400" spc="-50" dirty="0">
                <a:solidFill>
                  <a:schemeClr val="bg1">
                    <a:lumMod val="65000"/>
                  </a:schemeClr>
                </a:solidFill>
              </a:rPr>
              <a:t> </a:t>
            </a:r>
            <a:r>
              <a:rPr lang="en-US" sz="700" kern="400" spc="-50" dirty="0" smtClean="0">
                <a:solidFill>
                  <a:schemeClr val="bg1">
                    <a:lumMod val="65000"/>
                  </a:schemeClr>
                </a:solidFill>
              </a:rPr>
              <a:t>     ∨ [ ((“</a:t>
            </a:r>
            <a:r>
              <a:rPr lang="en-US" sz="700" kern="400" spc="-50" dirty="0" err="1">
                <a:solidFill>
                  <a:schemeClr val="bg1">
                    <a:lumMod val="65000"/>
                  </a:schemeClr>
                </a:solidFill>
              </a:rPr>
              <a:t>acclog</a:t>
            </a:r>
            <a:r>
              <a:rPr lang="en-US" sz="700" kern="400" spc="-50" dirty="0" smtClean="0">
                <a:solidFill>
                  <a:schemeClr val="bg1">
                    <a:lumMod val="65000"/>
                  </a:schemeClr>
                </a:solidFill>
              </a:rPr>
              <a:t>”, </a:t>
            </a:r>
            <a:r>
              <a:rPr lang="en-US" sz="700" kern="400" spc="-50" dirty="0">
                <a:solidFill>
                  <a:schemeClr val="bg1">
                    <a:lumMod val="65000"/>
                  </a:schemeClr>
                </a:solidFill>
              </a:rPr>
              <a:t>neo, </a:t>
            </a:r>
            <a:r>
              <a:rPr lang="en-US" sz="700" kern="400" spc="-50" dirty="0" err="1">
                <a:solidFill>
                  <a:schemeClr val="bg1">
                    <a:lumMod val="65000"/>
                  </a:schemeClr>
                </a:solidFill>
              </a:rPr>
              <a:t>nel</a:t>
            </a:r>
            <a:r>
              <a:rPr lang="en-US" sz="700" kern="400" spc="-50" dirty="0">
                <a:solidFill>
                  <a:schemeClr val="bg1">
                    <a:lumMod val="65000"/>
                  </a:schemeClr>
                </a:solidFill>
              </a:rPr>
              <a:t>) </a:t>
            </a:r>
            <a:r>
              <a:rPr lang="en-US" sz="700" kern="400" spc="-50" dirty="0" err="1" smtClean="0">
                <a:solidFill>
                  <a:schemeClr val="bg1">
                    <a:lumMod val="65000"/>
                  </a:schemeClr>
                </a:solidFill>
              </a:rPr>
              <a:t>willSay</a:t>
            </a:r>
            <a:r>
              <a:rPr lang="en-US" sz="700" kern="400" spc="-50" dirty="0" smtClean="0">
                <a:solidFill>
                  <a:schemeClr val="bg1">
                    <a:lumMod val="65000"/>
                  </a:schemeClr>
                </a:solidFill>
              </a:rPr>
              <a:t> </a:t>
            </a:r>
            <a:r>
              <a:rPr lang="en-US" sz="700" kern="400" spc="-50" dirty="0">
                <a:solidFill>
                  <a:schemeClr val="bg1">
                    <a:lumMod val="65000"/>
                  </a:schemeClr>
                </a:solidFill>
              </a:rPr>
              <a:t>write(</a:t>
            </a:r>
            <a:r>
              <a:rPr lang="en-US" sz="700" kern="400" spc="-50" dirty="0" err="1">
                <a:solidFill>
                  <a:schemeClr val="bg1">
                    <a:lumMod val="65000"/>
                  </a:schemeClr>
                </a:solidFill>
              </a:rPr>
              <a:t>nseq</a:t>
            </a:r>
            <a:r>
              <a:rPr lang="en-US" sz="700" kern="400" spc="-50" dirty="0">
                <a:solidFill>
                  <a:schemeClr val="bg1">
                    <a:lumMod val="65000"/>
                  </a:schemeClr>
                </a:solidFill>
              </a:rPr>
              <a:t>, _, _, _)) ^ ((“</a:t>
            </a:r>
            <a:r>
              <a:rPr lang="en-US" sz="700" kern="400" spc="-50" dirty="0" err="1">
                <a:solidFill>
                  <a:schemeClr val="bg1">
                    <a:lumMod val="65000"/>
                  </a:schemeClr>
                </a:solidFill>
              </a:rPr>
              <a:t>acclog</a:t>
            </a:r>
            <a:r>
              <a:rPr lang="en-US" sz="700" kern="400" spc="-50" dirty="0" smtClean="0">
                <a:solidFill>
                  <a:schemeClr val="bg1">
                    <a:lumMod val="65000"/>
                  </a:schemeClr>
                </a:solidFill>
              </a:rPr>
              <a:t>”,,neo</a:t>
            </a:r>
            <a:r>
              <a:rPr lang="en-US" sz="700" kern="400" spc="-50" dirty="0">
                <a:solidFill>
                  <a:schemeClr val="bg1">
                    <a:lumMod val="65000"/>
                  </a:schemeClr>
                </a:solidFill>
              </a:rPr>
              <a:t>, </a:t>
            </a:r>
            <a:r>
              <a:rPr lang="en-US" sz="700" kern="400" spc="-50" dirty="0" err="1">
                <a:solidFill>
                  <a:schemeClr val="bg1">
                    <a:lumMod val="65000"/>
                  </a:schemeClr>
                </a:solidFill>
              </a:rPr>
              <a:t>nel</a:t>
            </a:r>
            <a:r>
              <a:rPr lang="en-US" sz="700" kern="400" spc="-50" dirty="0">
                <a:solidFill>
                  <a:schemeClr val="bg1">
                    <a:lumMod val="65000"/>
                  </a:schemeClr>
                </a:solidFill>
              </a:rPr>
              <a:t>) says </a:t>
            </a:r>
            <a:r>
              <a:rPr lang="en-US" sz="700" kern="400" spc="-50" dirty="0" smtClean="0">
                <a:solidFill>
                  <a:schemeClr val="bg1">
                    <a:lumMod val="65000"/>
                  </a:schemeClr>
                </a:solidFill>
              </a:rPr>
              <a:t/>
            </a:r>
            <a:br>
              <a:rPr lang="en-US" sz="700" kern="400" spc="-50" dirty="0" smtClean="0">
                <a:solidFill>
                  <a:schemeClr val="bg1">
                    <a:lumMod val="65000"/>
                  </a:schemeClr>
                </a:solidFill>
              </a:rPr>
            </a:br>
            <a:r>
              <a:rPr lang="en-US" sz="700" kern="400" spc="-50" dirty="0" smtClean="0">
                <a:solidFill>
                  <a:schemeClr val="bg1">
                    <a:lumMod val="65000"/>
                  </a:schemeClr>
                </a:solidFill>
              </a:rPr>
              <a:t>           write(</a:t>
            </a:r>
            <a:r>
              <a:rPr lang="en-US" sz="700" kern="400" spc="-50" dirty="0" err="1" smtClean="0">
                <a:solidFill>
                  <a:schemeClr val="bg1">
                    <a:lumMod val="65000"/>
                  </a:schemeClr>
                </a:solidFill>
              </a:rPr>
              <a:t>nseq</a:t>
            </a:r>
            <a:r>
              <a:rPr lang="en-US" sz="700" kern="400" spc="-50" dirty="0">
                <a:solidFill>
                  <a:schemeClr val="bg1">
                    <a:lumMod val="65000"/>
                  </a:schemeClr>
                </a:solidFill>
              </a:rPr>
              <a:t>, _, _, _) ^ ((“</a:t>
            </a:r>
            <a:r>
              <a:rPr lang="en-US" sz="700" kern="400" spc="-50" dirty="0" err="1">
                <a:solidFill>
                  <a:schemeClr val="bg1">
                    <a:lumMod val="65000"/>
                  </a:schemeClr>
                </a:solidFill>
              </a:rPr>
              <a:t>profil</a:t>
            </a:r>
            <a:r>
              <a:rPr lang="en-US" sz="700" kern="400" spc="-50" dirty="0">
                <a:solidFill>
                  <a:schemeClr val="bg1">
                    <a:lumMod val="65000"/>
                  </a:schemeClr>
                </a:solidFill>
              </a:rPr>
              <a:t>”, </a:t>
            </a:r>
            <a:r>
              <a:rPr lang="en-US" sz="700" kern="400" spc="-50" dirty="0" err="1">
                <a:solidFill>
                  <a:schemeClr val="bg1">
                    <a:lumMod val="65000"/>
                  </a:schemeClr>
                </a:solidFill>
              </a:rPr>
              <a:t>gennb</a:t>
            </a:r>
            <a:r>
              <a:rPr lang="en-US" sz="700" kern="400" spc="-50" dirty="0">
                <a:solidFill>
                  <a:schemeClr val="bg1">
                    <a:lumMod val="65000"/>
                  </a:schemeClr>
                </a:solidFill>
              </a:rPr>
              <a:t>, SEQCNTLOC, _) says </a:t>
            </a:r>
            <a:r>
              <a:rPr lang="en-US" sz="700" kern="400" spc="-50" dirty="0" smtClean="0">
                <a:solidFill>
                  <a:schemeClr val="bg1">
                    <a:lumMod val="65000"/>
                  </a:schemeClr>
                </a:solidFill>
              </a:rPr>
              <a:t/>
            </a:r>
            <a:br>
              <a:rPr lang="en-US" sz="700" kern="400" spc="-50" dirty="0" smtClean="0">
                <a:solidFill>
                  <a:schemeClr val="bg1">
                    <a:lumMod val="65000"/>
                  </a:schemeClr>
                </a:solidFill>
              </a:rPr>
            </a:br>
            <a:r>
              <a:rPr lang="en-US" sz="700" kern="400" spc="-50" dirty="0" smtClean="0">
                <a:solidFill>
                  <a:schemeClr val="bg1">
                    <a:lumMod val="65000"/>
                  </a:schemeClr>
                </a:solidFill>
              </a:rPr>
              <a:t>           </a:t>
            </a:r>
            <a:r>
              <a:rPr lang="en-US" sz="700" kern="400" spc="-50" dirty="0" err="1" smtClean="0">
                <a:solidFill>
                  <a:schemeClr val="bg1">
                    <a:lumMod val="65000"/>
                  </a:schemeClr>
                </a:solidFill>
              </a:rPr>
              <a:t>seqcnt</a:t>
            </a:r>
            <a:r>
              <a:rPr lang="en-US" sz="700" kern="400" spc="-50" dirty="0" smtClean="0">
                <a:solidFill>
                  <a:schemeClr val="bg1">
                    <a:lumMod val="65000"/>
                  </a:schemeClr>
                </a:solidFill>
              </a:rPr>
              <a:t>(</a:t>
            </a:r>
            <a:r>
              <a:rPr lang="en-US" sz="700" kern="400" spc="-50" dirty="0" err="1" smtClean="0">
                <a:solidFill>
                  <a:schemeClr val="bg1">
                    <a:lumMod val="65000"/>
                  </a:schemeClr>
                </a:solidFill>
              </a:rPr>
              <a:t>currseq</a:t>
            </a:r>
            <a:r>
              <a:rPr lang="en-US" sz="700" kern="400" spc="-50" dirty="0">
                <a:solidFill>
                  <a:schemeClr val="bg1">
                    <a:lumMod val="65000"/>
                  </a:schemeClr>
                </a:solidFill>
              </a:rPr>
              <a:t>)) ^ LT(</a:t>
            </a:r>
            <a:r>
              <a:rPr lang="en-US" sz="700" kern="400" spc="-50" dirty="0" err="1">
                <a:solidFill>
                  <a:schemeClr val="bg1">
                    <a:lumMod val="65000"/>
                  </a:schemeClr>
                </a:solidFill>
              </a:rPr>
              <a:t>currseq</a:t>
            </a:r>
            <a:r>
              <a:rPr lang="en-US" sz="700" kern="400" spc="-50" dirty="0">
                <a:solidFill>
                  <a:schemeClr val="bg1">
                    <a:lumMod val="65000"/>
                  </a:schemeClr>
                </a:solidFill>
              </a:rPr>
              <a:t>, </a:t>
            </a:r>
            <a:r>
              <a:rPr lang="en-US" sz="700" kern="400" spc="-50" dirty="0" err="1">
                <a:solidFill>
                  <a:schemeClr val="bg1">
                    <a:lumMod val="65000"/>
                  </a:schemeClr>
                </a:solidFill>
              </a:rPr>
              <a:t>nseq</a:t>
            </a:r>
            <a:r>
              <a:rPr lang="en-US" sz="700" kern="400" spc="-50" dirty="0">
                <a:solidFill>
                  <a:schemeClr val="bg1">
                    <a:lumMod val="65000"/>
                  </a:schemeClr>
                </a:solidFill>
              </a:rPr>
              <a:t>) ^ </a:t>
            </a:r>
            <a:r>
              <a:rPr lang="en-US" sz="700" kern="400" spc="-50" dirty="0" err="1" smtClean="0">
                <a:solidFill>
                  <a:schemeClr val="bg1">
                    <a:lumMod val="65000"/>
                  </a:schemeClr>
                </a:solidFill>
              </a:rPr>
              <a:t>TxUpdateLocAre</a:t>
            </a:r>
            <a:r>
              <a:rPr lang="en-US" sz="700" kern="400" spc="-50" dirty="0">
                <a:solidFill>
                  <a:schemeClr val="bg1">
                    <a:lumMod val="65000"/>
                  </a:schemeClr>
                </a:solidFill>
              </a:rPr>
              <a:t>((neo, </a:t>
            </a:r>
            <a:r>
              <a:rPr lang="en-US" sz="700" kern="400" spc="-50" dirty="0" err="1">
                <a:solidFill>
                  <a:schemeClr val="bg1">
                    <a:lumMod val="65000"/>
                  </a:schemeClr>
                </a:solidFill>
              </a:rPr>
              <a:t>nel</a:t>
            </a:r>
            <a:r>
              <a:rPr lang="en-US" sz="700" kern="400" spc="-50" dirty="0" smtClean="0">
                <a:solidFill>
                  <a:schemeClr val="bg1">
                    <a:lumMod val="65000"/>
                  </a:schemeClr>
                </a:solidFill>
              </a:rPr>
              <a:t>))]</a:t>
            </a:r>
          </a:p>
          <a:p>
            <a:r>
              <a:rPr lang="en-US" sz="700" kern="400" spc="-50" dirty="0" err="1">
                <a:solidFill>
                  <a:schemeClr val="bg1">
                    <a:lumMod val="65000"/>
                  </a:schemeClr>
                </a:solidFill>
              </a:rPr>
              <a:t>setpolicy</a:t>
            </a:r>
            <a:r>
              <a:rPr lang="en-US" sz="700" kern="400" spc="-50" dirty="0">
                <a:solidFill>
                  <a:schemeClr val="bg1">
                    <a:lumMod val="65000"/>
                  </a:schemeClr>
                </a:solidFill>
              </a:rPr>
              <a:t>:- </a:t>
            </a:r>
            <a:r>
              <a:rPr lang="en-US" sz="700" kern="400" spc="-50" dirty="0" smtClean="0">
                <a:solidFill>
                  <a:schemeClr val="bg1">
                    <a:lumMod val="65000"/>
                  </a:schemeClr>
                </a:solidFill>
              </a:rPr>
              <a:t>FALSE</a:t>
            </a:r>
            <a:br>
              <a:rPr lang="en-US" sz="700" kern="400" spc="-50" dirty="0" smtClean="0">
                <a:solidFill>
                  <a:schemeClr val="bg1">
                    <a:lumMod val="65000"/>
                  </a:schemeClr>
                </a:solidFill>
              </a:rPr>
            </a:br>
            <a:r>
              <a:rPr lang="en-US" sz="700" kern="400" spc="-50" dirty="0" smtClean="0">
                <a:solidFill>
                  <a:schemeClr val="bg1">
                    <a:lumMod val="65000"/>
                  </a:schemeClr>
                </a:solidFill>
              </a:rPr>
              <a:t>destroy</a:t>
            </a:r>
            <a:r>
              <a:rPr lang="en-US" sz="700" kern="400" spc="-50" dirty="0">
                <a:solidFill>
                  <a:schemeClr val="bg1">
                    <a:lumMod val="65000"/>
                  </a:schemeClr>
                </a:solidFill>
              </a:rPr>
              <a:t>:- </a:t>
            </a:r>
            <a:r>
              <a:rPr lang="en-US" sz="700" kern="400" spc="-50" dirty="0" smtClean="0">
                <a:solidFill>
                  <a:schemeClr val="bg1">
                    <a:lumMod val="65000"/>
                  </a:schemeClr>
                </a:solidFill>
              </a:rPr>
              <a:t>FALSE</a:t>
            </a:r>
            <a:endParaRPr lang="en-US" sz="700" kern="400" spc="-50" dirty="0">
              <a:solidFill>
                <a:schemeClr val="bg1">
                  <a:lumMod val="65000"/>
                </a:schemeClr>
              </a:solidFill>
            </a:endParaRPr>
          </a:p>
        </p:txBody>
      </p:sp>
      <p:sp>
        <p:nvSpPr>
          <p:cNvPr id="16" name="Rectangle 15"/>
          <p:cNvSpPr/>
          <p:nvPr/>
        </p:nvSpPr>
        <p:spPr>
          <a:xfrm>
            <a:off x="276225" y="5105400"/>
            <a:ext cx="8534400" cy="11430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r>
              <a:rPr lang="en-US" sz="2400" b="1" spc="-100" dirty="0" smtClean="0"/>
              <a:t>Assumption: </a:t>
            </a:r>
            <a:r>
              <a:rPr lang="en-US" sz="2400" spc="-100" dirty="0" smtClean="0"/>
              <a:t>Auditor key integrity</a:t>
            </a:r>
            <a:endParaRPr lang="en-US" sz="2400" dirty="0" smtClean="0"/>
          </a:p>
          <a:p>
            <a:r>
              <a:rPr lang="en-US" sz="2400" b="1" dirty="0" smtClean="0"/>
              <a:t>Guarantee: </a:t>
            </a:r>
            <a:r>
              <a:rPr lang="en-US" sz="2400" spc="-100" dirty="0"/>
              <a:t>Protected files cannot be accessed without </a:t>
            </a:r>
            <a:r>
              <a:rPr lang="en-US" sz="2400" spc="-100" dirty="0" smtClean="0"/>
              <a:t>corresponding  </a:t>
            </a:r>
            <a:r>
              <a:rPr lang="en-US" sz="2400" spc="-100" dirty="0"/>
              <a:t>log </a:t>
            </a:r>
            <a:r>
              <a:rPr lang="en-US" sz="2400" spc="-100" dirty="0" smtClean="0"/>
              <a:t>entry in the access log.</a:t>
            </a:r>
            <a:endParaRPr lang="en-US" sz="2400" dirty="0"/>
          </a:p>
        </p:txBody>
      </p:sp>
      <p:sp>
        <p:nvSpPr>
          <p:cNvPr id="17" name="Rectangle 16"/>
          <p:cNvSpPr/>
          <p:nvPr/>
        </p:nvSpPr>
        <p:spPr>
          <a:xfrm>
            <a:off x="276225" y="1495426"/>
            <a:ext cx="8534400" cy="40957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2400" b="1" spc="-100" dirty="0" smtClean="0"/>
              <a:t>Threat: </a:t>
            </a:r>
            <a:r>
              <a:rPr lang="en-US" sz="2400" spc="-100" dirty="0" smtClean="0"/>
              <a:t>Provider accesses are not accounted for.</a:t>
            </a:r>
            <a:endParaRPr lang="en-US" sz="2400" dirty="0"/>
          </a:p>
        </p:txBody>
      </p:sp>
      <p:sp>
        <p:nvSpPr>
          <p:cNvPr id="4" name="TextBox 3"/>
          <p:cNvSpPr txBox="1"/>
          <p:nvPr/>
        </p:nvSpPr>
        <p:spPr>
          <a:xfrm>
            <a:off x="1997969" y="2349423"/>
            <a:ext cx="2408628" cy="923330"/>
          </a:xfrm>
          <a:prstGeom prst="rect">
            <a:avLst/>
          </a:prstGeom>
          <a:noFill/>
        </p:spPr>
        <p:txBody>
          <a:bodyPr wrap="square" rtlCol="0">
            <a:spAutoFit/>
          </a:bodyPr>
          <a:lstStyle/>
          <a:p>
            <a:r>
              <a:rPr lang="en-US" dirty="0"/>
              <a:t>Private files accounting for provider access:</a:t>
            </a:r>
          </a:p>
          <a:p>
            <a:endParaRPr lang="en-US" dirty="0"/>
          </a:p>
        </p:txBody>
      </p:sp>
      <p:sp>
        <p:nvSpPr>
          <p:cNvPr id="5" name="TextBox 4"/>
          <p:cNvSpPr txBox="1"/>
          <p:nvPr/>
        </p:nvSpPr>
        <p:spPr>
          <a:xfrm>
            <a:off x="5832019" y="2349423"/>
            <a:ext cx="2901039" cy="646331"/>
          </a:xfrm>
          <a:prstGeom prst="rect">
            <a:avLst/>
          </a:prstGeom>
          <a:noFill/>
        </p:spPr>
        <p:txBody>
          <a:bodyPr wrap="square" rtlCol="0">
            <a:spAutoFit/>
          </a:bodyPr>
          <a:lstStyle/>
          <a:p>
            <a:r>
              <a:rPr lang="en-US" dirty="0"/>
              <a:t>Log file with log entry check </a:t>
            </a:r>
            <a:r>
              <a:rPr lang="en-US" dirty="0" smtClean="0"/>
              <a:t>and append-only:</a:t>
            </a:r>
            <a:endParaRPr lang="en-US" dirty="0"/>
          </a:p>
        </p:txBody>
      </p:sp>
    </p:spTree>
    <p:extLst>
      <p:ext uri="{BB962C8B-B14F-4D97-AF65-F5344CB8AC3E}">
        <p14:creationId xmlns:p14="http://schemas.microsoft.com/office/powerpoint/2010/main" val="196355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Outline</a:t>
            </a:r>
            <a:endParaRPr lang="en-US" dirty="0"/>
          </a:p>
        </p:txBody>
      </p:sp>
      <p:sp>
        <p:nvSpPr>
          <p:cNvPr id="3" name="Content Placeholder 2"/>
          <p:cNvSpPr>
            <a:spLocks noGrp="1"/>
          </p:cNvSpPr>
          <p:nvPr>
            <p:ph idx="1"/>
          </p:nvPr>
        </p:nvSpPr>
        <p:spPr>
          <a:xfrm>
            <a:off x="1371600" y="3962400"/>
            <a:ext cx="1600200" cy="685800"/>
          </a:xfrm>
        </p:spPr>
        <p:txBody>
          <a:bodyPr>
            <a:noAutofit/>
          </a:bodyPr>
          <a:lstStyle/>
          <a:p>
            <a:pPr marL="0" indent="0" algn="ctr">
              <a:buNone/>
            </a:pPr>
            <a:r>
              <a:rPr lang="en-US" sz="2200" spc="-100" dirty="0" smtClean="0">
                <a:solidFill>
                  <a:schemeClr val="bg1">
                    <a:lumMod val="65000"/>
                  </a:schemeClr>
                </a:solidFill>
              </a:rPr>
              <a:t>Declarative Policies</a:t>
            </a:r>
            <a:endParaRPr lang="en-US" sz="2200" spc="-100" dirty="0">
              <a:solidFill>
                <a:schemeClr val="bg1">
                  <a:lumMod val="65000"/>
                </a:schemeClr>
              </a:solidFill>
            </a:endParaRPr>
          </a:p>
        </p:txBody>
      </p:sp>
      <p:sp>
        <p:nvSpPr>
          <p:cNvPr id="4" name="Slide Number Placeholder 3"/>
          <p:cNvSpPr>
            <a:spLocks noGrp="1"/>
          </p:cNvSpPr>
          <p:nvPr>
            <p:ph type="sldNum" sz="quarter" idx="4"/>
          </p:nvPr>
        </p:nvSpPr>
        <p:spPr/>
        <p:txBody>
          <a:bodyPr/>
          <a:lstStyle/>
          <a:p>
            <a:fld id="{1D3B57D8-486F-43A6-99C3-5F46C00431D8}" type="slidenum">
              <a:rPr lang="en-US" smtClean="0"/>
              <a:pPr/>
              <a:t>16</a:t>
            </a:fld>
            <a:endParaRPr lang="en-US" dirty="0"/>
          </a:p>
        </p:txBody>
      </p:sp>
      <p:sp>
        <p:nvSpPr>
          <p:cNvPr id="11" name="Content Placeholder 2"/>
          <p:cNvSpPr txBox="1">
            <a:spLocks/>
          </p:cNvSpPr>
          <p:nvPr/>
        </p:nvSpPr>
        <p:spPr>
          <a:xfrm>
            <a:off x="2981325" y="3962400"/>
            <a:ext cx="1602698"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200" spc="-100" dirty="0" smtClean="0">
                <a:solidFill>
                  <a:schemeClr val="tx2">
                    <a:lumMod val="60000"/>
                    <a:lumOff val="40000"/>
                  </a:schemeClr>
                </a:solidFill>
              </a:rPr>
              <a:t>Enforcement</a:t>
            </a:r>
            <a:endParaRPr lang="en-US" sz="2200" spc="-100" dirty="0">
              <a:solidFill>
                <a:schemeClr val="tx2">
                  <a:lumMod val="60000"/>
                  <a:lumOff val="40000"/>
                </a:schemeClr>
              </a:solidFill>
            </a:endParaRPr>
          </a:p>
        </p:txBody>
      </p:sp>
      <p:sp>
        <p:nvSpPr>
          <p:cNvPr id="12" name="Content Placeholder 2"/>
          <p:cNvSpPr txBox="1">
            <a:spLocks/>
          </p:cNvSpPr>
          <p:nvPr/>
        </p:nvSpPr>
        <p:spPr>
          <a:xfrm>
            <a:off x="4574498" y="3962400"/>
            <a:ext cx="1597702"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200" spc="-100" dirty="0" smtClean="0"/>
              <a:t>File </a:t>
            </a:r>
            <a:br>
              <a:rPr lang="en-US" sz="2200" spc="-100" dirty="0" smtClean="0"/>
            </a:br>
            <a:r>
              <a:rPr lang="en-US" sz="2200" spc="-100" dirty="0" smtClean="0"/>
              <a:t>Attestation</a:t>
            </a:r>
            <a:endParaRPr lang="en-US" sz="2200" spc="-100" dirty="0"/>
          </a:p>
        </p:txBody>
      </p:sp>
      <p:sp>
        <p:nvSpPr>
          <p:cNvPr id="13" name="Content Placeholder 2"/>
          <p:cNvSpPr txBox="1">
            <a:spLocks/>
          </p:cNvSpPr>
          <p:nvPr/>
        </p:nvSpPr>
        <p:spPr>
          <a:xfrm>
            <a:off x="6168749" y="3962400"/>
            <a:ext cx="1603651"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200" spc="-100" dirty="0" smtClean="0"/>
              <a:t>Guardat</a:t>
            </a:r>
            <a:br>
              <a:rPr lang="en-US" sz="2200" spc="-100" dirty="0" smtClean="0"/>
            </a:br>
            <a:r>
              <a:rPr lang="en-US" sz="2200" spc="-100" dirty="0" smtClean="0"/>
              <a:t>Transaction</a:t>
            </a:r>
            <a:endParaRPr lang="en-US" sz="2200" spc="-100" dirty="0"/>
          </a:p>
        </p:txBody>
      </p:sp>
      <p:grpSp>
        <p:nvGrpSpPr>
          <p:cNvPr id="14" name="Group 13"/>
          <p:cNvGrpSpPr/>
          <p:nvPr/>
        </p:nvGrpSpPr>
        <p:grpSpPr>
          <a:xfrm>
            <a:off x="3154062" y="2057400"/>
            <a:ext cx="1417938" cy="1717046"/>
            <a:chOff x="6255209" y="262408"/>
            <a:chExt cx="2178877" cy="2325574"/>
          </a:xfrm>
        </p:grpSpPr>
        <p:pic>
          <p:nvPicPr>
            <p:cNvPr id="15" name="Picture 4" descr="http://files.softicons.com/download/web-icons/html5-icons-by-iconshock/png/512/offline_storage.png"/>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rot="912338">
              <a:off x="6255209" y="409105"/>
              <a:ext cx="2178877" cy="217887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icons.iconarchive.com/icons/3dlb/3d/256/lock-icon.png"/>
            <p:cNvPicPr>
              <a:picLocks noChangeAspect="1" noChangeArrowheads="1"/>
            </p:cNvPicPr>
            <p:nvPr/>
          </p:nvPicPr>
          <p:blipFill>
            <a:blip r:embed="rId4" cstate="print">
              <a:duotone>
                <a:prstClr val="black"/>
                <a:srgbClr val="FF0000">
                  <a:tint val="45000"/>
                  <a:satMod val="400000"/>
                </a:srgbClr>
              </a:duotone>
              <a:extLst>
                <a:ext uri="{BEBA8EAE-BF5A-486C-A8C5-ECC9F3942E4B}">
                  <a14:imgProps xmlns:a14="http://schemas.microsoft.com/office/drawing/2010/main">
                    <a14:imgLayer r:embed="rId5">
                      <a14:imgEffect>
                        <a14:sharpenSoften amount="50000"/>
                      </a14:imgEffect>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rot="912338">
              <a:off x="6858985" y="262408"/>
              <a:ext cx="1125747" cy="1125747"/>
            </a:xfrm>
            <a:prstGeom prst="rect">
              <a:avLst/>
            </a:prstGeom>
            <a:noFill/>
            <a:extLst/>
          </p:spPr>
        </p:pic>
      </p:grpSp>
      <p:pic>
        <p:nvPicPr>
          <p:cNvPr id="17" name="Picture 16" descr="https://www.mcnc.org/sites/default/files/Policy_highlight-iStock_000006675871XSmall.jpg"/>
          <p:cNvPicPr>
            <a:picLocks noChangeAspect="1" noChangeArrowheads="1"/>
          </p:cNvPicPr>
          <p:nvPr/>
        </p:nvPicPr>
        <p:blipFill>
          <a:blip r:embed="rId6" cstate="print">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463040" y="2328505"/>
            <a:ext cx="1432668" cy="93726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2971800" y="1752600"/>
            <a:ext cx="0" cy="3276600"/>
          </a:xfrm>
          <a:prstGeom prst="line">
            <a:avLst/>
          </a:prstGeom>
          <a:ln w="12700">
            <a:solidFill>
              <a:schemeClr val="bg1">
                <a:lumMod val="75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574498" y="1752600"/>
            <a:ext cx="0" cy="3276600"/>
          </a:xfrm>
          <a:prstGeom prst="line">
            <a:avLst/>
          </a:prstGeom>
          <a:ln w="12700">
            <a:solidFill>
              <a:schemeClr val="bg1">
                <a:lumMod val="75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172200" y="1752600"/>
            <a:ext cx="0" cy="3276600"/>
          </a:xfrm>
          <a:prstGeom prst="line">
            <a:avLst/>
          </a:prstGeom>
          <a:ln w="12700">
            <a:solidFill>
              <a:schemeClr val="bg1">
                <a:lumMod val="75000"/>
              </a:schemeClr>
            </a:solidFill>
            <a:prstDash val="sysDash"/>
          </a:ln>
          <a:effectLst/>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4649772" y="2153665"/>
            <a:ext cx="1186319" cy="119566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vahldiek\Desktop\eurosystalk\certified.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9548755">
            <a:off x="5180612" y="2843228"/>
            <a:ext cx="842558" cy="84507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18" name="Straight Connector 17"/>
          <p:cNvCxnSpPr/>
          <p:nvPr/>
        </p:nvCxnSpPr>
        <p:spPr>
          <a:xfrm>
            <a:off x="1371600" y="1295400"/>
            <a:ext cx="0" cy="4724400"/>
          </a:xfrm>
          <a:prstGeom prst="line">
            <a:avLst/>
          </a:prstGeom>
          <a:ln w="12700">
            <a:solidFill>
              <a:schemeClr val="bg1">
                <a:lumMod val="75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772400" y="1295400"/>
            <a:ext cx="0" cy="4724400"/>
          </a:xfrm>
          <a:prstGeom prst="line">
            <a:avLst/>
          </a:prstGeom>
          <a:ln w="12700">
            <a:solidFill>
              <a:schemeClr val="bg1">
                <a:lumMod val="75000"/>
              </a:schemeClr>
            </a:solidFill>
            <a:prstDash val="sysDash"/>
          </a:ln>
          <a:effectLst/>
        </p:spPr>
        <p:style>
          <a:lnRef idx="1">
            <a:schemeClr val="accent1"/>
          </a:lnRef>
          <a:fillRef idx="0">
            <a:schemeClr val="accent1"/>
          </a:fillRef>
          <a:effectRef idx="0">
            <a:schemeClr val="accent1"/>
          </a:effectRef>
          <a:fontRef idx="minor">
            <a:schemeClr val="tx1"/>
          </a:fontRef>
        </p:style>
      </p:cxnSp>
      <p:pic>
        <p:nvPicPr>
          <p:cNvPr id="23" name="Picture 6" descr="http://info.column5.com/Portals/127273/images/108783161-(1)-resized-600.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772951" y="4943475"/>
            <a:ext cx="1214966" cy="1295400"/>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Connector 33"/>
          <p:cNvCxnSpPr/>
          <p:nvPr/>
        </p:nvCxnSpPr>
        <p:spPr>
          <a:xfrm>
            <a:off x="1371600" y="1295400"/>
            <a:ext cx="6400800" cy="0"/>
          </a:xfrm>
          <a:prstGeom prst="line">
            <a:avLst/>
          </a:prstGeom>
          <a:ln w="12700">
            <a:solidFill>
              <a:schemeClr val="bg1">
                <a:lumMod val="75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371600" y="5029200"/>
            <a:ext cx="6400800" cy="0"/>
          </a:xfrm>
          <a:prstGeom prst="line">
            <a:avLst/>
          </a:prstGeom>
          <a:ln w="12700">
            <a:solidFill>
              <a:schemeClr val="bg1">
                <a:lumMod val="75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40" name="Content Placeholder 2"/>
          <p:cNvSpPr txBox="1">
            <a:spLocks/>
          </p:cNvSpPr>
          <p:nvPr/>
        </p:nvSpPr>
        <p:spPr>
          <a:xfrm>
            <a:off x="1371600" y="5029200"/>
            <a:ext cx="6400800" cy="990600"/>
          </a:xfrm>
          <a:prstGeom prst="rect">
            <a:avLst/>
          </a:prstGeom>
        </p:spPr>
        <p:txBody>
          <a:bodyPr vert="horz" lIns="91440" tIns="45720" rIns="91440" bIns="45720" rtlCol="0" anchor="ctr" anchorCtr="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200" spc="-100" dirty="0" smtClean="0"/>
              <a:t>Implementation &amp; Evaluation</a:t>
            </a:r>
            <a:endParaRPr lang="en-US" sz="2200" spc="-100" dirty="0"/>
          </a:p>
        </p:txBody>
      </p:sp>
      <p:cxnSp>
        <p:nvCxnSpPr>
          <p:cNvPr id="30" name="Straight Connector 29"/>
          <p:cNvCxnSpPr/>
          <p:nvPr/>
        </p:nvCxnSpPr>
        <p:spPr>
          <a:xfrm>
            <a:off x="1383623" y="1752600"/>
            <a:ext cx="6400800" cy="0"/>
          </a:xfrm>
          <a:prstGeom prst="line">
            <a:avLst/>
          </a:prstGeom>
          <a:ln w="12700">
            <a:solidFill>
              <a:schemeClr val="bg1">
                <a:lumMod val="75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35" name="Content Placeholder 2"/>
          <p:cNvSpPr txBox="1">
            <a:spLocks/>
          </p:cNvSpPr>
          <p:nvPr/>
        </p:nvSpPr>
        <p:spPr>
          <a:xfrm>
            <a:off x="1383623" y="1295400"/>
            <a:ext cx="6388777" cy="457200"/>
          </a:xfrm>
          <a:prstGeom prst="rect">
            <a:avLst/>
          </a:prstGeom>
        </p:spPr>
        <p:txBody>
          <a:bodyPr vert="horz" lIns="91440" tIns="45720" rIns="91440" bIns="45720" rtlCol="0" anchor="ctr" anchorCtr="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800" spc="-100" dirty="0" smtClean="0"/>
              <a:t>Design Principles</a:t>
            </a:r>
            <a:endParaRPr lang="en-US" sz="2800" spc="-100" dirty="0"/>
          </a:p>
        </p:txBody>
      </p:sp>
      <p:cxnSp>
        <p:nvCxnSpPr>
          <p:cNvPr id="29" name="Straight Arrow Connector 28"/>
          <p:cNvCxnSpPr>
            <a:stCxn id="27" idx="0"/>
            <a:endCxn id="36" idx="2"/>
          </p:cNvCxnSpPr>
          <p:nvPr/>
        </p:nvCxnSpPr>
        <p:spPr>
          <a:xfrm rot="5400000" flipH="1" flipV="1">
            <a:off x="6492324" y="2656338"/>
            <a:ext cx="575931" cy="323417"/>
          </a:xfrm>
          <a:prstGeom prst="curvedConnector2">
            <a:avLst/>
          </a:prstGeom>
          <a:ln w="57150">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27" name="Oval 26"/>
          <p:cNvSpPr/>
          <p:nvPr/>
        </p:nvSpPr>
        <p:spPr>
          <a:xfrm>
            <a:off x="6266587" y="3106011"/>
            <a:ext cx="703987" cy="703987"/>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1</a:t>
            </a:r>
            <a:endParaRPr lang="en-US" dirty="0"/>
          </a:p>
        </p:txBody>
      </p:sp>
      <p:sp>
        <p:nvSpPr>
          <p:cNvPr id="36" name="Oval 35"/>
          <p:cNvSpPr/>
          <p:nvPr/>
        </p:nvSpPr>
        <p:spPr>
          <a:xfrm>
            <a:off x="6941998" y="2159112"/>
            <a:ext cx="741935" cy="741935"/>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2646615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Storage Layer Enforcement</a:t>
            </a:r>
            <a:endParaRPr lang="en-US" dirty="0"/>
          </a:p>
        </p:txBody>
      </p:sp>
      <p:sp>
        <p:nvSpPr>
          <p:cNvPr id="4" name="Slide Number Placeholder 3"/>
          <p:cNvSpPr>
            <a:spLocks noGrp="1"/>
          </p:cNvSpPr>
          <p:nvPr>
            <p:ph type="sldNum" sz="quarter" idx="4"/>
          </p:nvPr>
        </p:nvSpPr>
        <p:spPr/>
        <p:txBody>
          <a:bodyPr/>
          <a:lstStyle/>
          <a:p>
            <a:fld id="{1D3B57D8-486F-43A6-99C3-5F46C00431D8}" type="slidenum">
              <a:rPr lang="en-US" smtClean="0"/>
              <a:pPr/>
              <a:t>17</a:t>
            </a:fld>
            <a:endParaRPr lang="en-US" dirty="0"/>
          </a:p>
        </p:txBody>
      </p:sp>
      <p:sp>
        <p:nvSpPr>
          <p:cNvPr id="14" name="Abgerundetes Rechteck 16"/>
          <p:cNvSpPr/>
          <p:nvPr/>
        </p:nvSpPr>
        <p:spPr>
          <a:xfrm>
            <a:off x="1207043" y="2131758"/>
            <a:ext cx="2206288" cy="93892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Web Server</a:t>
            </a:r>
          </a:p>
          <a:p>
            <a:pPr algn="ctr"/>
            <a:r>
              <a:rPr lang="en-US" sz="2000" dirty="0" smtClean="0"/>
              <a:t/>
            </a:r>
            <a:br>
              <a:rPr lang="en-US" sz="2000" dirty="0" smtClean="0"/>
            </a:br>
            <a:endParaRPr lang="en-US" sz="2000" dirty="0"/>
          </a:p>
        </p:txBody>
      </p:sp>
      <p:sp>
        <p:nvSpPr>
          <p:cNvPr id="25" name="Rectangle 24"/>
          <p:cNvSpPr/>
          <p:nvPr/>
        </p:nvSpPr>
        <p:spPr>
          <a:xfrm>
            <a:off x="1066800" y="1963496"/>
            <a:ext cx="2507883" cy="208780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1143000" y="1612900"/>
            <a:ext cx="2431683" cy="369332"/>
          </a:xfrm>
          <a:prstGeom prst="rect">
            <a:avLst/>
          </a:prstGeom>
          <a:noFill/>
        </p:spPr>
        <p:txBody>
          <a:bodyPr wrap="square" rtlCol="0">
            <a:spAutoFit/>
          </a:bodyPr>
          <a:lstStyle/>
          <a:p>
            <a:r>
              <a:rPr lang="en-US" b="1" dirty="0" smtClean="0"/>
              <a:t>Host</a:t>
            </a:r>
            <a:endParaRPr lang="en-US" b="1" dirty="0"/>
          </a:p>
        </p:txBody>
      </p:sp>
      <p:sp>
        <p:nvSpPr>
          <p:cNvPr id="29" name="Oval 28"/>
          <p:cNvSpPr/>
          <p:nvPr/>
        </p:nvSpPr>
        <p:spPr>
          <a:xfrm>
            <a:off x="1291951" y="2479312"/>
            <a:ext cx="1984647" cy="511255"/>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App</a:t>
            </a:r>
            <a:endParaRPr lang="en-US" dirty="0"/>
          </a:p>
        </p:txBody>
      </p:sp>
      <p:sp>
        <p:nvSpPr>
          <p:cNvPr id="30" name="Abgerundetes Rechteck 16"/>
          <p:cNvSpPr/>
          <p:nvPr/>
        </p:nvSpPr>
        <p:spPr>
          <a:xfrm>
            <a:off x="1207043" y="3183149"/>
            <a:ext cx="2221956" cy="6869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Operating System</a:t>
            </a:r>
          </a:p>
          <a:p>
            <a:pPr algn="ctr"/>
            <a:r>
              <a:rPr lang="en-US" sz="2000" dirty="0" smtClean="0"/>
              <a:t>File </a:t>
            </a:r>
            <a:r>
              <a:rPr lang="en-US" sz="2000" dirty="0"/>
              <a:t>S</a:t>
            </a:r>
            <a:r>
              <a:rPr lang="en-US" sz="2000" dirty="0" smtClean="0"/>
              <a:t>ystem</a:t>
            </a:r>
          </a:p>
        </p:txBody>
      </p:sp>
      <p:sp>
        <p:nvSpPr>
          <p:cNvPr id="32" name="Abgerundetes Rechteck 16"/>
          <p:cNvSpPr/>
          <p:nvPr/>
        </p:nvSpPr>
        <p:spPr>
          <a:xfrm>
            <a:off x="1209763" y="4191000"/>
            <a:ext cx="2221956" cy="381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VMM</a:t>
            </a:r>
          </a:p>
        </p:txBody>
      </p:sp>
      <p:sp>
        <p:nvSpPr>
          <p:cNvPr id="36" name="TextBox 35"/>
          <p:cNvSpPr txBox="1"/>
          <p:nvPr/>
        </p:nvSpPr>
        <p:spPr>
          <a:xfrm>
            <a:off x="3657601" y="2550273"/>
            <a:ext cx="2431683" cy="369332"/>
          </a:xfrm>
          <a:prstGeom prst="rect">
            <a:avLst/>
          </a:prstGeom>
          <a:noFill/>
        </p:spPr>
        <p:txBody>
          <a:bodyPr wrap="square" rtlCol="0">
            <a:spAutoFit/>
          </a:bodyPr>
          <a:lstStyle/>
          <a:p>
            <a:r>
              <a:rPr lang="en-US" dirty="0" smtClean="0"/>
              <a:t>Library</a:t>
            </a:r>
            <a:endParaRPr lang="en-US" dirty="0"/>
          </a:p>
        </p:txBody>
      </p:sp>
      <p:sp>
        <p:nvSpPr>
          <p:cNvPr id="37" name="TextBox 36"/>
          <p:cNvSpPr txBox="1"/>
          <p:nvPr/>
        </p:nvSpPr>
        <p:spPr>
          <a:xfrm>
            <a:off x="3657601" y="3183149"/>
            <a:ext cx="2431683" cy="369332"/>
          </a:xfrm>
          <a:prstGeom prst="rect">
            <a:avLst/>
          </a:prstGeom>
          <a:noFill/>
        </p:spPr>
        <p:txBody>
          <a:bodyPr wrap="square" rtlCol="0">
            <a:spAutoFit/>
          </a:bodyPr>
          <a:lstStyle/>
          <a:p>
            <a:r>
              <a:rPr lang="en-US" dirty="0" smtClean="0"/>
              <a:t>OS abstraction</a:t>
            </a:r>
            <a:endParaRPr lang="en-US" dirty="0"/>
          </a:p>
        </p:txBody>
      </p:sp>
      <p:sp>
        <p:nvSpPr>
          <p:cNvPr id="38" name="TextBox 37"/>
          <p:cNvSpPr txBox="1"/>
          <p:nvPr/>
        </p:nvSpPr>
        <p:spPr>
          <a:xfrm>
            <a:off x="3657601" y="3478596"/>
            <a:ext cx="2431683" cy="369332"/>
          </a:xfrm>
          <a:prstGeom prst="rect">
            <a:avLst/>
          </a:prstGeom>
          <a:noFill/>
        </p:spPr>
        <p:txBody>
          <a:bodyPr wrap="square" rtlCol="0">
            <a:spAutoFit/>
          </a:bodyPr>
          <a:lstStyle/>
          <a:p>
            <a:r>
              <a:rPr lang="en-US" dirty="0" smtClean="0"/>
              <a:t>File System</a:t>
            </a:r>
            <a:endParaRPr lang="en-US" dirty="0"/>
          </a:p>
        </p:txBody>
      </p:sp>
      <p:sp>
        <p:nvSpPr>
          <p:cNvPr id="39" name="TextBox 38"/>
          <p:cNvSpPr txBox="1"/>
          <p:nvPr/>
        </p:nvSpPr>
        <p:spPr>
          <a:xfrm>
            <a:off x="3657601" y="4191000"/>
            <a:ext cx="2431683" cy="369332"/>
          </a:xfrm>
          <a:prstGeom prst="rect">
            <a:avLst/>
          </a:prstGeom>
          <a:noFill/>
        </p:spPr>
        <p:txBody>
          <a:bodyPr wrap="square" rtlCol="0">
            <a:spAutoFit/>
          </a:bodyPr>
          <a:lstStyle/>
          <a:p>
            <a:r>
              <a:rPr lang="en-US" dirty="0" smtClean="0"/>
              <a:t>Virtual  device</a:t>
            </a:r>
            <a:endParaRPr lang="en-US" dirty="0"/>
          </a:p>
        </p:txBody>
      </p:sp>
      <p:sp>
        <p:nvSpPr>
          <p:cNvPr id="40" name="TextBox 39"/>
          <p:cNvSpPr txBox="1"/>
          <p:nvPr/>
        </p:nvSpPr>
        <p:spPr>
          <a:xfrm>
            <a:off x="3657600" y="5139246"/>
            <a:ext cx="2431683" cy="369332"/>
          </a:xfrm>
          <a:prstGeom prst="rect">
            <a:avLst/>
          </a:prstGeom>
          <a:noFill/>
        </p:spPr>
        <p:txBody>
          <a:bodyPr wrap="square" rtlCol="0">
            <a:spAutoFit/>
          </a:bodyPr>
          <a:lstStyle/>
          <a:p>
            <a:r>
              <a:rPr lang="en-US" dirty="0" smtClean="0"/>
              <a:t>Storage controller</a:t>
            </a:r>
            <a:endParaRPr lang="en-US" dirty="0"/>
          </a:p>
        </p:txBody>
      </p:sp>
      <p:cxnSp>
        <p:nvCxnSpPr>
          <p:cNvPr id="8" name="Straight Arrow Connector 7"/>
          <p:cNvCxnSpPr/>
          <p:nvPr/>
        </p:nvCxnSpPr>
        <p:spPr>
          <a:xfrm flipV="1">
            <a:off x="6019800" y="1982232"/>
            <a:ext cx="0" cy="4052904"/>
          </a:xfrm>
          <a:prstGeom prst="straightConnector1">
            <a:avLst/>
          </a:prstGeom>
          <a:ln w="57150">
            <a:headEnd type="arrow" w="med" len="med"/>
            <a:tailEnd type="none" w="med" len="med"/>
          </a:ln>
        </p:spPr>
        <p:style>
          <a:lnRef idx="3">
            <a:schemeClr val="accent2"/>
          </a:lnRef>
          <a:fillRef idx="0">
            <a:schemeClr val="accent2"/>
          </a:fillRef>
          <a:effectRef idx="2">
            <a:schemeClr val="accent2"/>
          </a:effectRef>
          <a:fontRef idx="minor">
            <a:schemeClr val="tx1"/>
          </a:fontRef>
        </p:style>
      </p:cxnSp>
      <p:sp>
        <p:nvSpPr>
          <p:cNvPr id="42" name="TextBox 41"/>
          <p:cNvSpPr txBox="1"/>
          <p:nvPr/>
        </p:nvSpPr>
        <p:spPr>
          <a:xfrm>
            <a:off x="6197600" y="5096546"/>
            <a:ext cx="2794000" cy="830997"/>
          </a:xfrm>
          <a:prstGeom prst="rect">
            <a:avLst/>
          </a:prstGeom>
          <a:noFill/>
        </p:spPr>
        <p:txBody>
          <a:bodyPr wrap="square" rtlCol="0">
            <a:spAutoFit/>
          </a:bodyPr>
          <a:lstStyle/>
          <a:p>
            <a:r>
              <a:rPr lang="en-US" sz="2400" b="1" dirty="0" smtClean="0"/>
              <a:t>Decrease risk of circumvention </a:t>
            </a:r>
            <a:endParaRPr lang="en-US" sz="2400" b="1" dirty="0"/>
          </a:p>
        </p:txBody>
      </p:sp>
      <p:sp>
        <p:nvSpPr>
          <p:cNvPr id="20" name="Abgerundetes Rechteck 16"/>
          <p:cNvSpPr/>
          <p:nvPr/>
        </p:nvSpPr>
        <p:spPr>
          <a:xfrm>
            <a:off x="1209763" y="4745545"/>
            <a:ext cx="2219236" cy="1274255"/>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nchorCtr="0"/>
          <a:lstStyle/>
          <a:p>
            <a:r>
              <a:rPr lang="en-US" sz="2000" dirty="0" smtClean="0"/>
              <a:t>Storage Layer</a:t>
            </a:r>
          </a:p>
        </p:txBody>
      </p:sp>
      <p:sp>
        <p:nvSpPr>
          <p:cNvPr id="2" name="Flowchart: Magnetic Disk 1"/>
          <p:cNvSpPr/>
          <p:nvPr/>
        </p:nvSpPr>
        <p:spPr>
          <a:xfrm>
            <a:off x="2051597" y="5202746"/>
            <a:ext cx="612318" cy="618599"/>
          </a:xfrm>
          <a:prstGeom prst="flowChartMagneticDisk">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Disk</a:t>
            </a:r>
            <a:endParaRPr lang="en-US" dirty="0"/>
          </a:p>
        </p:txBody>
      </p:sp>
      <p:sp>
        <p:nvSpPr>
          <p:cNvPr id="21" name="Flowchart: Magnetic Disk 20"/>
          <p:cNvSpPr/>
          <p:nvPr/>
        </p:nvSpPr>
        <p:spPr>
          <a:xfrm>
            <a:off x="2310792" y="5255431"/>
            <a:ext cx="612318" cy="618599"/>
          </a:xfrm>
          <a:prstGeom prst="flowChartMagneticDisk">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Disk</a:t>
            </a:r>
            <a:endParaRPr lang="en-US" dirty="0"/>
          </a:p>
        </p:txBody>
      </p:sp>
      <p:sp>
        <p:nvSpPr>
          <p:cNvPr id="22" name="Flowchart: Magnetic Disk 21"/>
          <p:cNvSpPr/>
          <p:nvPr/>
        </p:nvSpPr>
        <p:spPr>
          <a:xfrm>
            <a:off x="2588082" y="5308610"/>
            <a:ext cx="612318" cy="618599"/>
          </a:xfrm>
          <a:prstGeom prst="flowChartMagneticDisk">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Disk</a:t>
            </a:r>
            <a:endParaRPr lang="en-US" dirty="0"/>
          </a:p>
        </p:txBody>
      </p:sp>
      <p:sp>
        <p:nvSpPr>
          <p:cNvPr id="5" name="Rectangle 4"/>
          <p:cNvSpPr/>
          <p:nvPr/>
        </p:nvSpPr>
        <p:spPr>
          <a:xfrm>
            <a:off x="914400" y="4572001"/>
            <a:ext cx="4876800" cy="1600200"/>
          </a:xfrm>
          <a:prstGeom prst="rect">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spc="-30" dirty="0" smtClean="0"/>
          </a:p>
        </p:txBody>
      </p:sp>
    </p:spTree>
    <p:extLst>
      <p:ext uri="{BB962C8B-B14F-4D97-AF65-F5344CB8AC3E}">
        <p14:creationId xmlns:p14="http://schemas.microsoft.com/office/powerpoint/2010/main" val="834812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Storage Layer Enforcement</a:t>
            </a:r>
            <a:endParaRPr lang="en-US" dirty="0"/>
          </a:p>
        </p:txBody>
      </p:sp>
      <p:sp>
        <p:nvSpPr>
          <p:cNvPr id="4" name="Slide Number Placeholder 3"/>
          <p:cNvSpPr>
            <a:spLocks noGrp="1"/>
          </p:cNvSpPr>
          <p:nvPr>
            <p:ph type="sldNum" sz="quarter" idx="4"/>
          </p:nvPr>
        </p:nvSpPr>
        <p:spPr/>
        <p:txBody>
          <a:bodyPr/>
          <a:lstStyle/>
          <a:p>
            <a:fld id="{1D3B57D8-486F-43A6-99C3-5F46C00431D8}" type="slidenum">
              <a:rPr lang="en-US" smtClean="0"/>
              <a:pPr/>
              <a:t>18</a:t>
            </a:fld>
            <a:endParaRPr lang="en-US" dirty="0"/>
          </a:p>
        </p:txBody>
      </p:sp>
      <p:cxnSp>
        <p:nvCxnSpPr>
          <p:cNvPr id="34" name="Straight Connector 33"/>
          <p:cNvCxnSpPr>
            <a:stCxn id="40" idx="3"/>
            <a:endCxn id="41" idx="1"/>
          </p:cNvCxnSpPr>
          <p:nvPr/>
        </p:nvCxnSpPr>
        <p:spPr>
          <a:xfrm flipV="1">
            <a:off x="3355519" y="4366298"/>
            <a:ext cx="2448087" cy="15202"/>
          </a:xfrm>
          <a:prstGeom prst="line">
            <a:avLst/>
          </a:prstGeom>
        </p:spPr>
        <p:style>
          <a:lnRef idx="3">
            <a:schemeClr val="dk1"/>
          </a:lnRef>
          <a:fillRef idx="0">
            <a:schemeClr val="dk1"/>
          </a:fillRef>
          <a:effectRef idx="2">
            <a:schemeClr val="dk1"/>
          </a:effectRef>
          <a:fontRef idx="minor">
            <a:schemeClr val="tx1"/>
          </a:fontRef>
        </p:style>
      </p:cxnSp>
      <p:sp>
        <p:nvSpPr>
          <p:cNvPr id="35" name="Abgerundetes Rechteck 16"/>
          <p:cNvSpPr/>
          <p:nvPr/>
        </p:nvSpPr>
        <p:spPr>
          <a:xfrm>
            <a:off x="1130843" y="2131758"/>
            <a:ext cx="2206288" cy="93892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Web Server</a:t>
            </a:r>
          </a:p>
          <a:p>
            <a:pPr algn="ctr"/>
            <a:r>
              <a:rPr lang="en-US" sz="2000" dirty="0" smtClean="0"/>
              <a:t/>
            </a:r>
            <a:br>
              <a:rPr lang="en-US" sz="2000" dirty="0" smtClean="0"/>
            </a:br>
            <a:endParaRPr lang="en-US" sz="2000" dirty="0"/>
          </a:p>
        </p:txBody>
      </p:sp>
      <p:sp>
        <p:nvSpPr>
          <p:cNvPr id="36" name="Rectangle 35"/>
          <p:cNvSpPr/>
          <p:nvPr/>
        </p:nvSpPr>
        <p:spPr>
          <a:xfrm>
            <a:off x="990600" y="1963496"/>
            <a:ext cx="2507883" cy="208780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1066800" y="1612900"/>
            <a:ext cx="2431683" cy="369332"/>
          </a:xfrm>
          <a:prstGeom prst="rect">
            <a:avLst/>
          </a:prstGeom>
          <a:noFill/>
        </p:spPr>
        <p:txBody>
          <a:bodyPr wrap="square" rtlCol="0">
            <a:spAutoFit/>
          </a:bodyPr>
          <a:lstStyle/>
          <a:p>
            <a:r>
              <a:rPr lang="en-US" b="1" dirty="0" smtClean="0"/>
              <a:t>Host</a:t>
            </a:r>
            <a:endParaRPr lang="en-US" b="1" dirty="0"/>
          </a:p>
        </p:txBody>
      </p:sp>
      <p:sp>
        <p:nvSpPr>
          <p:cNvPr id="38" name="Oval 37"/>
          <p:cNvSpPr/>
          <p:nvPr/>
        </p:nvSpPr>
        <p:spPr>
          <a:xfrm>
            <a:off x="1215751" y="2479312"/>
            <a:ext cx="1984647" cy="511255"/>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App</a:t>
            </a:r>
            <a:endParaRPr lang="en-US" dirty="0"/>
          </a:p>
        </p:txBody>
      </p:sp>
      <p:sp>
        <p:nvSpPr>
          <p:cNvPr id="39" name="Abgerundetes Rechteck 16"/>
          <p:cNvSpPr/>
          <p:nvPr/>
        </p:nvSpPr>
        <p:spPr>
          <a:xfrm>
            <a:off x="1130843" y="3183149"/>
            <a:ext cx="2221956" cy="6869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Operating System</a:t>
            </a:r>
          </a:p>
          <a:p>
            <a:pPr algn="ctr"/>
            <a:r>
              <a:rPr lang="en-US" sz="2000" dirty="0" smtClean="0"/>
              <a:t>File </a:t>
            </a:r>
            <a:r>
              <a:rPr lang="en-US" sz="2000" dirty="0"/>
              <a:t>S</a:t>
            </a:r>
            <a:r>
              <a:rPr lang="en-US" sz="2000" dirty="0" smtClean="0"/>
              <a:t>ystem</a:t>
            </a:r>
          </a:p>
        </p:txBody>
      </p:sp>
      <p:sp>
        <p:nvSpPr>
          <p:cNvPr id="40" name="Abgerundetes Rechteck 16"/>
          <p:cNvSpPr/>
          <p:nvPr/>
        </p:nvSpPr>
        <p:spPr>
          <a:xfrm>
            <a:off x="1133563" y="4191000"/>
            <a:ext cx="2221956" cy="381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VMM</a:t>
            </a:r>
          </a:p>
        </p:txBody>
      </p:sp>
      <p:sp>
        <p:nvSpPr>
          <p:cNvPr id="41" name="Rectangle 40"/>
          <p:cNvSpPr/>
          <p:nvPr/>
        </p:nvSpPr>
        <p:spPr>
          <a:xfrm>
            <a:off x="5803606" y="3398596"/>
            <a:ext cx="3035594" cy="193540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5798130" y="2764273"/>
            <a:ext cx="2431683" cy="646331"/>
          </a:xfrm>
          <a:prstGeom prst="rect">
            <a:avLst/>
          </a:prstGeom>
          <a:noFill/>
        </p:spPr>
        <p:txBody>
          <a:bodyPr wrap="square" rtlCol="0">
            <a:spAutoFit/>
          </a:bodyPr>
          <a:lstStyle/>
          <a:p>
            <a:r>
              <a:rPr lang="en-US" b="1" dirty="0" smtClean="0"/>
              <a:t>Physically protected Machine Room</a:t>
            </a:r>
            <a:endParaRPr lang="en-US" b="1" dirty="0"/>
          </a:p>
        </p:txBody>
      </p:sp>
      <p:sp>
        <p:nvSpPr>
          <p:cNvPr id="43" name="Wolke 30"/>
          <p:cNvSpPr/>
          <p:nvPr/>
        </p:nvSpPr>
        <p:spPr>
          <a:xfrm>
            <a:off x="3657600" y="3880116"/>
            <a:ext cx="1524000" cy="1002768"/>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Network</a:t>
            </a:r>
            <a:endParaRPr lang="en-US" dirty="0"/>
          </a:p>
        </p:txBody>
      </p:sp>
      <p:sp>
        <p:nvSpPr>
          <p:cNvPr id="44" name="TextBox 43"/>
          <p:cNvSpPr txBox="1"/>
          <p:nvPr/>
        </p:nvSpPr>
        <p:spPr>
          <a:xfrm rot="18000000">
            <a:off x="4237910" y="4392156"/>
            <a:ext cx="1366386" cy="369288"/>
          </a:xfrm>
          <a:prstGeom prst="rect">
            <a:avLst/>
          </a:prstGeom>
          <a:solidFill>
            <a:schemeClr val="lt1">
              <a:alpha val="64000"/>
            </a:schemeClr>
          </a:solidFill>
          <a:ln w="28575" cmpd="sng">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dirty="0" smtClean="0">
                <a:solidFill>
                  <a:srgbClr val="FF0000"/>
                </a:solidFill>
              </a:rPr>
              <a:t>UNTRUSTED</a:t>
            </a:r>
            <a:endParaRPr lang="en-US" b="1" dirty="0">
              <a:solidFill>
                <a:srgbClr val="FF0000"/>
              </a:solidFill>
            </a:endParaRPr>
          </a:p>
        </p:txBody>
      </p:sp>
      <p:sp>
        <p:nvSpPr>
          <p:cNvPr id="45" name="TextBox 44"/>
          <p:cNvSpPr txBox="1"/>
          <p:nvPr/>
        </p:nvSpPr>
        <p:spPr>
          <a:xfrm rot="18000000">
            <a:off x="1658179" y="3324856"/>
            <a:ext cx="2240530" cy="369288"/>
          </a:xfrm>
          <a:prstGeom prst="rect">
            <a:avLst/>
          </a:prstGeom>
          <a:solidFill>
            <a:schemeClr val="lt1">
              <a:alpha val="64000"/>
            </a:schemeClr>
          </a:solidFill>
          <a:ln w="28575" cmpd="sng">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dirty="0" smtClean="0">
                <a:solidFill>
                  <a:srgbClr val="FF0000"/>
                </a:solidFill>
              </a:rPr>
              <a:t>UNTRUSTED</a:t>
            </a:r>
            <a:endParaRPr lang="en-US" b="1" dirty="0">
              <a:solidFill>
                <a:srgbClr val="FF0000"/>
              </a:solidFill>
            </a:endParaRPr>
          </a:p>
        </p:txBody>
      </p:sp>
      <p:sp>
        <p:nvSpPr>
          <p:cNvPr id="46" name="Abgerundetes Rechteck 16"/>
          <p:cNvSpPr/>
          <p:nvPr/>
        </p:nvSpPr>
        <p:spPr>
          <a:xfrm>
            <a:off x="5949803" y="3473509"/>
            <a:ext cx="2743199" cy="1787276"/>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nchorCtr="0"/>
          <a:lstStyle/>
          <a:p>
            <a:r>
              <a:rPr lang="en-US" sz="2000" dirty="0" smtClean="0"/>
              <a:t>Storage Area Network Server</a:t>
            </a:r>
          </a:p>
        </p:txBody>
      </p:sp>
      <p:sp>
        <p:nvSpPr>
          <p:cNvPr id="47" name="Flowchart: Magnetic Disk 46"/>
          <p:cNvSpPr/>
          <p:nvPr/>
        </p:nvSpPr>
        <p:spPr>
          <a:xfrm>
            <a:off x="7340051" y="4232969"/>
            <a:ext cx="706554" cy="766567"/>
          </a:xfrm>
          <a:prstGeom prst="flowChartMagneticDisk">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Disk</a:t>
            </a:r>
            <a:endParaRPr lang="en-US" dirty="0"/>
          </a:p>
        </p:txBody>
      </p:sp>
      <p:sp>
        <p:nvSpPr>
          <p:cNvPr id="48" name="Flowchart: Magnetic Disk 47"/>
          <p:cNvSpPr/>
          <p:nvPr/>
        </p:nvSpPr>
        <p:spPr>
          <a:xfrm>
            <a:off x="7599246" y="4285654"/>
            <a:ext cx="706554" cy="766567"/>
          </a:xfrm>
          <a:prstGeom prst="flowChartMagneticDisk">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Disk</a:t>
            </a:r>
            <a:endParaRPr lang="en-US" dirty="0"/>
          </a:p>
        </p:txBody>
      </p:sp>
      <p:sp>
        <p:nvSpPr>
          <p:cNvPr id="49" name="Flowchart: Magnetic Disk 48"/>
          <p:cNvSpPr/>
          <p:nvPr/>
        </p:nvSpPr>
        <p:spPr>
          <a:xfrm>
            <a:off x="7876536" y="4338833"/>
            <a:ext cx="706554" cy="766567"/>
          </a:xfrm>
          <a:prstGeom prst="flowChartMagneticDisk">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Disk</a:t>
            </a:r>
            <a:endParaRPr lang="en-US" dirty="0"/>
          </a:p>
        </p:txBody>
      </p:sp>
      <p:sp>
        <p:nvSpPr>
          <p:cNvPr id="50" name="Flowchart: Magnetic Disk 49"/>
          <p:cNvSpPr/>
          <p:nvPr/>
        </p:nvSpPr>
        <p:spPr>
          <a:xfrm>
            <a:off x="6096000" y="4232969"/>
            <a:ext cx="706554" cy="766567"/>
          </a:xfrm>
          <a:prstGeom prst="flowChartMagneticDisk">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Disk</a:t>
            </a:r>
            <a:endParaRPr lang="en-US" dirty="0"/>
          </a:p>
        </p:txBody>
      </p:sp>
      <p:sp>
        <p:nvSpPr>
          <p:cNvPr id="51" name="Flowchart: Magnetic Disk 50"/>
          <p:cNvSpPr/>
          <p:nvPr/>
        </p:nvSpPr>
        <p:spPr>
          <a:xfrm>
            <a:off x="6355195" y="4285654"/>
            <a:ext cx="706554" cy="766567"/>
          </a:xfrm>
          <a:prstGeom prst="flowChartMagneticDisk">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Disk</a:t>
            </a:r>
            <a:endParaRPr lang="en-US" dirty="0"/>
          </a:p>
        </p:txBody>
      </p:sp>
      <p:sp>
        <p:nvSpPr>
          <p:cNvPr id="52" name="Flowchart: Magnetic Disk 51"/>
          <p:cNvSpPr/>
          <p:nvPr/>
        </p:nvSpPr>
        <p:spPr>
          <a:xfrm>
            <a:off x="6632485" y="4338833"/>
            <a:ext cx="706554" cy="766567"/>
          </a:xfrm>
          <a:prstGeom prst="flowChartMagneticDisk">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Disk</a:t>
            </a:r>
            <a:endParaRPr lang="en-US" dirty="0"/>
          </a:p>
        </p:txBody>
      </p:sp>
    </p:spTree>
    <p:extLst>
      <p:ext uri="{BB962C8B-B14F-4D97-AF65-F5344CB8AC3E}">
        <p14:creationId xmlns:p14="http://schemas.microsoft.com/office/powerpoint/2010/main" val="1360926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Outline</a:t>
            </a:r>
            <a:endParaRPr lang="en-US" dirty="0"/>
          </a:p>
        </p:txBody>
      </p:sp>
      <p:sp>
        <p:nvSpPr>
          <p:cNvPr id="3" name="Content Placeholder 2"/>
          <p:cNvSpPr>
            <a:spLocks noGrp="1"/>
          </p:cNvSpPr>
          <p:nvPr>
            <p:ph idx="1"/>
          </p:nvPr>
        </p:nvSpPr>
        <p:spPr>
          <a:xfrm>
            <a:off x="1371600" y="3962400"/>
            <a:ext cx="1600200" cy="685800"/>
          </a:xfrm>
        </p:spPr>
        <p:txBody>
          <a:bodyPr>
            <a:noAutofit/>
          </a:bodyPr>
          <a:lstStyle/>
          <a:p>
            <a:pPr marL="0" indent="0" algn="ctr">
              <a:buNone/>
            </a:pPr>
            <a:r>
              <a:rPr lang="en-US" sz="2200" spc="-100" dirty="0" smtClean="0">
                <a:solidFill>
                  <a:schemeClr val="bg1">
                    <a:lumMod val="65000"/>
                  </a:schemeClr>
                </a:solidFill>
              </a:rPr>
              <a:t>Declarative Policies</a:t>
            </a:r>
            <a:endParaRPr lang="en-US" sz="2200" spc="-100" dirty="0">
              <a:solidFill>
                <a:schemeClr val="bg1">
                  <a:lumMod val="65000"/>
                </a:schemeClr>
              </a:solidFill>
            </a:endParaRPr>
          </a:p>
        </p:txBody>
      </p:sp>
      <p:sp>
        <p:nvSpPr>
          <p:cNvPr id="4" name="Slide Number Placeholder 3"/>
          <p:cNvSpPr>
            <a:spLocks noGrp="1"/>
          </p:cNvSpPr>
          <p:nvPr>
            <p:ph type="sldNum" sz="quarter" idx="4"/>
          </p:nvPr>
        </p:nvSpPr>
        <p:spPr/>
        <p:txBody>
          <a:bodyPr/>
          <a:lstStyle/>
          <a:p>
            <a:fld id="{1D3B57D8-486F-43A6-99C3-5F46C00431D8}" type="slidenum">
              <a:rPr lang="en-US" smtClean="0"/>
              <a:pPr/>
              <a:t>19</a:t>
            </a:fld>
            <a:endParaRPr lang="en-US" dirty="0"/>
          </a:p>
        </p:txBody>
      </p:sp>
      <p:sp>
        <p:nvSpPr>
          <p:cNvPr id="11" name="Content Placeholder 2"/>
          <p:cNvSpPr txBox="1">
            <a:spLocks/>
          </p:cNvSpPr>
          <p:nvPr/>
        </p:nvSpPr>
        <p:spPr>
          <a:xfrm>
            <a:off x="2981325" y="3962400"/>
            <a:ext cx="1602698"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200" spc="-100" dirty="0" smtClean="0">
                <a:solidFill>
                  <a:schemeClr val="bg1">
                    <a:lumMod val="65000"/>
                  </a:schemeClr>
                </a:solidFill>
              </a:rPr>
              <a:t>Enforcement</a:t>
            </a:r>
            <a:endParaRPr lang="en-US" sz="2200" spc="-100" dirty="0">
              <a:solidFill>
                <a:schemeClr val="bg1">
                  <a:lumMod val="65000"/>
                </a:schemeClr>
              </a:solidFill>
            </a:endParaRPr>
          </a:p>
        </p:txBody>
      </p:sp>
      <p:sp>
        <p:nvSpPr>
          <p:cNvPr id="12" name="Content Placeholder 2"/>
          <p:cNvSpPr txBox="1">
            <a:spLocks/>
          </p:cNvSpPr>
          <p:nvPr/>
        </p:nvSpPr>
        <p:spPr>
          <a:xfrm>
            <a:off x="4574498" y="3962400"/>
            <a:ext cx="1597702"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200" spc="-100" dirty="0" smtClean="0">
                <a:solidFill>
                  <a:schemeClr val="tx2">
                    <a:lumMod val="60000"/>
                    <a:lumOff val="40000"/>
                  </a:schemeClr>
                </a:solidFill>
              </a:rPr>
              <a:t>File </a:t>
            </a:r>
            <a:br>
              <a:rPr lang="en-US" sz="2200" spc="-100" dirty="0" smtClean="0">
                <a:solidFill>
                  <a:schemeClr val="tx2">
                    <a:lumMod val="60000"/>
                    <a:lumOff val="40000"/>
                  </a:schemeClr>
                </a:solidFill>
              </a:rPr>
            </a:br>
            <a:r>
              <a:rPr lang="en-US" sz="2200" spc="-100" dirty="0" smtClean="0">
                <a:solidFill>
                  <a:schemeClr val="tx2">
                    <a:lumMod val="60000"/>
                    <a:lumOff val="40000"/>
                  </a:schemeClr>
                </a:solidFill>
              </a:rPr>
              <a:t>Attestation</a:t>
            </a:r>
            <a:endParaRPr lang="en-US" sz="2200" spc="-100" dirty="0">
              <a:solidFill>
                <a:schemeClr val="tx2">
                  <a:lumMod val="60000"/>
                  <a:lumOff val="40000"/>
                </a:schemeClr>
              </a:solidFill>
            </a:endParaRPr>
          </a:p>
        </p:txBody>
      </p:sp>
      <p:sp>
        <p:nvSpPr>
          <p:cNvPr id="13" name="Content Placeholder 2"/>
          <p:cNvSpPr txBox="1">
            <a:spLocks/>
          </p:cNvSpPr>
          <p:nvPr/>
        </p:nvSpPr>
        <p:spPr>
          <a:xfrm>
            <a:off x="6168749" y="3962400"/>
            <a:ext cx="1603651"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200" spc="-100" dirty="0" smtClean="0"/>
              <a:t>Guardat</a:t>
            </a:r>
            <a:br>
              <a:rPr lang="en-US" sz="2200" spc="-100" dirty="0" smtClean="0"/>
            </a:br>
            <a:r>
              <a:rPr lang="en-US" sz="2200" spc="-100" dirty="0" smtClean="0"/>
              <a:t>Transaction</a:t>
            </a:r>
            <a:endParaRPr lang="en-US" sz="2200" spc="-100" dirty="0"/>
          </a:p>
        </p:txBody>
      </p:sp>
      <p:grpSp>
        <p:nvGrpSpPr>
          <p:cNvPr id="14" name="Group 13"/>
          <p:cNvGrpSpPr/>
          <p:nvPr/>
        </p:nvGrpSpPr>
        <p:grpSpPr>
          <a:xfrm>
            <a:off x="3154062" y="2057400"/>
            <a:ext cx="1417938" cy="1717046"/>
            <a:chOff x="6255209" y="262408"/>
            <a:chExt cx="2178877" cy="2325574"/>
          </a:xfrm>
        </p:grpSpPr>
        <p:pic>
          <p:nvPicPr>
            <p:cNvPr id="15" name="Picture 4" descr="http://files.softicons.com/download/web-icons/html5-icons-by-iconshock/png/512/offline_storage.png"/>
            <p:cNvPicPr>
              <a:picLocks noChangeAspect="1" noChangeArrowheads="1"/>
            </p:cNvPicPr>
            <p:nvPr/>
          </p:nvPicPr>
          <p:blipFill>
            <a:blip r:embed="rId3" cstate="print">
              <a:graysc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912338">
              <a:off x="6255209" y="409105"/>
              <a:ext cx="2178877" cy="217887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icons.iconarchive.com/icons/3dlb/3d/256/lock-icon.png"/>
            <p:cNvPicPr>
              <a:picLocks noChangeAspect="1" noChangeArrowheads="1"/>
            </p:cNvPicPr>
            <p:nvPr/>
          </p:nvPicPr>
          <p:blipFill>
            <a:blip r:embed="rId5" cstate="print">
              <a:grayscl/>
              <a:extLst>
                <a:ext uri="{BEBA8EAE-BF5A-486C-A8C5-ECC9F3942E4B}">
                  <a14:imgProps xmlns:a14="http://schemas.microsoft.com/office/drawing/2010/main">
                    <a14:imgLayer r:embed="rId6">
                      <a14:imgEffect>
                        <a14:sharpenSoften amount="50000"/>
                      </a14:imgEffect>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rot="912338">
              <a:off x="6858985" y="262408"/>
              <a:ext cx="1125747" cy="1125747"/>
            </a:xfrm>
            <a:prstGeom prst="rect">
              <a:avLst/>
            </a:prstGeom>
            <a:noFill/>
            <a:extLst/>
          </p:spPr>
        </p:pic>
      </p:grpSp>
      <p:pic>
        <p:nvPicPr>
          <p:cNvPr id="17" name="Picture 16" descr="https://www.mcnc.org/sites/default/files/Policy_highlight-iStock_000006675871XSmall.jpg"/>
          <p:cNvPicPr>
            <a:picLocks noChangeAspect="1" noChangeArrowheads="1"/>
          </p:cNvPicPr>
          <p:nvPr/>
        </p:nvPicPr>
        <p:blipFill>
          <a:blip r:embed="rId7" cstate="print">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463040" y="2328505"/>
            <a:ext cx="1432668" cy="93726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2971800" y="1752600"/>
            <a:ext cx="0" cy="3276600"/>
          </a:xfrm>
          <a:prstGeom prst="line">
            <a:avLst/>
          </a:prstGeom>
          <a:ln w="12700">
            <a:solidFill>
              <a:schemeClr val="bg1">
                <a:lumMod val="75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574498" y="1752600"/>
            <a:ext cx="0" cy="3276600"/>
          </a:xfrm>
          <a:prstGeom prst="line">
            <a:avLst/>
          </a:prstGeom>
          <a:ln w="12700">
            <a:solidFill>
              <a:schemeClr val="bg1">
                <a:lumMod val="75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172200" y="1752600"/>
            <a:ext cx="0" cy="3276600"/>
          </a:xfrm>
          <a:prstGeom prst="line">
            <a:avLst/>
          </a:prstGeom>
          <a:ln w="12700">
            <a:solidFill>
              <a:schemeClr val="bg1">
                <a:lumMod val="75000"/>
              </a:schemeClr>
            </a:solidFill>
            <a:prstDash val="sysDash"/>
          </a:ln>
          <a:effectLst/>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4649772" y="2153665"/>
            <a:ext cx="1186319" cy="119566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vahldiek\Desktop\eurosystalk\certified.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19548755">
            <a:off x="5180612" y="2843228"/>
            <a:ext cx="842558" cy="84507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18" name="Straight Connector 17"/>
          <p:cNvCxnSpPr/>
          <p:nvPr/>
        </p:nvCxnSpPr>
        <p:spPr>
          <a:xfrm>
            <a:off x="1371600" y="1295400"/>
            <a:ext cx="0" cy="4724400"/>
          </a:xfrm>
          <a:prstGeom prst="line">
            <a:avLst/>
          </a:prstGeom>
          <a:ln w="12700">
            <a:solidFill>
              <a:schemeClr val="bg1">
                <a:lumMod val="75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772400" y="1295400"/>
            <a:ext cx="0" cy="4724400"/>
          </a:xfrm>
          <a:prstGeom prst="line">
            <a:avLst/>
          </a:prstGeom>
          <a:ln w="12700">
            <a:solidFill>
              <a:schemeClr val="bg1">
                <a:lumMod val="75000"/>
              </a:schemeClr>
            </a:solidFill>
            <a:prstDash val="sysDash"/>
          </a:ln>
          <a:effectLst/>
        </p:spPr>
        <p:style>
          <a:lnRef idx="1">
            <a:schemeClr val="accent1"/>
          </a:lnRef>
          <a:fillRef idx="0">
            <a:schemeClr val="accent1"/>
          </a:fillRef>
          <a:effectRef idx="0">
            <a:schemeClr val="accent1"/>
          </a:effectRef>
          <a:fontRef idx="minor">
            <a:schemeClr val="tx1"/>
          </a:fontRef>
        </p:style>
      </p:cxnSp>
      <p:pic>
        <p:nvPicPr>
          <p:cNvPr id="23" name="Picture 6" descr="http://info.column5.com/Portals/127273/images/108783161-(1)-resized-600.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72951" y="4943475"/>
            <a:ext cx="1214966" cy="1295400"/>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Connector 33"/>
          <p:cNvCxnSpPr/>
          <p:nvPr/>
        </p:nvCxnSpPr>
        <p:spPr>
          <a:xfrm>
            <a:off x="1371600" y="1295400"/>
            <a:ext cx="6400800" cy="0"/>
          </a:xfrm>
          <a:prstGeom prst="line">
            <a:avLst/>
          </a:prstGeom>
          <a:ln w="12700">
            <a:solidFill>
              <a:schemeClr val="bg1">
                <a:lumMod val="75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371600" y="5029200"/>
            <a:ext cx="6400800" cy="0"/>
          </a:xfrm>
          <a:prstGeom prst="line">
            <a:avLst/>
          </a:prstGeom>
          <a:ln w="12700">
            <a:solidFill>
              <a:schemeClr val="bg1">
                <a:lumMod val="75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40" name="Content Placeholder 2"/>
          <p:cNvSpPr txBox="1">
            <a:spLocks/>
          </p:cNvSpPr>
          <p:nvPr/>
        </p:nvSpPr>
        <p:spPr>
          <a:xfrm>
            <a:off x="1371600" y="5029200"/>
            <a:ext cx="6400800" cy="990600"/>
          </a:xfrm>
          <a:prstGeom prst="rect">
            <a:avLst/>
          </a:prstGeom>
        </p:spPr>
        <p:txBody>
          <a:bodyPr vert="horz" lIns="91440" tIns="45720" rIns="91440" bIns="45720" rtlCol="0" anchor="ctr" anchorCtr="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200" spc="-100" dirty="0" smtClean="0"/>
              <a:t>Implementation &amp; Evaluation</a:t>
            </a:r>
            <a:endParaRPr lang="en-US" sz="2200" spc="-100" dirty="0"/>
          </a:p>
        </p:txBody>
      </p:sp>
      <p:cxnSp>
        <p:nvCxnSpPr>
          <p:cNvPr id="30" name="Straight Connector 29"/>
          <p:cNvCxnSpPr/>
          <p:nvPr/>
        </p:nvCxnSpPr>
        <p:spPr>
          <a:xfrm>
            <a:off x="1383623" y="1752600"/>
            <a:ext cx="6400800" cy="0"/>
          </a:xfrm>
          <a:prstGeom prst="line">
            <a:avLst/>
          </a:prstGeom>
          <a:ln w="12700">
            <a:solidFill>
              <a:schemeClr val="bg1">
                <a:lumMod val="75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35" name="Content Placeholder 2"/>
          <p:cNvSpPr txBox="1">
            <a:spLocks/>
          </p:cNvSpPr>
          <p:nvPr/>
        </p:nvSpPr>
        <p:spPr>
          <a:xfrm>
            <a:off x="1383623" y="1295400"/>
            <a:ext cx="6388777" cy="457200"/>
          </a:xfrm>
          <a:prstGeom prst="rect">
            <a:avLst/>
          </a:prstGeom>
        </p:spPr>
        <p:txBody>
          <a:bodyPr vert="horz" lIns="91440" tIns="45720" rIns="91440" bIns="45720" rtlCol="0" anchor="ctr" anchorCtr="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800" spc="-100" dirty="0" smtClean="0"/>
              <a:t>Design Principles</a:t>
            </a:r>
            <a:endParaRPr lang="en-US" sz="2800" spc="-100" dirty="0"/>
          </a:p>
        </p:txBody>
      </p:sp>
      <p:cxnSp>
        <p:nvCxnSpPr>
          <p:cNvPr id="29" name="Straight Arrow Connector 28"/>
          <p:cNvCxnSpPr>
            <a:stCxn id="27" idx="0"/>
            <a:endCxn id="36" idx="2"/>
          </p:cNvCxnSpPr>
          <p:nvPr/>
        </p:nvCxnSpPr>
        <p:spPr>
          <a:xfrm rot="5400000" flipH="1" flipV="1">
            <a:off x="6492324" y="2656338"/>
            <a:ext cx="575931" cy="323417"/>
          </a:xfrm>
          <a:prstGeom prst="curvedConnector2">
            <a:avLst/>
          </a:prstGeom>
          <a:ln w="57150">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27" name="Oval 26"/>
          <p:cNvSpPr/>
          <p:nvPr/>
        </p:nvSpPr>
        <p:spPr>
          <a:xfrm>
            <a:off x="6266587" y="3106011"/>
            <a:ext cx="703987" cy="703987"/>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1</a:t>
            </a:r>
            <a:endParaRPr lang="en-US" dirty="0"/>
          </a:p>
        </p:txBody>
      </p:sp>
      <p:sp>
        <p:nvSpPr>
          <p:cNvPr id="36" name="Oval 35"/>
          <p:cNvSpPr/>
          <p:nvPr/>
        </p:nvSpPr>
        <p:spPr>
          <a:xfrm>
            <a:off x="6941998" y="2159112"/>
            <a:ext cx="741935" cy="741935"/>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2646615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82351"/>
          <a:stretch/>
        </p:blipFill>
        <p:spPr bwMode="auto">
          <a:xfrm>
            <a:off x="905107" y="1893930"/>
            <a:ext cx="4091067" cy="8121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dirty="0" smtClean="0"/>
              <a:t>Web attacks and leaks</a:t>
            </a:r>
            <a:endParaRPr lang="en-US" dirty="0"/>
          </a:p>
        </p:txBody>
      </p:sp>
      <p:sp>
        <p:nvSpPr>
          <p:cNvPr id="4" name="Slide Number Placeholder 3"/>
          <p:cNvSpPr>
            <a:spLocks noGrp="1"/>
          </p:cNvSpPr>
          <p:nvPr>
            <p:ph type="sldNum" sz="quarter" idx="4"/>
          </p:nvPr>
        </p:nvSpPr>
        <p:spPr/>
        <p:txBody>
          <a:bodyPr/>
          <a:lstStyle/>
          <a:p>
            <a:fld id="{1D3B57D8-486F-43A6-99C3-5F46C00431D8}" type="slidenum">
              <a:rPr lang="en-US" smtClean="0"/>
              <a:pPr/>
              <a:t>2</a:t>
            </a:fld>
            <a:endParaRPr lang="en-US" dirty="0"/>
          </a:p>
        </p:txBody>
      </p:sp>
      <p:pic>
        <p:nvPicPr>
          <p:cNvPr id="5"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3979" b="81048"/>
          <a:stretch/>
        </p:blipFill>
        <p:spPr bwMode="auto">
          <a:xfrm>
            <a:off x="3876907" y="2490520"/>
            <a:ext cx="4428893" cy="8511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r="12313" b="73182"/>
          <a:stretch/>
        </p:blipFill>
        <p:spPr bwMode="auto">
          <a:xfrm>
            <a:off x="843622" y="3308196"/>
            <a:ext cx="4077783" cy="12340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6" name="Picture 4"/>
          <p:cNvPicPr>
            <a:picLocks noChangeAspect="1" noChangeArrowheads="1"/>
          </p:cNvPicPr>
          <p:nvPr/>
        </p:nvPicPr>
        <p:blipFill rotWithShape="1">
          <a:blip r:embed="rId6">
            <a:extLst>
              <a:ext uri="{28A0092B-C50C-407E-A947-70E740481C1C}">
                <a14:useLocalDpi xmlns:a14="http://schemas.microsoft.com/office/drawing/2010/main" val="0"/>
              </a:ext>
            </a:extLst>
          </a:blip>
          <a:srcRect b="81572"/>
          <a:stretch/>
        </p:blipFill>
        <p:spPr bwMode="auto">
          <a:xfrm>
            <a:off x="4334107" y="4131528"/>
            <a:ext cx="3055121" cy="8214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84168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Inhaltsplatzhalter 2"/>
          <p:cNvSpPr txBox="1">
            <a:spLocks/>
          </p:cNvSpPr>
          <p:nvPr/>
        </p:nvSpPr>
        <p:spPr>
          <a:xfrm>
            <a:off x="5949646" y="2092102"/>
            <a:ext cx="2560061" cy="2078936"/>
          </a:xfrm>
          <a:prstGeom prst="rect">
            <a:avLst/>
          </a:prstGeom>
          <a:ln>
            <a:noFill/>
          </a:ln>
        </p:spPr>
        <p:style>
          <a:lnRef idx="2">
            <a:schemeClr val="accent1"/>
          </a:lnRef>
          <a:fillRef idx="1">
            <a:schemeClr val="lt1"/>
          </a:fillRef>
          <a:effectRef idx="0">
            <a:schemeClr val="accent1"/>
          </a:effectRef>
          <a:fontRef idx="minor">
            <a:schemeClr val="dk1"/>
          </a:fontRef>
        </p:style>
        <p:txBody>
          <a:bodyPr vert="horz" lIns="91440" tIns="72000" rIns="91440" bIns="45720" rtlCol="0" anchor="ctr" anchorCtr="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88900" indent="0">
              <a:lnSpc>
                <a:spcPct val="80000"/>
              </a:lnSpc>
              <a:buFont typeface="Arial" pitchFamily="34" charset="0"/>
              <a:buNone/>
            </a:pPr>
            <a:r>
              <a:rPr lang="en-US" sz="2400" b="1" dirty="0" smtClean="0">
                <a:solidFill>
                  <a:schemeClr val="accent2"/>
                </a:solidFill>
              </a:rPr>
              <a:t>Per file policy</a:t>
            </a:r>
          </a:p>
        </p:txBody>
      </p:sp>
      <p:cxnSp>
        <p:nvCxnSpPr>
          <p:cNvPr id="101" name="Straight Arrow Connector 107"/>
          <p:cNvCxnSpPr/>
          <p:nvPr/>
        </p:nvCxnSpPr>
        <p:spPr>
          <a:xfrm>
            <a:off x="4483942" y="1927400"/>
            <a:ext cx="0" cy="3098880"/>
          </a:xfrm>
          <a:prstGeom prst="straightConnector1">
            <a:avLst/>
          </a:prstGeom>
          <a:ln w="76200">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105"/>
          <p:cNvCxnSpPr>
            <a:endCxn id="48" idx="1"/>
          </p:cNvCxnSpPr>
          <p:nvPr/>
        </p:nvCxnSpPr>
        <p:spPr>
          <a:xfrm rot="5400000" flipH="1" flipV="1">
            <a:off x="2231031" y="2785492"/>
            <a:ext cx="2676225" cy="1207179"/>
          </a:xfrm>
          <a:prstGeom prst="bentConnector2">
            <a:avLst/>
          </a:prstGeom>
          <a:ln w="76200">
            <a:headEnd type="none" w="med" len="med"/>
            <a:tailEnd type="arrow" w="med" len="med"/>
          </a:ln>
          <a:effectLst>
            <a:outerShdw blurRad="50800" dist="38100" dir="8100000" algn="tr"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54" name="Straight Arrow Connector 105"/>
          <p:cNvCxnSpPr>
            <a:stCxn id="48" idx="3"/>
          </p:cNvCxnSpPr>
          <p:nvPr/>
        </p:nvCxnSpPr>
        <p:spPr>
          <a:xfrm>
            <a:off x="4787490" y="2050968"/>
            <a:ext cx="1132398" cy="2196270"/>
          </a:xfrm>
          <a:prstGeom prst="bentConnector2">
            <a:avLst/>
          </a:prstGeom>
          <a:ln w="76200" cmpd="sng">
            <a:solidFill>
              <a:schemeClr val="accent2">
                <a:shade val="95000"/>
                <a:satMod val="105000"/>
              </a:schemeClr>
            </a:solidFill>
            <a:prstDash val="solid"/>
            <a:headEnd type="none" w="med" len="med"/>
            <a:tailEnd type="arrow" w="med" len="med"/>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20" name="Rectangle 19"/>
          <p:cNvSpPr/>
          <p:nvPr/>
        </p:nvSpPr>
        <p:spPr>
          <a:xfrm>
            <a:off x="2019086" y="4325066"/>
            <a:ext cx="4917824" cy="2075734"/>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r>
              <a:rPr lang="en-US" b="1" dirty="0" smtClean="0">
                <a:solidFill>
                  <a:schemeClr val="accent3">
                    <a:lumMod val="75000"/>
                  </a:schemeClr>
                </a:solidFill>
              </a:rPr>
              <a:t>Guardat</a:t>
            </a:r>
          </a:p>
          <a:p>
            <a:r>
              <a:rPr lang="en-US" b="1" dirty="0" smtClean="0">
                <a:solidFill>
                  <a:schemeClr val="accent3">
                    <a:lumMod val="75000"/>
                  </a:schemeClr>
                </a:solidFill>
              </a:rPr>
              <a:t>Storage</a:t>
            </a:r>
            <a:br>
              <a:rPr lang="en-US" b="1" dirty="0" smtClean="0">
                <a:solidFill>
                  <a:schemeClr val="accent3">
                    <a:lumMod val="75000"/>
                  </a:schemeClr>
                </a:solidFill>
              </a:rPr>
            </a:br>
            <a:r>
              <a:rPr lang="en-US" b="1" dirty="0" smtClean="0">
                <a:solidFill>
                  <a:schemeClr val="accent3">
                    <a:lumMod val="75000"/>
                  </a:schemeClr>
                </a:solidFill>
              </a:rPr>
              <a:t>Layer</a:t>
            </a:r>
          </a:p>
          <a:p>
            <a:endParaRPr lang="en-US" sz="1400" b="1" dirty="0" smtClean="0">
              <a:solidFill>
                <a:schemeClr val="accent3">
                  <a:lumMod val="75000"/>
                </a:schemeClr>
              </a:solidFill>
            </a:endParaRPr>
          </a:p>
          <a:p>
            <a:endParaRPr lang="en-US" sz="1400" b="1" dirty="0" smtClean="0">
              <a:solidFill>
                <a:schemeClr val="accent3">
                  <a:lumMod val="75000"/>
                </a:schemeClr>
              </a:solidFill>
            </a:endParaRPr>
          </a:p>
          <a:p>
            <a:endParaRPr lang="en-US" sz="1400" b="1" dirty="0" smtClean="0">
              <a:solidFill>
                <a:schemeClr val="accent3">
                  <a:lumMod val="75000"/>
                </a:schemeClr>
              </a:solidFill>
            </a:endParaRPr>
          </a:p>
          <a:p>
            <a:endParaRPr lang="en-US" sz="1400" b="1" dirty="0" smtClean="0">
              <a:solidFill>
                <a:schemeClr val="accent3">
                  <a:lumMod val="75000"/>
                </a:schemeClr>
              </a:solidFill>
            </a:endParaRPr>
          </a:p>
          <a:p>
            <a:endParaRPr lang="en-US" sz="1400" b="1" dirty="0" smtClean="0">
              <a:solidFill>
                <a:schemeClr val="accent3">
                  <a:lumMod val="75000"/>
                </a:schemeClr>
              </a:solidFill>
            </a:endParaRPr>
          </a:p>
          <a:p>
            <a:endParaRPr lang="en-US" sz="1400" b="1" dirty="0" smtClean="0">
              <a:solidFill>
                <a:schemeClr val="accent3">
                  <a:lumMod val="75000"/>
                </a:schemeClr>
              </a:solidFill>
            </a:endParaRPr>
          </a:p>
        </p:txBody>
      </p:sp>
      <p:sp>
        <p:nvSpPr>
          <p:cNvPr id="25" name="Rectangle 24"/>
          <p:cNvSpPr/>
          <p:nvPr/>
        </p:nvSpPr>
        <p:spPr>
          <a:xfrm>
            <a:off x="4861488" y="4419600"/>
            <a:ext cx="1977809" cy="1866793"/>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pc="-30" dirty="0" smtClean="0"/>
              <a:t>Trusted  Controller</a:t>
            </a:r>
          </a:p>
          <a:p>
            <a:pPr algn="ctr"/>
            <a:endParaRPr lang="en-US" spc="-30" dirty="0"/>
          </a:p>
          <a:p>
            <a:pPr algn="ctr"/>
            <a:endParaRPr lang="en-US" spc="-30" dirty="0" smtClean="0"/>
          </a:p>
          <a:p>
            <a:pPr algn="ctr"/>
            <a:endParaRPr lang="en-US" spc="-30" dirty="0"/>
          </a:p>
          <a:p>
            <a:pPr algn="ctr"/>
            <a:endParaRPr lang="en-US" spc="-30" dirty="0" smtClean="0"/>
          </a:p>
          <a:p>
            <a:pPr algn="ctr"/>
            <a:endParaRPr lang="en-US" spc="-30" dirty="0"/>
          </a:p>
          <a:p>
            <a:pPr algn="ctr"/>
            <a:endParaRPr lang="en-US" spc="-30" dirty="0"/>
          </a:p>
        </p:txBody>
      </p:sp>
      <p:sp>
        <p:nvSpPr>
          <p:cNvPr id="3" name="Flowchart: Magnetic Disk 2"/>
          <p:cNvSpPr/>
          <p:nvPr/>
        </p:nvSpPr>
        <p:spPr>
          <a:xfrm>
            <a:off x="2203388" y="4989180"/>
            <a:ext cx="3016099" cy="1268534"/>
          </a:xfrm>
          <a:prstGeom prst="flowChartMagneticDisk">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Data Disk</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98" name="Rectangle 97"/>
          <p:cNvSpPr/>
          <p:nvPr/>
        </p:nvSpPr>
        <p:spPr>
          <a:xfrm>
            <a:off x="2862920" y="5693664"/>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7" name="Rectangle 96"/>
          <p:cNvSpPr/>
          <p:nvPr/>
        </p:nvSpPr>
        <p:spPr>
          <a:xfrm>
            <a:off x="3746002" y="5693664"/>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6" name="Rectangle 95"/>
          <p:cNvSpPr/>
          <p:nvPr/>
        </p:nvSpPr>
        <p:spPr>
          <a:xfrm>
            <a:off x="3078415" y="5894832"/>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5" name="Rectangle 94"/>
          <p:cNvSpPr/>
          <p:nvPr/>
        </p:nvSpPr>
        <p:spPr>
          <a:xfrm>
            <a:off x="3295743" y="5894832"/>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4" name="Rectangle 93"/>
          <p:cNvSpPr/>
          <p:nvPr/>
        </p:nvSpPr>
        <p:spPr>
          <a:xfrm>
            <a:off x="3519452" y="5894832"/>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1" name="Inhaltsplatzhalter 2"/>
          <p:cNvSpPr txBox="1">
            <a:spLocks/>
          </p:cNvSpPr>
          <p:nvPr/>
        </p:nvSpPr>
        <p:spPr>
          <a:xfrm>
            <a:off x="762000" y="2025520"/>
            <a:ext cx="1828800" cy="2078936"/>
          </a:xfrm>
          <a:prstGeom prst="rect">
            <a:avLst/>
          </a:prstGeom>
          <a:ln>
            <a:noFill/>
          </a:ln>
        </p:spPr>
        <p:style>
          <a:lnRef idx="2">
            <a:schemeClr val="accent1"/>
          </a:lnRef>
          <a:fillRef idx="1">
            <a:schemeClr val="lt1"/>
          </a:fillRef>
          <a:effectRef idx="0">
            <a:schemeClr val="accent1"/>
          </a:effectRef>
          <a:fontRef idx="minor">
            <a:schemeClr val="dk1"/>
          </a:fontRef>
        </p:style>
        <p:txBody>
          <a:bodyPr vert="horz" lIns="91440" tIns="72000" rIns="91440" bIns="45720" rtlCol="0" anchor="ctr" anchorCtr="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buFont typeface="Arial" pitchFamily="34" charset="0"/>
              <a:buNone/>
            </a:pPr>
            <a:r>
              <a:rPr lang="en-US" sz="2800" b="1" dirty="0" smtClean="0">
                <a:solidFill>
                  <a:schemeClr val="accent3"/>
                </a:solidFill>
              </a:rPr>
              <a:t>Attests:</a:t>
            </a:r>
          </a:p>
          <a:p>
            <a:pPr>
              <a:lnSpc>
                <a:spcPct val="80000"/>
              </a:lnSpc>
            </a:pPr>
            <a:r>
              <a:rPr lang="en-US" sz="1800" dirty="0" smtClean="0"/>
              <a:t>File name</a:t>
            </a:r>
          </a:p>
          <a:p>
            <a:pPr>
              <a:lnSpc>
                <a:spcPct val="80000"/>
              </a:lnSpc>
            </a:pPr>
            <a:r>
              <a:rPr lang="en-US" sz="1800" dirty="0" smtClean="0"/>
              <a:t>Policy</a:t>
            </a:r>
          </a:p>
          <a:p>
            <a:pPr>
              <a:lnSpc>
                <a:spcPct val="80000"/>
              </a:lnSpc>
            </a:pPr>
            <a:r>
              <a:rPr lang="en-US" sz="1800" dirty="0" smtClean="0"/>
              <a:t>State</a:t>
            </a:r>
          </a:p>
          <a:p>
            <a:pPr>
              <a:lnSpc>
                <a:spcPct val="80000"/>
              </a:lnSpc>
            </a:pPr>
            <a:r>
              <a:rPr lang="en-US" sz="1800" dirty="0" smtClean="0"/>
              <a:t>Content</a:t>
            </a:r>
          </a:p>
        </p:txBody>
      </p:sp>
      <p:sp>
        <p:nvSpPr>
          <p:cNvPr id="11" name="Flowchart: Magnetic Disk 10"/>
          <p:cNvSpPr/>
          <p:nvPr/>
        </p:nvSpPr>
        <p:spPr>
          <a:xfrm>
            <a:off x="5562799" y="4989180"/>
            <a:ext cx="1224222" cy="1268534"/>
          </a:xfrm>
          <a:prstGeom prst="flowChartMagneticDisk">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NVM</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102" name="Abgerundetes Rechteck 16"/>
          <p:cNvSpPr/>
          <p:nvPr/>
        </p:nvSpPr>
        <p:spPr>
          <a:xfrm>
            <a:off x="3639662" y="2954351"/>
            <a:ext cx="1688557" cy="31031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Application</a:t>
            </a:r>
          </a:p>
        </p:txBody>
      </p:sp>
      <p:sp>
        <p:nvSpPr>
          <p:cNvPr id="103" name="Abgerundetes Rechteck 16"/>
          <p:cNvSpPr/>
          <p:nvPr/>
        </p:nvSpPr>
        <p:spPr>
          <a:xfrm>
            <a:off x="3639662" y="3356157"/>
            <a:ext cx="1688557" cy="43314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OS</a:t>
            </a:r>
          </a:p>
          <a:p>
            <a:pPr algn="ctr"/>
            <a:r>
              <a:rPr lang="en-US" sz="1600" dirty="0" smtClean="0"/>
              <a:t>File </a:t>
            </a:r>
            <a:r>
              <a:rPr lang="en-US" sz="1600" dirty="0"/>
              <a:t>S</a:t>
            </a:r>
            <a:r>
              <a:rPr lang="en-US" sz="1600" dirty="0" smtClean="0"/>
              <a:t>ystem</a:t>
            </a:r>
          </a:p>
        </p:txBody>
      </p:sp>
      <p:sp>
        <p:nvSpPr>
          <p:cNvPr id="36" name="TextBox 35"/>
          <p:cNvSpPr txBox="1"/>
          <p:nvPr/>
        </p:nvSpPr>
        <p:spPr>
          <a:xfrm rot="18000000">
            <a:off x="4505887" y="3360175"/>
            <a:ext cx="1079368" cy="276999"/>
          </a:xfrm>
          <a:prstGeom prst="rect">
            <a:avLst/>
          </a:prstGeom>
          <a:solidFill>
            <a:schemeClr val="lt1">
              <a:alpha val="64000"/>
            </a:schemeClr>
          </a:solidFill>
          <a:ln w="28575" cmpd="sng">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200" b="1" dirty="0" smtClean="0">
                <a:solidFill>
                  <a:srgbClr val="FF0000"/>
                </a:solidFill>
              </a:rPr>
              <a:t>UNTRUSTED</a:t>
            </a:r>
            <a:endParaRPr lang="en-US" sz="1200" b="1" dirty="0">
              <a:solidFill>
                <a:srgbClr val="FF0000"/>
              </a:solidFill>
            </a:endParaRPr>
          </a:p>
        </p:txBody>
      </p:sp>
      <p:pic>
        <p:nvPicPr>
          <p:cNvPr id="48" name="Picture 3" descr="C:\Users\Anjo\Desktop\Client-icon.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4172733" y="1773725"/>
            <a:ext cx="614757" cy="554486"/>
          </a:xfrm>
          <a:prstGeom prst="rect">
            <a:avLst/>
          </a:prstGeom>
          <a:noFill/>
          <a:extLst>
            <a:ext uri="{909E8E84-426E-40DD-AFC4-6F175D3DCCD1}">
              <a14:hiddenFill xmlns:a14="http://schemas.microsoft.com/office/drawing/2010/main">
                <a:solidFill>
                  <a:srgbClr val="FFFFFF"/>
                </a:solidFill>
              </a14:hiddenFill>
            </a:ext>
          </a:extLst>
        </p:spPr>
      </p:pic>
      <p:sp>
        <p:nvSpPr>
          <p:cNvPr id="24" name="Title 1"/>
          <p:cNvSpPr>
            <a:spLocks noGrp="1"/>
          </p:cNvSpPr>
          <p:nvPr>
            <p:ph type="title"/>
          </p:nvPr>
        </p:nvSpPr>
        <p:spPr>
          <a:xfrm>
            <a:off x="457200" y="274638"/>
            <a:ext cx="8229600" cy="1143000"/>
          </a:xfrm>
        </p:spPr>
        <p:txBody>
          <a:bodyPr>
            <a:normAutofit fontScale="90000"/>
          </a:bodyPr>
          <a:lstStyle/>
          <a:p>
            <a:r>
              <a:rPr lang="en-US" sz="3800" dirty="0" smtClean="0"/>
              <a:t>File Attestation: Bridging </a:t>
            </a:r>
            <a:r>
              <a:rPr lang="en-US" sz="3800" dirty="0"/>
              <a:t>gap between </a:t>
            </a:r>
            <a:r>
              <a:rPr lang="en-US" sz="3800" dirty="0" smtClean="0"/>
              <a:t>file </a:t>
            </a:r>
            <a:br>
              <a:rPr lang="en-US" sz="3800" dirty="0" smtClean="0"/>
            </a:br>
            <a:r>
              <a:rPr lang="en-US" sz="3800" dirty="0" smtClean="0"/>
              <a:t>and block level enforcement</a:t>
            </a:r>
            <a:endParaRPr lang="en-US" sz="3800" dirty="0"/>
          </a:p>
        </p:txBody>
      </p:sp>
      <p:sp>
        <p:nvSpPr>
          <p:cNvPr id="2" name="Slide Number Placeholder 1"/>
          <p:cNvSpPr>
            <a:spLocks noGrp="1"/>
          </p:cNvSpPr>
          <p:nvPr>
            <p:ph type="sldNum" sz="quarter" idx="4"/>
          </p:nvPr>
        </p:nvSpPr>
        <p:spPr/>
        <p:txBody>
          <a:bodyPr/>
          <a:lstStyle/>
          <a:p>
            <a:fld id="{1D3B57D8-486F-43A6-99C3-5F46C00431D8}" type="slidenum">
              <a:rPr lang="en-US" smtClean="0"/>
              <a:pPr/>
              <a:t>20</a:t>
            </a:fld>
            <a:endParaRPr lang="en-US" dirty="0"/>
          </a:p>
        </p:txBody>
      </p:sp>
      <p:pic>
        <p:nvPicPr>
          <p:cNvPr id="19" name="Picture 6" descr="http://icons.iconarchive.com/icons/3dlb/3d/256/lock-icon.png"/>
          <p:cNvPicPr>
            <a:picLocks noChangeAspect="1" noChangeArrowheads="1"/>
          </p:cNvPicPr>
          <p:nvPr/>
        </p:nvPicPr>
        <p:blipFill>
          <a:blip r:embed="rId4" cstate="print">
            <a:duotone>
              <a:prstClr val="black"/>
              <a:srgbClr val="FF0000">
                <a:tint val="45000"/>
                <a:satMod val="400000"/>
              </a:srgbClr>
            </a:duotone>
            <a:extLst>
              <a:ext uri="{BEBA8EAE-BF5A-486C-A8C5-ECC9F3942E4B}">
                <a14:imgProps xmlns:a14="http://schemas.microsoft.com/office/drawing/2010/main">
                  <a14:imgLayer r:embed="rId5">
                    <a14:imgEffect>
                      <a14:sharpenSoften amount="50000"/>
                    </a14:imgEffect>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rot="912338">
            <a:off x="6576938" y="5877984"/>
            <a:ext cx="719944" cy="816821"/>
          </a:xfrm>
          <a:prstGeom prst="rect">
            <a:avLst/>
          </a:prstGeom>
          <a:noFill/>
          <a:extLst/>
        </p:spPr>
      </p:pic>
      <p:pic>
        <p:nvPicPr>
          <p:cNvPr id="26" name="Picture 2" descr="http://images.wikia.com/tesfanon/images/2/22/Policy.png"/>
          <p:cNvPicPr>
            <a:picLocks noChangeAspect="1" noChangeArrowheads="1"/>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090631">
            <a:off x="5549332" y="2778453"/>
            <a:ext cx="692358" cy="752869"/>
          </a:xfrm>
          <a:prstGeom prst="rect">
            <a:avLst/>
          </a:prstGeom>
          <a:ln>
            <a:noFill/>
          </a:ln>
          <a:effectLst/>
          <a:extLst>
            <a:ext uri="{909E8E84-426E-40DD-AFC4-6F175D3DCCD1}">
              <a14:hiddenFill xmlns:a14="http://schemas.microsoft.com/office/drawing/2010/main">
                <a:solidFill>
                  <a:srgbClr val="FFFFFF"/>
                </a:solidFill>
              </a14:hiddenFill>
            </a:ext>
          </a:extLst>
        </p:spPr>
      </p:pic>
      <p:pic>
        <p:nvPicPr>
          <p:cNvPr id="18" name="Picture 2"/>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4012172" y="2462331"/>
            <a:ext cx="638739" cy="64376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4164572" y="2614731"/>
            <a:ext cx="638739" cy="64376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4316972" y="2767131"/>
            <a:ext cx="638739" cy="64376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412662" y="5486004"/>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7" name="Rectangle 26"/>
          <p:cNvSpPr/>
          <p:nvPr/>
        </p:nvSpPr>
        <p:spPr>
          <a:xfrm>
            <a:off x="2636371" y="5486004"/>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8" name="Rectangle 27"/>
          <p:cNvSpPr/>
          <p:nvPr/>
        </p:nvSpPr>
        <p:spPr>
          <a:xfrm>
            <a:off x="2862920" y="5486004"/>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9" name="Rectangle 28"/>
          <p:cNvSpPr/>
          <p:nvPr/>
        </p:nvSpPr>
        <p:spPr>
          <a:xfrm>
            <a:off x="3078415" y="5486004"/>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31" name="Picture 2"/>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2334282" y="2412866"/>
            <a:ext cx="1209675" cy="121919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descr="C:\Users\vahldiek\Desktop\eurosystalk\certified.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9820017">
            <a:off x="2671467" y="2923268"/>
            <a:ext cx="999624" cy="100260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ttp://images.wikia.com/tesfanon/images/2/22/Policy.png"/>
          <p:cNvPicPr>
            <a:picLocks noChangeAspect="1" noChangeArrowheads="1"/>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090631">
            <a:off x="5828730" y="5497874"/>
            <a:ext cx="692358" cy="752869"/>
          </a:xfrm>
          <a:prstGeom prst="rect">
            <a:avLst/>
          </a:prstGeom>
          <a:ln>
            <a:noFill/>
          </a:ln>
          <a:effectLst/>
          <a:extLst>
            <a:ext uri="{909E8E84-426E-40DD-AFC4-6F175D3DCCD1}">
              <a14:hiddenFill xmlns:a14="http://schemas.microsoft.com/office/drawing/2010/main">
                <a:solidFill>
                  <a:srgbClr val="FFFFFF"/>
                </a:solidFill>
              </a14:hiddenFill>
            </a:ext>
          </a:extLst>
        </p:spPr>
      </p:pic>
      <p:sp>
        <p:nvSpPr>
          <p:cNvPr id="39" name="Inhaltsplatzhalter 2"/>
          <p:cNvSpPr txBox="1">
            <a:spLocks/>
          </p:cNvSpPr>
          <p:nvPr/>
        </p:nvSpPr>
        <p:spPr>
          <a:xfrm>
            <a:off x="0" y="1343100"/>
            <a:ext cx="9144000" cy="8667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b="1" spc="-50" dirty="0" smtClean="0"/>
              <a:t>Stakeholder: </a:t>
            </a:r>
            <a:r>
              <a:rPr lang="en-US" sz="2400" spc="-50" dirty="0" smtClean="0"/>
              <a:t>User, provider, developer, policy officer</a:t>
            </a:r>
          </a:p>
        </p:txBody>
      </p:sp>
      <p:sp>
        <p:nvSpPr>
          <p:cNvPr id="30" name="Rectangle 29"/>
          <p:cNvSpPr/>
          <p:nvPr/>
        </p:nvSpPr>
        <p:spPr>
          <a:xfrm>
            <a:off x="3295743" y="5486004"/>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7" name="Rectangle 36"/>
          <p:cNvSpPr/>
          <p:nvPr/>
        </p:nvSpPr>
        <p:spPr>
          <a:xfrm>
            <a:off x="3519452" y="5486004"/>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8" name="Rectangle 37"/>
          <p:cNvSpPr/>
          <p:nvPr/>
        </p:nvSpPr>
        <p:spPr>
          <a:xfrm>
            <a:off x="3746001" y="5486004"/>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0" name="Rectangle 39"/>
          <p:cNvSpPr/>
          <p:nvPr/>
        </p:nvSpPr>
        <p:spPr>
          <a:xfrm>
            <a:off x="3961496" y="5486004"/>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5" name="Rectangle 44"/>
          <p:cNvSpPr/>
          <p:nvPr/>
        </p:nvSpPr>
        <p:spPr>
          <a:xfrm>
            <a:off x="4172733" y="5486004"/>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6" name="Rectangle 45"/>
          <p:cNvSpPr/>
          <p:nvPr/>
        </p:nvSpPr>
        <p:spPr>
          <a:xfrm>
            <a:off x="4396442" y="5486004"/>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7" name="Rectangle 46"/>
          <p:cNvSpPr/>
          <p:nvPr/>
        </p:nvSpPr>
        <p:spPr>
          <a:xfrm>
            <a:off x="4622991" y="5486004"/>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9" name="Rectangle 48"/>
          <p:cNvSpPr/>
          <p:nvPr/>
        </p:nvSpPr>
        <p:spPr>
          <a:xfrm>
            <a:off x="4838486" y="5486004"/>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0" name="Rectangle 49"/>
          <p:cNvSpPr/>
          <p:nvPr/>
        </p:nvSpPr>
        <p:spPr>
          <a:xfrm>
            <a:off x="2412662" y="5693664"/>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1" name="Rectangle 50"/>
          <p:cNvSpPr/>
          <p:nvPr/>
        </p:nvSpPr>
        <p:spPr>
          <a:xfrm>
            <a:off x="2636371" y="5693664"/>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2" name="Rectangle 51"/>
          <p:cNvSpPr/>
          <p:nvPr/>
        </p:nvSpPr>
        <p:spPr>
          <a:xfrm>
            <a:off x="2862920" y="5693664"/>
            <a:ext cx="152400" cy="152400"/>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3" name="Rectangle 52"/>
          <p:cNvSpPr/>
          <p:nvPr/>
        </p:nvSpPr>
        <p:spPr>
          <a:xfrm>
            <a:off x="3078415" y="5693664"/>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6" name="Rectangle 55"/>
          <p:cNvSpPr/>
          <p:nvPr/>
        </p:nvSpPr>
        <p:spPr>
          <a:xfrm>
            <a:off x="3295743" y="5693664"/>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7" name="Rectangle 56"/>
          <p:cNvSpPr/>
          <p:nvPr/>
        </p:nvSpPr>
        <p:spPr>
          <a:xfrm>
            <a:off x="3519452" y="5693664"/>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8" name="Rectangle 57"/>
          <p:cNvSpPr/>
          <p:nvPr/>
        </p:nvSpPr>
        <p:spPr>
          <a:xfrm>
            <a:off x="3746001" y="5693664"/>
            <a:ext cx="152400" cy="152400"/>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9" name="Rectangle 58"/>
          <p:cNvSpPr/>
          <p:nvPr/>
        </p:nvSpPr>
        <p:spPr>
          <a:xfrm>
            <a:off x="3961496" y="5693664"/>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0" name="Rectangle 59"/>
          <p:cNvSpPr/>
          <p:nvPr/>
        </p:nvSpPr>
        <p:spPr>
          <a:xfrm>
            <a:off x="4172733" y="5693664"/>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1" name="Rectangle 60"/>
          <p:cNvSpPr/>
          <p:nvPr/>
        </p:nvSpPr>
        <p:spPr>
          <a:xfrm>
            <a:off x="4396442" y="5693664"/>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2" name="Rectangle 61"/>
          <p:cNvSpPr/>
          <p:nvPr/>
        </p:nvSpPr>
        <p:spPr>
          <a:xfrm>
            <a:off x="4622991" y="5693664"/>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3" name="Rectangle 62"/>
          <p:cNvSpPr/>
          <p:nvPr/>
        </p:nvSpPr>
        <p:spPr>
          <a:xfrm>
            <a:off x="4838486" y="5693664"/>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4" name="Rectangle 63"/>
          <p:cNvSpPr/>
          <p:nvPr/>
        </p:nvSpPr>
        <p:spPr>
          <a:xfrm>
            <a:off x="2412662" y="5894832"/>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5" name="Rectangle 64"/>
          <p:cNvSpPr/>
          <p:nvPr/>
        </p:nvSpPr>
        <p:spPr>
          <a:xfrm>
            <a:off x="2636371" y="5894832"/>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6" name="Rectangle 65"/>
          <p:cNvSpPr/>
          <p:nvPr/>
        </p:nvSpPr>
        <p:spPr>
          <a:xfrm>
            <a:off x="2862920" y="5894832"/>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7" name="Rectangle 66"/>
          <p:cNvSpPr/>
          <p:nvPr/>
        </p:nvSpPr>
        <p:spPr>
          <a:xfrm>
            <a:off x="3078415" y="5894832"/>
            <a:ext cx="152400" cy="152400"/>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8" name="Rectangle 67"/>
          <p:cNvSpPr/>
          <p:nvPr/>
        </p:nvSpPr>
        <p:spPr>
          <a:xfrm>
            <a:off x="3295743" y="5894832"/>
            <a:ext cx="152400" cy="152400"/>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9" name="Rectangle 68"/>
          <p:cNvSpPr/>
          <p:nvPr/>
        </p:nvSpPr>
        <p:spPr>
          <a:xfrm>
            <a:off x="3519452" y="5894832"/>
            <a:ext cx="152400" cy="152400"/>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0" name="Rectangle 69"/>
          <p:cNvSpPr/>
          <p:nvPr/>
        </p:nvSpPr>
        <p:spPr>
          <a:xfrm>
            <a:off x="3746001" y="5894832"/>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71" name="Rectangle 70"/>
          <p:cNvSpPr/>
          <p:nvPr/>
        </p:nvSpPr>
        <p:spPr>
          <a:xfrm>
            <a:off x="3961496" y="5894832"/>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72" name="Rectangle 71"/>
          <p:cNvSpPr/>
          <p:nvPr/>
        </p:nvSpPr>
        <p:spPr>
          <a:xfrm>
            <a:off x="4172733" y="5894832"/>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73" name="Rectangle 72"/>
          <p:cNvSpPr/>
          <p:nvPr/>
        </p:nvSpPr>
        <p:spPr>
          <a:xfrm>
            <a:off x="4396442" y="5894832"/>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74" name="Rectangle 73"/>
          <p:cNvSpPr/>
          <p:nvPr/>
        </p:nvSpPr>
        <p:spPr>
          <a:xfrm>
            <a:off x="4622991" y="5894832"/>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75" name="Rectangle 74"/>
          <p:cNvSpPr/>
          <p:nvPr/>
        </p:nvSpPr>
        <p:spPr>
          <a:xfrm>
            <a:off x="4838486" y="5894832"/>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8" name="Inhaltsplatzhalter 2"/>
          <p:cNvSpPr txBox="1">
            <a:spLocks/>
          </p:cNvSpPr>
          <p:nvPr/>
        </p:nvSpPr>
        <p:spPr>
          <a:xfrm>
            <a:off x="5412908" y="4648200"/>
            <a:ext cx="1524001" cy="61486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smtClean="0"/>
              <a:t>Metadata:</a:t>
            </a:r>
          </a:p>
        </p:txBody>
      </p:sp>
      <p:cxnSp>
        <p:nvCxnSpPr>
          <p:cNvPr id="4" name="Straight Arrow Connector 3"/>
          <p:cNvCxnSpPr>
            <a:endCxn id="58" idx="3"/>
          </p:cNvCxnSpPr>
          <p:nvPr/>
        </p:nvCxnSpPr>
        <p:spPr>
          <a:xfrm flipH="1" flipV="1">
            <a:off x="3898401" y="5769864"/>
            <a:ext cx="2264472" cy="127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89" name="Straight Arrow Connector 88"/>
          <p:cNvCxnSpPr>
            <a:stCxn id="58" idx="3"/>
            <a:endCxn id="52" idx="3"/>
          </p:cNvCxnSpPr>
          <p:nvPr/>
        </p:nvCxnSpPr>
        <p:spPr>
          <a:xfrm flipH="1">
            <a:off x="3015320" y="5769864"/>
            <a:ext cx="883081"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90" name="Straight Arrow Connector 89"/>
          <p:cNvCxnSpPr>
            <a:endCxn id="69" idx="3"/>
          </p:cNvCxnSpPr>
          <p:nvPr/>
        </p:nvCxnSpPr>
        <p:spPr>
          <a:xfrm rot="10800000" flipV="1">
            <a:off x="3671852" y="5769864"/>
            <a:ext cx="226550" cy="201168"/>
          </a:xfrm>
          <a:prstGeom prst="bentConnector3">
            <a:avLst>
              <a:gd name="adj1" fmla="val -452"/>
            </a:avLst>
          </a:prstGeom>
          <a:ln>
            <a:tailEnd type="arrow"/>
          </a:ln>
        </p:spPr>
        <p:style>
          <a:lnRef idx="3">
            <a:schemeClr val="accent3"/>
          </a:lnRef>
          <a:fillRef idx="0">
            <a:schemeClr val="accent3"/>
          </a:fillRef>
          <a:effectRef idx="2">
            <a:schemeClr val="accent3"/>
          </a:effectRef>
          <a:fontRef idx="minor">
            <a:schemeClr val="tx1"/>
          </a:fontRef>
        </p:style>
      </p:cxnSp>
      <p:cxnSp>
        <p:nvCxnSpPr>
          <p:cNvPr id="92" name="Straight Arrow Connector 89"/>
          <p:cNvCxnSpPr>
            <a:stCxn id="69" idx="3"/>
            <a:endCxn id="68" idx="3"/>
          </p:cNvCxnSpPr>
          <p:nvPr/>
        </p:nvCxnSpPr>
        <p:spPr>
          <a:xfrm flipH="1">
            <a:off x="3448143" y="5971032"/>
            <a:ext cx="223709"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93" name="Straight Arrow Connector 89"/>
          <p:cNvCxnSpPr>
            <a:stCxn id="68" idx="3"/>
            <a:endCxn id="67" idx="3"/>
          </p:cNvCxnSpPr>
          <p:nvPr/>
        </p:nvCxnSpPr>
        <p:spPr>
          <a:xfrm flipH="1">
            <a:off x="3230815" y="5971032"/>
            <a:ext cx="217328"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05" name="Rectangle 104"/>
          <p:cNvSpPr/>
          <p:nvPr/>
        </p:nvSpPr>
        <p:spPr>
          <a:xfrm>
            <a:off x="4585301" y="4094838"/>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6" name="Rectangle 105"/>
          <p:cNvSpPr/>
          <p:nvPr/>
        </p:nvSpPr>
        <p:spPr>
          <a:xfrm>
            <a:off x="4809010" y="4094838"/>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7" name="Rectangle 106"/>
          <p:cNvSpPr/>
          <p:nvPr/>
        </p:nvSpPr>
        <p:spPr>
          <a:xfrm>
            <a:off x="5035559" y="4094838"/>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109" name="Picture 2" descr="http://images.wikia.com/tesfanon/images/2/22/Policy.png"/>
          <p:cNvPicPr>
            <a:picLocks noChangeAspect="1" noChangeArrowheads="1"/>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090631">
            <a:off x="2488365" y="2579097"/>
            <a:ext cx="517603" cy="562841"/>
          </a:xfrm>
          <a:prstGeom prst="rect">
            <a:avLst/>
          </a:prstGeom>
          <a:ln>
            <a:noFill/>
          </a:ln>
          <a:effectLst/>
          <a:extLst>
            <a:ext uri="{909E8E84-426E-40DD-AFC4-6F175D3DCCD1}">
              <a14:hiddenFill xmlns:a14="http://schemas.microsoft.com/office/drawing/2010/main">
                <a:solidFill>
                  <a:srgbClr val="FFFFFF"/>
                </a:solidFill>
              </a14:hiddenFill>
            </a:ext>
          </a:extLst>
        </p:spPr>
      </p:pic>
      <p:cxnSp>
        <p:nvCxnSpPr>
          <p:cNvPr id="110" name="Straight Arrow Connector 89"/>
          <p:cNvCxnSpPr/>
          <p:nvPr/>
        </p:nvCxnSpPr>
        <p:spPr>
          <a:xfrm flipV="1">
            <a:off x="2974514" y="3022466"/>
            <a:ext cx="302086" cy="5145"/>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19" name="Straight Arrow Connector 89"/>
          <p:cNvCxnSpPr/>
          <p:nvPr/>
        </p:nvCxnSpPr>
        <p:spPr>
          <a:xfrm flipV="1">
            <a:off x="2974514" y="3180011"/>
            <a:ext cx="302086" cy="5145"/>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343837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animEffect transition="in" filter="fade">
                                      <p:cBhvr>
                                        <p:cTn id="19" dur="500"/>
                                        <p:tgtEl>
                                          <p:spTgt spid="90"/>
                                        </p:tgtEl>
                                      </p:cBhvr>
                                    </p:animEffect>
                                  </p:childTnLst>
                                </p:cTn>
                              </p:par>
                              <p:par>
                                <p:cTn id="20" presetID="10" presetClass="entr" presetSubtype="0" fill="hold" nodeType="withEffect">
                                  <p:stCondLst>
                                    <p:cond delay="0"/>
                                  </p:stCondLst>
                                  <p:childTnLst>
                                    <p:set>
                                      <p:cBhvr>
                                        <p:cTn id="21" dur="1" fill="hold">
                                          <p:stCondLst>
                                            <p:cond delay="0"/>
                                          </p:stCondLst>
                                        </p:cTn>
                                        <p:tgtEl>
                                          <p:spTgt spid="93"/>
                                        </p:tgtEl>
                                        <p:attrNameLst>
                                          <p:attrName>style.visibility</p:attrName>
                                        </p:attrNameLst>
                                      </p:cBhvr>
                                      <p:to>
                                        <p:strVal val="visible"/>
                                      </p:to>
                                    </p:set>
                                    <p:animEffect transition="in" filter="fade">
                                      <p:cBhvr>
                                        <p:cTn id="22" dur="500"/>
                                        <p:tgtEl>
                                          <p:spTgt spid="9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fade">
                                      <p:cBhvr>
                                        <p:cTn id="25" dur="500"/>
                                        <p:tgtEl>
                                          <p:spTgt spid="67"/>
                                        </p:tgtEl>
                                      </p:cBhvr>
                                    </p:animEffect>
                                  </p:childTnLst>
                                </p:cTn>
                              </p:par>
                              <p:par>
                                <p:cTn id="26" presetID="10" presetClass="entr" presetSubtype="0" fill="hold" nodeType="withEffect">
                                  <p:stCondLst>
                                    <p:cond delay="0"/>
                                  </p:stCondLst>
                                  <p:childTnLst>
                                    <p:set>
                                      <p:cBhvr>
                                        <p:cTn id="27" dur="1" fill="hold">
                                          <p:stCondLst>
                                            <p:cond delay="0"/>
                                          </p:stCondLst>
                                        </p:cTn>
                                        <p:tgtEl>
                                          <p:spTgt spid="89"/>
                                        </p:tgtEl>
                                        <p:attrNameLst>
                                          <p:attrName>style.visibility</p:attrName>
                                        </p:attrNameLst>
                                      </p:cBhvr>
                                      <p:to>
                                        <p:strVal val="visible"/>
                                      </p:to>
                                    </p:set>
                                    <p:animEffect transition="in" filter="fade">
                                      <p:cBhvr>
                                        <p:cTn id="28" dur="500"/>
                                        <p:tgtEl>
                                          <p:spTgt spid="8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fade">
                                      <p:cBhvr>
                                        <p:cTn id="31" dur="500"/>
                                        <p:tgtEl>
                                          <p:spTgt spid="5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fade">
                                      <p:cBhvr>
                                        <p:cTn id="34" dur="500"/>
                                        <p:tgtEl>
                                          <p:spTgt spid="58"/>
                                        </p:tgtEl>
                                      </p:cBhvr>
                                    </p:animEffect>
                                  </p:childTnLst>
                                </p:cTn>
                              </p:par>
                              <p:par>
                                <p:cTn id="35" presetID="10" presetClass="entr" presetSubtype="0" fill="hold" nodeType="withEffect">
                                  <p:stCondLst>
                                    <p:cond delay="0"/>
                                  </p:stCondLst>
                                  <p:childTnLst>
                                    <p:set>
                                      <p:cBhvr>
                                        <p:cTn id="36" dur="1" fill="hold">
                                          <p:stCondLst>
                                            <p:cond delay="0"/>
                                          </p:stCondLst>
                                        </p:cTn>
                                        <p:tgtEl>
                                          <p:spTgt spid="92"/>
                                        </p:tgtEl>
                                        <p:attrNameLst>
                                          <p:attrName>style.visibility</p:attrName>
                                        </p:attrNameLst>
                                      </p:cBhvr>
                                      <p:to>
                                        <p:strVal val="visible"/>
                                      </p:to>
                                    </p:set>
                                    <p:animEffect transition="in" filter="fade">
                                      <p:cBhvr>
                                        <p:cTn id="37" dur="500"/>
                                        <p:tgtEl>
                                          <p:spTgt spid="9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9"/>
                                        </p:tgtEl>
                                        <p:attrNameLst>
                                          <p:attrName>style.visibility</p:attrName>
                                        </p:attrNameLst>
                                      </p:cBhvr>
                                      <p:to>
                                        <p:strVal val="visible"/>
                                      </p:to>
                                    </p:set>
                                    <p:animEffect transition="in" filter="fade">
                                      <p:cBhvr>
                                        <p:cTn id="40" dur="500"/>
                                        <p:tgtEl>
                                          <p:spTgt spid="6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8"/>
                                        </p:tgtEl>
                                        <p:attrNameLst>
                                          <p:attrName>style.visibility</p:attrName>
                                        </p:attrNameLst>
                                      </p:cBhvr>
                                      <p:to>
                                        <p:strVal val="visible"/>
                                      </p:to>
                                    </p:set>
                                    <p:animEffect transition="in" filter="fade">
                                      <p:cBhvr>
                                        <p:cTn id="43" dur="500"/>
                                        <p:tgtEl>
                                          <p:spTgt spid="6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55"/>
                                        </p:tgtEl>
                                        <p:attrNameLst>
                                          <p:attrName>style.visibility</p:attrName>
                                        </p:attrNameLst>
                                      </p:cBhvr>
                                      <p:to>
                                        <p:strVal val="visible"/>
                                      </p:to>
                                    </p:set>
                                    <p:animEffect transition="in" filter="wipe(down)">
                                      <p:cBhvr>
                                        <p:cTn id="48" dur="500"/>
                                        <p:tgtEl>
                                          <p:spTgt spid="55"/>
                                        </p:tgtEl>
                                      </p:cBhvr>
                                    </p:animEffect>
                                  </p:childTnLst>
                                </p:cTn>
                              </p:par>
                              <p:par>
                                <p:cTn id="49" presetID="10"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childTnLst>
                                </p:cTn>
                              </p:par>
                              <p:par>
                                <p:cTn id="52" presetID="10" presetClass="entr" presetSubtype="0" fill="hold"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par>
                                <p:cTn id="55" presetID="10" presetClass="entr" presetSubtype="0" fill="hold" nodeType="withEffect">
                                  <p:stCondLst>
                                    <p:cond delay="0"/>
                                  </p:stCondLst>
                                  <p:childTnLst>
                                    <p:set>
                                      <p:cBhvr>
                                        <p:cTn id="56" dur="1" fill="hold">
                                          <p:stCondLst>
                                            <p:cond delay="0"/>
                                          </p:stCondLst>
                                        </p:cTn>
                                        <p:tgtEl>
                                          <p:spTgt spid="109"/>
                                        </p:tgtEl>
                                        <p:attrNameLst>
                                          <p:attrName>style.visibility</p:attrName>
                                        </p:attrNameLst>
                                      </p:cBhvr>
                                      <p:to>
                                        <p:strVal val="visible"/>
                                      </p:to>
                                    </p:set>
                                    <p:animEffect transition="in" filter="fade">
                                      <p:cBhvr>
                                        <p:cTn id="57" dur="500"/>
                                        <p:tgtEl>
                                          <p:spTgt spid="109"/>
                                        </p:tgtEl>
                                      </p:cBhvr>
                                    </p:animEffect>
                                  </p:childTnLst>
                                </p:cTn>
                              </p:par>
                              <p:par>
                                <p:cTn id="58" presetID="10" presetClass="entr" presetSubtype="0" fill="hold" nodeType="withEffect">
                                  <p:stCondLst>
                                    <p:cond delay="0"/>
                                  </p:stCondLst>
                                  <p:childTnLst>
                                    <p:set>
                                      <p:cBhvr>
                                        <p:cTn id="59" dur="1" fill="hold">
                                          <p:stCondLst>
                                            <p:cond delay="0"/>
                                          </p:stCondLst>
                                        </p:cTn>
                                        <p:tgtEl>
                                          <p:spTgt spid="110"/>
                                        </p:tgtEl>
                                        <p:attrNameLst>
                                          <p:attrName>style.visibility</p:attrName>
                                        </p:attrNameLst>
                                      </p:cBhvr>
                                      <p:to>
                                        <p:strVal val="visible"/>
                                      </p:to>
                                    </p:set>
                                    <p:animEffect transition="in" filter="fade">
                                      <p:cBhvr>
                                        <p:cTn id="60" dur="500"/>
                                        <p:tgtEl>
                                          <p:spTgt spid="110"/>
                                        </p:tgtEl>
                                      </p:cBhvr>
                                    </p:animEffect>
                                  </p:childTnLst>
                                </p:cTn>
                              </p:par>
                              <p:par>
                                <p:cTn id="61" presetID="10" presetClass="entr" presetSubtype="0" fill="hold" nodeType="withEffect">
                                  <p:stCondLst>
                                    <p:cond delay="0"/>
                                  </p:stCondLst>
                                  <p:childTnLst>
                                    <p:set>
                                      <p:cBhvr>
                                        <p:cTn id="62" dur="1" fill="hold">
                                          <p:stCondLst>
                                            <p:cond delay="0"/>
                                          </p:stCondLst>
                                        </p:cTn>
                                        <p:tgtEl>
                                          <p:spTgt spid="119"/>
                                        </p:tgtEl>
                                        <p:attrNameLst>
                                          <p:attrName>style.visibility</p:attrName>
                                        </p:attrNameLst>
                                      </p:cBhvr>
                                      <p:to>
                                        <p:strVal val="visible"/>
                                      </p:to>
                                    </p:set>
                                    <p:animEffect transition="in" filter="fade">
                                      <p:cBhvr>
                                        <p:cTn id="63" dur="500"/>
                                        <p:tgtEl>
                                          <p:spTgt spid="119"/>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91"/>
                                        </p:tgtEl>
                                        <p:attrNameLst>
                                          <p:attrName>style.visibility</p:attrName>
                                        </p:attrNameLst>
                                      </p:cBhvr>
                                      <p:to>
                                        <p:strVal val="visible"/>
                                      </p:to>
                                    </p:set>
                                    <p:animEffect transition="in" filter="wipe(down)">
                                      <p:cBhvr>
                                        <p:cTn id="66" dur="43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11" grpId="0" animBg="1"/>
      <p:bldP spid="52" grpId="0" animBg="1"/>
      <p:bldP spid="58" grpId="0" animBg="1"/>
      <p:bldP spid="67" grpId="0" animBg="1"/>
      <p:bldP spid="68" grpId="0" animBg="1"/>
      <p:bldP spid="69" grpId="0" animBg="1"/>
      <p:bldP spid="8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Outline</a:t>
            </a:r>
            <a:endParaRPr lang="en-US" dirty="0"/>
          </a:p>
        </p:txBody>
      </p:sp>
      <p:sp>
        <p:nvSpPr>
          <p:cNvPr id="3" name="Content Placeholder 2"/>
          <p:cNvSpPr>
            <a:spLocks noGrp="1"/>
          </p:cNvSpPr>
          <p:nvPr>
            <p:ph idx="1"/>
          </p:nvPr>
        </p:nvSpPr>
        <p:spPr>
          <a:xfrm>
            <a:off x="1371600" y="3962400"/>
            <a:ext cx="1600200" cy="685800"/>
          </a:xfrm>
        </p:spPr>
        <p:txBody>
          <a:bodyPr>
            <a:noAutofit/>
          </a:bodyPr>
          <a:lstStyle/>
          <a:p>
            <a:pPr marL="0" indent="0" algn="ctr">
              <a:buNone/>
            </a:pPr>
            <a:r>
              <a:rPr lang="en-US" sz="2200" spc="-100" dirty="0" smtClean="0">
                <a:solidFill>
                  <a:schemeClr val="bg1">
                    <a:lumMod val="65000"/>
                  </a:schemeClr>
                </a:solidFill>
              </a:rPr>
              <a:t>Declarative Policies</a:t>
            </a:r>
            <a:endParaRPr lang="en-US" sz="2200" spc="-100" dirty="0">
              <a:solidFill>
                <a:schemeClr val="bg1">
                  <a:lumMod val="65000"/>
                </a:schemeClr>
              </a:solidFill>
            </a:endParaRPr>
          </a:p>
        </p:txBody>
      </p:sp>
      <p:sp>
        <p:nvSpPr>
          <p:cNvPr id="4" name="Slide Number Placeholder 3"/>
          <p:cNvSpPr>
            <a:spLocks noGrp="1"/>
          </p:cNvSpPr>
          <p:nvPr>
            <p:ph type="sldNum" sz="quarter" idx="4"/>
          </p:nvPr>
        </p:nvSpPr>
        <p:spPr/>
        <p:txBody>
          <a:bodyPr/>
          <a:lstStyle/>
          <a:p>
            <a:fld id="{1D3B57D8-486F-43A6-99C3-5F46C00431D8}" type="slidenum">
              <a:rPr lang="en-US" smtClean="0"/>
              <a:pPr/>
              <a:t>21</a:t>
            </a:fld>
            <a:endParaRPr lang="en-US" dirty="0"/>
          </a:p>
        </p:txBody>
      </p:sp>
      <p:sp>
        <p:nvSpPr>
          <p:cNvPr id="11" name="Content Placeholder 2"/>
          <p:cNvSpPr txBox="1">
            <a:spLocks/>
          </p:cNvSpPr>
          <p:nvPr/>
        </p:nvSpPr>
        <p:spPr>
          <a:xfrm>
            <a:off x="2981325" y="3962400"/>
            <a:ext cx="1602698"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200" spc="-100" dirty="0" smtClean="0">
                <a:solidFill>
                  <a:schemeClr val="bg1">
                    <a:lumMod val="65000"/>
                  </a:schemeClr>
                </a:solidFill>
              </a:rPr>
              <a:t>Enforcement</a:t>
            </a:r>
            <a:endParaRPr lang="en-US" sz="2200" spc="-100" dirty="0">
              <a:solidFill>
                <a:schemeClr val="bg1">
                  <a:lumMod val="65000"/>
                </a:schemeClr>
              </a:solidFill>
            </a:endParaRPr>
          </a:p>
        </p:txBody>
      </p:sp>
      <p:sp>
        <p:nvSpPr>
          <p:cNvPr id="12" name="Content Placeholder 2"/>
          <p:cNvSpPr txBox="1">
            <a:spLocks/>
          </p:cNvSpPr>
          <p:nvPr/>
        </p:nvSpPr>
        <p:spPr>
          <a:xfrm>
            <a:off x="4574498" y="3962400"/>
            <a:ext cx="1597702"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200" spc="-100" dirty="0" smtClean="0">
                <a:solidFill>
                  <a:schemeClr val="bg1">
                    <a:lumMod val="65000"/>
                  </a:schemeClr>
                </a:solidFill>
              </a:rPr>
              <a:t>File </a:t>
            </a:r>
            <a:br>
              <a:rPr lang="en-US" sz="2200" spc="-100" dirty="0" smtClean="0">
                <a:solidFill>
                  <a:schemeClr val="bg1">
                    <a:lumMod val="65000"/>
                  </a:schemeClr>
                </a:solidFill>
              </a:rPr>
            </a:br>
            <a:r>
              <a:rPr lang="en-US" sz="2200" spc="-100" dirty="0" smtClean="0">
                <a:solidFill>
                  <a:schemeClr val="bg1">
                    <a:lumMod val="65000"/>
                  </a:schemeClr>
                </a:solidFill>
              </a:rPr>
              <a:t>Attestation</a:t>
            </a:r>
            <a:endParaRPr lang="en-US" sz="2200" spc="-100" dirty="0">
              <a:solidFill>
                <a:schemeClr val="bg1">
                  <a:lumMod val="65000"/>
                </a:schemeClr>
              </a:solidFill>
            </a:endParaRPr>
          </a:p>
        </p:txBody>
      </p:sp>
      <p:sp>
        <p:nvSpPr>
          <p:cNvPr id="13" name="Content Placeholder 2"/>
          <p:cNvSpPr txBox="1">
            <a:spLocks/>
          </p:cNvSpPr>
          <p:nvPr/>
        </p:nvSpPr>
        <p:spPr>
          <a:xfrm>
            <a:off x="6168749" y="3962400"/>
            <a:ext cx="1603651"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200" spc="-100" dirty="0" smtClean="0">
                <a:solidFill>
                  <a:schemeClr val="tx2">
                    <a:lumMod val="60000"/>
                    <a:lumOff val="40000"/>
                  </a:schemeClr>
                </a:solidFill>
              </a:rPr>
              <a:t>Guardat</a:t>
            </a:r>
            <a:br>
              <a:rPr lang="en-US" sz="2200" spc="-100" dirty="0" smtClean="0">
                <a:solidFill>
                  <a:schemeClr val="tx2">
                    <a:lumMod val="60000"/>
                    <a:lumOff val="40000"/>
                  </a:schemeClr>
                </a:solidFill>
              </a:rPr>
            </a:br>
            <a:r>
              <a:rPr lang="en-US" sz="2200" spc="-100" dirty="0" smtClean="0">
                <a:solidFill>
                  <a:schemeClr val="tx2">
                    <a:lumMod val="60000"/>
                    <a:lumOff val="40000"/>
                  </a:schemeClr>
                </a:solidFill>
              </a:rPr>
              <a:t>Transaction</a:t>
            </a:r>
            <a:endParaRPr lang="en-US" sz="2200" spc="-100" dirty="0">
              <a:solidFill>
                <a:schemeClr val="tx2">
                  <a:lumMod val="60000"/>
                  <a:lumOff val="40000"/>
                </a:schemeClr>
              </a:solidFill>
            </a:endParaRPr>
          </a:p>
        </p:txBody>
      </p:sp>
      <p:grpSp>
        <p:nvGrpSpPr>
          <p:cNvPr id="14" name="Group 13"/>
          <p:cNvGrpSpPr/>
          <p:nvPr/>
        </p:nvGrpSpPr>
        <p:grpSpPr>
          <a:xfrm>
            <a:off x="3154062" y="2057400"/>
            <a:ext cx="1417938" cy="1717046"/>
            <a:chOff x="6255209" y="262408"/>
            <a:chExt cx="2178877" cy="2325574"/>
          </a:xfrm>
        </p:grpSpPr>
        <p:pic>
          <p:nvPicPr>
            <p:cNvPr id="15" name="Picture 4" descr="http://files.softicons.com/download/web-icons/html5-icons-by-iconshock/png/512/offline_storage.png"/>
            <p:cNvPicPr>
              <a:picLocks noChangeAspect="1" noChangeArrowheads="1"/>
            </p:cNvPicPr>
            <p:nvPr/>
          </p:nvPicPr>
          <p:blipFill>
            <a:blip r:embed="rId3" cstate="print">
              <a:graysc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912338">
              <a:off x="6255209" y="409105"/>
              <a:ext cx="2178877" cy="217887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icons.iconarchive.com/icons/3dlb/3d/256/lock-icon.png"/>
            <p:cNvPicPr>
              <a:picLocks noChangeAspect="1" noChangeArrowheads="1"/>
            </p:cNvPicPr>
            <p:nvPr/>
          </p:nvPicPr>
          <p:blipFill>
            <a:blip r:embed="rId5" cstate="print">
              <a:grayscl/>
              <a:extLst>
                <a:ext uri="{BEBA8EAE-BF5A-486C-A8C5-ECC9F3942E4B}">
                  <a14:imgProps xmlns:a14="http://schemas.microsoft.com/office/drawing/2010/main">
                    <a14:imgLayer r:embed="rId6">
                      <a14:imgEffect>
                        <a14:sharpenSoften amount="50000"/>
                      </a14:imgEffect>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rot="912338">
              <a:off x="6858985" y="262408"/>
              <a:ext cx="1125747" cy="1125747"/>
            </a:xfrm>
            <a:prstGeom prst="rect">
              <a:avLst/>
            </a:prstGeom>
            <a:noFill/>
            <a:extLst/>
          </p:spPr>
        </p:pic>
      </p:grpSp>
      <p:pic>
        <p:nvPicPr>
          <p:cNvPr id="17" name="Picture 16" descr="https://www.mcnc.org/sites/default/files/Policy_highlight-iStock_000006675871XSmall.jpg"/>
          <p:cNvPicPr>
            <a:picLocks noChangeAspect="1" noChangeArrowheads="1"/>
          </p:cNvPicPr>
          <p:nvPr/>
        </p:nvPicPr>
        <p:blipFill>
          <a:blip r:embed="rId7" cstate="print">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463040" y="2328505"/>
            <a:ext cx="1432668" cy="93726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2971800" y="1752600"/>
            <a:ext cx="0" cy="3276600"/>
          </a:xfrm>
          <a:prstGeom prst="line">
            <a:avLst/>
          </a:prstGeom>
          <a:ln w="12700">
            <a:solidFill>
              <a:schemeClr val="bg1">
                <a:lumMod val="75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574498" y="1752600"/>
            <a:ext cx="0" cy="3276600"/>
          </a:xfrm>
          <a:prstGeom prst="line">
            <a:avLst/>
          </a:prstGeom>
          <a:ln w="12700">
            <a:solidFill>
              <a:schemeClr val="bg1">
                <a:lumMod val="75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172200" y="1752600"/>
            <a:ext cx="0" cy="3276600"/>
          </a:xfrm>
          <a:prstGeom prst="line">
            <a:avLst/>
          </a:prstGeom>
          <a:ln w="12700">
            <a:solidFill>
              <a:schemeClr val="bg1">
                <a:lumMod val="75000"/>
              </a:schemeClr>
            </a:solidFill>
            <a:prstDash val="sysDash"/>
          </a:ln>
          <a:effectLst/>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9">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val="0"/>
              </a:ext>
            </a:extLst>
          </a:blip>
          <a:stretch>
            <a:fillRect/>
          </a:stretch>
        </p:blipFill>
        <p:spPr bwMode="auto">
          <a:xfrm>
            <a:off x="4649772" y="2153665"/>
            <a:ext cx="1186319" cy="119566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vahldiek\Desktop\eurosystalk\certified.png"/>
          <p:cNvPicPr>
            <a:picLocks noChangeAspect="1" noChangeArrowheads="1"/>
          </p:cNvPicPr>
          <p:nvPr/>
        </p:nvPicPr>
        <p:blipFill>
          <a:blip r:embed="rId11" cstate="print">
            <a:extLst>
              <a:ext uri="{BEBA8EAE-BF5A-486C-A8C5-ECC9F3942E4B}">
                <a14:imgProps xmlns:a14="http://schemas.microsoft.com/office/drawing/2010/main">
                  <a14:imgLayer r:embed="rId12">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19548755">
            <a:off x="5180612" y="2843228"/>
            <a:ext cx="842558" cy="84507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18" name="Straight Connector 17"/>
          <p:cNvCxnSpPr/>
          <p:nvPr/>
        </p:nvCxnSpPr>
        <p:spPr>
          <a:xfrm>
            <a:off x="1371600" y="1295400"/>
            <a:ext cx="0" cy="4724400"/>
          </a:xfrm>
          <a:prstGeom prst="line">
            <a:avLst/>
          </a:prstGeom>
          <a:ln w="12700">
            <a:solidFill>
              <a:schemeClr val="bg1">
                <a:lumMod val="75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772400" y="1295400"/>
            <a:ext cx="0" cy="4724400"/>
          </a:xfrm>
          <a:prstGeom prst="line">
            <a:avLst/>
          </a:prstGeom>
          <a:ln w="12700">
            <a:solidFill>
              <a:schemeClr val="bg1">
                <a:lumMod val="75000"/>
              </a:schemeClr>
            </a:solidFill>
            <a:prstDash val="sysDash"/>
          </a:ln>
          <a:effectLst/>
        </p:spPr>
        <p:style>
          <a:lnRef idx="1">
            <a:schemeClr val="accent1"/>
          </a:lnRef>
          <a:fillRef idx="0">
            <a:schemeClr val="accent1"/>
          </a:fillRef>
          <a:effectRef idx="0">
            <a:schemeClr val="accent1"/>
          </a:effectRef>
          <a:fontRef idx="minor">
            <a:schemeClr val="tx1"/>
          </a:fontRef>
        </p:style>
      </p:cxnSp>
      <p:pic>
        <p:nvPicPr>
          <p:cNvPr id="23" name="Picture 6" descr="http://info.column5.com/Portals/127273/images/108783161-(1)-resized-600.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772951" y="4943475"/>
            <a:ext cx="1214966" cy="1295400"/>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Connector 33"/>
          <p:cNvCxnSpPr/>
          <p:nvPr/>
        </p:nvCxnSpPr>
        <p:spPr>
          <a:xfrm>
            <a:off x="1371600" y="1295400"/>
            <a:ext cx="6400800" cy="0"/>
          </a:xfrm>
          <a:prstGeom prst="line">
            <a:avLst/>
          </a:prstGeom>
          <a:ln w="12700">
            <a:solidFill>
              <a:schemeClr val="bg1">
                <a:lumMod val="75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371600" y="5029200"/>
            <a:ext cx="6400800" cy="0"/>
          </a:xfrm>
          <a:prstGeom prst="line">
            <a:avLst/>
          </a:prstGeom>
          <a:ln w="12700">
            <a:solidFill>
              <a:schemeClr val="bg1">
                <a:lumMod val="75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40" name="Content Placeholder 2"/>
          <p:cNvSpPr txBox="1">
            <a:spLocks/>
          </p:cNvSpPr>
          <p:nvPr/>
        </p:nvSpPr>
        <p:spPr>
          <a:xfrm>
            <a:off x="1371600" y="5029200"/>
            <a:ext cx="6400800" cy="990600"/>
          </a:xfrm>
          <a:prstGeom prst="rect">
            <a:avLst/>
          </a:prstGeom>
        </p:spPr>
        <p:txBody>
          <a:bodyPr vert="horz" lIns="91440" tIns="45720" rIns="91440" bIns="45720" rtlCol="0" anchor="ctr" anchorCtr="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200" spc="-100" dirty="0" smtClean="0"/>
              <a:t>Implementation &amp; Evaluation</a:t>
            </a:r>
            <a:endParaRPr lang="en-US" sz="2200" spc="-100" dirty="0"/>
          </a:p>
        </p:txBody>
      </p:sp>
      <p:cxnSp>
        <p:nvCxnSpPr>
          <p:cNvPr id="30" name="Straight Connector 29"/>
          <p:cNvCxnSpPr/>
          <p:nvPr/>
        </p:nvCxnSpPr>
        <p:spPr>
          <a:xfrm>
            <a:off x="1383623" y="1752600"/>
            <a:ext cx="6400800" cy="0"/>
          </a:xfrm>
          <a:prstGeom prst="line">
            <a:avLst/>
          </a:prstGeom>
          <a:ln w="12700">
            <a:solidFill>
              <a:schemeClr val="bg1">
                <a:lumMod val="75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35" name="Content Placeholder 2"/>
          <p:cNvSpPr txBox="1">
            <a:spLocks/>
          </p:cNvSpPr>
          <p:nvPr/>
        </p:nvSpPr>
        <p:spPr>
          <a:xfrm>
            <a:off x="1383623" y="1295400"/>
            <a:ext cx="6388777" cy="457200"/>
          </a:xfrm>
          <a:prstGeom prst="rect">
            <a:avLst/>
          </a:prstGeom>
        </p:spPr>
        <p:txBody>
          <a:bodyPr vert="horz" lIns="91440" tIns="45720" rIns="91440" bIns="45720" rtlCol="0" anchor="ctr" anchorCtr="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800" spc="-100" dirty="0" smtClean="0"/>
              <a:t>Design Principles</a:t>
            </a:r>
            <a:endParaRPr lang="en-US" sz="2800" spc="-100" dirty="0"/>
          </a:p>
        </p:txBody>
      </p:sp>
      <p:cxnSp>
        <p:nvCxnSpPr>
          <p:cNvPr id="29" name="Straight Arrow Connector 28"/>
          <p:cNvCxnSpPr>
            <a:stCxn id="27" idx="0"/>
            <a:endCxn id="36" idx="2"/>
          </p:cNvCxnSpPr>
          <p:nvPr/>
        </p:nvCxnSpPr>
        <p:spPr>
          <a:xfrm rot="5400000" flipH="1" flipV="1">
            <a:off x="6492324" y="2656338"/>
            <a:ext cx="575931" cy="323417"/>
          </a:xfrm>
          <a:prstGeom prst="curvedConnector2">
            <a:avLst/>
          </a:prstGeom>
          <a:ln w="57150">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27" name="Oval 26"/>
          <p:cNvSpPr/>
          <p:nvPr/>
        </p:nvSpPr>
        <p:spPr>
          <a:xfrm>
            <a:off x="6266587" y="3106011"/>
            <a:ext cx="703987" cy="703987"/>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1</a:t>
            </a:r>
            <a:endParaRPr lang="en-US" dirty="0"/>
          </a:p>
        </p:txBody>
      </p:sp>
      <p:sp>
        <p:nvSpPr>
          <p:cNvPr id="36" name="Oval 35"/>
          <p:cNvSpPr/>
          <p:nvPr/>
        </p:nvSpPr>
        <p:spPr>
          <a:xfrm>
            <a:off x="6941998" y="2159112"/>
            <a:ext cx="741935" cy="741935"/>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3442357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Atomic </a:t>
            </a:r>
            <a:r>
              <a:rPr lang="en-US" dirty="0" smtClean="0"/>
              <a:t>update of file</a:t>
            </a:r>
            <a:endParaRPr lang="en-US" dirty="0"/>
          </a:p>
          <a:p>
            <a:r>
              <a:rPr lang="en-US" dirty="0" smtClean="0"/>
              <a:t>Bundle multiple accesses</a:t>
            </a:r>
          </a:p>
          <a:p>
            <a:r>
              <a:rPr lang="en-US" dirty="0" smtClean="0"/>
              <a:t>Delays evaluation to commit operation</a:t>
            </a:r>
          </a:p>
          <a:p>
            <a:r>
              <a:rPr lang="en-US" dirty="0" smtClean="0"/>
              <a:t>Transaction caches</a:t>
            </a:r>
          </a:p>
        </p:txBody>
      </p:sp>
      <p:sp>
        <p:nvSpPr>
          <p:cNvPr id="3" name="Title 2"/>
          <p:cNvSpPr>
            <a:spLocks noGrp="1"/>
          </p:cNvSpPr>
          <p:nvPr>
            <p:ph type="title"/>
          </p:nvPr>
        </p:nvSpPr>
        <p:spPr/>
        <p:txBody>
          <a:bodyPr/>
          <a:lstStyle/>
          <a:p>
            <a:r>
              <a:rPr lang="en-US" dirty="0" smtClean="0"/>
              <a:t>Introducing Guardat Transactions</a:t>
            </a:r>
            <a:endParaRPr lang="en-US" dirty="0"/>
          </a:p>
        </p:txBody>
      </p:sp>
      <p:sp>
        <p:nvSpPr>
          <p:cNvPr id="4" name="Slide Number Placeholder 3"/>
          <p:cNvSpPr>
            <a:spLocks noGrp="1"/>
          </p:cNvSpPr>
          <p:nvPr>
            <p:ph type="sldNum" sz="quarter" idx="4"/>
          </p:nvPr>
        </p:nvSpPr>
        <p:spPr/>
        <p:txBody>
          <a:bodyPr/>
          <a:lstStyle/>
          <a:p>
            <a:fld id="{1D3B57D8-486F-43A6-99C3-5F46C00431D8}" type="slidenum">
              <a:rPr lang="en-US" smtClean="0"/>
              <a:pPr/>
              <a:t>22</a:t>
            </a:fld>
            <a:endParaRPr lang="en-US" dirty="0"/>
          </a:p>
        </p:txBody>
      </p:sp>
      <p:cxnSp>
        <p:nvCxnSpPr>
          <p:cNvPr id="5" name="Straight Arrow Connector 28"/>
          <p:cNvCxnSpPr>
            <a:stCxn id="6" idx="0"/>
            <a:endCxn id="7" idx="2"/>
          </p:cNvCxnSpPr>
          <p:nvPr/>
        </p:nvCxnSpPr>
        <p:spPr>
          <a:xfrm rot="5400000" flipH="1" flipV="1">
            <a:off x="6210599" y="4075461"/>
            <a:ext cx="637668" cy="772482"/>
          </a:xfrm>
          <a:prstGeom prst="curvedConnector2">
            <a:avLst/>
          </a:prstGeom>
          <a:ln w="57150">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6" name="Oval 5"/>
          <p:cNvSpPr/>
          <p:nvPr/>
        </p:nvSpPr>
        <p:spPr>
          <a:xfrm>
            <a:off x="5512720" y="4780536"/>
            <a:ext cx="1260944" cy="1260944"/>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200" dirty="0" smtClean="0"/>
              <a:t>1</a:t>
            </a:r>
            <a:endParaRPr lang="en-US" sz="3200" dirty="0"/>
          </a:p>
        </p:txBody>
      </p:sp>
      <p:sp>
        <p:nvSpPr>
          <p:cNvPr id="7" name="Oval 6"/>
          <p:cNvSpPr/>
          <p:nvPr/>
        </p:nvSpPr>
        <p:spPr>
          <a:xfrm>
            <a:off x="6915674" y="3505200"/>
            <a:ext cx="1275335" cy="1275335"/>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smtClean="0"/>
              <a:t>2</a:t>
            </a:r>
            <a:endParaRPr lang="en-US" sz="3200" dirty="0"/>
          </a:p>
        </p:txBody>
      </p:sp>
    </p:spTree>
    <p:extLst>
      <p:ext uri="{BB962C8B-B14F-4D97-AF65-F5344CB8AC3E}">
        <p14:creationId xmlns:p14="http://schemas.microsoft.com/office/powerpoint/2010/main" val="1093702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107"/>
          <p:cNvCxnSpPr/>
          <p:nvPr/>
        </p:nvCxnSpPr>
        <p:spPr>
          <a:xfrm>
            <a:off x="3273645" y="2574318"/>
            <a:ext cx="0" cy="2089021"/>
          </a:xfrm>
          <a:prstGeom prst="straightConnector1">
            <a:avLst/>
          </a:prstGeom>
          <a:ln w="76200">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409040" y="4475844"/>
            <a:ext cx="6972959" cy="1924955"/>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r>
              <a:rPr lang="en-US" b="1" dirty="0" smtClean="0">
                <a:solidFill>
                  <a:schemeClr val="accent3">
                    <a:lumMod val="75000"/>
                  </a:schemeClr>
                </a:solidFill>
              </a:rPr>
              <a:t>Guardat</a:t>
            </a:r>
          </a:p>
          <a:p>
            <a:r>
              <a:rPr lang="en-US" b="1" dirty="0" smtClean="0">
                <a:solidFill>
                  <a:schemeClr val="accent3">
                    <a:lumMod val="75000"/>
                  </a:schemeClr>
                </a:solidFill>
              </a:rPr>
              <a:t>Device</a:t>
            </a:r>
          </a:p>
          <a:p>
            <a:endParaRPr lang="en-US" b="1" dirty="0">
              <a:solidFill>
                <a:schemeClr val="accent3">
                  <a:lumMod val="75000"/>
                </a:schemeClr>
              </a:solidFill>
            </a:endParaRPr>
          </a:p>
          <a:p>
            <a:endParaRPr lang="en-US" b="1" dirty="0" smtClean="0">
              <a:solidFill>
                <a:schemeClr val="accent3">
                  <a:lumMod val="75000"/>
                </a:schemeClr>
              </a:solidFill>
            </a:endParaRPr>
          </a:p>
          <a:p>
            <a:endParaRPr lang="en-US" sz="1200" b="1" dirty="0">
              <a:solidFill>
                <a:schemeClr val="accent3">
                  <a:lumMod val="75000"/>
                </a:schemeClr>
              </a:solidFill>
            </a:endParaRPr>
          </a:p>
          <a:p>
            <a:endParaRPr lang="en-US" sz="1200" b="1" dirty="0" smtClean="0">
              <a:solidFill>
                <a:schemeClr val="accent3">
                  <a:lumMod val="75000"/>
                </a:schemeClr>
              </a:solidFill>
            </a:endParaRPr>
          </a:p>
          <a:p>
            <a:endParaRPr lang="en-US" sz="1200" b="1" dirty="0">
              <a:solidFill>
                <a:schemeClr val="accent3">
                  <a:lumMod val="75000"/>
                </a:schemeClr>
              </a:solidFill>
            </a:endParaRPr>
          </a:p>
          <a:p>
            <a:endParaRPr lang="en-US" b="1" dirty="0" smtClean="0">
              <a:solidFill>
                <a:schemeClr val="accent3">
                  <a:lumMod val="75000"/>
                </a:schemeClr>
              </a:solidFill>
            </a:endParaRPr>
          </a:p>
        </p:txBody>
      </p:sp>
      <p:sp>
        <p:nvSpPr>
          <p:cNvPr id="16" name="Rectangle 15"/>
          <p:cNvSpPr/>
          <p:nvPr/>
        </p:nvSpPr>
        <p:spPr>
          <a:xfrm>
            <a:off x="5491820" y="4568240"/>
            <a:ext cx="2737780" cy="1680160"/>
          </a:xfrm>
          <a:prstGeom prst="rect">
            <a:avLst/>
          </a:prstGeom>
          <a:ln/>
        </p:spPr>
        <p:style>
          <a:lnRef idx="1">
            <a:schemeClr val="accent3"/>
          </a:lnRef>
          <a:fillRef idx="2">
            <a:schemeClr val="accent3"/>
          </a:fillRef>
          <a:effectRef idx="1">
            <a:schemeClr val="accent3"/>
          </a:effectRef>
          <a:fontRef idx="minor">
            <a:schemeClr val="dk1"/>
          </a:fontRef>
        </p:style>
        <p:txBody>
          <a:bodyPr rtlCol="0" anchor="t" anchorCtr="0"/>
          <a:lstStyle/>
          <a:p>
            <a:r>
              <a:rPr lang="en-US" spc="-30" dirty="0" smtClean="0"/>
              <a:t>Trusted Controller</a:t>
            </a:r>
            <a:endParaRPr lang="en-US" spc="-30" dirty="0"/>
          </a:p>
        </p:txBody>
      </p:sp>
      <p:sp>
        <p:nvSpPr>
          <p:cNvPr id="104" name="Rounded Rectangle 103"/>
          <p:cNvSpPr/>
          <p:nvPr/>
        </p:nvSpPr>
        <p:spPr>
          <a:xfrm>
            <a:off x="5637754" y="4920234"/>
            <a:ext cx="2439446" cy="1175766"/>
          </a:xfrm>
          <a:prstGeom prst="roundRect">
            <a:avLst/>
          </a:prstGeom>
          <a:ln/>
        </p:spPr>
        <p:style>
          <a:lnRef idx="2">
            <a:schemeClr val="accent3"/>
          </a:lnRef>
          <a:fillRef idx="1">
            <a:schemeClr val="lt1"/>
          </a:fillRef>
          <a:effectRef idx="0">
            <a:schemeClr val="accent3"/>
          </a:effectRef>
          <a:fontRef idx="minor">
            <a:schemeClr val="dk1"/>
          </a:fontRef>
        </p:style>
        <p:txBody>
          <a:bodyPr rtlCol="0" anchor="ctr"/>
          <a:lstStyle/>
          <a:p>
            <a:r>
              <a:rPr lang="en-US" dirty="0" smtClean="0"/>
              <a:t>Transaction cache</a:t>
            </a:r>
          </a:p>
          <a:p>
            <a:endParaRPr lang="en-US" dirty="0"/>
          </a:p>
          <a:p>
            <a:endParaRPr lang="en-US" dirty="0" smtClean="0"/>
          </a:p>
          <a:p>
            <a:endParaRPr lang="en-US" dirty="0"/>
          </a:p>
        </p:txBody>
      </p:sp>
      <p:pic>
        <p:nvPicPr>
          <p:cNvPr id="11267" name="Picture 3" descr="C:\Users\vahldiek\Google Drive\anjo\mpi\papers\TrustedStorage\gdeurosys15-talk\eurosystalk\emptyFi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985" y="2086099"/>
            <a:ext cx="679780" cy="685506"/>
          </a:xfrm>
          <a:prstGeom prst="rect">
            <a:avLst/>
          </a:prstGeom>
          <a:noFill/>
          <a:extLst>
            <a:ext uri="{909E8E84-426E-40DD-AFC4-6F175D3DCCD1}">
              <a14:hiddenFill xmlns:a14="http://schemas.microsoft.com/office/drawing/2010/main">
                <a:solidFill>
                  <a:srgbClr val="FFFFFF"/>
                </a:solidFill>
              </a14:hiddenFill>
            </a:ext>
          </a:extLst>
        </p:spPr>
      </p:pic>
      <p:sp>
        <p:nvSpPr>
          <p:cNvPr id="99" name="Rectangle 98"/>
          <p:cNvSpPr/>
          <p:nvPr/>
        </p:nvSpPr>
        <p:spPr>
          <a:xfrm>
            <a:off x="2975872" y="5749955"/>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0" name="Rectangle 99"/>
          <p:cNvSpPr/>
          <p:nvPr/>
        </p:nvSpPr>
        <p:spPr>
          <a:xfrm>
            <a:off x="3191367" y="5749955"/>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1" name="Rectangle 100"/>
          <p:cNvSpPr/>
          <p:nvPr/>
        </p:nvSpPr>
        <p:spPr>
          <a:xfrm>
            <a:off x="3402604" y="5749955"/>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2" name="Rectangle 101"/>
          <p:cNvSpPr/>
          <p:nvPr/>
        </p:nvSpPr>
        <p:spPr>
          <a:xfrm>
            <a:off x="3626313" y="5749955"/>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 name="Title 2"/>
          <p:cNvSpPr>
            <a:spLocks noGrp="1"/>
          </p:cNvSpPr>
          <p:nvPr>
            <p:ph type="title"/>
          </p:nvPr>
        </p:nvSpPr>
        <p:spPr/>
        <p:txBody>
          <a:bodyPr/>
          <a:lstStyle/>
          <a:p>
            <a:r>
              <a:rPr lang="en-US" dirty="0" smtClean="0"/>
              <a:t>Guardat Transaction by Example</a:t>
            </a:r>
            <a:endParaRPr lang="en-US" dirty="0"/>
          </a:p>
        </p:txBody>
      </p:sp>
      <p:sp>
        <p:nvSpPr>
          <p:cNvPr id="4" name="Slide Number Placeholder 3"/>
          <p:cNvSpPr>
            <a:spLocks noGrp="1"/>
          </p:cNvSpPr>
          <p:nvPr>
            <p:ph type="sldNum" sz="quarter" idx="4"/>
          </p:nvPr>
        </p:nvSpPr>
        <p:spPr/>
        <p:txBody>
          <a:bodyPr/>
          <a:lstStyle/>
          <a:p>
            <a:fld id="{1D3B57D8-486F-43A6-99C3-5F46C00431D8}" type="slidenum">
              <a:rPr lang="en-US" smtClean="0"/>
              <a:pPr/>
              <a:t>23</a:t>
            </a:fld>
            <a:endParaRPr lang="en-US" dirty="0"/>
          </a:p>
        </p:txBody>
      </p:sp>
      <p:sp>
        <p:nvSpPr>
          <p:cNvPr id="11" name="Abgerundetes Rechteck 16"/>
          <p:cNvSpPr/>
          <p:nvPr/>
        </p:nvSpPr>
        <p:spPr>
          <a:xfrm>
            <a:off x="2438400" y="2191477"/>
            <a:ext cx="1688557" cy="38284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Application</a:t>
            </a:r>
          </a:p>
        </p:txBody>
      </p:sp>
      <p:sp>
        <p:nvSpPr>
          <p:cNvPr id="12" name="Abgerundetes Rechteck 16"/>
          <p:cNvSpPr/>
          <p:nvPr/>
        </p:nvSpPr>
        <p:spPr>
          <a:xfrm>
            <a:off x="2438400" y="2665810"/>
            <a:ext cx="1688557" cy="6869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OS</a:t>
            </a:r>
          </a:p>
          <a:p>
            <a:pPr algn="ctr"/>
            <a:r>
              <a:rPr lang="en-US" sz="2000" dirty="0" smtClean="0"/>
              <a:t>File </a:t>
            </a:r>
            <a:r>
              <a:rPr lang="en-US" sz="2000" dirty="0"/>
              <a:t>S</a:t>
            </a:r>
            <a:r>
              <a:rPr lang="en-US" sz="2000" dirty="0" smtClean="0"/>
              <a:t>ystem</a:t>
            </a:r>
          </a:p>
        </p:txBody>
      </p:sp>
      <p:sp>
        <p:nvSpPr>
          <p:cNvPr id="17" name="Rectangle 16"/>
          <p:cNvSpPr/>
          <p:nvPr/>
        </p:nvSpPr>
        <p:spPr>
          <a:xfrm>
            <a:off x="1642533" y="5139959"/>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8" name="Rectangle 17"/>
          <p:cNvSpPr/>
          <p:nvPr/>
        </p:nvSpPr>
        <p:spPr>
          <a:xfrm>
            <a:off x="1866242" y="5139959"/>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9" name="Rectangle 18"/>
          <p:cNvSpPr/>
          <p:nvPr/>
        </p:nvSpPr>
        <p:spPr>
          <a:xfrm>
            <a:off x="2092791" y="5139959"/>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ectangle 19"/>
          <p:cNvSpPr/>
          <p:nvPr/>
        </p:nvSpPr>
        <p:spPr>
          <a:xfrm>
            <a:off x="2308286" y="5139959"/>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21" name="Picture 2" descr="http://images.wikia.com/tesfanon/images/2/22/Policy.png"/>
          <p:cNvPicPr>
            <a:picLocks noChangeAspect="1" noChangeArrowheads="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090631">
            <a:off x="4399805" y="5013385"/>
            <a:ext cx="692358" cy="752869"/>
          </a:xfrm>
          <a:prstGeom prst="rect">
            <a:avLst/>
          </a:prstGeom>
          <a:ln>
            <a:noFill/>
          </a:ln>
          <a:effectLst/>
          <a:extLst>
            <a:ext uri="{909E8E84-426E-40DD-AFC4-6F175D3DCCD1}">
              <a14:hiddenFill xmlns:a14="http://schemas.microsoft.com/office/drawing/2010/main">
                <a:solidFill>
                  <a:srgbClr val="FFFFFF"/>
                </a:solidFill>
              </a14:hiddenFill>
            </a:ext>
          </a:extLst>
        </p:spPr>
      </p:pic>
      <p:sp>
        <p:nvSpPr>
          <p:cNvPr id="22" name="Rectangle 21"/>
          <p:cNvSpPr/>
          <p:nvPr/>
        </p:nvSpPr>
        <p:spPr>
          <a:xfrm>
            <a:off x="2525614" y="5139959"/>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3" name="Rectangle 22"/>
          <p:cNvSpPr/>
          <p:nvPr/>
        </p:nvSpPr>
        <p:spPr>
          <a:xfrm>
            <a:off x="2749323" y="5139959"/>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4" name="Rectangle 23"/>
          <p:cNvSpPr/>
          <p:nvPr/>
        </p:nvSpPr>
        <p:spPr>
          <a:xfrm>
            <a:off x="2975872" y="5139959"/>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5" name="Rectangle 24"/>
          <p:cNvSpPr/>
          <p:nvPr/>
        </p:nvSpPr>
        <p:spPr>
          <a:xfrm>
            <a:off x="3191367" y="5139959"/>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6" name="Rectangle 25"/>
          <p:cNvSpPr/>
          <p:nvPr/>
        </p:nvSpPr>
        <p:spPr>
          <a:xfrm>
            <a:off x="3402604" y="5139959"/>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7" name="Rectangle 26"/>
          <p:cNvSpPr/>
          <p:nvPr/>
        </p:nvSpPr>
        <p:spPr>
          <a:xfrm>
            <a:off x="3626313" y="5139959"/>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8" name="Rectangle 27"/>
          <p:cNvSpPr/>
          <p:nvPr/>
        </p:nvSpPr>
        <p:spPr>
          <a:xfrm>
            <a:off x="3852862" y="5139959"/>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9" name="Rectangle 28"/>
          <p:cNvSpPr/>
          <p:nvPr/>
        </p:nvSpPr>
        <p:spPr>
          <a:xfrm>
            <a:off x="4068357" y="5139959"/>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0" name="Rectangle 29"/>
          <p:cNvSpPr/>
          <p:nvPr/>
        </p:nvSpPr>
        <p:spPr>
          <a:xfrm>
            <a:off x="1642533" y="5347619"/>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1" name="Rectangle 30"/>
          <p:cNvSpPr/>
          <p:nvPr/>
        </p:nvSpPr>
        <p:spPr>
          <a:xfrm>
            <a:off x="1866242" y="5347619"/>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2" name="Rectangle 31"/>
          <p:cNvSpPr/>
          <p:nvPr/>
        </p:nvSpPr>
        <p:spPr>
          <a:xfrm>
            <a:off x="2092791" y="5347619"/>
            <a:ext cx="152400" cy="152400"/>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3" name="Rectangle 32"/>
          <p:cNvSpPr/>
          <p:nvPr/>
        </p:nvSpPr>
        <p:spPr>
          <a:xfrm>
            <a:off x="2308286" y="5347619"/>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4" name="Rectangle 33"/>
          <p:cNvSpPr/>
          <p:nvPr/>
        </p:nvSpPr>
        <p:spPr>
          <a:xfrm>
            <a:off x="2525614" y="5347619"/>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5" name="Rectangle 34"/>
          <p:cNvSpPr/>
          <p:nvPr/>
        </p:nvSpPr>
        <p:spPr>
          <a:xfrm>
            <a:off x="2749323" y="5347619"/>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6" name="Rectangle 35"/>
          <p:cNvSpPr/>
          <p:nvPr/>
        </p:nvSpPr>
        <p:spPr>
          <a:xfrm>
            <a:off x="2975872" y="5347619"/>
            <a:ext cx="152400" cy="152400"/>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7" name="Rectangle 36"/>
          <p:cNvSpPr/>
          <p:nvPr/>
        </p:nvSpPr>
        <p:spPr>
          <a:xfrm>
            <a:off x="3191367" y="5347619"/>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8" name="Rectangle 37"/>
          <p:cNvSpPr/>
          <p:nvPr/>
        </p:nvSpPr>
        <p:spPr>
          <a:xfrm>
            <a:off x="3402604" y="5347619"/>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9" name="Rectangle 38"/>
          <p:cNvSpPr/>
          <p:nvPr/>
        </p:nvSpPr>
        <p:spPr>
          <a:xfrm>
            <a:off x="3626313" y="5347619"/>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0" name="Rectangle 39"/>
          <p:cNvSpPr/>
          <p:nvPr/>
        </p:nvSpPr>
        <p:spPr>
          <a:xfrm>
            <a:off x="3852862" y="5347619"/>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1" name="Rectangle 40"/>
          <p:cNvSpPr/>
          <p:nvPr/>
        </p:nvSpPr>
        <p:spPr>
          <a:xfrm>
            <a:off x="4068357" y="5347619"/>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2" name="Rectangle 41"/>
          <p:cNvSpPr/>
          <p:nvPr/>
        </p:nvSpPr>
        <p:spPr>
          <a:xfrm>
            <a:off x="1642533" y="5548787"/>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3" name="Rectangle 42"/>
          <p:cNvSpPr/>
          <p:nvPr/>
        </p:nvSpPr>
        <p:spPr>
          <a:xfrm>
            <a:off x="1866242" y="5548787"/>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4" name="Rectangle 43"/>
          <p:cNvSpPr/>
          <p:nvPr/>
        </p:nvSpPr>
        <p:spPr>
          <a:xfrm>
            <a:off x="2092791" y="5548787"/>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5" name="Rectangle 44"/>
          <p:cNvSpPr/>
          <p:nvPr/>
        </p:nvSpPr>
        <p:spPr>
          <a:xfrm>
            <a:off x="2308286" y="5548787"/>
            <a:ext cx="152400" cy="152400"/>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6" name="Rectangle 45"/>
          <p:cNvSpPr/>
          <p:nvPr/>
        </p:nvSpPr>
        <p:spPr>
          <a:xfrm>
            <a:off x="2525614" y="5548787"/>
            <a:ext cx="152400" cy="152400"/>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7" name="Rectangle 46"/>
          <p:cNvSpPr/>
          <p:nvPr/>
        </p:nvSpPr>
        <p:spPr>
          <a:xfrm>
            <a:off x="2749323" y="5548787"/>
            <a:ext cx="152400" cy="152400"/>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8" name="Rectangle 47"/>
          <p:cNvSpPr/>
          <p:nvPr/>
        </p:nvSpPr>
        <p:spPr>
          <a:xfrm>
            <a:off x="2975872" y="5548787"/>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9" name="Rectangle 48"/>
          <p:cNvSpPr/>
          <p:nvPr/>
        </p:nvSpPr>
        <p:spPr>
          <a:xfrm>
            <a:off x="3191367" y="5548787"/>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0" name="Rectangle 49"/>
          <p:cNvSpPr/>
          <p:nvPr/>
        </p:nvSpPr>
        <p:spPr>
          <a:xfrm>
            <a:off x="3402604" y="5548787"/>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1" name="Rectangle 50"/>
          <p:cNvSpPr/>
          <p:nvPr/>
        </p:nvSpPr>
        <p:spPr>
          <a:xfrm>
            <a:off x="3626313" y="5548787"/>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2" name="Rectangle 51"/>
          <p:cNvSpPr/>
          <p:nvPr/>
        </p:nvSpPr>
        <p:spPr>
          <a:xfrm>
            <a:off x="3852862" y="5548787"/>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3" name="Rectangle 52"/>
          <p:cNvSpPr/>
          <p:nvPr/>
        </p:nvSpPr>
        <p:spPr>
          <a:xfrm>
            <a:off x="4068357" y="5548787"/>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ectangle 53"/>
          <p:cNvSpPr/>
          <p:nvPr/>
        </p:nvSpPr>
        <p:spPr>
          <a:xfrm>
            <a:off x="1642533" y="5749955"/>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5" name="Rectangle 54"/>
          <p:cNvSpPr/>
          <p:nvPr/>
        </p:nvSpPr>
        <p:spPr>
          <a:xfrm>
            <a:off x="1866242" y="5749955"/>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6" name="Rectangle 55"/>
          <p:cNvSpPr/>
          <p:nvPr/>
        </p:nvSpPr>
        <p:spPr>
          <a:xfrm>
            <a:off x="2092791" y="5749955"/>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7" name="Rectangle 56"/>
          <p:cNvSpPr/>
          <p:nvPr/>
        </p:nvSpPr>
        <p:spPr>
          <a:xfrm>
            <a:off x="2308286" y="5749955"/>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8" name="Rectangle 57"/>
          <p:cNvSpPr/>
          <p:nvPr/>
        </p:nvSpPr>
        <p:spPr>
          <a:xfrm>
            <a:off x="2525614" y="5749955"/>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9" name="Rectangle 58"/>
          <p:cNvSpPr/>
          <p:nvPr/>
        </p:nvSpPr>
        <p:spPr>
          <a:xfrm>
            <a:off x="2749323" y="5749955"/>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0" name="Rectangle 59"/>
          <p:cNvSpPr/>
          <p:nvPr/>
        </p:nvSpPr>
        <p:spPr>
          <a:xfrm>
            <a:off x="2975872" y="5749955"/>
            <a:ext cx="152400" cy="1524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1" name="Rectangle 60"/>
          <p:cNvSpPr/>
          <p:nvPr/>
        </p:nvSpPr>
        <p:spPr>
          <a:xfrm>
            <a:off x="3191367" y="5749955"/>
            <a:ext cx="152400" cy="1524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2" name="Rectangle 61"/>
          <p:cNvSpPr/>
          <p:nvPr/>
        </p:nvSpPr>
        <p:spPr>
          <a:xfrm>
            <a:off x="3402604" y="5749955"/>
            <a:ext cx="152400" cy="1524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3" name="Rectangle 62"/>
          <p:cNvSpPr/>
          <p:nvPr/>
        </p:nvSpPr>
        <p:spPr>
          <a:xfrm>
            <a:off x="3626313" y="5749955"/>
            <a:ext cx="152400" cy="1524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4" name="Rectangle 63"/>
          <p:cNvSpPr/>
          <p:nvPr/>
        </p:nvSpPr>
        <p:spPr>
          <a:xfrm>
            <a:off x="3852862" y="5749955"/>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5" name="Rectangle 64"/>
          <p:cNvSpPr/>
          <p:nvPr/>
        </p:nvSpPr>
        <p:spPr>
          <a:xfrm>
            <a:off x="4068357" y="5749955"/>
            <a:ext cx="152400" cy="152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6" name="Inhaltsplatzhalter 2"/>
          <p:cNvSpPr txBox="1">
            <a:spLocks/>
          </p:cNvSpPr>
          <p:nvPr/>
        </p:nvSpPr>
        <p:spPr>
          <a:xfrm>
            <a:off x="4113753" y="4612801"/>
            <a:ext cx="1524001" cy="61486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dirty="0" smtClean="0"/>
              <a:t>Metadata:</a:t>
            </a:r>
          </a:p>
        </p:txBody>
      </p:sp>
      <p:cxnSp>
        <p:nvCxnSpPr>
          <p:cNvPr id="67" name="Straight Arrow Connector 66"/>
          <p:cNvCxnSpPr>
            <a:endCxn id="36" idx="3"/>
          </p:cNvCxnSpPr>
          <p:nvPr/>
        </p:nvCxnSpPr>
        <p:spPr>
          <a:xfrm flipH="1" flipV="1">
            <a:off x="3128272" y="5423819"/>
            <a:ext cx="1617713" cy="7619"/>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68" name="Straight Arrow Connector 67"/>
          <p:cNvCxnSpPr>
            <a:stCxn id="36" idx="3"/>
            <a:endCxn id="32" idx="3"/>
          </p:cNvCxnSpPr>
          <p:nvPr/>
        </p:nvCxnSpPr>
        <p:spPr>
          <a:xfrm flipH="1">
            <a:off x="2245191" y="5423819"/>
            <a:ext cx="883081"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69" name="Straight Arrow Connector 89"/>
          <p:cNvCxnSpPr>
            <a:endCxn id="47" idx="3"/>
          </p:cNvCxnSpPr>
          <p:nvPr/>
        </p:nvCxnSpPr>
        <p:spPr>
          <a:xfrm rot="10800000" flipV="1">
            <a:off x="2901723" y="5423819"/>
            <a:ext cx="226550" cy="201168"/>
          </a:xfrm>
          <a:prstGeom prst="bentConnector3">
            <a:avLst>
              <a:gd name="adj1" fmla="val -452"/>
            </a:avLst>
          </a:prstGeom>
          <a:ln>
            <a:tailEnd type="arrow"/>
          </a:ln>
        </p:spPr>
        <p:style>
          <a:lnRef idx="3">
            <a:schemeClr val="accent3"/>
          </a:lnRef>
          <a:fillRef idx="0">
            <a:schemeClr val="accent3"/>
          </a:fillRef>
          <a:effectRef idx="2">
            <a:schemeClr val="accent3"/>
          </a:effectRef>
          <a:fontRef idx="minor">
            <a:schemeClr val="tx1"/>
          </a:fontRef>
        </p:style>
      </p:cxnSp>
      <p:cxnSp>
        <p:nvCxnSpPr>
          <p:cNvPr id="70" name="Straight Arrow Connector 89"/>
          <p:cNvCxnSpPr>
            <a:stCxn id="47" idx="3"/>
            <a:endCxn id="46" idx="3"/>
          </p:cNvCxnSpPr>
          <p:nvPr/>
        </p:nvCxnSpPr>
        <p:spPr>
          <a:xfrm flipH="1">
            <a:off x="2678014" y="5624987"/>
            <a:ext cx="223709"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71" name="Straight Arrow Connector 89"/>
          <p:cNvCxnSpPr>
            <a:stCxn id="46" idx="3"/>
            <a:endCxn id="45" idx="3"/>
          </p:cNvCxnSpPr>
          <p:nvPr/>
        </p:nvCxnSpPr>
        <p:spPr>
          <a:xfrm flipH="1">
            <a:off x="2460686" y="5624987"/>
            <a:ext cx="217328"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72" name="Straight Arrow Connector 71"/>
          <p:cNvCxnSpPr>
            <a:endCxn id="63" idx="3"/>
          </p:cNvCxnSpPr>
          <p:nvPr/>
        </p:nvCxnSpPr>
        <p:spPr>
          <a:xfrm rot="10800000" flipV="1">
            <a:off x="3778714" y="5431437"/>
            <a:ext cx="967271" cy="394718"/>
          </a:xfrm>
          <a:prstGeom prst="bentConnector3">
            <a:avLst>
              <a:gd name="adj1" fmla="val 39168"/>
            </a:avLst>
          </a:prstGeom>
          <a:ln>
            <a:tailEnd type="arrow"/>
          </a:ln>
        </p:spPr>
        <p:style>
          <a:lnRef idx="3">
            <a:schemeClr val="accent3"/>
          </a:lnRef>
          <a:fillRef idx="0">
            <a:schemeClr val="accent3"/>
          </a:fillRef>
          <a:effectRef idx="2">
            <a:schemeClr val="accent3"/>
          </a:effectRef>
          <a:fontRef idx="minor">
            <a:schemeClr val="tx1"/>
          </a:fontRef>
        </p:style>
      </p:cxnSp>
      <p:cxnSp>
        <p:nvCxnSpPr>
          <p:cNvPr id="75" name="Straight Arrow Connector 89"/>
          <p:cNvCxnSpPr>
            <a:stCxn id="63" idx="3"/>
            <a:endCxn id="62" idx="3"/>
          </p:cNvCxnSpPr>
          <p:nvPr/>
        </p:nvCxnSpPr>
        <p:spPr>
          <a:xfrm flipH="1">
            <a:off x="3555004" y="5826155"/>
            <a:ext cx="223709"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78" name="Straight Arrow Connector 89"/>
          <p:cNvCxnSpPr>
            <a:stCxn id="62" idx="3"/>
            <a:endCxn id="61" idx="3"/>
          </p:cNvCxnSpPr>
          <p:nvPr/>
        </p:nvCxnSpPr>
        <p:spPr>
          <a:xfrm flipH="1">
            <a:off x="3343767" y="5826155"/>
            <a:ext cx="211237"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81" name="Straight Arrow Connector 89"/>
          <p:cNvCxnSpPr>
            <a:stCxn id="61" idx="3"/>
            <a:endCxn id="60" idx="3"/>
          </p:cNvCxnSpPr>
          <p:nvPr/>
        </p:nvCxnSpPr>
        <p:spPr>
          <a:xfrm flipH="1">
            <a:off x="3128272" y="5826155"/>
            <a:ext cx="215495"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pic>
        <p:nvPicPr>
          <p:cNvPr id="11266" name="Picture 2" descr="C:\Users\vahldiek\Google Drive\anjo\mpi\papers\TrustedStorage\gdeurosys15-talk\eurosystalk\web V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400" y="2097087"/>
            <a:ext cx="1560513" cy="156051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icons.iconarchive.com/icons/3dlb/3d/256/lock-icon.png"/>
          <p:cNvPicPr>
            <a:picLocks noChangeAspect="1" noChangeArrowheads="1"/>
          </p:cNvPicPr>
          <p:nvPr/>
        </p:nvPicPr>
        <p:blipFill>
          <a:blip r:embed="rId6" cstate="print">
            <a:duotone>
              <a:prstClr val="black"/>
              <a:srgbClr val="FF0000">
                <a:tint val="45000"/>
                <a:satMod val="400000"/>
              </a:srgbClr>
            </a:duotone>
            <a:extLst>
              <a:ext uri="{BEBA8EAE-BF5A-486C-A8C5-ECC9F3942E4B}">
                <a14:imgProps xmlns:a14="http://schemas.microsoft.com/office/drawing/2010/main">
                  <a14:imgLayer r:embed="rId7">
                    <a14:imgEffect>
                      <a14:sharpenSoften amount="50000"/>
                    </a14:imgEffect>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rot="912338">
            <a:off x="7869627" y="5781305"/>
            <a:ext cx="719944" cy="816821"/>
          </a:xfrm>
          <a:prstGeom prst="rect">
            <a:avLst/>
          </a:prstGeom>
          <a:noFill/>
          <a:extLst/>
        </p:spPr>
      </p:pic>
      <p:sp>
        <p:nvSpPr>
          <p:cNvPr id="103" name="TextBox 102"/>
          <p:cNvSpPr txBox="1"/>
          <p:nvPr/>
        </p:nvSpPr>
        <p:spPr>
          <a:xfrm rot="18000000">
            <a:off x="3318615" y="2732673"/>
            <a:ext cx="1109863" cy="307777"/>
          </a:xfrm>
          <a:prstGeom prst="rect">
            <a:avLst/>
          </a:prstGeom>
          <a:solidFill>
            <a:schemeClr val="lt1">
              <a:alpha val="64000"/>
            </a:schemeClr>
          </a:solidFill>
          <a:ln w="28575" cmpd="sng">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b="1" dirty="0" smtClean="0">
                <a:solidFill>
                  <a:srgbClr val="FF0000"/>
                </a:solidFill>
              </a:rPr>
              <a:t>UNTRUSTED</a:t>
            </a:r>
            <a:endParaRPr lang="en-US" sz="1400" b="1" dirty="0">
              <a:solidFill>
                <a:srgbClr val="FF0000"/>
              </a:solidFill>
            </a:endParaRPr>
          </a:p>
        </p:txBody>
      </p:sp>
      <p:cxnSp>
        <p:nvCxnSpPr>
          <p:cNvPr id="94" name="Straight Arrow Connector 93"/>
          <p:cNvCxnSpPr/>
          <p:nvPr/>
        </p:nvCxnSpPr>
        <p:spPr>
          <a:xfrm>
            <a:off x="3517357" y="2574318"/>
            <a:ext cx="1" cy="190152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105" name="Picture 7"/>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644210" y="3019694"/>
            <a:ext cx="816476" cy="824035"/>
          </a:xfrm>
          <a:prstGeom prst="rect">
            <a:avLst/>
          </a:prstGeom>
          <a:noFill/>
          <a:extLst>
            <a:ext uri="{909E8E84-426E-40DD-AFC4-6F175D3DCCD1}">
              <a14:hiddenFill xmlns:a14="http://schemas.microsoft.com/office/drawing/2010/main">
                <a:solidFill>
                  <a:srgbClr val="FFFFFF"/>
                </a:solidFill>
              </a14:hiddenFill>
            </a:ext>
          </a:extLst>
        </p:spPr>
      </p:pic>
      <p:sp>
        <p:nvSpPr>
          <p:cNvPr id="109" name="Rectangle 108"/>
          <p:cNvSpPr/>
          <p:nvPr/>
        </p:nvSpPr>
        <p:spPr>
          <a:xfrm>
            <a:off x="6509636" y="5400323"/>
            <a:ext cx="533400" cy="402238"/>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N</a:t>
            </a:r>
            <a:r>
              <a:rPr lang="en-US" dirty="0" smtClean="0"/>
              <a:t>#</a:t>
            </a:r>
            <a:endParaRPr lang="en-US" dirty="0"/>
          </a:p>
        </p:txBody>
      </p:sp>
      <p:sp>
        <p:nvSpPr>
          <p:cNvPr id="110" name="Rectangle 109"/>
          <p:cNvSpPr/>
          <p:nvPr/>
        </p:nvSpPr>
        <p:spPr>
          <a:xfrm>
            <a:off x="1880323" y="2209800"/>
            <a:ext cx="289643" cy="23846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500" dirty="0"/>
              <a:t>N</a:t>
            </a:r>
            <a:r>
              <a:rPr lang="en-US" sz="500" dirty="0" smtClean="0"/>
              <a:t>#</a:t>
            </a:r>
            <a:endParaRPr lang="en-US" sz="500" dirty="0"/>
          </a:p>
        </p:txBody>
      </p:sp>
      <p:pic>
        <p:nvPicPr>
          <p:cNvPr id="106" name="Picture 3" descr="C:\Users\vahldiek\Desktop\eurosystalk\certified.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9398794">
            <a:off x="1880321" y="2452563"/>
            <a:ext cx="499812" cy="501304"/>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3" descr="C:\Users\vahldiek\Google Drive\anjo\mpi\papers\TrustedStorage\gdeurosys15-talk\eurosystalk\emptyFi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5204778"/>
            <a:ext cx="679780" cy="685506"/>
          </a:xfrm>
          <a:prstGeom prst="rect">
            <a:avLst/>
          </a:prstGeom>
          <a:noFill/>
          <a:extLst>
            <a:ext uri="{909E8E84-426E-40DD-AFC4-6F175D3DCCD1}">
              <a14:hiddenFill xmlns:a14="http://schemas.microsoft.com/office/drawing/2010/main">
                <a:solidFill>
                  <a:srgbClr val="FFFFFF"/>
                </a:solidFill>
              </a14:hiddenFill>
            </a:ext>
          </a:extLst>
        </p:spPr>
      </p:pic>
      <p:sp>
        <p:nvSpPr>
          <p:cNvPr id="113" name="Rectangle 112"/>
          <p:cNvSpPr/>
          <p:nvPr/>
        </p:nvSpPr>
        <p:spPr>
          <a:xfrm>
            <a:off x="7483538" y="5334000"/>
            <a:ext cx="289643" cy="23846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500" dirty="0"/>
              <a:t>N</a:t>
            </a:r>
            <a:r>
              <a:rPr lang="en-US" sz="500" dirty="0" smtClean="0"/>
              <a:t>#</a:t>
            </a:r>
            <a:endParaRPr lang="en-US" sz="500" dirty="0"/>
          </a:p>
        </p:txBody>
      </p:sp>
      <p:pic>
        <p:nvPicPr>
          <p:cNvPr id="114" name="Picture 3" descr="C:\Users\vahldiek\Desktop\eurosystalk\certified.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9398794">
            <a:off x="7483536" y="5571242"/>
            <a:ext cx="499812" cy="501304"/>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23" descr="C:\Users\vahldiek\Downloads\magnifying-glass-189254_1280.png"/>
          <p:cNvPicPr>
            <a:picLocks noChangeAspect="1" noChangeArrowheads="1"/>
          </p:cNvPicPr>
          <p:nvPr/>
        </p:nvPicPr>
        <p:blipFill>
          <a:blip r:embed="rId10" cstate="print">
            <a:extLst>
              <a:ext uri="{BEBA8EAE-BF5A-486C-A8C5-ECC9F3942E4B}">
                <a14:imgProps xmlns:a14="http://schemas.microsoft.com/office/drawing/2010/main">
                  <a14:imgLayer r:embed="rId11">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4999615" y="5071402"/>
            <a:ext cx="984411" cy="967492"/>
          </a:xfrm>
          <a:prstGeom prst="rect">
            <a:avLst/>
          </a:prstGeom>
          <a:noFill/>
          <a:extLst>
            <a:ext uri="{909E8E84-426E-40DD-AFC4-6F175D3DCCD1}">
              <a14:hiddenFill xmlns:a14="http://schemas.microsoft.com/office/drawing/2010/main">
                <a:solidFill>
                  <a:srgbClr val="FFFFFF"/>
                </a:solidFill>
              </a14:hiddenFill>
            </a:ext>
          </a:extLst>
        </p:spPr>
      </p:pic>
      <p:sp>
        <p:nvSpPr>
          <p:cNvPr id="120" name="Rectangle 119"/>
          <p:cNvSpPr/>
          <p:nvPr/>
        </p:nvSpPr>
        <p:spPr>
          <a:xfrm>
            <a:off x="347082" y="1295400"/>
            <a:ext cx="8492115" cy="68580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US" sz="2400" spc="-80" dirty="0" smtClean="0"/>
              <a:t>Shifting burden of </a:t>
            </a:r>
            <a:r>
              <a:rPr lang="en-US" sz="2400" b="1" spc="-80" dirty="0" smtClean="0"/>
              <a:t>proving</a:t>
            </a:r>
            <a:r>
              <a:rPr lang="en-US" sz="2400" spc="-80" dirty="0" smtClean="0"/>
              <a:t> </a:t>
            </a:r>
            <a:r>
              <a:rPr lang="en-US" sz="2400" spc="-80" dirty="0"/>
              <a:t>complex </a:t>
            </a:r>
            <a:r>
              <a:rPr lang="en-US" sz="2400" b="1" spc="-80" dirty="0" smtClean="0"/>
              <a:t>policy </a:t>
            </a:r>
            <a:r>
              <a:rPr lang="en-US" sz="2400" b="1" spc="-80" dirty="0"/>
              <a:t>compliance </a:t>
            </a:r>
            <a:r>
              <a:rPr lang="en-US" sz="2400" spc="-80" dirty="0"/>
              <a:t>to untrusted </a:t>
            </a:r>
            <a:r>
              <a:rPr lang="en-US" sz="2400" spc="-80" dirty="0" smtClean="0"/>
              <a:t>code keeping policies </a:t>
            </a:r>
            <a:r>
              <a:rPr lang="en-US" sz="2400" b="1" spc="-80" dirty="0" smtClean="0"/>
              <a:t>concise</a:t>
            </a:r>
            <a:r>
              <a:rPr lang="en-US" sz="2400" spc="-80" dirty="0" smtClean="0"/>
              <a:t> and policy evaluation </a:t>
            </a:r>
            <a:r>
              <a:rPr lang="en-US" sz="2400" b="1" spc="-80" dirty="0" smtClean="0"/>
              <a:t>efficient</a:t>
            </a:r>
            <a:r>
              <a:rPr lang="en-US" sz="2400" spc="-80" dirty="0" smtClean="0"/>
              <a:t>.</a:t>
            </a:r>
            <a:endParaRPr lang="en-US" sz="2400" spc="-80" dirty="0"/>
          </a:p>
        </p:txBody>
      </p:sp>
      <p:pic>
        <p:nvPicPr>
          <p:cNvPr id="128" name="Picture 2" descr="http://images.wikia.com/tesfanon/images/2/22/Policy.png"/>
          <p:cNvPicPr>
            <a:picLocks noChangeAspect="1" noChangeArrowheads="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090631">
            <a:off x="5676256" y="5315837"/>
            <a:ext cx="547728" cy="595599"/>
          </a:xfrm>
          <a:prstGeom prst="rect">
            <a:avLst/>
          </a:prstGeom>
          <a:ln>
            <a:noFill/>
          </a:ln>
          <a:effectLst/>
          <a:extLst>
            <a:ext uri="{909E8E84-426E-40DD-AFC4-6F175D3DCCD1}">
              <a14:hiddenFill xmlns:a14="http://schemas.microsoft.com/office/drawing/2010/main">
                <a:solidFill>
                  <a:srgbClr val="FFFFFF"/>
                </a:solidFill>
              </a14:hiddenFill>
            </a:ext>
          </a:extLst>
        </p:spPr>
      </p:pic>
      <p:cxnSp>
        <p:nvCxnSpPr>
          <p:cNvPr id="85" name="Straight Arrow Connector 84"/>
          <p:cNvCxnSpPr>
            <a:stCxn id="11" idx="2"/>
          </p:cNvCxnSpPr>
          <p:nvPr/>
        </p:nvCxnSpPr>
        <p:spPr>
          <a:xfrm rot="5400000">
            <a:off x="2245114" y="1971739"/>
            <a:ext cx="434986" cy="1640144"/>
          </a:xfrm>
          <a:prstGeom prst="bentConnector2">
            <a:avLst/>
          </a:prstGeom>
          <a:ln>
            <a:headEnd type="arrow" w="med" len="med"/>
            <a:tailEnd type="none" w="med" len="med"/>
          </a:ln>
        </p:spPr>
        <p:style>
          <a:lnRef idx="3">
            <a:schemeClr val="dk1"/>
          </a:lnRef>
          <a:fillRef idx="0">
            <a:schemeClr val="dk1"/>
          </a:fillRef>
          <a:effectRef idx="2">
            <a:schemeClr val="dk1"/>
          </a:effectRef>
          <a:fontRef idx="minor">
            <a:schemeClr val="tx1"/>
          </a:fontRef>
        </p:style>
      </p:cxnSp>
      <p:sp>
        <p:nvSpPr>
          <p:cNvPr id="2" name="Rounded Rectangular Callout 1"/>
          <p:cNvSpPr/>
          <p:nvPr/>
        </p:nvSpPr>
        <p:spPr>
          <a:xfrm>
            <a:off x="4272621" y="2352910"/>
            <a:ext cx="4109378" cy="1661204"/>
          </a:xfrm>
          <a:prstGeom prst="wedgeRoundRectCallout">
            <a:avLst>
              <a:gd name="adj1" fmla="val -71809"/>
              <a:gd name="adj2" fmla="val -47589"/>
              <a:gd name="adj3" fmla="val 16667"/>
            </a:avLst>
          </a:prstGeom>
          <a:solidFill>
            <a:srgbClr val="FFFFFF">
              <a:alpha val="41176"/>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pc="-30" dirty="0" smtClean="0"/>
          </a:p>
        </p:txBody>
      </p:sp>
      <p:sp>
        <p:nvSpPr>
          <p:cNvPr id="97" name="TextBox 96"/>
          <p:cNvSpPr txBox="1"/>
          <p:nvPr/>
        </p:nvSpPr>
        <p:spPr>
          <a:xfrm>
            <a:off x="4360485" y="2382897"/>
            <a:ext cx="4097715" cy="1631216"/>
          </a:xfrm>
          <a:prstGeom prst="rect">
            <a:avLst/>
          </a:prstGeom>
          <a:noFill/>
        </p:spPr>
        <p:txBody>
          <a:bodyPr wrap="square" rtlCol="0">
            <a:spAutoFit/>
          </a:bodyPr>
          <a:lstStyle/>
          <a:p>
            <a:r>
              <a:rPr lang="en-US" sz="2000" b="1" dirty="0" smtClean="0"/>
              <a:t>Demonstrate policy compliance:</a:t>
            </a:r>
          </a:p>
          <a:p>
            <a:r>
              <a:rPr lang="en-US" sz="2000" dirty="0"/>
              <a:t>1. Download binary + certificate</a:t>
            </a:r>
          </a:p>
          <a:p>
            <a:r>
              <a:rPr lang="en-US" sz="2000" dirty="0" smtClean="0"/>
              <a:t>2. </a:t>
            </a:r>
            <a:r>
              <a:rPr lang="en-US" sz="2000" dirty="0"/>
              <a:t>Begin transaction </a:t>
            </a:r>
            <a:r>
              <a:rPr lang="en-US" sz="2000" dirty="0" err="1" smtClean="0"/>
              <a:t>tx</a:t>
            </a:r>
            <a:r>
              <a:rPr lang="en-US" sz="2000" dirty="0" smtClean="0"/>
              <a:t> (+ certificate)</a:t>
            </a:r>
          </a:p>
          <a:p>
            <a:r>
              <a:rPr lang="en-US" sz="2000" dirty="0" smtClean="0"/>
              <a:t>3. Write new binary</a:t>
            </a:r>
          </a:p>
          <a:p>
            <a:r>
              <a:rPr lang="en-US" sz="2000" dirty="0"/>
              <a:t>4</a:t>
            </a:r>
            <a:r>
              <a:rPr lang="en-US" sz="2000" dirty="0" smtClean="0"/>
              <a:t>. Commit transaction </a:t>
            </a:r>
            <a:r>
              <a:rPr lang="en-US" sz="2000" dirty="0" err="1" smtClean="0"/>
              <a:t>tx</a:t>
            </a:r>
            <a:r>
              <a:rPr lang="en-US" sz="2000" dirty="0" smtClean="0"/>
              <a:t>`</a:t>
            </a:r>
            <a:endParaRPr lang="en-US" sz="2000" dirty="0"/>
          </a:p>
        </p:txBody>
      </p:sp>
    </p:spTree>
    <p:extLst>
      <p:ext uri="{BB962C8B-B14F-4D97-AF65-F5344CB8AC3E}">
        <p14:creationId xmlns:p14="http://schemas.microsoft.com/office/powerpoint/2010/main" val="79931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par>
                                <p:cTn id="8" presetID="10" presetClass="entr" presetSubtype="0" fill="hold" nodeType="withEffect">
                                  <p:stCondLst>
                                    <p:cond delay="0"/>
                                  </p:stCondLst>
                                  <p:childTnLst>
                                    <p:set>
                                      <p:cBhvr>
                                        <p:cTn id="9" dur="1" fill="hold">
                                          <p:stCondLst>
                                            <p:cond delay="0"/>
                                          </p:stCondLst>
                                        </p:cTn>
                                        <p:tgtEl>
                                          <p:spTgt spid="11267"/>
                                        </p:tgtEl>
                                        <p:attrNameLst>
                                          <p:attrName>style.visibility</p:attrName>
                                        </p:attrNameLst>
                                      </p:cBhvr>
                                      <p:to>
                                        <p:strVal val="visible"/>
                                      </p:to>
                                    </p:set>
                                    <p:animEffect transition="in" filter="fade">
                                      <p:cBhvr>
                                        <p:cTn id="10" dur="500"/>
                                        <p:tgtEl>
                                          <p:spTgt spid="1126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0"/>
                                        </p:tgtEl>
                                        <p:attrNameLst>
                                          <p:attrName>style.visibility</p:attrName>
                                        </p:attrNameLst>
                                      </p:cBhvr>
                                      <p:to>
                                        <p:strVal val="visible"/>
                                      </p:to>
                                    </p:set>
                                    <p:animEffect transition="in" filter="fade">
                                      <p:cBhvr>
                                        <p:cTn id="13" dur="500"/>
                                        <p:tgtEl>
                                          <p:spTgt spid="110"/>
                                        </p:tgtEl>
                                      </p:cBhvr>
                                    </p:animEffect>
                                  </p:childTnLst>
                                </p:cTn>
                              </p:par>
                              <p:par>
                                <p:cTn id="14" presetID="10" presetClass="entr" presetSubtype="0" fill="hold" nodeType="withEffect">
                                  <p:stCondLst>
                                    <p:cond delay="0"/>
                                  </p:stCondLst>
                                  <p:childTnLst>
                                    <p:set>
                                      <p:cBhvr>
                                        <p:cTn id="15" dur="1" fill="hold">
                                          <p:stCondLst>
                                            <p:cond delay="0"/>
                                          </p:stCondLst>
                                        </p:cTn>
                                        <p:tgtEl>
                                          <p:spTgt spid="106"/>
                                        </p:tgtEl>
                                        <p:attrNameLst>
                                          <p:attrName>style.visibility</p:attrName>
                                        </p:attrNameLst>
                                      </p:cBhvr>
                                      <p:to>
                                        <p:strVal val="visible"/>
                                      </p:to>
                                    </p:set>
                                    <p:animEffect transition="in" filter="fade">
                                      <p:cBhvr>
                                        <p:cTn id="16" dur="500"/>
                                        <p:tgtEl>
                                          <p:spTgt spid="106"/>
                                        </p:tgtEl>
                                      </p:cBhvr>
                                    </p:animEffect>
                                  </p:childTnLst>
                                </p:cTn>
                              </p:par>
                              <p:par>
                                <p:cTn id="17" presetID="10" presetClass="entr" presetSubtype="0" fill="hold" nodeType="withEffect">
                                  <p:stCondLst>
                                    <p:cond delay="0"/>
                                  </p:stCondLst>
                                  <p:childTnLst>
                                    <p:set>
                                      <p:cBhvr>
                                        <p:cTn id="18" dur="1" fill="hold">
                                          <p:stCondLst>
                                            <p:cond delay="0"/>
                                          </p:stCondLst>
                                        </p:cTn>
                                        <p:tgtEl>
                                          <p:spTgt spid="105"/>
                                        </p:tgtEl>
                                        <p:attrNameLst>
                                          <p:attrName>style.visibility</p:attrName>
                                        </p:attrNameLst>
                                      </p:cBhvr>
                                      <p:to>
                                        <p:strVal val="visible"/>
                                      </p:to>
                                    </p:set>
                                    <p:animEffect transition="in" filter="fade">
                                      <p:cBhvr>
                                        <p:cTn id="19" dur="500"/>
                                        <p:tgtEl>
                                          <p:spTgt spid="105"/>
                                        </p:tgtEl>
                                      </p:cBhvr>
                                    </p:animEffect>
                                  </p:childTnLst>
                                </p:cTn>
                              </p:par>
                              <p:par>
                                <p:cTn id="20" presetID="10" presetClass="entr" presetSubtype="0" fill="hold" nodeType="withEffect">
                                  <p:stCondLst>
                                    <p:cond delay="0"/>
                                  </p:stCondLst>
                                  <p:childTnLst>
                                    <p:set>
                                      <p:cBhvr>
                                        <p:cTn id="21" dur="1" fill="hold">
                                          <p:stCondLst>
                                            <p:cond delay="0"/>
                                          </p:stCondLst>
                                        </p:cTn>
                                        <p:tgtEl>
                                          <p:spTgt spid="97">
                                            <p:txEl>
                                              <p:pRg st="1" end="1"/>
                                            </p:txEl>
                                          </p:spTgt>
                                        </p:tgtEl>
                                        <p:attrNameLst>
                                          <p:attrName>style.visibility</p:attrName>
                                        </p:attrNameLst>
                                      </p:cBhvr>
                                      <p:to>
                                        <p:strVal val="visible"/>
                                      </p:to>
                                    </p:set>
                                    <p:animEffect transition="in" filter="fade">
                                      <p:cBhvr>
                                        <p:cTn id="22" dur="500"/>
                                        <p:tgtEl>
                                          <p:spTgt spid="9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7">
                                            <p:txEl>
                                              <p:pRg st="2" end="2"/>
                                            </p:txEl>
                                          </p:spTgt>
                                        </p:tgtEl>
                                        <p:attrNameLst>
                                          <p:attrName>style.visibility</p:attrName>
                                        </p:attrNameLst>
                                      </p:cBhvr>
                                      <p:to>
                                        <p:strVal val="visible"/>
                                      </p:to>
                                    </p:set>
                                    <p:animEffect transition="in" filter="fade">
                                      <p:cBhvr>
                                        <p:cTn id="27" dur="500"/>
                                        <p:tgtEl>
                                          <p:spTgt spid="97">
                                            <p:txEl>
                                              <p:pRg st="2" end="2"/>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500"/>
                                        <p:tgtEl>
                                          <p:spTgt spid="104"/>
                                        </p:tgtEl>
                                      </p:cBhvr>
                                    </p:animEffect>
                                  </p:childTnLst>
                                </p:cTn>
                              </p:par>
                              <p:par>
                                <p:cTn id="31" presetID="10" presetClass="entr" presetSubtype="0" fill="hold" nodeType="withEffect">
                                  <p:stCondLst>
                                    <p:cond delay="0"/>
                                  </p:stCondLst>
                                  <p:childTnLst>
                                    <p:set>
                                      <p:cBhvr>
                                        <p:cTn id="32" dur="1" fill="hold">
                                          <p:stCondLst>
                                            <p:cond delay="0"/>
                                          </p:stCondLst>
                                        </p:cTn>
                                        <p:tgtEl>
                                          <p:spTgt spid="94"/>
                                        </p:tgtEl>
                                        <p:attrNameLst>
                                          <p:attrName>style.visibility</p:attrName>
                                        </p:attrNameLst>
                                      </p:cBhvr>
                                      <p:to>
                                        <p:strVal val="visible"/>
                                      </p:to>
                                    </p:set>
                                    <p:animEffect transition="in" filter="fade">
                                      <p:cBhvr>
                                        <p:cTn id="33" dur="500"/>
                                        <p:tgtEl>
                                          <p:spTgt spid="94"/>
                                        </p:tgtEl>
                                      </p:cBhvr>
                                    </p:animEffect>
                                  </p:childTnLst>
                                </p:cTn>
                              </p:par>
                              <p:par>
                                <p:cTn id="34" presetID="10" presetClass="entr" presetSubtype="0" fill="hold" nodeType="withEffect">
                                  <p:stCondLst>
                                    <p:cond delay="0"/>
                                  </p:stCondLst>
                                  <p:childTnLst>
                                    <p:set>
                                      <p:cBhvr>
                                        <p:cTn id="35" dur="1" fill="hold">
                                          <p:stCondLst>
                                            <p:cond delay="0"/>
                                          </p:stCondLst>
                                        </p:cTn>
                                        <p:tgtEl>
                                          <p:spTgt spid="128"/>
                                        </p:tgtEl>
                                        <p:attrNameLst>
                                          <p:attrName>style.visibility</p:attrName>
                                        </p:attrNameLst>
                                      </p:cBhvr>
                                      <p:to>
                                        <p:strVal val="visible"/>
                                      </p:to>
                                    </p:set>
                                    <p:animEffect transition="in" filter="fade">
                                      <p:cBhvr>
                                        <p:cTn id="36" dur="500"/>
                                        <p:tgtEl>
                                          <p:spTgt spid="1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3"/>
                                        </p:tgtEl>
                                        <p:attrNameLst>
                                          <p:attrName>style.visibility</p:attrName>
                                        </p:attrNameLst>
                                      </p:cBhvr>
                                      <p:to>
                                        <p:strVal val="visible"/>
                                      </p:to>
                                    </p:set>
                                    <p:animEffect transition="in" filter="fade">
                                      <p:cBhvr>
                                        <p:cTn id="39" dur="500"/>
                                        <p:tgtEl>
                                          <p:spTgt spid="113"/>
                                        </p:tgtEl>
                                      </p:cBhvr>
                                    </p:animEffect>
                                  </p:childTnLst>
                                </p:cTn>
                              </p:par>
                              <p:par>
                                <p:cTn id="40" presetID="10" presetClass="entr" presetSubtype="0" fill="hold" nodeType="withEffect">
                                  <p:stCondLst>
                                    <p:cond delay="0"/>
                                  </p:stCondLst>
                                  <p:childTnLst>
                                    <p:set>
                                      <p:cBhvr>
                                        <p:cTn id="41" dur="1" fill="hold">
                                          <p:stCondLst>
                                            <p:cond delay="0"/>
                                          </p:stCondLst>
                                        </p:cTn>
                                        <p:tgtEl>
                                          <p:spTgt spid="114"/>
                                        </p:tgtEl>
                                        <p:attrNameLst>
                                          <p:attrName>style.visibility</p:attrName>
                                        </p:attrNameLst>
                                      </p:cBhvr>
                                      <p:to>
                                        <p:strVal val="visible"/>
                                      </p:to>
                                    </p:set>
                                    <p:animEffect transition="in" filter="fade">
                                      <p:cBhvr>
                                        <p:cTn id="42" dur="500"/>
                                        <p:tgtEl>
                                          <p:spTgt spid="114"/>
                                        </p:tgtEl>
                                      </p:cBhvr>
                                    </p:animEffect>
                                  </p:childTnLst>
                                </p:cTn>
                              </p:par>
                              <p:par>
                                <p:cTn id="43" presetID="10" presetClass="entr" presetSubtype="0" fill="hold" nodeType="withEffect">
                                  <p:stCondLst>
                                    <p:cond delay="0"/>
                                  </p:stCondLst>
                                  <p:childTnLst>
                                    <p:set>
                                      <p:cBhvr>
                                        <p:cTn id="44" dur="1" fill="hold">
                                          <p:stCondLst>
                                            <p:cond delay="0"/>
                                          </p:stCondLst>
                                        </p:cTn>
                                        <p:tgtEl>
                                          <p:spTgt spid="111"/>
                                        </p:tgtEl>
                                        <p:attrNameLst>
                                          <p:attrName>style.visibility</p:attrName>
                                        </p:attrNameLst>
                                      </p:cBhvr>
                                      <p:to>
                                        <p:strVal val="visible"/>
                                      </p:to>
                                    </p:set>
                                    <p:animEffect transition="in" filter="fade">
                                      <p:cBhvr>
                                        <p:cTn id="45" dur="500"/>
                                        <p:tgtEl>
                                          <p:spTgt spid="11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97">
                                            <p:txEl>
                                              <p:pRg st="3" end="3"/>
                                            </p:txEl>
                                          </p:spTgt>
                                        </p:tgtEl>
                                        <p:attrNameLst>
                                          <p:attrName>style.visibility</p:attrName>
                                        </p:attrNameLst>
                                      </p:cBhvr>
                                      <p:to>
                                        <p:strVal val="visible"/>
                                      </p:to>
                                    </p:set>
                                    <p:animEffect transition="in" filter="fade">
                                      <p:cBhvr>
                                        <p:cTn id="50" dur="500"/>
                                        <p:tgtEl>
                                          <p:spTgt spid="97">
                                            <p:txEl>
                                              <p:pRg st="3" end="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09"/>
                                        </p:tgtEl>
                                        <p:attrNameLst>
                                          <p:attrName>style.visibility</p:attrName>
                                        </p:attrNameLst>
                                      </p:cBhvr>
                                      <p:to>
                                        <p:strVal val="visible"/>
                                      </p:to>
                                    </p:set>
                                    <p:animEffect transition="in" filter="fade">
                                      <p:cBhvr>
                                        <p:cTn id="53" dur="500"/>
                                        <p:tgtEl>
                                          <p:spTgt spid="10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fade">
                                      <p:cBhvr>
                                        <p:cTn id="56" dur="500"/>
                                        <p:tgtEl>
                                          <p:spTgt spid="6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1"/>
                                        </p:tgtEl>
                                        <p:attrNameLst>
                                          <p:attrName>style.visibility</p:attrName>
                                        </p:attrNameLst>
                                      </p:cBhvr>
                                      <p:to>
                                        <p:strVal val="visible"/>
                                      </p:to>
                                    </p:set>
                                    <p:animEffect transition="in" filter="fade">
                                      <p:cBhvr>
                                        <p:cTn id="59" dur="500"/>
                                        <p:tgtEl>
                                          <p:spTgt spid="6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2"/>
                                        </p:tgtEl>
                                        <p:attrNameLst>
                                          <p:attrName>style.visibility</p:attrName>
                                        </p:attrNameLst>
                                      </p:cBhvr>
                                      <p:to>
                                        <p:strVal val="visible"/>
                                      </p:to>
                                    </p:set>
                                    <p:animEffect transition="in" filter="fade">
                                      <p:cBhvr>
                                        <p:cTn id="62" dur="500"/>
                                        <p:tgtEl>
                                          <p:spTgt spid="6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fade">
                                      <p:cBhvr>
                                        <p:cTn id="65" dur="500"/>
                                        <p:tgtEl>
                                          <p:spTgt spid="6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97">
                                            <p:txEl>
                                              <p:pRg st="4" end="4"/>
                                            </p:txEl>
                                          </p:spTgt>
                                        </p:tgtEl>
                                        <p:attrNameLst>
                                          <p:attrName>style.visibility</p:attrName>
                                        </p:attrNameLst>
                                      </p:cBhvr>
                                      <p:to>
                                        <p:strVal val="visible"/>
                                      </p:to>
                                    </p:set>
                                    <p:animEffect transition="in" filter="fade">
                                      <p:cBhvr>
                                        <p:cTn id="70" dur="500"/>
                                        <p:tgtEl>
                                          <p:spTgt spid="97">
                                            <p:txEl>
                                              <p:pRg st="4" end="4"/>
                                            </p:txEl>
                                          </p:spTgt>
                                        </p:tgtEl>
                                      </p:cBhvr>
                                    </p:animEffect>
                                  </p:childTnLst>
                                </p:cTn>
                              </p:par>
                              <p:par>
                                <p:cTn id="71" presetID="1" presetClass="entr" presetSubtype="0" fill="hold" nodeType="withEffect">
                                  <p:stCondLst>
                                    <p:cond delay="0"/>
                                  </p:stCondLst>
                                  <p:childTnLst>
                                    <p:set>
                                      <p:cBhvr>
                                        <p:cTn id="72" dur="1" fill="hold">
                                          <p:stCondLst>
                                            <p:cond delay="0"/>
                                          </p:stCondLst>
                                        </p:cTn>
                                        <p:tgtEl>
                                          <p:spTgt spid="119"/>
                                        </p:tgtEl>
                                        <p:attrNameLst>
                                          <p:attrName>style.visibility</p:attrName>
                                        </p:attrNameLst>
                                      </p:cBhvr>
                                      <p:to>
                                        <p:strVal val="visible"/>
                                      </p:to>
                                    </p:set>
                                  </p:childTnLst>
                                </p:cTn>
                              </p:par>
                            </p:childTnLst>
                          </p:cTn>
                        </p:par>
                        <p:par>
                          <p:cTn id="73" fill="hold">
                            <p:stCondLst>
                              <p:cond delay="500"/>
                            </p:stCondLst>
                            <p:childTnLst>
                              <p:par>
                                <p:cTn id="74" presetID="26" presetClass="path" presetSubtype="0" repeatCount="2000" accel="50000" decel="50000" nodeType="afterEffect">
                                  <p:stCondLst>
                                    <p:cond delay="0"/>
                                  </p:stCondLst>
                                  <p:childTnLst>
                                    <p:animMotion origin="layout" path="M -4.16667E-6 -1.85185E-6 C -4.16667E-6 0.0331 0.02553 0.05996 0.05678 0.05996 C 0.09375 0.05996 0.10695 0.03009 0.1125 0.01204 L 0.11841 -0.01204 C 0.12414 -0.03009 0.1382 -0.05995 0.17987 -0.05995 C 0.2066 -0.05995 0.23698 -0.0331 0.23698 -1.85185E-6 C 0.23698 0.0331 0.2066 0.05996 0.17987 0.05996 C 0.1382 0.05996 0.12414 0.03009 0.11841 0.01204 L 0.1125 -0.01204 C 0.10695 -0.03009 0.09375 -0.05995 0.05678 -0.05995 C 0.02553 -0.05995 -4.16667E-6 -0.0331 -4.16667E-6 -1.85185E-6 Z " pathEditMode="relative" rAng="0" ptsTypes="ffFffffFfff">
                                      <p:cBhvr>
                                        <p:cTn id="75" dur="3000" fill="hold"/>
                                        <p:tgtEl>
                                          <p:spTgt spid="119"/>
                                        </p:tgtEl>
                                        <p:attrNameLst>
                                          <p:attrName>ppt_x</p:attrName>
                                          <p:attrName>ppt_y</p:attrName>
                                        </p:attrNameLst>
                                      </p:cBhvr>
                                      <p:rCtr x="11840" y="0"/>
                                    </p:animMotion>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72"/>
                                        </p:tgtEl>
                                        <p:attrNameLst>
                                          <p:attrName>style.visibility</p:attrName>
                                        </p:attrNameLst>
                                      </p:cBhvr>
                                      <p:to>
                                        <p:strVal val="visible"/>
                                      </p:to>
                                    </p:set>
                                    <p:animEffect transition="in" filter="fade">
                                      <p:cBhvr>
                                        <p:cTn id="80" dur="500"/>
                                        <p:tgtEl>
                                          <p:spTgt spid="72"/>
                                        </p:tgtEl>
                                      </p:cBhvr>
                                    </p:animEffect>
                                  </p:childTnLst>
                                </p:cTn>
                              </p:par>
                              <p:par>
                                <p:cTn id="81" presetID="10" presetClass="exit" presetSubtype="0" fill="hold" nodeType="withEffect">
                                  <p:stCondLst>
                                    <p:cond delay="0"/>
                                  </p:stCondLst>
                                  <p:childTnLst>
                                    <p:animEffect transition="out" filter="fade">
                                      <p:cBhvr>
                                        <p:cTn id="82" dur="500"/>
                                        <p:tgtEl>
                                          <p:spTgt spid="119"/>
                                        </p:tgtEl>
                                      </p:cBhvr>
                                    </p:animEffect>
                                    <p:set>
                                      <p:cBhvr>
                                        <p:cTn id="83" dur="1" fill="hold">
                                          <p:stCondLst>
                                            <p:cond delay="499"/>
                                          </p:stCondLst>
                                        </p:cTn>
                                        <p:tgtEl>
                                          <p:spTgt spid="119"/>
                                        </p:tgtEl>
                                        <p:attrNameLst>
                                          <p:attrName>style.visibility</p:attrName>
                                        </p:attrNameLst>
                                      </p:cBhvr>
                                      <p:to>
                                        <p:strVal val="hidden"/>
                                      </p:to>
                                    </p:set>
                                  </p:childTnLst>
                                </p:cTn>
                              </p:par>
                              <p:par>
                                <p:cTn id="84" presetID="10" presetClass="entr" presetSubtype="0" fill="hold" nodeType="withEffect">
                                  <p:stCondLst>
                                    <p:cond delay="0"/>
                                  </p:stCondLst>
                                  <p:childTnLst>
                                    <p:set>
                                      <p:cBhvr>
                                        <p:cTn id="85" dur="1" fill="hold">
                                          <p:stCondLst>
                                            <p:cond delay="0"/>
                                          </p:stCondLst>
                                        </p:cTn>
                                        <p:tgtEl>
                                          <p:spTgt spid="75"/>
                                        </p:tgtEl>
                                        <p:attrNameLst>
                                          <p:attrName>style.visibility</p:attrName>
                                        </p:attrNameLst>
                                      </p:cBhvr>
                                      <p:to>
                                        <p:strVal val="visible"/>
                                      </p:to>
                                    </p:set>
                                    <p:animEffect transition="in" filter="fade">
                                      <p:cBhvr>
                                        <p:cTn id="86" dur="500"/>
                                        <p:tgtEl>
                                          <p:spTgt spid="75"/>
                                        </p:tgtEl>
                                      </p:cBhvr>
                                    </p:animEffect>
                                  </p:childTnLst>
                                </p:cTn>
                              </p:par>
                              <p:par>
                                <p:cTn id="87" presetID="10" presetClass="entr" presetSubtype="0" fill="hold" nodeType="withEffect">
                                  <p:stCondLst>
                                    <p:cond delay="0"/>
                                  </p:stCondLst>
                                  <p:childTnLst>
                                    <p:set>
                                      <p:cBhvr>
                                        <p:cTn id="88" dur="1" fill="hold">
                                          <p:stCondLst>
                                            <p:cond delay="0"/>
                                          </p:stCondLst>
                                        </p:cTn>
                                        <p:tgtEl>
                                          <p:spTgt spid="78"/>
                                        </p:tgtEl>
                                        <p:attrNameLst>
                                          <p:attrName>style.visibility</p:attrName>
                                        </p:attrNameLst>
                                      </p:cBhvr>
                                      <p:to>
                                        <p:strVal val="visible"/>
                                      </p:to>
                                    </p:set>
                                    <p:animEffect transition="in" filter="fade">
                                      <p:cBhvr>
                                        <p:cTn id="89" dur="500"/>
                                        <p:tgtEl>
                                          <p:spTgt spid="78"/>
                                        </p:tgtEl>
                                      </p:cBhvr>
                                    </p:animEffect>
                                  </p:childTnLst>
                                </p:cTn>
                              </p:par>
                              <p:par>
                                <p:cTn id="90" presetID="10" presetClass="entr" presetSubtype="0" fill="hold" nodeType="withEffect">
                                  <p:stCondLst>
                                    <p:cond delay="0"/>
                                  </p:stCondLst>
                                  <p:childTnLst>
                                    <p:set>
                                      <p:cBhvr>
                                        <p:cTn id="91" dur="1" fill="hold">
                                          <p:stCondLst>
                                            <p:cond delay="0"/>
                                          </p:stCondLst>
                                        </p:cTn>
                                        <p:tgtEl>
                                          <p:spTgt spid="81"/>
                                        </p:tgtEl>
                                        <p:attrNameLst>
                                          <p:attrName>style.visibility</p:attrName>
                                        </p:attrNameLst>
                                      </p:cBhvr>
                                      <p:to>
                                        <p:strVal val="visible"/>
                                      </p:to>
                                    </p:set>
                                    <p:animEffect transition="in" filter="fade">
                                      <p:cBhvr>
                                        <p:cTn id="92" dur="500"/>
                                        <p:tgtEl>
                                          <p:spTgt spid="81"/>
                                        </p:tgtEl>
                                      </p:cBhvr>
                                    </p:animEffect>
                                  </p:childTnLst>
                                </p:cTn>
                              </p:par>
                              <p:par>
                                <p:cTn id="93" presetID="10" presetClass="exit" presetSubtype="0" fill="hold" nodeType="withEffect">
                                  <p:stCondLst>
                                    <p:cond delay="0"/>
                                  </p:stCondLst>
                                  <p:childTnLst>
                                    <p:animEffect transition="out" filter="fade">
                                      <p:cBhvr>
                                        <p:cTn id="94" dur="500"/>
                                        <p:tgtEl>
                                          <p:spTgt spid="71"/>
                                        </p:tgtEl>
                                      </p:cBhvr>
                                    </p:animEffect>
                                    <p:set>
                                      <p:cBhvr>
                                        <p:cTn id="95" dur="1" fill="hold">
                                          <p:stCondLst>
                                            <p:cond delay="499"/>
                                          </p:stCondLst>
                                        </p:cTn>
                                        <p:tgtEl>
                                          <p:spTgt spid="71"/>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69"/>
                                        </p:tgtEl>
                                      </p:cBhvr>
                                    </p:animEffect>
                                    <p:set>
                                      <p:cBhvr>
                                        <p:cTn id="98" dur="1" fill="hold">
                                          <p:stCondLst>
                                            <p:cond delay="499"/>
                                          </p:stCondLst>
                                        </p:cTn>
                                        <p:tgtEl>
                                          <p:spTgt spid="69"/>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70"/>
                                        </p:tgtEl>
                                      </p:cBhvr>
                                    </p:animEffect>
                                    <p:set>
                                      <p:cBhvr>
                                        <p:cTn id="101" dur="1" fill="hold">
                                          <p:stCondLst>
                                            <p:cond delay="499"/>
                                          </p:stCondLst>
                                        </p:cTn>
                                        <p:tgtEl>
                                          <p:spTgt spid="70"/>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68"/>
                                        </p:tgtEl>
                                      </p:cBhvr>
                                    </p:animEffect>
                                    <p:set>
                                      <p:cBhvr>
                                        <p:cTn id="104" dur="1" fill="hold">
                                          <p:stCondLst>
                                            <p:cond delay="499"/>
                                          </p:stCondLst>
                                        </p:cTn>
                                        <p:tgtEl>
                                          <p:spTgt spid="68"/>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67"/>
                                        </p:tgtEl>
                                      </p:cBhvr>
                                    </p:animEffect>
                                    <p:set>
                                      <p:cBhvr>
                                        <p:cTn id="107" dur="1" fill="hold">
                                          <p:stCondLst>
                                            <p:cond delay="499"/>
                                          </p:stCondLst>
                                        </p:cTn>
                                        <p:tgtEl>
                                          <p:spTgt spid="67"/>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20"/>
                                        </p:tgtEl>
                                        <p:attrNameLst>
                                          <p:attrName>style.visibility</p:attrName>
                                        </p:attrNameLst>
                                      </p:cBhvr>
                                      <p:to>
                                        <p:strVal val="visible"/>
                                      </p:to>
                                    </p:set>
                                    <p:animEffect transition="in" filter="fade">
                                      <p:cBhvr>
                                        <p:cTn id="112"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60" grpId="0" animBg="1"/>
      <p:bldP spid="61" grpId="0" animBg="1"/>
      <p:bldP spid="62" grpId="0" animBg="1"/>
      <p:bldP spid="63" grpId="0" animBg="1"/>
      <p:bldP spid="109" grpId="0" animBg="1"/>
      <p:bldP spid="110" grpId="0" animBg="1"/>
      <p:bldP spid="113" grpId="0" animBg="1"/>
      <p:bldP spid="1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Outline</a:t>
            </a:r>
            <a:endParaRPr lang="en-US" dirty="0"/>
          </a:p>
        </p:txBody>
      </p:sp>
      <p:sp>
        <p:nvSpPr>
          <p:cNvPr id="3" name="Content Placeholder 2"/>
          <p:cNvSpPr>
            <a:spLocks noGrp="1"/>
          </p:cNvSpPr>
          <p:nvPr>
            <p:ph idx="1"/>
          </p:nvPr>
        </p:nvSpPr>
        <p:spPr>
          <a:xfrm>
            <a:off x="1371600" y="3962400"/>
            <a:ext cx="1600200" cy="685800"/>
          </a:xfrm>
        </p:spPr>
        <p:txBody>
          <a:bodyPr>
            <a:noAutofit/>
          </a:bodyPr>
          <a:lstStyle/>
          <a:p>
            <a:pPr marL="0" indent="0" algn="ctr">
              <a:buNone/>
            </a:pPr>
            <a:r>
              <a:rPr lang="en-US" sz="2200" spc="-100" dirty="0" smtClean="0">
                <a:solidFill>
                  <a:schemeClr val="bg1">
                    <a:lumMod val="65000"/>
                  </a:schemeClr>
                </a:solidFill>
              </a:rPr>
              <a:t>Declarative Policies</a:t>
            </a:r>
            <a:endParaRPr lang="en-US" sz="2200" spc="-100" dirty="0">
              <a:solidFill>
                <a:schemeClr val="bg1">
                  <a:lumMod val="65000"/>
                </a:schemeClr>
              </a:solidFill>
            </a:endParaRPr>
          </a:p>
        </p:txBody>
      </p:sp>
      <p:sp>
        <p:nvSpPr>
          <p:cNvPr id="4" name="Slide Number Placeholder 3"/>
          <p:cNvSpPr>
            <a:spLocks noGrp="1"/>
          </p:cNvSpPr>
          <p:nvPr>
            <p:ph type="sldNum" sz="quarter" idx="4"/>
          </p:nvPr>
        </p:nvSpPr>
        <p:spPr/>
        <p:txBody>
          <a:bodyPr/>
          <a:lstStyle/>
          <a:p>
            <a:fld id="{1D3B57D8-486F-43A6-99C3-5F46C00431D8}" type="slidenum">
              <a:rPr lang="en-US" smtClean="0"/>
              <a:pPr/>
              <a:t>24</a:t>
            </a:fld>
            <a:endParaRPr lang="en-US" dirty="0"/>
          </a:p>
        </p:txBody>
      </p:sp>
      <p:sp>
        <p:nvSpPr>
          <p:cNvPr id="11" name="Content Placeholder 2"/>
          <p:cNvSpPr txBox="1">
            <a:spLocks/>
          </p:cNvSpPr>
          <p:nvPr/>
        </p:nvSpPr>
        <p:spPr>
          <a:xfrm>
            <a:off x="2981325" y="3962400"/>
            <a:ext cx="1602698"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200" spc="-100" dirty="0" smtClean="0">
                <a:solidFill>
                  <a:schemeClr val="bg1">
                    <a:lumMod val="65000"/>
                  </a:schemeClr>
                </a:solidFill>
              </a:rPr>
              <a:t>Enforcement</a:t>
            </a:r>
            <a:endParaRPr lang="en-US" sz="2200" spc="-100" dirty="0">
              <a:solidFill>
                <a:schemeClr val="bg1">
                  <a:lumMod val="65000"/>
                </a:schemeClr>
              </a:solidFill>
            </a:endParaRPr>
          </a:p>
        </p:txBody>
      </p:sp>
      <p:sp>
        <p:nvSpPr>
          <p:cNvPr id="12" name="Content Placeholder 2"/>
          <p:cNvSpPr txBox="1">
            <a:spLocks/>
          </p:cNvSpPr>
          <p:nvPr/>
        </p:nvSpPr>
        <p:spPr>
          <a:xfrm>
            <a:off x="4574498" y="3962400"/>
            <a:ext cx="1597702"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200" spc="-100" dirty="0" smtClean="0">
                <a:solidFill>
                  <a:schemeClr val="bg1">
                    <a:lumMod val="65000"/>
                  </a:schemeClr>
                </a:solidFill>
              </a:rPr>
              <a:t>File </a:t>
            </a:r>
            <a:br>
              <a:rPr lang="en-US" sz="2200" spc="-100" dirty="0" smtClean="0">
                <a:solidFill>
                  <a:schemeClr val="bg1">
                    <a:lumMod val="65000"/>
                  </a:schemeClr>
                </a:solidFill>
              </a:rPr>
            </a:br>
            <a:r>
              <a:rPr lang="en-US" sz="2200" spc="-100" dirty="0" smtClean="0">
                <a:solidFill>
                  <a:schemeClr val="bg1">
                    <a:lumMod val="65000"/>
                  </a:schemeClr>
                </a:solidFill>
              </a:rPr>
              <a:t>Attestation</a:t>
            </a:r>
            <a:endParaRPr lang="en-US" sz="2200" spc="-100" dirty="0">
              <a:solidFill>
                <a:schemeClr val="bg1">
                  <a:lumMod val="65000"/>
                </a:schemeClr>
              </a:solidFill>
            </a:endParaRPr>
          </a:p>
        </p:txBody>
      </p:sp>
      <p:sp>
        <p:nvSpPr>
          <p:cNvPr id="13" name="Content Placeholder 2"/>
          <p:cNvSpPr txBox="1">
            <a:spLocks/>
          </p:cNvSpPr>
          <p:nvPr/>
        </p:nvSpPr>
        <p:spPr>
          <a:xfrm>
            <a:off x="6168749" y="3962400"/>
            <a:ext cx="1603651"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200" spc="-100" dirty="0" smtClean="0">
                <a:solidFill>
                  <a:schemeClr val="bg1">
                    <a:lumMod val="65000"/>
                  </a:schemeClr>
                </a:solidFill>
              </a:rPr>
              <a:t>Guardat</a:t>
            </a:r>
            <a:br>
              <a:rPr lang="en-US" sz="2200" spc="-100" dirty="0" smtClean="0">
                <a:solidFill>
                  <a:schemeClr val="bg1">
                    <a:lumMod val="65000"/>
                  </a:schemeClr>
                </a:solidFill>
              </a:rPr>
            </a:br>
            <a:r>
              <a:rPr lang="en-US" sz="2200" spc="-100" dirty="0" smtClean="0">
                <a:solidFill>
                  <a:schemeClr val="bg1">
                    <a:lumMod val="65000"/>
                  </a:schemeClr>
                </a:solidFill>
              </a:rPr>
              <a:t>Transaction</a:t>
            </a:r>
            <a:endParaRPr lang="en-US" sz="2200" spc="-100" dirty="0">
              <a:solidFill>
                <a:schemeClr val="bg1">
                  <a:lumMod val="65000"/>
                </a:schemeClr>
              </a:solidFill>
            </a:endParaRPr>
          </a:p>
        </p:txBody>
      </p:sp>
      <p:grpSp>
        <p:nvGrpSpPr>
          <p:cNvPr id="14" name="Group 13"/>
          <p:cNvGrpSpPr/>
          <p:nvPr/>
        </p:nvGrpSpPr>
        <p:grpSpPr>
          <a:xfrm>
            <a:off x="3154062" y="2057400"/>
            <a:ext cx="1417938" cy="1717046"/>
            <a:chOff x="6255209" y="262408"/>
            <a:chExt cx="2178877" cy="2325574"/>
          </a:xfrm>
        </p:grpSpPr>
        <p:pic>
          <p:nvPicPr>
            <p:cNvPr id="15" name="Picture 4" descr="http://files.softicons.com/download/web-icons/html5-icons-by-iconshock/png/512/offline_storage.png"/>
            <p:cNvPicPr>
              <a:picLocks noChangeAspect="1" noChangeArrowheads="1"/>
            </p:cNvPicPr>
            <p:nvPr/>
          </p:nvPicPr>
          <p:blipFill>
            <a:blip r:embed="rId3" cstate="print">
              <a:graysc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912338">
              <a:off x="6255209" y="409105"/>
              <a:ext cx="2178877" cy="217887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icons.iconarchive.com/icons/3dlb/3d/256/lock-icon.png"/>
            <p:cNvPicPr>
              <a:picLocks noChangeAspect="1" noChangeArrowheads="1"/>
            </p:cNvPicPr>
            <p:nvPr/>
          </p:nvPicPr>
          <p:blipFill>
            <a:blip r:embed="rId5" cstate="print">
              <a:grayscl/>
              <a:extLst>
                <a:ext uri="{BEBA8EAE-BF5A-486C-A8C5-ECC9F3942E4B}">
                  <a14:imgProps xmlns:a14="http://schemas.microsoft.com/office/drawing/2010/main">
                    <a14:imgLayer r:embed="rId6">
                      <a14:imgEffect>
                        <a14:sharpenSoften amount="50000"/>
                      </a14:imgEffect>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rot="912338">
              <a:off x="6858985" y="262408"/>
              <a:ext cx="1125747" cy="1125747"/>
            </a:xfrm>
            <a:prstGeom prst="rect">
              <a:avLst/>
            </a:prstGeom>
            <a:noFill/>
            <a:extLst/>
          </p:spPr>
        </p:pic>
      </p:grpSp>
      <p:pic>
        <p:nvPicPr>
          <p:cNvPr id="17" name="Picture 16" descr="https://www.mcnc.org/sites/default/files/Policy_highlight-iStock_000006675871XSmall.jpg"/>
          <p:cNvPicPr>
            <a:picLocks noChangeAspect="1" noChangeArrowheads="1"/>
          </p:cNvPicPr>
          <p:nvPr/>
        </p:nvPicPr>
        <p:blipFill>
          <a:blip r:embed="rId7" cstate="print">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463040" y="2328505"/>
            <a:ext cx="1432668" cy="93726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2971800" y="1752600"/>
            <a:ext cx="0" cy="3276600"/>
          </a:xfrm>
          <a:prstGeom prst="line">
            <a:avLst/>
          </a:prstGeom>
          <a:ln w="12700">
            <a:solidFill>
              <a:schemeClr val="bg1">
                <a:lumMod val="75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574498" y="1752600"/>
            <a:ext cx="0" cy="3276600"/>
          </a:xfrm>
          <a:prstGeom prst="line">
            <a:avLst/>
          </a:prstGeom>
          <a:ln w="12700">
            <a:solidFill>
              <a:schemeClr val="bg1">
                <a:lumMod val="75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172200" y="1752600"/>
            <a:ext cx="0" cy="3276600"/>
          </a:xfrm>
          <a:prstGeom prst="line">
            <a:avLst/>
          </a:prstGeom>
          <a:ln w="12700">
            <a:solidFill>
              <a:schemeClr val="bg1">
                <a:lumMod val="75000"/>
              </a:schemeClr>
            </a:solidFill>
            <a:prstDash val="sysDash"/>
          </a:ln>
          <a:effectLst/>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9">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val="0"/>
              </a:ext>
            </a:extLst>
          </a:blip>
          <a:stretch>
            <a:fillRect/>
          </a:stretch>
        </p:blipFill>
        <p:spPr bwMode="auto">
          <a:xfrm>
            <a:off x="4649772" y="2153665"/>
            <a:ext cx="1186319" cy="119566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vahldiek\Desktop\eurosystalk\certified.png"/>
          <p:cNvPicPr>
            <a:picLocks noChangeAspect="1" noChangeArrowheads="1"/>
          </p:cNvPicPr>
          <p:nvPr/>
        </p:nvPicPr>
        <p:blipFill>
          <a:blip r:embed="rId11" cstate="print">
            <a:extLst>
              <a:ext uri="{BEBA8EAE-BF5A-486C-A8C5-ECC9F3942E4B}">
                <a14:imgProps xmlns:a14="http://schemas.microsoft.com/office/drawing/2010/main">
                  <a14:imgLayer r:embed="rId12">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19548755">
            <a:off x="5180612" y="2843228"/>
            <a:ext cx="842558" cy="84507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18" name="Straight Connector 17"/>
          <p:cNvCxnSpPr/>
          <p:nvPr/>
        </p:nvCxnSpPr>
        <p:spPr>
          <a:xfrm>
            <a:off x="1371600" y="1295400"/>
            <a:ext cx="0" cy="4724400"/>
          </a:xfrm>
          <a:prstGeom prst="line">
            <a:avLst/>
          </a:prstGeom>
          <a:ln w="12700">
            <a:solidFill>
              <a:schemeClr val="bg1">
                <a:lumMod val="75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772400" y="1295400"/>
            <a:ext cx="0" cy="4724400"/>
          </a:xfrm>
          <a:prstGeom prst="line">
            <a:avLst/>
          </a:prstGeom>
          <a:ln w="12700">
            <a:solidFill>
              <a:schemeClr val="bg1">
                <a:lumMod val="75000"/>
              </a:schemeClr>
            </a:solidFill>
            <a:prstDash val="sysDash"/>
          </a:ln>
          <a:effectLst/>
        </p:spPr>
        <p:style>
          <a:lnRef idx="1">
            <a:schemeClr val="accent1"/>
          </a:lnRef>
          <a:fillRef idx="0">
            <a:schemeClr val="accent1"/>
          </a:fillRef>
          <a:effectRef idx="0">
            <a:schemeClr val="accent1"/>
          </a:effectRef>
          <a:fontRef idx="minor">
            <a:schemeClr val="tx1"/>
          </a:fontRef>
        </p:style>
      </p:cxnSp>
      <p:pic>
        <p:nvPicPr>
          <p:cNvPr id="23" name="Picture 6" descr="http://info.column5.com/Portals/127273/images/108783161-(1)-resized-600.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772951" y="4943475"/>
            <a:ext cx="1214966" cy="1295400"/>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Connector 33"/>
          <p:cNvCxnSpPr/>
          <p:nvPr/>
        </p:nvCxnSpPr>
        <p:spPr>
          <a:xfrm>
            <a:off x="1371600" y="1295400"/>
            <a:ext cx="6400800" cy="0"/>
          </a:xfrm>
          <a:prstGeom prst="line">
            <a:avLst/>
          </a:prstGeom>
          <a:ln w="12700">
            <a:solidFill>
              <a:schemeClr val="bg1">
                <a:lumMod val="75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371600" y="5029200"/>
            <a:ext cx="6400800" cy="0"/>
          </a:xfrm>
          <a:prstGeom prst="line">
            <a:avLst/>
          </a:prstGeom>
          <a:ln w="12700">
            <a:solidFill>
              <a:schemeClr val="bg1">
                <a:lumMod val="75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40" name="Content Placeholder 2"/>
          <p:cNvSpPr txBox="1">
            <a:spLocks/>
          </p:cNvSpPr>
          <p:nvPr/>
        </p:nvSpPr>
        <p:spPr>
          <a:xfrm>
            <a:off x="1371600" y="5029200"/>
            <a:ext cx="6400800" cy="990600"/>
          </a:xfrm>
          <a:prstGeom prst="rect">
            <a:avLst/>
          </a:prstGeom>
        </p:spPr>
        <p:txBody>
          <a:bodyPr vert="horz" lIns="91440" tIns="45720" rIns="91440" bIns="45720" rtlCol="0" anchor="ctr" anchorCtr="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200" spc="-100" dirty="0" smtClean="0">
                <a:solidFill>
                  <a:schemeClr val="tx2">
                    <a:lumMod val="60000"/>
                    <a:lumOff val="40000"/>
                  </a:schemeClr>
                </a:solidFill>
              </a:rPr>
              <a:t>Implementation &amp; Evaluation</a:t>
            </a:r>
            <a:endParaRPr lang="en-US" sz="2200" spc="-100" dirty="0">
              <a:solidFill>
                <a:schemeClr val="tx2">
                  <a:lumMod val="60000"/>
                  <a:lumOff val="40000"/>
                </a:schemeClr>
              </a:solidFill>
            </a:endParaRPr>
          </a:p>
        </p:txBody>
      </p:sp>
      <p:cxnSp>
        <p:nvCxnSpPr>
          <p:cNvPr id="30" name="Straight Connector 29"/>
          <p:cNvCxnSpPr/>
          <p:nvPr/>
        </p:nvCxnSpPr>
        <p:spPr>
          <a:xfrm>
            <a:off x="1383623" y="1752600"/>
            <a:ext cx="6400800" cy="0"/>
          </a:xfrm>
          <a:prstGeom prst="line">
            <a:avLst/>
          </a:prstGeom>
          <a:ln w="12700">
            <a:solidFill>
              <a:schemeClr val="bg1">
                <a:lumMod val="75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35" name="Content Placeholder 2"/>
          <p:cNvSpPr txBox="1">
            <a:spLocks/>
          </p:cNvSpPr>
          <p:nvPr/>
        </p:nvSpPr>
        <p:spPr>
          <a:xfrm>
            <a:off x="1383623" y="1295400"/>
            <a:ext cx="6388777" cy="457200"/>
          </a:xfrm>
          <a:prstGeom prst="rect">
            <a:avLst/>
          </a:prstGeom>
        </p:spPr>
        <p:txBody>
          <a:bodyPr vert="horz" lIns="91440" tIns="45720" rIns="91440" bIns="45720" rtlCol="0" anchor="ctr" anchorCtr="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800" spc="-100" dirty="0" smtClean="0">
                <a:solidFill>
                  <a:schemeClr val="bg1">
                    <a:lumMod val="75000"/>
                  </a:schemeClr>
                </a:solidFill>
              </a:rPr>
              <a:t>Design Principles</a:t>
            </a:r>
            <a:endParaRPr lang="en-US" sz="2800" spc="-100" dirty="0">
              <a:solidFill>
                <a:schemeClr val="bg1">
                  <a:lumMod val="75000"/>
                </a:schemeClr>
              </a:solidFill>
            </a:endParaRPr>
          </a:p>
        </p:txBody>
      </p:sp>
      <p:cxnSp>
        <p:nvCxnSpPr>
          <p:cNvPr id="29" name="Straight Arrow Connector 28"/>
          <p:cNvCxnSpPr>
            <a:stCxn id="27" idx="0"/>
            <a:endCxn id="36" idx="2"/>
          </p:cNvCxnSpPr>
          <p:nvPr/>
        </p:nvCxnSpPr>
        <p:spPr>
          <a:xfrm rot="5400000" flipH="1" flipV="1">
            <a:off x="6492324" y="2656338"/>
            <a:ext cx="575931" cy="323417"/>
          </a:xfrm>
          <a:prstGeom prst="curvedConnector2">
            <a:avLst/>
          </a:prstGeom>
          <a:ln w="57150">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27" name="Oval 26"/>
          <p:cNvSpPr/>
          <p:nvPr/>
        </p:nvSpPr>
        <p:spPr>
          <a:xfrm>
            <a:off x="6266587" y="3106011"/>
            <a:ext cx="703987" cy="703987"/>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1</a:t>
            </a:r>
            <a:endParaRPr lang="en-US" dirty="0"/>
          </a:p>
        </p:txBody>
      </p:sp>
      <p:sp>
        <p:nvSpPr>
          <p:cNvPr id="36" name="Oval 35"/>
          <p:cNvSpPr/>
          <p:nvPr/>
        </p:nvSpPr>
        <p:spPr>
          <a:xfrm>
            <a:off x="6941998" y="2159112"/>
            <a:ext cx="741935" cy="741935"/>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29483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dirty="0" smtClean="0"/>
              <a:t>Implementation</a:t>
            </a:r>
            <a:endParaRPr lang="en-US" dirty="0"/>
          </a:p>
        </p:txBody>
      </p:sp>
      <p:sp>
        <p:nvSpPr>
          <p:cNvPr id="3" name="Content Placeholder 2"/>
          <p:cNvSpPr>
            <a:spLocks noGrp="1"/>
          </p:cNvSpPr>
          <p:nvPr>
            <p:ph idx="1"/>
          </p:nvPr>
        </p:nvSpPr>
        <p:spPr>
          <a:xfrm>
            <a:off x="424930" y="1447800"/>
            <a:ext cx="8229600" cy="4525963"/>
          </a:xfrm>
        </p:spPr>
        <p:txBody>
          <a:bodyPr>
            <a:normAutofit/>
          </a:bodyPr>
          <a:lstStyle/>
          <a:p>
            <a:pPr marL="0" indent="0">
              <a:buNone/>
            </a:pPr>
            <a:r>
              <a:rPr lang="en-US" sz="2200" dirty="0"/>
              <a:t>Alternatives:</a:t>
            </a:r>
          </a:p>
          <a:p>
            <a:pPr marL="514350" indent="-514350">
              <a:buFont typeface="+mj-lt"/>
              <a:buAutoNum type="arabicPeriod"/>
            </a:pPr>
            <a:r>
              <a:rPr lang="en-US" sz="2200" dirty="0"/>
              <a:t>Hybrid Disk/RAID controller</a:t>
            </a:r>
          </a:p>
          <a:p>
            <a:pPr marL="514350" indent="-514350">
              <a:buFont typeface="+mj-lt"/>
              <a:buAutoNum type="arabicPeriod"/>
            </a:pPr>
            <a:r>
              <a:rPr lang="en-US" sz="2200" dirty="0"/>
              <a:t>Microcontroller on SCSI/SATA adapter </a:t>
            </a:r>
          </a:p>
          <a:p>
            <a:pPr marL="514350" indent="-514350">
              <a:buFont typeface="+mj-lt"/>
              <a:buAutoNum type="arabicPeriod"/>
            </a:pPr>
            <a:r>
              <a:rPr lang="en-US" sz="2200" dirty="0" smtClean="0"/>
              <a:t>VMM</a:t>
            </a:r>
          </a:p>
          <a:p>
            <a:pPr marL="514350" indent="-514350">
              <a:buFont typeface="+mj-lt"/>
              <a:buAutoNum type="arabicPeriod"/>
            </a:pPr>
            <a:r>
              <a:rPr lang="en-US" sz="2200" dirty="0" smtClean="0"/>
              <a:t>Storage area Network (SAN)</a:t>
            </a:r>
          </a:p>
          <a:p>
            <a:pPr marL="0" indent="0">
              <a:buNone/>
            </a:pPr>
            <a:r>
              <a:rPr lang="en-US" sz="2200" dirty="0" smtClean="0">
                <a:sym typeface="Wingdings" panose="05000000000000000000" pitchFamily="2" charset="2"/>
              </a:rPr>
              <a:t></a:t>
            </a:r>
            <a:r>
              <a:rPr lang="en-US" sz="2200" dirty="0" smtClean="0"/>
              <a:t>Trusted controller in iSCSI Enterprise Target (IET) server</a:t>
            </a:r>
            <a:br>
              <a:rPr lang="en-US" sz="2200" dirty="0" smtClean="0"/>
            </a:br>
            <a:r>
              <a:rPr lang="en-US" sz="2200" dirty="0" smtClean="0"/>
              <a:t>	</a:t>
            </a:r>
          </a:p>
        </p:txBody>
      </p:sp>
      <p:sp>
        <p:nvSpPr>
          <p:cNvPr id="4" name="Slide Number Placeholder 3"/>
          <p:cNvSpPr>
            <a:spLocks noGrp="1"/>
          </p:cNvSpPr>
          <p:nvPr>
            <p:ph type="sldNum" sz="quarter" idx="4"/>
          </p:nvPr>
        </p:nvSpPr>
        <p:spPr/>
        <p:txBody>
          <a:bodyPr/>
          <a:lstStyle/>
          <a:p>
            <a:fld id="{1D3B57D8-486F-43A6-99C3-5F46C00431D8}" type="slidenum">
              <a:rPr lang="en-US" smtClean="0"/>
              <a:pPr/>
              <a:t>25</a:t>
            </a:fld>
            <a:endParaRPr lang="en-US" dirty="0"/>
          </a:p>
        </p:txBody>
      </p:sp>
      <p:sp>
        <p:nvSpPr>
          <p:cNvPr id="5" name="Rectangle 4"/>
          <p:cNvSpPr/>
          <p:nvPr/>
        </p:nvSpPr>
        <p:spPr>
          <a:xfrm>
            <a:off x="4915662" y="4038600"/>
            <a:ext cx="3698624" cy="2075734"/>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r>
              <a:rPr lang="en-US" b="1" dirty="0" smtClean="0">
                <a:solidFill>
                  <a:schemeClr val="accent3">
                    <a:lumMod val="75000"/>
                  </a:schemeClr>
                </a:solidFill>
              </a:rPr>
              <a:t>Guardat IET</a:t>
            </a:r>
            <a:br>
              <a:rPr lang="en-US" b="1" dirty="0" smtClean="0">
                <a:solidFill>
                  <a:schemeClr val="accent3">
                    <a:lumMod val="75000"/>
                  </a:schemeClr>
                </a:solidFill>
              </a:rPr>
            </a:br>
            <a:r>
              <a:rPr lang="en-US" b="1" dirty="0" smtClean="0">
                <a:solidFill>
                  <a:schemeClr val="accent3">
                    <a:lumMod val="75000"/>
                  </a:schemeClr>
                </a:solidFill>
              </a:rPr>
              <a:t>server</a:t>
            </a:r>
            <a:endParaRPr lang="en-US" sz="1400" b="1" dirty="0" smtClean="0">
              <a:solidFill>
                <a:schemeClr val="accent3">
                  <a:lumMod val="75000"/>
                </a:schemeClr>
              </a:solidFill>
            </a:endParaRPr>
          </a:p>
          <a:p>
            <a:endParaRPr lang="en-US" sz="1400" b="1" dirty="0">
              <a:solidFill>
                <a:schemeClr val="accent3">
                  <a:lumMod val="75000"/>
                </a:schemeClr>
              </a:solidFill>
            </a:endParaRPr>
          </a:p>
          <a:p>
            <a:endParaRPr lang="en-US" sz="1400" b="1" dirty="0" smtClean="0">
              <a:solidFill>
                <a:schemeClr val="accent3">
                  <a:lumMod val="75000"/>
                </a:schemeClr>
              </a:solidFill>
            </a:endParaRPr>
          </a:p>
          <a:p>
            <a:endParaRPr lang="en-US" sz="1400" b="1" dirty="0" smtClean="0">
              <a:solidFill>
                <a:schemeClr val="accent3">
                  <a:lumMod val="75000"/>
                </a:schemeClr>
              </a:solidFill>
            </a:endParaRPr>
          </a:p>
          <a:p>
            <a:endParaRPr lang="en-US" sz="1400" b="1" dirty="0" smtClean="0">
              <a:solidFill>
                <a:schemeClr val="accent3">
                  <a:lumMod val="75000"/>
                </a:schemeClr>
              </a:solidFill>
            </a:endParaRPr>
          </a:p>
          <a:p>
            <a:endParaRPr lang="en-US" sz="1400" b="1" dirty="0" smtClean="0">
              <a:solidFill>
                <a:schemeClr val="accent3">
                  <a:lumMod val="75000"/>
                </a:schemeClr>
              </a:solidFill>
            </a:endParaRPr>
          </a:p>
          <a:p>
            <a:endParaRPr lang="en-US" sz="1400" b="1" dirty="0" smtClean="0">
              <a:solidFill>
                <a:schemeClr val="accent3">
                  <a:lumMod val="75000"/>
                </a:schemeClr>
              </a:solidFill>
            </a:endParaRPr>
          </a:p>
          <a:p>
            <a:endParaRPr lang="en-US" sz="1400" b="1" dirty="0" smtClean="0">
              <a:solidFill>
                <a:schemeClr val="accent3">
                  <a:lumMod val="75000"/>
                </a:schemeClr>
              </a:solidFill>
            </a:endParaRPr>
          </a:p>
        </p:txBody>
      </p:sp>
      <p:sp>
        <p:nvSpPr>
          <p:cNvPr id="6" name="Rectangle 5"/>
          <p:cNvSpPr/>
          <p:nvPr/>
        </p:nvSpPr>
        <p:spPr>
          <a:xfrm>
            <a:off x="6538864" y="4133135"/>
            <a:ext cx="1977809" cy="56958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pc="-30" dirty="0" smtClean="0"/>
              <a:t>Trusted  Controller</a:t>
            </a:r>
            <a:br>
              <a:rPr lang="en-US" spc="-30" dirty="0" smtClean="0"/>
            </a:br>
            <a:r>
              <a:rPr lang="en-US" spc="-30" dirty="0" smtClean="0"/>
              <a:t>(~ 20,000 LoC)</a:t>
            </a:r>
          </a:p>
        </p:txBody>
      </p:sp>
      <p:sp>
        <p:nvSpPr>
          <p:cNvPr id="7" name="Flowchart: Magnetic Disk 6"/>
          <p:cNvSpPr/>
          <p:nvPr/>
        </p:nvSpPr>
        <p:spPr>
          <a:xfrm>
            <a:off x="7049261" y="4852989"/>
            <a:ext cx="1090617" cy="1116134"/>
          </a:xfrm>
          <a:prstGeom prst="flowChartMagneticDisk">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Metadata</a:t>
            </a:r>
            <a:br>
              <a:rPr lang="en-US" dirty="0" smtClean="0"/>
            </a:br>
            <a:r>
              <a:rPr lang="en-US" dirty="0" smtClean="0"/>
              <a:t>(SSD)</a:t>
            </a:r>
            <a:endParaRPr lang="en-US" dirty="0"/>
          </a:p>
        </p:txBody>
      </p:sp>
      <p:sp>
        <p:nvSpPr>
          <p:cNvPr id="11" name="Flowchart: Magnetic Disk 10"/>
          <p:cNvSpPr/>
          <p:nvPr/>
        </p:nvSpPr>
        <p:spPr>
          <a:xfrm>
            <a:off x="5274833" y="4634920"/>
            <a:ext cx="1264031" cy="1405080"/>
          </a:xfrm>
          <a:prstGeom prst="flowChartMagneticDisk">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Data Disk</a:t>
            </a:r>
            <a:br>
              <a:rPr lang="en-US" dirty="0" smtClean="0"/>
            </a:br>
            <a:r>
              <a:rPr lang="en-US" dirty="0" smtClean="0"/>
              <a:t>(HDD/SSD)</a:t>
            </a:r>
            <a:endParaRPr lang="en-US" dirty="0"/>
          </a:p>
        </p:txBody>
      </p:sp>
      <p:sp>
        <p:nvSpPr>
          <p:cNvPr id="8" name="Cloud 7"/>
          <p:cNvSpPr/>
          <p:nvPr/>
        </p:nvSpPr>
        <p:spPr>
          <a:xfrm>
            <a:off x="2743200" y="4593226"/>
            <a:ext cx="1828800" cy="966482"/>
          </a:xfrm>
          <a:prstGeom prst="clou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200" spc="-30" dirty="0" smtClean="0"/>
              <a:t>Network</a:t>
            </a:r>
          </a:p>
        </p:txBody>
      </p:sp>
      <p:cxnSp>
        <p:nvCxnSpPr>
          <p:cNvPr id="10" name="Straight Connector 9"/>
          <p:cNvCxnSpPr>
            <a:stCxn id="8" idx="0"/>
            <a:endCxn id="5" idx="1"/>
          </p:cNvCxnSpPr>
          <p:nvPr/>
        </p:nvCxnSpPr>
        <p:spPr>
          <a:xfrm>
            <a:off x="4570476" y="5076467"/>
            <a:ext cx="345186"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61465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a:t>SSD Throughput overhead: &lt; 2%</a:t>
            </a:r>
          </a:p>
        </p:txBody>
      </p:sp>
      <p:sp>
        <p:nvSpPr>
          <p:cNvPr id="3" name="Content Placeholder 2"/>
          <p:cNvSpPr>
            <a:spLocks noGrp="1"/>
          </p:cNvSpPr>
          <p:nvPr>
            <p:ph idx="1"/>
          </p:nvPr>
        </p:nvSpPr>
        <p:spPr>
          <a:xfrm>
            <a:off x="329249" y="1412875"/>
            <a:ext cx="8560465" cy="5064125"/>
          </a:xfrm>
        </p:spPr>
        <p:txBody>
          <a:bodyPr>
            <a:normAutofit/>
          </a:bodyPr>
          <a:lstStyle/>
          <a:p>
            <a:r>
              <a:rPr lang="en-US" sz="2400" dirty="0" smtClean="0"/>
              <a:t>3.8 Million files</a:t>
            </a:r>
          </a:p>
          <a:p>
            <a:r>
              <a:rPr lang="en-US" sz="2400" smtClean="0"/>
              <a:t>40,000 </a:t>
            </a:r>
            <a:r>
              <a:rPr lang="en-US" sz="2400" smtClean="0"/>
              <a:t>policies</a:t>
            </a:r>
            <a:endParaRPr lang="en-US" sz="2400" dirty="0" smtClean="0"/>
          </a:p>
          <a:p>
            <a:endParaRPr lang="en-US" sz="2400" dirty="0" smtClean="0"/>
          </a:p>
        </p:txBody>
      </p:sp>
      <p:graphicFrame>
        <p:nvGraphicFramePr>
          <p:cNvPr id="6" name="Chart 5"/>
          <p:cNvGraphicFramePr>
            <a:graphicFrameLocks/>
          </p:cNvGraphicFramePr>
          <p:nvPr>
            <p:extLst>
              <p:ext uri="{D42A27DB-BD31-4B8C-83A1-F6EECF244321}">
                <p14:modId xmlns:p14="http://schemas.microsoft.com/office/powerpoint/2010/main" val="3386158169"/>
              </p:ext>
            </p:extLst>
          </p:nvPr>
        </p:nvGraphicFramePr>
        <p:xfrm>
          <a:off x="1266824" y="2743200"/>
          <a:ext cx="11153776" cy="3290889"/>
        </p:xfrm>
        <a:graphic>
          <a:graphicData uri="http://schemas.openxmlformats.org/drawingml/2006/chart">
            <c:chart xmlns:c="http://schemas.openxmlformats.org/drawingml/2006/chart" xmlns:r="http://schemas.openxmlformats.org/officeDocument/2006/relationships" r:id="rId3"/>
          </a:graphicData>
        </a:graphic>
      </p:graphicFrame>
      <p:sp>
        <p:nvSpPr>
          <p:cNvPr id="4" name="Up Arrow 3"/>
          <p:cNvSpPr/>
          <p:nvPr/>
        </p:nvSpPr>
        <p:spPr>
          <a:xfrm>
            <a:off x="504824" y="3733800"/>
            <a:ext cx="762000" cy="990600"/>
          </a:xfrm>
          <a:prstGeom prst="up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pc="-30" dirty="0" smtClean="0"/>
          </a:p>
        </p:txBody>
      </p:sp>
      <p:sp>
        <p:nvSpPr>
          <p:cNvPr id="7" name="TextBox 6"/>
          <p:cNvSpPr txBox="1"/>
          <p:nvPr/>
        </p:nvSpPr>
        <p:spPr>
          <a:xfrm>
            <a:off x="314324" y="4728865"/>
            <a:ext cx="1143000" cy="461665"/>
          </a:xfrm>
          <a:prstGeom prst="rect">
            <a:avLst/>
          </a:prstGeom>
          <a:noFill/>
        </p:spPr>
        <p:txBody>
          <a:bodyPr wrap="square" rtlCol="0">
            <a:spAutoFit/>
          </a:bodyPr>
          <a:lstStyle/>
          <a:p>
            <a:pPr algn="ctr"/>
            <a:r>
              <a:rPr lang="en-US" sz="2400" b="1" dirty="0" smtClean="0"/>
              <a:t>Better</a:t>
            </a:r>
            <a:endParaRPr lang="en-US" sz="2400" b="1" dirty="0"/>
          </a:p>
        </p:txBody>
      </p:sp>
    </p:spTree>
    <p:extLst>
      <p:ext uri="{BB962C8B-B14F-4D97-AF65-F5344CB8AC3E}">
        <p14:creationId xmlns:p14="http://schemas.microsoft.com/office/powerpoint/2010/main" val="26400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512B Access Latency</a:t>
            </a:r>
            <a:endParaRPr lang="en-US" dirty="0"/>
          </a:p>
        </p:txBody>
      </p:sp>
      <p:sp>
        <p:nvSpPr>
          <p:cNvPr id="3" name="Content Placeholder 2"/>
          <p:cNvSpPr>
            <a:spLocks noGrp="1"/>
          </p:cNvSpPr>
          <p:nvPr>
            <p:ph idx="1"/>
          </p:nvPr>
        </p:nvSpPr>
        <p:spPr>
          <a:xfrm>
            <a:off x="329249" y="1412875"/>
            <a:ext cx="8560465" cy="5064125"/>
          </a:xfrm>
        </p:spPr>
        <p:txBody>
          <a:bodyPr>
            <a:normAutofit/>
          </a:bodyPr>
          <a:lstStyle/>
          <a:p>
            <a:pPr marL="0" indent="0" algn="ctr">
              <a:buNone/>
            </a:pPr>
            <a:r>
              <a:rPr lang="en-US" sz="3000" u="sng" dirty="0" smtClean="0"/>
              <a:t>HDD latency overhead: &lt; 1% </a:t>
            </a:r>
          </a:p>
          <a:p>
            <a:pPr marL="0" indent="0" algn="ctr">
              <a:buNone/>
            </a:pPr>
            <a:endParaRPr lang="en-US" sz="3000" dirty="0"/>
          </a:p>
          <a:p>
            <a:pPr marL="0" indent="0" algn="ctr">
              <a:buNone/>
            </a:pPr>
            <a:endParaRPr lang="en-US" sz="3000" dirty="0" smtClean="0"/>
          </a:p>
          <a:p>
            <a:pPr marL="0" indent="0" algn="ctr">
              <a:buNone/>
            </a:pPr>
            <a:endParaRPr lang="en-US" sz="3000" dirty="0"/>
          </a:p>
          <a:p>
            <a:pPr marL="0" indent="0" algn="ctr">
              <a:buNone/>
            </a:pPr>
            <a:endParaRPr lang="en-US" sz="2500" dirty="0"/>
          </a:p>
          <a:p>
            <a:pPr marL="0" indent="0" algn="ctr">
              <a:buNone/>
            </a:pPr>
            <a:r>
              <a:rPr lang="en-US" sz="3000" u="sng" dirty="0"/>
              <a:t>SSD latency overhead</a:t>
            </a:r>
          </a:p>
          <a:p>
            <a:pPr marL="0" indent="0" algn="ctr">
              <a:buNone/>
            </a:pPr>
            <a:endParaRPr lang="en-US" sz="3000" dirty="0" smtClean="0"/>
          </a:p>
        </p:txBody>
      </p:sp>
      <p:graphicFrame>
        <p:nvGraphicFramePr>
          <p:cNvPr id="8" name="Chart 7"/>
          <p:cNvGraphicFramePr>
            <a:graphicFrameLocks/>
          </p:cNvGraphicFramePr>
          <p:nvPr>
            <p:extLst>
              <p:ext uri="{D42A27DB-BD31-4B8C-83A1-F6EECF244321}">
                <p14:modId xmlns:p14="http://schemas.microsoft.com/office/powerpoint/2010/main" val="2966476972"/>
              </p:ext>
            </p:extLst>
          </p:nvPr>
        </p:nvGraphicFramePr>
        <p:xfrm>
          <a:off x="1578313" y="4667310"/>
          <a:ext cx="7096127" cy="1600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p:cNvGraphicFramePr>
            <a:graphicFrameLocks/>
          </p:cNvGraphicFramePr>
          <p:nvPr>
            <p:extLst>
              <p:ext uri="{D42A27DB-BD31-4B8C-83A1-F6EECF244321}">
                <p14:modId xmlns:p14="http://schemas.microsoft.com/office/powerpoint/2010/main" val="3835544927"/>
              </p:ext>
            </p:extLst>
          </p:nvPr>
        </p:nvGraphicFramePr>
        <p:xfrm>
          <a:off x="1425913" y="2066896"/>
          <a:ext cx="7172326" cy="1847849"/>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p:cNvSpPr txBox="1"/>
          <p:nvPr/>
        </p:nvSpPr>
        <p:spPr>
          <a:xfrm>
            <a:off x="533400" y="1885890"/>
            <a:ext cx="2286000" cy="400110"/>
          </a:xfrm>
          <a:prstGeom prst="rect">
            <a:avLst/>
          </a:prstGeom>
          <a:noFill/>
        </p:spPr>
        <p:txBody>
          <a:bodyPr wrap="square" rtlCol="0">
            <a:spAutoFit/>
          </a:bodyPr>
          <a:lstStyle/>
          <a:p>
            <a:r>
              <a:rPr lang="en-US" sz="2000" b="1" dirty="0" smtClean="0"/>
              <a:t>Latency in </a:t>
            </a:r>
            <a:r>
              <a:rPr lang="en-US" sz="2000" b="1" dirty="0" err="1" smtClean="0"/>
              <a:t>ms</a:t>
            </a:r>
            <a:r>
              <a:rPr lang="en-US" sz="2000" b="1" dirty="0" smtClean="0"/>
              <a:t> (log)</a:t>
            </a:r>
            <a:endParaRPr lang="en-US" sz="2000" b="1" dirty="0"/>
          </a:p>
        </p:txBody>
      </p:sp>
      <p:sp>
        <p:nvSpPr>
          <p:cNvPr id="14" name="TextBox 13"/>
          <p:cNvSpPr txBox="1"/>
          <p:nvPr/>
        </p:nvSpPr>
        <p:spPr>
          <a:xfrm>
            <a:off x="892513" y="4419600"/>
            <a:ext cx="2286000" cy="400110"/>
          </a:xfrm>
          <a:prstGeom prst="rect">
            <a:avLst/>
          </a:prstGeom>
          <a:noFill/>
        </p:spPr>
        <p:txBody>
          <a:bodyPr wrap="square" rtlCol="0">
            <a:spAutoFit/>
          </a:bodyPr>
          <a:lstStyle/>
          <a:p>
            <a:r>
              <a:rPr lang="en-US" sz="2000" b="1" dirty="0" smtClean="0"/>
              <a:t>Latency in </a:t>
            </a:r>
            <a:r>
              <a:rPr lang="en-US" sz="2000" b="1" dirty="0" err="1" smtClean="0"/>
              <a:t>ms</a:t>
            </a:r>
            <a:endParaRPr lang="en-US" sz="2000" b="1" dirty="0"/>
          </a:p>
        </p:txBody>
      </p:sp>
      <p:sp>
        <p:nvSpPr>
          <p:cNvPr id="15" name="TextBox 14"/>
          <p:cNvSpPr txBox="1"/>
          <p:nvPr/>
        </p:nvSpPr>
        <p:spPr>
          <a:xfrm>
            <a:off x="2873713" y="3743873"/>
            <a:ext cx="838200" cy="400110"/>
          </a:xfrm>
          <a:prstGeom prst="rect">
            <a:avLst/>
          </a:prstGeom>
          <a:noFill/>
        </p:spPr>
        <p:txBody>
          <a:bodyPr wrap="square" rtlCol="0">
            <a:spAutoFit/>
          </a:bodyPr>
          <a:lstStyle/>
          <a:p>
            <a:r>
              <a:rPr lang="en-US" sz="2000" b="1" dirty="0" smtClean="0"/>
              <a:t>Reads</a:t>
            </a:r>
            <a:endParaRPr lang="en-US" sz="2000" b="1" dirty="0"/>
          </a:p>
        </p:txBody>
      </p:sp>
      <p:sp>
        <p:nvSpPr>
          <p:cNvPr id="16" name="TextBox 15"/>
          <p:cNvSpPr txBox="1"/>
          <p:nvPr/>
        </p:nvSpPr>
        <p:spPr>
          <a:xfrm>
            <a:off x="5464513" y="3753601"/>
            <a:ext cx="893323" cy="400110"/>
          </a:xfrm>
          <a:prstGeom prst="rect">
            <a:avLst/>
          </a:prstGeom>
          <a:noFill/>
        </p:spPr>
        <p:txBody>
          <a:bodyPr wrap="square" rtlCol="0">
            <a:spAutoFit/>
          </a:bodyPr>
          <a:lstStyle/>
          <a:p>
            <a:r>
              <a:rPr lang="en-US" sz="2000" b="1" dirty="0" smtClean="0"/>
              <a:t>Writes</a:t>
            </a:r>
            <a:endParaRPr lang="en-US" sz="2000" b="1" dirty="0"/>
          </a:p>
        </p:txBody>
      </p:sp>
      <p:sp>
        <p:nvSpPr>
          <p:cNvPr id="17" name="TextBox 16"/>
          <p:cNvSpPr txBox="1"/>
          <p:nvPr/>
        </p:nvSpPr>
        <p:spPr>
          <a:xfrm>
            <a:off x="3124200" y="6248400"/>
            <a:ext cx="838200" cy="400110"/>
          </a:xfrm>
          <a:prstGeom prst="rect">
            <a:avLst/>
          </a:prstGeom>
          <a:noFill/>
        </p:spPr>
        <p:txBody>
          <a:bodyPr wrap="square" rtlCol="0">
            <a:spAutoFit/>
          </a:bodyPr>
          <a:lstStyle/>
          <a:p>
            <a:r>
              <a:rPr lang="en-US" sz="2000" b="1" dirty="0" smtClean="0"/>
              <a:t>Reads</a:t>
            </a:r>
            <a:endParaRPr lang="en-US" sz="2000" b="1" dirty="0"/>
          </a:p>
        </p:txBody>
      </p:sp>
      <p:sp>
        <p:nvSpPr>
          <p:cNvPr id="18" name="TextBox 17"/>
          <p:cNvSpPr txBox="1"/>
          <p:nvPr/>
        </p:nvSpPr>
        <p:spPr>
          <a:xfrm>
            <a:off x="5562600" y="6248400"/>
            <a:ext cx="893323" cy="400110"/>
          </a:xfrm>
          <a:prstGeom prst="rect">
            <a:avLst/>
          </a:prstGeom>
          <a:noFill/>
        </p:spPr>
        <p:txBody>
          <a:bodyPr wrap="square" rtlCol="0">
            <a:spAutoFit/>
          </a:bodyPr>
          <a:lstStyle/>
          <a:p>
            <a:r>
              <a:rPr lang="en-US" sz="2000" b="1" dirty="0" smtClean="0"/>
              <a:t>Writes</a:t>
            </a:r>
            <a:endParaRPr lang="en-US" sz="2000" b="1" dirty="0"/>
          </a:p>
        </p:txBody>
      </p:sp>
      <p:sp>
        <p:nvSpPr>
          <p:cNvPr id="24" name="TextBox 23"/>
          <p:cNvSpPr txBox="1"/>
          <p:nvPr/>
        </p:nvSpPr>
        <p:spPr>
          <a:xfrm>
            <a:off x="381000" y="3081237"/>
            <a:ext cx="1143000" cy="461665"/>
          </a:xfrm>
          <a:prstGeom prst="rect">
            <a:avLst/>
          </a:prstGeom>
          <a:noFill/>
        </p:spPr>
        <p:txBody>
          <a:bodyPr wrap="square" rtlCol="0">
            <a:spAutoFit/>
          </a:bodyPr>
          <a:lstStyle/>
          <a:p>
            <a:pPr algn="ctr"/>
            <a:r>
              <a:rPr lang="en-US" sz="2400" b="1" dirty="0" smtClean="0"/>
              <a:t>Better</a:t>
            </a:r>
            <a:endParaRPr lang="en-US" sz="2400" b="1" dirty="0"/>
          </a:p>
        </p:txBody>
      </p:sp>
      <p:sp>
        <p:nvSpPr>
          <p:cNvPr id="25" name="Up Arrow 24"/>
          <p:cNvSpPr/>
          <p:nvPr/>
        </p:nvSpPr>
        <p:spPr>
          <a:xfrm rot="10800000">
            <a:off x="757948" y="4876800"/>
            <a:ext cx="494490" cy="642837"/>
          </a:xfrm>
          <a:prstGeom prst="up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pc="-30" dirty="0" smtClean="0"/>
          </a:p>
        </p:txBody>
      </p:sp>
      <p:sp>
        <p:nvSpPr>
          <p:cNvPr id="26" name="TextBox 25"/>
          <p:cNvSpPr txBox="1"/>
          <p:nvPr/>
        </p:nvSpPr>
        <p:spPr>
          <a:xfrm>
            <a:off x="472603" y="5519638"/>
            <a:ext cx="1143000" cy="461665"/>
          </a:xfrm>
          <a:prstGeom prst="rect">
            <a:avLst/>
          </a:prstGeom>
          <a:noFill/>
        </p:spPr>
        <p:txBody>
          <a:bodyPr wrap="square" rtlCol="0">
            <a:spAutoFit/>
          </a:bodyPr>
          <a:lstStyle/>
          <a:p>
            <a:pPr algn="ctr"/>
            <a:r>
              <a:rPr lang="en-US" sz="2400" b="1" dirty="0" smtClean="0"/>
              <a:t>Better</a:t>
            </a:r>
            <a:endParaRPr lang="en-US" sz="2400" b="1" dirty="0"/>
          </a:p>
        </p:txBody>
      </p:sp>
      <p:sp>
        <p:nvSpPr>
          <p:cNvPr id="27" name="Up Arrow 26"/>
          <p:cNvSpPr/>
          <p:nvPr/>
        </p:nvSpPr>
        <p:spPr>
          <a:xfrm rot="10800000">
            <a:off x="705255" y="2438400"/>
            <a:ext cx="494490" cy="642837"/>
          </a:xfrm>
          <a:prstGeom prst="up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pc="-30" dirty="0" smtClean="0"/>
          </a:p>
        </p:txBody>
      </p:sp>
    </p:spTree>
    <p:extLst>
      <p:ext uri="{BB962C8B-B14F-4D97-AF65-F5344CB8AC3E}">
        <p14:creationId xmlns:p14="http://schemas.microsoft.com/office/powerpoint/2010/main" val="2293750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4876800"/>
          </a:xfrm>
        </p:spPr>
        <p:txBody>
          <a:bodyPr>
            <a:normAutofit/>
          </a:bodyPr>
          <a:lstStyle/>
          <a:p>
            <a:pPr marL="0" indent="0">
              <a:buNone/>
            </a:pPr>
            <a:r>
              <a:rPr lang="en-US" sz="2400" b="1" dirty="0"/>
              <a:t>Protection:</a:t>
            </a:r>
          </a:p>
          <a:p>
            <a:r>
              <a:rPr lang="en-US" sz="2400" dirty="0"/>
              <a:t>Append-only logs</a:t>
            </a:r>
          </a:p>
          <a:p>
            <a:r>
              <a:rPr lang="en-US" sz="2400" dirty="0"/>
              <a:t>Vendor-only update</a:t>
            </a:r>
            <a:br>
              <a:rPr lang="en-US" sz="2400" dirty="0"/>
            </a:br>
            <a:r>
              <a:rPr lang="en-US" sz="2400" dirty="0"/>
              <a:t>executables</a:t>
            </a:r>
          </a:p>
          <a:p>
            <a:r>
              <a:rPr lang="en-US" sz="2400" dirty="0"/>
              <a:t>Owner-only update </a:t>
            </a:r>
            <a:br>
              <a:rPr lang="en-US" sz="2400" dirty="0"/>
            </a:br>
            <a:r>
              <a:rPr lang="en-US" sz="2400" dirty="0"/>
              <a:t>to </a:t>
            </a:r>
            <a:r>
              <a:rPr lang="en-US" sz="2400" dirty="0" smtClean="0"/>
              <a:t>content pages</a:t>
            </a:r>
          </a:p>
          <a:p>
            <a:pPr marL="0" indent="0">
              <a:buNone/>
            </a:pPr>
            <a:endParaRPr lang="en-US" sz="2400" b="1" dirty="0" smtClean="0"/>
          </a:p>
          <a:p>
            <a:pPr marL="0" indent="0">
              <a:buNone/>
            </a:pPr>
            <a:r>
              <a:rPr lang="en-US" sz="2400" b="1" dirty="0" smtClean="0"/>
              <a:t>Scenario:</a:t>
            </a:r>
            <a:endParaRPr lang="en-US" sz="2400" b="1" dirty="0"/>
          </a:p>
          <a:p>
            <a:r>
              <a:rPr lang="en-US" sz="2400" dirty="0" smtClean="0"/>
              <a:t>Modified Apache (added 51 Lines of code)</a:t>
            </a:r>
          </a:p>
          <a:p>
            <a:r>
              <a:rPr lang="en-US" sz="2400" dirty="0" smtClean="0"/>
              <a:t>Hosting 220 GB English Wikipedia (~15M files)</a:t>
            </a:r>
          </a:p>
          <a:p>
            <a:r>
              <a:rPr lang="en-US" sz="2400" dirty="0" smtClean="0"/>
              <a:t>Replay an hourly access distribution of Wikipedia</a:t>
            </a:r>
          </a:p>
        </p:txBody>
      </p:sp>
      <p:sp>
        <p:nvSpPr>
          <p:cNvPr id="3" name="Title 2"/>
          <p:cNvSpPr>
            <a:spLocks noGrp="1"/>
          </p:cNvSpPr>
          <p:nvPr>
            <p:ph type="title"/>
          </p:nvPr>
        </p:nvSpPr>
        <p:spPr/>
        <p:txBody>
          <a:bodyPr>
            <a:normAutofit/>
          </a:bodyPr>
          <a:lstStyle/>
          <a:p>
            <a:r>
              <a:rPr lang="en-US" dirty="0" smtClean="0"/>
              <a:t>Protected Apache </a:t>
            </a:r>
            <a:r>
              <a:rPr lang="en-US" dirty="0"/>
              <a:t>W</a:t>
            </a:r>
            <a:r>
              <a:rPr lang="en-US" dirty="0" smtClean="0"/>
              <a:t>eb </a:t>
            </a:r>
            <a:r>
              <a:rPr lang="en-US" dirty="0"/>
              <a:t>s</a:t>
            </a:r>
            <a:r>
              <a:rPr lang="en-US" dirty="0" smtClean="0"/>
              <a:t>erver</a:t>
            </a:r>
            <a:endParaRPr lang="en-US" dirty="0"/>
          </a:p>
        </p:txBody>
      </p:sp>
      <p:sp>
        <p:nvSpPr>
          <p:cNvPr id="4" name="Slide Number Placeholder 3"/>
          <p:cNvSpPr>
            <a:spLocks noGrp="1"/>
          </p:cNvSpPr>
          <p:nvPr>
            <p:ph type="sldNum" sz="quarter" idx="4"/>
          </p:nvPr>
        </p:nvSpPr>
        <p:spPr/>
        <p:txBody>
          <a:bodyPr/>
          <a:lstStyle/>
          <a:p>
            <a:fld id="{1D3B57D8-486F-43A6-99C3-5F46C00431D8}" type="slidenum">
              <a:rPr lang="en-US" smtClean="0"/>
              <a:pPr/>
              <a:t>28</a:t>
            </a:fld>
            <a:endParaRPr lang="en-US" dirty="0"/>
          </a:p>
        </p:txBody>
      </p:sp>
      <p:graphicFrame>
        <p:nvGraphicFramePr>
          <p:cNvPr id="8" name="Chart 7"/>
          <p:cNvGraphicFramePr>
            <a:graphicFrameLocks/>
          </p:cNvGraphicFramePr>
          <p:nvPr>
            <p:extLst>
              <p:ext uri="{D42A27DB-BD31-4B8C-83A1-F6EECF244321}">
                <p14:modId xmlns:p14="http://schemas.microsoft.com/office/powerpoint/2010/main" val="2994900706"/>
              </p:ext>
            </p:extLst>
          </p:nvPr>
        </p:nvGraphicFramePr>
        <p:xfrm>
          <a:off x="4023198" y="1836420"/>
          <a:ext cx="6934200" cy="2909888"/>
        </p:xfrm>
        <a:graphic>
          <a:graphicData uri="http://schemas.openxmlformats.org/drawingml/2006/chart">
            <c:chart xmlns:c="http://schemas.openxmlformats.org/drawingml/2006/chart" xmlns:r="http://schemas.openxmlformats.org/officeDocument/2006/relationships" r:id="rId3"/>
          </a:graphicData>
        </a:graphic>
      </p:graphicFrame>
      <p:sp>
        <p:nvSpPr>
          <p:cNvPr id="5" name="Rounded Rectangular Callout 4"/>
          <p:cNvSpPr/>
          <p:nvPr/>
        </p:nvSpPr>
        <p:spPr>
          <a:xfrm>
            <a:off x="6271098" y="1524000"/>
            <a:ext cx="2438400" cy="685800"/>
          </a:xfrm>
          <a:prstGeom prst="wedgeRoundRectCallout">
            <a:avLst>
              <a:gd name="adj1" fmla="val -42844"/>
              <a:gd name="adj2" fmla="val 187138"/>
              <a:gd name="adj3" fmla="val 16667"/>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200" spc="-30" dirty="0" smtClean="0"/>
              <a:t>2% overhead at peak throughput.</a:t>
            </a:r>
          </a:p>
        </p:txBody>
      </p:sp>
      <p:sp>
        <p:nvSpPr>
          <p:cNvPr id="7" name="Up Arrow 6"/>
          <p:cNvSpPr/>
          <p:nvPr/>
        </p:nvSpPr>
        <p:spPr>
          <a:xfrm>
            <a:off x="3733800" y="3510300"/>
            <a:ext cx="533400" cy="693420"/>
          </a:xfrm>
          <a:prstGeom prst="up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pc="-30" dirty="0" smtClean="0"/>
          </a:p>
        </p:txBody>
      </p:sp>
      <p:sp>
        <p:nvSpPr>
          <p:cNvPr id="9" name="TextBox 8"/>
          <p:cNvSpPr txBox="1"/>
          <p:nvPr/>
        </p:nvSpPr>
        <p:spPr>
          <a:xfrm>
            <a:off x="3434080" y="4203720"/>
            <a:ext cx="1143000" cy="461665"/>
          </a:xfrm>
          <a:prstGeom prst="rect">
            <a:avLst/>
          </a:prstGeom>
          <a:noFill/>
        </p:spPr>
        <p:txBody>
          <a:bodyPr wrap="square" rtlCol="0">
            <a:spAutoFit/>
          </a:bodyPr>
          <a:lstStyle/>
          <a:p>
            <a:pPr algn="ctr"/>
            <a:r>
              <a:rPr lang="en-US" sz="2400" b="1" dirty="0" smtClean="0"/>
              <a:t>Better</a:t>
            </a:r>
            <a:endParaRPr lang="en-US" sz="2400" b="1" dirty="0"/>
          </a:p>
        </p:txBody>
      </p:sp>
    </p:spTree>
    <p:extLst>
      <p:ext uri="{BB962C8B-B14F-4D97-AF65-F5344CB8AC3E}">
        <p14:creationId xmlns:p14="http://schemas.microsoft.com/office/powerpoint/2010/main" val="2158403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p>
            <a:r>
              <a:rPr lang="en-US" dirty="0" smtClean="0"/>
              <a:t>Conclusions</a:t>
            </a:r>
            <a:endParaRPr lang="en-US" dirty="0"/>
          </a:p>
        </p:txBody>
      </p:sp>
      <p:sp>
        <p:nvSpPr>
          <p:cNvPr id="3" name="Inhaltsplatzhalter 2"/>
          <p:cNvSpPr>
            <a:spLocks noGrp="1"/>
          </p:cNvSpPr>
          <p:nvPr>
            <p:ph idx="1"/>
          </p:nvPr>
        </p:nvSpPr>
        <p:spPr>
          <a:xfrm>
            <a:off x="457200" y="1417638"/>
            <a:ext cx="8229600" cy="4817739"/>
          </a:xfrm>
        </p:spPr>
        <p:txBody>
          <a:bodyPr>
            <a:normAutofit/>
          </a:bodyPr>
          <a:lstStyle/>
          <a:p>
            <a:r>
              <a:rPr lang="en-US" sz="3000" spc="-100" dirty="0" smtClean="0"/>
              <a:t>Guardat guarantees confidentiality and integrity </a:t>
            </a:r>
            <a:r>
              <a:rPr lang="en-US" sz="3000" spc="-100" dirty="0"/>
              <a:t>of </a:t>
            </a:r>
            <a:r>
              <a:rPr lang="en-US" sz="3000" spc="-100" dirty="0" smtClean="0"/>
              <a:t>persistent data and state of a system.</a:t>
            </a:r>
          </a:p>
          <a:p>
            <a:endParaRPr lang="en-US" sz="3000" spc="-100" dirty="0" smtClean="0"/>
          </a:p>
          <a:p>
            <a:r>
              <a:rPr lang="en-US" sz="3000" spc="-100" dirty="0" smtClean="0"/>
              <a:t>No need to trust higher software layers.</a:t>
            </a:r>
          </a:p>
          <a:p>
            <a:pPr marL="0" indent="0">
              <a:buNone/>
            </a:pPr>
            <a:endParaRPr lang="en-US" sz="3000" spc="-100" dirty="0" smtClean="0"/>
          </a:p>
          <a:p>
            <a:r>
              <a:rPr lang="en-US" sz="3000" spc="-100" dirty="0"/>
              <a:t>Guardat </a:t>
            </a:r>
            <a:r>
              <a:rPr lang="en-US" sz="3000" spc="-100" dirty="0" smtClean="0"/>
              <a:t>protects computer systems from unauthorized access, </a:t>
            </a:r>
            <a:r>
              <a:rPr lang="en-US" sz="3000" spc="-100" dirty="0" err="1" smtClean="0"/>
              <a:t>trojans</a:t>
            </a:r>
            <a:r>
              <a:rPr lang="en-US" sz="3000" spc="-100" dirty="0" smtClean="0"/>
              <a:t> and log manipulations.</a:t>
            </a:r>
          </a:p>
          <a:p>
            <a:pPr marL="0" indent="0">
              <a:buNone/>
            </a:pPr>
            <a:endParaRPr lang="en-US" sz="3000" spc="-100" dirty="0" smtClean="0"/>
          </a:p>
          <a:p>
            <a:r>
              <a:rPr lang="en-US" sz="3000" spc="-100" dirty="0" smtClean="0"/>
              <a:t>Efficient prototype implementation in SAN server.</a:t>
            </a:r>
            <a:endParaRPr lang="en-US" sz="2400" spc="-100" dirty="0" smtClean="0"/>
          </a:p>
        </p:txBody>
      </p:sp>
      <p:sp>
        <p:nvSpPr>
          <p:cNvPr id="4" name="Slide Number Placeholder 3"/>
          <p:cNvSpPr>
            <a:spLocks noGrp="1"/>
          </p:cNvSpPr>
          <p:nvPr>
            <p:ph type="sldNum" sz="quarter" idx="4"/>
          </p:nvPr>
        </p:nvSpPr>
        <p:spPr/>
        <p:txBody>
          <a:bodyPr/>
          <a:lstStyle/>
          <a:p>
            <a:fld id="{1D3B57D8-486F-43A6-99C3-5F46C00431D8}" type="slidenum">
              <a:rPr lang="en-US" smtClean="0"/>
              <a:pPr/>
              <a:t>29</a:t>
            </a:fld>
            <a:endParaRPr lang="en-US" dirty="0"/>
          </a:p>
        </p:txBody>
      </p:sp>
    </p:spTree>
    <p:extLst>
      <p:ext uri="{BB962C8B-B14F-4D97-AF65-F5344CB8AC3E}">
        <p14:creationId xmlns:p14="http://schemas.microsoft.com/office/powerpoint/2010/main" val="2360451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p:cNvSpPr txBox="1"/>
          <p:nvPr/>
        </p:nvSpPr>
        <p:spPr>
          <a:xfrm>
            <a:off x="5291270" y="3492919"/>
            <a:ext cx="1410483" cy="369332"/>
          </a:xfrm>
          <a:prstGeom prst="rect">
            <a:avLst/>
          </a:prstGeom>
          <a:noFill/>
        </p:spPr>
        <p:txBody>
          <a:bodyPr wrap="square" rtlCol="0">
            <a:spAutoFit/>
          </a:bodyPr>
          <a:lstStyle/>
          <a:p>
            <a:r>
              <a:rPr lang="en-US" dirty="0" err="1" smtClean="0"/>
              <a:t>httpd.conf</a:t>
            </a:r>
            <a:endParaRPr lang="en-US" dirty="0"/>
          </a:p>
        </p:txBody>
      </p:sp>
      <p:sp>
        <p:nvSpPr>
          <p:cNvPr id="63" name="TextBox 62"/>
          <p:cNvSpPr txBox="1"/>
          <p:nvPr/>
        </p:nvSpPr>
        <p:spPr>
          <a:xfrm>
            <a:off x="6762357" y="3492919"/>
            <a:ext cx="1410483" cy="369332"/>
          </a:xfrm>
          <a:prstGeom prst="rect">
            <a:avLst/>
          </a:prstGeom>
          <a:noFill/>
        </p:spPr>
        <p:txBody>
          <a:bodyPr wrap="square" rtlCol="0">
            <a:spAutoFit/>
          </a:bodyPr>
          <a:lstStyle/>
          <a:p>
            <a:r>
              <a:rPr lang="en-US" dirty="0" smtClean="0"/>
              <a:t>.</a:t>
            </a:r>
            <a:r>
              <a:rPr lang="en-US" dirty="0" err="1" smtClean="0"/>
              <a:t>htaccess</a:t>
            </a:r>
            <a:endParaRPr lang="en-US" dirty="0"/>
          </a:p>
        </p:txBody>
      </p:sp>
      <p:pic>
        <p:nvPicPr>
          <p:cNvPr id="32" name="Picture 16" descr="C:\Users\vahldiek\Desktop\eurosystalk\html-norma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2056" y="5103839"/>
            <a:ext cx="680829" cy="749447"/>
          </a:xfrm>
          <a:prstGeom prst="rect">
            <a:avLst/>
          </a:prstGeom>
          <a:noFill/>
          <a:extLst>
            <a:ext uri="{909E8E84-426E-40DD-AFC4-6F175D3DCCD1}">
              <a14:hiddenFill xmlns:a14="http://schemas.microsoft.com/office/drawing/2010/main">
                <a:solidFill>
                  <a:srgbClr val="FFFFFF"/>
                </a:solidFill>
              </a14:hiddenFill>
            </a:ext>
          </a:extLst>
        </p:spPr>
      </p:pic>
      <p:sp>
        <p:nvSpPr>
          <p:cNvPr id="35" name="Abgerundetes Rechteck 16"/>
          <p:cNvSpPr/>
          <p:nvPr/>
        </p:nvSpPr>
        <p:spPr>
          <a:xfrm>
            <a:off x="2782621" y="2552309"/>
            <a:ext cx="2206288" cy="130994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Web Server</a:t>
            </a:r>
          </a:p>
          <a:p>
            <a:pPr algn="ctr"/>
            <a:endParaRPr lang="en-US" sz="2000" dirty="0" smtClean="0"/>
          </a:p>
          <a:p>
            <a:pPr algn="ctr"/>
            <a:r>
              <a:rPr lang="en-US" sz="2000" dirty="0" smtClean="0"/>
              <a:t/>
            </a:r>
            <a:br>
              <a:rPr lang="en-US" sz="2000" dirty="0" smtClean="0"/>
            </a:br>
            <a:endParaRPr lang="en-US" sz="2000" dirty="0"/>
          </a:p>
        </p:txBody>
      </p:sp>
      <p:sp>
        <p:nvSpPr>
          <p:cNvPr id="37" name="TextBox 36"/>
          <p:cNvSpPr txBox="1"/>
          <p:nvPr/>
        </p:nvSpPr>
        <p:spPr>
          <a:xfrm>
            <a:off x="5372385" y="5878925"/>
            <a:ext cx="1079480" cy="369332"/>
          </a:xfrm>
          <a:prstGeom prst="rect">
            <a:avLst/>
          </a:prstGeom>
          <a:noFill/>
        </p:spPr>
        <p:txBody>
          <a:bodyPr wrap="square" rtlCol="0">
            <a:spAutoFit/>
          </a:bodyPr>
          <a:lstStyle/>
          <a:p>
            <a:r>
              <a:rPr lang="en-US" dirty="0" smtClean="0"/>
              <a:t>Content</a:t>
            </a:r>
            <a:endParaRPr lang="en-US" dirty="0"/>
          </a:p>
        </p:txBody>
      </p:sp>
      <p:sp>
        <p:nvSpPr>
          <p:cNvPr id="40" name="TextBox 39"/>
          <p:cNvSpPr txBox="1"/>
          <p:nvPr/>
        </p:nvSpPr>
        <p:spPr>
          <a:xfrm>
            <a:off x="5213630" y="2414451"/>
            <a:ext cx="2431683" cy="369332"/>
          </a:xfrm>
          <a:prstGeom prst="rect">
            <a:avLst/>
          </a:prstGeom>
          <a:noFill/>
        </p:spPr>
        <p:txBody>
          <a:bodyPr wrap="square" rtlCol="0">
            <a:spAutoFit/>
          </a:bodyPr>
          <a:lstStyle/>
          <a:p>
            <a:r>
              <a:rPr lang="en-US" b="1" dirty="0" smtClean="0"/>
              <a:t>Web Server State:</a:t>
            </a:r>
            <a:endParaRPr lang="en-US" b="1" dirty="0"/>
          </a:p>
        </p:txBody>
      </p:sp>
      <p:sp>
        <p:nvSpPr>
          <p:cNvPr id="48" name="Abgerundetes Rechteck 16"/>
          <p:cNvSpPr/>
          <p:nvPr/>
        </p:nvSpPr>
        <p:spPr>
          <a:xfrm>
            <a:off x="2782621" y="4013461"/>
            <a:ext cx="2221956" cy="90392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Operating System</a:t>
            </a:r>
          </a:p>
          <a:p>
            <a:pPr algn="ctr"/>
            <a:r>
              <a:rPr lang="en-US" sz="2000" dirty="0" smtClean="0"/>
              <a:t>File </a:t>
            </a:r>
            <a:r>
              <a:rPr lang="en-US" sz="2000" dirty="0"/>
              <a:t>S</a:t>
            </a:r>
            <a:r>
              <a:rPr lang="en-US" sz="2000" dirty="0" smtClean="0"/>
              <a:t>ystem</a:t>
            </a:r>
          </a:p>
        </p:txBody>
      </p:sp>
      <p:pic>
        <p:nvPicPr>
          <p:cNvPr id="52" name="Picture 3" descr="C:\Users\vahldiek\Desktop\eurosystalk\text_x_makef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9221" y="3914359"/>
            <a:ext cx="786092" cy="78609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3" descr="C:\Users\vahldiek\Desktop\eurosystalk\text_x_makef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425" y="3914359"/>
            <a:ext cx="786092" cy="78609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3" descr="C:\Users\vahldiek\Desktop\eurosystalk\text_x_makef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9221" y="2795451"/>
            <a:ext cx="786092" cy="786092"/>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3" descr="C:\Users\vahldiek\Desktop\eurosystalk\text_x_makef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425" y="2795703"/>
            <a:ext cx="786092" cy="786092"/>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p:cNvSpPr txBox="1"/>
          <p:nvPr/>
        </p:nvSpPr>
        <p:spPr>
          <a:xfrm>
            <a:off x="5469849" y="4548051"/>
            <a:ext cx="705242" cy="369332"/>
          </a:xfrm>
          <a:prstGeom prst="rect">
            <a:avLst/>
          </a:prstGeom>
          <a:noFill/>
        </p:spPr>
        <p:txBody>
          <a:bodyPr wrap="square" rtlCol="0">
            <a:spAutoFit/>
          </a:bodyPr>
          <a:lstStyle/>
          <a:p>
            <a:r>
              <a:rPr lang="en-US" dirty="0" smtClean="0"/>
              <a:t>users</a:t>
            </a:r>
            <a:endParaRPr lang="en-US" dirty="0"/>
          </a:p>
        </p:txBody>
      </p:sp>
      <p:sp>
        <p:nvSpPr>
          <p:cNvPr id="59" name="TextBox 58"/>
          <p:cNvSpPr txBox="1"/>
          <p:nvPr/>
        </p:nvSpPr>
        <p:spPr>
          <a:xfrm>
            <a:off x="6839300" y="4548051"/>
            <a:ext cx="825934" cy="369332"/>
          </a:xfrm>
          <a:prstGeom prst="rect">
            <a:avLst/>
          </a:prstGeom>
          <a:noFill/>
        </p:spPr>
        <p:txBody>
          <a:bodyPr wrap="square" rtlCol="0">
            <a:spAutoFit/>
          </a:bodyPr>
          <a:lstStyle/>
          <a:p>
            <a:r>
              <a:rPr lang="en-US" dirty="0" smtClean="0"/>
              <a:t>groups</a:t>
            </a:r>
            <a:endParaRPr lang="en-US" dirty="0"/>
          </a:p>
        </p:txBody>
      </p:sp>
      <p:sp>
        <p:nvSpPr>
          <p:cNvPr id="2" name="Title 1"/>
          <p:cNvSpPr>
            <a:spLocks noGrp="1"/>
          </p:cNvSpPr>
          <p:nvPr>
            <p:ph type="title"/>
          </p:nvPr>
        </p:nvSpPr>
        <p:spPr>
          <a:xfrm>
            <a:off x="242359" y="185522"/>
            <a:ext cx="8548322" cy="1143000"/>
          </a:xfrm>
        </p:spPr>
        <p:txBody>
          <a:bodyPr>
            <a:normAutofit/>
          </a:bodyPr>
          <a:lstStyle/>
          <a:p>
            <a:r>
              <a:rPr lang="en-US" dirty="0" smtClean="0"/>
              <a:t>Threat 1: Unauthorized Access</a:t>
            </a:r>
            <a:endParaRPr lang="en-US" dirty="0"/>
          </a:p>
        </p:txBody>
      </p:sp>
      <p:sp>
        <p:nvSpPr>
          <p:cNvPr id="3" name="Slide Number Placeholder 2"/>
          <p:cNvSpPr>
            <a:spLocks noGrp="1"/>
          </p:cNvSpPr>
          <p:nvPr>
            <p:ph type="sldNum" sz="quarter" idx="4"/>
          </p:nvPr>
        </p:nvSpPr>
        <p:spPr/>
        <p:txBody>
          <a:bodyPr/>
          <a:lstStyle/>
          <a:p>
            <a:fld id="{1D3B57D8-486F-43A6-99C3-5F46C00431D8}" type="slidenum">
              <a:rPr lang="en-US" smtClean="0"/>
              <a:pPr/>
              <a:t>3</a:t>
            </a:fld>
            <a:endParaRPr lang="en-US" dirty="0"/>
          </a:p>
        </p:txBody>
      </p:sp>
      <p:pic>
        <p:nvPicPr>
          <p:cNvPr id="1028" name="Picture 4" descr="http://41.media.tumblr.com/60d6aed9f846d6231d269d6c75c84770/tumblr_mog1ed3eWb1svlv8bo1_128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0597" y="2637558"/>
            <a:ext cx="744231" cy="744231"/>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p:cNvCxnSpPr>
            <a:stCxn id="1028" idx="3"/>
          </p:cNvCxnSpPr>
          <p:nvPr/>
        </p:nvCxnSpPr>
        <p:spPr>
          <a:xfrm>
            <a:off x="1724828" y="3009674"/>
            <a:ext cx="1057793" cy="12099"/>
          </a:xfrm>
          <a:prstGeom prst="straightConnector1">
            <a:avLst/>
          </a:prstGeom>
          <a:ln w="73025">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pic>
        <p:nvPicPr>
          <p:cNvPr id="1026" name="Picture 2" descr="http://upload.wikimedia.org/wikipedia/commons/thumb/c/cd/ASF-logo.svg/2000px-ASF-logo.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8079290">
            <a:off x="4104248" y="3184667"/>
            <a:ext cx="942617" cy="284670"/>
          </a:xfrm>
          <a:prstGeom prst="rect">
            <a:avLst/>
          </a:prstGeom>
          <a:noFill/>
          <a:extLst>
            <a:ext uri="{909E8E84-426E-40DD-AFC4-6F175D3DCCD1}">
              <a14:hiddenFill xmlns:a14="http://schemas.microsoft.com/office/drawing/2010/main">
                <a:solidFill>
                  <a:srgbClr val="FFFFFF"/>
                </a:solidFill>
              </a14:hiddenFill>
            </a:ext>
          </a:extLst>
        </p:spPr>
      </p:pic>
      <p:sp>
        <p:nvSpPr>
          <p:cNvPr id="44" name="Abgerundetes Rechteck 16"/>
          <p:cNvSpPr/>
          <p:nvPr/>
        </p:nvSpPr>
        <p:spPr>
          <a:xfrm>
            <a:off x="510374" y="2043436"/>
            <a:ext cx="957258" cy="349363"/>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2000" b="1" dirty="0" smtClean="0"/>
              <a:t>Clients</a:t>
            </a:r>
            <a:endParaRPr lang="en-US" sz="2000" b="1" dirty="0"/>
          </a:p>
        </p:txBody>
      </p:sp>
      <p:pic>
        <p:nvPicPr>
          <p:cNvPr id="2050" name="Picture 2" descr="C:\Users\vahldiek\Downloads\2136483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94961" y="2850389"/>
            <a:ext cx="652583" cy="3915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people.mozilla.org/~faaborg/files/shiretoko/firefoxIcon/firefox-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1565" y="2709595"/>
            <a:ext cx="672194" cy="6721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cssreflex.com/wp-content/uploads/2013/11/ie9-10_512x51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3459" y="2673575"/>
            <a:ext cx="675797" cy="675797"/>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p:cNvSpPr/>
          <p:nvPr/>
        </p:nvSpPr>
        <p:spPr>
          <a:xfrm>
            <a:off x="2745290" y="2384047"/>
            <a:ext cx="5996669" cy="384040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2729647" y="2033451"/>
            <a:ext cx="2431683" cy="369332"/>
          </a:xfrm>
          <a:prstGeom prst="rect">
            <a:avLst/>
          </a:prstGeom>
          <a:noFill/>
        </p:spPr>
        <p:txBody>
          <a:bodyPr wrap="square" rtlCol="0">
            <a:spAutoFit/>
          </a:bodyPr>
          <a:lstStyle/>
          <a:p>
            <a:r>
              <a:rPr lang="en-US" b="1" dirty="0" smtClean="0"/>
              <a:t>Web Server Host</a:t>
            </a:r>
            <a:endParaRPr lang="en-US" b="1" dirty="0"/>
          </a:p>
        </p:txBody>
      </p:sp>
      <p:sp>
        <p:nvSpPr>
          <p:cNvPr id="51" name="Oval 50"/>
          <p:cNvSpPr/>
          <p:nvPr/>
        </p:nvSpPr>
        <p:spPr>
          <a:xfrm>
            <a:off x="2867530" y="3198660"/>
            <a:ext cx="1442389" cy="587391"/>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App</a:t>
            </a:r>
            <a:endParaRPr lang="en-US" dirty="0"/>
          </a:p>
        </p:txBody>
      </p:sp>
      <p:sp>
        <p:nvSpPr>
          <p:cNvPr id="5" name="Rectangle 4"/>
          <p:cNvSpPr/>
          <p:nvPr/>
        </p:nvSpPr>
        <p:spPr>
          <a:xfrm>
            <a:off x="303460" y="1143000"/>
            <a:ext cx="8438500" cy="762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2700" spc="-80" dirty="0" smtClean="0"/>
              <a:t>Unauthorized access due to configuration errors, bugs, attacks.</a:t>
            </a:r>
            <a:endParaRPr lang="en-US" sz="2700" spc="-80" dirty="0"/>
          </a:p>
        </p:txBody>
      </p:sp>
      <p:pic>
        <p:nvPicPr>
          <p:cNvPr id="36" name="Picture 10" descr="http://mateusz.loskot.net/images/logos/valessiobrito_bug_icon.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74778" y="3241939"/>
            <a:ext cx="1111561" cy="111156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2" name="Picture 8" descr="http://1.bp.blogspot.com/-3v6hwX0ND24/UT-ZRJ7XeHI/AAAAAAAAAC4/F_yMXM4h6Hg/s1600/Spy-icon.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73021" y="5014444"/>
            <a:ext cx="1219200" cy="1219200"/>
          </a:xfrm>
          <a:prstGeom prst="rect">
            <a:avLst/>
          </a:prstGeom>
          <a:noFill/>
          <a:effectLst>
            <a:outerShdw blurRad="50800" dist="38100" dir="2700000" algn="tl" rotWithShape="0">
              <a:prstClr val="black">
                <a:alpha val="40000"/>
              </a:prstClr>
            </a:outerShdw>
          </a:effectLst>
          <a:scene3d>
            <a:camera prst="isometricOffAxis2Left"/>
            <a:lightRig rig="threePt" dir="t"/>
          </a:scene3d>
          <a:extLst>
            <a:ext uri="{909E8E84-426E-40DD-AFC4-6F175D3DCCD1}">
              <a14:hiddenFill xmlns:a14="http://schemas.microsoft.com/office/drawing/2010/main">
                <a:solidFill>
                  <a:srgbClr val="FFFFFF"/>
                </a:solidFill>
              </a14:hiddenFill>
            </a:ext>
          </a:extLst>
        </p:spPr>
      </p:pic>
      <p:sp>
        <p:nvSpPr>
          <p:cNvPr id="31" name="Rectangle 30"/>
          <p:cNvSpPr/>
          <p:nvPr/>
        </p:nvSpPr>
        <p:spPr>
          <a:xfrm>
            <a:off x="5161330" y="2783783"/>
            <a:ext cx="3011511" cy="2133600"/>
          </a:xfrm>
          <a:prstGeom prst="rect">
            <a:avLst/>
          </a:prstGeom>
          <a:solidFill>
            <a:schemeClr val="bg1">
              <a:alpha val="7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10" descr="C:\Users\vahldiek\Desktop\eurosystalk\html-normal-white.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486400" y="5102787"/>
            <a:ext cx="681158" cy="749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6674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7" presetClass="path" presetSubtype="0" accel="50000" decel="50000" fill="hold" nodeType="clickEffect">
                                  <p:stCondLst>
                                    <p:cond delay="0"/>
                                  </p:stCondLst>
                                  <p:childTnLst>
                                    <p:animMotion origin="layout" path="M -2.77778E-6 -4.44444E-6 L -2.77778E-6 -0.17893 C -2.77778E-6 -0.25902 -0.13437 -0.35763 -0.24357 -0.35763 L -0.48715 -0.35763 " pathEditMode="relative" rAng="0" ptsTypes="FfFF">
                                      <p:cBhvr>
                                        <p:cTn id="6" dur="1500" fill="hold"/>
                                        <p:tgtEl>
                                          <p:spTgt spid="64"/>
                                        </p:tgtEl>
                                        <p:attrNameLst>
                                          <p:attrName>ppt_x</p:attrName>
                                          <p:attrName>ppt_y</p:attrName>
                                        </p:attrNameLst>
                                      </p:cBhvr>
                                      <p:rCtr x="-24358" y="-17894"/>
                                    </p:animMotion>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31"/>
                                        </p:tgtEl>
                                      </p:cBhvr>
                                    </p:animEffect>
                                    <p:set>
                                      <p:cBhvr>
                                        <p:cTn id="11" dur="1" fill="hold">
                                          <p:stCondLst>
                                            <p:cond delay="499"/>
                                          </p:stCondLst>
                                        </p:cTn>
                                        <p:tgtEl>
                                          <p:spTgt spid="31"/>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5" fill="hold"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randombar(vertical)">
                                      <p:cBhvr>
                                        <p:cTn id="21"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657800" y="5264683"/>
            <a:ext cx="1066799" cy="1291852"/>
            <a:chOff x="6255209" y="262408"/>
            <a:chExt cx="2178877" cy="2325603"/>
          </a:xfrm>
        </p:grpSpPr>
        <p:pic>
          <p:nvPicPr>
            <p:cNvPr id="5" name="Picture 4" descr="http://files.softicons.com/download/web-icons/html5-icons-by-iconshock/png/512/offline_storage.png"/>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rot="912338">
              <a:off x="6255209" y="409133"/>
              <a:ext cx="2178877" cy="217887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icons.iconarchive.com/icons/3dlb/3d/256/lock-icon.png"/>
            <p:cNvPicPr>
              <a:picLocks noChangeAspect="1" noChangeArrowheads="1"/>
            </p:cNvPicPr>
            <p:nvPr/>
          </p:nvPicPr>
          <p:blipFill>
            <a:blip r:embed="rId4" cstate="print">
              <a:duotone>
                <a:prstClr val="black"/>
                <a:srgbClr val="FF0000">
                  <a:tint val="45000"/>
                  <a:satMod val="400000"/>
                </a:srgbClr>
              </a:duotone>
              <a:extLst>
                <a:ext uri="{BEBA8EAE-BF5A-486C-A8C5-ECC9F3942E4B}">
                  <a14:imgProps xmlns:a14="http://schemas.microsoft.com/office/drawing/2010/main">
                    <a14:imgLayer r:embed="rId5">
                      <a14:imgEffect>
                        <a14:sharpenSoften amount="50000"/>
                      </a14:imgEffect>
                      <a14:imgEffect>
                        <a14:colorTemperature colorTemp="4700"/>
                      </a14:imgEffect>
                      <a14:imgEffect>
                        <a14:saturation sat="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rot="912338">
              <a:off x="6858985" y="262408"/>
              <a:ext cx="1125747" cy="1125747"/>
            </a:xfrm>
            <a:prstGeom prst="rect">
              <a:avLst/>
            </a:prstGeom>
            <a:noFill/>
            <a:extLst/>
          </p:spPr>
        </p:pic>
      </p:grpSp>
      <p:sp>
        <p:nvSpPr>
          <p:cNvPr id="7" name="TextBox 6"/>
          <p:cNvSpPr txBox="1"/>
          <p:nvPr/>
        </p:nvSpPr>
        <p:spPr>
          <a:xfrm>
            <a:off x="3047999" y="5493602"/>
            <a:ext cx="3581400" cy="830997"/>
          </a:xfrm>
          <a:prstGeom prst="rect">
            <a:avLst/>
          </a:prstGeom>
          <a:noFill/>
        </p:spPr>
        <p:txBody>
          <a:bodyPr wrap="square" rtlCol="0">
            <a:spAutoFit/>
          </a:bodyPr>
          <a:lstStyle/>
          <a:p>
            <a:r>
              <a:rPr lang="en-US" sz="2400" dirty="0" err="1" smtClean="0">
                <a:latin typeface="+mj-lt"/>
              </a:rPr>
              <a:t>Anjo</a:t>
            </a:r>
            <a:r>
              <a:rPr lang="en-US" sz="2400" dirty="0" smtClean="0">
                <a:latin typeface="+mj-lt"/>
              </a:rPr>
              <a:t> </a:t>
            </a:r>
            <a:r>
              <a:rPr lang="en-US" sz="2400" dirty="0" err="1" smtClean="0">
                <a:latin typeface="+mj-lt"/>
              </a:rPr>
              <a:t>Vahldiek-Oberwagner</a:t>
            </a:r>
            <a:endParaRPr lang="en-US" sz="2400" dirty="0" smtClean="0">
              <a:latin typeface="+mj-lt"/>
            </a:endParaRPr>
          </a:p>
          <a:p>
            <a:r>
              <a:rPr lang="en-US" sz="2400" dirty="0" smtClean="0">
                <a:latin typeface="+mj-lt"/>
              </a:rPr>
              <a:t>vahldiek@mpi-sws.org</a:t>
            </a:r>
            <a:endParaRPr lang="en-US" sz="2400" dirty="0">
              <a:latin typeface="+mj-lt"/>
            </a:endParaRPr>
          </a:p>
        </p:txBody>
      </p:sp>
      <p:pic>
        <p:nvPicPr>
          <p:cNvPr id="10" name="Picture 2" descr="http://www.mpi-inf.mpg.de/logo/mpi-sws/Intern_Web/RGB/mpi_RGB.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3400" y="5493603"/>
            <a:ext cx="2038350" cy="834013"/>
          </a:xfrm>
          <a:prstGeom prst="rect">
            <a:avLst/>
          </a:prstGeom>
          <a:noFill/>
          <a:extLst>
            <a:ext uri="{909E8E84-426E-40DD-AFC4-6F175D3DCCD1}">
              <a14:hiddenFill xmlns:a14="http://schemas.microsoft.com/office/drawing/2010/main">
                <a:solidFill>
                  <a:srgbClr val="FFFFFF"/>
                </a:solidFill>
              </a14:hiddenFill>
            </a:ext>
          </a:extLst>
        </p:spPr>
      </p:pic>
      <p:sp>
        <p:nvSpPr>
          <p:cNvPr id="12" name="Titel 1"/>
          <p:cNvSpPr txBox="1">
            <a:spLocks/>
          </p:cNvSpPr>
          <p:nvPr/>
        </p:nvSpPr>
        <p:spPr>
          <a:xfrm>
            <a:off x="228599" y="228600"/>
            <a:ext cx="7924801" cy="2057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t>Guardat: Enforcing data policies at the storage layer</a:t>
            </a:r>
            <a:endParaRPr lang="en-US" b="1" dirty="0"/>
          </a:p>
        </p:txBody>
      </p:sp>
      <p:sp>
        <p:nvSpPr>
          <p:cNvPr id="2" name="Slide Number Placeholder 1"/>
          <p:cNvSpPr>
            <a:spLocks noGrp="1"/>
          </p:cNvSpPr>
          <p:nvPr>
            <p:ph type="sldNum" sz="quarter" idx="4"/>
          </p:nvPr>
        </p:nvSpPr>
        <p:spPr/>
        <p:txBody>
          <a:bodyPr/>
          <a:lstStyle/>
          <a:p>
            <a:fld id="{1D3B57D8-486F-43A6-99C3-5F46C00431D8}" type="slidenum">
              <a:rPr lang="en-US" smtClean="0"/>
              <a:pPr/>
              <a:t>30</a:t>
            </a:fld>
            <a:endParaRPr lang="en-US" dirty="0"/>
          </a:p>
        </p:txBody>
      </p:sp>
      <p:pic>
        <p:nvPicPr>
          <p:cNvPr id="4098" name="Picture 2" descr="http://www.mpi-sws.org/~druschel/peter_druschel.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95800" y="2531701"/>
            <a:ext cx="1066800" cy="145199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990600" y="2550022"/>
            <a:ext cx="1415349" cy="141534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95599" y="2531701"/>
            <a:ext cx="1066800" cy="147016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Rodrigo Rodrigues"/>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22231" r="36626"/>
          <a:stretch/>
        </p:blipFill>
        <p:spPr bwMode="auto">
          <a:xfrm>
            <a:off x="6477000" y="2531701"/>
            <a:ext cx="1364139" cy="145199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990600" y="3983692"/>
            <a:ext cx="1415349" cy="646331"/>
          </a:xfrm>
          <a:prstGeom prst="rect">
            <a:avLst/>
          </a:prstGeom>
          <a:noFill/>
        </p:spPr>
        <p:txBody>
          <a:bodyPr wrap="square" rtlCol="0">
            <a:spAutoFit/>
          </a:bodyPr>
          <a:lstStyle/>
          <a:p>
            <a:pPr algn="ctr"/>
            <a:r>
              <a:rPr lang="en-US" dirty="0" err="1" smtClean="0">
                <a:latin typeface="+mj-lt"/>
              </a:rPr>
              <a:t>Eslam</a:t>
            </a:r>
            <a:r>
              <a:rPr lang="en-US" dirty="0" smtClean="0">
                <a:latin typeface="+mj-lt"/>
              </a:rPr>
              <a:t> </a:t>
            </a:r>
            <a:r>
              <a:rPr lang="en-US" dirty="0" err="1" smtClean="0">
                <a:latin typeface="+mj-lt"/>
              </a:rPr>
              <a:t>Elnikety</a:t>
            </a:r>
            <a:r>
              <a:rPr lang="en-US" dirty="0" smtClean="0">
                <a:latin typeface="+mj-lt"/>
              </a:rPr>
              <a:t> </a:t>
            </a:r>
            <a:endParaRPr lang="en-US" dirty="0">
              <a:latin typeface="+mj-lt"/>
            </a:endParaRPr>
          </a:p>
        </p:txBody>
      </p:sp>
      <p:sp>
        <p:nvSpPr>
          <p:cNvPr id="15" name="TextBox 14"/>
          <p:cNvSpPr txBox="1"/>
          <p:nvPr/>
        </p:nvSpPr>
        <p:spPr>
          <a:xfrm>
            <a:off x="2895600" y="4001869"/>
            <a:ext cx="1066800" cy="646331"/>
          </a:xfrm>
          <a:prstGeom prst="rect">
            <a:avLst/>
          </a:prstGeom>
          <a:noFill/>
        </p:spPr>
        <p:txBody>
          <a:bodyPr wrap="square" rtlCol="0">
            <a:spAutoFit/>
          </a:bodyPr>
          <a:lstStyle/>
          <a:p>
            <a:pPr algn="ctr"/>
            <a:r>
              <a:rPr lang="en-US" dirty="0" err="1" smtClean="0">
                <a:latin typeface="+mj-lt"/>
              </a:rPr>
              <a:t>Aastha</a:t>
            </a:r>
            <a:r>
              <a:rPr lang="en-US" smtClean="0">
                <a:latin typeface="+mj-lt"/>
              </a:rPr>
              <a:t> Mehta</a:t>
            </a:r>
            <a:endParaRPr lang="en-US" dirty="0">
              <a:latin typeface="+mj-lt"/>
            </a:endParaRPr>
          </a:p>
        </p:txBody>
      </p:sp>
      <p:sp>
        <p:nvSpPr>
          <p:cNvPr id="16" name="TextBox 15"/>
          <p:cNvSpPr txBox="1"/>
          <p:nvPr/>
        </p:nvSpPr>
        <p:spPr>
          <a:xfrm>
            <a:off x="4495800" y="3983692"/>
            <a:ext cx="1066800" cy="646331"/>
          </a:xfrm>
          <a:prstGeom prst="rect">
            <a:avLst/>
          </a:prstGeom>
          <a:noFill/>
        </p:spPr>
        <p:txBody>
          <a:bodyPr wrap="square" rtlCol="0">
            <a:spAutoFit/>
          </a:bodyPr>
          <a:lstStyle/>
          <a:p>
            <a:pPr algn="ctr"/>
            <a:r>
              <a:rPr lang="en-US" dirty="0" smtClean="0">
                <a:latin typeface="+mj-lt"/>
              </a:rPr>
              <a:t>Peter </a:t>
            </a:r>
            <a:r>
              <a:rPr lang="en-US" dirty="0" err="1" smtClean="0">
                <a:latin typeface="+mj-lt"/>
              </a:rPr>
              <a:t>Druschel</a:t>
            </a:r>
            <a:endParaRPr lang="en-US" dirty="0">
              <a:latin typeface="+mj-lt"/>
            </a:endParaRPr>
          </a:p>
        </p:txBody>
      </p:sp>
      <p:sp>
        <p:nvSpPr>
          <p:cNvPr id="17" name="TextBox 16"/>
          <p:cNvSpPr txBox="1"/>
          <p:nvPr/>
        </p:nvSpPr>
        <p:spPr>
          <a:xfrm>
            <a:off x="6056440" y="3964358"/>
            <a:ext cx="2096960" cy="369332"/>
          </a:xfrm>
          <a:prstGeom prst="rect">
            <a:avLst/>
          </a:prstGeom>
          <a:noFill/>
        </p:spPr>
        <p:txBody>
          <a:bodyPr wrap="square" rtlCol="0">
            <a:spAutoFit/>
          </a:bodyPr>
          <a:lstStyle/>
          <a:p>
            <a:pPr algn="ctr"/>
            <a:r>
              <a:rPr lang="en-US" dirty="0" smtClean="0">
                <a:latin typeface="+mj-lt"/>
              </a:rPr>
              <a:t>Rodrigo Rodrigues</a:t>
            </a:r>
            <a:endParaRPr lang="en-US" dirty="0">
              <a:latin typeface="+mj-lt"/>
            </a:endParaRPr>
          </a:p>
        </p:txBody>
      </p:sp>
    </p:spTree>
    <p:extLst>
      <p:ext uri="{BB962C8B-B14F-4D97-AF65-F5344CB8AC3E}">
        <p14:creationId xmlns:p14="http://schemas.microsoft.com/office/powerpoint/2010/main" val="80328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457200" y="274638"/>
            <a:ext cx="8229600" cy="1143000"/>
          </a:xfrm>
        </p:spPr>
        <p:txBody>
          <a:bodyPr/>
          <a:lstStyle/>
          <a:p>
            <a:pPr eaLnBrk="1" hangingPunct="1"/>
            <a:r>
              <a:rPr lang="de-DE">
                <a:latin typeface="Tahoma" charset="0"/>
              </a:rPr>
              <a:t>Backup slides</a:t>
            </a:r>
          </a:p>
        </p:txBody>
      </p:sp>
      <p:sp>
        <p:nvSpPr>
          <p:cNvPr id="165891" name="Rectangle 3"/>
          <p:cNvSpPr>
            <a:spLocks noGrp="1" noChangeArrowheads="1"/>
          </p:cNvSpPr>
          <p:nvPr>
            <p:ph type="body" idx="1"/>
          </p:nvPr>
        </p:nvSpPr>
        <p:spPr>
          <a:xfrm>
            <a:off x="3670300" y="3411538"/>
            <a:ext cx="2303463" cy="449262"/>
          </a:xfrm>
        </p:spPr>
        <p:txBody>
          <a:bodyPr>
            <a:normAutofit lnSpcReduction="10000"/>
          </a:bodyPr>
          <a:lstStyle/>
          <a:p>
            <a:pPr algn="ctr" eaLnBrk="1" hangingPunct="1">
              <a:buFont typeface="Wingdings" charset="0"/>
              <a:buNone/>
            </a:pPr>
            <a:r>
              <a:rPr lang="de-DE" sz="2400">
                <a:latin typeface="Tahoma" charset="0"/>
              </a:rPr>
              <a:t>Backup slides</a:t>
            </a:r>
          </a:p>
        </p:txBody>
      </p:sp>
      <p:pic>
        <p:nvPicPr>
          <p:cNvPr id="165892" name="Picture 4" descr="MCj0429875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2600" y="2754313"/>
            <a:ext cx="103187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4"/>
          </p:nvPr>
        </p:nvSpPr>
        <p:spPr/>
        <p:txBody>
          <a:bodyPr/>
          <a:lstStyle/>
          <a:p>
            <a:fld id="{1D3B57D8-486F-43A6-99C3-5F46C00431D8}" type="slidenum">
              <a:rPr lang="en-US" smtClean="0"/>
              <a:pPr/>
              <a:t>31</a:t>
            </a:fld>
            <a:endParaRPr lang="en-US" dirty="0"/>
          </a:p>
        </p:txBody>
      </p:sp>
    </p:spTree>
    <p:extLst>
      <p:ext uri="{BB962C8B-B14F-4D97-AF65-F5344CB8AC3E}">
        <p14:creationId xmlns:p14="http://schemas.microsoft.com/office/powerpoint/2010/main" val="1255220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Guardat: Related work</a:t>
            </a:r>
            <a:endParaRPr lang="en-US" dirty="0"/>
          </a:p>
        </p:txBody>
      </p:sp>
      <p:sp>
        <p:nvSpPr>
          <p:cNvPr id="3" name="Content Placeholder 2"/>
          <p:cNvSpPr>
            <a:spLocks noGrp="1"/>
          </p:cNvSpPr>
          <p:nvPr>
            <p:ph idx="1"/>
          </p:nvPr>
        </p:nvSpPr>
        <p:spPr>
          <a:xfrm>
            <a:off x="457200" y="1417638"/>
            <a:ext cx="8229600" cy="4938712"/>
          </a:xfrm>
        </p:spPr>
        <p:txBody>
          <a:bodyPr>
            <a:normAutofit fontScale="70000" lnSpcReduction="20000"/>
          </a:bodyPr>
          <a:lstStyle/>
          <a:p>
            <a:r>
              <a:rPr lang="en-US" sz="3100" dirty="0" smtClean="0"/>
              <a:t>TCG storage work group spec [2012]</a:t>
            </a:r>
          </a:p>
          <a:p>
            <a:pPr lvl="1"/>
            <a:r>
              <a:rPr lang="en-US" sz="2600" dirty="0" smtClean="0"/>
              <a:t>Architecture for sessions, access control policies</a:t>
            </a:r>
          </a:p>
          <a:p>
            <a:pPr lvl="1"/>
            <a:r>
              <a:rPr lang="en-US" sz="2600" dirty="0"/>
              <a:t>C</a:t>
            </a:r>
            <a:r>
              <a:rPr lang="en-US" sz="2600" dirty="0" smtClean="0"/>
              <a:t>oncrete design, evaluation left to vendors</a:t>
            </a:r>
          </a:p>
          <a:p>
            <a:pPr lvl="1"/>
            <a:r>
              <a:rPr lang="en-US" sz="2600" dirty="0" smtClean="0"/>
              <a:t>No object attestation</a:t>
            </a:r>
          </a:p>
          <a:p>
            <a:r>
              <a:rPr lang="en-US" sz="3100" b="1" dirty="0" smtClean="0"/>
              <a:t>TC: </a:t>
            </a:r>
            <a:r>
              <a:rPr lang="en-US" sz="3100" dirty="0" smtClean="0"/>
              <a:t>Semantic attestation [</a:t>
            </a:r>
            <a:r>
              <a:rPr lang="en-US" sz="3100" i="1" dirty="0" err="1" smtClean="0"/>
              <a:t>Haldar</a:t>
            </a:r>
            <a:r>
              <a:rPr lang="en-US" sz="3100" i="1" dirty="0" smtClean="0"/>
              <a:t> 2004</a:t>
            </a:r>
            <a:r>
              <a:rPr lang="en-US" sz="3100" dirty="0" smtClean="0"/>
              <a:t>], Excalibur [</a:t>
            </a:r>
            <a:r>
              <a:rPr lang="en-US" sz="3100" i="1" dirty="0" smtClean="0"/>
              <a:t>Santos 2012</a:t>
            </a:r>
            <a:r>
              <a:rPr lang="en-US" sz="3100" dirty="0" smtClean="0"/>
              <a:t>], Pasture [</a:t>
            </a:r>
            <a:r>
              <a:rPr lang="en-US" sz="3100" i="1" dirty="0" err="1" smtClean="0"/>
              <a:t>Kotla</a:t>
            </a:r>
            <a:r>
              <a:rPr lang="en-US" sz="3100" i="1" dirty="0" smtClean="0"/>
              <a:t> 2012</a:t>
            </a:r>
            <a:r>
              <a:rPr lang="en-US" sz="3100" dirty="0" smtClean="0"/>
              <a:t>]</a:t>
            </a:r>
          </a:p>
          <a:p>
            <a:r>
              <a:rPr lang="en-US" sz="3100" b="1" dirty="0" smtClean="0"/>
              <a:t>Integrity/confidentiality: </a:t>
            </a:r>
            <a:r>
              <a:rPr lang="en-US" sz="3100" dirty="0" smtClean="0"/>
              <a:t>self-encrypting disks, capability NAS [</a:t>
            </a:r>
            <a:r>
              <a:rPr lang="en-US" sz="3100" i="1" dirty="0" smtClean="0"/>
              <a:t>Aguilera 2003</a:t>
            </a:r>
            <a:r>
              <a:rPr lang="en-US" sz="3100" dirty="0" smtClean="0"/>
              <a:t>], type-safe disks [</a:t>
            </a:r>
            <a:r>
              <a:rPr lang="en-US" sz="3100" i="1" dirty="0" err="1" smtClean="0"/>
              <a:t>Sivathanu</a:t>
            </a:r>
            <a:r>
              <a:rPr lang="en-US" sz="3100" i="1" dirty="0" smtClean="0"/>
              <a:t> 2006</a:t>
            </a:r>
            <a:r>
              <a:rPr lang="en-US" sz="3100" dirty="0" smtClean="0"/>
              <a:t>], </a:t>
            </a:r>
            <a:r>
              <a:rPr lang="en-US" sz="3100" dirty="0" err="1" smtClean="0"/>
              <a:t>Venti</a:t>
            </a:r>
            <a:r>
              <a:rPr lang="en-US" sz="3100" dirty="0" smtClean="0"/>
              <a:t> [</a:t>
            </a:r>
            <a:r>
              <a:rPr lang="en-US" sz="3100" i="1" dirty="0" smtClean="0"/>
              <a:t>Quinlan 2002</a:t>
            </a:r>
            <a:r>
              <a:rPr lang="en-US" sz="3100" dirty="0" smtClean="0"/>
              <a:t>], S4 [</a:t>
            </a:r>
            <a:r>
              <a:rPr lang="en-US" sz="3100" i="1" dirty="0" err="1" smtClean="0"/>
              <a:t>Strunk</a:t>
            </a:r>
            <a:r>
              <a:rPr lang="en-US" sz="3100" i="1" dirty="0" smtClean="0"/>
              <a:t> 2000</a:t>
            </a:r>
            <a:r>
              <a:rPr lang="en-US" sz="3100" dirty="0" smtClean="0"/>
              <a:t>], </a:t>
            </a:r>
            <a:r>
              <a:rPr lang="en-US" sz="3100" dirty="0" err="1" smtClean="0"/>
              <a:t>NetApp</a:t>
            </a:r>
            <a:r>
              <a:rPr lang="en-US" sz="3100" dirty="0" smtClean="0"/>
              <a:t> </a:t>
            </a:r>
            <a:r>
              <a:rPr lang="en-US" sz="3100" dirty="0" err="1" smtClean="0"/>
              <a:t>SnapVault</a:t>
            </a:r>
            <a:r>
              <a:rPr lang="en-US" sz="3100" dirty="0" smtClean="0"/>
              <a:t>, PCFS[</a:t>
            </a:r>
            <a:r>
              <a:rPr lang="en-US" sz="3100" i="1" dirty="0" err="1" smtClean="0"/>
              <a:t>Garg</a:t>
            </a:r>
            <a:r>
              <a:rPr lang="en-US" sz="3100" i="1" dirty="0" smtClean="0"/>
              <a:t> 2010</a:t>
            </a:r>
            <a:r>
              <a:rPr lang="en-US" sz="3100" dirty="0" smtClean="0"/>
              <a:t>], PFS[Walsh 2012]</a:t>
            </a:r>
          </a:p>
          <a:p>
            <a:r>
              <a:rPr lang="en-US" sz="3100" b="1" dirty="0" smtClean="0"/>
              <a:t>Extended disk functionality: </a:t>
            </a:r>
            <a:r>
              <a:rPr lang="en-US" sz="3100" dirty="0" smtClean="0"/>
              <a:t>hybrid disks, object-based storage [</a:t>
            </a:r>
            <a:r>
              <a:rPr lang="en-US" sz="3100" i="1" dirty="0" err="1" smtClean="0"/>
              <a:t>Mesnier</a:t>
            </a:r>
            <a:r>
              <a:rPr lang="en-US" sz="3100" i="1" dirty="0" smtClean="0"/>
              <a:t> 2003</a:t>
            </a:r>
            <a:r>
              <a:rPr lang="en-US" sz="3100" dirty="0" smtClean="0"/>
              <a:t>], active disks [</a:t>
            </a:r>
            <a:r>
              <a:rPr lang="en-US" sz="3100" i="1" dirty="0" smtClean="0"/>
              <a:t>Riedel 2001</a:t>
            </a:r>
            <a:r>
              <a:rPr lang="en-US" sz="3100" dirty="0" smtClean="0"/>
              <a:t>], semantically smart disks [</a:t>
            </a:r>
            <a:r>
              <a:rPr lang="en-US" sz="3100" i="1" dirty="0" err="1" smtClean="0"/>
              <a:t>Sivathanu</a:t>
            </a:r>
            <a:r>
              <a:rPr lang="en-US" sz="3100" i="1" dirty="0"/>
              <a:t> </a:t>
            </a:r>
            <a:r>
              <a:rPr lang="en-US" sz="3100" i="1" dirty="0" smtClean="0"/>
              <a:t>2003</a:t>
            </a:r>
            <a:r>
              <a:rPr lang="en-US" sz="3100" dirty="0" smtClean="0"/>
              <a:t>], differentiated storage [</a:t>
            </a:r>
            <a:r>
              <a:rPr lang="en-US" sz="3100" i="1" dirty="0" err="1" smtClean="0"/>
              <a:t>Mesnier</a:t>
            </a:r>
            <a:r>
              <a:rPr lang="en-US" sz="3100" i="1" dirty="0" smtClean="0"/>
              <a:t> 2011</a:t>
            </a:r>
            <a:r>
              <a:rPr lang="en-US" sz="3100" dirty="0" smtClean="0"/>
              <a:t>]</a:t>
            </a:r>
            <a:endParaRPr lang="en-US" sz="3100" dirty="0"/>
          </a:p>
          <a:p>
            <a:r>
              <a:rPr lang="en-US" sz="3100" b="1" dirty="0" smtClean="0"/>
              <a:t>VMM/OS data protection: </a:t>
            </a:r>
            <a:r>
              <a:rPr lang="en-US" sz="3100" dirty="0" smtClean="0"/>
              <a:t>Overshadow [Chen 2008], </a:t>
            </a:r>
            <a:r>
              <a:rPr lang="en-US" sz="3100" dirty="0" err="1" smtClean="0"/>
              <a:t>InkTag</a:t>
            </a:r>
            <a:r>
              <a:rPr lang="en-US" sz="3100" dirty="0" smtClean="0"/>
              <a:t> [Hofmann 2013], Nexus [</a:t>
            </a:r>
            <a:r>
              <a:rPr lang="en-US" sz="3100" dirty="0" err="1" smtClean="0"/>
              <a:t>Sirer</a:t>
            </a:r>
            <a:r>
              <a:rPr lang="en-US" sz="3100" dirty="0" smtClean="0"/>
              <a:t> 2011], DCAC [Xu 2014]</a:t>
            </a:r>
          </a:p>
        </p:txBody>
      </p:sp>
      <p:sp>
        <p:nvSpPr>
          <p:cNvPr id="4" name="Slide Number Placeholder 3"/>
          <p:cNvSpPr>
            <a:spLocks noGrp="1"/>
          </p:cNvSpPr>
          <p:nvPr>
            <p:ph type="sldNum" sz="quarter" idx="4"/>
          </p:nvPr>
        </p:nvSpPr>
        <p:spPr/>
        <p:txBody>
          <a:bodyPr/>
          <a:lstStyle/>
          <a:p>
            <a:fld id="{1D3B57D8-486F-43A6-99C3-5F46C00431D8}" type="slidenum">
              <a:rPr lang="en-US" smtClean="0"/>
              <a:pPr/>
              <a:t>32</a:t>
            </a:fld>
            <a:endParaRPr lang="en-US" dirty="0"/>
          </a:p>
        </p:txBody>
      </p:sp>
    </p:spTree>
    <p:extLst>
      <p:ext uri="{BB962C8B-B14F-4D97-AF65-F5344CB8AC3E}">
        <p14:creationId xmlns:p14="http://schemas.microsoft.com/office/powerpoint/2010/main" val="1285969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Related work: Trusted Computing</a:t>
            </a:r>
            <a:endParaRPr lang="en-US" dirty="0"/>
          </a:p>
        </p:txBody>
      </p:sp>
      <p:sp>
        <p:nvSpPr>
          <p:cNvPr id="3" name="Content Placeholder 2"/>
          <p:cNvSpPr>
            <a:spLocks noGrp="1"/>
          </p:cNvSpPr>
          <p:nvPr>
            <p:ph idx="1"/>
          </p:nvPr>
        </p:nvSpPr>
        <p:spPr>
          <a:xfrm>
            <a:off x="457200" y="1798002"/>
            <a:ext cx="8229600" cy="4913871"/>
          </a:xfrm>
        </p:spPr>
        <p:txBody>
          <a:bodyPr>
            <a:normAutofit fontScale="92500" lnSpcReduction="10000"/>
          </a:bodyPr>
          <a:lstStyle/>
          <a:p>
            <a:endParaRPr lang="en-US" sz="3000" dirty="0" smtClean="0"/>
          </a:p>
          <a:p>
            <a:endParaRPr lang="en-US" sz="3000" dirty="0"/>
          </a:p>
          <a:p>
            <a:endParaRPr lang="en-US" sz="3000" dirty="0" smtClean="0"/>
          </a:p>
          <a:p>
            <a:endParaRPr lang="en-US" sz="3000" dirty="0"/>
          </a:p>
          <a:p>
            <a:endParaRPr lang="en-US" sz="3000" dirty="0" smtClean="0"/>
          </a:p>
          <a:p>
            <a:endParaRPr lang="en-US" sz="3000" dirty="0"/>
          </a:p>
          <a:p>
            <a:pPr marL="0" indent="0">
              <a:buNone/>
            </a:pPr>
            <a:endParaRPr lang="en-US" sz="3000" dirty="0" smtClean="0"/>
          </a:p>
          <a:p>
            <a:pPr marL="0" indent="0">
              <a:buNone/>
            </a:pPr>
            <a:r>
              <a:rPr lang="en-US" sz="3000" dirty="0" smtClean="0"/>
              <a:t>Mostly complementary; can be combined, e.g.,</a:t>
            </a:r>
          </a:p>
          <a:p>
            <a:r>
              <a:rPr lang="en-US" sz="3000" dirty="0" smtClean="0"/>
              <a:t>Remotely attested external verifier</a:t>
            </a:r>
          </a:p>
          <a:p>
            <a:r>
              <a:rPr lang="en-US" sz="3000" dirty="0" smtClean="0"/>
              <a:t>Tamper-resident persistent storage </a:t>
            </a:r>
          </a:p>
          <a:p>
            <a:endParaRPr lang="en-US" sz="3000" dirty="0" smtClean="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5129602"/>
              </p:ext>
            </p:extLst>
          </p:nvPr>
        </p:nvGraphicFramePr>
        <p:xfrm>
          <a:off x="634980" y="1276035"/>
          <a:ext cx="7949004" cy="3788675"/>
        </p:xfrm>
        <a:graphic>
          <a:graphicData uri="http://schemas.openxmlformats.org/drawingml/2006/table">
            <a:tbl>
              <a:tblPr firstRow="1" bandRow="1">
                <a:tableStyleId>{5C22544A-7EE6-4342-B048-85BDC9FD1C3A}</a:tableStyleId>
              </a:tblPr>
              <a:tblGrid>
                <a:gridCol w="2649668"/>
                <a:gridCol w="2649668"/>
                <a:gridCol w="2649668"/>
              </a:tblGrid>
              <a:tr h="405395">
                <a:tc>
                  <a:txBody>
                    <a:bodyPr/>
                    <a:lstStyle/>
                    <a:p>
                      <a:r>
                        <a:rPr lang="en-US" dirty="0" smtClean="0"/>
                        <a:t>Property</a:t>
                      </a:r>
                      <a:endParaRPr lang="en-US" dirty="0"/>
                    </a:p>
                  </a:txBody>
                  <a:tcPr/>
                </a:tc>
                <a:tc>
                  <a:txBody>
                    <a:bodyPr/>
                    <a:lstStyle/>
                    <a:p>
                      <a:r>
                        <a:rPr lang="en-US" dirty="0" smtClean="0"/>
                        <a:t>Trusted computing</a:t>
                      </a:r>
                      <a:endParaRPr lang="en-US" dirty="0"/>
                    </a:p>
                  </a:txBody>
                  <a:tcPr/>
                </a:tc>
                <a:tc>
                  <a:txBody>
                    <a:bodyPr/>
                    <a:lstStyle/>
                    <a:p>
                      <a:r>
                        <a:rPr lang="en-US" dirty="0" smtClean="0"/>
                        <a:t>Guardat</a:t>
                      </a:r>
                      <a:endParaRPr lang="en-US" dirty="0"/>
                    </a:p>
                  </a:txBody>
                  <a:tcPr/>
                </a:tc>
              </a:tr>
              <a:tr h="331019">
                <a:tc>
                  <a:txBody>
                    <a:bodyPr/>
                    <a:lstStyle/>
                    <a:p>
                      <a:r>
                        <a:rPr lang="en-US" sz="2000" dirty="0" smtClean="0"/>
                        <a:t>Root</a:t>
                      </a:r>
                      <a:r>
                        <a:rPr lang="en-US" sz="2000" baseline="0" dirty="0" smtClean="0"/>
                        <a:t> of trust</a:t>
                      </a:r>
                      <a:endParaRPr lang="en-US" sz="2000" dirty="0"/>
                    </a:p>
                  </a:txBody>
                  <a:tcPr/>
                </a:tc>
                <a:tc>
                  <a:txBody>
                    <a:bodyPr/>
                    <a:lstStyle/>
                    <a:p>
                      <a:r>
                        <a:rPr lang="en-US" sz="2000" dirty="0" smtClean="0"/>
                        <a:t>TPM</a:t>
                      </a:r>
                      <a:endParaRPr lang="en-US" sz="2000" dirty="0"/>
                    </a:p>
                  </a:txBody>
                  <a:tcPr/>
                </a:tc>
                <a:tc>
                  <a:txBody>
                    <a:bodyPr/>
                    <a:lstStyle/>
                    <a:p>
                      <a:r>
                        <a:rPr lang="en-US" sz="2000" dirty="0" smtClean="0"/>
                        <a:t>TGC</a:t>
                      </a:r>
                      <a:endParaRPr lang="en-US" sz="2000" dirty="0"/>
                    </a:p>
                  </a:txBody>
                  <a:tcPr/>
                </a:tc>
              </a:tr>
              <a:tr h="389364">
                <a:tc>
                  <a:txBody>
                    <a:bodyPr/>
                    <a:lstStyle/>
                    <a:p>
                      <a:r>
                        <a:rPr lang="en-US" sz="2000" dirty="0" smtClean="0"/>
                        <a:t>Authenticates</a:t>
                      </a:r>
                      <a:endParaRPr lang="en-US" sz="2000" dirty="0"/>
                    </a:p>
                  </a:txBody>
                  <a:tcPr/>
                </a:tc>
                <a:tc>
                  <a:txBody>
                    <a:bodyPr/>
                    <a:lstStyle/>
                    <a:p>
                      <a:r>
                        <a:rPr lang="en-US" sz="2000" dirty="0" smtClean="0"/>
                        <a:t>Motherboard</a:t>
                      </a:r>
                      <a:endParaRPr lang="en-US" sz="2000" baseline="0" dirty="0" smtClean="0"/>
                    </a:p>
                  </a:txBody>
                  <a:tcPr/>
                </a:tc>
                <a:tc>
                  <a:txBody>
                    <a:bodyPr/>
                    <a:lstStyle/>
                    <a:p>
                      <a:r>
                        <a:rPr lang="en-US" sz="2000" baseline="0" dirty="0" smtClean="0"/>
                        <a:t>Guardat device</a:t>
                      </a:r>
                      <a:endParaRPr lang="en-US" sz="2000" dirty="0"/>
                    </a:p>
                  </a:txBody>
                  <a:tcPr/>
                </a:tc>
              </a:tr>
              <a:tr h="450663">
                <a:tc>
                  <a:txBody>
                    <a:bodyPr/>
                    <a:lstStyle/>
                    <a:p>
                      <a:r>
                        <a:rPr lang="en-US" sz="2000" dirty="0" smtClean="0"/>
                        <a:t>Certifies</a:t>
                      </a:r>
                      <a:r>
                        <a:rPr lang="en-US" sz="2000" baseline="0" dirty="0" smtClean="0"/>
                        <a:t> </a:t>
                      </a:r>
                      <a:endParaRPr lang="en-US" sz="2000" dirty="0"/>
                    </a:p>
                  </a:txBody>
                  <a:tcPr/>
                </a:tc>
                <a:tc>
                  <a:txBody>
                    <a:bodyPr/>
                    <a:lstStyle/>
                    <a:p>
                      <a:r>
                        <a:rPr lang="en-US" sz="2000" dirty="0" smtClean="0"/>
                        <a:t>HW/SW configuration</a:t>
                      </a:r>
                    </a:p>
                    <a:p>
                      <a:r>
                        <a:rPr lang="en-US" sz="2000" dirty="0" smtClean="0"/>
                        <a:t>(remote</a:t>
                      </a:r>
                      <a:r>
                        <a:rPr lang="en-US" sz="2000" baseline="0" dirty="0" smtClean="0"/>
                        <a:t> attestation)</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aseline="0" dirty="0" smtClean="0"/>
                        <a:t>Object state + policy</a:t>
                      </a:r>
                      <a:endParaRPr lang="en-US" sz="2000" dirty="0" smtClean="0"/>
                    </a:p>
                    <a:p>
                      <a:r>
                        <a:rPr lang="en-US" sz="2000" dirty="0" smtClean="0"/>
                        <a:t>(object attestation)</a:t>
                      </a:r>
                      <a:endParaRPr lang="en-US" sz="2000" dirty="0"/>
                    </a:p>
                  </a:txBody>
                  <a:tcPr/>
                </a:tc>
              </a:tr>
              <a:tr h="576601">
                <a:tc>
                  <a:txBody>
                    <a:bodyPr/>
                    <a:lstStyle/>
                    <a:p>
                      <a:r>
                        <a:rPr lang="en-US" sz="2000" dirty="0" smtClean="0"/>
                        <a:t>Storage property</a:t>
                      </a:r>
                    </a:p>
                    <a:p>
                      <a:r>
                        <a:rPr lang="en-US" sz="2000" dirty="0" smtClean="0"/>
                        <a:t>provided</a:t>
                      </a:r>
                    </a:p>
                  </a:txBody>
                  <a:tcPr/>
                </a:tc>
                <a:tc>
                  <a:txBody>
                    <a:bodyPr/>
                    <a:lstStyle/>
                    <a:p>
                      <a:r>
                        <a:rPr lang="en-US" sz="2000" dirty="0" smtClean="0"/>
                        <a:t>Confidentiality</a:t>
                      </a:r>
                      <a:r>
                        <a:rPr lang="en-US" sz="2000" baseline="0" dirty="0" smtClean="0"/>
                        <a:t> +</a:t>
                      </a:r>
                    </a:p>
                    <a:p>
                      <a:r>
                        <a:rPr lang="en-US" sz="2000" baseline="0" dirty="0" smtClean="0"/>
                        <a:t>Read integrity</a:t>
                      </a:r>
                      <a:endParaRPr lang="en-US" sz="2000" dirty="0"/>
                    </a:p>
                  </a:txBody>
                  <a:tcPr/>
                </a:tc>
                <a:tc>
                  <a:txBody>
                    <a:bodyPr/>
                    <a:lstStyle/>
                    <a:p>
                      <a:r>
                        <a:rPr lang="en-US" sz="2000" dirty="0" smtClean="0"/>
                        <a:t>Confidentiality</a:t>
                      </a:r>
                      <a:r>
                        <a:rPr lang="en-US" sz="2000" baseline="0" dirty="0" smtClean="0"/>
                        <a:t> + Write integrity</a:t>
                      </a:r>
                      <a:endParaRPr lang="en-US" sz="2000" dirty="0"/>
                    </a:p>
                  </a:txBody>
                  <a:tcPr/>
                </a:tc>
              </a:tr>
              <a:tr h="318154">
                <a:tc>
                  <a:txBody>
                    <a:bodyPr/>
                    <a:lstStyle/>
                    <a:p>
                      <a:r>
                        <a:rPr lang="en-US" sz="2000" baseline="0" dirty="0" smtClean="0"/>
                        <a:t>Properties expressed in</a:t>
                      </a:r>
                      <a:endParaRPr lang="en-US" sz="2000" dirty="0" smtClean="0"/>
                    </a:p>
                  </a:txBody>
                  <a:tcPr/>
                </a:tc>
                <a:tc>
                  <a:txBody>
                    <a:bodyPr/>
                    <a:lstStyle/>
                    <a:p>
                      <a:r>
                        <a:rPr lang="en-US" sz="2000" dirty="0" smtClean="0"/>
                        <a:t>Trusted</a:t>
                      </a:r>
                      <a:r>
                        <a:rPr lang="en-US" sz="2000" baseline="0" dirty="0" smtClean="0"/>
                        <a:t> software</a:t>
                      </a:r>
                      <a:endParaRPr lang="en-US" sz="2000" dirty="0"/>
                    </a:p>
                  </a:txBody>
                  <a:tcPr/>
                </a:tc>
                <a:tc>
                  <a:txBody>
                    <a:bodyPr/>
                    <a:lstStyle/>
                    <a:p>
                      <a:r>
                        <a:rPr lang="en-US" sz="2000" dirty="0" smtClean="0"/>
                        <a:t>Policy language</a:t>
                      </a:r>
                      <a:endParaRPr lang="en-US" sz="2000" dirty="0"/>
                    </a:p>
                  </a:txBody>
                  <a:tcPr/>
                </a:tc>
              </a:tr>
              <a:tr h="318154">
                <a:tc>
                  <a:txBody>
                    <a:bodyPr/>
                    <a:lstStyle/>
                    <a:p>
                      <a:r>
                        <a:rPr lang="en-US" sz="2000" dirty="0" smtClean="0"/>
                        <a:t>TCB</a:t>
                      </a:r>
                    </a:p>
                  </a:txBody>
                  <a:tcPr/>
                </a:tc>
                <a:tc>
                  <a:txBody>
                    <a:bodyPr/>
                    <a:lstStyle/>
                    <a:p>
                      <a:r>
                        <a:rPr lang="en-US" sz="2000" dirty="0" smtClean="0"/>
                        <a:t>TPM + trusted SW</a:t>
                      </a:r>
                      <a:endParaRPr lang="en-US" sz="2000" dirty="0"/>
                    </a:p>
                  </a:txBody>
                  <a:tcPr/>
                </a:tc>
                <a:tc>
                  <a:txBody>
                    <a:bodyPr/>
                    <a:lstStyle/>
                    <a:p>
                      <a:r>
                        <a:rPr lang="en-US" sz="2000" dirty="0" smtClean="0"/>
                        <a:t>TGC</a:t>
                      </a:r>
                      <a:r>
                        <a:rPr lang="en-US" sz="2000" baseline="0" dirty="0" smtClean="0"/>
                        <a:t> (</a:t>
                      </a:r>
                      <a:r>
                        <a:rPr lang="en-US" sz="2000" dirty="0" smtClean="0"/>
                        <a:t>narrow API)</a:t>
                      </a:r>
                      <a:endParaRPr lang="en-US" sz="2000" dirty="0"/>
                    </a:p>
                  </a:txBody>
                  <a:tcPr/>
                </a:tc>
              </a:tr>
              <a:tr h="318154">
                <a:tc>
                  <a:txBody>
                    <a:bodyPr/>
                    <a:lstStyle/>
                    <a:p>
                      <a:r>
                        <a:rPr lang="en-US" sz="2000" dirty="0" smtClean="0"/>
                        <a:t>Persistent secure state</a:t>
                      </a:r>
                    </a:p>
                  </a:txBody>
                  <a:tcPr/>
                </a:tc>
                <a:tc>
                  <a:txBody>
                    <a:bodyPr/>
                    <a:lstStyle/>
                    <a:p>
                      <a:r>
                        <a:rPr lang="en-US" sz="2000" dirty="0" smtClean="0"/>
                        <a:t>NVRAM</a:t>
                      </a:r>
                      <a:endParaRPr lang="en-US" sz="2000" dirty="0"/>
                    </a:p>
                  </a:txBody>
                  <a:tcPr/>
                </a:tc>
                <a:tc>
                  <a:txBody>
                    <a:bodyPr/>
                    <a:lstStyle/>
                    <a:p>
                      <a:r>
                        <a:rPr lang="en-US" sz="2000" dirty="0" smtClean="0"/>
                        <a:t>Entire</a:t>
                      </a:r>
                      <a:r>
                        <a:rPr lang="en-US" sz="2000" baseline="0" dirty="0" smtClean="0"/>
                        <a:t> storage device</a:t>
                      </a:r>
                      <a:endParaRPr lang="en-US" sz="2000" dirty="0"/>
                    </a:p>
                  </a:txBody>
                  <a:tcPr/>
                </a:tc>
              </a:tr>
            </a:tbl>
          </a:graphicData>
        </a:graphic>
      </p:graphicFrame>
      <p:sp>
        <p:nvSpPr>
          <p:cNvPr id="4" name="Slide Number Placeholder 3"/>
          <p:cNvSpPr>
            <a:spLocks noGrp="1"/>
          </p:cNvSpPr>
          <p:nvPr>
            <p:ph type="sldNum" sz="quarter" idx="4"/>
          </p:nvPr>
        </p:nvSpPr>
        <p:spPr/>
        <p:txBody>
          <a:bodyPr/>
          <a:lstStyle/>
          <a:p>
            <a:fld id="{1D3B57D8-486F-43A6-99C3-5F46C00431D8}" type="slidenum">
              <a:rPr lang="en-US" smtClean="0"/>
              <a:pPr/>
              <a:t>33</a:t>
            </a:fld>
            <a:endParaRPr lang="en-US" dirty="0"/>
          </a:p>
        </p:txBody>
      </p:sp>
    </p:spTree>
    <p:extLst>
      <p:ext uri="{BB962C8B-B14F-4D97-AF65-F5344CB8AC3E}">
        <p14:creationId xmlns:p14="http://schemas.microsoft.com/office/powerpoint/2010/main" val="25744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dirty="0" smtClean="0"/>
              <a:t>Threats to persistent data</a:t>
            </a:r>
            <a:endParaRPr lang="en-US" dirty="0"/>
          </a:p>
        </p:txBody>
      </p:sp>
      <p:sp>
        <p:nvSpPr>
          <p:cNvPr id="3" name="Content Placeholder 2"/>
          <p:cNvSpPr>
            <a:spLocks noGrp="1"/>
          </p:cNvSpPr>
          <p:nvPr>
            <p:ph idx="1"/>
          </p:nvPr>
        </p:nvSpPr>
        <p:spPr>
          <a:xfrm>
            <a:off x="457200" y="1600286"/>
            <a:ext cx="8229600" cy="5121189"/>
          </a:xfrm>
        </p:spPr>
        <p:txBody>
          <a:bodyPr>
            <a:normAutofit/>
          </a:bodyPr>
          <a:lstStyle/>
          <a:p>
            <a:r>
              <a:rPr lang="en-US" sz="2800" dirty="0" smtClean="0"/>
              <a:t>Storage media failure (deterioration, obsolescence)</a:t>
            </a:r>
          </a:p>
          <a:p>
            <a:r>
              <a:rPr lang="en-US" sz="2800" dirty="0" smtClean="0"/>
              <a:t>Natural disasters and physical attack</a:t>
            </a:r>
          </a:p>
          <a:p>
            <a:r>
              <a:rPr lang="en-US" sz="2800" dirty="0" smtClean="0"/>
              <a:t>Operator error and negligence</a:t>
            </a:r>
          </a:p>
          <a:p>
            <a:r>
              <a:rPr lang="en-US" sz="2800" dirty="0"/>
              <a:t>S</a:t>
            </a:r>
            <a:r>
              <a:rPr lang="en-US" sz="2800" dirty="0" smtClean="0"/>
              <a:t>oftware/hardware bugs</a:t>
            </a:r>
          </a:p>
          <a:p>
            <a:r>
              <a:rPr lang="en-US" sz="2800" dirty="0" smtClean="0"/>
              <a:t>Cyber attack and sabotage</a:t>
            </a:r>
          </a:p>
          <a:p>
            <a:endParaRPr lang="en-US" sz="2800" dirty="0" smtClean="0"/>
          </a:p>
          <a:p>
            <a:pPr marL="0" indent="0">
              <a:buNone/>
            </a:pPr>
            <a:r>
              <a:rPr lang="en-US" sz="2800" dirty="0" smtClean="0"/>
              <a:t>Problem is real: Among most frequent causes of loss</a:t>
            </a:r>
          </a:p>
          <a:p>
            <a:r>
              <a:rPr lang="en-US" sz="2800" dirty="0" smtClean="0"/>
              <a:t>Human error is (close) second to device failure</a:t>
            </a:r>
          </a:p>
          <a:p>
            <a:r>
              <a:rPr lang="en-US" sz="2800" dirty="0" smtClean="0"/>
              <a:t>Software errors + viruses third</a:t>
            </a:r>
          </a:p>
          <a:p>
            <a:endParaRPr lang="en-US" sz="2800" dirty="0"/>
          </a:p>
        </p:txBody>
      </p:sp>
      <p:sp>
        <p:nvSpPr>
          <p:cNvPr id="6" name="Right Brace 5"/>
          <p:cNvSpPr/>
          <p:nvPr/>
        </p:nvSpPr>
        <p:spPr>
          <a:xfrm>
            <a:off x="5652296" y="2762058"/>
            <a:ext cx="284726" cy="143954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p:cNvSpPr txBox="1"/>
          <p:nvPr/>
        </p:nvSpPr>
        <p:spPr>
          <a:xfrm>
            <a:off x="6194473" y="3177751"/>
            <a:ext cx="1390224" cy="523220"/>
          </a:xfrm>
          <a:prstGeom prst="rect">
            <a:avLst/>
          </a:prstGeom>
          <a:noFill/>
        </p:spPr>
        <p:txBody>
          <a:bodyPr wrap="none" rtlCol="0">
            <a:spAutoFit/>
          </a:bodyPr>
          <a:lstStyle/>
          <a:p>
            <a:r>
              <a:rPr lang="en-US" sz="2800" dirty="0" smtClean="0"/>
              <a:t>This talk</a:t>
            </a:r>
            <a:endParaRPr lang="en-US" sz="2800" dirty="0"/>
          </a:p>
        </p:txBody>
      </p:sp>
      <p:sp>
        <p:nvSpPr>
          <p:cNvPr id="4" name="Slide Number Placeholder 3"/>
          <p:cNvSpPr>
            <a:spLocks noGrp="1"/>
          </p:cNvSpPr>
          <p:nvPr>
            <p:ph type="sldNum" sz="quarter" idx="4"/>
          </p:nvPr>
        </p:nvSpPr>
        <p:spPr/>
        <p:txBody>
          <a:bodyPr/>
          <a:lstStyle/>
          <a:p>
            <a:fld id="{1D3B57D8-486F-43A6-99C3-5F46C00431D8}" type="slidenum">
              <a:rPr lang="en-US" smtClean="0"/>
              <a:pPr/>
              <a:t>34</a:t>
            </a:fld>
            <a:endParaRPr lang="en-US" dirty="0"/>
          </a:p>
        </p:txBody>
      </p:sp>
    </p:spTree>
    <p:extLst>
      <p:ext uri="{BB962C8B-B14F-4D97-AF65-F5344CB8AC3E}">
        <p14:creationId xmlns:p14="http://schemas.microsoft.com/office/powerpoint/2010/main" val="157949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Discussion: Enforcement layer</a:t>
            </a:r>
            <a:endParaRPr lang="en-US" dirty="0"/>
          </a:p>
        </p:txBody>
      </p:sp>
      <p:sp>
        <p:nvSpPr>
          <p:cNvPr id="4" name="Slide Number Placeholder 3"/>
          <p:cNvSpPr>
            <a:spLocks noGrp="1"/>
          </p:cNvSpPr>
          <p:nvPr>
            <p:ph type="sldNum" sz="quarter" idx="4"/>
          </p:nvPr>
        </p:nvSpPr>
        <p:spPr/>
        <p:txBody>
          <a:bodyPr/>
          <a:lstStyle/>
          <a:p>
            <a:fld id="{1D3B57D8-486F-43A6-99C3-5F46C00431D8}" type="slidenum">
              <a:rPr lang="en-US" smtClean="0"/>
              <a:pPr/>
              <a:t>35</a:t>
            </a:fld>
            <a:endParaRPr lang="en-US" dirty="0"/>
          </a:p>
        </p:txBody>
      </p:sp>
    </p:spTree>
    <p:extLst>
      <p:ext uri="{BB962C8B-B14F-4D97-AF65-F5344CB8AC3E}">
        <p14:creationId xmlns:p14="http://schemas.microsoft.com/office/powerpoint/2010/main" val="132209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Legacy FS</a:t>
            </a:r>
            <a:endParaRPr lang="en-US" dirty="0"/>
          </a:p>
        </p:txBody>
      </p:sp>
      <p:sp>
        <p:nvSpPr>
          <p:cNvPr id="4" name="Slide Number Placeholder 3"/>
          <p:cNvSpPr>
            <a:spLocks noGrp="1"/>
          </p:cNvSpPr>
          <p:nvPr>
            <p:ph type="sldNum" sz="quarter" idx="4"/>
          </p:nvPr>
        </p:nvSpPr>
        <p:spPr/>
        <p:txBody>
          <a:bodyPr/>
          <a:lstStyle/>
          <a:p>
            <a:fld id="{1D3B57D8-486F-43A6-99C3-5F46C00431D8}" type="slidenum">
              <a:rPr lang="en-US" smtClean="0"/>
              <a:pPr/>
              <a:t>36</a:t>
            </a:fld>
            <a:endParaRPr lang="en-US" dirty="0"/>
          </a:p>
        </p:txBody>
      </p:sp>
    </p:spTree>
    <p:extLst>
      <p:ext uri="{BB962C8B-B14F-4D97-AF65-F5344CB8AC3E}">
        <p14:creationId xmlns:p14="http://schemas.microsoft.com/office/powerpoint/2010/main" val="2286860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Transaction API</a:t>
            </a:r>
            <a:endParaRPr lang="en-US" dirty="0"/>
          </a:p>
        </p:txBody>
      </p:sp>
      <p:sp>
        <p:nvSpPr>
          <p:cNvPr id="4" name="Slide Number Placeholder 3"/>
          <p:cNvSpPr>
            <a:spLocks noGrp="1"/>
          </p:cNvSpPr>
          <p:nvPr>
            <p:ph type="sldNum" sz="quarter" idx="4"/>
          </p:nvPr>
        </p:nvSpPr>
        <p:spPr/>
        <p:txBody>
          <a:bodyPr/>
          <a:lstStyle/>
          <a:p>
            <a:fld id="{1D3B57D8-486F-43A6-99C3-5F46C00431D8}" type="slidenum">
              <a:rPr lang="en-US" smtClean="0"/>
              <a:pPr/>
              <a:t>37</a:t>
            </a:fld>
            <a:endParaRPr lang="en-US" dirty="0"/>
          </a:p>
        </p:txBody>
      </p:sp>
    </p:spTree>
    <p:extLst>
      <p:ext uri="{BB962C8B-B14F-4D97-AF65-F5344CB8AC3E}">
        <p14:creationId xmlns:p14="http://schemas.microsoft.com/office/powerpoint/2010/main" val="4221679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err="1" smtClean="0"/>
              <a:t>Stateful</a:t>
            </a:r>
            <a:r>
              <a:rPr lang="en-US" dirty="0" smtClean="0"/>
              <a:t> policies</a:t>
            </a:r>
            <a:endParaRPr lang="en-US" dirty="0"/>
          </a:p>
        </p:txBody>
      </p:sp>
      <p:sp>
        <p:nvSpPr>
          <p:cNvPr id="4" name="Slide Number Placeholder 3"/>
          <p:cNvSpPr>
            <a:spLocks noGrp="1"/>
          </p:cNvSpPr>
          <p:nvPr>
            <p:ph type="sldNum" sz="quarter" idx="4"/>
          </p:nvPr>
        </p:nvSpPr>
        <p:spPr/>
        <p:txBody>
          <a:bodyPr/>
          <a:lstStyle/>
          <a:p>
            <a:fld id="{1D3B57D8-486F-43A6-99C3-5F46C00431D8}" type="slidenum">
              <a:rPr lang="en-US" smtClean="0"/>
              <a:pPr/>
              <a:t>38</a:t>
            </a:fld>
            <a:endParaRPr lang="en-US" dirty="0"/>
          </a:p>
        </p:txBody>
      </p:sp>
    </p:spTree>
    <p:extLst>
      <p:ext uri="{BB962C8B-B14F-4D97-AF65-F5344CB8AC3E}">
        <p14:creationId xmlns:p14="http://schemas.microsoft.com/office/powerpoint/2010/main" val="239912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Storage Layer Enforcement</a:t>
            </a:r>
            <a:endParaRPr lang="en-US" dirty="0"/>
          </a:p>
        </p:txBody>
      </p:sp>
      <p:sp>
        <p:nvSpPr>
          <p:cNvPr id="4" name="Slide Number Placeholder 3"/>
          <p:cNvSpPr>
            <a:spLocks noGrp="1"/>
          </p:cNvSpPr>
          <p:nvPr>
            <p:ph type="sldNum" sz="quarter" idx="4"/>
          </p:nvPr>
        </p:nvSpPr>
        <p:spPr/>
        <p:txBody>
          <a:bodyPr/>
          <a:lstStyle/>
          <a:p>
            <a:fld id="{1D3B57D8-486F-43A6-99C3-5F46C00431D8}" type="slidenum">
              <a:rPr lang="en-US" smtClean="0"/>
              <a:pPr/>
              <a:t>39</a:t>
            </a:fld>
            <a:endParaRPr lang="en-US" dirty="0"/>
          </a:p>
        </p:txBody>
      </p:sp>
      <p:sp>
        <p:nvSpPr>
          <p:cNvPr id="14" name="Abgerundetes Rechteck 16"/>
          <p:cNvSpPr/>
          <p:nvPr/>
        </p:nvSpPr>
        <p:spPr>
          <a:xfrm>
            <a:off x="1207043" y="2131758"/>
            <a:ext cx="2206288" cy="93892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Web Server</a:t>
            </a:r>
          </a:p>
          <a:p>
            <a:pPr algn="ctr"/>
            <a:r>
              <a:rPr lang="en-US" sz="2000" dirty="0" smtClean="0"/>
              <a:t/>
            </a:r>
            <a:br>
              <a:rPr lang="en-US" sz="2000" dirty="0" smtClean="0"/>
            </a:br>
            <a:endParaRPr lang="en-US" sz="2000" dirty="0"/>
          </a:p>
        </p:txBody>
      </p:sp>
      <p:sp>
        <p:nvSpPr>
          <p:cNvPr id="25" name="Rectangle 24"/>
          <p:cNvSpPr/>
          <p:nvPr/>
        </p:nvSpPr>
        <p:spPr>
          <a:xfrm>
            <a:off x="1066800" y="1963496"/>
            <a:ext cx="2507883" cy="208780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1143000" y="1612900"/>
            <a:ext cx="2431683" cy="369332"/>
          </a:xfrm>
          <a:prstGeom prst="rect">
            <a:avLst/>
          </a:prstGeom>
          <a:noFill/>
        </p:spPr>
        <p:txBody>
          <a:bodyPr wrap="square" rtlCol="0">
            <a:spAutoFit/>
          </a:bodyPr>
          <a:lstStyle/>
          <a:p>
            <a:r>
              <a:rPr lang="en-US" b="1" dirty="0" smtClean="0"/>
              <a:t>Host</a:t>
            </a:r>
            <a:endParaRPr lang="en-US" b="1" dirty="0"/>
          </a:p>
        </p:txBody>
      </p:sp>
      <p:sp>
        <p:nvSpPr>
          <p:cNvPr id="29" name="Oval 28"/>
          <p:cNvSpPr/>
          <p:nvPr/>
        </p:nvSpPr>
        <p:spPr>
          <a:xfrm>
            <a:off x="1291951" y="2479312"/>
            <a:ext cx="1984647" cy="511255"/>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App</a:t>
            </a:r>
            <a:endParaRPr lang="en-US" dirty="0"/>
          </a:p>
        </p:txBody>
      </p:sp>
      <p:sp>
        <p:nvSpPr>
          <p:cNvPr id="30" name="Abgerundetes Rechteck 16"/>
          <p:cNvSpPr/>
          <p:nvPr/>
        </p:nvSpPr>
        <p:spPr>
          <a:xfrm>
            <a:off x="1207043" y="3183149"/>
            <a:ext cx="2221956" cy="6869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Operating System</a:t>
            </a:r>
          </a:p>
          <a:p>
            <a:pPr algn="ctr"/>
            <a:r>
              <a:rPr lang="en-US" sz="2000" dirty="0" smtClean="0"/>
              <a:t>File </a:t>
            </a:r>
            <a:r>
              <a:rPr lang="en-US" sz="2000" dirty="0"/>
              <a:t>S</a:t>
            </a:r>
            <a:r>
              <a:rPr lang="en-US" sz="2000" dirty="0" smtClean="0"/>
              <a:t>ystem</a:t>
            </a:r>
          </a:p>
        </p:txBody>
      </p:sp>
      <p:sp>
        <p:nvSpPr>
          <p:cNvPr id="32" name="Abgerundetes Rechteck 16"/>
          <p:cNvSpPr/>
          <p:nvPr/>
        </p:nvSpPr>
        <p:spPr>
          <a:xfrm>
            <a:off x="1209763" y="4191000"/>
            <a:ext cx="2221956" cy="381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VMM</a:t>
            </a:r>
          </a:p>
        </p:txBody>
      </p:sp>
      <p:sp>
        <p:nvSpPr>
          <p:cNvPr id="36" name="TextBox 35"/>
          <p:cNvSpPr txBox="1"/>
          <p:nvPr/>
        </p:nvSpPr>
        <p:spPr>
          <a:xfrm>
            <a:off x="3657601" y="2550273"/>
            <a:ext cx="2431683" cy="369332"/>
          </a:xfrm>
          <a:prstGeom prst="rect">
            <a:avLst/>
          </a:prstGeom>
          <a:noFill/>
        </p:spPr>
        <p:txBody>
          <a:bodyPr wrap="square" rtlCol="0">
            <a:spAutoFit/>
          </a:bodyPr>
          <a:lstStyle/>
          <a:p>
            <a:r>
              <a:rPr lang="en-US" dirty="0" smtClean="0"/>
              <a:t>Library</a:t>
            </a:r>
            <a:endParaRPr lang="en-US" dirty="0"/>
          </a:p>
        </p:txBody>
      </p:sp>
      <p:sp>
        <p:nvSpPr>
          <p:cNvPr id="37" name="TextBox 36"/>
          <p:cNvSpPr txBox="1"/>
          <p:nvPr/>
        </p:nvSpPr>
        <p:spPr>
          <a:xfrm>
            <a:off x="3657601" y="3183149"/>
            <a:ext cx="2431683" cy="369332"/>
          </a:xfrm>
          <a:prstGeom prst="rect">
            <a:avLst/>
          </a:prstGeom>
          <a:noFill/>
        </p:spPr>
        <p:txBody>
          <a:bodyPr wrap="square" rtlCol="0">
            <a:spAutoFit/>
          </a:bodyPr>
          <a:lstStyle/>
          <a:p>
            <a:r>
              <a:rPr lang="en-US" dirty="0" smtClean="0"/>
              <a:t>OS abstraction</a:t>
            </a:r>
            <a:endParaRPr lang="en-US" dirty="0"/>
          </a:p>
        </p:txBody>
      </p:sp>
      <p:sp>
        <p:nvSpPr>
          <p:cNvPr id="38" name="TextBox 37"/>
          <p:cNvSpPr txBox="1"/>
          <p:nvPr/>
        </p:nvSpPr>
        <p:spPr>
          <a:xfrm>
            <a:off x="3657601" y="3478596"/>
            <a:ext cx="2431683" cy="369332"/>
          </a:xfrm>
          <a:prstGeom prst="rect">
            <a:avLst/>
          </a:prstGeom>
          <a:noFill/>
        </p:spPr>
        <p:txBody>
          <a:bodyPr wrap="square" rtlCol="0">
            <a:spAutoFit/>
          </a:bodyPr>
          <a:lstStyle/>
          <a:p>
            <a:r>
              <a:rPr lang="en-US" dirty="0" smtClean="0"/>
              <a:t>File System</a:t>
            </a:r>
            <a:endParaRPr lang="en-US" dirty="0"/>
          </a:p>
        </p:txBody>
      </p:sp>
      <p:sp>
        <p:nvSpPr>
          <p:cNvPr id="39" name="TextBox 38"/>
          <p:cNvSpPr txBox="1"/>
          <p:nvPr/>
        </p:nvSpPr>
        <p:spPr>
          <a:xfrm>
            <a:off x="3657601" y="4191000"/>
            <a:ext cx="2431683" cy="369332"/>
          </a:xfrm>
          <a:prstGeom prst="rect">
            <a:avLst/>
          </a:prstGeom>
          <a:noFill/>
        </p:spPr>
        <p:txBody>
          <a:bodyPr wrap="square" rtlCol="0">
            <a:spAutoFit/>
          </a:bodyPr>
          <a:lstStyle/>
          <a:p>
            <a:r>
              <a:rPr lang="en-US" dirty="0" smtClean="0"/>
              <a:t>Virtual  device</a:t>
            </a:r>
            <a:endParaRPr lang="en-US" dirty="0"/>
          </a:p>
        </p:txBody>
      </p:sp>
      <p:sp>
        <p:nvSpPr>
          <p:cNvPr id="40" name="TextBox 39"/>
          <p:cNvSpPr txBox="1"/>
          <p:nvPr/>
        </p:nvSpPr>
        <p:spPr>
          <a:xfrm>
            <a:off x="3657600" y="5139246"/>
            <a:ext cx="2431683" cy="369332"/>
          </a:xfrm>
          <a:prstGeom prst="rect">
            <a:avLst/>
          </a:prstGeom>
          <a:noFill/>
        </p:spPr>
        <p:txBody>
          <a:bodyPr wrap="square" rtlCol="0">
            <a:spAutoFit/>
          </a:bodyPr>
          <a:lstStyle/>
          <a:p>
            <a:r>
              <a:rPr lang="en-US" dirty="0" smtClean="0"/>
              <a:t>Storage controller</a:t>
            </a:r>
            <a:endParaRPr lang="en-US" dirty="0"/>
          </a:p>
        </p:txBody>
      </p:sp>
      <p:sp>
        <p:nvSpPr>
          <p:cNvPr id="42" name="TextBox 41"/>
          <p:cNvSpPr txBox="1"/>
          <p:nvPr/>
        </p:nvSpPr>
        <p:spPr>
          <a:xfrm>
            <a:off x="5816600" y="4677581"/>
            <a:ext cx="2794000" cy="461665"/>
          </a:xfrm>
          <a:prstGeom prst="rect">
            <a:avLst/>
          </a:prstGeom>
          <a:noFill/>
        </p:spPr>
        <p:txBody>
          <a:bodyPr wrap="square" rtlCol="0">
            <a:spAutoFit/>
          </a:bodyPr>
          <a:lstStyle/>
          <a:p>
            <a:r>
              <a:rPr lang="en-US" sz="2400" b="1" dirty="0" smtClean="0"/>
              <a:t>Block Interface</a:t>
            </a:r>
            <a:endParaRPr lang="en-US" sz="2400" b="1" dirty="0"/>
          </a:p>
        </p:txBody>
      </p:sp>
      <p:sp>
        <p:nvSpPr>
          <p:cNvPr id="20" name="Abgerundetes Rechteck 16"/>
          <p:cNvSpPr/>
          <p:nvPr/>
        </p:nvSpPr>
        <p:spPr>
          <a:xfrm>
            <a:off x="1209763" y="4745545"/>
            <a:ext cx="2219236" cy="1274255"/>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nchorCtr="0"/>
          <a:lstStyle/>
          <a:p>
            <a:r>
              <a:rPr lang="en-US" sz="2000" dirty="0" smtClean="0"/>
              <a:t>Storage Layer</a:t>
            </a:r>
          </a:p>
        </p:txBody>
      </p:sp>
      <p:sp>
        <p:nvSpPr>
          <p:cNvPr id="2" name="Flowchart: Magnetic Disk 1"/>
          <p:cNvSpPr/>
          <p:nvPr/>
        </p:nvSpPr>
        <p:spPr>
          <a:xfrm>
            <a:off x="2051597" y="5202746"/>
            <a:ext cx="612318" cy="618599"/>
          </a:xfrm>
          <a:prstGeom prst="flowChartMagneticDisk">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Disk</a:t>
            </a:r>
            <a:endParaRPr lang="en-US" dirty="0"/>
          </a:p>
        </p:txBody>
      </p:sp>
      <p:sp>
        <p:nvSpPr>
          <p:cNvPr id="21" name="Flowchart: Magnetic Disk 20"/>
          <p:cNvSpPr/>
          <p:nvPr/>
        </p:nvSpPr>
        <p:spPr>
          <a:xfrm>
            <a:off x="2310792" y="5255431"/>
            <a:ext cx="612318" cy="618599"/>
          </a:xfrm>
          <a:prstGeom prst="flowChartMagneticDisk">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Disk</a:t>
            </a:r>
            <a:endParaRPr lang="en-US" dirty="0"/>
          </a:p>
        </p:txBody>
      </p:sp>
      <p:sp>
        <p:nvSpPr>
          <p:cNvPr id="22" name="Flowchart: Magnetic Disk 21"/>
          <p:cNvSpPr/>
          <p:nvPr/>
        </p:nvSpPr>
        <p:spPr>
          <a:xfrm>
            <a:off x="2588082" y="5308610"/>
            <a:ext cx="612318" cy="618599"/>
          </a:xfrm>
          <a:prstGeom prst="flowChartMagneticDisk">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Disk</a:t>
            </a:r>
            <a:endParaRPr lang="en-US" dirty="0"/>
          </a:p>
        </p:txBody>
      </p:sp>
      <p:cxnSp>
        <p:nvCxnSpPr>
          <p:cNvPr id="6" name="Straight Connector 5"/>
          <p:cNvCxnSpPr/>
          <p:nvPr/>
        </p:nvCxnSpPr>
        <p:spPr>
          <a:xfrm>
            <a:off x="762000" y="4648200"/>
            <a:ext cx="7848600" cy="0"/>
          </a:xfrm>
          <a:prstGeom prst="line">
            <a:avLst/>
          </a:prstGeom>
          <a:ln>
            <a:prstDash val="dash"/>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545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Abgerundetes Rechteck 16"/>
          <p:cNvSpPr/>
          <p:nvPr/>
        </p:nvSpPr>
        <p:spPr>
          <a:xfrm>
            <a:off x="2782621" y="2552309"/>
            <a:ext cx="2206288" cy="130994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Web Server</a:t>
            </a:r>
          </a:p>
          <a:p>
            <a:pPr algn="ctr"/>
            <a:endParaRPr lang="en-US" sz="2000" dirty="0" smtClean="0"/>
          </a:p>
          <a:p>
            <a:pPr algn="ctr"/>
            <a:r>
              <a:rPr lang="en-US" sz="2000" dirty="0" smtClean="0"/>
              <a:t/>
            </a:r>
            <a:br>
              <a:rPr lang="en-US" sz="2000" dirty="0" smtClean="0"/>
            </a:br>
            <a:endParaRPr lang="en-US" sz="2000" dirty="0"/>
          </a:p>
        </p:txBody>
      </p:sp>
      <p:pic>
        <p:nvPicPr>
          <p:cNvPr id="50" name="Picture 2" descr="http://upload.wikimedia.org/wikipedia/commons/thumb/c/cd/ASF-logo.svg/2000px-ASF-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8079290">
            <a:off x="4104248" y="3184667"/>
            <a:ext cx="942617" cy="284670"/>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C:\Users\vahldiek\Downloads\213648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94961" y="2850389"/>
            <a:ext cx="652583" cy="391550"/>
          </a:xfrm>
          <a:prstGeom prst="rect">
            <a:avLst/>
          </a:prstGeom>
          <a:noFill/>
          <a:extLst>
            <a:ext uri="{909E8E84-426E-40DD-AFC4-6F175D3DCCD1}">
              <a14:hiddenFill xmlns:a14="http://schemas.microsoft.com/office/drawing/2010/main">
                <a:solidFill>
                  <a:srgbClr val="FFFFFF"/>
                </a:solidFill>
              </a14:hiddenFill>
            </a:ext>
          </a:extLst>
        </p:spPr>
      </p:pic>
      <p:sp>
        <p:nvSpPr>
          <p:cNvPr id="53" name="Oval 52"/>
          <p:cNvSpPr/>
          <p:nvPr/>
        </p:nvSpPr>
        <p:spPr>
          <a:xfrm>
            <a:off x="2867530" y="3198660"/>
            <a:ext cx="1442389" cy="587391"/>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App</a:t>
            </a:r>
            <a:endParaRPr lang="en-US" dirty="0"/>
          </a:p>
        </p:txBody>
      </p:sp>
      <p:pic>
        <p:nvPicPr>
          <p:cNvPr id="2064" name="Picture 1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482056" y="5103935"/>
            <a:ext cx="680829" cy="74925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42359" y="185522"/>
            <a:ext cx="8548322" cy="1143000"/>
          </a:xfrm>
        </p:spPr>
        <p:txBody>
          <a:bodyPr>
            <a:normAutofit/>
          </a:bodyPr>
          <a:lstStyle/>
          <a:p>
            <a:r>
              <a:rPr lang="en-US" dirty="0" smtClean="0"/>
              <a:t>Threat 2: State Corruption</a:t>
            </a:r>
            <a:endParaRPr lang="en-US" dirty="0"/>
          </a:p>
        </p:txBody>
      </p:sp>
      <p:sp>
        <p:nvSpPr>
          <p:cNvPr id="3" name="Slide Number Placeholder 2"/>
          <p:cNvSpPr>
            <a:spLocks noGrp="1"/>
          </p:cNvSpPr>
          <p:nvPr>
            <p:ph type="sldNum" sz="quarter" idx="4"/>
          </p:nvPr>
        </p:nvSpPr>
        <p:spPr/>
        <p:txBody>
          <a:bodyPr/>
          <a:lstStyle/>
          <a:p>
            <a:fld id="{1D3B57D8-486F-43A6-99C3-5F46C00431D8}" type="slidenum">
              <a:rPr lang="en-US" smtClean="0"/>
              <a:pPr/>
              <a:t>4</a:t>
            </a:fld>
            <a:endParaRPr lang="en-US" dirty="0"/>
          </a:p>
        </p:txBody>
      </p:sp>
      <p:pic>
        <p:nvPicPr>
          <p:cNvPr id="1028" name="Picture 4" descr="http://41.media.tumblr.com/60d6aed9f846d6231d269d6c75c84770/tumblr_mog1ed3eWb1svlv8bo1_128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0597" y="2637558"/>
            <a:ext cx="744231" cy="744231"/>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p:cNvCxnSpPr>
            <a:stCxn id="1028" idx="3"/>
          </p:cNvCxnSpPr>
          <p:nvPr/>
        </p:nvCxnSpPr>
        <p:spPr>
          <a:xfrm flipV="1">
            <a:off x="1724828" y="3009673"/>
            <a:ext cx="1057793" cy="1"/>
          </a:xfrm>
          <a:prstGeom prst="straightConnector1">
            <a:avLst/>
          </a:prstGeom>
          <a:ln w="73025">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44" name="Abgerundetes Rechteck 16"/>
          <p:cNvSpPr/>
          <p:nvPr/>
        </p:nvSpPr>
        <p:spPr>
          <a:xfrm>
            <a:off x="510374" y="2043436"/>
            <a:ext cx="957258" cy="349363"/>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2000" b="1" dirty="0" smtClean="0"/>
              <a:t>Clients</a:t>
            </a:r>
            <a:endParaRPr lang="en-US" sz="2000" b="1" dirty="0"/>
          </a:p>
        </p:txBody>
      </p:sp>
      <p:sp>
        <p:nvSpPr>
          <p:cNvPr id="7" name="TextBox 6"/>
          <p:cNvSpPr txBox="1"/>
          <p:nvPr/>
        </p:nvSpPr>
        <p:spPr>
          <a:xfrm>
            <a:off x="5372385" y="5878925"/>
            <a:ext cx="1079480" cy="369332"/>
          </a:xfrm>
          <a:prstGeom prst="rect">
            <a:avLst/>
          </a:prstGeom>
          <a:noFill/>
        </p:spPr>
        <p:txBody>
          <a:bodyPr wrap="square" rtlCol="0">
            <a:spAutoFit/>
          </a:bodyPr>
          <a:lstStyle/>
          <a:p>
            <a:r>
              <a:rPr lang="en-US" dirty="0" smtClean="0"/>
              <a:t>Content</a:t>
            </a:r>
            <a:endParaRPr lang="en-US" dirty="0"/>
          </a:p>
        </p:txBody>
      </p:sp>
      <p:pic>
        <p:nvPicPr>
          <p:cNvPr id="4" name="Picture 2" descr="http://people.mozilla.org/~faaborg/files/shiretoko/firefoxIcon/firefox-5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1565" y="2709595"/>
            <a:ext cx="672194" cy="6721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cssreflex.com/wp-content/uploads/2013/11/ie9-10_512x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3459" y="2673575"/>
            <a:ext cx="675797" cy="675797"/>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p:cNvSpPr/>
          <p:nvPr/>
        </p:nvSpPr>
        <p:spPr>
          <a:xfrm>
            <a:off x="2745290" y="2384047"/>
            <a:ext cx="5996669" cy="384040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5213630" y="2414451"/>
            <a:ext cx="2431683" cy="369332"/>
          </a:xfrm>
          <a:prstGeom prst="rect">
            <a:avLst/>
          </a:prstGeom>
          <a:noFill/>
        </p:spPr>
        <p:txBody>
          <a:bodyPr wrap="square" rtlCol="0">
            <a:spAutoFit/>
          </a:bodyPr>
          <a:lstStyle/>
          <a:p>
            <a:r>
              <a:rPr lang="en-US" b="1" dirty="0" smtClean="0"/>
              <a:t>Web Server State:</a:t>
            </a:r>
            <a:endParaRPr lang="en-US" b="1" dirty="0"/>
          </a:p>
        </p:txBody>
      </p:sp>
      <p:sp>
        <p:nvSpPr>
          <p:cNvPr id="45" name="TextBox 44"/>
          <p:cNvSpPr txBox="1"/>
          <p:nvPr/>
        </p:nvSpPr>
        <p:spPr>
          <a:xfrm>
            <a:off x="2729647" y="2033451"/>
            <a:ext cx="2431683" cy="369332"/>
          </a:xfrm>
          <a:prstGeom prst="rect">
            <a:avLst/>
          </a:prstGeom>
          <a:noFill/>
        </p:spPr>
        <p:txBody>
          <a:bodyPr wrap="square" rtlCol="0">
            <a:spAutoFit/>
          </a:bodyPr>
          <a:lstStyle/>
          <a:p>
            <a:r>
              <a:rPr lang="en-US" b="1" dirty="0" smtClean="0"/>
              <a:t>Web Server Host</a:t>
            </a:r>
            <a:endParaRPr lang="en-US" b="1" dirty="0"/>
          </a:p>
        </p:txBody>
      </p:sp>
      <p:sp>
        <p:nvSpPr>
          <p:cNvPr id="36" name="Abgerundetes Rechteck 16"/>
          <p:cNvSpPr/>
          <p:nvPr/>
        </p:nvSpPr>
        <p:spPr>
          <a:xfrm>
            <a:off x="2782621" y="4013461"/>
            <a:ext cx="2221956" cy="90392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Operating System</a:t>
            </a:r>
          </a:p>
          <a:p>
            <a:pPr algn="ctr"/>
            <a:r>
              <a:rPr lang="en-US" sz="2000" dirty="0" smtClean="0"/>
              <a:t>File </a:t>
            </a:r>
            <a:r>
              <a:rPr lang="en-US" sz="2000" dirty="0"/>
              <a:t>S</a:t>
            </a:r>
            <a:r>
              <a:rPr lang="en-US" sz="2000" dirty="0" smtClean="0"/>
              <a:t>ystem</a:t>
            </a:r>
          </a:p>
        </p:txBody>
      </p:sp>
      <p:pic>
        <p:nvPicPr>
          <p:cNvPr id="59" name="Picture 10" descr="http://mateusz.loskot.net/images/logos/valessiobrito_bug_icon.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74778" y="3241939"/>
            <a:ext cx="1111561" cy="111156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7" name="Picture 3" descr="C:\Users\vahldiek\Desktop\eurosystalk\text_x_makefil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9221" y="3914359"/>
            <a:ext cx="786092" cy="78609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 descr="C:\Users\vahldiek\Desktop\eurosystalk\text_x_makefil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29425" y="3914359"/>
            <a:ext cx="786092" cy="78609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 descr="C:\Users\vahldiek\Desktop\eurosystalk\text_x_makefil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9221" y="2795451"/>
            <a:ext cx="786092" cy="78609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 descr="C:\Users\vahldiek\Desktop\eurosystalk\text_x_makefil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29425" y="2795703"/>
            <a:ext cx="786092" cy="786092"/>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6762358" y="3492919"/>
            <a:ext cx="1410483" cy="369332"/>
          </a:xfrm>
          <a:prstGeom prst="rect">
            <a:avLst/>
          </a:prstGeom>
          <a:noFill/>
        </p:spPr>
        <p:txBody>
          <a:bodyPr wrap="square" rtlCol="0">
            <a:spAutoFit/>
          </a:bodyPr>
          <a:lstStyle/>
          <a:p>
            <a:r>
              <a:rPr lang="en-US" dirty="0" smtClean="0"/>
              <a:t>.</a:t>
            </a:r>
            <a:r>
              <a:rPr lang="en-US" dirty="0" err="1" smtClean="0"/>
              <a:t>htaccess</a:t>
            </a:r>
            <a:endParaRPr lang="en-US" dirty="0"/>
          </a:p>
        </p:txBody>
      </p:sp>
      <p:sp>
        <p:nvSpPr>
          <p:cNvPr id="48" name="TextBox 47"/>
          <p:cNvSpPr txBox="1"/>
          <p:nvPr/>
        </p:nvSpPr>
        <p:spPr>
          <a:xfrm>
            <a:off x="5469849" y="4548051"/>
            <a:ext cx="705242" cy="369332"/>
          </a:xfrm>
          <a:prstGeom prst="rect">
            <a:avLst/>
          </a:prstGeom>
          <a:noFill/>
        </p:spPr>
        <p:txBody>
          <a:bodyPr wrap="square" rtlCol="0">
            <a:spAutoFit/>
          </a:bodyPr>
          <a:lstStyle/>
          <a:p>
            <a:r>
              <a:rPr lang="en-US" dirty="0" smtClean="0"/>
              <a:t>users</a:t>
            </a:r>
            <a:endParaRPr lang="en-US" dirty="0"/>
          </a:p>
        </p:txBody>
      </p:sp>
      <p:sp>
        <p:nvSpPr>
          <p:cNvPr id="49" name="TextBox 48"/>
          <p:cNvSpPr txBox="1"/>
          <p:nvPr/>
        </p:nvSpPr>
        <p:spPr>
          <a:xfrm>
            <a:off x="6839300" y="4548051"/>
            <a:ext cx="825934" cy="369332"/>
          </a:xfrm>
          <a:prstGeom prst="rect">
            <a:avLst/>
          </a:prstGeom>
          <a:noFill/>
        </p:spPr>
        <p:txBody>
          <a:bodyPr wrap="square" rtlCol="0">
            <a:spAutoFit/>
          </a:bodyPr>
          <a:lstStyle/>
          <a:p>
            <a:r>
              <a:rPr lang="en-US" dirty="0" smtClean="0"/>
              <a:t>groups</a:t>
            </a:r>
            <a:endParaRPr lang="en-US" dirty="0"/>
          </a:p>
        </p:txBody>
      </p:sp>
      <p:sp>
        <p:nvSpPr>
          <p:cNvPr id="34" name="Rectangle 33"/>
          <p:cNvSpPr/>
          <p:nvPr/>
        </p:nvSpPr>
        <p:spPr>
          <a:xfrm>
            <a:off x="303460" y="1143000"/>
            <a:ext cx="8438500" cy="762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2800" spc="-50" dirty="0" smtClean="0"/>
              <a:t>State corruption due to configuration errors, bugs, attacks.</a:t>
            </a:r>
            <a:endParaRPr lang="en-US" sz="2800" spc="-50" dirty="0"/>
          </a:p>
        </p:txBody>
      </p:sp>
      <p:sp>
        <p:nvSpPr>
          <p:cNvPr id="35" name="TextBox 34"/>
          <p:cNvSpPr txBox="1"/>
          <p:nvPr/>
        </p:nvSpPr>
        <p:spPr>
          <a:xfrm>
            <a:off x="5291270" y="3492919"/>
            <a:ext cx="1410483" cy="369332"/>
          </a:xfrm>
          <a:prstGeom prst="rect">
            <a:avLst/>
          </a:prstGeom>
          <a:noFill/>
        </p:spPr>
        <p:txBody>
          <a:bodyPr wrap="square" rtlCol="0">
            <a:spAutoFit/>
          </a:bodyPr>
          <a:lstStyle/>
          <a:p>
            <a:r>
              <a:rPr lang="en-US" dirty="0" err="1" smtClean="0"/>
              <a:t>httpd.conf</a:t>
            </a:r>
            <a:endParaRPr lang="en-US" dirty="0"/>
          </a:p>
        </p:txBody>
      </p:sp>
      <p:pic>
        <p:nvPicPr>
          <p:cNvPr id="47" name="Picture 8" descr="http://1.bp.blogspot.com/-3v6hwX0ND24/UT-ZRJ7XeHI/AAAAAAAAAC4/F_yMXM4h6Hg/s1600/Spy-icon.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73021" y="5014444"/>
            <a:ext cx="1219200" cy="1219200"/>
          </a:xfrm>
          <a:prstGeom prst="rect">
            <a:avLst/>
          </a:prstGeom>
          <a:noFill/>
          <a:effectLst>
            <a:outerShdw blurRad="50800" dist="38100" dir="2700000" algn="tl" rotWithShape="0">
              <a:prstClr val="black">
                <a:alpha val="40000"/>
              </a:prstClr>
            </a:outerShdw>
          </a:effectLst>
          <a:scene3d>
            <a:camera prst="isometricOffAxis2Left"/>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80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randombar(vertical)">
                                      <p:cBhvr>
                                        <p:cTn id="12"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5257800" y="2397053"/>
            <a:ext cx="3581400" cy="3851347"/>
          </a:xfrm>
          <a:prstGeom prst="rect">
            <a:avLst/>
          </a:prstGeom>
          <a:ln w="762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5" name="Rectangle 24"/>
          <p:cNvSpPr/>
          <p:nvPr/>
        </p:nvSpPr>
        <p:spPr>
          <a:xfrm>
            <a:off x="5431270" y="2590800"/>
            <a:ext cx="3192030" cy="1255511"/>
          </a:xfrm>
          <a:prstGeom prst="rect">
            <a:avLst/>
          </a:prstGeom>
          <a:ln/>
        </p:spPr>
        <p:style>
          <a:lnRef idx="2">
            <a:schemeClr val="accent3"/>
          </a:lnRef>
          <a:fillRef idx="1">
            <a:schemeClr val="lt1"/>
          </a:fillRef>
          <a:effectRef idx="0">
            <a:schemeClr val="accent3"/>
          </a:effectRef>
          <a:fontRef idx="minor">
            <a:schemeClr val="dk1"/>
          </a:fontRef>
        </p:style>
        <p:txBody>
          <a:bodyPr rtlCol="0" anchor="t" anchorCtr="0"/>
          <a:lstStyle/>
          <a:p>
            <a:r>
              <a:rPr lang="en-US" spc="-30" dirty="0" smtClean="0"/>
              <a:t>Trusted Controller</a:t>
            </a:r>
            <a:endParaRPr lang="en-US" spc="-30" dirty="0"/>
          </a:p>
        </p:txBody>
      </p:sp>
      <p:pic>
        <p:nvPicPr>
          <p:cNvPr id="6148" name="Picture 4" descr="http://www.nexcius.net/wp-content/uploads/2013/05/error_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093977" y="2658807"/>
            <a:ext cx="500406" cy="500406"/>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http://www.nexcius.net/wp-content/uploads/2013/05/success_512.png"/>
          <p:cNvPicPr>
            <a:picLocks noChangeAspect="1" noChangeArrowheads="1"/>
          </p:cNvPicPr>
          <p:nvPr/>
        </p:nvPicPr>
        <p:blipFill>
          <a:blip r:embed="rId5" cstate="print">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315541" y="2650168"/>
            <a:ext cx="509045" cy="509045"/>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http://www.nexcius.net/wp-content/uploads/2013/05/success_5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19058" y="2650168"/>
            <a:ext cx="509045" cy="509045"/>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368300" y="2405692"/>
            <a:ext cx="4660899" cy="3842707"/>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t" anchorCtr="0"/>
          <a:lstStyle/>
          <a:p>
            <a:pPr marL="457200" indent="-457200">
              <a:buAutoNum type="arabicParenR"/>
            </a:pPr>
            <a:r>
              <a:rPr lang="en-US" sz="2200" dirty="0"/>
              <a:t>Obtain new binary and certificate from Vendor</a:t>
            </a:r>
          </a:p>
          <a:p>
            <a:pPr marL="457200" indent="-457200">
              <a:buAutoNum type="arabicParenR"/>
            </a:pPr>
            <a:r>
              <a:rPr lang="en-US" sz="2200" dirty="0"/>
              <a:t>Compute hash for current binary</a:t>
            </a:r>
          </a:p>
          <a:p>
            <a:pPr marL="457200" indent="-457200">
              <a:buAutoNum type="arabicParenR"/>
            </a:pPr>
            <a:r>
              <a:rPr lang="en-US" sz="2200" dirty="0"/>
              <a:t>Write new binary and compute hash</a:t>
            </a:r>
          </a:p>
          <a:p>
            <a:pPr marL="457200" indent="-457200">
              <a:buAutoNum type="arabicParenR"/>
            </a:pPr>
            <a:r>
              <a:rPr lang="en-US" sz="2200" dirty="0"/>
              <a:t>Check that hashes in certificate matches current and new binary</a:t>
            </a:r>
          </a:p>
          <a:p>
            <a:pPr marL="457200" indent="-457200">
              <a:buAutoNum type="arabicParenR"/>
            </a:pPr>
            <a:r>
              <a:rPr lang="en-US" sz="2200" dirty="0"/>
              <a:t>Commit transaction</a:t>
            </a:r>
          </a:p>
        </p:txBody>
      </p:sp>
      <p:sp>
        <p:nvSpPr>
          <p:cNvPr id="3" name="Title 2"/>
          <p:cNvSpPr>
            <a:spLocks noGrp="1"/>
          </p:cNvSpPr>
          <p:nvPr>
            <p:ph type="title"/>
          </p:nvPr>
        </p:nvSpPr>
        <p:spPr/>
        <p:txBody>
          <a:bodyPr>
            <a:normAutofit/>
          </a:bodyPr>
          <a:lstStyle/>
          <a:p>
            <a:r>
              <a:rPr lang="en-US" dirty="0" smtClean="0"/>
              <a:t>Enforcement</a:t>
            </a:r>
            <a:endParaRPr lang="en-US" dirty="0"/>
          </a:p>
        </p:txBody>
      </p:sp>
      <p:sp>
        <p:nvSpPr>
          <p:cNvPr id="4" name="Slide Number Placeholder 3"/>
          <p:cNvSpPr>
            <a:spLocks noGrp="1"/>
          </p:cNvSpPr>
          <p:nvPr>
            <p:ph type="sldNum" sz="quarter" idx="4"/>
          </p:nvPr>
        </p:nvSpPr>
        <p:spPr/>
        <p:txBody>
          <a:bodyPr/>
          <a:lstStyle/>
          <a:p>
            <a:fld id="{1D3B57D8-486F-43A6-99C3-5F46C00431D8}" type="slidenum">
              <a:rPr lang="en-US" smtClean="0"/>
              <a:pPr/>
              <a:t>40</a:t>
            </a:fld>
            <a:endParaRPr lang="en-US" dirty="0"/>
          </a:p>
        </p:txBody>
      </p:sp>
      <p:pic>
        <p:nvPicPr>
          <p:cNvPr id="9" name="Picture 7" descr="http://softwarefileprotection.com/wp-content/uploads/ex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478385" y="4420659"/>
            <a:ext cx="1315675" cy="132865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5486400" y="5751182"/>
            <a:ext cx="1617230" cy="369332"/>
          </a:xfrm>
          <a:prstGeom prst="rect">
            <a:avLst/>
          </a:prstGeom>
          <a:noFill/>
        </p:spPr>
        <p:txBody>
          <a:bodyPr wrap="square" rtlCol="0">
            <a:spAutoFit/>
          </a:bodyPr>
          <a:lstStyle/>
          <a:p>
            <a:r>
              <a:rPr lang="en-US" dirty="0"/>
              <a:t>e</a:t>
            </a:r>
            <a:r>
              <a:rPr lang="en-US" dirty="0" smtClean="0"/>
              <a:t>xplorer.exe</a:t>
            </a:r>
            <a:endParaRPr lang="en-US" dirty="0"/>
          </a:p>
        </p:txBody>
      </p:sp>
      <p:sp>
        <p:nvSpPr>
          <p:cNvPr id="16" name="TextBox 15"/>
          <p:cNvSpPr txBox="1"/>
          <p:nvPr/>
        </p:nvSpPr>
        <p:spPr>
          <a:xfrm>
            <a:off x="5366030" y="4074782"/>
            <a:ext cx="2431683" cy="369332"/>
          </a:xfrm>
          <a:prstGeom prst="rect">
            <a:avLst/>
          </a:prstGeom>
          <a:noFill/>
        </p:spPr>
        <p:txBody>
          <a:bodyPr wrap="square" rtlCol="0">
            <a:spAutoFit/>
          </a:bodyPr>
          <a:lstStyle/>
          <a:p>
            <a:r>
              <a:rPr lang="en-US" b="1" dirty="0" smtClean="0"/>
              <a:t>Persistent state:</a:t>
            </a:r>
            <a:endParaRPr lang="en-US" b="1" dirty="0"/>
          </a:p>
        </p:txBody>
      </p:sp>
      <p:sp>
        <p:nvSpPr>
          <p:cNvPr id="18" name="TextBox 17"/>
          <p:cNvSpPr txBox="1"/>
          <p:nvPr/>
        </p:nvSpPr>
        <p:spPr>
          <a:xfrm>
            <a:off x="5228439" y="1981200"/>
            <a:ext cx="2431683" cy="461665"/>
          </a:xfrm>
          <a:prstGeom prst="rect">
            <a:avLst/>
          </a:prstGeom>
          <a:noFill/>
        </p:spPr>
        <p:txBody>
          <a:bodyPr wrap="square" rtlCol="0">
            <a:spAutoFit/>
          </a:bodyPr>
          <a:lstStyle/>
          <a:p>
            <a:r>
              <a:rPr lang="en-US" sz="2400" b="1" dirty="0" smtClean="0">
                <a:solidFill>
                  <a:schemeClr val="accent3">
                    <a:lumMod val="75000"/>
                  </a:schemeClr>
                </a:solidFill>
              </a:rPr>
              <a:t>Guardat</a:t>
            </a:r>
            <a:endParaRPr lang="en-US" sz="2400" b="1" dirty="0">
              <a:solidFill>
                <a:schemeClr val="accent3">
                  <a:lumMod val="75000"/>
                </a:schemeClr>
              </a:solidFill>
            </a:endParaRPr>
          </a:p>
        </p:txBody>
      </p:sp>
      <p:pic>
        <p:nvPicPr>
          <p:cNvPr id="21" name="Picture 7"/>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1467177" y="5117314"/>
            <a:ext cx="816476" cy="82403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6"/>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3114236" y="5149226"/>
            <a:ext cx="692233" cy="69768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C:\Users\vahldiek\Desktop\eurosystalk\certified.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460352" y="5486400"/>
            <a:ext cx="499812" cy="501304"/>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1066800" y="5879068"/>
            <a:ext cx="1617230" cy="369332"/>
          </a:xfrm>
          <a:prstGeom prst="rect">
            <a:avLst/>
          </a:prstGeom>
          <a:noFill/>
        </p:spPr>
        <p:txBody>
          <a:bodyPr wrap="square" rtlCol="0">
            <a:spAutoFit/>
          </a:bodyPr>
          <a:lstStyle/>
          <a:p>
            <a:pPr algn="ctr"/>
            <a:r>
              <a:rPr lang="en-US" dirty="0" smtClean="0"/>
              <a:t>explorerV2.exe</a:t>
            </a:r>
            <a:endParaRPr lang="en-US" dirty="0"/>
          </a:p>
        </p:txBody>
      </p:sp>
      <p:sp>
        <p:nvSpPr>
          <p:cNvPr id="24" name="TextBox 23"/>
          <p:cNvSpPr txBox="1"/>
          <p:nvPr/>
        </p:nvSpPr>
        <p:spPr>
          <a:xfrm>
            <a:off x="2709430" y="5879068"/>
            <a:ext cx="1617230" cy="369332"/>
          </a:xfrm>
          <a:prstGeom prst="rect">
            <a:avLst/>
          </a:prstGeom>
          <a:noFill/>
        </p:spPr>
        <p:txBody>
          <a:bodyPr wrap="square" rtlCol="0">
            <a:spAutoFit/>
          </a:bodyPr>
          <a:lstStyle/>
          <a:p>
            <a:pPr algn="ctr"/>
            <a:r>
              <a:rPr lang="en-US" dirty="0" smtClean="0"/>
              <a:t>Certificate</a:t>
            </a:r>
            <a:endParaRPr lang="en-US" dirty="0"/>
          </a:p>
        </p:txBody>
      </p:sp>
      <p:sp>
        <p:nvSpPr>
          <p:cNvPr id="26" name="Diamond 25"/>
          <p:cNvSpPr/>
          <p:nvPr/>
        </p:nvSpPr>
        <p:spPr>
          <a:xfrm>
            <a:off x="6609864" y="2909010"/>
            <a:ext cx="834841" cy="834841"/>
          </a:xfrm>
          <a:prstGeom prst="diamon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pc="-200" dirty="0" smtClean="0"/>
              <a:t>C#</a:t>
            </a:r>
            <a:endParaRPr lang="en-US" spc="-200" dirty="0"/>
          </a:p>
        </p:txBody>
      </p:sp>
      <p:sp>
        <p:nvSpPr>
          <p:cNvPr id="27" name="Diamond 26"/>
          <p:cNvSpPr/>
          <p:nvPr/>
        </p:nvSpPr>
        <p:spPr>
          <a:xfrm>
            <a:off x="7540001" y="2909011"/>
            <a:ext cx="834840" cy="834840"/>
          </a:xfrm>
          <a:prstGeom prst="diamon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pc="-200" dirty="0"/>
              <a:t>N</a:t>
            </a:r>
            <a:r>
              <a:rPr lang="en-US" spc="-200" dirty="0" smtClean="0"/>
              <a:t>#</a:t>
            </a:r>
            <a:endParaRPr lang="en-US" spc="-200" dirty="0"/>
          </a:p>
        </p:txBody>
      </p:sp>
      <p:pic>
        <p:nvPicPr>
          <p:cNvPr id="28" name="Picture 16"/>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5867400" y="3000136"/>
            <a:ext cx="576881" cy="58142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3" descr="C:\Users\vahldiek\Desktop\eurosystalk\certified.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067921" y="3229932"/>
            <a:ext cx="499812" cy="501304"/>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7"/>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7272148" y="4421055"/>
            <a:ext cx="1315675" cy="1327857"/>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7069570" y="5751182"/>
            <a:ext cx="1617230" cy="369332"/>
          </a:xfrm>
          <a:prstGeom prst="rect">
            <a:avLst/>
          </a:prstGeom>
          <a:noFill/>
        </p:spPr>
        <p:txBody>
          <a:bodyPr wrap="square" rtlCol="0">
            <a:spAutoFit/>
          </a:bodyPr>
          <a:lstStyle/>
          <a:p>
            <a:pPr algn="ctr"/>
            <a:r>
              <a:rPr lang="en-US" dirty="0" smtClean="0"/>
              <a:t>explorerV2.exe</a:t>
            </a:r>
            <a:endParaRPr lang="en-US" dirty="0"/>
          </a:p>
        </p:txBody>
      </p:sp>
      <p:pic>
        <p:nvPicPr>
          <p:cNvPr id="32" name="Picture 2" descr="http://images.wikia.com/tesfanon/images/2/22/Policy.png"/>
          <p:cNvPicPr>
            <a:picLocks noChangeAspect="1" noChangeArrowheads="1"/>
          </p:cNvPicPr>
          <p:nvPr/>
        </p:nvPicPr>
        <p:blipFill>
          <a:blip r:embed="rId12"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090631">
            <a:off x="6144676" y="5090061"/>
            <a:ext cx="692358" cy="752869"/>
          </a:xfrm>
          <a:prstGeom prst="rect">
            <a:avLst/>
          </a:prstGeom>
          <a:ln>
            <a:noFill/>
          </a:ln>
          <a:effectLst/>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347083" y="1981200"/>
            <a:ext cx="2431683" cy="461665"/>
          </a:xfrm>
          <a:prstGeom prst="rect">
            <a:avLst/>
          </a:prstGeom>
          <a:noFill/>
        </p:spPr>
        <p:txBody>
          <a:bodyPr wrap="square" rtlCol="0">
            <a:spAutoFit/>
          </a:bodyPr>
          <a:lstStyle/>
          <a:p>
            <a:r>
              <a:rPr lang="en-US" sz="2400" b="1" dirty="0" smtClean="0">
                <a:solidFill>
                  <a:schemeClr val="accent6">
                    <a:lumMod val="75000"/>
                  </a:schemeClr>
                </a:solidFill>
              </a:rPr>
              <a:t>Untrusted Code</a:t>
            </a:r>
            <a:endParaRPr lang="en-US" sz="2400" b="1" dirty="0">
              <a:solidFill>
                <a:schemeClr val="accent6">
                  <a:lumMod val="75000"/>
                </a:schemeClr>
              </a:solidFill>
            </a:endParaRPr>
          </a:p>
        </p:txBody>
      </p:sp>
      <p:sp>
        <p:nvSpPr>
          <p:cNvPr id="2" name="Rectangle 1"/>
          <p:cNvSpPr/>
          <p:nvPr/>
        </p:nvSpPr>
        <p:spPr>
          <a:xfrm>
            <a:off x="347082" y="1274987"/>
            <a:ext cx="8492115" cy="68580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US" sz="2400" spc="-80" dirty="0" smtClean="0"/>
              <a:t>Shifting burden of </a:t>
            </a:r>
            <a:r>
              <a:rPr lang="en-US" sz="2400" b="1" spc="-80" dirty="0" smtClean="0"/>
              <a:t>proving</a:t>
            </a:r>
            <a:r>
              <a:rPr lang="en-US" sz="2400" spc="-80" dirty="0" smtClean="0"/>
              <a:t> </a:t>
            </a:r>
            <a:r>
              <a:rPr lang="en-US" sz="2400" spc="-80" dirty="0"/>
              <a:t>complex </a:t>
            </a:r>
            <a:r>
              <a:rPr lang="en-US" sz="2400" b="1" spc="-80" dirty="0" smtClean="0"/>
              <a:t>policy </a:t>
            </a:r>
            <a:r>
              <a:rPr lang="en-US" sz="2400" b="1" spc="-80" dirty="0"/>
              <a:t>compliance </a:t>
            </a:r>
            <a:r>
              <a:rPr lang="en-US" sz="2400" spc="-80" dirty="0"/>
              <a:t>to untrusted </a:t>
            </a:r>
            <a:r>
              <a:rPr lang="en-US" sz="2400" spc="-80" dirty="0" smtClean="0"/>
              <a:t>code keeping policies </a:t>
            </a:r>
            <a:r>
              <a:rPr lang="en-US" sz="2400" b="1" spc="-80" dirty="0" smtClean="0"/>
              <a:t>concise</a:t>
            </a:r>
            <a:r>
              <a:rPr lang="en-US" sz="2400" spc="-80" dirty="0" smtClean="0"/>
              <a:t> and policy evaluation </a:t>
            </a:r>
            <a:r>
              <a:rPr lang="en-US" sz="2400" b="1" spc="-80" dirty="0" smtClean="0"/>
              <a:t>efficient</a:t>
            </a:r>
            <a:r>
              <a:rPr lang="en-US" sz="2400" spc="-80" dirty="0" smtClean="0"/>
              <a:t>.</a:t>
            </a:r>
            <a:endParaRPr lang="en-US" sz="2400" spc="-80" dirty="0"/>
          </a:p>
        </p:txBody>
      </p:sp>
      <p:pic>
        <p:nvPicPr>
          <p:cNvPr id="36" name="Picture 23" descr="C:\Users\vahldiek\Downloads\magnifying-glass-189254_1280.png"/>
          <p:cNvPicPr>
            <a:picLocks noChangeAspect="1" noChangeArrowheads="1"/>
          </p:cNvPicPr>
          <p:nvPr/>
        </p:nvPicPr>
        <p:blipFill>
          <a:blip r:embed="rId13" cstate="print">
            <a:extLst>
              <a:ext uri="{BEBA8EAE-BF5A-486C-A8C5-ECC9F3942E4B}">
                <a14:imgProps xmlns:a14="http://schemas.microsoft.com/office/drawing/2010/main">
                  <a14:imgLayer r:embed="rId1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5366030" y="2941165"/>
            <a:ext cx="984411" cy="967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01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xEl>
                                              <p:pRg st="1" end="1"/>
                                            </p:txEl>
                                          </p:spTgt>
                                        </p:tgtEl>
                                        <p:attrNameLst>
                                          <p:attrName>style.visibility</p:attrName>
                                        </p:attrNameLst>
                                      </p:cBhvr>
                                      <p:to>
                                        <p:strVal val="visible"/>
                                      </p:to>
                                    </p:set>
                                    <p:animEffect transition="in" filter="fade">
                                      <p:cBhvr>
                                        <p:cTn id="7" dur="500"/>
                                        <p:tgtEl>
                                          <p:spTgt spid="3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3">
                                            <p:txEl>
                                              <p:pRg st="2" end="2"/>
                                            </p:txEl>
                                          </p:spTgt>
                                        </p:tgtEl>
                                        <p:attrNameLst>
                                          <p:attrName>style.visibility</p:attrName>
                                        </p:attrNameLst>
                                      </p:cBhvr>
                                      <p:to>
                                        <p:strVal val="visible"/>
                                      </p:to>
                                    </p:set>
                                    <p:animEffect transition="in" filter="fade">
                                      <p:cBhvr>
                                        <p:cTn id="15" dur="500"/>
                                        <p:tgtEl>
                                          <p:spTgt spid="3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3">
                                            <p:txEl>
                                              <p:pRg st="3" end="3"/>
                                            </p:txEl>
                                          </p:spTgt>
                                        </p:tgtEl>
                                        <p:attrNameLst>
                                          <p:attrName>style.visibility</p:attrName>
                                        </p:attrNameLst>
                                      </p:cBhvr>
                                      <p:to>
                                        <p:strVal val="visible"/>
                                      </p:to>
                                    </p:set>
                                    <p:animEffect transition="in" filter="fade">
                                      <p:cBhvr>
                                        <p:cTn id="29" dur="500"/>
                                        <p:tgtEl>
                                          <p:spTgt spid="33">
                                            <p:txEl>
                                              <p:pRg st="3" end="3"/>
                                            </p:txEl>
                                          </p:spTgt>
                                        </p:tgtEl>
                                      </p:cBhvr>
                                    </p:animEffect>
                                  </p:childTnLst>
                                </p:cTn>
                              </p:par>
                              <p:par>
                                <p:cTn id="30" presetID="1" presetClass="entr" presetSubtype="0"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childTnLst>
                                </p:cTn>
                              </p:par>
                            </p:childTnLst>
                          </p:cTn>
                        </p:par>
                        <p:par>
                          <p:cTn id="32" fill="hold">
                            <p:stCondLst>
                              <p:cond delay="500"/>
                            </p:stCondLst>
                            <p:childTnLst>
                              <p:par>
                                <p:cTn id="33" presetID="26" presetClass="path" presetSubtype="0" repeatCount="2000" accel="50000" decel="50000" nodeType="afterEffect">
                                  <p:stCondLst>
                                    <p:cond delay="0"/>
                                  </p:stCondLst>
                                  <p:childTnLst>
                                    <p:animMotion origin="layout" path="M -4.16667E-6 -1.85185E-6 C -4.16667E-6 0.0331 0.02553 0.05996 0.05678 0.05996 C 0.09375 0.05996 0.10695 0.03009 0.1125 0.01204 L 0.11841 -0.01204 C 0.12414 -0.03009 0.1382 -0.05995 0.17987 -0.05995 C 0.2066 -0.05995 0.23698 -0.0331 0.23698 -1.85185E-6 C 0.23698 0.0331 0.2066 0.05996 0.17987 0.05996 C 0.1382 0.05996 0.12414 0.03009 0.11841 0.01204 L 0.1125 -0.01204 C 0.10695 -0.03009 0.09375 -0.05995 0.05678 -0.05995 C 0.02553 -0.05995 -4.16667E-6 -0.0331 -4.16667E-6 -1.85185E-6 Z " pathEditMode="relative" rAng="0" ptsTypes="ffFffffFfff">
                                      <p:cBhvr>
                                        <p:cTn id="34" dur="3000" fill="hold"/>
                                        <p:tgtEl>
                                          <p:spTgt spid="36"/>
                                        </p:tgtEl>
                                        <p:attrNameLst>
                                          <p:attrName>ppt_x</p:attrName>
                                          <p:attrName>ppt_y</p:attrName>
                                        </p:attrNameLst>
                                      </p:cBhvr>
                                      <p:rCtr x="11840" y="0"/>
                                    </p:animMotion>
                                  </p:childTnLst>
                                </p:cTn>
                              </p:par>
                            </p:childTnLst>
                          </p:cTn>
                        </p:par>
                        <p:par>
                          <p:cTn id="35" fill="hold">
                            <p:stCondLst>
                              <p:cond delay="6500"/>
                            </p:stCondLst>
                            <p:childTnLst>
                              <p:par>
                                <p:cTn id="36" presetID="10" presetClass="exit" presetSubtype="0" fill="hold" nodeType="afterEffect">
                                  <p:stCondLst>
                                    <p:cond delay="0"/>
                                  </p:stCondLst>
                                  <p:childTnLst>
                                    <p:animEffect transition="out" filter="fade">
                                      <p:cBhvr>
                                        <p:cTn id="37" dur="500"/>
                                        <p:tgtEl>
                                          <p:spTgt spid="36"/>
                                        </p:tgtEl>
                                      </p:cBhvr>
                                    </p:animEffect>
                                    <p:set>
                                      <p:cBhvr>
                                        <p:cTn id="38" dur="1" fill="hold">
                                          <p:stCondLst>
                                            <p:cond delay="499"/>
                                          </p:stCondLst>
                                        </p:cTn>
                                        <p:tgtEl>
                                          <p:spTgt spid="36"/>
                                        </p:tgtEl>
                                        <p:attrNameLst>
                                          <p:attrName>style.visibility</p:attrName>
                                        </p:attrNameLst>
                                      </p:cBhvr>
                                      <p:to>
                                        <p:strVal val="hidden"/>
                                      </p:to>
                                    </p:set>
                                  </p:childTnLst>
                                </p:cTn>
                              </p:par>
                            </p:childTnLst>
                          </p:cTn>
                        </p:par>
                        <p:par>
                          <p:cTn id="39" fill="hold">
                            <p:stCondLst>
                              <p:cond delay="7000"/>
                            </p:stCondLst>
                            <p:childTnLst>
                              <p:par>
                                <p:cTn id="40" presetID="10" presetClass="entr" presetSubtype="0" fill="hold" nodeType="after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par>
                                <p:cTn id="43" presetID="10" presetClass="exit" presetSubtype="0" fill="hold" nodeType="withEffect">
                                  <p:stCondLst>
                                    <p:cond delay="0"/>
                                  </p:stCondLst>
                                  <p:childTnLst>
                                    <p:animEffect transition="out" filter="fade">
                                      <p:cBhvr>
                                        <p:cTn id="44" dur="500"/>
                                        <p:tgtEl>
                                          <p:spTgt spid="6146"/>
                                        </p:tgtEl>
                                      </p:cBhvr>
                                    </p:animEffect>
                                    <p:set>
                                      <p:cBhvr>
                                        <p:cTn id="45" dur="1" fill="hold">
                                          <p:stCondLst>
                                            <p:cond delay="499"/>
                                          </p:stCondLst>
                                        </p:cTn>
                                        <p:tgtEl>
                                          <p:spTgt spid="6146"/>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3">
                                            <p:txEl>
                                              <p:pRg st="4" end="4"/>
                                            </p:txEl>
                                          </p:spTgt>
                                        </p:tgtEl>
                                        <p:attrNameLst>
                                          <p:attrName>style.visibility</p:attrName>
                                        </p:attrNameLst>
                                      </p:cBhvr>
                                      <p:to>
                                        <p:strVal val="visible"/>
                                      </p:to>
                                    </p:set>
                                    <p:animEffect transition="in" filter="fade">
                                      <p:cBhvr>
                                        <p:cTn id="50" dur="500"/>
                                        <p:tgtEl>
                                          <p:spTgt spid="33">
                                            <p:txEl>
                                              <p:pRg st="4" end="4"/>
                                            </p:txEl>
                                          </p:spTgt>
                                        </p:tgtEl>
                                      </p:cBhvr>
                                    </p:animEffect>
                                  </p:childTnLst>
                                </p:cTn>
                              </p:par>
                              <p:par>
                                <p:cTn id="51" presetID="10" presetClass="exit" presetSubtype="0" fill="hold" nodeType="withEffect">
                                  <p:stCondLst>
                                    <p:cond delay="0"/>
                                  </p:stCondLst>
                                  <p:childTnLst>
                                    <p:animEffect transition="out" filter="fade">
                                      <p:cBhvr>
                                        <p:cTn id="52" dur="500"/>
                                        <p:tgtEl>
                                          <p:spTgt spid="9"/>
                                        </p:tgtEl>
                                      </p:cBhvr>
                                    </p:animEffect>
                                    <p:set>
                                      <p:cBhvr>
                                        <p:cTn id="53" dur="1" fill="hold">
                                          <p:stCondLst>
                                            <p:cond delay="499"/>
                                          </p:stCondLst>
                                        </p:cTn>
                                        <p:tgtEl>
                                          <p:spTgt spid="9"/>
                                        </p:tgtEl>
                                        <p:attrNameLst>
                                          <p:attrName>style.visibility</p:attrName>
                                        </p:attrNameLst>
                                      </p:cBhvr>
                                      <p:to>
                                        <p:strVal val="hidden"/>
                                      </p:to>
                                    </p:set>
                                  </p:childTnLst>
                                </p:cTn>
                              </p:par>
                              <p:par>
                                <p:cTn id="54" presetID="42" presetClass="path" presetSubtype="0" accel="50000" decel="50000" fill="hold" nodeType="withEffect">
                                  <p:stCondLst>
                                    <p:cond delay="0"/>
                                  </p:stCondLst>
                                  <p:childTnLst>
                                    <p:animMotion origin="layout" path="M 2.77778E-7 -3.7037E-6 L -0.18941 -0.00439 " pathEditMode="relative" rAng="0" ptsTypes="AA">
                                      <p:cBhvr>
                                        <p:cTn id="55" dur="2000" fill="hold"/>
                                        <p:tgtEl>
                                          <p:spTgt spid="30"/>
                                        </p:tgtEl>
                                        <p:attrNameLst>
                                          <p:attrName>ppt_x</p:attrName>
                                          <p:attrName>ppt_y</p:attrName>
                                        </p:attrNameLst>
                                      </p:cBhvr>
                                      <p:rCtr x="-9479" y="-231"/>
                                    </p:animMotion>
                                  </p:childTnLst>
                                </p:cTn>
                              </p:par>
                              <p:par>
                                <p:cTn id="56" presetID="10" presetClass="exit" presetSubtype="0" fill="hold" grpId="1" nodeType="withEffect">
                                  <p:stCondLst>
                                    <p:cond delay="0"/>
                                  </p:stCondLst>
                                  <p:childTnLst>
                                    <p:animEffect transition="out" filter="fade">
                                      <p:cBhvr>
                                        <p:cTn id="57" dur="500"/>
                                        <p:tgtEl>
                                          <p:spTgt spid="31"/>
                                        </p:tgtEl>
                                      </p:cBhvr>
                                    </p:animEffect>
                                    <p:set>
                                      <p:cBhvr>
                                        <p:cTn id="58"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31" grpId="0"/>
      <p:bldP spid="31" grpId="1"/>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 y="185522"/>
            <a:ext cx="8548322" cy="1143000"/>
          </a:xfrm>
        </p:spPr>
        <p:txBody>
          <a:bodyPr>
            <a:normAutofit/>
          </a:bodyPr>
          <a:lstStyle/>
          <a:p>
            <a:r>
              <a:rPr lang="en-US" dirty="0" smtClean="0"/>
              <a:t>Guardat at a high level</a:t>
            </a:r>
            <a:endParaRPr lang="en-US" dirty="0"/>
          </a:p>
        </p:txBody>
      </p:sp>
      <p:sp>
        <p:nvSpPr>
          <p:cNvPr id="3" name="Slide Number Placeholder 2"/>
          <p:cNvSpPr>
            <a:spLocks noGrp="1"/>
          </p:cNvSpPr>
          <p:nvPr>
            <p:ph type="sldNum" sz="quarter" idx="4"/>
          </p:nvPr>
        </p:nvSpPr>
        <p:spPr/>
        <p:txBody>
          <a:bodyPr/>
          <a:lstStyle/>
          <a:p>
            <a:fld id="{1D3B57D8-486F-43A6-99C3-5F46C00431D8}" type="slidenum">
              <a:rPr lang="en-US" smtClean="0"/>
              <a:pPr/>
              <a:t>41</a:t>
            </a:fld>
            <a:endParaRPr lang="en-US" dirty="0"/>
          </a:p>
        </p:txBody>
      </p:sp>
      <p:pic>
        <p:nvPicPr>
          <p:cNvPr id="1028" name="Picture 4" descr="http://41.media.tumblr.com/60d6aed9f846d6231d269d6c75c84770/tumblr_mog1ed3eWb1svlv8bo1_128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4938" y="1276978"/>
            <a:ext cx="744231" cy="744231"/>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p:cNvCxnSpPr>
            <a:stCxn id="38" idx="0"/>
            <a:endCxn id="1028" idx="2"/>
          </p:cNvCxnSpPr>
          <p:nvPr/>
        </p:nvCxnSpPr>
        <p:spPr>
          <a:xfrm flipV="1">
            <a:off x="2493656" y="2021209"/>
            <a:ext cx="3398" cy="569591"/>
          </a:xfrm>
          <a:prstGeom prst="straightConnector1">
            <a:avLst/>
          </a:prstGeom>
          <a:ln w="73025">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44" name="Abgerundetes Rechteck 16"/>
          <p:cNvSpPr/>
          <p:nvPr/>
        </p:nvSpPr>
        <p:spPr>
          <a:xfrm>
            <a:off x="2928942" y="1474411"/>
            <a:ext cx="957258" cy="349363"/>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2000" dirty="0" smtClean="0"/>
              <a:t>Clients</a:t>
            </a:r>
            <a:endParaRPr lang="en-US" sz="2000" dirty="0"/>
          </a:p>
        </p:txBody>
      </p:sp>
      <p:sp>
        <p:nvSpPr>
          <p:cNvPr id="16" name="TextBox 15"/>
          <p:cNvSpPr txBox="1"/>
          <p:nvPr/>
        </p:nvSpPr>
        <p:spPr>
          <a:xfrm>
            <a:off x="4530269" y="1649721"/>
            <a:ext cx="4318456" cy="1569660"/>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pPr marL="342900" indent="-342900">
              <a:buFont typeface="Arial" panose="020B0604020202020204" pitchFamily="34" charset="0"/>
              <a:buChar char="•"/>
            </a:pPr>
            <a:r>
              <a:rPr lang="en-US" sz="2400" spc="-100" dirty="0"/>
              <a:t>Physical separate persistent state</a:t>
            </a:r>
          </a:p>
          <a:p>
            <a:endParaRPr lang="en-US" sz="2400" dirty="0" smtClean="0"/>
          </a:p>
          <a:p>
            <a:pPr marL="285750" indent="-285750">
              <a:buFont typeface="Wingdings" charset="2"/>
              <a:buChar char="Ø"/>
            </a:pPr>
            <a:endParaRPr lang="en-US" sz="2400" dirty="0" smtClean="0"/>
          </a:p>
          <a:p>
            <a:pPr marL="285750" indent="-285750">
              <a:buFont typeface="Wingdings" charset="2"/>
              <a:buChar char="Ø"/>
            </a:pPr>
            <a:endParaRPr lang="en-US" sz="2400" dirty="0"/>
          </a:p>
        </p:txBody>
      </p:sp>
      <p:sp>
        <p:nvSpPr>
          <p:cNvPr id="38" name="Rectangle 37"/>
          <p:cNvSpPr/>
          <p:nvPr/>
        </p:nvSpPr>
        <p:spPr>
          <a:xfrm>
            <a:off x="838200" y="2590800"/>
            <a:ext cx="3310911" cy="3581401"/>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838200" y="2590800"/>
            <a:ext cx="3310911" cy="1981199"/>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3" descr="C:\Users\vahldiek\Downloads\HTML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1608" y="4900704"/>
            <a:ext cx="875865" cy="96669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http://linuxers.org/sites/default/files/imagecache/logo_default/article-logo/1298891388_text-x-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0006" y="4924513"/>
            <a:ext cx="942885" cy="94288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7" descr="http://softwarefileprotection.com/wp-content/uploads/ex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48652" y="4924513"/>
            <a:ext cx="933679" cy="942887"/>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990944" y="5867400"/>
            <a:ext cx="1079480" cy="369332"/>
          </a:xfrm>
          <a:prstGeom prst="rect">
            <a:avLst/>
          </a:prstGeom>
          <a:noFill/>
        </p:spPr>
        <p:txBody>
          <a:bodyPr wrap="square" rtlCol="0">
            <a:spAutoFit/>
          </a:bodyPr>
          <a:lstStyle/>
          <a:p>
            <a:r>
              <a:rPr lang="en-US" dirty="0" smtClean="0"/>
              <a:t>Content</a:t>
            </a:r>
            <a:endParaRPr lang="en-US" dirty="0"/>
          </a:p>
        </p:txBody>
      </p:sp>
      <p:sp>
        <p:nvSpPr>
          <p:cNvPr id="25" name="TextBox 24"/>
          <p:cNvSpPr txBox="1"/>
          <p:nvPr/>
        </p:nvSpPr>
        <p:spPr>
          <a:xfrm>
            <a:off x="2070424" y="5867400"/>
            <a:ext cx="1079480" cy="369332"/>
          </a:xfrm>
          <a:prstGeom prst="rect">
            <a:avLst/>
          </a:prstGeom>
          <a:noFill/>
        </p:spPr>
        <p:txBody>
          <a:bodyPr wrap="square" rtlCol="0">
            <a:spAutoFit/>
          </a:bodyPr>
          <a:lstStyle/>
          <a:p>
            <a:r>
              <a:rPr lang="en-US" dirty="0" smtClean="0"/>
              <a:t>Logs</a:t>
            </a:r>
            <a:endParaRPr lang="en-US" dirty="0"/>
          </a:p>
        </p:txBody>
      </p:sp>
      <p:sp>
        <p:nvSpPr>
          <p:cNvPr id="26" name="TextBox 25"/>
          <p:cNvSpPr txBox="1"/>
          <p:nvPr/>
        </p:nvSpPr>
        <p:spPr>
          <a:xfrm>
            <a:off x="2869169" y="5852755"/>
            <a:ext cx="1299290" cy="369332"/>
          </a:xfrm>
          <a:prstGeom prst="rect">
            <a:avLst/>
          </a:prstGeom>
          <a:noFill/>
        </p:spPr>
        <p:txBody>
          <a:bodyPr wrap="square" rtlCol="0">
            <a:spAutoFit/>
          </a:bodyPr>
          <a:lstStyle/>
          <a:p>
            <a:r>
              <a:rPr lang="en-US" dirty="0" smtClean="0"/>
              <a:t>Executables</a:t>
            </a:r>
            <a:endParaRPr lang="en-US" dirty="0"/>
          </a:p>
        </p:txBody>
      </p:sp>
      <p:sp>
        <p:nvSpPr>
          <p:cNvPr id="27" name="Rectangle 26"/>
          <p:cNvSpPr/>
          <p:nvPr/>
        </p:nvSpPr>
        <p:spPr>
          <a:xfrm>
            <a:off x="838199" y="4800600"/>
            <a:ext cx="3310911" cy="137445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Abgerundetes Rechteck 16"/>
          <p:cNvSpPr/>
          <p:nvPr/>
        </p:nvSpPr>
        <p:spPr>
          <a:xfrm>
            <a:off x="930526" y="3453527"/>
            <a:ext cx="3164954" cy="10035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Operating system</a:t>
            </a:r>
          </a:p>
          <a:p>
            <a:pPr algn="ctr"/>
            <a:r>
              <a:rPr lang="en-US" sz="2000" dirty="0" smtClean="0"/>
              <a:t>File system</a:t>
            </a:r>
          </a:p>
          <a:p>
            <a:pPr algn="ctr"/>
            <a:r>
              <a:rPr lang="en-US" sz="2000" dirty="0" smtClean="0"/>
              <a:t>Net stack, drivers</a:t>
            </a:r>
            <a:endParaRPr lang="en-US" sz="2000" dirty="0"/>
          </a:p>
        </p:txBody>
      </p:sp>
      <p:sp>
        <p:nvSpPr>
          <p:cNvPr id="37" name="Abgerundetes Rechteck 16"/>
          <p:cNvSpPr/>
          <p:nvPr/>
        </p:nvSpPr>
        <p:spPr>
          <a:xfrm>
            <a:off x="914858" y="2718673"/>
            <a:ext cx="3164954" cy="6341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Web Server</a:t>
            </a:r>
            <a:br>
              <a:rPr lang="en-US" sz="2000" dirty="0" smtClean="0"/>
            </a:br>
            <a:endParaRPr lang="en-US" sz="2000" dirty="0"/>
          </a:p>
        </p:txBody>
      </p:sp>
      <p:pic>
        <p:nvPicPr>
          <p:cNvPr id="40" name="Picture 2" descr="http://upload.wikimedia.org/wikipedia/commons/thumb/c/cd/ASF-logo.svg/2000px-ASF-logo.svg.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9800000">
            <a:off x="922882" y="2893401"/>
            <a:ext cx="942617" cy="28467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Users\vahldiek\Downloads\2136483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05799" y="2819400"/>
            <a:ext cx="652583" cy="391550"/>
          </a:xfrm>
          <a:prstGeom prst="rect">
            <a:avLst/>
          </a:prstGeom>
          <a:noFill/>
          <a:extLst>
            <a:ext uri="{909E8E84-426E-40DD-AFC4-6F175D3DCCD1}">
              <a14:hiddenFill xmlns:a14="http://schemas.microsoft.com/office/drawing/2010/main">
                <a:solidFill>
                  <a:srgbClr val="FFFFFF"/>
                </a:solidFill>
              </a14:hiddenFill>
            </a:ext>
          </a:extLst>
        </p:spPr>
      </p:pic>
      <p:sp>
        <p:nvSpPr>
          <p:cNvPr id="43" name="Oval 42"/>
          <p:cNvSpPr/>
          <p:nvPr/>
        </p:nvSpPr>
        <p:spPr>
          <a:xfrm>
            <a:off x="1676400" y="3015175"/>
            <a:ext cx="1534048" cy="337625"/>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t>
            </a:r>
            <a:r>
              <a:rPr lang="en-US" dirty="0" err="1" smtClean="0"/>
              <a:t>htaccess</a:t>
            </a:r>
            <a:endParaRPr lang="en-US" dirty="0"/>
          </a:p>
        </p:txBody>
      </p:sp>
      <p:sp>
        <p:nvSpPr>
          <p:cNvPr id="52" name="Oval 51"/>
          <p:cNvSpPr/>
          <p:nvPr/>
        </p:nvSpPr>
        <p:spPr>
          <a:xfrm>
            <a:off x="3210448" y="3786477"/>
            <a:ext cx="836603" cy="337625"/>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ACL</a:t>
            </a:r>
            <a:endParaRPr lang="en-US" dirty="0"/>
          </a:p>
        </p:txBody>
      </p:sp>
      <p:sp>
        <p:nvSpPr>
          <p:cNvPr id="53" name="Oval 52"/>
          <p:cNvSpPr/>
          <p:nvPr/>
        </p:nvSpPr>
        <p:spPr>
          <a:xfrm>
            <a:off x="975888" y="3770064"/>
            <a:ext cx="836603" cy="337625"/>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user</a:t>
            </a:r>
            <a:endParaRPr lang="en-US" dirty="0"/>
          </a:p>
        </p:txBody>
      </p:sp>
    </p:spTree>
    <p:extLst>
      <p:ext uri="{BB962C8B-B14F-4D97-AF65-F5344CB8AC3E}">
        <p14:creationId xmlns:p14="http://schemas.microsoft.com/office/powerpoint/2010/main" val="644405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38"/>
                                        </p:tgtEl>
                                      </p:cBhvr>
                                    </p:animEffect>
                                    <p:set>
                                      <p:cBhvr>
                                        <p:cTn id="7" dur="1" fill="hold">
                                          <p:stCondLst>
                                            <p:cond delay="499"/>
                                          </p:stCondLst>
                                        </p:cTn>
                                        <p:tgtEl>
                                          <p:spTgt spid="38"/>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fade">
                                      <p:cBhvr>
                                        <p:cTn id="11" dur="500"/>
                                        <p:tgtEl>
                                          <p:spTgt spid="4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8" grpId="0" animBg="1"/>
      <p:bldP spid="49" grpId="0" animBg="1"/>
      <p:bldP spid="27"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6" name="Straight Arrow Connector 5"/>
          <p:cNvCxnSpPr>
            <a:stCxn id="21" idx="1"/>
            <a:endCxn id="1028" idx="1"/>
          </p:cNvCxnSpPr>
          <p:nvPr/>
        </p:nvCxnSpPr>
        <p:spPr>
          <a:xfrm rot="10800000" flipH="1">
            <a:off x="838200" y="1649094"/>
            <a:ext cx="1286738" cy="3989706"/>
          </a:xfrm>
          <a:prstGeom prst="bentConnector3">
            <a:avLst>
              <a:gd name="adj1" fmla="val -31831"/>
            </a:avLst>
          </a:prstGeom>
          <a:ln>
            <a:tailEnd type="arrow"/>
          </a:ln>
        </p:spPr>
        <p:style>
          <a:lnRef idx="3">
            <a:schemeClr val="accent3"/>
          </a:lnRef>
          <a:fillRef idx="0">
            <a:schemeClr val="accent3"/>
          </a:fillRef>
          <a:effectRef idx="2">
            <a:schemeClr val="accent3"/>
          </a:effectRef>
          <a:fontRef idx="minor">
            <a:schemeClr val="tx1"/>
          </a:fontRef>
        </p:style>
      </p:cxnSp>
      <p:sp>
        <p:nvSpPr>
          <p:cNvPr id="21" name="Rectangle 20"/>
          <p:cNvSpPr/>
          <p:nvPr/>
        </p:nvSpPr>
        <p:spPr>
          <a:xfrm>
            <a:off x="838200" y="4800600"/>
            <a:ext cx="3310911" cy="16764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r>
              <a:rPr lang="en-US" b="1" dirty="0" smtClean="0">
                <a:solidFill>
                  <a:schemeClr val="accent3">
                    <a:lumMod val="75000"/>
                  </a:schemeClr>
                </a:solidFill>
              </a:rPr>
              <a:t>Guardat</a:t>
            </a:r>
          </a:p>
          <a:p>
            <a:endParaRPr lang="en-US" dirty="0"/>
          </a:p>
          <a:p>
            <a:endParaRPr lang="en-US" dirty="0" smtClean="0"/>
          </a:p>
          <a:p>
            <a:endParaRPr lang="en-US" dirty="0"/>
          </a:p>
          <a:p>
            <a:endParaRPr lang="en-US" dirty="0"/>
          </a:p>
        </p:txBody>
      </p:sp>
      <p:sp>
        <p:nvSpPr>
          <p:cNvPr id="2" name="Title 1"/>
          <p:cNvSpPr>
            <a:spLocks noGrp="1"/>
          </p:cNvSpPr>
          <p:nvPr>
            <p:ph type="title"/>
          </p:nvPr>
        </p:nvSpPr>
        <p:spPr>
          <a:xfrm>
            <a:off x="242359" y="185522"/>
            <a:ext cx="8548322" cy="1143000"/>
          </a:xfrm>
        </p:spPr>
        <p:txBody>
          <a:bodyPr>
            <a:normAutofit/>
          </a:bodyPr>
          <a:lstStyle/>
          <a:p>
            <a:r>
              <a:rPr lang="en-US" dirty="0" smtClean="0"/>
              <a:t>Guardat at a high level</a:t>
            </a:r>
            <a:endParaRPr lang="en-US" dirty="0"/>
          </a:p>
        </p:txBody>
      </p:sp>
      <p:sp>
        <p:nvSpPr>
          <p:cNvPr id="3" name="Slide Number Placeholder 2"/>
          <p:cNvSpPr>
            <a:spLocks noGrp="1"/>
          </p:cNvSpPr>
          <p:nvPr>
            <p:ph type="sldNum" sz="quarter" idx="4"/>
          </p:nvPr>
        </p:nvSpPr>
        <p:spPr/>
        <p:txBody>
          <a:bodyPr/>
          <a:lstStyle/>
          <a:p>
            <a:fld id="{1D3B57D8-486F-43A6-99C3-5F46C00431D8}" type="slidenum">
              <a:rPr lang="en-US" smtClean="0"/>
              <a:pPr/>
              <a:t>42</a:t>
            </a:fld>
            <a:endParaRPr lang="en-US" dirty="0"/>
          </a:p>
        </p:txBody>
      </p:sp>
      <p:pic>
        <p:nvPicPr>
          <p:cNvPr id="1028" name="Picture 4" descr="http://41.media.tumblr.com/60d6aed9f846d6231d269d6c75c84770/tumblr_mog1ed3eWb1svlv8bo1_128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4938" y="1276978"/>
            <a:ext cx="744231" cy="744231"/>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p:cNvCxnSpPr>
            <a:stCxn id="53" idx="0"/>
            <a:endCxn id="1028" idx="2"/>
          </p:cNvCxnSpPr>
          <p:nvPr/>
        </p:nvCxnSpPr>
        <p:spPr>
          <a:xfrm flipV="1">
            <a:off x="2493656" y="2021209"/>
            <a:ext cx="3398" cy="569591"/>
          </a:xfrm>
          <a:prstGeom prst="straightConnector1">
            <a:avLst/>
          </a:prstGeom>
          <a:ln w="73025">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44" name="Abgerundetes Rechteck 16"/>
          <p:cNvSpPr/>
          <p:nvPr/>
        </p:nvSpPr>
        <p:spPr>
          <a:xfrm>
            <a:off x="2928942" y="1474411"/>
            <a:ext cx="957258" cy="349363"/>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2000" dirty="0" smtClean="0"/>
              <a:t>Clients</a:t>
            </a:r>
            <a:endParaRPr lang="en-US" sz="2000" dirty="0"/>
          </a:p>
        </p:txBody>
      </p:sp>
      <p:sp>
        <p:nvSpPr>
          <p:cNvPr id="16" name="TextBox 15"/>
          <p:cNvSpPr txBox="1"/>
          <p:nvPr/>
        </p:nvSpPr>
        <p:spPr>
          <a:xfrm>
            <a:off x="4520744" y="1649094"/>
            <a:ext cx="4318456" cy="1569660"/>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pPr marL="342900" indent="-342900">
              <a:buFont typeface="Arial" panose="020B0604020202020204" pitchFamily="34" charset="0"/>
              <a:buChar char="•"/>
            </a:pPr>
            <a:r>
              <a:rPr lang="en-US" sz="2400" spc="-100" dirty="0" smtClean="0"/>
              <a:t>Physical separate persistent state</a:t>
            </a:r>
          </a:p>
          <a:p>
            <a:pPr marL="342900" indent="-342900">
              <a:buFont typeface="Arial" panose="020B0604020202020204" pitchFamily="34" charset="0"/>
              <a:buChar char="•"/>
            </a:pPr>
            <a:r>
              <a:rPr lang="en-US" sz="2400" spc="-100" dirty="0" smtClean="0"/>
              <a:t>Declarative policies</a:t>
            </a:r>
          </a:p>
          <a:p>
            <a:pPr marL="342900" indent="-342900">
              <a:buFont typeface="Arial" panose="020B0604020202020204" pitchFamily="34" charset="0"/>
              <a:buChar char="•"/>
            </a:pPr>
            <a:r>
              <a:rPr lang="en-US" sz="2400" spc="-100" dirty="0" smtClean="0"/>
              <a:t>Intercept I/O and enforce policies</a:t>
            </a:r>
          </a:p>
          <a:p>
            <a:pPr marL="342900" indent="-342900">
              <a:buFont typeface="Arial" panose="020B0604020202020204" pitchFamily="34" charset="0"/>
              <a:buChar char="•"/>
            </a:pPr>
            <a:r>
              <a:rPr lang="en-US" sz="2400" spc="-100" dirty="0" smtClean="0"/>
              <a:t>Certify the state of files</a:t>
            </a:r>
          </a:p>
        </p:txBody>
      </p:sp>
      <p:sp>
        <p:nvSpPr>
          <p:cNvPr id="29" name="TextBox 28"/>
          <p:cNvSpPr txBox="1"/>
          <p:nvPr/>
        </p:nvSpPr>
        <p:spPr>
          <a:xfrm>
            <a:off x="4520744" y="4800600"/>
            <a:ext cx="4318456" cy="91884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ts val="3200"/>
              </a:lnSpc>
            </a:pPr>
            <a:r>
              <a:rPr lang="en-US" sz="3200" spc="-40" dirty="0" smtClean="0">
                <a:solidFill>
                  <a:schemeClr val="accent2"/>
                </a:solidFill>
              </a:rPr>
              <a:t>All protection guarantees </a:t>
            </a:r>
            <a:r>
              <a:rPr lang="en-US" sz="3200" spc="-40" dirty="0">
                <a:solidFill>
                  <a:schemeClr val="accent2"/>
                </a:solidFill>
              </a:rPr>
              <a:t>depend only </a:t>
            </a:r>
            <a:r>
              <a:rPr lang="en-US" sz="3200" spc="-40" dirty="0" smtClean="0">
                <a:solidFill>
                  <a:schemeClr val="accent2"/>
                </a:solidFill>
              </a:rPr>
              <a:t>on </a:t>
            </a:r>
            <a:r>
              <a:rPr lang="en-US" sz="3200" b="1" spc="-40" dirty="0" smtClean="0">
                <a:solidFill>
                  <a:schemeClr val="accent2"/>
                </a:solidFill>
              </a:rPr>
              <a:t>Guardat.</a:t>
            </a:r>
            <a:endParaRPr lang="en-US" sz="3200" b="1" spc="-40" dirty="0">
              <a:solidFill>
                <a:schemeClr val="accent2"/>
              </a:solidFill>
            </a:endParaRPr>
          </a:p>
        </p:txBody>
      </p:sp>
      <p:pic>
        <p:nvPicPr>
          <p:cNvPr id="27" name="Picture 8" descr="C:\Users\Anjo\Desktop\121906_40736_128_certificate_icon.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90054" y="3260656"/>
            <a:ext cx="625939" cy="62593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http://icons.iconarchive.com/icons/3dlb/3d/256/lock-icon.png"/>
          <p:cNvPicPr>
            <a:picLocks noChangeAspect="1" noChangeArrowheads="1"/>
          </p:cNvPicPr>
          <p:nvPr/>
        </p:nvPicPr>
        <p:blipFill>
          <a:blip r:embed="rId5" cstate="print">
            <a:duotone>
              <a:prstClr val="black"/>
              <a:srgbClr val="FF0000">
                <a:tint val="45000"/>
                <a:satMod val="400000"/>
              </a:srgbClr>
            </a:duotone>
            <a:extLst>
              <a:ext uri="{BEBA8EAE-BF5A-486C-A8C5-ECC9F3942E4B}">
                <a14:imgProps xmlns:a14="http://schemas.microsoft.com/office/drawing/2010/main">
                  <a14:imgLayer r:embed="rId6">
                    <a14:imgEffect>
                      <a14:sharpenSoften amount="50000"/>
                    </a14:imgEffect>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rot="912338">
            <a:off x="3820829" y="6217706"/>
            <a:ext cx="408929" cy="463955"/>
          </a:xfrm>
          <a:prstGeom prst="rect">
            <a:avLst/>
          </a:prstGeom>
          <a:noFill/>
          <a:extLst/>
        </p:spPr>
      </p:pic>
      <p:sp>
        <p:nvSpPr>
          <p:cNvPr id="53" name="Rectangle 52"/>
          <p:cNvSpPr/>
          <p:nvPr/>
        </p:nvSpPr>
        <p:spPr>
          <a:xfrm>
            <a:off x="838200" y="2590800"/>
            <a:ext cx="3310911" cy="1981199"/>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4" name="Picture 3" descr="C:\Users\vahldiek\Downloads\HTML_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82331" y="5434305"/>
            <a:ext cx="630160" cy="69551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5" descr="http://linuxers.org/sites/default/files/imagecache/logo_default/article-logo/1298891388_text-x-lo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85103" y="5448244"/>
            <a:ext cx="681570" cy="681571"/>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p:cNvSpPr txBox="1"/>
          <p:nvPr/>
        </p:nvSpPr>
        <p:spPr>
          <a:xfrm>
            <a:off x="1015148" y="6062750"/>
            <a:ext cx="1079480" cy="369332"/>
          </a:xfrm>
          <a:prstGeom prst="rect">
            <a:avLst/>
          </a:prstGeom>
          <a:noFill/>
        </p:spPr>
        <p:txBody>
          <a:bodyPr wrap="square" rtlCol="0">
            <a:spAutoFit/>
          </a:bodyPr>
          <a:lstStyle/>
          <a:p>
            <a:r>
              <a:rPr lang="en-US" dirty="0" smtClean="0"/>
              <a:t>Content</a:t>
            </a:r>
            <a:endParaRPr lang="en-US" dirty="0"/>
          </a:p>
        </p:txBody>
      </p:sp>
      <p:sp>
        <p:nvSpPr>
          <p:cNvPr id="58" name="TextBox 57"/>
          <p:cNvSpPr txBox="1"/>
          <p:nvPr/>
        </p:nvSpPr>
        <p:spPr>
          <a:xfrm>
            <a:off x="2094628" y="6062750"/>
            <a:ext cx="1079480" cy="369332"/>
          </a:xfrm>
          <a:prstGeom prst="rect">
            <a:avLst/>
          </a:prstGeom>
          <a:noFill/>
        </p:spPr>
        <p:txBody>
          <a:bodyPr wrap="square" rtlCol="0">
            <a:spAutoFit/>
          </a:bodyPr>
          <a:lstStyle/>
          <a:p>
            <a:r>
              <a:rPr lang="en-US" dirty="0" smtClean="0"/>
              <a:t>Logs</a:t>
            </a:r>
            <a:endParaRPr lang="en-US" dirty="0"/>
          </a:p>
        </p:txBody>
      </p:sp>
      <p:sp>
        <p:nvSpPr>
          <p:cNvPr id="59" name="TextBox 58"/>
          <p:cNvSpPr txBox="1"/>
          <p:nvPr/>
        </p:nvSpPr>
        <p:spPr>
          <a:xfrm>
            <a:off x="2766673" y="6062750"/>
            <a:ext cx="1299290" cy="369332"/>
          </a:xfrm>
          <a:prstGeom prst="rect">
            <a:avLst/>
          </a:prstGeom>
          <a:noFill/>
        </p:spPr>
        <p:txBody>
          <a:bodyPr wrap="square" rtlCol="0">
            <a:spAutoFit/>
          </a:bodyPr>
          <a:lstStyle/>
          <a:p>
            <a:r>
              <a:rPr lang="en-US" dirty="0" smtClean="0"/>
              <a:t>Executables</a:t>
            </a:r>
            <a:endParaRPr lang="en-US" dirty="0"/>
          </a:p>
        </p:txBody>
      </p:sp>
      <p:sp>
        <p:nvSpPr>
          <p:cNvPr id="61" name="Abgerundetes Rechteck 16"/>
          <p:cNvSpPr/>
          <p:nvPr/>
        </p:nvSpPr>
        <p:spPr>
          <a:xfrm>
            <a:off x="930526" y="3453527"/>
            <a:ext cx="3164954" cy="10035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Operating system</a:t>
            </a:r>
          </a:p>
          <a:p>
            <a:pPr algn="ctr"/>
            <a:r>
              <a:rPr lang="en-US" sz="2000" dirty="0" smtClean="0"/>
              <a:t>File system</a:t>
            </a:r>
          </a:p>
          <a:p>
            <a:pPr algn="ctr"/>
            <a:r>
              <a:rPr lang="en-US" sz="2000" dirty="0" smtClean="0"/>
              <a:t>Net stack, drivers</a:t>
            </a:r>
            <a:endParaRPr lang="en-US" sz="2000" dirty="0"/>
          </a:p>
        </p:txBody>
      </p:sp>
      <p:sp>
        <p:nvSpPr>
          <p:cNvPr id="62" name="Abgerundetes Rechteck 16"/>
          <p:cNvSpPr/>
          <p:nvPr/>
        </p:nvSpPr>
        <p:spPr>
          <a:xfrm>
            <a:off x="914858" y="2718673"/>
            <a:ext cx="3164954" cy="6341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Web Server</a:t>
            </a:r>
            <a:br>
              <a:rPr lang="en-US" sz="2000" dirty="0" smtClean="0"/>
            </a:br>
            <a:endParaRPr lang="en-US" sz="2000" dirty="0"/>
          </a:p>
        </p:txBody>
      </p:sp>
      <p:pic>
        <p:nvPicPr>
          <p:cNvPr id="63" name="Picture 2" descr="http://upload.wikimedia.org/wikipedia/commons/thumb/c/cd/ASF-logo.svg/2000px-ASF-logo.svg.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9800000">
            <a:off x="922882" y="2893401"/>
            <a:ext cx="942617" cy="28467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C:\Users\vahldiek\Downloads\2136483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05799" y="2819400"/>
            <a:ext cx="652583" cy="391550"/>
          </a:xfrm>
          <a:prstGeom prst="rect">
            <a:avLst/>
          </a:prstGeom>
          <a:noFill/>
          <a:extLst>
            <a:ext uri="{909E8E84-426E-40DD-AFC4-6F175D3DCCD1}">
              <a14:hiddenFill xmlns:a14="http://schemas.microsoft.com/office/drawing/2010/main">
                <a:solidFill>
                  <a:srgbClr val="FFFFFF"/>
                </a:solidFill>
              </a14:hiddenFill>
            </a:ext>
          </a:extLst>
        </p:spPr>
      </p:pic>
      <p:sp>
        <p:nvSpPr>
          <p:cNvPr id="65" name="Oval 64"/>
          <p:cNvSpPr/>
          <p:nvPr/>
        </p:nvSpPr>
        <p:spPr>
          <a:xfrm>
            <a:off x="1676400" y="3015175"/>
            <a:ext cx="1534048" cy="337625"/>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t>
            </a:r>
            <a:r>
              <a:rPr lang="en-US" dirty="0" err="1" smtClean="0"/>
              <a:t>htaccess</a:t>
            </a:r>
            <a:endParaRPr lang="en-US" dirty="0"/>
          </a:p>
        </p:txBody>
      </p:sp>
      <p:sp>
        <p:nvSpPr>
          <p:cNvPr id="66" name="Oval 65"/>
          <p:cNvSpPr/>
          <p:nvPr/>
        </p:nvSpPr>
        <p:spPr>
          <a:xfrm>
            <a:off x="3210448" y="3786477"/>
            <a:ext cx="836603" cy="337625"/>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ACL</a:t>
            </a:r>
            <a:endParaRPr lang="en-US" dirty="0"/>
          </a:p>
        </p:txBody>
      </p:sp>
      <p:sp>
        <p:nvSpPr>
          <p:cNvPr id="67" name="Oval 66"/>
          <p:cNvSpPr/>
          <p:nvPr/>
        </p:nvSpPr>
        <p:spPr>
          <a:xfrm>
            <a:off x="975888" y="3770064"/>
            <a:ext cx="836603" cy="337625"/>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user</a:t>
            </a:r>
            <a:endParaRPr lang="en-US" dirty="0"/>
          </a:p>
        </p:txBody>
      </p:sp>
      <p:pic>
        <p:nvPicPr>
          <p:cNvPr id="24" name="Picture 2" descr="http://images.wikia.com/tesfanon/images/2/22/Policy.png"/>
          <p:cNvPicPr>
            <a:picLocks noChangeAspect="1" noChangeArrowheads="1"/>
          </p:cNvPicPr>
          <p:nvPr/>
        </p:nvPicPr>
        <p:blipFill>
          <a:blip r:embed="rId11"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090631">
            <a:off x="1498992" y="5299136"/>
            <a:ext cx="493498" cy="536629"/>
          </a:xfrm>
          <a:prstGeom prst="rect">
            <a:avLst/>
          </a:prstGeom>
          <a:ln>
            <a:noFill/>
          </a:ln>
          <a:effectLst/>
          <a:extLst>
            <a:ext uri="{909E8E84-426E-40DD-AFC4-6F175D3DCCD1}">
              <a14:hiddenFill xmlns:a14="http://schemas.microsoft.com/office/drawing/2010/main">
                <a:solidFill>
                  <a:srgbClr val="FFFFFF"/>
                </a:solidFill>
              </a14:hiddenFill>
            </a:ext>
          </a:extLst>
        </p:spPr>
      </p:pic>
      <p:pic>
        <p:nvPicPr>
          <p:cNvPr id="25" name="Picture 2" descr="http://images.wikia.com/tesfanon/images/2/22/Policy.png"/>
          <p:cNvPicPr>
            <a:picLocks noChangeAspect="1" noChangeArrowheads="1"/>
          </p:cNvPicPr>
          <p:nvPr/>
        </p:nvPicPr>
        <p:blipFill>
          <a:blip r:embed="rId11"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090631">
            <a:off x="2387619" y="5261042"/>
            <a:ext cx="493498" cy="536629"/>
          </a:xfrm>
          <a:prstGeom prst="rect">
            <a:avLst/>
          </a:prstGeom>
          <a:ln>
            <a:noFill/>
          </a:ln>
          <a:effectLst/>
          <a:extLst>
            <a:ext uri="{909E8E84-426E-40DD-AFC4-6F175D3DCCD1}">
              <a14:hiddenFill xmlns:a14="http://schemas.microsoft.com/office/drawing/2010/main">
                <a:solidFill>
                  <a:srgbClr val="FFFFFF"/>
                </a:solidFill>
              </a14:hiddenFill>
            </a:ext>
          </a:extLst>
        </p:spPr>
      </p:pic>
      <p:pic>
        <p:nvPicPr>
          <p:cNvPr id="56" name="Picture 7" descr="http://softwarefileprotection.com/wp-content/uploads/exe.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063332" y="5448244"/>
            <a:ext cx="674914" cy="68157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ttp://images.wikia.com/tesfanon/images/2/22/Policy.png"/>
          <p:cNvPicPr>
            <a:picLocks noChangeAspect="1" noChangeArrowheads="1"/>
          </p:cNvPicPr>
          <p:nvPr/>
        </p:nvPicPr>
        <p:blipFill>
          <a:blip r:embed="rId11"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090631">
            <a:off x="3351892" y="5261041"/>
            <a:ext cx="493498" cy="536629"/>
          </a:xfrm>
          <a:prstGeom prst="rect">
            <a:avLst/>
          </a:prstGeom>
          <a:ln>
            <a:noFill/>
          </a:ln>
          <a:effectLst/>
          <a:extLst>
            <a:ext uri="{909E8E84-426E-40DD-AFC4-6F175D3DCCD1}">
              <a14:hiddenFill xmlns:a14="http://schemas.microsoft.com/office/drawing/2010/main">
                <a:solidFill>
                  <a:srgbClr val="FFFFFF"/>
                </a:solidFill>
              </a14:hiddenFill>
            </a:ext>
          </a:extLst>
        </p:spPr>
      </p:pic>
      <p:sp>
        <p:nvSpPr>
          <p:cNvPr id="26" name="Abgerundetes Rechteck 16"/>
          <p:cNvSpPr/>
          <p:nvPr/>
        </p:nvSpPr>
        <p:spPr>
          <a:xfrm>
            <a:off x="1979943" y="4941686"/>
            <a:ext cx="2067108" cy="349363"/>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spc="-40" dirty="0" smtClean="0"/>
              <a:t>Guardat Controller</a:t>
            </a:r>
            <a:endParaRPr lang="en-US" sz="2000" spc="-40" dirty="0"/>
          </a:p>
        </p:txBody>
      </p:sp>
    </p:spTree>
    <p:extLst>
      <p:ext uri="{BB962C8B-B14F-4D97-AF65-F5344CB8AC3E}">
        <p14:creationId xmlns:p14="http://schemas.microsoft.com/office/powerpoint/2010/main" val="1301428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xit" presetSubtype="0" fill="hold" grpId="0" nodeType="withEffect">
                                  <p:stCondLst>
                                    <p:cond delay="0"/>
                                  </p:stCondLst>
                                  <p:childTnLst>
                                    <p:animEffect transition="out" filter="fade">
                                      <p:cBhvr>
                                        <p:cTn id="15" dur="500"/>
                                        <p:tgtEl>
                                          <p:spTgt spid="66"/>
                                        </p:tgtEl>
                                      </p:cBhvr>
                                    </p:animEffect>
                                    <p:set>
                                      <p:cBhvr>
                                        <p:cTn id="16" dur="1" fill="hold">
                                          <p:stCondLst>
                                            <p:cond delay="499"/>
                                          </p:stCondLst>
                                        </p:cTn>
                                        <p:tgtEl>
                                          <p:spTgt spid="66"/>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67"/>
                                        </p:tgtEl>
                                      </p:cBhvr>
                                    </p:animEffect>
                                    <p:set>
                                      <p:cBhvr>
                                        <p:cTn id="19" dur="1" fill="hold">
                                          <p:stCondLst>
                                            <p:cond delay="499"/>
                                          </p:stCondLst>
                                        </p:cTn>
                                        <p:tgtEl>
                                          <p:spTgt spid="67"/>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65"/>
                                        </p:tgtEl>
                                      </p:cBhvr>
                                    </p:animEffect>
                                    <p:set>
                                      <p:cBhvr>
                                        <p:cTn id="22" dur="1" fill="hold">
                                          <p:stCondLst>
                                            <p:cond delay="499"/>
                                          </p:stCondLst>
                                        </p:cTn>
                                        <p:tgtEl>
                                          <p:spTgt spid="65"/>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64"/>
                                        </p:tgtEl>
                                      </p:cBhvr>
                                    </p:animEffect>
                                    <p:set>
                                      <p:cBhvr>
                                        <p:cTn id="25" dur="1" fill="hold">
                                          <p:stCondLst>
                                            <p:cond delay="499"/>
                                          </p:stCondLst>
                                        </p:cTn>
                                        <p:tgtEl>
                                          <p:spTgt spid="64"/>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6">
                                            <p:txEl>
                                              <p:pRg st="2" end="2"/>
                                            </p:txEl>
                                          </p:spTgt>
                                        </p:tgtEl>
                                        <p:attrNameLst>
                                          <p:attrName>style.visibility</p:attrName>
                                        </p:attrNameLst>
                                      </p:cBhvr>
                                      <p:to>
                                        <p:strVal val="visible"/>
                                      </p:to>
                                    </p:set>
                                    <p:animEffect transition="in" filter="fade">
                                      <p:cBhvr>
                                        <p:cTn id="30" dur="500"/>
                                        <p:tgtEl>
                                          <p:spTgt spid="16">
                                            <p:txEl>
                                              <p:pRg st="2" end="2"/>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6">
                                            <p:txEl>
                                              <p:pRg st="3" end="3"/>
                                            </p:txEl>
                                          </p:spTgt>
                                        </p:tgtEl>
                                        <p:attrNameLst>
                                          <p:attrName>style.visibility</p:attrName>
                                        </p:attrNameLst>
                                      </p:cBhvr>
                                      <p:to>
                                        <p:strVal val="visible"/>
                                      </p:to>
                                    </p:set>
                                    <p:animEffect transition="in" filter="fade">
                                      <p:cBhvr>
                                        <p:cTn id="38" dur="500"/>
                                        <p:tgtEl>
                                          <p:spTgt spid="16">
                                            <p:txEl>
                                              <p:pRg st="3" end="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par>
                                <p:cTn id="42" presetID="10" presetClass="entr" presetSubtype="0"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65" grpId="0" animBg="1"/>
      <p:bldP spid="66" grpId="0" animBg="1"/>
      <p:bldP spid="67" grpId="0" animBg="1"/>
      <p:bldP spid="26"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0" name="Straight Connector 39"/>
          <p:cNvCxnSpPr>
            <a:stCxn id="36" idx="3"/>
            <a:endCxn id="50" idx="1"/>
          </p:cNvCxnSpPr>
          <p:nvPr/>
        </p:nvCxnSpPr>
        <p:spPr>
          <a:xfrm>
            <a:off x="1074097" y="4931862"/>
            <a:ext cx="5250503" cy="110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74638"/>
            <a:ext cx="8229600" cy="1143000"/>
          </a:xfrm>
        </p:spPr>
        <p:txBody>
          <a:bodyPr/>
          <a:lstStyle/>
          <a:p>
            <a:r>
              <a:rPr lang="en-US" dirty="0" smtClean="0"/>
              <a:t>Guardat: Design</a:t>
            </a:r>
            <a:endParaRPr lang="en-US" dirty="0"/>
          </a:p>
        </p:txBody>
      </p:sp>
      <p:sp>
        <p:nvSpPr>
          <p:cNvPr id="3" name="Content Placeholder 2"/>
          <p:cNvSpPr>
            <a:spLocks noGrp="1"/>
          </p:cNvSpPr>
          <p:nvPr>
            <p:ph idx="1"/>
          </p:nvPr>
        </p:nvSpPr>
        <p:spPr>
          <a:xfrm>
            <a:off x="457200" y="1417639"/>
            <a:ext cx="8229600" cy="4579688"/>
          </a:xfrm>
        </p:spPr>
        <p:txBody>
          <a:bodyPr/>
          <a:lstStyle/>
          <a:p>
            <a:pPr marL="0" indent="0">
              <a:buNone/>
            </a:pPr>
            <a:r>
              <a:rPr lang="en-US" sz="2800" dirty="0" smtClean="0"/>
              <a:t>Trusted Guardat component (TGC) on the I/O path</a:t>
            </a:r>
          </a:p>
          <a:p>
            <a:r>
              <a:rPr lang="en-US" sz="2800" dirty="0"/>
              <a:t>E</a:t>
            </a:r>
            <a:r>
              <a:rPr lang="en-US" sz="2800" dirty="0" smtClean="0"/>
              <a:t>nsures data integrity, confidentiality</a:t>
            </a:r>
          </a:p>
          <a:p>
            <a:r>
              <a:rPr lang="en-US" sz="2800" dirty="0" smtClean="0"/>
              <a:t>Through an object/policy API (IOCTL calls)</a:t>
            </a:r>
          </a:p>
          <a:p>
            <a:r>
              <a:rPr lang="en-US" sz="2800" dirty="0" smtClean="0"/>
              <a:t>Secure session from application to TGC</a:t>
            </a:r>
          </a:p>
          <a:p>
            <a:endParaRPr lang="en-US" dirty="0"/>
          </a:p>
        </p:txBody>
      </p:sp>
      <p:sp>
        <p:nvSpPr>
          <p:cNvPr id="15" name="TextBox 14"/>
          <p:cNvSpPr txBox="1"/>
          <p:nvPr/>
        </p:nvSpPr>
        <p:spPr>
          <a:xfrm>
            <a:off x="4052898" y="4058939"/>
            <a:ext cx="184731" cy="369332"/>
          </a:xfrm>
          <a:prstGeom prst="rect">
            <a:avLst/>
          </a:prstGeom>
          <a:noFill/>
        </p:spPr>
        <p:txBody>
          <a:bodyPr wrap="none" rtlCol="0">
            <a:spAutoFit/>
          </a:bodyPr>
          <a:lstStyle/>
          <a:p>
            <a:endParaRPr lang="en-US" dirty="0"/>
          </a:p>
        </p:txBody>
      </p:sp>
      <p:sp>
        <p:nvSpPr>
          <p:cNvPr id="20" name="Cloud 19"/>
          <p:cNvSpPr/>
          <p:nvPr/>
        </p:nvSpPr>
        <p:spPr>
          <a:xfrm>
            <a:off x="3889467" y="4618043"/>
            <a:ext cx="802125" cy="685174"/>
          </a:xfrm>
          <a:prstGeom prst="cloud">
            <a:avLst/>
          </a:prstGeom>
          <a:solidFill>
            <a:schemeClr val="tx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p:nvSpPr>
        <p:spPr>
          <a:xfrm>
            <a:off x="3813267" y="4035147"/>
            <a:ext cx="1159617" cy="646331"/>
          </a:xfrm>
          <a:prstGeom prst="rect">
            <a:avLst/>
          </a:prstGeom>
          <a:noFill/>
        </p:spPr>
        <p:txBody>
          <a:bodyPr wrap="none" rtlCol="0">
            <a:spAutoFit/>
          </a:bodyPr>
          <a:lstStyle/>
          <a:p>
            <a:r>
              <a:rPr lang="en-US" dirty="0" smtClean="0"/>
              <a:t>IO Bus or</a:t>
            </a:r>
          </a:p>
          <a:p>
            <a:r>
              <a:rPr lang="en-US" dirty="0" smtClean="0"/>
              <a:t>Network</a:t>
            </a:r>
            <a:endParaRPr lang="en-US" dirty="0"/>
          </a:p>
        </p:txBody>
      </p:sp>
      <p:sp>
        <p:nvSpPr>
          <p:cNvPr id="31" name="TextBox 30"/>
          <p:cNvSpPr txBox="1"/>
          <p:nvPr/>
        </p:nvSpPr>
        <p:spPr>
          <a:xfrm>
            <a:off x="5026789" y="4980224"/>
            <a:ext cx="1345478" cy="369332"/>
          </a:xfrm>
          <a:prstGeom prst="rect">
            <a:avLst/>
          </a:prstGeom>
          <a:noFill/>
        </p:spPr>
        <p:txBody>
          <a:bodyPr wrap="none" rtlCol="0">
            <a:spAutoFit/>
          </a:bodyPr>
          <a:lstStyle/>
          <a:p>
            <a:r>
              <a:rPr lang="en-US" dirty="0" smtClean="0"/>
              <a:t>Block device</a:t>
            </a:r>
            <a:endParaRPr lang="en-US" dirty="0"/>
          </a:p>
        </p:txBody>
      </p:sp>
      <p:sp>
        <p:nvSpPr>
          <p:cNvPr id="37" name="TextBox 36"/>
          <p:cNvSpPr txBox="1"/>
          <p:nvPr/>
        </p:nvSpPr>
        <p:spPr>
          <a:xfrm>
            <a:off x="5022134" y="4025228"/>
            <a:ext cx="1390830" cy="923330"/>
          </a:xfrm>
          <a:prstGeom prst="rect">
            <a:avLst/>
          </a:prstGeom>
          <a:noFill/>
        </p:spPr>
        <p:txBody>
          <a:bodyPr wrap="none" rtlCol="0">
            <a:spAutoFit/>
          </a:bodyPr>
          <a:lstStyle/>
          <a:p>
            <a:r>
              <a:rPr lang="en-US" b="1" dirty="0" smtClean="0">
                <a:solidFill>
                  <a:schemeClr val="tx2">
                    <a:lumMod val="60000"/>
                    <a:lumOff val="40000"/>
                  </a:schemeClr>
                </a:solidFill>
              </a:rPr>
              <a:t>Object</a:t>
            </a:r>
          </a:p>
          <a:p>
            <a:r>
              <a:rPr lang="en-US" b="1" dirty="0" smtClean="0">
                <a:solidFill>
                  <a:schemeClr val="tx2">
                    <a:lumMod val="60000"/>
                    <a:lumOff val="40000"/>
                  </a:schemeClr>
                </a:solidFill>
              </a:rPr>
              <a:t>Policy</a:t>
            </a:r>
            <a:endParaRPr lang="en-US" b="1" dirty="0">
              <a:solidFill>
                <a:schemeClr val="tx2">
                  <a:lumMod val="60000"/>
                  <a:lumOff val="40000"/>
                </a:schemeClr>
              </a:solidFill>
            </a:endParaRPr>
          </a:p>
          <a:p>
            <a:r>
              <a:rPr lang="en-US" b="1" dirty="0" smtClean="0">
                <a:solidFill>
                  <a:schemeClr val="tx2">
                    <a:lumMod val="60000"/>
                    <a:lumOff val="40000"/>
                  </a:schemeClr>
                </a:solidFill>
              </a:rPr>
              <a:t>Transaction  </a:t>
            </a:r>
            <a:endParaRPr lang="en-US" b="1" dirty="0">
              <a:solidFill>
                <a:schemeClr val="tx2">
                  <a:lumMod val="60000"/>
                  <a:lumOff val="40000"/>
                </a:schemeClr>
              </a:solidFill>
            </a:endParaRPr>
          </a:p>
        </p:txBody>
      </p:sp>
      <p:sp>
        <p:nvSpPr>
          <p:cNvPr id="26" name="Slide Number Placeholder 4"/>
          <p:cNvSpPr txBox="1">
            <a:spLocks/>
          </p:cNvSpPr>
          <p:nvPr/>
        </p:nvSpPr>
        <p:spPr>
          <a:xfrm>
            <a:off x="8392585" y="4015629"/>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3EA14B-6AB9-3C43-AF28-00AE009667AC}" type="slidenum">
              <a:rPr lang="en-US" smtClean="0"/>
              <a:pPr/>
              <a:t>43</a:t>
            </a:fld>
            <a:endParaRPr lang="en-US"/>
          </a:p>
        </p:txBody>
      </p:sp>
      <p:grpSp>
        <p:nvGrpSpPr>
          <p:cNvPr id="33" name="Group 32"/>
          <p:cNvGrpSpPr/>
          <p:nvPr/>
        </p:nvGrpSpPr>
        <p:grpSpPr>
          <a:xfrm>
            <a:off x="6324600" y="4058503"/>
            <a:ext cx="2304505" cy="1768813"/>
            <a:chOff x="6443658" y="4516153"/>
            <a:chExt cx="2304505" cy="1768813"/>
          </a:xfrm>
        </p:grpSpPr>
        <p:sp>
          <p:nvSpPr>
            <p:cNvPr id="50" name="Rectangle 49"/>
            <p:cNvSpPr/>
            <p:nvPr/>
          </p:nvSpPr>
          <p:spPr>
            <a:xfrm>
              <a:off x="6443658" y="4516153"/>
              <a:ext cx="2304505" cy="1768813"/>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9" name="Rectangle 38"/>
            <p:cNvSpPr/>
            <p:nvPr/>
          </p:nvSpPr>
          <p:spPr>
            <a:xfrm>
              <a:off x="6615057" y="5442066"/>
              <a:ext cx="696823" cy="640913"/>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bg1"/>
                  </a:solidFill>
                </a:rPr>
                <a:t>GDC</a:t>
              </a:r>
              <a:endParaRPr lang="en-US" sz="2000" dirty="0">
                <a:solidFill>
                  <a:schemeClr val="bg1"/>
                </a:solidFill>
              </a:endParaRPr>
            </a:p>
          </p:txBody>
        </p:sp>
        <p:sp>
          <p:nvSpPr>
            <p:cNvPr id="46" name="Can 45"/>
            <p:cNvSpPr/>
            <p:nvPr/>
          </p:nvSpPr>
          <p:spPr>
            <a:xfrm>
              <a:off x="7824220" y="4699571"/>
              <a:ext cx="655204" cy="726684"/>
            </a:xfrm>
            <a:prstGeom prst="can">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Disk</a:t>
              </a:r>
              <a:endParaRPr lang="en-US" dirty="0"/>
            </a:p>
          </p:txBody>
        </p:sp>
        <p:sp>
          <p:nvSpPr>
            <p:cNvPr id="48" name="Can 47"/>
            <p:cNvSpPr/>
            <p:nvPr/>
          </p:nvSpPr>
          <p:spPr>
            <a:xfrm>
              <a:off x="7931402" y="4851971"/>
              <a:ext cx="655204" cy="726684"/>
            </a:xfrm>
            <a:prstGeom prst="can">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Disk</a:t>
              </a:r>
              <a:endParaRPr lang="en-US" dirty="0"/>
            </a:p>
          </p:txBody>
        </p:sp>
        <p:sp>
          <p:nvSpPr>
            <p:cNvPr id="51" name="TextBox 50"/>
            <p:cNvSpPr txBox="1"/>
            <p:nvPr/>
          </p:nvSpPr>
          <p:spPr>
            <a:xfrm>
              <a:off x="6443658" y="4540768"/>
              <a:ext cx="1224758" cy="830997"/>
            </a:xfrm>
            <a:prstGeom prst="rect">
              <a:avLst/>
            </a:prstGeom>
            <a:noFill/>
          </p:spPr>
          <p:txBody>
            <a:bodyPr wrap="none" rtlCol="0">
              <a:spAutoFit/>
            </a:bodyPr>
            <a:lstStyle/>
            <a:p>
              <a:pPr algn="ctr"/>
              <a:r>
                <a:rPr lang="en-US" sz="2400" b="1" dirty="0">
                  <a:solidFill>
                    <a:schemeClr val="accent3">
                      <a:lumMod val="75000"/>
                    </a:schemeClr>
                  </a:solidFill>
                </a:rPr>
                <a:t>Guardat</a:t>
              </a:r>
            </a:p>
            <a:p>
              <a:pPr algn="ctr"/>
              <a:r>
                <a:rPr lang="en-US" sz="2400" b="1" dirty="0">
                  <a:solidFill>
                    <a:schemeClr val="accent3">
                      <a:lumMod val="75000"/>
                    </a:schemeClr>
                  </a:solidFill>
                </a:rPr>
                <a:t>device</a:t>
              </a:r>
            </a:p>
          </p:txBody>
        </p:sp>
        <p:sp>
          <p:nvSpPr>
            <p:cNvPr id="52" name="Rectangle 51"/>
            <p:cNvSpPr/>
            <p:nvPr/>
          </p:nvSpPr>
          <p:spPr>
            <a:xfrm>
              <a:off x="7923415" y="5771328"/>
              <a:ext cx="663191" cy="334231"/>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SSD</a:t>
              </a:r>
              <a:endParaRPr lang="en-US" dirty="0"/>
            </a:p>
          </p:txBody>
        </p:sp>
        <p:cxnSp>
          <p:nvCxnSpPr>
            <p:cNvPr id="55" name="Straight Connector 54"/>
            <p:cNvCxnSpPr>
              <a:stCxn id="39" idx="3"/>
              <a:endCxn id="46" idx="2"/>
            </p:cNvCxnSpPr>
            <p:nvPr/>
          </p:nvCxnSpPr>
          <p:spPr>
            <a:xfrm flipV="1">
              <a:off x="7311880" y="5062913"/>
              <a:ext cx="512340" cy="699610"/>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6" name="Straight Connector 55"/>
          <p:cNvCxnSpPr>
            <a:stCxn id="52" idx="1"/>
            <a:endCxn id="39" idx="3"/>
          </p:cNvCxnSpPr>
          <p:nvPr/>
        </p:nvCxnSpPr>
        <p:spPr>
          <a:xfrm rot="10800000">
            <a:off x="7192823" y="5304874"/>
            <a:ext cx="611535" cy="175921"/>
          </a:xfrm>
          <a:prstGeom prst="bentConnector3">
            <a:avLst>
              <a:gd name="adj1" fmla="val 58307"/>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4"/>
          </p:nvPr>
        </p:nvSpPr>
        <p:spPr/>
        <p:txBody>
          <a:bodyPr/>
          <a:lstStyle/>
          <a:p>
            <a:fld id="{1D3B57D8-486F-43A6-99C3-5F46C00431D8}" type="slidenum">
              <a:rPr lang="en-US" smtClean="0"/>
              <a:pPr/>
              <a:t>43</a:t>
            </a:fld>
            <a:endParaRPr lang="en-US" dirty="0"/>
          </a:p>
        </p:txBody>
      </p:sp>
      <p:pic>
        <p:nvPicPr>
          <p:cNvPr id="36" name="Picture 4" descr="http://41.media.tumblr.com/60d6aed9f846d6231d269d6c75c84770/tumblr_mog1ed3eWb1svlv8bo1_128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866" y="4559746"/>
            <a:ext cx="744231" cy="744231"/>
          </a:xfrm>
          <a:prstGeom prst="rect">
            <a:avLst/>
          </a:prstGeom>
          <a:noFill/>
          <a:extLst>
            <a:ext uri="{909E8E84-426E-40DD-AFC4-6F175D3DCCD1}">
              <a14:hiddenFill xmlns:a14="http://schemas.microsoft.com/office/drawing/2010/main">
                <a:solidFill>
                  <a:srgbClr val="FFFFFF"/>
                </a:solidFill>
              </a14:hiddenFill>
            </a:ext>
          </a:extLst>
        </p:spPr>
      </p:pic>
      <p:sp>
        <p:nvSpPr>
          <p:cNvPr id="42" name="Abgerundetes Rechteck 16"/>
          <p:cNvSpPr/>
          <p:nvPr/>
        </p:nvSpPr>
        <p:spPr>
          <a:xfrm>
            <a:off x="223353" y="4122520"/>
            <a:ext cx="957258" cy="349363"/>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2000" dirty="0" smtClean="0"/>
              <a:t>Clients</a:t>
            </a:r>
            <a:endParaRPr lang="en-US" sz="2000" dirty="0"/>
          </a:p>
        </p:txBody>
      </p:sp>
      <p:sp>
        <p:nvSpPr>
          <p:cNvPr id="43" name="Abgerundetes Rechteck 16"/>
          <p:cNvSpPr/>
          <p:nvPr/>
        </p:nvSpPr>
        <p:spPr>
          <a:xfrm>
            <a:off x="1370276" y="4597255"/>
            <a:ext cx="2287703" cy="10035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Operating system</a:t>
            </a:r>
          </a:p>
          <a:p>
            <a:pPr algn="ctr"/>
            <a:r>
              <a:rPr lang="en-US" sz="2000" dirty="0" smtClean="0"/>
              <a:t>File system</a:t>
            </a:r>
          </a:p>
          <a:p>
            <a:pPr algn="ctr"/>
            <a:r>
              <a:rPr lang="en-US" sz="2000" dirty="0" smtClean="0"/>
              <a:t>Net stack, drivers</a:t>
            </a:r>
            <a:endParaRPr lang="en-US" sz="2000" dirty="0"/>
          </a:p>
        </p:txBody>
      </p:sp>
      <p:sp>
        <p:nvSpPr>
          <p:cNvPr id="47" name="Abgerundetes Rechteck 16"/>
          <p:cNvSpPr/>
          <p:nvPr/>
        </p:nvSpPr>
        <p:spPr>
          <a:xfrm>
            <a:off x="1377143" y="4171239"/>
            <a:ext cx="2287703" cy="34936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Web Server</a:t>
            </a:r>
            <a:endParaRPr lang="en-US" sz="2000" dirty="0"/>
          </a:p>
        </p:txBody>
      </p:sp>
      <p:sp>
        <p:nvSpPr>
          <p:cNvPr id="53" name="Rectangle 52"/>
          <p:cNvSpPr/>
          <p:nvPr/>
        </p:nvSpPr>
        <p:spPr>
          <a:xfrm>
            <a:off x="1294077" y="4044788"/>
            <a:ext cx="2432719" cy="167021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Arrow Connector 5"/>
          <p:cNvCxnSpPr>
            <a:stCxn id="36" idx="3"/>
            <a:endCxn id="39" idx="1"/>
          </p:cNvCxnSpPr>
          <p:nvPr/>
        </p:nvCxnSpPr>
        <p:spPr>
          <a:xfrm>
            <a:off x="1074097" y="4931862"/>
            <a:ext cx="5421902" cy="373011"/>
          </a:xfrm>
          <a:prstGeom prst="curvedConnector3">
            <a:avLst>
              <a:gd name="adj1" fmla="val 50000"/>
            </a:avLst>
          </a:prstGeom>
          <a:ln w="114300">
            <a:tailEnd type="arrow"/>
          </a:ln>
        </p:spPr>
        <p:style>
          <a:lnRef idx="3">
            <a:schemeClr val="accent3"/>
          </a:lnRef>
          <a:fillRef idx="0">
            <a:schemeClr val="accent3"/>
          </a:fillRef>
          <a:effectRef idx="2">
            <a:schemeClr val="accent3"/>
          </a:effectRef>
          <a:fontRef idx="minor">
            <a:schemeClr val="tx1"/>
          </a:fontRef>
        </p:style>
      </p:cxnSp>
      <p:pic>
        <p:nvPicPr>
          <p:cNvPr id="28" name="Picture 6" descr="http://icons.iconarchive.com/icons/3dlb/3d/256/lock-icon.png"/>
          <p:cNvPicPr>
            <a:picLocks noChangeAspect="1" noChangeArrowheads="1"/>
          </p:cNvPicPr>
          <p:nvPr/>
        </p:nvPicPr>
        <p:blipFill>
          <a:blip r:embed="rId4" cstate="print">
            <a:duotone>
              <a:prstClr val="black"/>
              <a:srgbClr val="FF0000">
                <a:tint val="45000"/>
                <a:satMod val="400000"/>
              </a:srgbClr>
            </a:duotone>
            <a:extLst>
              <a:ext uri="{BEBA8EAE-BF5A-486C-A8C5-ECC9F3942E4B}">
                <a14:imgProps xmlns:a14="http://schemas.microsoft.com/office/drawing/2010/main">
                  <a14:imgLayer r:embed="rId5">
                    <a14:imgEffect>
                      <a14:sharpenSoften amount="50000"/>
                    </a14:imgEffect>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rot="912338">
            <a:off x="8446270" y="5534546"/>
            <a:ext cx="408929" cy="463955"/>
          </a:xfrm>
          <a:prstGeom prst="rect">
            <a:avLst/>
          </a:prstGeom>
          <a:noFill/>
          <a:extLst/>
        </p:spPr>
      </p:pic>
      <p:pic>
        <p:nvPicPr>
          <p:cNvPr id="30" name="Picture 2" descr="http://upload.wikimedia.org/wikipedia/commons/thumb/c/cd/ASF-logo.svg/2000px-ASF-logo.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0476259">
            <a:off x="3071832" y="4262659"/>
            <a:ext cx="599276" cy="180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011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dirty="0"/>
              <a:t>Guardat: </a:t>
            </a:r>
            <a:r>
              <a:rPr lang="en-US" dirty="0" smtClean="0"/>
              <a:t>Design</a:t>
            </a:r>
            <a:endParaRPr lang="en-US" dirty="0"/>
          </a:p>
        </p:txBody>
      </p:sp>
      <p:sp>
        <p:nvSpPr>
          <p:cNvPr id="3" name="Content Placeholder 2"/>
          <p:cNvSpPr>
            <a:spLocks noGrp="1"/>
          </p:cNvSpPr>
          <p:nvPr>
            <p:ph idx="1"/>
          </p:nvPr>
        </p:nvSpPr>
        <p:spPr/>
        <p:txBody>
          <a:bodyPr>
            <a:normAutofit/>
          </a:bodyPr>
          <a:lstStyle/>
          <a:p>
            <a:r>
              <a:rPr lang="en-US" dirty="0" smtClean="0"/>
              <a:t>Trusted Guardat </a:t>
            </a:r>
            <a:r>
              <a:rPr lang="en-US" dirty="0"/>
              <a:t>C</a:t>
            </a:r>
            <a:r>
              <a:rPr lang="en-US" dirty="0" smtClean="0"/>
              <a:t>ontroller (TGC)</a:t>
            </a:r>
          </a:p>
          <a:p>
            <a:pPr lvl="1"/>
            <a:r>
              <a:rPr lang="en-US" dirty="0" smtClean="0"/>
              <a:t>Policy language interpreter (declarative)</a:t>
            </a:r>
          </a:p>
          <a:p>
            <a:pPr lvl="1"/>
            <a:r>
              <a:rPr lang="en-US" dirty="0" smtClean="0"/>
              <a:t>Unique </a:t>
            </a:r>
            <a:r>
              <a:rPr lang="en-US" dirty="0"/>
              <a:t>p</a:t>
            </a:r>
            <a:r>
              <a:rPr lang="en-US" dirty="0" smtClean="0"/>
              <a:t>rivate/public key + certificate</a:t>
            </a:r>
          </a:p>
          <a:p>
            <a:pPr lvl="1"/>
            <a:r>
              <a:rPr lang="en-US" dirty="0" smtClean="0"/>
              <a:t>Extended block device API</a:t>
            </a:r>
          </a:p>
          <a:p>
            <a:pPr marL="514350" indent="-457200"/>
            <a:r>
              <a:rPr lang="en-US" dirty="0"/>
              <a:t>Metadata store (SSD)</a:t>
            </a:r>
          </a:p>
          <a:p>
            <a:pPr marL="914400" lvl="1" indent="-457200"/>
            <a:r>
              <a:rPr lang="en-US" dirty="0"/>
              <a:t>Policies</a:t>
            </a:r>
          </a:p>
          <a:p>
            <a:pPr marL="914400" lvl="1" indent="-457200"/>
            <a:r>
              <a:rPr lang="en-US" dirty="0"/>
              <a:t>Mapping </a:t>
            </a:r>
            <a:r>
              <a:rPr lang="en-US" dirty="0" smtClean="0"/>
              <a:t>(object-to-policy)</a:t>
            </a:r>
          </a:p>
          <a:p>
            <a:pPr marL="514350" indent="-457200"/>
            <a:r>
              <a:rPr lang="en-US" dirty="0" smtClean="0"/>
              <a:t>Data store (Disk)</a:t>
            </a:r>
          </a:p>
          <a:p>
            <a:pPr marL="514350" indent="-457200"/>
            <a:endParaRPr lang="en-US" dirty="0" smtClean="0"/>
          </a:p>
        </p:txBody>
      </p:sp>
      <p:sp>
        <p:nvSpPr>
          <p:cNvPr id="4" name="Slide Number Placeholder 3"/>
          <p:cNvSpPr>
            <a:spLocks noGrp="1"/>
          </p:cNvSpPr>
          <p:nvPr>
            <p:ph type="sldNum" sz="quarter" idx="4"/>
          </p:nvPr>
        </p:nvSpPr>
        <p:spPr/>
        <p:txBody>
          <a:bodyPr/>
          <a:lstStyle/>
          <a:p>
            <a:fld id="{1D3B57D8-486F-43A6-99C3-5F46C00431D8}" type="slidenum">
              <a:rPr lang="en-US" smtClean="0"/>
              <a:pPr/>
              <a:t>44</a:t>
            </a:fld>
            <a:endParaRPr lang="en-US" dirty="0"/>
          </a:p>
        </p:txBody>
      </p:sp>
      <p:grpSp>
        <p:nvGrpSpPr>
          <p:cNvPr id="30" name="Group 29"/>
          <p:cNvGrpSpPr/>
          <p:nvPr/>
        </p:nvGrpSpPr>
        <p:grpSpPr>
          <a:xfrm>
            <a:off x="6324600" y="4058503"/>
            <a:ext cx="2304505" cy="1768813"/>
            <a:chOff x="6443658" y="4516153"/>
            <a:chExt cx="2304505" cy="1768813"/>
          </a:xfrm>
        </p:grpSpPr>
        <p:sp>
          <p:nvSpPr>
            <p:cNvPr id="31" name="Rectangle 30"/>
            <p:cNvSpPr/>
            <p:nvPr/>
          </p:nvSpPr>
          <p:spPr>
            <a:xfrm>
              <a:off x="6443658" y="4516153"/>
              <a:ext cx="2304505" cy="1768813"/>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2" name="Rectangle 31"/>
            <p:cNvSpPr/>
            <p:nvPr/>
          </p:nvSpPr>
          <p:spPr>
            <a:xfrm>
              <a:off x="6615057" y="5442066"/>
              <a:ext cx="696823" cy="640913"/>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bg1"/>
                  </a:solidFill>
                </a:rPr>
                <a:t>GDC</a:t>
              </a:r>
              <a:endParaRPr lang="en-US" sz="2000" dirty="0">
                <a:solidFill>
                  <a:schemeClr val="bg1"/>
                </a:solidFill>
              </a:endParaRPr>
            </a:p>
          </p:txBody>
        </p:sp>
        <p:sp>
          <p:nvSpPr>
            <p:cNvPr id="33" name="Can 32"/>
            <p:cNvSpPr/>
            <p:nvPr/>
          </p:nvSpPr>
          <p:spPr>
            <a:xfrm>
              <a:off x="7824220" y="4699571"/>
              <a:ext cx="655204" cy="726684"/>
            </a:xfrm>
            <a:prstGeom prst="can">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Disk</a:t>
              </a:r>
              <a:endParaRPr lang="en-US" dirty="0"/>
            </a:p>
          </p:txBody>
        </p:sp>
        <p:sp>
          <p:nvSpPr>
            <p:cNvPr id="34" name="Can 33"/>
            <p:cNvSpPr/>
            <p:nvPr/>
          </p:nvSpPr>
          <p:spPr>
            <a:xfrm>
              <a:off x="7931402" y="4851971"/>
              <a:ext cx="655204" cy="726684"/>
            </a:xfrm>
            <a:prstGeom prst="can">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Disk</a:t>
              </a:r>
              <a:endParaRPr lang="en-US" dirty="0"/>
            </a:p>
          </p:txBody>
        </p:sp>
        <p:sp>
          <p:nvSpPr>
            <p:cNvPr id="35" name="TextBox 34"/>
            <p:cNvSpPr txBox="1"/>
            <p:nvPr/>
          </p:nvSpPr>
          <p:spPr>
            <a:xfrm>
              <a:off x="6443658" y="4540768"/>
              <a:ext cx="1224758" cy="830997"/>
            </a:xfrm>
            <a:prstGeom prst="rect">
              <a:avLst/>
            </a:prstGeom>
            <a:noFill/>
          </p:spPr>
          <p:txBody>
            <a:bodyPr wrap="none" rtlCol="0">
              <a:spAutoFit/>
            </a:bodyPr>
            <a:lstStyle/>
            <a:p>
              <a:pPr algn="ctr"/>
              <a:r>
                <a:rPr lang="en-US" sz="2400" b="1" dirty="0">
                  <a:solidFill>
                    <a:schemeClr val="accent3">
                      <a:lumMod val="75000"/>
                    </a:schemeClr>
                  </a:solidFill>
                </a:rPr>
                <a:t>Guardat</a:t>
              </a:r>
            </a:p>
            <a:p>
              <a:pPr algn="ctr"/>
              <a:r>
                <a:rPr lang="en-US" sz="2400" b="1" dirty="0">
                  <a:solidFill>
                    <a:schemeClr val="accent3">
                      <a:lumMod val="75000"/>
                    </a:schemeClr>
                  </a:solidFill>
                </a:rPr>
                <a:t>device</a:t>
              </a:r>
            </a:p>
          </p:txBody>
        </p:sp>
        <p:sp>
          <p:nvSpPr>
            <p:cNvPr id="36" name="Rectangle 35"/>
            <p:cNvSpPr/>
            <p:nvPr/>
          </p:nvSpPr>
          <p:spPr>
            <a:xfrm>
              <a:off x="7923415" y="5771328"/>
              <a:ext cx="663191" cy="334231"/>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SSD</a:t>
              </a:r>
              <a:endParaRPr lang="en-US" dirty="0"/>
            </a:p>
          </p:txBody>
        </p:sp>
        <p:cxnSp>
          <p:nvCxnSpPr>
            <p:cNvPr id="37" name="Straight Connector 54"/>
            <p:cNvCxnSpPr>
              <a:stCxn id="32" idx="3"/>
              <a:endCxn id="33" idx="2"/>
            </p:cNvCxnSpPr>
            <p:nvPr/>
          </p:nvCxnSpPr>
          <p:spPr>
            <a:xfrm flipV="1">
              <a:off x="7311880" y="5062913"/>
              <a:ext cx="512340" cy="699610"/>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8" name="Straight Connector 55"/>
          <p:cNvCxnSpPr/>
          <p:nvPr/>
        </p:nvCxnSpPr>
        <p:spPr>
          <a:xfrm rot="10800000">
            <a:off x="7192823" y="5304874"/>
            <a:ext cx="611535" cy="175921"/>
          </a:xfrm>
          <a:prstGeom prst="bentConnector3">
            <a:avLst>
              <a:gd name="adj1" fmla="val 58307"/>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6" descr="http://icons.iconarchive.com/icons/3dlb/3d/256/lock-icon.png"/>
          <p:cNvPicPr>
            <a:picLocks noChangeAspect="1" noChangeArrowheads="1"/>
          </p:cNvPicPr>
          <p:nvPr/>
        </p:nvPicPr>
        <p:blipFill>
          <a:blip r:embed="rId3" cstate="print">
            <a:duotone>
              <a:prstClr val="black"/>
              <a:srgbClr val="FF0000">
                <a:tint val="45000"/>
                <a:satMod val="400000"/>
              </a:srgbClr>
            </a:duotone>
            <a:extLst>
              <a:ext uri="{BEBA8EAE-BF5A-486C-A8C5-ECC9F3942E4B}">
                <a14:imgProps xmlns:a14="http://schemas.microsoft.com/office/drawing/2010/main">
                  <a14:imgLayer r:embed="rId4">
                    <a14:imgEffect>
                      <a14:sharpenSoften amount="50000"/>
                    </a14:imgEffect>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rot="912338">
            <a:off x="8446270" y="5534546"/>
            <a:ext cx="408929" cy="463955"/>
          </a:xfrm>
          <a:prstGeom prst="rect">
            <a:avLst/>
          </a:prstGeom>
          <a:noFill/>
          <a:extLst/>
        </p:spPr>
      </p:pic>
    </p:spTree>
    <p:extLst>
      <p:ext uri="{BB962C8B-B14F-4D97-AF65-F5344CB8AC3E}">
        <p14:creationId xmlns:p14="http://schemas.microsoft.com/office/powerpoint/2010/main" val="3425251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Guardat: Threat model</a:t>
            </a:r>
            <a:endParaRPr lang="en-US" dirty="0"/>
          </a:p>
        </p:txBody>
      </p:sp>
      <p:sp>
        <p:nvSpPr>
          <p:cNvPr id="3" name="Content Placeholder 2"/>
          <p:cNvSpPr>
            <a:spLocks noGrp="1"/>
          </p:cNvSpPr>
          <p:nvPr>
            <p:ph idx="1"/>
          </p:nvPr>
        </p:nvSpPr>
        <p:spPr>
          <a:xfrm>
            <a:off x="457200" y="1721289"/>
            <a:ext cx="8229600" cy="4404874"/>
          </a:xfrm>
        </p:spPr>
        <p:txBody>
          <a:bodyPr>
            <a:normAutofit fontScale="92500" lnSpcReduction="10000"/>
          </a:bodyPr>
          <a:lstStyle/>
          <a:p>
            <a:pPr marL="0" indent="0">
              <a:buNone/>
            </a:pPr>
            <a:r>
              <a:rPr lang="en-US" dirty="0" smtClean="0"/>
              <a:t>Assuming</a:t>
            </a:r>
          </a:p>
          <a:p>
            <a:pPr marL="514350" indent="-514350">
              <a:buFont typeface="+mj-lt"/>
              <a:buAutoNum type="arabicPeriod"/>
            </a:pPr>
            <a:r>
              <a:rPr lang="en-US" dirty="0" smtClean="0"/>
              <a:t>no attacks penetrate TGC</a:t>
            </a:r>
          </a:p>
          <a:p>
            <a:pPr lvl="1"/>
            <a:r>
              <a:rPr lang="en-US" dirty="0"/>
              <a:t>P</a:t>
            </a:r>
            <a:r>
              <a:rPr lang="en-US" dirty="0" smtClean="0"/>
              <a:t>rivate key is protected, firmware is correct</a:t>
            </a:r>
          </a:p>
          <a:p>
            <a:pPr marL="514350" indent="-514350">
              <a:buFont typeface="+mj-lt"/>
              <a:buAutoNum type="arabicPeriod"/>
            </a:pPr>
            <a:r>
              <a:rPr lang="en-US" dirty="0" smtClean="0"/>
              <a:t>correctness of certificate authority</a:t>
            </a:r>
          </a:p>
          <a:p>
            <a:pPr marL="857250" lvl="1" indent="-457200"/>
            <a:r>
              <a:rPr lang="en-US" dirty="0" smtClean="0"/>
              <a:t>Providing the correct time for a time server</a:t>
            </a:r>
            <a:endParaRPr lang="en-US" dirty="0"/>
          </a:p>
          <a:p>
            <a:pPr marL="514350" indent="-514350">
              <a:buFont typeface="+mj-lt"/>
              <a:buAutoNum type="arabicPeriod"/>
            </a:pPr>
            <a:r>
              <a:rPr lang="en-US" dirty="0"/>
              <a:t>s</a:t>
            </a:r>
            <a:r>
              <a:rPr lang="en-US" dirty="0" smtClean="0"/>
              <a:t>ecure session establishment</a:t>
            </a:r>
            <a:endParaRPr lang="en-US" sz="3200" dirty="0"/>
          </a:p>
          <a:p>
            <a:pPr marL="0" indent="0">
              <a:buNone/>
            </a:pPr>
            <a:endParaRPr lang="en-US" sz="2800" dirty="0" smtClean="0"/>
          </a:p>
          <a:p>
            <a:pPr marL="0" indent="0">
              <a:buNone/>
            </a:pPr>
            <a:r>
              <a:rPr lang="en-US" sz="3000" dirty="0" smtClean="0"/>
              <a:t>All policy-protected object accesses </a:t>
            </a:r>
          </a:p>
          <a:p>
            <a:pPr marL="0" indent="0">
              <a:buNone/>
            </a:pPr>
            <a:r>
              <a:rPr lang="en-US" sz="3000" dirty="0"/>
              <a:t>c</a:t>
            </a:r>
            <a:r>
              <a:rPr lang="en-US" sz="3000" dirty="0" smtClean="0"/>
              <a:t>omply with the object’s policy.</a:t>
            </a:r>
            <a:endParaRPr lang="en-US" sz="3000" dirty="0"/>
          </a:p>
        </p:txBody>
      </p:sp>
      <p:grpSp>
        <p:nvGrpSpPr>
          <p:cNvPr id="29" name="Group 28"/>
          <p:cNvGrpSpPr/>
          <p:nvPr/>
        </p:nvGrpSpPr>
        <p:grpSpPr>
          <a:xfrm>
            <a:off x="6324600" y="4174787"/>
            <a:ext cx="2304505" cy="1768813"/>
            <a:chOff x="6443658" y="4516153"/>
            <a:chExt cx="2304505" cy="1768813"/>
          </a:xfrm>
        </p:grpSpPr>
        <p:sp>
          <p:nvSpPr>
            <p:cNvPr id="30" name="Rectangle 29"/>
            <p:cNvSpPr/>
            <p:nvPr/>
          </p:nvSpPr>
          <p:spPr>
            <a:xfrm>
              <a:off x="6443658" y="4516153"/>
              <a:ext cx="2304505" cy="1768813"/>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1" name="Rectangle 30"/>
            <p:cNvSpPr/>
            <p:nvPr/>
          </p:nvSpPr>
          <p:spPr>
            <a:xfrm>
              <a:off x="6615057" y="5442066"/>
              <a:ext cx="696823" cy="640913"/>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bg1"/>
                  </a:solidFill>
                </a:rPr>
                <a:t>GDC</a:t>
              </a:r>
              <a:endParaRPr lang="en-US" sz="2000" dirty="0">
                <a:solidFill>
                  <a:schemeClr val="bg1"/>
                </a:solidFill>
              </a:endParaRPr>
            </a:p>
          </p:txBody>
        </p:sp>
        <p:sp>
          <p:nvSpPr>
            <p:cNvPr id="32" name="Can 31"/>
            <p:cNvSpPr/>
            <p:nvPr/>
          </p:nvSpPr>
          <p:spPr>
            <a:xfrm>
              <a:off x="7824220" y="4699571"/>
              <a:ext cx="655204" cy="726684"/>
            </a:xfrm>
            <a:prstGeom prst="can">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Disk</a:t>
              </a:r>
              <a:endParaRPr lang="en-US" dirty="0"/>
            </a:p>
          </p:txBody>
        </p:sp>
        <p:sp>
          <p:nvSpPr>
            <p:cNvPr id="33" name="Can 32"/>
            <p:cNvSpPr/>
            <p:nvPr/>
          </p:nvSpPr>
          <p:spPr>
            <a:xfrm>
              <a:off x="7931402" y="4851971"/>
              <a:ext cx="655204" cy="726684"/>
            </a:xfrm>
            <a:prstGeom prst="can">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Disk</a:t>
              </a:r>
              <a:endParaRPr lang="en-US" dirty="0"/>
            </a:p>
          </p:txBody>
        </p:sp>
        <p:sp>
          <p:nvSpPr>
            <p:cNvPr id="34" name="TextBox 33"/>
            <p:cNvSpPr txBox="1"/>
            <p:nvPr/>
          </p:nvSpPr>
          <p:spPr>
            <a:xfrm>
              <a:off x="6443658" y="4540768"/>
              <a:ext cx="1224758" cy="830997"/>
            </a:xfrm>
            <a:prstGeom prst="rect">
              <a:avLst/>
            </a:prstGeom>
            <a:noFill/>
          </p:spPr>
          <p:txBody>
            <a:bodyPr wrap="none" rtlCol="0">
              <a:spAutoFit/>
            </a:bodyPr>
            <a:lstStyle/>
            <a:p>
              <a:pPr algn="ctr"/>
              <a:r>
                <a:rPr lang="en-US" sz="2400" b="1" dirty="0">
                  <a:solidFill>
                    <a:schemeClr val="accent3">
                      <a:lumMod val="75000"/>
                    </a:schemeClr>
                  </a:solidFill>
                </a:rPr>
                <a:t>Guardat</a:t>
              </a:r>
            </a:p>
            <a:p>
              <a:pPr algn="ctr"/>
              <a:r>
                <a:rPr lang="en-US" sz="2400" b="1" dirty="0">
                  <a:solidFill>
                    <a:schemeClr val="accent3">
                      <a:lumMod val="75000"/>
                    </a:schemeClr>
                  </a:solidFill>
                </a:rPr>
                <a:t>device</a:t>
              </a:r>
            </a:p>
          </p:txBody>
        </p:sp>
        <p:sp>
          <p:nvSpPr>
            <p:cNvPr id="35" name="Rectangle 34"/>
            <p:cNvSpPr/>
            <p:nvPr/>
          </p:nvSpPr>
          <p:spPr>
            <a:xfrm>
              <a:off x="7923415" y="5771328"/>
              <a:ext cx="663191" cy="334231"/>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SSD</a:t>
              </a:r>
              <a:endParaRPr lang="en-US" dirty="0"/>
            </a:p>
          </p:txBody>
        </p:sp>
        <p:cxnSp>
          <p:nvCxnSpPr>
            <p:cNvPr id="36" name="Straight Connector 54"/>
            <p:cNvCxnSpPr>
              <a:stCxn id="31" idx="3"/>
              <a:endCxn id="32" idx="2"/>
            </p:cNvCxnSpPr>
            <p:nvPr/>
          </p:nvCxnSpPr>
          <p:spPr>
            <a:xfrm flipV="1">
              <a:off x="7311880" y="5062913"/>
              <a:ext cx="512340" cy="699610"/>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7" name="Straight Connector 55"/>
          <p:cNvCxnSpPr/>
          <p:nvPr/>
        </p:nvCxnSpPr>
        <p:spPr>
          <a:xfrm rot="10800000">
            <a:off x="7200809" y="5429962"/>
            <a:ext cx="611535" cy="175921"/>
          </a:xfrm>
          <a:prstGeom prst="bentConnector3">
            <a:avLst>
              <a:gd name="adj1" fmla="val 59969"/>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6" descr="http://icons.iconarchive.com/icons/3dlb/3d/256/lock-icon.png"/>
          <p:cNvPicPr>
            <a:picLocks noChangeAspect="1" noChangeArrowheads="1"/>
          </p:cNvPicPr>
          <p:nvPr/>
        </p:nvPicPr>
        <p:blipFill>
          <a:blip r:embed="rId2" cstate="print">
            <a:duotone>
              <a:prstClr val="black"/>
              <a:srgbClr val="FF0000">
                <a:tint val="45000"/>
                <a:satMod val="400000"/>
              </a:srgbClr>
            </a:duotone>
            <a:extLst>
              <a:ext uri="{BEBA8EAE-BF5A-486C-A8C5-ECC9F3942E4B}">
                <a14:imgProps xmlns:a14="http://schemas.microsoft.com/office/drawing/2010/main">
                  <a14:imgLayer r:embed="rId3">
                    <a14:imgEffect>
                      <a14:sharpenSoften amount="50000"/>
                    </a14:imgEffect>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rot="912338">
            <a:off x="8424640" y="5654863"/>
            <a:ext cx="408929" cy="463955"/>
          </a:xfrm>
          <a:prstGeom prst="rect">
            <a:avLst/>
          </a:prstGeom>
          <a:noFill/>
          <a:extLst/>
        </p:spPr>
      </p:pic>
    </p:spTree>
    <p:extLst>
      <p:ext uri="{BB962C8B-B14F-4D97-AF65-F5344CB8AC3E}">
        <p14:creationId xmlns:p14="http://schemas.microsoft.com/office/powerpoint/2010/main" val="231278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Outline</a:t>
            </a:r>
            <a:endParaRPr lang="en-US" dirty="0"/>
          </a:p>
        </p:txBody>
      </p:sp>
      <p:sp>
        <p:nvSpPr>
          <p:cNvPr id="3" name="Content Placeholder 2"/>
          <p:cNvSpPr>
            <a:spLocks noGrp="1"/>
          </p:cNvSpPr>
          <p:nvPr>
            <p:ph idx="1"/>
          </p:nvPr>
        </p:nvSpPr>
        <p:spPr>
          <a:xfrm>
            <a:off x="1600200" y="4114800"/>
            <a:ext cx="2514600" cy="685800"/>
          </a:xfrm>
        </p:spPr>
        <p:txBody>
          <a:bodyPr>
            <a:noAutofit/>
          </a:bodyPr>
          <a:lstStyle/>
          <a:p>
            <a:pPr marL="0" indent="0" algn="ctr">
              <a:buNone/>
            </a:pPr>
            <a:r>
              <a:rPr lang="en-US" sz="3000" dirty="0" smtClean="0">
                <a:solidFill>
                  <a:schemeClr val="bg1">
                    <a:lumMod val="65000"/>
                  </a:schemeClr>
                </a:solidFill>
              </a:rPr>
              <a:t>Overview</a:t>
            </a:r>
            <a:br>
              <a:rPr lang="en-US" sz="3000" dirty="0" smtClean="0">
                <a:solidFill>
                  <a:schemeClr val="bg1">
                    <a:lumMod val="65000"/>
                  </a:schemeClr>
                </a:solidFill>
              </a:rPr>
            </a:br>
            <a:r>
              <a:rPr lang="en-US" sz="3000" dirty="0" smtClean="0">
                <a:solidFill>
                  <a:schemeClr val="bg1">
                    <a:lumMod val="65000"/>
                  </a:schemeClr>
                </a:solidFill>
              </a:rPr>
              <a:t>&amp; Design</a:t>
            </a:r>
            <a:endParaRPr lang="en-US" sz="3000" dirty="0">
              <a:solidFill>
                <a:schemeClr val="bg1">
                  <a:lumMod val="65000"/>
                </a:schemeClr>
              </a:solidFill>
            </a:endParaRPr>
          </a:p>
        </p:txBody>
      </p:sp>
      <p:sp>
        <p:nvSpPr>
          <p:cNvPr id="4" name="Slide Number Placeholder 3"/>
          <p:cNvSpPr>
            <a:spLocks noGrp="1"/>
          </p:cNvSpPr>
          <p:nvPr>
            <p:ph type="sldNum" sz="quarter" idx="4"/>
          </p:nvPr>
        </p:nvSpPr>
        <p:spPr/>
        <p:txBody>
          <a:bodyPr/>
          <a:lstStyle/>
          <a:p>
            <a:fld id="{1D3B57D8-486F-43A6-99C3-5F46C00431D8}" type="slidenum">
              <a:rPr lang="en-US" smtClean="0"/>
              <a:pPr/>
              <a:t>46</a:t>
            </a:fld>
            <a:endParaRPr lang="en-US" dirty="0"/>
          </a:p>
        </p:txBody>
      </p:sp>
      <p:pic>
        <p:nvPicPr>
          <p:cNvPr id="1026" name="Picture 2" descr="http://www.aec.at/center/files/2013/04/overview_erde_HIM20764.jpg"/>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600200" y="2209800"/>
            <a:ext cx="2514600" cy="16459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info.column5.com/Portals/127273/images/108783161-(1)-resized-6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54647" y="1980246"/>
            <a:ext cx="2023746" cy="2157722"/>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txBox="1">
            <a:spLocks/>
          </p:cNvSpPr>
          <p:nvPr/>
        </p:nvSpPr>
        <p:spPr>
          <a:xfrm>
            <a:off x="4648200" y="4114800"/>
            <a:ext cx="2844847"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3000" dirty="0" smtClean="0"/>
              <a:t>Implementation &amp; Evaluation</a:t>
            </a:r>
          </a:p>
        </p:txBody>
      </p:sp>
    </p:spTree>
    <p:extLst>
      <p:ext uri="{BB962C8B-B14F-4D97-AF65-F5344CB8AC3E}">
        <p14:creationId xmlns:p14="http://schemas.microsoft.com/office/powerpoint/2010/main" val="3820631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C:\Users\vahldiek\Desktop\eurosystalk\footste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3886200"/>
            <a:ext cx="770749" cy="77724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3" descr="C:\Users\vahldiek\Downloads\text_x_lo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9106" y="3887253"/>
            <a:ext cx="775609" cy="77560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Users\vahldiek\Desktop\eurosystalk\emptyFil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3886200"/>
            <a:ext cx="770748" cy="77724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42359" y="185522"/>
            <a:ext cx="8548322" cy="1143000"/>
          </a:xfrm>
        </p:spPr>
        <p:txBody>
          <a:bodyPr>
            <a:normAutofit/>
          </a:bodyPr>
          <a:lstStyle/>
          <a:p>
            <a:r>
              <a:rPr lang="en-US" dirty="0" smtClean="0"/>
              <a:t>Threat 3: Trojans &amp; log manipulation</a:t>
            </a:r>
            <a:endParaRPr lang="en-US" dirty="0"/>
          </a:p>
        </p:txBody>
      </p:sp>
      <p:sp>
        <p:nvSpPr>
          <p:cNvPr id="3" name="Slide Number Placeholder 2"/>
          <p:cNvSpPr>
            <a:spLocks noGrp="1"/>
          </p:cNvSpPr>
          <p:nvPr>
            <p:ph type="sldNum" sz="quarter" idx="4"/>
          </p:nvPr>
        </p:nvSpPr>
        <p:spPr/>
        <p:txBody>
          <a:bodyPr/>
          <a:lstStyle/>
          <a:p>
            <a:fld id="{1D3B57D8-486F-43A6-99C3-5F46C00431D8}" type="slidenum">
              <a:rPr lang="en-US" smtClean="0"/>
              <a:pPr/>
              <a:t>5</a:t>
            </a:fld>
            <a:endParaRPr lang="en-US" dirty="0"/>
          </a:p>
        </p:txBody>
      </p:sp>
      <p:pic>
        <p:nvPicPr>
          <p:cNvPr id="1028" name="Picture 4" descr="http://41.media.tumblr.com/60d6aed9f846d6231d269d6c75c84770/tumblr_mog1ed3eWb1svlv8bo1_128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0597" y="2637558"/>
            <a:ext cx="744231" cy="744231"/>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p:cNvCxnSpPr>
            <a:stCxn id="1028" idx="3"/>
          </p:cNvCxnSpPr>
          <p:nvPr/>
        </p:nvCxnSpPr>
        <p:spPr>
          <a:xfrm>
            <a:off x="1724828" y="3009674"/>
            <a:ext cx="1057793" cy="12099"/>
          </a:xfrm>
          <a:prstGeom prst="straightConnector1">
            <a:avLst/>
          </a:prstGeom>
          <a:ln w="73025">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44" name="Abgerundetes Rechteck 16"/>
          <p:cNvSpPr/>
          <p:nvPr/>
        </p:nvSpPr>
        <p:spPr>
          <a:xfrm>
            <a:off x="510374" y="2043436"/>
            <a:ext cx="957258" cy="349363"/>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2000" b="1" dirty="0" smtClean="0"/>
              <a:t>Clients</a:t>
            </a:r>
            <a:endParaRPr lang="en-US" sz="2000" b="1" dirty="0"/>
          </a:p>
        </p:txBody>
      </p:sp>
      <p:pic>
        <p:nvPicPr>
          <p:cNvPr id="4" name="Picture 2" descr="http://people.mozilla.org/~faaborg/files/shiretoko/firefoxIcon/firefox-5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1565" y="2709595"/>
            <a:ext cx="672194" cy="6721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cssreflex.com/wp-content/uploads/2013/11/ie9-10_512x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3459" y="2673575"/>
            <a:ext cx="675797" cy="675797"/>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p:cNvSpPr/>
          <p:nvPr/>
        </p:nvSpPr>
        <p:spPr>
          <a:xfrm>
            <a:off x="2745290" y="2384047"/>
            <a:ext cx="5996669" cy="384040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2729647" y="2033451"/>
            <a:ext cx="2431683" cy="369332"/>
          </a:xfrm>
          <a:prstGeom prst="rect">
            <a:avLst/>
          </a:prstGeom>
          <a:noFill/>
        </p:spPr>
        <p:txBody>
          <a:bodyPr wrap="square" rtlCol="0">
            <a:spAutoFit/>
          </a:bodyPr>
          <a:lstStyle/>
          <a:p>
            <a:r>
              <a:rPr lang="en-US" b="1" dirty="0" smtClean="0"/>
              <a:t>Web Server Host</a:t>
            </a:r>
            <a:endParaRPr lang="en-US" b="1" dirty="0"/>
          </a:p>
        </p:txBody>
      </p:sp>
      <p:pic>
        <p:nvPicPr>
          <p:cNvPr id="2056" name="Picture 8" descr="http://1.bp.blogspot.com/-3v6hwX0ND24/UT-ZRJ7XeHI/AAAAAAAAAC4/F_yMXM4h6Hg/s1600/Spy-icon.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36588" y="3715043"/>
            <a:ext cx="1219200" cy="1219200"/>
          </a:xfrm>
          <a:prstGeom prst="rect">
            <a:avLst/>
          </a:prstGeom>
          <a:noFill/>
          <a:effectLst>
            <a:outerShdw blurRad="50800" dist="38100" dir="2700000" algn="tl" rotWithShape="0">
              <a:prstClr val="black">
                <a:alpha val="40000"/>
              </a:prstClr>
            </a:outerShdw>
          </a:effectLst>
          <a:scene3d>
            <a:camera prst="isometricOffAxis2Left"/>
            <a:lightRig rig="threePt" dir="t"/>
          </a:scene3d>
          <a:extLst>
            <a:ext uri="{909E8E84-426E-40DD-AFC4-6F175D3DCCD1}">
              <a14:hiddenFill xmlns:a14="http://schemas.microsoft.com/office/drawing/2010/main">
                <a:solidFill>
                  <a:srgbClr val="FFFFFF"/>
                </a:solidFill>
              </a14:hiddenFill>
            </a:ext>
          </a:extLst>
        </p:spPr>
      </p:pic>
      <p:sp>
        <p:nvSpPr>
          <p:cNvPr id="35" name="Abgerundetes Rechteck 16"/>
          <p:cNvSpPr/>
          <p:nvPr/>
        </p:nvSpPr>
        <p:spPr>
          <a:xfrm>
            <a:off x="2782621" y="2552309"/>
            <a:ext cx="2206288" cy="130994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Web Server</a:t>
            </a:r>
          </a:p>
          <a:p>
            <a:pPr algn="ctr"/>
            <a:endParaRPr lang="en-US" sz="2000" dirty="0" smtClean="0"/>
          </a:p>
          <a:p>
            <a:pPr algn="ctr"/>
            <a:r>
              <a:rPr lang="en-US" sz="2000" dirty="0" smtClean="0"/>
              <a:t/>
            </a:r>
            <a:br>
              <a:rPr lang="en-US" sz="2000" dirty="0" smtClean="0"/>
            </a:br>
            <a:endParaRPr lang="en-US" sz="2000" dirty="0"/>
          </a:p>
        </p:txBody>
      </p:sp>
      <p:pic>
        <p:nvPicPr>
          <p:cNvPr id="37" name="Picture 2" descr="http://upload.wikimedia.org/wikipedia/commons/thumb/c/cd/ASF-logo.svg/2000px-ASF-logo.svg.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18079290">
            <a:off x="4104248" y="3184667"/>
            <a:ext cx="942617" cy="28467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C:\Users\vahldiek\Downloads\2136483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694961" y="2850389"/>
            <a:ext cx="652583" cy="391550"/>
          </a:xfrm>
          <a:prstGeom prst="rect">
            <a:avLst/>
          </a:prstGeom>
          <a:noFill/>
          <a:extLst>
            <a:ext uri="{909E8E84-426E-40DD-AFC4-6F175D3DCCD1}">
              <a14:hiddenFill xmlns:a14="http://schemas.microsoft.com/office/drawing/2010/main">
                <a:solidFill>
                  <a:srgbClr val="FFFFFF"/>
                </a:solidFill>
              </a14:hiddenFill>
            </a:ext>
          </a:extLst>
        </p:spPr>
      </p:pic>
      <p:sp>
        <p:nvSpPr>
          <p:cNvPr id="39" name="Oval 38"/>
          <p:cNvSpPr/>
          <p:nvPr/>
        </p:nvSpPr>
        <p:spPr>
          <a:xfrm>
            <a:off x="2867530" y="3198660"/>
            <a:ext cx="1442389" cy="587391"/>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App</a:t>
            </a:r>
            <a:endParaRPr lang="en-US" dirty="0"/>
          </a:p>
        </p:txBody>
      </p:sp>
      <p:pic>
        <p:nvPicPr>
          <p:cNvPr id="48" name="Picture 7" descr="http://softwarefileprotection.com/wp-content/uploads/exe.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600739" y="3896281"/>
            <a:ext cx="772209" cy="779824"/>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5552968" y="4662339"/>
            <a:ext cx="1079480" cy="369332"/>
          </a:xfrm>
          <a:prstGeom prst="rect">
            <a:avLst/>
          </a:prstGeom>
          <a:noFill/>
        </p:spPr>
        <p:txBody>
          <a:bodyPr wrap="square" rtlCol="0">
            <a:spAutoFit/>
          </a:bodyPr>
          <a:lstStyle/>
          <a:p>
            <a:r>
              <a:rPr lang="en-US" dirty="0" smtClean="0"/>
              <a:t>Logs</a:t>
            </a:r>
            <a:endParaRPr lang="en-US" dirty="0"/>
          </a:p>
        </p:txBody>
      </p:sp>
      <p:sp>
        <p:nvSpPr>
          <p:cNvPr id="53" name="TextBox 52"/>
          <p:cNvSpPr txBox="1"/>
          <p:nvPr/>
        </p:nvSpPr>
        <p:spPr>
          <a:xfrm>
            <a:off x="6337199" y="4662481"/>
            <a:ext cx="1299290" cy="369332"/>
          </a:xfrm>
          <a:prstGeom prst="rect">
            <a:avLst/>
          </a:prstGeom>
          <a:noFill/>
        </p:spPr>
        <p:txBody>
          <a:bodyPr wrap="square" rtlCol="0">
            <a:spAutoFit/>
          </a:bodyPr>
          <a:lstStyle/>
          <a:p>
            <a:r>
              <a:rPr lang="en-US" dirty="0" smtClean="0"/>
              <a:t>Executables</a:t>
            </a:r>
            <a:endParaRPr lang="en-US" dirty="0"/>
          </a:p>
        </p:txBody>
      </p:sp>
      <p:sp>
        <p:nvSpPr>
          <p:cNvPr id="54" name="TextBox 53"/>
          <p:cNvSpPr txBox="1"/>
          <p:nvPr/>
        </p:nvSpPr>
        <p:spPr>
          <a:xfrm>
            <a:off x="5213630" y="2414451"/>
            <a:ext cx="2431683" cy="369332"/>
          </a:xfrm>
          <a:prstGeom prst="rect">
            <a:avLst/>
          </a:prstGeom>
          <a:noFill/>
        </p:spPr>
        <p:txBody>
          <a:bodyPr wrap="square" rtlCol="0">
            <a:spAutoFit/>
          </a:bodyPr>
          <a:lstStyle/>
          <a:p>
            <a:r>
              <a:rPr lang="en-US" b="1" dirty="0" smtClean="0"/>
              <a:t>Web Server State:</a:t>
            </a:r>
            <a:endParaRPr lang="en-US" b="1" dirty="0"/>
          </a:p>
        </p:txBody>
      </p:sp>
      <p:sp>
        <p:nvSpPr>
          <p:cNvPr id="55" name="Abgerundetes Rechteck 16"/>
          <p:cNvSpPr/>
          <p:nvPr/>
        </p:nvSpPr>
        <p:spPr>
          <a:xfrm>
            <a:off x="2782621" y="4013461"/>
            <a:ext cx="2221956" cy="90392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Operating System</a:t>
            </a:r>
          </a:p>
          <a:p>
            <a:pPr algn="ctr"/>
            <a:r>
              <a:rPr lang="en-US" sz="2000" dirty="0" smtClean="0"/>
              <a:t>File </a:t>
            </a:r>
            <a:r>
              <a:rPr lang="en-US" sz="2000" dirty="0"/>
              <a:t>S</a:t>
            </a:r>
            <a:r>
              <a:rPr lang="en-US" sz="2000" dirty="0" smtClean="0"/>
              <a:t>ystem</a:t>
            </a:r>
          </a:p>
        </p:txBody>
      </p:sp>
      <p:pic>
        <p:nvPicPr>
          <p:cNvPr id="2053" name="Picture 5" descr="C:\Users\vahldiek\Desktop\eurosystalk\exe-mal.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601968" y="3895344"/>
            <a:ext cx="769811" cy="77724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http://upload.wikimedia.org/wikipedia/commons/thumb/c/c0/Biohazard_symbol.svg/2000px-Biohazard_symbol.svg.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631499" y="3886917"/>
            <a:ext cx="342975" cy="342975"/>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p:cNvSpPr/>
          <p:nvPr/>
        </p:nvSpPr>
        <p:spPr>
          <a:xfrm>
            <a:off x="303460" y="1143000"/>
            <a:ext cx="8438500" cy="762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2800" dirty="0" smtClean="0"/>
              <a:t>Trojans &amp; log manipulation due to attacks.</a:t>
            </a:r>
            <a:endParaRPr lang="en-US" sz="2800" dirty="0"/>
          </a:p>
        </p:txBody>
      </p:sp>
    </p:spTree>
    <p:extLst>
      <p:ext uri="{BB962C8B-B14F-4D97-AF65-F5344CB8AC3E}">
        <p14:creationId xmlns:p14="http://schemas.microsoft.com/office/powerpoint/2010/main" val="872998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afterEffect">
                                  <p:stCondLst>
                                    <p:cond delay="0"/>
                                  </p:stCondLst>
                                  <p:childTnLst>
                                    <p:set>
                                      <p:cBhvr>
                                        <p:cTn id="6" dur="1" fill="hold">
                                          <p:stCondLst>
                                            <p:cond delay="0"/>
                                          </p:stCondLst>
                                        </p:cTn>
                                        <p:tgtEl>
                                          <p:spTgt spid="2056"/>
                                        </p:tgtEl>
                                        <p:attrNameLst>
                                          <p:attrName>style.visibility</p:attrName>
                                        </p:attrNameLst>
                                      </p:cBhvr>
                                      <p:to>
                                        <p:strVal val="visible"/>
                                      </p:to>
                                    </p:set>
                                    <p:animEffect transition="in" filter="randombar(vertical)">
                                      <p:cBhvr>
                                        <p:cTn id="7" dur="1000"/>
                                        <p:tgtEl>
                                          <p:spTgt spid="2056"/>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xit" presetSubtype="0" fill="hold" nodeType="withEffect">
                                  <p:stCondLst>
                                    <p:cond delay="0"/>
                                  </p:stCondLst>
                                  <p:childTnLst>
                                    <p:animEffect transition="out" filter="fade">
                                      <p:cBhvr>
                                        <p:cTn id="12" dur="500"/>
                                        <p:tgtEl>
                                          <p:spTgt spid="49"/>
                                        </p:tgtEl>
                                      </p:cBhvr>
                                    </p:animEffect>
                                    <p:set>
                                      <p:cBhvr>
                                        <p:cTn id="13" dur="1" fill="hold">
                                          <p:stCondLst>
                                            <p:cond delay="499"/>
                                          </p:stCondLst>
                                        </p:cTn>
                                        <p:tgtEl>
                                          <p:spTgt spid="49"/>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48"/>
                                        </p:tgtEl>
                                      </p:cBhvr>
                                    </p:animEffect>
                                    <p:set>
                                      <p:cBhvr>
                                        <p:cTn id="18" dur="1" fill="hold">
                                          <p:stCondLst>
                                            <p:cond delay="499"/>
                                          </p:stCondLst>
                                        </p:cTn>
                                        <p:tgtEl>
                                          <p:spTgt spid="48"/>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2057"/>
                                        </p:tgtEl>
                                        <p:attrNameLst>
                                          <p:attrName>style.visibility</p:attrName>
                                        </p:attrNameLst>
                                      </p:cBhvr>
                                      <p:to>
                                        <p:strVal val="visible"/>
                                      </p:to>
                                    </p:set>
                                    <p:animEffect transition="in" filter="fade">
                                      <p:cBhvr>
                                        <p:cTn id="21" dur="500"/>
                                        <p:tgtEl>
                                          <p:spTgt spid="2057"/>
                                        </p:tgtEl>
                                      </p:cBhvr>
                                    </p:animEffect>
                                  </p:childTnLst>
                                </p:cTn>
                              </p:par>
                              <p:par>
                                <p:cTn id="22" presetID="10" presetClass="entr" presetSubtype="0" fill="hold" nodeType="withEffect">
                                  <p:stCondLst>
                                    <p:cond delay="0"/>
                                  </p:stCondLst>
                                  <p:childTnLst>
                                    <p:set>
                                      <p:cBhvr>
                                        <p:cTn id="23" dur="1" fill="hold">
                                          <p:stCondLst>
                                            <p:cond delay="0"/>
                                          </p:stCondLst>
                                        </p:cTn>
                                        <p:tgtEl>
                                          <p:spTgt spid="2053"/>
                                        </p:tgtEl>
                                        <p:attrNameLst>
                                          <p:attrName>style.visibility</p:attrName>
                                        </p:attrNameLst>
                                      </p:cBhvr>
                                      <p:to>
                                        <p:strVal val="visible"/>
                                      </p:to>
                                    </p:set>
                                    <p:animEffect transition="in" filter="fade">
                                      <p:cBhvr>
                                        <p:cTn id="24" dur="500"/>
                                        <p:tgtEl>
                                          <p:spTgt spid="205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xit" presetSubtype="0" fill="hold" nodeType="withEffect">
                                  <p:stCondLst>
                                    <p:cond delay="0"/>
                                  </p:stCondLst>
                                  <p:childTnLst>
                                    <p:animEffect transition="out" filter="fade">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16" descr="C:\Users\vahldiek\Desktop\eurosystalk\html-norma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2056" y="5103839"/>
            <a:ext cx="680829" cy="749447"/>
          </a:xfrm>
          <a:prstGeom prst="rect">
            <a:avLst/>
          </a:prstGeom>
          <a:noFill/>
          <a:extLst>
            <a:ext uri="{909E8E84-426E-40DD-AFC4-6F175D3DCCD1}">
              <a14:hiddenFill xmlns:a14="http://schemas.microsoft.com/office/drawing/2010/main">
                <a:solidFill>
                  <a:srgbClr val="FFFFFF"/>
                </a:solidFill>
              </a14:hiddenFill>
            </a:ext>
          </a:extLst>
        </p:spPr>
      </p:pic>
      <p:sp>
        <p:nvSpPr>
          <p:cNvPr id="60" name="Abgerundetes Rechteck 16"/>
          <p:cNvSpPr/>
          <p:nvPr/>
        </p:nvSpPr>
        <p:spPr>
          <a:xfrm>
            <a:off x="2782621" y="2552309"/>
            <a:ext cx="2206288" cy="130994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Web Server</a:t>
            </a:r>
          </a:p>
          <a:p>
            <a:pPr algn="ctr"/>
            <a:endParaRPr lang="en-US" sz="2000" dirty="0" smtClean="0"/>
          </a:p>
          <a:p>
            <a:pPr algn="ctr"/>
            <a:r>
              <a:rPr lang="en-US" sz="2000" dirty="0" smtClean="0"/>
              <a:t/>
            </a:r>
            <a:br>
              <a:rPr lang="en-US" sz="2000" dirty="0" smtClean="0"/>
            </a:br>
            <a:endParaRPr lang="en-US" sz="2000" dirty="0"/>
          </a:p>
        </p:txBody>
      </p:sp>
      <p:sp>
        <p:nvSpPr>
          <p:cNvPr id="63" name="TextBox 62"/>
          <p:cNvSpPr txBox="1"/>
          <p:nvPr/>
        </p:nvSpPr>
        <p:spPr>
          <a:xfrm>
            <a:off x="5372385" y="5878925"/>
            <a:ext cx="1079480" cy="369332"/>
          </a:xfrm>
          <a:prstGeom prst="rect">
            <a:avLst/>
          </a:prstGeom>
          <a:noFill/>
        </p:spPr>
        <p:txBody>
          <a:bodyPr wrap="square" rtlCol="0">
            <a:spAutoFit/>
          </a:bodyPr>
          <a:lstStyle/>
          <a:p>
            <a:r>
              <a:rPr lang="en-US" dirty="0" smtClean="0"/>
              <a:t>Content</a:t>
            </a:r>
            <a:endParaRPr lang="en-US" dirty="0"/>
          </a:p>
        </p:txBody>
      </p:sp>
      <p:sp>
        <p:nvSpPr>
          <p:cNvPr id="66" name="TextBox 65"/>
          <p:cNvSpPr txBox="1"/>
          <p:nvPr/>
        </p:nvSpPr>
        <p:spPr>
          <a:xfrm>
            <a:off x="5213630" y="2414451"/>
            <a:ext cx="2431683" cy="369332"/>
          </a:xfrm>
          <a:prstGeom prst="rect">
            <a:avLst/>
          </a:prstGeom>
          <a:noFill/>
        </p:spPr>
        <p:txBody>
          <a:bodyPr wrap="square" rtlCol="0">
            <a:spAutoFit/>
          </a:bodyPr>
          <a:lstStyle/>
          <a:p>
            <a:r>
              <a:rPr lang="en-US" b="1" dirty="0" smtClean="0"/>
              <a:t>Web Server State:</a:t>
            </a:r>
            <a:endParaRPr lang="en-US" b="1" dirty="0"/>
          </a:p>
        </p:txBody>
      </p:sp>
      <p:sp>
        <p:nvSpPr>
          <p:cNvPr id="67" name="Abgerundetes Rechteck 16"/>
          <p:cNvSpPr/>
          <p:nvPr/>
        </p:nvSpPr>
        <p:spPr>
          <a:xfrm>
            <a:off x="2782621" y="4013461"/>
            <a:ext cx="2221956" cy="90392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Operating System</a:t>
            </a:r>
          </a:p>
          <a:p>
            <a:pPr algn="ctr"/>
            <a:r>
              <a:rPr lang="en-US" sz="2000" dirty="0" smtClean="0"/>
              <a:t>File </a:t>
            </a:r>
            <a:r>
              <a:rPr lang="en-US" sz="2000" dirty="0"/>
              <a:t>S</a:t>
            </a:r>
            <a:r>
              <a:rPr lang="en-US" sz="2000" dirty="0" smtClean="0"/>
              <a:t>ystem</a:t>
            </a:r>
          </a:p>
        </p:txBody>
      </p:sp>
      <p:sp>
        <p:nvSpPr>
          <p:cNvPr id="2" name="Title 1"/>
          <p:cNvSpPr>
            <a:spLocks noGrp="1"/>
          </p:cNvSpPr>
          <p:nvPr>
            <p:ph type="title"/>
          </p:nvPr>
        </p:nvSpPr>
        <p:spPr>
          <a:xfrm>
            <a:off x="242359" y="185522"/>
            <a:ext cx="8548322" cy="1143000"/>
          </a:xfrm>
        </p:spPr>
        <p:txBody>
          <a:bodyPr>
            <a:normAutofit fontScale="90000"/>
          </a:bodyPr>
          <a:lstStyle/>
          <a:p>
            <a:r>
              <a:rPr lang="en-US" dirty="0" smtClean="0"/>
              <a:t>Threat 4: Unaccounted Provider Access</a:t>
            </a:r>
            <a:endParaRPr lang="en-US" dirty="0"/>
          </a:p>
        </p:txBody>
      </p:sp>
      <p:sp>
        <p:nvSpPr>
          <p:cNvPr id="3" name="Slide Number Placeholder 2"/>
          <p:cNvSpPr>
            <a:spLocks noGrp="1"/>
          </p:cNvSpPr>
          <p:nvPr>
            <p:ph type="sldNum" sz="quarter" idx="4"/>
          </p:nvPr>
        </p:nvSpPr>
        <p:spPr/>
        <p:txBody>
          <a:bodyPr/>
          <a:lstStyle/>
          <a:p>
            <a:fld id="{1D3B57D8-486F-43A6-99C3-5F46C00431D8}" type="slidenum">
              <a:rPr lang="en-US" smtClean="0"/>
              <a:pPr/>
              <a:t>6</a:t>
            </a:fld>
            <a:endParaRPr lang="en-US" dirty="0"/>
          </a:p>
        </p:txBody>
      </p:sp>
      <p:pic>
        <p:nvPicPr>
          <p:cNvPr id="1028" name="Picture 4" descr="http://41.media.tumblr.com/60d6aed9f846d6231d269d6c75c84770/tumblr_mog1ed3eWb1svlv8bo1_128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0597" y="2637558"/>
            <a:ext cx="744231" cy="744231"/>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p:cNvCxnSpPr>
            <a:stCxn id="1028" idx="3"/>
          </p:cNvCxnSpPr>
          <p:nvPr/>
        </p:nvCxnSpPr>
        <p:spPr>
          <a:xfrm>
            <a:off x="1724828" y="3009674"/>
            <a:ext cx="1057793" cy="12099"/>
          </a:xfrm>
          <a:prstGeom prst="straightConnector1">
            <a:avLst/>
          </a:prstGeom>
          <a:ln w="73025">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44" name="Abgerundetes Rechteck 16"/>
          <p:cNvSpPr/>
          <p:nvPr/>
        </p:nvSpPr>
        <p:spPr>
          <a:xfrm>
            <a:off x="510374" y="2043436"/>
            <a:ext cx="957258" cy="349363"/>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2000" b="1" dirty="0" smtClean="0"/>
              <a:t>Clients</a:t>
            </a:r>
            <a:endParaRPr lang="en-US" sz="2000" b="1" dirty="0"/>
          </a:p>
        </p:txBody>
      </p:sp>
      <p:pic>
        <p:nvPicPr>
          <p:cNvPr id="4" name="Picture 2" descr="http://people.mozilla.org/~faaborg/files/shiretoko/firefoxIcon/firefox-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1565" y="2709595"/>
            <a:ext cx="672194" cy="6721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cssreflex.com/wp-content/uploads/2013/11/ie9-10_512x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3459" y="2673575"/>
            <a:ext cx="675797" cy="675797"/>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p:cNvSpPr/>
          <p:nvPr/>
        </p:nvSpPr>
        <p:spPr>
          <a:xfrm>
            <a:off x="2745290" y="2384047"/>
            <a:ext cx="5996669" cy="384040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2729647" y="2033451"/>
            <a:ext cx="2431683" cy="369332"/>
          </a:xfrm>
          <a:prstGeom prst="rect">
            <a:avLst/>
          </a:prstGeom>
          <a:noFill/>
        </p:spPr>
        <p:txBody>
          <a:bodyPr wrap="square" rtlCol="0">
            <a:spAutoFit/>
          </a:bodyPr>
          <a:lstStyle/>
          <a:p>
            <a:r>
              <a:rPr lang="en-US" b="1" dirty="0" smtClean="0"/>
              <a:t>Web Server Host</a:t>
            </a:r>
            <a:endParaRPr lang="en-US" b="1" dirty="0"/>
          </a:p>
        </p:txBody>
      </p:sp>
      <p:pic>
        <p:nvPicPr>
          <p:cNvPr id="76" name="Picture 2" descr="http://upload.wikimedia.org/wikipedia/commons/thumb/c/cd/ASF-logo.svg/2000px-ASF-logo.svg.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8079290">
            <a:off x="4104248" y="3184667"/>
            <a:ext cx="942617" cy="284670"/>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C:\Users\vahldiek\Downloads\2136483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694961" y="2850389"/>
            <a:ext cx="652583" cy="391550"/>
          </a:xfrm>
          <a:prstGeom prst="rect">
            <a:avLst/>
          </a:prstGeom>
          <a:noFill/>
          <a:extLst>
            <a:ext uri="{909E8E84-426E-40DD-AFC4-6F175D3DCCD1}">
              <a14:hiddenFill xmlns:a14="http://schemas.microsoft.com/office/drawing/2010/main">
                <a:solidFill>
                  <a:srgbClr val="FFFFFF"/>
                </a:solidFill>
              </a14:hiddenFill>
            </a:ext>
          </a:extLst>
        </p:spPr>
      </p:pic>
      <p:sp>
        <p:nvSpPr>
          <p:cNvPr id="78" name="Oval 77"/>
          <p:cNvSpPr/>
          <p:nvPr/>
        </p:nvSpPr>
        <p:spPr>
          <a:xfrm>
            <a:off x="2867530" y="3198660"/>
            <a:ext cx="1442389" cy="587391"/>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App</a:t>
            </a:r>
            <a:endParaRPr lang="en-US" dirty="0"/>
          </a:p>
        </p:txBody>
      </p:sp>
      <p:sp>
        <p:nvSpPr>
          <p:cNvPr id="34" name="Rectangle 33"/>
          <p:cNvSpPr/>
          <p:nvPr/>
        </p:nvSpPr>
        <p:spPr>
          <a:xfrm>
            <a:off x="303460" y="1143000"/>
            <a:ext cx="8438500" cy="762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2800" dirty="0" smtClean="0"/>
              <a:t>Provider</a:t>
            </a:r>
            <a:r>
              <a:rPr lang="en-US" sz="2800" dirty="0"/>
              <a:t>s</a:t>
            </a:r>
            <a:r>
              <a:rPr lang="en-US" sz="2800" dirty="0" smtClean="0"/>
              <a:t> bypass application access control protections. </a:t>
            </a:r>
            <a:endParaRPr lang="en-US" sz="2800" dirty="0"/>
          </a:p>
        </p:txBody>
      </p:sp>
      <p:sp>
        <p:nvSpPr>
          <p:cNvPr id="5" name="TextBox 4"/>
          <p:cNvSpPr txBox="1"/>
          <p:nvPr/>
        </p:nvSpPr>
        <p:spPr>
          <a:xfrm>
            <a:off x="278239" y="5422399"/>
            <a:ext cx="2476429" cy="430887"/>
          </a:xfrm>
          <a:prstGeom prst="rect">
            <a:avLst/>
          </a:prstGeom>
          <a:noFill/>
        </p:spPr>
        <p:txBody>
          <a:bodyPr wrap="square" rtlCol="0">
            <a:spAutoFit/>
          </a:bodyPr>
          <a:lstStyle/>
          <a:p>
            <a:r>
              <a:rPr lang="en-US" sz="2200" dirty="0" smtClean="0"/>
              <a:t>Provider employee</a:t>
            </a:r>
            <a:endParaRPr lang="en-US" sz="2200" dirty="0"/>
          </a:p>
        </p:txBody>
      </p:sp>
      <p:cxnSp>
        <p:nvCxnSpPr>
          <p:cNvPr id="7" name="Straight Arrow Connector 6"/>
          <p:cNvCxnSpPr/>
          <p:nvPr/>
        </p:nvCxnSpPr>
        <p:spPr>
          <a:xfrm>
            <a:off x="2590800" y="5637843"/>
            <a:ext cx="2891256"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2998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457200" indent="-457200">
              <a:lnSpc>
                <a:spcPts val="3200"/>
              </a:lnSpc>
            </a:pPr>
            <a:r>
              <a:rPr lang="en-US" spc="-40" dirty="0"/>
              <a:t>Confidentiality and integrity depend on </a:t>
            </a:r>
            <a:br>
              <a:rPr lang="en-US" spc="-40" dirty="0"/>
            </a:br>
            <a:r>
              <a:rPr lang="en-US" spc="-40" dirty="0"/>
              <a:t>large, fast evolving code base.</a:t>
            </a:r>
          </a:p>
          <a:p>
            <a:pPr marL="457200" indent="-457200">
              <a:lnSpc>
                <a:spcPts val="3200"/>
              </a:lnSpc>
            </a:pPr>
            <a:endParaRPr lang="en-US" spc="-40" dirty="0"/>
          </a:p>
          <a:p>
            <a:pPr marL="457200" indent="-457200">
              <a:lnSpc>
                <a:spcPts val="3200"/>
              </a:lnSpc>
            </a:pPr>
            <a:r>
              <a:rPr lang="en-US" spc="-40" dirty="0"/>
              <a:t>Access control lists and access checks spread across system.</a:t>
            </a:r>
          </a:p>
          <a:p>
            <a:pPr marL="457200" indent="-457200">
              <a:lnSpc>
                <a:spcPts val="3200"/>
              </a:lnSpc>
            </a:pPr>
            <a:endParaRPr lang="en-US" spc="-40" dirty="0"/>
          </a:p>
          <a:p>
            <a:pPr marL="457200" indent="-457200">
              <a:lnSpc>
                <a:spcPts val="3200"/>
              </a:lnSpc>
            </a:pPr>
            <a:r>
              <a:rPr lang="en-US" spc="-40" dirty="0"/>
              <a:t>Recovering corrupt persistent state is difficult</a:t>
            </a:r>
            <a:r>
              <a:rPr lang="en-US" spc="-40" dirty="0" smtClean="0"/>
              <a:t>.</a:t>
            </a:r>
            <a:endParaRPr lang="en-US" spc="-40" dirty="0"/>
          </a:p>
        </p:txBody>
      </p:sp>
      <p:sp>
        <p:nvSpPr>
          <p:cNvPr id="2" name="Title 1"/>
          <p:cNvSpPr>
            <a:spLocks noGrp="1"/>
          </p:cNvSpPr>
          <p:nvPr>
            <p:ph type="title"/>
          </p:nvPr>
        </p:nvSpPr>
        <p:spPr/>
        <p:txBody>
          <a:bodyPr>
            <a:normAutofit/>
          </a:bodyPr>
          <a:lstStyle/>
          <a:p>
            <a:r>
              <a:rPr lang="en-US" dirty="0" smtClean="0"/>
              <a:t>Why is mitigation difficult?</a:t>
            </a:r>
            <a:endParaRPr lang="en-US" dirty="0"/>
          </a:p>
        </p:txBody>
      </p:sp>
      <p:sp>
        <p:nvSpPr>
          <p:cNvPr id="3" name="Slide Number Placeholder 2"/>
          <p:cNvSpPr>
            <a:spLocks noGrp="1"/>
          </p:cNvSpPr>
          <p:nvPr>
            <p:ph type="sldNum" sz="quarter" idx="4"/>
          </p:nvPr>
        </p:nvSpPr>
        <p:spPr/>
        <p:txBody>
          <a:bodyPr/>
          <a:lstStyle/>
          <a:p>
            <a:fld id="{1D3B57D8-486F-43A6-99C3-5F46C00431D8}" type="slidenum">
              <a:rPr lang="en-US" smtClean="0"/>
              <a:pPr/>
              <a:t>7</a:t>
            </a:fld>
            <a:endParaRPr lang="en-US" dirty="0"/>
          </a:p>
        </p:txBody>
      </p:sp>
    </p:spTree>
    <p:extLst>
      <p:ext uri="{BB962C8B-B14F-4D97-AF65-F5344CB8AC3E}">
        <p14:creationId xmlns:p14="http://schemas.microsoft.com/office/powerpoint/2010/main" val="2355582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nhaltsplatzhalter 2"/>
          <p:cNvSpPr txBox="1">
            <a:spLocks/>
          </p:cNvSpPr>
          <p:nvPr/>
        </p:nvSpPr>
        <p:spPr>
          <a:xfrm>
            <a:off x="5867400" y="2493065"/>
            <a:ext cx="2560061" cy="2078936"/>
          </a:xfrm>
          <a:prstGeom prst="rect">
            <a:avLst/>
          </a:prstGeom>
          <a:ln>
            <a:noFill/>
          </a:ln>
        </p:spPr>
        <p:style>
          <a:lnRef idx="2">
            <a:schemeClr val="accent1"/>
          </a:lnRef>
          <a:fillRef idx="1">
            <a:schemeClr val="lt1"/>
          </a:fillRef>
          <a:effectRef idx="0">
            <a:schemeClr val="accent1"/>
          </a:effectRef>
          <a:fontRef idx="minor">
            <a:schemeClr val="dk1"/>
          </a:fontRef>
        </p:style>
        <p:txBody>
          <a:bodyPr vert="horz" lIns="91440" tIns="72000" rIns="91440" bIns="45720" rtlCol="0" anchor="ctr" anchorCtr="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88900" indent="0">
              <a:lnSpc>
                <a:spcPct val="80000"/>
              </a:lnSpc>
              <a:buFont typeface="Arial" pitchFamily="34" charset="0"/>
              <a:buNone/>
            </a:pPr>
            <a:r>
              <a:rPr lang="en-US" sz="2400" b="1" dirty="0" smtClean="0">
                <a:solidFill>
                  <a:schemeClr val="accent2"/>
                </a:solidFill>
              </a:rPr>
              <a:t>Per file policy</a:t>
            </a:r>
          </a:p>
        </p:txBody>
      </p:sp>
      <p:sp>
        <p:nvSpPr>
          <p:cNvPr id="37" name="Inhaltsplatzhalter 2"/>
          <p:cNvSpPr txBox="1">
            <a:spLocks/>
          </p:cNvSpPr>
          <p:nvPr/>
        </p:nvSpPr>
        <p:spPr>
          <a:xfrm>
            <a:off x="1010348" y="2493065"/>
            <a:ext cx="2571052" cy="2078936"/>
          </a:xfrm>
          <a:prstGeom prst="rect">
            <a:avLst/>
          </a:prstGeom>
          <a:ln>
            <a:noFill/>
          </a:ln>
        </p:spPr>
        <p:style>
          <a:lnRef idx="2">
            <a:schemeClr val="accent1"/>
          </a:lnRef>
          <a:fillRef idx="1">
            <a:schemeClr val="lt1"/>
          </a:fillRef>
          <a:effectRef idx="0">
            <a:schemeClr val="accent1"/>
          </a:effectRef>
          <a:fontRef idx="minor">
            <a:schemeClr val="dk1"/>
          </a:fontRef>
        </p:style>
        <p:txBody>
          <a:bodyPr vert="horz" lIns="91440" tIns="72000" rIns="91440" bIns="45720" rtlCol="0" anchor="ctr" anchorCtr="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buFont typeface="Arial" pitchFamily="34" charset="0"/>
              <a:buNone/>
            </a:pPr>
            <a:r>
              <a:rPr lang="en-US" sz="2400" b="1" dirty="0" smtClean="0">
                <a:solidFill>
                  <a:schemeClr val="accent3">
                    <a:lumMod val="75000"/>
                  </a:schemeClr>
                </a:solidFill>
              </a:rPr>
              <a:t>File attestation</a:t>
            </a:r>
            <a:endParaRPr lang="en-US" sz="2400" dirty="0" smtClean="0">
              <a:solidFill>
                <a:schemeClr val="accent3">
                  <a:lumMod val="75000"/>
                </a:schemeClr>
              </a:solidFill>
            </a:endParaRPr>
          </a:p>
        </p:txBody>
      </p:sp>
      <p:cxnSp>
        <p:nvCxnSpPr>
          <p:cNvPr id="55" name="Straight Arrow Connector 105"/>
          <p:cNvCxnSpPr/>
          <p:nvPr/>
        </p:nvCxnSpPr>
        <p:spPr>
          <a:xfrm rot="5400000" flipH="1" flipV="1">
            <a:off x="2358510" y="3396837"/>
            <a:ext cx="2549680" cy="775478"/>
          </a:xfrm>
          <a:prstGeom prst="bentConnector2">
            <a:avLst/>
          </a:prstGeom>
          <a:ln w="76200">
            <a:headEnd type="none" w="med" len="med"/>
            <a:tailEnd type="arrow" w="med" len="med"/>
          </a:ln>
          <a:effectLst>
            <a:outerShdw blurRad="50800" dist="38100" dir="8100000" algn="tr"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
        <p:nvSpPr>
          <p:cNvPr id="20" name="Rectangle 19"/>
          <p:cNvSpPr/>
          <p:nvPr/>
        </p:nvSpPr>
        <p:spPr>
          <a:xfrm>
            <a:off x="3059608" y="4572001"/>
            <a:ext cx="2971800" cy="152399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r>
              <a:rPr lang="en-US" sz="2400" b="1" dirty="0" smtClean="0">
                <a:solidFill>
                  <a:schemeClr val="accent3">
                    <a:lumMod val="75000"/>
                  </a:schemeClr>
                </a:solidFill>
              </a:rPr>
              <a:t>Guardat</a:t>
            </a:r>
          </a:p>
          <a:p>
            <a:r>
              <a:rPr lang="en-US" sz="2400" b="1" dirty="0" smtClean="0">
                <a:solidFill>
                  <a:schemeClr val="accent3">
                    <a:lumMod val="75000"/>
                  </a:schemeClr>
                </a:solidFill>
              </a:rPr>
              <a:t>Storage</a:t>
            </a:r>
          </a:p>
          <a:p>
            <a:r>
              <a:rPr lang="en-US" sz="2400" b="1" dirty="0" smtClean="0">
                <a:solidFill>
                  <a:schemeClr val="accent3">
                    <a:lumMod val="75000"/>
                  </a:schemeClr>
                </a:solidFill>
              </a:rPr>
              <a:t>Layer</a:t>
            </a:r>
            <a:endParaRPr lang="en-US" sz="2400" b="1" dirty="0">
              <a:solidFill>
                <a:schemeClr val="accent3">
                  <a:lumMod val="75000"/>
                </a:schemeClr>
              </a:solidFill>
            </a:endParaRPr>
          </a:p>
          <a:p>
            <a:endParaRPr lang="en-US" sz="2400" b="1" dirty="0">
              <a:solidFill>
                <a:schemeClr val="accent3">
                  <a:lumMod val="75000"/>
                </a:schemeClr>
              </a:solidFill>
            </a:endParaRPr>
          </a:p>
        </p:txBody>
      </p:sp>
      <p:pic>
        <p:nvPicPr>
          <p:cNvPr id="3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499050" y="5522704"/>
            <a:ext cx="493213" cy="497096"/>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107"/>
          <p:cNvCxnSpPr/>
          <p:nvPr/>
        </p:nvCxnSpPr>
        <p:spPr>
          <a:xfrm>
            <a:off x="4546148" y="2633068"/>
            <a:ext cx="20483" cy="1938932"/>
          </a:xfrm>
          <a:prstGeom prst="straightConnector1">
            <a:avLst/>
          </a:prstGeom>
          <a:ln w="76200">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8" name="Picture 3" descr="C:\Users\Anjo\Desktop\Client-icon.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021089" y="1740968"/>
            <a:ext cx="989069" cy="892100"/>
          </a:xfrm>
          <a:prstGeom prst="rect">
            <a:avLst/>
          </a:prstGeom>
          <a:noFill/>
          <a:extLst>
            <a:ext uri="{909E8E84-426E-40DD-AFC4-6F175D3DCCD1}">
              <a14:hiddenFill xmlns:a14="http://schemas.microsoft.com/office/drawing/2010/main">
                <a:solidFill>
                  <a:srgbClr val="FFFFFF"/>
                </a:solidFill>
              </a14:hiddenFill>
            </a:ext>
          </a:extLst>
        </p:spPr>
      </p:pic>
      <p:cxnSp>
        <p:nvCxnSpPr>
          <p:cNvPr id="54" name="Straight Arrow Connector 105"/>
          <p:cNvCxnSpPr/>
          <p:nvPr/>
        </p:nvCxnSpPr>
        <p:spPr>
          <a:xfrm rot="16200000" flipH="1">
            <a:off x="4373024" y="3113453"/>
            <a:ext cx="2090840" cy="826253"/>
          </a:xfrm>
          <a:prstGeom prst="bentConnector3">
            <a:avLst>
              <a:gd name="adj1" fmla="val -567"/>
            </a:avLst>
          </a:prstGeom>
          <a:ln w="76200" cmpd="sng">
            <a:solidFill>
              <a:schemeClr val="accent2">
                <a:shade val="95000"/>
                <a:satMod val="105000"/>
              </a:schemeClr>
            </a:solidFill>
            <a:prstDash val="solid"/>
            <a:headEnd type="none" w="med" len="med"/>
            <a:tailEnd type="arrow" w="med" len="med"/>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40" name="Inhaltsplatzhalter 2"/>
          <p:cNvSpPr txBox="1">
            <a:spLocks/>
          </p:cNvSpPr>
          <p:nvPr/>
        </p:nvSpPr>
        <p:spPr>
          <a:xfrm>
            <a:off x="0" y="1290134"/>
            <a:ext cx="9144000" cy="61486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b="1" dirty="0" smtClean="0"/>
              <a:t>Stakeholder: </a:t>
            </a:r>
            <a:r>
              <a:rPr lang="en-US" sz="2400" dirty="0" smtClean="0"/>
              <a:t>User, provider, developer, privacy officer</a:t>
            </a:r>
          </a:p>
        </p:txBody>
      </p:sp>
      <p:sp>
        <p:nvSpPr>
          <p:cNvPr id="4" name="TextBox 3"/>
          <p:cNvSpPr txBox="1"/>
          <p:nvPr/>
        </p:nvSpPr>
        <p:spPr>
          <a:xfrm>
            <a:off x="6796633" y="2188371"/>
            <a:ext cx="184666" cy="369332"/>
          </a:xfrm>
          <a:prstGeom prst="rect">
            <a:avLst/>
          </a:prstGeom>
          <a:noFill/>
        </p:spPr>
        <p:txBody>
          <a:bodyPr wrap="none" rtlCol="0">
            <a:spAutoFit/>
          </a:bodyPr>
          <a:lstStyle/>
          <a:p>
            <a:endParaRPr lang="en-US" dirty="0"/>
          </a:p>
        </p:txBody>
      </p:sp>
      <p:sp>
        <p:nvSpPr>
          <p:cNvPr id="24" name="Title 1"/>
          <p:cNvSpPr>
            <a:spLocks noGrp="1"/>
          </p:cNvSpPr>
          <p:nvPr>
            <p:ph type="title"/>
          </p:nvPr>
        </p:nvSpPr>
        <p:spPr>
          <a:xfrm>
            <a:off x="457200" y="274638"/>
            <a:ext cx="8229600" cy="1143000"/>
          </a:xfrm>
        </p:spPr>
        <p:txBody>
          <a:bodyPr>
            <a:normAutofit/>
          </a:bodyPr>
          <a:lstStyle/>
          <a:p>
            <a:r>
              <a:rPr lang="en-US" dirty="0" smtClean="0"/>
              <a:t>Guardat: Storage Layer Compliance</a:t>
            </a:r>
            <a:endParaRPr lang="en-US" dirty="0"/>
          </a:p>
        </p:txBody>
      </p:sp>
      <p:sp>
        <p:nvSpPr>
          <p:cNvPr id="2" name="Slide Number Placeholder 1"/>
          <p:cNvSpPr>
            <a:spLocks noGrp="1"/>
          </p:cNvSpPr>
          <p:nvPr>
            <p:ph type="sldNum" sz="quarter" idx="4"/>
          </p:nvPr>
        </p:nvSpPr>
        <p:spPr/>
        <p:txBody>
          <a:bodyPr/>
          <a:lstStyle/>
          <a:p>
            <a:fld id="{1D3B57D8-486F-43A6-99C3-5F46C00431D8}" type="slidenum">
              <a:rPr lang="en-US" smtClean="0"/>
              <a:pPr/>
              <a:t>8</a:t>
            </a:fld>
            <a:endParaRPr lang="en-US" dirty="0"/>
          </a:p>
        </p:txBody>
      </p:sp>
      <p:pic>
        <p:nvPicPr>
          <p:cNvPr id="19" name="Picture 6" descr="http://icons.iconarchive.com/icons/3dlb/3d/256/lock-icon.png"/>
          <p:cNvPicPr>
            <a:picLocks noChangeAspect="1" noChangeArrowheads="1"/>
          </p:cNvPicPr>
          <p:nvPr/>
        </p:nvPicPr>
        <p:blipFill>
          <a:blip r:embed="rId5" cstate="print">
            <a:duotone>
              <a:prstClr val="black"/>
              <a:srgbClr val="FF0000">
                <a:tint val="45000"/>
                <a:satMod val="400000"/>
              </a:srgbClr>
            </a:duotone>
            <a:extLst>
              <a:ext uri="{BEBA8EAE-BF5A-486C-A8C5-ECC9F3942E4B}">
                <a14:imgProps xmlns:a14="http://schemas.microsoft.com/office/drawing/2010/main">
                  <a14:imgLayer r:embed="rId6">
                    <a14:imgEffect>
                      <a14:sharpenSoften amount="50000"/>
                    </a14:imgEffect>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rot="912338">
            <a:off x="5776180" y="5630383"/>
            <a:ext cx="719944" cy="816821"/>
          </a:xfrm>
          <a:prstGeom prst="rect">
            <a:avLst/>
          </a:prstGeom>
          <a:noFill/>
          <a:extLst/>
        </p:spPr>
      </p:pic>
      <p:pic>
        <p:nvPicPr>
          <p:cNvPr id="16"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013300" y="5522704"/>
            <a:ext cx="493213" cy="497096"/>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p:cNvSpPr/>
          <p:nvPr/>
        </p:nvSpPr>
        <p:spPr>
          <a:xfrm>
            <a:off x="4419600" y="4704200"/>
            <a:ext cx="1535607" cy="62980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spc="-30" dirty="0" smtClean="0"/>
              <a:t>Trusted Controller</a:t>
            </a:r>
            <a:endParaRPr lang="en-US" sz="2400" spc="-30" dirty="0"/>
          </a:p>
        </p:txBody>
      </p:sp>
      <p:sp>
        <p:nvSpPr>
          <p:cNvPr id="21" name="Abgerundetes Rechteck 16"/>
          <p:cNvSpPr/>
          <p:nvPr/>
        </p:nvSpPr>
        <p:spPr>
          <a:xfrm>
            <a:off x="3729888" y="3038691"/>
            <a:ext cx="1688557" cy="23330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Application</a:t>
            </a:r>
          </a:p>
        </p:txBody>
      </p:sp>
      <p:sp>
        <p:nvSpPr>
          <p:cNvPr id="23" name="Abgerundetes Rechteck 16"/>
          <p:cNvSpPr/>
          <p:nvPr/>
        </p:nvSpPr>
        <p:spPr>
          <a:xfrm>
            <a:off x="3729888" y="3343563"/>
            <a:ext cx="1688557" cy="51794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OS</a:t>
            </a:r>
          </a:p>
          <a:p>
            <a:pPr algn="ctr"/>
            <a:r>
              <a:rPr lang="en-US" sz="1600" dirty="0" smtClean="0"/>
              <a:t>File </a:t>
            </a:r>
            <a:r>
              <a:rPr lang="en-US" sz="1600" dirty="0"/>
              <a:t>S</a:t>
            </a:r>
            <a:r>
              <a:rPr lang="en-US" sz="1600" dirty="0" smtClean="0"/>
              <a:t>ystem</a:t>
            </a:r>
          </a:p>
        </p:txBody>
      </p:sp>
      <p:sp>
        <p:nvSpPr>
          <p:cNvPr id="18" name="TextBox 17"/>
          <p:cNvSpPr txBox="1"/>
          <p:nvPr/>
        </p:nvSpPr>
        <p:spPr>
          <a:xfrm rot="18000000">
            <a:off x="4373224" y="3341934"/>
            <a:ext cx="1564015" cy="369288"/>
          </a:xfrm>
          <a:prstGeom prst="rect">
            <a:avLst/>
          </a:prstGeom>
          <a:solidFill>
            <a:schemeClr val="lt1">
              <a:alpha val="64000"/>
            </a:schemeClr>
          </a:solidFill>
          <a:ln w="28575" cmpd="sng">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dirty="0" smtClean="0">
                <a:solidFill>
                  <a:srgbClr val="FF0000"/>
                </a:solidFill>
              </a:rPr>
              <a:t>UNTRUSTED</a:t>
            </a:r>
            <a:endParaRPr lang="en-US" b="1" dirty="0">
              <a:solidFill>
                <a:srgbClr val="FF0000"/>
              </a:solidFill>
            </a:endParaRPr>
          </a:p>
        </p:txBody>
      </p:sp>
      <p:pic>
        <p:nvPicPr>
          <p:cNvPr id="22" name="Picture 2" descr="http://images.wikia.com/tesfanon/images/2/22/Policy.png"/>
          <p:cNvPicPr>
            <a:picLocks noChangeAspect="1" noChangeArrowheads="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090631">
            <a:off x="5485392" y="3150144"/>
            <a:ext cx="692358" cy="752869"/>
          </a:xfrm>
          <a:prstGeom prst="rect">
            <a:avLst/>
          </a:prstGeom>
          <a:ln>
            <a:noFill/>
          </a:ln>
          <a:effectLst/>
          <a:extLst>
            <a:ext uri="{909E8E84-426E-40DD-AFC4-6F175D3DCCD1}">
              <a14:hiddenFill xmlns:a14="http://schemas.microsoft.com/office/drawing/2010/main">
                <a:solidFill>
                  <a:srgbClr val="FFFFFF"/>
                </a:solidFill>
              </a14:hiddenFill>
            </a:ext>
          </a:extLst>
        </p:spPr>
      </p:pic>
      <p:pic>
        <p:nvPicPr>
          <p:cNvPr id="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459536" y="5522704"/>
            <a:ext cx="493213" cy="49709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966323" y="5522038"/>
            <a:ext cx="493213" cy="497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20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22" presetClass="entr" presetSubtype="1"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up)">
                                      <p:cBhvr>
                                        <p:cTn id="10" dur="500"/>
                                        <p:tgtEl>
                                          <p:spTgt spid="54"/>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up)">
                                      <p:cBhvr>
                                        <p:cTn id="13" dur="420"/>
                                        <p:tgtEl>
                                          <p:spTgt spid="3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wipe(down)">
                                      <p:cBhvr>
                                        <p:cTn id="18" dur="500"/>
                                        <p:tgtEl>
                                          <p:spTgt spid="55"/>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down)">
                                      <p:cBhvr>
                                        <p:cTn id="21" dur="43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Outline</a:t>
            </a:r>
            <a:endParaRPr lang="en-US" dirty="0"/>
          </a:p>
        </p:txBody>
      </p:sp>
      <p:sp>
        <p:nvSpPr>
          <p:cNvPr id="3" name="Content Placeholder 2"/>
          <p:cNvSpPr>
            <a:spLocks noGrp="1"/>
          </p:cNvSpPr>
          <p:nvPr>
            <p:ph idx="1"/>
          </p:nvPr>
        </p:nvSpPr>
        <p:spPr>
          <a:xfrm>
            <a:off x="1371600" y="3962400"/>
            <a:ext cx="1600200" cy="685800"/>
          </a:xfrm>
        </p:spPr>
        <p:txBody>
          <a:bodyPr>
            <a:noAutofit/>
          </a:bodyPr>
          <a:lstStyle/>
          <a:p>
            <a:pPr marL="0" indent="0" algn="ctr">
              <a:buNone/>
            </a:pPr>
            <a:r>
              <a:rPr lang="en-US" sz="2200" spc="-100" dirty="0" smtClean="0">
                <a:solidFill>
                  <a:schemeClr val="tx2">
                    <a:lumMod val="60000"/>
                    <a:lumOff val="40000"/>
                  </a:schemeClr>
                </a:solidFill>
              </a:rPr>
              <a:t>Declarative Policies</a:t>
            </a:r>
            <a:endParaRPr lang="en-US" sz="2200" spc="-100" dirty="0">
              <a:solidFill>
                <a:schemeClr val="tx2">
                  <a:lumMod val="60000"/>
                  <a:lumOff val="40000"/>
                </a:schemeClr>
              </a:solidFill>
            </a:endParaRPr>
          </a:p>
        </p:txBody>
      </p:sp>
      <p:sp>
        <p:nvSpPr>
          <p:cNvPr id="4" name="Slide Number Placeholder 3"/>
          <p:cNvSpPr>
            <a:spLocks noGrp="1"/>
          </p:cNvSpPr>
          <p:nvPr>
            <p:ph type="sldNum" sz="quarter" idx="4"/>
          </p:nvPr>
        </p:nvSpPr>
        <p:spPr/>
        <p:txBody>
          <a:bodyPr/>
          <a:lstStyle/>
          <a:p>
            <a:fld id="{1D3B57D8-486F-43A6-99C3-5F46C00431D8}" type="slidenum">
              <a:rPr lang="en-US" smtClean="0"/>
              <a:pPr/>
              <a:t>9</a:t>
            </a:fld>
            <a:endParaRPr lang="en-US" dirty="0"/>
          </a:p>
        </p:txBody>
      </p:sp>
      <p:sp>
        <p:nvSpPr>
          <p:cNvPr id="11" name="Content Placeholder 2"/>
          <p:cNvSpPr txBox="1">
            <a:spLocks/>
          </p:cNvSpPr>
          <p:nvPr/>
        </p:nvSpPr>
        <p:spPr>
          <a:xfrm>
            <a:off x="2981325" y="3962400"/>
            <a:ext cx="1602698"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200" spc="-100" dirty="0" smtClean="0"/>
              <a:t>Enforcement</a:t>
            </a:r>
            <a:endParaRPr lang="en-US" sz="2200" spc="-100" dirty="0"/>
          </a:p>
        </p:txBody>
      </p:sp>
      <p:sp>
        <p:nvSpPr>
          <p:cNvPr id="12" name="Content Placeholder 2"/>
          <p:cNvSpPr txBox="1">
            <a:spLocks/>
          </p:cNvSpPr>
          <p:nvPr/>
        </p:nvSpPr>
        <p:spPr>
          <a:xfrm>
            <a:off x="4574498" y="3962400"/>
            <a:ext cx="1597702"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200" spc="-100" dirty="0" smtClean="0"/>
              <a:t>File </a:t>
            </a:r>
            <a:br>
              <a:rPr lang="en-US" sz="2200" spc="-100" dirty="0" smtClean="0"/>
            </a:br>
            <a:r>
              <a:rPr lang="en-US" sz="2200" spc="-100" dirty="0" smtClean="0"/>
              <a:t>Attestation</a:t>
            </a:r>
            <a:endParaRPr lang="en-US" sz="2200" spc="-100" dirty="0"/>
          </a:p>
        </p:txBody>
      </p:sp>
      <p:sp>
        <p:nvSpPr>
          <p:cNvPr id="13" name="Content Placeholder 2"/>
          <p:cNvSpPr txBox="1">
            <a:spLocks/>
          </p:cNvSpPr>
          <p:nvPr/>
        </p:nvSpPr>
        <p:spPr>
          <a:xfrm>
            <a:off x="6168749" y="3962400"/>
            <a:ext cx="1603651"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200" spc="-100" dirty="0" smtClean="0"/>
              <a:t>Guardat</a:t>
            </a:r>
            <a:br>
              <a:rPr lang="en-US" sz="2200" spc="-100" dirty="0" smtClean="0"/>
            </a:br>
            <a:r>
              <a:rPr lang="en-US" sz="2200" spc="-100" dirty="0" smtClean="0"/>
              <a:t>Transaction</a:t>
            </a:r>
            <a:endParaRPr lang="en-US" sz="2200" spc="-100" dirty="0"/>
          </a:p>
        </p:txBody>
      </p:sp>
      <p:grpSp>
        <p:nvGrpSpPr>
          <p:cNvPr id="14" name="Group 13"/>
          <p:cNvGrpSpPr/>
          <p:nvPr/>
        </p:nvGrpSpPr>
        <p:grpSpPr>
          <a:xfrm>
            <a:off x="3154062" y="2057400"/>
            <a:ext cx="1417938" cy="1717046"/>
            <a:chOff x="6255209" y="262408"/>
            <a:chExt cx="2178877" cy="2325574"/>
          </a:xfrm>
        </p:grpSpPr>
        <p:pic>
          <p:nvPicPr>
            <p:cNvPr id="15" name="Picture 4" descr="http://files.softicons.com/download/web-icons/html5-icons-by-iconshock/png/512/offline_storage.png"/>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rot="912338">
              <a:off x="6255209" y="409105"/>
              <a:ext cx="2178877" cy="217887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icons.iconarchive.com/icons/3dlb/3d/256/lock-icon.png"/>
            <p:cNvPicPr>
              <a:picLocks noChangeAspect="1" noChangeArrowheads="1"/>
            </p:cNvPicPr>
            <p:nvPr/>
          </p:nvPicPr>
          <p:blipFill>
            <a:blip r:embed="rId4" cstate="print">
              <a:duotone>
                <a:prstClr val="black"/>
                <a:srgbClr val="FF0000">
                  <a:tint val="45000"/>
                  <a:satMod val="400000"/>
                </a:srgbClr>
              </a:duotone>
              <a:extLst>
                <a:ext uri="{BEBA8EAE-BF5A-486C-A8C5-ECC9F3942E4B}">
                  <a14:imgProps xmlns:a14="http://schemas.microsoft.com/office/drawing/2010/main">
                    <a14:imgLayer r:embed="rId5">
                      <a14:imgEffect>
                        <a14:sharpenSoften amount="50000"/>
                      </a14:imgEffect>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rot="912338">
              <a:off x="6858985" y="262408"/>
              <a:ext cx="1125747" cy="1125747"/>
            </a:xfrm>
            <a:prstGeom prst="rect">
              <a:avLst/>
            </a:prstGeom>
            <a:noFill/>
            <a:extLst/>
          </p:spPr>
        </p:pic>
      </p:grpSp>
      <p:pic>
        <p:nvPicPr>
          <p:cNvPr id="17" name="Picture 16" descr="https://www.mcnc.org/sites/default/files/Policy_highlight-iStock_000006675871XSmall.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63040" y="2328505"/>
            <a:ext cx="1432668" cy="93726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2971800" y="1752600"/>
            <a:ext cx="0" cy="3276600"/>
          </a:xfrm>
          <a:prstGeom prst="line">
            <a:avLst/>
          </a:prstGeom>
          <a:ln w="12700">
            <a:solidFill>
              <a:schemeClr val="bg1">
                <a:lumMod val="75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574498" y="1752600"/>
            <a:ext cx="0" cy="3276600"/>
          </a:xfrm>
          <a:prstGeom prst="line">
            <a:avLst/>
          </a:prstGeom>
          <a:ln w="12700">
            <a:solidFill>
              <a:schemeClr val="bg1">
                <a:lumMod val="75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172200" y="1752600"/>
            <a:ext cx="0" cy="3276600"/>
          </a:xfrm>
          <a:prstGeom prst="line">
            <a:avLst/>
          </a:prstGeom>
          <a:ln w="12700">
            <a:solidFill>
              <a:schemeClr val="bg1">
                <a:lumMod val="75000"/>
              </a:schemeClr>
            </a:solidFill>
            <a:prstDash val="sysDash"/>
          </a:ln>
          <a:effectLst/>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4649772" y="2153665"/>
            <a:ext cx="1186319" cy="119566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vahldiek\Desktop\eurosystalk\certified.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9548755">
            <a:off x="5180612" y="2843228"/>
            <a:ext cx="842558" cy="84507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18" name="Straight Connector 17"/>
          <p:cNvCxnSpPr/>
          <p:nvPr/>
        </p:nvCxnSpPr>
        <p:spPr>
          <a:xfrm>
            <a:off x="1371600" y="1295400"/>
            <a:ext cx="0" cy="4724400"/>
          </a:xfrm>
          <a:prstGeom prst="line">
            <a:avLst/>
          </a:prstGeom>
          <a:ln w="12700">
            <a:solidFill>
              <a:schemeClr val="bg1">
                <a:lumMod val="75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772400" y="1295400"/>
            <a:ext cx="0" cy="4724400"/>
          </a:xfrm>
          <a:prstGeom prst="line">
            <a:avLst/>
          </a:prstGeom>
          <a:ln w="12700">
            <a:solidFill>
              <a:schemeClr val="bg1">
                <a:lumMod val="75000"/>
              </a:schemeClr>
            </a:solidFill>
            <a:prstDash val="sysDash"/>
          </a:ln>
          <a:effectLst/>
        </p:spPr>
        <p:style>
          <a:lnRef idx="1">
            <a:schemeClr val="accent1"/>
          </a:lnRef>
          <a:fillRef idx="0">
            <a:schemeClr val="accent1"/>
          </a:fillRef>
          <a:effectRef idx="0">
            <a:schemeClr val="accent1"/>
          </a:effectRef>
          <a:fontRef idx="minor">
            <a:schemeClr val="tx1"/>
          </a:fontRef>
        </p:style>
      </p:cxnSp>
      <p:pic>
        <p:nvPicPr>
          <p:cNvPr id="23" name="Picture 6" descr="http://info.column5.com/Portals/127273/images/108783161-(1)-resized-600.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72951" y="4943475"/>
            <a:ext cx="1214966" cy="1295400"/>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Connector 33"/>
          <p:cNvCxnSpPr/>
          <p:nvPr/>
        </p:nvCxnSpPr>
        <p:spPr>
          <a:xfrm>
            <a:off x="1371600" y="1295400"/>
            <a:ext cx="6400800" cy="0"/>
          </a:xfrm>
          <a:prstGeom prst="line">
            <a:avLst/>
          </a:prstGeom>
          <a:ln w="12700">
            <a:solidFill>
              <a:schemeClr val="bg1">
                <a:lumMod val="75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371600" y="5029200"/>
            <a:ext cx="6400800" cy="0"/>
          </a:xfrm>
          <a:prstGeom prst="line">
            <a:avLst/>
          </a:prstGeom>
          <a:ln w="12700">
            <a:solidFill>
              <a:schemeClr val="bg1">
                <a:lumMod val="75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40" name="Content Placeholder 2"/>
          <p:cNvSpPr txBox="1">
            <a:spLocks/>
          </p:cNvSpPr>
          <p:nvPr/>
        </p:nvSpPr>
        <p:spPr>
          <a:xfrm>
            <a:off x="1371600" y="5029200"/>
            <a:ext cx="6400800" cy="990600"/>
          </a:xfrm>
          <a:prstGeom prst="rect">
            <a:avLst/>
          </a:prstGeom>
        </p:spPr>
        <p:txBody>
          <a:bodyPr vert="horz" lIns="91440" tIns="45720" rIns="91440" bIns="45720" rtlCol="0" anchor="ctr" anchorCtr="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200" spc="-100" dirty="0" smtClean="0"/>
              <a:t>Implementation &amp; Evaluation</a:t>
            </a:r>
            <a:endParaRPr lang="en-US" sz="2200" spc="-100" dirty="0"/>
          </a:p>
        </p:txBody>
      </p:sp>
      <p:cxnSp>
        <p:nvCxnSpPr>
          <p:cNvPr id="30" name="Straight Connector 29"/>
          <p:cNvCxnSpPr/>
          <p:nvPr/>
        </p:nvCxnSpPr>
        <p:spPr>
          <a:xfrm>
            <a:off x="1383623" y="1752600"/>
            <a:ext cx="6400800" cy="0"/>
          </a:xfrm>
          <a:prstGeom prst="line">
            <a:avLst/>
          </a:prstGeom>
          <a:ln w="12700">
            <a:solidFill>
              <a:schemeClr val="bg1">
                <a:lumMod val="75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35" name="Content Placeholder 2"/>
          <p:cNvSpPr txBox="1">
            <a:spLocks/>
          </p:cNvSpPr>
          <p:nvPr/>
        </p:nvSpPr>
        <p:spPr>
          <a:xfrm>
            <a:off x="1383623" y="1295400"/>
            <a:ext cx="6388777" cy="457200"/>
          </a:xfrm>
          <a:prstGeom prst="rect">
            <a:avLst/>
          </a:prstGeom>
        </p:spPr>
        <p:txBody>
          <a:bodyPr vert="horz" lIns="91440" tIns="45720" rIns="91440" bIns="45720" rtlCol="0" anchor="ctr" anchorCtr="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800" spc="-100" dirty="0" smtClean="0"/>
              <a:t>Design Principles</a:t>
            </a:r>
            <a:endParaRPr lang="en-US" sz="2800" spc="-100" dirty="0"/>
          </a:p>
        </p:txBody>
      </p:sp>
      <p:cxnSp>
        <p:nvCxnSpPr>
          <p:cNvPr id="29" name="Straight Arrow Connector 28"/>
          <p:cNvCxnSpPr>
            <a:stCxn id="27" idx="0"/>
            <a:endCxn id="36" idx="2"/>
          </p:cNvCxnSpPr>
          <p:nvPr/>
        </p:nvCxnSpPr>
        <p:spPr>
          <a:xfrm rot="5400000" flipH="1" flipV="1">
            <a:off x="6492324" y="2656338"/>
            <a:ext cx="575931" cy="323417"/>
          </a:xfrm>
          <a:prstGeom prst="curvedConnector2">
            <a:avLst/>
          </a:prstGeom>
          <a:ln w="57150">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27" name="Oval 26"/>
          <p:cNvSpPr/>
          <p:nvPr/>
        </p:nvSpPr>
        <p:spPr>
          <a:xfrm>
            <a:off x="6266587" y="3106011"/>
            <a:ext cx="703987" cy="703987"/>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1</a:t>
            </a:r>
            <a:endParaRPr lang="en-US" dirty="0"/>
          </a:p>
        </p:txBody>
      </p:sp>
      <p:sp>
        <p:nvSpPr>
          <p:cNvPr id="36" name="Oval 35"/>
          <p:cNvSpPr/>
          <p:nvPr/>
        </p:nvSpPr>
        <p:spPr>
          <a:xfrm>
            <a:off x="6941998" y="2159112"/>
            <a:ext cx="741935" cy="741935"/>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2532125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spc="-30" dirty="0" smtClean="0"/>
        </a:defPPr>
      </a:lstStyle>
      <a:style>
        <a:lnRef idx="1">
          <a:schemeClr val="accent3"/>
        </a:lnRef>
        <a:fillRef idx="2">
          <a:schemeClr val="accent3"/>
        </a:fillRef>
        <a:effectRef idx="1">
          <a:schemeClr val="accent3"/>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8656</TotalTime>
  <Words>4741</Words>
  <Application>Microsoft Office PowerPoint</Application>
  <PresentationFormat>On-screen Show (4:3)</PresentationFormat>
  <Paragraphs>852</Paragraphs>
  <Slides>46</Slides>
  <Notes>45</Notes>
  <HiddenSlides>8</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Guardat: Enforcing data policies at the storage layer</vt:lpstr>
      <vt:lpstr>Web attacks and leaks</vt:lpstr>
      <vt:lpstr>Threat 1: Unauthorized Access</vt:lpstr>
      <vt:lpstr>Threat 2: State Corruption</vt:lpstr>
      <vt:lpstr>Threat 3: Trojans &amp; log manipulation</vt:lpstr>
      <vt:lpstr>Threat 4: Unaccounted Provider Access</vt:lpstr>
      <vt:lpstr>Why is mitigation difficult?</vt:lpstr>
      <vt:lpstr>Guardat: Storage Layer Compliance</vt:lpstr>
      <vt:lpstr>Outline</vt:lpstr>
      <vt:lpstr>Policy language in a nutshell</vt:lpstr>
      <vt:lpstr>Protecting files from unauthorized access</vt:lpstr>
      <vt:lpstr>Protecting files from corruption</vt:lpstr>
      <vt:lpstr>Protecting executables</vt:lpstr>
      <vt:lpstr>Protecting log files from manipulation</vt:lpstr>
      <vt:lpstr>Protecting content from unaccounted provider access</vt:lpstr>
      <vt:lpstr>Outline</vt:lpstr>
      <vt:lpstr>Storage Layer Enforcement</vt:lpstr>
      <vt:lpstr>Storage Layer Enforcement</vt:lpstr>
      <vt:lpstr>Outline</vt:lpstr>
      <vt:lpstr>File Attestation: Bridging gap between file  and block level enforcement</vt:lpstr>
      <vt:lpstr>Outline</vt:lpstr>
      <vt:lpstr>Introducing Guardat Transactions</vt:lpstr>
      <vt:lpstr>Guardat Transaction by Example</vt:lpstr>
      <vt:lpstr>Outline</vt:lpstr>
      <vt:lpstr>Implementation</vt:lpstr>
      <vt:lpstr>SSD Throughput overhead: &lt; 2%</vt:lpstr>
      <vt:lpstr>512B Access Latency</vt:lpstr>
      <vt:lpstr>Protected Apache Web server</vt:lpstr>
      <vt:lpstr>Conclusions</vt:lpstr>
      <vt:lpstr>PowerPoint Presentation</vt:lpstr>
      <vt:lpstr>Backup slides</vt:lpstr>
      <vt:lpstr>Guardat: Related work</vt:lpstr>
      <vt:lpstr>Related work: Trusted Computing</vt:lpstr>
      <vt:lpstr>Threats to persistent data</vt:lpstr>
      <vt:lpstr>Discussion: Enforcement layer</vt:lpstr>
      <vt:lpstr>Legacy FS</vt:lpstr>
      <vt:lpstr>Transaction API</vt:lpstr>
      <vt:lpstr>Stateful policies</vt:lpstr>
      <vt:lpstr>Storage Layer Enforcement</vt:lpstr>
      <vt:lpstr>Enforcement</vt:lpstr>
      <vt:lpstr>Guardat at a high level</vt:lpstr>
      <vt:lpstr>Guardat at a high level</vt:lpstr>
      <vt:lpstr>Guardat: Design</vt:lpstr>
      <vt:lpstr>Guardat: Design</vt:lpstr>
      <vt:lpstr>Guardat: Threat model</vt:lpstr>
      <vt:lpstr>Outline</vt:lpstr>
    </vt:vector>
  </TitlesOfParts>
  <Company>MPI-SWS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Enforcing declarative data policies</dc:title>
  <dc:creator>Anjo Vahldiek</dc:creator>
  <cp:lastModifiedBy>Anjo Vahldiek</cp:lastModifiedBy>
  <cp:revision>437</cp:revision>
  <cp:lastPrinted>2015-04-16T11:12:55Z</cp:lastPrinted>
  <dcterms:created xsi:type="dcterms:W3CDTF">2013-12-08T18:37:26Z</dcterms:created>
  <dcterms:modified xsi:type="dcterms:W3CDTF">2015-04-23T06:40:06Z</dcterms:modified>
</cp:coreProperties>
</file>