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1" r:id="rId2"/>
    <p:sldId id="288" r:id="rId3"/>
    <p:sldId id="282" r:id="rId4"/>
    <p:sldId id="290" r:id="rId5"/>
    <p:sldId id="277" r:id="rId6"/>
    <p:sldId id="268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568" autoAdjust="0"/>
    <p:restoredTop sz="63866" autoAdjust="0"/>
  </p:normalViewPr>
  <p:slideViewPr>
    <p:cSldViewPr showGuides="1">
      <p:cViewPr varScale="1">
        <p:scale>
          <a:sx n="20" d="100"/>
          <a:sy n="20" d="100"/>
        </p:scale>
        <p:origin x="-2916" y="-102"/>
      </p:cViewPr>
      <p:guideLst>
        <p:guide orient="horz" pos="284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0735-04AE-427D-9C27-24A6F9904AD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1F5A-AD70-494A-A09A-2BD7EBE8CF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7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BBC2-C235-4428-86BC-C84B0311B661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A15B5-90E3-4C9C-8F29-3A753D75A6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the opportunity to present our work about Trusted Storage,</a:t>
            </a:r>
            <a:r>
              <a:rPr lang="en-US" baseline="0" dirty="0" smtClean="0"/>
              <a:t> which</a:t>
            </a:r>
            <a:endParaRPr lang="en-US" dirty="0" smtClean="0"/>
          </a:p>
          <a:p>
            <a:r>
              <a:rPr lang="en-US" dirty="0" smtClean="0"/>
              <a:t>uses</a:t>
            </a:r>
            <a:r>
              <a:rPr lang="en-US" baseline="0" dirty="0" smtClean="0"/>
              <a:t> trusted primitives at the storage layer to ensure</a:t>
            </a:r>
            <a:r>
              <a:rPr lang="en-US" dirty="0" smtClean="0"/>
              <a:t> data integrity</a:t>
            </a:r>
            <a:r>
              <a:rPr lang="en-US" baseline="0" dirty="0" smtClean="0"/>
              <a:t> and </a:t>
            </a:r>
            <a:r>
              <a:rPr lang="en-US" dirty="0" smtClean="0"/>
              <a:t>confidentiality independently of higher software</a:t>
            </a:r>
            <a:r>
              <a:rPr lang="en-US" baseline="0" dirty="0" smtClean="0"/>
              <a:t> layers.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A15B5-90E3-4C9C-8F29-3A753D75A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storage system are increasingly complex,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</a:t>
            </a:r>
            <a:r>
              <a:rPr lang="en-US" dirty="0" smtClean="0"/>
              <a:t>consist of many software layers with millions of lines of code </a:t>
            </a:r>
          </a:p>
          <a:p>
            <a:r>
              <a:rPr lang="en-US" dirty="0" smtClean="0"/>
              <a:t>including</a:t>
            </a:r>
            <a:r>
              <a:rPr lang="en-US" baseline="0" dirty="0" smtClean="0"/>
              <a:t> databases, OSs, file systems, drivers, etc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click</a:t>
            </a:r>
          </a:p>
          <a:p>
            <a:endParaRPr lang="en-US" dirty="0" smtClean="0"/>
          </a:p>
          <a:p>
            <a:r>
              <a:rPr lang="en-US" dirty="0" smtClean="0"/>
              <a:t>Network storage introduces more</a:t>
            </a:r>
            <a:r>
              <a:rPr lang="en-US" baseline="0" dirty="0" smtClean="0"/>
              <a:t> layers of software increasing the complexity further.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</a:t>
            </a:r>
          </a:p>
          <a:p>
            <a:endParaRPr lang="en-US" baseline="0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r>
              <a:rPr lang="en-US" baseline="0" dirty="0" smtClean="0"/>
              <a:t> storage services </a:t>
            </a:r>
            <a:r>
              <a:rPr lang="en-US" dirty="0" smtClean="0"/>
              <a:t>additional complexity,</a:t>
            </a:r>
            <a:r>
              <a:rPr lang="en-US" baseline="0" dirty="0" smtClean="0"/>
              <a:t> because the client cannot even verify what safeguards the provider takes to protect data.</a:t>
            </a:r>
            <a:endParaRPr lang="en-US" dirty="0" smtClean="0"/>
          </a:p>
          <a:p>
            <a:endParaRPr lang="de-DE" baseline="0" dirty="0" smtClean="0"/>
          </a:p>
          <a:p>
            <a:r>
              <a:rPr lang="de-DE" baseline="0" dirty="0" smtClean="0"/>
              <a:t>Click</a:t>
            </a:r>
          </a:p>
          <a:p>
            <a:endParaRPr lang="en-US" dirty="0" smtClean="0"/>
          </a:p>
          <a:p>
            <a:r>
              <a:rPr lang="en-US" dirty="0" smtClean="0"/>
              <a:t>This complexity makes storage</a:t>
            </a:r>
            <a:r>
              <a:rPr lang="en-US" baseline="0" dirty="0" smtClean="0"/>
              <a:t> systems </a:t>
            </a:r>
            <a:r>
              <a:rPr lang="en-US" dirty="0" smtClean="0"/>
              <a:t>vulnerable to bugs,</a:t>
            </a:r>
            <a:r>
              <a:rPr lang="en-US" baseline="0" dirty="0" smtClean="0"/>
              <a:t> </a:t>
            </a:r>
            <a:r>
              <a:rPr lang="en-US" dirty="0" smtClean="0"/>
              <a:t>security breaches &amp;</a:t>
            </a:r>
            <a:r>
              <a:rPr lang="en-US" baseline="0" dirty="0" smtClean="0"/>
              <a:t> operator error,</a:t>
            </a:r>
          </a:p>
          <a:p>
            <a:r>
              <a:rPr lang="en-US" baseline="0" dirty="0" smtClean="0"/>
              <a:t> which in turn threaten the integrity, durability &amp; confidentiality of the data stored in </a:t>
            </a:r>
            <a:r>
              <a:rPr lang="en-US" baseline="0" smtClean="0"/>
              <a:t>them.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A15B5-90E3-4C9C-8F29-3A753D75A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address this problem with a trusted storage architecture. It uses trusted primitives at the storage device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klick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A trusted storage device enforces user-provided policies associated with application objects like files. </a:t>
            </a:r>
          </a:p>
          <a:p>
            <a:r>
              <a:rPr lang="en-US" baseline="0" dirty="0" smtClean="0"/>
              <a:t>Policies grant read/write permissions based on e.g. requestor identity, hw/sw configurations, or time</a:t>
            </a:r>
            <a:r>
              <a:rPr lang="en-US" baseline="0" smtClean="0"/>
              <a:t>. </a:t>
            </a:r>
            <a:endParaRPr lang="en-US" baseline="0" smtClean="0"/>
          </a:p>
          <a:p>
            <a:endParaRPr lang="de-DE" baseline="0" dirty="0" smtClean="0"/>
          </a:p>
          <a:p>
            <a:r>
              <a:rPr lang="de-DE" baseline="0" dirty="0" smtClean="0"/>
              <a:t>klick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Moreover, trusted storage devices issue signed statements about the state of application objects,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including their fully qualified name, size, content hash and policy in effect.</a:t>
            </a:r>
            <a:endParaRPr lang="de-DE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By this, trusted storage can ensures data integrity, confidentiality &amp; accountability independent of higher software layers.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A15B5-90E3-4C9C-8F29-3A753D75A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look at two simple examples showcasing the power of trusted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first example, lets consider a software bug, virus or operator error</a:t>
            </a:r>
          </a:p>
          <a:p>
            <a:r>
              <a:rPr lang="en-US" baseline="0" dirty="0" smtClean="0"/>
              <a:t> that threatens to corrupt online backup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trusted storage, we chose a policy for a backup snapshot that allows no writes prior to a specified date, </a:t>
            </a:r>
          </a:p>
          <a:p>
            <a:r>
              <a:rPr lang="en-US" baseline="0" dirty="0" smtClean="0"/>
              <a:t>which corresponds to the snapshot’s expected lifetime. </a:t>
            </a:r>
          </a:p>
          <a:p>
            <a:r>
              <a:rPr lang="en-US" baseline="0" dirty="0" smtClean="0"/>
              <a:t>For instance, for incremental backups, daily backups may be retained for a week, </a:t>
            </a:r>
          </a:p>
          <a:p>
            <a:r>
              <a:rPr lang="en-US" baseline="0" dirty="0" smtClean="0"/>
              <a:t>weekly may be kept for a month,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this policy in place, no action outside the trusted storage can tamper with the backup data.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A15B5-90E3-4C9C-8F29-3A753D75A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example</a:t>
            </a:r>
            <a:r>
              <a:rPr lang="en-US" baseline="0" dirty="0" smtClean="0"/>
              <a:t> </a:t>
            </a:r>
            <a:r>
              <a:rPr lang="en-US" dirty="0" smtClean="0"/>
              <a:t>a virus threatens</a:t>
            </a:r>
            <a:r>
              <a:rPr lang="en-US" baseline="0" dirty="0" smtClean="0"/>
              <a:t> to </a:t>
            </a:r>
            <a:r>
              <a:rPr lang="en-US" dirty="0" smtClean="0"/>
              <a:t>replace an executable file with a </a:t>
            </a:r>
            <a:r>
              <a:rPr lang="en-US" dirty="0" err="1" smtClean="0"/>
              <a:t>trojan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click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using a trusted storage device, we chose a policy for executable files where writes are allowed only if the </a:t>
            </a:r>
          </a:p>
          <a:p>
            <a:r>
              <a:rPr lang="en-US" baseline="0" dirty="0" smtClean="0"/>
              <a:t>new data is signed by the vendor and the version number is at least current -1 to limit rollback attacks.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policy makes it impossible for the virus to replace an existing executable file with a </a:t>
            </a:r>
            <a:r>
              <a:rPr lang="en-US" baseline="0" dirty="0" err="1" smtClean="0"/>
              <a:t>trojan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were just two simple examples of the types of policies trusted storage can enforce. </a:t>
            </a:r>
          </a:p>
          <a:p>
            <a:r>
              <a:rPr lang="en-US" baseline="0" dirty="0" smtClean="0"/>
              <a:t>In general, it is possible to control both the integrity and confidentiality of data based on e.g.  the requestor’s identity (using authentication), </a:t>
            </a:r>
          </a:p>
          <a:p>
            <a:r>
              <a:rPr lang="en-US" baseline="0" dirty="0" smtClean="0"/>
              <a:t>the requestor’s hw/sw configuration (using remote attestation), time and </a:t>
            </a:r>
            <a:r>
              <a:rPr lang="en-US" baseline="0" dirty="0" err="1" smtClean="0"/>
              <a:t>geolocation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Moreover, the certificates can be used to verify the number and location of data replicas, </a:t>
            </a:r>
          </a:p>
          <a:p>
            <a:r>
              <a:rPr lang="en-US" baseline="0" dirty="0" smtClean="0"/>
              <a:t>and to authenticate the results of simple data queries.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A15B5-90E3-4C9C-8F29-3A753D75A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</a:t>
            </a:r>
            <a:r>
              <a:rPr lang="en-US" baseline="0" dirty="0" smtClean="0"/>
              <a:t> we  use</a:t>
            </a:r>
            <a:r>
              <a:rPr lang="en-US" dirty="0" smtClean="0"/>
              <a:t> </a:t>
            </a:r>
            <a:r>
              <a:rPr lang="en-US" baseline="0" dirty="0" smtClean="0"/>
              <a:t>trusted primitives at the storage layer to control the integrity and confidentiality of application objects independent of higher software layers.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currently in the process of implementing trusted storage. With a small NAND flash memory of about .05% the disk capacity, 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3%.</a:t>
            </a:r>
            <a:endParaRPr lang="en-US" dirty="0" smtClean="0"/>
          </a:p>
          <a:p>
            <a:endParaRPr lang="de-DE" dirty="0" smtClean="0"/>
          </a:p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. </a:t>
            </a:r>
            <a:r>
              <a:rPr lang="en-US" dirty="0" smtClean="0"/>
              <a:t>PLEASE</a:t>
            </a:r>
            <a:r>
              <a:rPr lang="en-US" baseline="0" dirty="0" smtClean="0"/>
              <a:t> COME SEE OUR POSTER or talk to me at any time….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I‘d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.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A15B5-90E3-4C9C-8F29-3A753D75A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26C-870D-42AE-991B-8B8EFE1C1B0F}" type="datetime1">
              <a:rPr lang="de-DE" smtClean="0"/>
              <a:t>16.02.2012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7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FF80-5890-4B3A-8C37-B5ADA9BBD094}" type="datetime1">
              <a:rPr lang="de-DE" smtClean="0"/>
              <a:t>16.02.2012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0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FC0-CB3A-47CF-84A1-291776CBA882}" type="datetime1">
              <a:rPr lang="de-DE" smtClean="0"/>
              <a:t>16.02.2012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 anchor="t" anchorCtr="0"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892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E3AE-C6E9-4BAE-B42E-0CC398EB5075}" type="datetime1">
              <a:rPr lang="de-DE" smtClean="0"/>
              <a:t>16.02.2012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1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7EFA-E433-49B6-907F-3D0917322905}" type="datetime1">
              <a:rPr lang="de-DE" smtClean="0"/>
              <a:t>16.02.2012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F56B-1F65-4586-9D27-2D4883BCBBA0}" type="datetime1">
              <a:rPr lang="de-DE" smtClean="0"/>
              <a:t>16.02.2012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6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B2BF-F89F-4E4E-9E2C-A4580465BD82}" type="datetime1">
              <a:rPr lang="de-DE" smtClean="0"/>
              <a:t>16.02.2012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56D2-1AFF-4D5B-93FF-22C9711B8281}" type="datetime1">
              <a:rPr lang="de-DE" smtClean="0"/>
              <a:t>16.02.2012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3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B36E-8283-49D0-B56C-187D43B45635}" type="datetime1">
              <a:rPr lang="de-DE" smtClean="0"/>
              <a:t>16.02.2012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4577-F0A1-4EBC-ADAB-2408E3FFD1B7}" type="datetime1">
              <a:rPr lang="de-DE" smtClean="0"/>
              <a:t>16.02.2012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FE3-D4E1-4795-807A-FF5B4EDC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7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F62-E85D-4E61-9AF9-B729FAA6F7F0}" type="datetime1">
              <a:rPr lang="de-DE" smtClean="0"/>
              <a:t>16.02.2012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CFE3-D4E1-4795-807A-FF5B4EDC72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429866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Feb.</a:t>
            </a:r>
            <a:r>
              <a:rPr lang="de-DE" sz="14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16th 2012</a:t>
            </a:r>
            <a:endParaRPr lang="de-DE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0" y="64482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FAST’12 </a:t>
            </a:r>
            <a:r>
              <a:rPr lang="de-DE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WiP</a:t>
            </a:r>
            <a:endParaRPr lang="de-DE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6516216" y="6435123"/>
            <a:ext cx="2304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vahldiek@mpi-sws.org</a:t>
            </a:r>
            <a:endParaRPr lang="de-DE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iles.softicons.com/download/web-icons/html5-icons-by-iconshock/png/512/offline_storage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338">
            <a:off x="5736617" y="339911"/>
            <a:ext cx="2644552" cy="26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Trusted Storage</a:t>
            </a:r>
            <a:endParaRPr lang="en-US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2639144"/>
          </a:xfrm>
        </p:spPr>
        <p:txBody>
          <a:bodyPr>
            <a:normAutofit/>
          </a:bodyPr>
          <a:lstStyle/>
          <a:p>
            <a:r>
              <a:rPr lang="de-DE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Anjo</a:t>
            </a: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Vahldiek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Eslam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Elnikety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Ansley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Post, Peter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Druschel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Deepak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Garg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Johannes Gehrke, Rodrigo Rodrigues</a:t>
            </a:r>
          </a:p>
          <a:p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MPI-SWS</a:t>
            </a:r>
          </a:p>
        </p:txBody>
      </p:sp>
      <p:pic>
        <p:nvPicPr>
          <p:cNvPr id="6" name="Picture 6" descr="http://icons.iconarchive.com/icons/3dlb/3d/256/lock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338">
            <a:off x="6444000" y="468000"/>
            <a:ext cx="930097" cy="9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60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107"/>
          <p:cNvCxnSpPr>
            <a:stCxn id="31" idx="3"/>
            <a:endCxn id="28" idx="2"/>
          </p:cNvCxnSpPr>
          <p:nvPr/>
        </p:nvCxnSpPr>
        <p:spPr>
          <a:xfrm flipH="1" flipV="1">
            <a:off x="5673321" y="3669399"/>
            <a:ext cx="3405" cy="1983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2484438" y="1784686"/>
            <a:ext cx="4204790" cy="6218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</a:p>
          <a:p>
            <a:pPr algn="ctr"/>
            <a:endParaRPr lang="en-US" sz="2400" dirty="0"/>
          </a:p>
        </p:txBody>
      </p:sp>
      <p:sp>
        <p:nvSpPr>
          <p:cNvPr id="55" name="Abgerundetes Rechteck 54"/>
          <p:cNvSpPr/>
          <p:nvPr/>
        </p:nvSpPr>
        <p:spPr>
          <a:xfrm>
            <a:off x="3203870" y="2122909"/>
            <a:ext cx="2808289" cy="2723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Database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storage system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283968" y="1038740"/>
            <a:ext cx="493372" cy="590060"/>
            <a:chOff x="1286545" y="5005445"/>
            <a:chExt cx="1384800" cy="1656184"/>
          </a:xfrm>
        </p:grpSpPr>
        <p:pic>
          <p:nvPicPr>
            <p:cNvPr id="9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545" y="5005445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5" y="528521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345" y="558162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05"/>
          <p:cNvCxnSpPr>
            <a:stCxn id="11" idx="2"/>
            <a:endCxn id="54" idx="0"/>
          </p:cNvCxnSpPr>
          <p:nvPr/>
        </p:nvCxnSpPr>
        <p:spPr>
          <a:xfrm>
            <a:off x="4584951" y="1628800"/>
            <a:ext cx="1882" cy="1558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C:\Users\Anjo\Desktop\harddriv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5308" y="3961902"/>
            <a:ext cx="710178" cy="71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07"/>
          <p:cNvCxnSpPr>
            <a:stCxn id="13" idx="0"/>
            <a:endCxn id="19" idx="2"/>
          </p:cNvCxnSpPr>
          <p:nvPr/>
        </p:nvCxnSpPr>
        <p:spPr>
          <a:xfrm flipV="1">
            <a:off x="3480397" y="3353711"/>
            <a:ext cx="2" cy="6081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482555" y="2448749"/>
            <a:ext cx="4204790" cy="284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Operating System</a:t>
            </a:r>
            <a:endParaRPr lang="en-US" sz="2400" dirty="0"/>
          </a:p>
        </p:txBody>
      </p:sp>
      <p:pic>
        <p:nvPicPr>
          <p:cNvPr id="18" name="Picture 15" descr="http://www.veryicon.com/icon/png/System/Torrent/vir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962">
            <a:off x="5799712" y="1397150"/>
            <a:ext cx="960094" cy="9600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jo\Dropbox\mpi\confs\fast12\poster\Status-script-erro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2161">
            <a:off x="2621231" y="1810595"/>
            <a:ext cx="865229" cy="8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bgerundetes Rechteck 20"/>
          <p:cNvSpPr/>
          <p:nvPr/>
        </p:nvSpPr>
        <p:spPr>
          <a:xfrm>
            <a:off x="4662521" y="2778718"/>
            <a:ext cx="2028410" cy="262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NFS</a:t>
            </a:r>
            <a:endParaRPr lang="en-US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762600" y="980728"/>
            <a:ext cx="119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Lines of code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689227" y="2012600"/>
            <a:ext cx="142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pc="-100" dirty="0" smtClean="0"/>
              <a:t>50K-10M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696290" y="2360383"/>
            <a:ext cx="1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10-50M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680250" y="2679062"/>
            <a:ext cx="142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pc="-100" dirty="0" smtClean="0"/>
              <a:t>30-100K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690931" y="3001994"/>
            <a:ext cx="142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pc="-100" dirty="0" smtClean="0"/>
              <a:t>10K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662521" y="3101650"/>
            <a:ext cx="2028410" cy="262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 Protocol</a:t>
            </a:r>
            <a:endParaRPr lang="en-US" sz="24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659296" y="3407045"/>
            <a:ext cx="2028050" cy="262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 Driver</a:t>
            </a:r>
            <a:endParaRPr lang="en-US" sz="2400" dirty="0"/>
          </a:p>
        </p:txBody>
      </p:sp>
      <p:cxnSp>
        <p:nvCxnSpPr>
          <p:cNvPr id="32" name="Straight Arrow Connector 107"/>
          <p:cNvCxnSpPr>
            <a:stCxn id="58" idx="0"/>
            <a:endCxn id="31" idx="1"/>
          </p:cNvCxnSpPr>
          <p:nvPr/>
        </p:nvCxnSpPr>
        <p:spPr>
          <a:xfrm flipV="1">
            <a:off x="5676726" y="4151021"/>
            <a:ext cx="0" cy="16597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6690931" y="3307389"/>
            <a:ext cx="142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pc="-100" dirty="0" smtClean="0"/>
              <a:t>10K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4862603" y="4529562"/>
            <a:ext cx="1628246" cy="1742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Operating System</a:t>
            </a:r>
            <a:endParaRPr lang="en-US" sz="1500" dirty="0"/>
          </a:p>
        </p:txBody>
      </p:sp>
      <p:sp>
        <p:nvSpPr>
          <p:cNvPr id="58" name="Abgerundetes Rechteck 57"/>
          <p:cNvSpPr/>
          <p:nvPr/>
        </p:nvSpPr>
        <p:spPr>
          <a:xfrm>
            <a:off x="4862603" y="4316991"/>
            <a:ext cx="1628246" cy="17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NFS</a:t>
            </a:r>
            <a:endParaRPr lang="en-US" sz="1500" dirty="0"/>
          </a:p>
        </p:txBody>
      </p:sp>
      <p:sp>
        <p:nvSpPr>
          <p:cNvPr id="59" name="Abgerundetes Rechteck 58"/>
          <p:cNvSpPr/>
          <p:nvPr/>
        </p:nvSpPr>
        <p:spPr>
          <a:xfrm>
            <a:off x="4858333" y="4739691"/>
            <a:ext cx="1628246" cy="1742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File System</a:t>
            </a:r>
            <a:endParaRPr lang="en-US" sz="1500" dirty="0"/>
          </a:p>
        </p:txBody>
      </p:sp>
      <p:cxnSp>
        <p:nvCxnSpPr>
          <p:cNvPr id="89" name="Straight Arrow Connector 107"/>
          <p:cNvCxnSpPr>
            <a:stCxn id="86" idx="1"/>
            <a:endCxn id="62" idx="3"/>
          </p:cNvCxnSpPr>
          <p:nvPr/>
        </p:nvCxnSpPr>
        <p:spPr>
          <a:xfrm flipH="1" flipV="1">
            <a:off x="6485533" y="5044195"/>
            <a:ext cx="421515" cy="595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804248" y="4781534"/>
            <a:ext cx="481364" cy="489274"/>
            <a:chOff x="4243914" y="5253244"/>
            <a:chExt cx="481364" cy="489274"/>
          </a:xfrm>
        </p:grpSpPr>
        <p:pic>
          <p:nvPicPr>
            <p:cNvPr id="84" name="Picture 5" descr="C:\Users\Anjo\Desktop\harddriv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914" y="5253244"/>
              <a:ext cx="297294" cy="29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5" descr="C:\Users\Anjo\Desktop\harddriv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5301208"/>
              <a:ext cx="297294" cy="29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5" descr="C:\Users\Anjo\Desktop\harddriv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714" y="5373216"/>
              <a:ext cx="297294" cy="29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5" descr="C:\Users\Anjo\Desktop\harddriv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445224"/>
              <a:ext cx="297294" cy="29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Abgerundetes Rechteck 61"/>
          <p:cNvSpPr/>
          <p:nvPr/>
        </p:nvSpPr>
        <p:spPr>
          <a:xfrm>
            <a:off x="4858333" y="4957089"/>
            <a:ext cx="1627200" cy="1742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Disk Driver</a:t>
            </a:r>
            <a:endParaRPr lang="en-US" sz="1500" dirty="0"/>
          </a:p>
        </p:txBody>
      </p:sp>
      <p:sp>
        <p:nvSpPr>
          <p:cNvPr id="29" name="Textfeld 28"/>
          <p:cNvSpPr txBox="1"/>
          <p:nvPr/>
        </p:nvSpPr>
        <p:spPr>
          <a:xfrm>
            <a:off x="0" y="535521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100" dirty="0">
                <a:solidFill>
                  <a:srgbClr val="0070C0"/>
                </a:solidFill>
              </a:rPr>
              <a:t>Bugs, </a:t>
            </a:r>
            <a:r>
              <a:rPr lang="en-US" sz="2800" b="1" spc="-100" dirty="0" smtClean="0">
                <a:solidFill>
                  <a:srgbClr val="0070C0"/>
                </a:solidFill>
              </a:rPr>
              <a:t>  exploits</a:t>
            </a:r>
            <a:r>
              <a:rPr lang="en-US" sz="2800" b="1" spc="-100" dirty="0">
                <a:solidFill>
                  <a:srgbClr val="0070C0"/>
                </a:solidFill>
              </a:rPr>
              <a:t>, </a:t>
            </a:r>
            <a:r>
              <a:rPr lang="en-US" sz="2800" b="1" spc="-100" dirty="0" smtClean="0">
                <a:solidFill>
                  <a:srgbClr val="0070C0"/>
                </a:solidFill>
              </a:rPr>
              <a:t>  operator error   threaten </a:t>
            </a:r>
          </a:p>
          <a:p>
            <a:pPr algn="ctr"/>
            <a:r>
              <a:rPr lang="en-US" sz="2800" b="1" spc="-100" dirty="0" smtClean="0">
                <a:solidFill>
                  <a:srgbClr val="0070C0"/>
                </a:solidFill>
              </a:rPr>
              <a:t>data </a:t>
            </a:r>
            <a:r>
              <a:rPr lang="en-US" sz="2800" b="1" spc="-100" dirty="0">
                <a:solidFill>
                  <a:srgbClr val="0070C0"/>
                </a:solidFill>
              </a:rPr>
              <a:t>integrity, </a:t>
            </a:r>
            <a:r>
              <a:rPr lang="en-US" sz="2800" b="1" spc="-100" dirty="0" smtClean="0">
                <a:solidFill>
                  <a:srgbClr val="0070C0"/>
                </a:solidFill>
              </a:rPr>
              <a:t>  durability</a:t>
            </a:r>
            <a:r>
              <a:rPr lang="en-US" sz="2800" b="1" spc="-100" dirty="0">
                <a:solidFill>
                  <a:srgbClr val="0070C0"/>
                </a:solidFill>
              </a:rPr>
              <a:t>, </a:t>
            </a:r>
            <a:r>
              <a:rPr lang="en-US" sz="2800" b="1" spc="-100" dirty="0" smtClean="0">
                <a:solidFill>
                  <a:srgbClr val="0070C0"/>
                </a:solidFill>
              </a:rPr>
              <a:t>  confidentiality </a:t>
            </a:r>
            <a:endParaRPr lang="en-US" sz="2800" spc="-4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84438" y="2781957"/>
            <a:ext cx="1991919" cy="262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System</a:t>
            </a:r>
            <a:endParaRPr lang="en-US" sz="2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484438" y="3091357"/>
            <a:ext cx="1991921" cy="262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 Driver</a:t>
            </a:r>
            <a:endParaRPr lang="en-US" sz="2400" dirty="0"/>
          </a:p>
        </p:txBody>
      </p:sp>
      <p:pic>
        <p:nvPicPr>
          <p:cNvPr id="46" name="Picture 2" descr="C:\Users\anjo\Dropbox\mpi\confs\fast12\poster\Status-script-erro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087">
            <a:off x="3996535" y="2925820"/>
            <a:ext cx="792052" cy="7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Wolke 30"/>
          <p:cNvSpPr/>
          <p:nvPr/>
        </p:nvSpPr>
        <p:spPr>
          <a:xfrm>
            <a:off x="5352690" y="3850530"/>
            <a:ext cx="648072" cy="3008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4860032" y="4293096"/>
            <a:ext cx="2678042" cy="9777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3</a:t>
            </a:r>
            <a:r>
              <a:rPr lang="de-DE" sz="2400" baseline="30000" dirty="0" smtClean="0"/>
              <a:t>rd</a:t>
            </a:r>
            <a:r>
              <a:rPr lang="en-US" sz="2400" dirty="0" smtClean="0"/>
              <a:t>-party </a:t>
            </a:r>
            <a:br>
              <a:rPr lang="en-US" sz="2400" dirty="0" smtClean="0"/>
            </a:br>
            <a:r>
              <a:rPr lang="en-US" sz="2400" dirty="0" smtClean="0"/>
              <a:t>storage service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907912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40" grpId="0"/>
      <p:bldP spid="57" grpId="0" animBg="1"/>
      <p:bldP spid="58" grpId="0" animBg="1"/>
      <p:bldP spid="59" grpId="0" animBg="1"/>
      <p:bldP spid="62" grpId="0" animBg="1"/>
      <p:bldP spid="3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107"/>
          <p:cNvCxnSpPr/>
          <p:nvPr/>
        </p:nvCxnSpPr>
        <p:spPr>
          <a:xfrm>
            <a:off x="4359160" y="3931574"/>
            <a:ext cx="0" cy="180020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677660" y="3941221"/>
            <a:ext cx="1287979" cy="1287979"/>
            <a:chOff x="7375191" y="1814238"/>
            <a:chExt cx="1223212" cy="1223212"/>
          </a:xfrm>
        </p:grpSpPr>
        <p:pic>
          <p:nvPicPr>
            <p:cNvPr id="33" name="Picture 4" descr="http://files.softicons.com/download/web-icons/html5-icons-by-iconshock/png/512/offline_storage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2338">
              <a:off x="7375191" y="1814238"/>
              <a:ext cx="1223212" cy="1223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icons.iconarchive.com/icons/3dlb/3d/256/lock-icon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2338">
              <a:off x="7702722" y="1859509"/>
              <a:ext cx="473574" cy="47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Inhaltsplatzhalter 2"/>
          <p:cNvSpPr txBox="1">
            <a:spLocks/>
          </p:cNvSpPr>
          <p:nvPr/>
        </p:nvSpPr>
        <p:spPr>
          <a:xfrm>
            <a:off x="251520" y="1916832"/>
            <a:ext cx="2312996" cy="25452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7200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Certificate: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Full path name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Policy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Content hash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Physical layout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Access history</a:t>
            </a:r>
          </a:p>
        </p:txBody>
      </p:sp>
      <p:sp>
        <p:nvSpPr>
          <p:cNvPr id="38" name="Inhaltsplatzhalter 2"/>
          <p:cNvSpPr txBox="1">
            <a:spLocks/>
          </p:cNvSpPr>
          <p:nvPr/>
        </p:nvSpPr>
        <p:spPr>
          <a:xfrm>
            <a:off x="6300192" y="1916832"/>
            <a:ext cx="2621279" cy="254520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7200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buFont typeface="Arial" pitchFamily="34" charset="0"/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Policy:</a:t>
            </a:r>
          </a:p>
          <a:p>
            <a:pPr marL="8890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Identity</a:t>
            </a:r>
          </a:p>
          <a:p>
            <a:pPr marL="88900" indent="0">
              <a:buFont typeface="Arial" pitchFamily="34" charset="0"/>
              <a:buNone/>
            </a:pPr>
            <a:r>
              <a:rPr lang="en-US" sz="2400" spc="-80" dirty="0" smtClean="0">
                <a:solidFill>
                  <a:schemeClr val="bg1"/>
                </a:solidFill>
              </a:rPr>
              <a:t>HW/SW Configuration</a:t>
            </a:r>
          </a:p>
          <a:p>
            <a:pPr marL="88900" indent="0">
              <a:buFont typeface="Arial" pitchFamily="34" charset="0"/>
              <a:buNone/>
            </a:pPr>
            <a:r>
              <a:rPr lang="en-US" sz="2400" spc="-70" dirty="0" smtClean="0">
                <a:solidFill>
                  <a:schemeClr val="bg1"/>
                </a:solidFill>
              </a:rPr>
              <a:t>Quota</a:t>
            </a:r>
          </a:p>
          <a:p>
            <a:pPr marL="88900" indent="0">
              <a:buFont typeface="Arial" pitchFamily="34" charset="0"/>
              <a:buNone/>
            </a:pPr>
            <a:r>
              <a:rPr lang="en-US" sz="2400" spc="-70" dirty="0" smtClean="0">
                <a:solidFill>
                  <a:schemeClr val="bg1"/>
                </a:solidFill>
              </a:rPr>
              <a:t>Time</a:t>
            </a:r>
          </a:p>
          <a:p>
            <a:pPr marL="88900" indent="0">
              <a:buFont typeface="Arial" pitchFamily="34" charset="0"/>
              <a:buNone/>
            </a:pPr>
            <a:r>
              <a:rPr lang="en-US" sz="2400" spc="-70" dirty="0" smtClean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Trusted Storage</a:t>
            </a:r>
            <a:endParaRPr lang="en-US" dirty="0"/>
          </a:p>
        </p:txBody>
      </p:sp>
      <p:sp>
        <p:nvSpPr>
          <p:cNvPr id="40" name="Inhaltsplatzhalter 2"/>
          <p:cNvSpPr txBox="1">
            <a:spLocks/>
          </p:cNvSpPr>
          <p:nvPr/>
        </p:nvSpPr>
        <p:spPr>
          <a:xfrm>
            <a:off x="457200" y="908720"/>
            <a:ext cx="82192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Trusted primitives provided by storage device</a:t>
            </a:r>
            <a:endParaRPr lang="en-US" dirty="0" smtClean="0"/>
          </a:p>
        </p:txBody>
      </p:sp>
      <p:sp>
        <p:nvSpPr>
          <p:cNvPr id="43" name="Abgerundetes Rechteck 3"/>
          <p:cNvSpPr/>
          <p:nvPr/>
        </p:nvSpPr>
        <p:spPr>
          <a:xfrm>
            <a:off x="3150096" y="2292082"/>
            <a:ext cx="2351833" cy="6043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Application</a:t>
            </a:r>
          </a:p>
          <a:p>
            <a:pPr algn="ctr"/>
            <a:endParaRPr lang="en-US" sz="2200" dirty="0"/>
          </a:p>
        </p:txBody>
      </p:sp>
      <p:sp>
        <p:nvSpPr>
          <p:cNvPr id="44" name="Abgerundetes Rechteck 4"/>
          <p:cNvSpPr/>
          <p:nvPr/>
        </p:nvSpPr>
        <p:spPr>
          <a:xfrm>
            <a:off x="3824693" y="2609769"/>
            <a:ext cx="1632401" cy="2703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Database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45" name="Gruppieren 5"/>
          <p:cNvGrpSpPr/>
          <p:nvPr/>
        </p:nvGrpSpPr>
        <p:grpSpPr>
          <a:xfrm>
            <a:off x="3995552" y="1576808"/>
            <a:ext cx="543852" cy="588638"/>
            <a:chOff x="1286545" y="5005445"/>
            <a:chExt cx="1384800" cy="1656184"/>
          </a:xfrm>
        </p:grpSpPr>
        <p:pic>
          <p:nvPicPr>
            <p:cNvPr id="46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545" y="5005445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5" y="528521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345" y="558162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traight Arrow Connector 105"/>
          <p:cNvCxnSpPr>
            <a:stCxn id="48" idx="2"/>
            <a:endCxn id="43" idx="0"/>
          </p:cNvCxnSpPr>
          <p:nvPr/>
        </p:nvCxnSpPr>
        <p:spPr>
          <a:xfrm flipH="1">
            <a:off x="4326013" y="2165446"/>
            <a:ext cx="1317" cy="126636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13"/>
          <p:cNvSpPr/>
          <p:nvPr/>
        </p:nvSpPr>
        <p:spPr>
          <a:xfrm>
            <a:off x="3151979" y="2964025"/>
            <a:ext cx="2353715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1"/>
          <a:lstStyle/>
          <a:p>
            <a:pPr algn="ctr"/>
            <a:r>
              <a:rPr lang="en-US" sz="2200" spc="-70" dirty="0" smtClean="0"/>
              <a:t>Operating System</a:t>
            </a:r>
            <a:endParaRPr lang="en-US" sz="2200" spc="-70" dirty="0"/>
          </a:p>
        </p:txBody>
      </p:sp>
      <p:pic>
        <p:nvPicPr>
          <p:cNvPr id="51" name="Picture 2" descr="C:\Users\anjo\Dropbox\mpi\confs\fast12\poster\Status-script-erro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2161">
            <a:off x="3023929" y="2362462"/>
            <a:ext cx="588031" cy="5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94"/>
          <p:cNvSpPr txBox="1"/>
          <p:nvPr/>
        </p:nvSpPr>
        <p:spPr>
          <a:xfrm>
            <a:off x="2627784" y="5040000"/>
            <a:ext cx="34563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Trusted storage device</a:t>
            </a:r>
            <a:endParaRPr lang="en-US" sz="2600" b="1" dirty="0"/>
          </a:p>
        </p:txBody>
      </p:sp>
      <p:cxnSp>
        <p:nvCxnSpPr>
          <p:cNvPr id="54" name="Straight Arrow Connector 105"/>
          <p:cNvCxnSpPr/>
          <p:nvPr/>
        </p:nvCxnSpPr>
        <p:spPr>
          <a:xfrm>
            <a:off x="4539402" y="1972800"/>
            <a:ext cx="414000" cy="2444400"/>
          </a:xfrm>
          <a:prstGeom prst="bentConnector3">
            <a:avLst>
              <a:gd name="adj1" fmla="val 355054"/>
            </a:avLst>
          </a:prstGeom>
          <a:ln w="127000" cmpd="sng">
            <a:solidFill>
              <a:schemeClr val="accent2">
                <a:shade val="95000"/>
                <a:satMod val="105000"/>
              </a:schemeClr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105"/>
          <p:cNvCxnSpPr>
            <a:stCxn id="33" idx="1"/>
            <a:endCxn id="48" idx="1"/>
          </p:cNvCxnSpPr>
          <p:nvPr/>
        </p:nvCxnSpPr>
        <p:spPr>
          <a:xfrm rot="10800000" flipH="1">
            <a:off x="3700204" y="1973521"/>
            <a:ext cx="415051" cy="2442783"/>
          </a:xfrm>
          <a:prstGeom prst="bentConnector3">
            <a:avLst>
              <a:gd name="adj1" fmla="val -203413"/>
            </a:avLst>
          </a:prstGeom>
          <a:ln w="127000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feld 30"/>
          <p:cNvSpPr txBox="1"/>
          <p:nvPr/>
        </p:nvSpPr>
        <p:spPr>
          <a:xfrm>
            <a:off x="12939" y="549922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40" dirty="0" smtClean="0">
                <a:solidFill>
                  <a:srgbClr val="0070C0"/>
                </a:solidFill>
              </a:rPr>
              <a:t>Ensure </a:t>
            </a:r>
            <a:r>
              <a:rPr lang="en-US" sz="2800" b="1" spc="-40" dirty="0">
                <a:solidFill>
                  <a:srgbClr val="0070C0"/>
                </a:solidFill>
              </a:rPr>
              <a:t>data integrity, confidentiality, </a:t>
            </a:r>
            <a:r>
              <a:rPr lang="en-US" sz="2800" b="1" spc="-40" dirty="0" smtClean="0">
                <a:solidFill>
                  <a:srgbClr val="0070C0"/>
                </a:solidFill>
              </a:rPr>
              <a:t>accountability independent </a:t>
            </a:r>
            <a:r>
              <a:rPr lang="en-US" sz="2800" b="1" spc="-40" dirty="0">
                <a:solidFill>
                  <a:srgbClr val="0070C0"/>
                </a:solidFill>
              </a:rPr>
              <a:t>of higher software </a:t>
            </a:r>
            <a:r>
              <a:rPr lang="en-US" sz="2800" b="1" spc="-40" dirty="0" smtClean="0">
                <a:solidFill>
                  <a:srgbClr val="0070C0"/>
                </a:solidFill>
              </a:rPr>
              <a:t>layers</a:t>
            </a:r>
            <a:endParaRPr lang="en-US" sz="2800" b="1" spc="-40" dirty="0">
              <a:solidFill>
                <a:srgbClr val="0070C0"/>
              </a:solidFill>
            </a:endParaRPr>
          </a:p>
        </p:txBody>
      </p:sp>
      <p:sp>
        <p:nvSpPr>
          <p:cNvPr id="61" name="Abgerundetes Rechteck 13"/>
          <p:cNvSpPr/>
          <p:nvPr/>
        </p:nvSpPr>
        <p:spPr>
          <a:xfrm>
            <a:off x="3157400" y="3299034"/>
            <a:ext cx="2353715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1"/>
          <a:lstStyle/>
          <a:p>
            <a:pPr algn="ctr"/>
            <a:r>
              <a:rPr lang="en-US" sz="2200" spc="-70" dirty="0" smtClean="0"/>
              <a:t>File System</a:t>
            </a:r>
            <a:endParaRPr lang="en-US" sz="2200" spc="-70" dirty="0"/>
          </a:p>
        </p:txBody>
      </p:sp>
      <p:sp>
        <p:nvSpPr>
          <p:cNvPr id="62" name="Abgerundetes Rechteck 13"/>
          <p:cNvSpPr/>
          <p:nvPr/>
        </p:nvSpPr>
        <p:spPr>
          <a:xfrm>
            <a:off x="3150096" y="3643542"/>
            <a:ext cx="2353715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1"/>
          <a:lstStyle/>
          <a:p>
            <a:pPr algn="ctr"/>
            <a:r>
              <a:rPr lang="en-US" sz="2200" spc="-70" dirty="0" smtClean="0"/>
              <a:t>Disk Driver</a:t>
            </a:r>
            <a:endParaRPr lang="en-US" sz="2200" spc="-70" dirty="0"/>
          </a:p>
        </p:txBody>
      </p:sp>
      <p:pic>
        <p:nvPicPr>
          <p:cNvPr id="64" name="Picture 15" descr="http://www.veryicon.com/icon/png/System/Torrent/viru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962">
            <a:off x="5070373" y="3320701"/>
            <a:ext cx="680207" cy="680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25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2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43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Ensuring integrity of </a:t>
            </a:r>
            <a:br>
              <a:rPr lang="en-US" dirty="0" smtClean="0"/>
            </a:br>
            <a:r>
              <a:rPr lang="en-US" dirty="0" smtClean="0"/>
              <a:t>backup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 smtClean="0"/>
              <a:t>Threat:</a:t>
            </a:r>
          </a:p>
          <a:p>
            <a:pPr marL="0" lvl="1" indent="0">
              <a:buNone/>
            </a:pPr>
            <a:r>
              <a:rPr lang="en-US" dirty="0" smtClean="0"/>
              <a:t>	Software bug, virus or operator error corrupts 	online backup data</a:t>
            </a:r>
          </a:p>
          <a:p>
            <a:pPr marL="0" lvl="1" indent="0">
              <a:buNone/>
            </a:pPr>
            <a:endParaRPr lang="en-US" sz="1200" dirty="0" smtClean="0"/>
          </a:p>
          <a:p>
            <a:pPr marL="0" lvl="1" indent="0">
              <a:buNone/>
            </a:pPr>
            <a:r>
              <a:rPr lang="en-US" b="1" dirty="0" smtClean="0"/>
              <a:t>Time-based Policy: </a:t>
            </a:r>
          </a:p>
          <a:p>
            <a:pPr marL="0" lvl="1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No writes before a pre-determined expiration 	date of the backup</a:t>
            </a:r>
          </a:p>
        </p:txBody>
      </p:sp>
    </p:spTree>
    <p:extLst>
      <p:ext uri="{BB962C8B-B14F-4D97-AF65-F5344CB8AC3E}">
        <p14:creationId xmlns:p14="http://schemas.microsoft.com/office/powerpoint/2010/main" val="2717047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Ensuring integrity of executable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 smtClean="0"/>
              <a:t>Threat:</a:t>
            </a:r>
          </a:p>
          <a:p>
            <a:pPr marL="0" lvl="1" indent="0">
              <a:buNone/>
            </a:pPr>
            <a:r>
              <a:rPr lang="en-US" dirty="0" smtClean="0"/>
              <a:t>	Virus replaces executable file with a Trojan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b="1" dirty="0" smtClean="0"/>
              <a:t>Identity-based Policy: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Disallow writes unless signed by vendor</a:t>
            </a:r>
            <a:br>
              <a:rPr lang="en-US" dirty="0" smtClean="0"/>
            </a:br>
            <a:r>
              <a:rPr lang="en-US" dirty="0" smtClean="0"/>
              <a:t>	and version number is at least current - 1</a:t>
            </a:r>
          </a:p>
        </p:txBody>
      </p:sp>
    </p:spTree>
    <p:extLst>
      <p:ext uri="{BB962C8B-B14F-4D97-AF65-F5344CB8AC3E}">
        <p14:creationId xmlns:p14="http://schemas.microsoft.com/office/powerpoint/2010/main" val="843342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Trusted storage provides </a:t>
            </a:r>
            <a:r>
              <a:rPr lang="en-US" sz="2800" b="1" dirty="0" smtClean="0"/>
              <a:t>storage level accountability and enforcement </a:t>
            </a:r>
            <a:r>
              <a:rPr lang="en-US" sz="2800" dirty="0" smtClean="0"/>
              <a:t>of application </a:t>
            </a:r>
            <a:r>
              <a:rPr lang="en-US" sz="2800" b="1" dirty="0" smtClean="0"/>
              <a:t>policies</a:t>
            </a:r>
          </a:p>
          <a:p>
            <a:r>
              <a:rPr lang="en-US" sz="2800" spc="-50" dirty="0" smtClean="0"/>
              <a:t>Guarantees independent of higher software layers</a:t>
            </a:r>
          </a:p>
          <a:p>
            <a:r>
              <a:rPr lang="en-US" sz="2800" dirty="0"/>
              <a:t>Implementation in progress</a:t>
            </a:r>
          </a:p>
          <a:p>
            <a:pPr lvl="1"/>
            <a:r>
              <a:rPr lang="en-US" sz="2400" dirty="0"/>
              <a:t>0.05% NAND flash memory</a:t>
            </a:r>
          </a:p>
          <a:p>
            <a:pPr lvl="1"/>
            <a:r>
              <a:rPr lang="en-US" sz="2400" dirty="0">
                <a:sym typeface="Wingdings" pitchFamily="2" charset="2"/>
              </a:rPr>
              <a:t>&lt; 3% performance overhead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08104" y="3068960"/>
            <a:ext cx="2644552" cy="2644553"/>
            <a:chOff x="6163431" y="3441488"/>
            <a:chExt cx="2644552" cy="2644553"/>
          </a:xfrm>
        </p:grpSpPr>
        <p:pic>
          <p:nvPicPr>
            <p:cNvPr id="4" name="Picture 4" descr="http://files.softicons.com/download/web-icons/html5-icons-by-iconshock/png/512/offline_storage.png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2338">
              <a:off x="6163431" y="3441488"/>
              <a:ext cx="2644552" cy="26445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://icons.iconarchive.com/icons/3dlb/3d/256/lock-icon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12338">
              <a:off x="6957994" y="3731997"/>
              <a:ext cx="765347" cy="76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feld 5"/>
          <p:cNvSpPr txBox="1"/>
          <p:nvPr/>
        </p:nvSpPr>
        <p:spPr>
          <a:xfrm>
            <a:off x="971600" y="4656038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Please come 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see our poster!!!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46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0" cmpd="sng">
          <a:solidFill>
            <a:schemeClr val="accent2">
              <a:shade val="95000"/>
              <a:satMod val="105000"/>
            </a:schemeClr>
          </a:solidFill>
          <a:prstDash val="solid"/>
          <a:headEnd type="none" w="med" len="med"/>
          <a:tailEnd type="arrow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Bildschirmpräsentation (4:3)</PresentationFormat>
  <Paragraphs>138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Trusted Storage</vt:lpstr>
      <vt:lpstr>Complex storage system</vt:lpstr>
      <vt:lpstr>PowerPoint-Präsentation</vt:lpstr>
      <vt:lpstr>Example: Ensuring integrity of  backup data</vt:lpstr>
      <vt:lpstr>Example: Ensuring integrity of executable files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Anjo Vahldiek</dc:creator>
  <cp:lastModifiedBy>Anjo Vahldiek</cp:lastModifiedBy>
  <cp:revision>208</cp:revision>
  <dcterms:created xsi:type="dcterms:W3CDTF">2012-02-03T09:16:56Z</dcterms:created>
  <dcterms:modified xsi:type="dcterms:W3CDTF">2012-02-16T16:53:31Z</dcterms:modified>
</cp:coreProperties>
</file>