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charts/chart2.xml" ContentType="application/vnd.openxmlformats-officedocument.drawingml.chart+xml"/>
  <Override PartName="/ppt/notesSlides/notesSlide33.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446" r:id="rId3"/>
    <p:sldId id="520" r:id="rId4"/>
    <p:sldId id="514" r:id="rId5"/>
    <p:sldId id="505" r:id="rId6"/>
    <p:sldId id="451" r:id="rId7"/>
    <p:sldId id="523" r:id="rId8"/>
    <p:sldId id="524" r:id="rId9"/>
    <p:sldId id="526" r:id="rId10"/>
    <p:sldId id="527" r:id="rId11"/>
    <p:sldId id="529" r:id="rId12"/>
    <p:sldId id="530" r:id="rId13"/>
    <p:sldId id="531" r:id="rId14"/>
    <p:sldId id="533" r:id="rId15"/>
    <p:sldId id="536" r:id="rId16"/>
    <p:sldId id="545" r:id="rId17"/>
    <p:sldId id="546" r:id="rId18"/>
    <p:sldId id="504" r:id="rId19"/>
    <p:sldId id="550" r:id="rId20"/>
    <p:sldId id="455" r:id="rId21"/>
    <p:sldId id="512" r:id="rId22"/>
    <p:sldId id="547" r:id="rId23"/>
    <p:sldId id="471" r:id="rId24"/>
    <p:sldId id="460" r:id="rId25"/>
    <p:sldId id="473" r:id="rId26"/>
    <p:sldId id="551" r:id="rId27"/>
    <p:sldId id="548" r:id="rId28"/>
    <p:sldId id="519" r:id="rId29"/>
    <p:sldId id="415" r:id="rId30"/>
    <p:sldId id="518" r:id="rId31"/>
    <p:sldId id="541" r:id="rId32"/>
    <p:sldId id="542" r:id="rId33"/>
    <p:sldId id="543" r:id="rId34"/>
    <p:sldId id="549" r:id="rId35"/>
    <p:sldId id="464" r:id="rId36"/>
    <p:sldId id="275" r:id="rId37"/>
    <p:sldId id="532" r:id="rId38"/>
    <p:sldId id="525" r:id="rId39"/>
    <p:sldId id="521" r:id="rId40"/>
    <p:sldId id="517" r:id="rId41"/>
    <p:sldId id="507" r:id="rId42"/>
    <p:sldId id="506" r:id="rId43"/>
    <p:sldId id="508" r:id="rId44"/>
    <p:sldId id="491" r:id="rId45"/>
    <p:sldId id="492" r:id="rId46"/>
    <p:sldId id="303" r:id="rId47"/>
    <p:sldId id="361" r:id="rId48"/>
    <p:sldId id="456" r:id="rId49"/>
    <p:sldId id="412" r:id="rId50"/>
    <p:sldId id="414" r:id="rId51"/>
    <p:sldId id="413" r:id="rId52"/>
    <p:sldId id="363" r:id="rId53"/>
    <p:sldId id="429" r:id="rId54"/>
    <p:sldId id="479" r:id="rId55"/>
    <p:sldId id="480" r:id="rId56"/>
    <p:sldId id="481" r:id="rId57"/>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176" userDrawn="1">
          <p15:clr>
            <a:srgbClr val="A4A3A4"/>
          </p15:clr>
        </p15:guide>
        <p15:guide id="4" pos="3144" userDrawn="1">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63" autoAdjust="0"/>
    <p:restoredTop sz="68578" autoAdjust="0"/>
  </p:normalViewPr>
  <p:slideViewPr>
    <p:cSldViewPr snapToGrid="0" showGuides="1">
      <p:cViewPr varScale="1">
        <p:scale>
          <a:sx n="58" d="100"/>
          <a:sy n="58" d="100"/>
        </p:scale>
        <p:origin x="1421" y="62"/>
      </p:cViewPr>
      <p:guideLst>
        <p:guide orient="horz" pos="1176"/>
        <p:guide pos="3144"/>
      </p:guideLst>
    </p:cSldViewPr>
  </p:slideViewPr>
  <p:notesTextViewPr>
    <p:cViewPr>
      <p:scale>
        <a:sx n="1" d="1"/>
        <a:sy n="1" d="1"/>
      </p:scale>
      <p:origin x="0" y="0"/>
    </p:cViewPr>
  </p:notesTextViewPr>
  <p:notesViewPr>
    <p:cSldViewPr snapToGrid="0" showGuides="1">
      <p:cViewPr varScale="1">
        <p:scale>
          <a:sx n="61" d="100"/>
          <a:sy n="61" d="100"/>
        </p:scale>
        <p:origin x="3182" y="48"/>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AVAHLDIE\Documents\Talks\2019\USESEC19%20-%20ERIM\ev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dirty="0"/>
              <a:t>Normalized </a:t>
            </a:r>
            <a:r>
              <a:rPr lang="en-US" sz="2400" dirty="0" smtClean="0"/>
              <a:t>Throughput</a:t>
            </a:r>
            <a:endParaRPr lang="en-US" sz="2400" dirty="0"/>
          </a:p>
        </c:rich>
      </c:tx>
      <c:layout>
        <c:manualLayout>
          <c:xMode val="edge"/>
          <c:yMode val="edge"/>
          <c:x val="0.38347298205828734"/>
          <c:y val="3.1268901887049505E-2"/>
        </c:manualLayout>
      </c:layout>
      <c:overlay val="0"/>
    </c:title>
    <c:autoTitleDeleted val="0"/>
    <c:plotArea>
      <c:layout>
        <c:manualLayout>
          <c:layoutTarget val="inner"/>
          <c:xMode val="edge"/>
          <c:yMode val="edge"/>
          <c:x val="0.18609973753280842"/>
          <c:y val="0.1919307957622155"/>
          <c:w val="0.78334470691163605"/>
          <c:h val="0.48172079484895908"/>
        </c:manualLayout>
      </c:layout>
      <c:barChart>
        <c:barDir val="col"/>
        <c:grouping val="clustered"/>
        <c:varyColors val="0"/>
        <c:ser>
          <c:idx val="0"/>
          <c:order val="0"/>
          <c:tx>
            <c:strRef>
              <c:f>Sheet1!$I$1</c:f>
              <c:strCache>
                <c:ptCount val="1"/>
                <c:pt idx="0">
                  <c:v>Native</c:v>
                </c:pt>
              </c:strCache>
            </c:strRef>
          </c:tx>
          <c:invertIfNegative val="0"/>
          <c:cat>
            <c:numRef>
              <c:f>Sheet1!$A$2:$A$10</c:f>
              <c:numCache>
                <c:formatCode>General</c:formatCode>
                <c:ptCount val="9"/>
                <c:pt idx="0">
                  <c:v>0</c:v>
                </c:pt>
                <c:pt idx="1">
                  <c:v>1</c:v>
                </c:pt>
                <c:pt idx="2">
                  <c:v>2</c:v>
                </c:pt>
                <c:pt idx="3">
                  <c:v>4</c:v>
                </c:pt>
                <c:pt idx="4">
                  <c:v>8</c:v>
                </c:pt>
                <c:pt idx="5">
                  <c:v>16</c:v>
                </c:pt>
                <c:pt idx="6">
                  <c:v>32</c:v>
                </c:pt>
                <c:pt idx="7">
                  <c:v>64</c:v>
                </c:pt>
                <c:pt idx="8">
                  <c:v>128</c:v>
                </c:pt>
              </c:numCache>
            </c:numRef>
          </c:cat>
          <c:val>
            <c:numRef>
              <c:f>Sheet1!$I$2:$I$10</c:f>
              <c:numCache>
                <c:formatCode>General</c:formatCode>
                <c:ptCount val="9"/>
                <c:pt idx="0">
                  <c:v>1</c:v>
                </c:pt>
                <c:pt idx="1">
                  <c:v>1</c:v>
                </c:pt>
                <c:pt idx="2">
                  <c:v>1</c:v>
                </c:pt>
                <c:pt idx="3">
                  <c:v>1</c:v>
                </c:pt>
                <c:pt idx="4">
                  <c:v>1</c:v>
                </c:pt>
                <c:pt idx="5">
                  <c:v>1</c:v>
                </c:pt>
                <c:pt idx="6">
                  <c:v>1</c:v>
                </c:pt>
                <c:pt idx="7">
                  <c:v>1</c:v>
                </c:pt>
                <c:pt idx="8">
                  <c:v>1</c:v>
                </c:pt>
              </c:numCache>
            </c:numRef>
          </c:val>
        </c:ser>
        <c:ser>
          <c:idx val="1"/>
          <c:order val="1"/>
          <c:tx>
            <c:strRef>
              <c:f>Sheet1!$J$1</c:f>
              <c:strCache>
                <c:ptCount val="1"/>
                <c:pt idx="0">
                  <c:v>ERIM</c:v>
                </c:pt>
              </c:strCache>
            </c:strRef>
          </c:tx>
          <c:invertIfNegative val="0"/>
          <c:cat>
            <c:numRef>
              <c:f>Sheet1!$A$2:$A$10</c:f>
              <c:numCache>
                <c:formatCode>General</c:formatCode>
                <c:ptCount val="9"/>
                <c:pt idx="0">
                  <c:v>0</c:v>
                </c:pt>
                <c:pt idx="1">
                  <c:v>1</c:v>
                </c:pt>
                <c:pt idx="2">
                  <c:v>2</c:v>
                </c:pt>
                <c:pt idx="3">
                  <c:v>4</c:v>
                </c:pt>
                <c:pt idx="4">
                  <c:v>8</c:v>
                </c:pt>
                <c:pt idx="5">
                  <c:v>16</c:v>
                </c:pt>
                <c:pt idx="6">
                  <c:v>32</c:v>
                </c:pt>
                <c:pt idx="7">
                  <c:v>64</c:v>
                </c:pt>
                <c:pt idx="8">
                  <c:v>128</c:v>
                </c:pt>
              </c:numCache>
            </c:numRef>
          </c:cat>
          <c:val>
            <c:numRef>
              <c:f>Sheet1!$J$2:$J$10</c:f>
              <c:numCache>
                <c:formatCode>General</c:formatCode>
                <c:ptCount val="9"/>
                <c:pt idx="0">
                  <c:v>0.95827111245705454</c:v>
                </c:pt>
                <c:pt idx="1">
                  <c:v>0.95178230792213458</c:v>
                </c:pt>
                <c:pt idx="2">
                  <c:v>0.95438109499981738</c:v>
                </c:pt>
                <c:pt idx="3">
                  <c:v>0.95250907761030279</c:v>
                </c:pt>
                <c:pt idx="4">
                  <c:v>0.95985557438655955</c:v>
                </c:pt>
                <c:pt idx="5">
                  <c:v>0.97091220895719277</c:v>
                </c:pt>
                <c:pt idx="6">
                  <c:v>0.97307062783731202</c:v>
                </c:pt>
                <c:pt idx="7">
                  <c:v>1.000056094687833</c:v>
                </c:pt>
                <c:pt idx="8">
                  <c:v>1</c:v>
                </c:pt>
              </c:numCache>
            </c:numRef>
          </c:val>
        </c:ser>
        <c:dLbls>
          <c:showLegendKey val="0"/>
          <c:showVal val="0"/>
          <c:showCatName val="0"/>
          <c:showSerName val="0"/>
          <c:showPercent val="0"/>
          <c:showBubbleSize val="0"/>
        </c:dLbls>
        <c:gapWidth val="150"/>
        <c:axId val="394594064"/>
        <c:axId val="394596416"/>
      </c:barChart>
      <c:catAx>
        <c:axId val="394594064"/>
        <c:scaling>
          <c:orientation val="minMax"/>
        </c:scaling>
        <c:delete val="0"/>
        <c:axPos val="b"/>
        <c:title>
          <c:tx>
            <c:rich>
              <a:bodyPr/>
              <a:lstStyle/>
              <a:p>
                <a:pPr>
                  <a:defRPr/>
                </a:pPr>
                <a:r>
                  <a:rPr lang="en-US" sz="2000" dirty="0" smtClean="0"/>
                  <a:t>File size</a:t>
                </a:r>
                <a:r>
                  <a:rPr lang="en-US" sz="2000" baseline="0" dirty="0" smtClean="0"/>
                  <a:t> </a:t>
                </a:r>
                <a:r>
                  <a:rPr lang="en-US" sz="2000" baseline="0" dirty="0"/>
                  <a:t>in KB</a:t>
                </a:r>
                <a:endParaRPr lang="en-US" sz="2000" dirty="0"/>
              </a:p>
            </c:rich>
          </c:tx>
          <c:layout/>
          <c:overlay val="0"/>
        </c:title>
        <c:numFmt formatCode="General" sourceLinked="1"/>
        <c:majorTickMark val="out"/>
        <c:minorTickMark val="none"/>
        <c:tickLblPos val="nextTo"/>
        <c:txPr>
          <a:bodyPr/>
          <a:lstStyle/>
          <a:p>
            <a:pPr>
              <a:defRPr sz="1800"/>
            </a:pPr>
            <a:endParaRPr lang="en-US"/>
          </a:p>
        </c:txPr>
        <c:crossAx val="394596416"/>
        <c:crosses val="autoZero"/>
        <c:auto val="1"/>
        <c:lblAlgn val="ctr"/>
        <c:lblOffset val="100"/>
        <c:noMultiLvlLbl val="0"/>
      </c:catAx>
      <c:valAx>
        <c:axId val="394596416"/>
        <c:scaling>
          <c:orientation val="minMax"/>
          <c:max val="1"/>
          <c:min val="0"/>
        </c:scaling>
        <c:delete val="0"/>
        <c:axPos val="l"/>
        <c:majorGridlines/>
        <c:numFmt formatCode="General" sourceLinked="1"/>
        <c:majorTickMark val="out"/>
        <c:minorTickMark val="none"/>
        <c:tickLblPos val="nextTo"/>
        <c:txPr>
          <a:bodyPr/>
          <a:lstStyle/>
          <a:p>
            <a:pPr>
              <a:defRPr sz="1800"/>
            </a:pPr>
            <a:endParaRPr lang="en-US"/>
          </a:p>
        </c:txPr>
        <c:crossAx val="394594064"/>
        <c:crosses val="autoZero"/>
        <c:crossBetween val="between"/>
        <c:majorUnit val="0.2"/>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dirty="0"/>
              <a:t>Normalized </a:t>
            </a:r>
            <a:r>
              <a:rPr lang="en-US" sz="2400" dirty="0" smtClean="0"/>
              <a:t>Throughput</a:t>
            </a:r>
            <a:endParaRPr lang="en-US" sz="2400" dirty="0"/>
          </a:p>
        </c:rich>
      </c:tx>
      <c:layout>
        <c:manualLayout>
          <c:xMode val="edge"/>
          <c:yMode val="edge"/>
          <c:x val="0.38347298205828734"/>
          <c:y val="3.1268901887049505E-2"/>
        </c:manualLayout>
      </c:layout>
      <c:overlay val="0"/>
    </c:title>
    <c:autoTitleDeleted val="0"/>
    <c:plotArea>
      <c:layout>
        <c:manualLayout>
          <c:layoutTarget val="inner"/>
          <c:xMode val="edge"/>
          <c:yMode val="edge"/>
          <c:x val="0.18609973753280842"/>
          <c:y val="0.1919307957622155"/>
          <c:w val="0.78334470691163605"/>
          <c:h val="0.48172079484895908"/>
        </c:manualLayout>
      </c:layout>
      <c:barChart>
        <c:barDir val="col"/>
        <c:grouping val="clustered"/>
        <c:varyColors val="0"/>
        <c:ser>
          <c:idx val="0"/>
          <c:order val="0"/>
          <c:tx>
            <c:strRef>
              <c:f>Sheet1!$I$1</c:f>
              <c:strCache>
                <c:ptCount val="1"/>
                <c:pt idx="0">
                  <c:v>Native</c:v>
                </c:pt>
              </c:strCache>
            </c:strRef>
          </c:tx>
          <c:invertIfNegative val="0"/>
          <c:cat>
            <c:numRef>
              <c:f>Sheet1!$A$2:$A$10</c:f>
              <c:numCache>
                <c:formatCode>General</c:formatCode>
                <c:ptCount val="9"/>
                <c:pt idx="0">
                  <c:v>0</c:v>
                </c:pt>
                <c:pt idx="1">
                  <c:v>1</c:v>
                </c:pt>
                <c:pt idx="2">
                  <c:v>2</c:v>
                </c:pt>
                <c:pt idx="3">
                  <c:v>4</c:v>
                </c:pt>
                <c:pt idx="4">
                  <c:v>8</c:v>
                </c:pt>
                <c:pt idx="5">
                  <c:v>16</c:v>
                </c:pt>
                <c:pt idx="6">
                  <c:v>32</c:v>
                </c:pt>
                <c:pt idx="7">
                  <c:v>64</c:v>
                </c:pt>
                <c:pt idx="8">
                  <c:v>128</c:v>
                </c:pt>
              </c:numCache>
            </c:numRef>
          </c:cat>
          <c:val>
            <c:numRef>
              <c:f>Sheet1!$I$2:$I$10</c:f>
              <c:numCache>
                <c:formatCode>General</c:formatCode>
                <c:ptCount val="9"/>
                <c:pt idx="0">
                  <c:v>1</c:v>
                </c:pt>
                <c:pt idx="1">
                  <c:v>1</c:v>
                </c:pt>
                <c:pt idx="2">
                  <c:v>1</c:v>
                </c:pt>
                <c:pt idx="3">
                  <c:v>1</c:v>
                </c:pt>
                <c:pt idx="4">
                  <c:v>1</c:v>
                </c:pt>
                <c:pt idx="5">
                  <c:v>1</c:v>
                </c:pt>
                <c:pt idx="6">
                  <c:v>1</c:v>
                </c:pt>
                <c:pt idx="7">
                  <c:v>1</c:v>
                </c:pt>
                <c:pt idx="8">
                  <c:v>1</c:v>
                </c:pt>
              </c:numCache>
            </c:numRef>
          </c:val>
        </c:ser>
        <c:ser>
          <c:idx val="1"/>
          <c:order val="1"/>
          <c:tx>
            <c:strRef>
              <c:f>Sheet1!$J$1</c:f>
              <c:strCache>
                <c:ptCount val="1"/>
                <c:pt idx="0">
                  <c:v>ERIM</c:v>
                </c:pt>
              </c:strCache>
            </c:strRef>
          </c:tx>
          <c:invertIfNegative val="0"/>
          <c:cat>
            <c:numRef>
              <c:f>Sheet1!$A$2:$A$10</c:f>
              <c:numCache>
                <c:formatCode>General</c:formatCode>
                <c:ptCount val="9"/>
                <c:pt idx="0">
                  <c:v>0</c:v>
                </c:pt>
                <c:pt idx="1">
                  <c:v>1</c:v>
                </c:pt>
                <c:pt idx="2">
                  <c:v>2</c:v>
                </c:pt>
                <c:pt idx="3">
                  <c:v>4</c:v>
                </c:pt>
                <c:pt idx="4">
                  <c:v>8</c:v>
                </c:pt>
                <c:pt idx="5">
                  <c:v>16</c:v>
                </c:pt>
                <c:pt idx="6">
                  <c:v>32</c:v>
                </c:pt>
                <c:pt idx="7">
                  <c:v>64</c:v>
                </c:pt>
                <c:pt idx="8">
                  <c:v>128</c:v>
                </c:pt>
              </c:numCache>
            </c:numRef>
          </c:cat>
          <c:val>
            <c:numRef>
              <c:f>Sheet1!$J$2:$J$10</c:f>
              <c:numCache>
                <c:formatCode>General</c:formatCode>
                <c:ptCount val="9"/>
                <c:pt idx="0">
                  <c:v>0.95827111245705454</c:v>
                </c:pt>
                <c:pt idx="1">
                  <c:v>0.95178230792213458</c:v>
                </c:pt>
                <c:pt idx="2">
                  <c:v>0.95438109499981738</c:v>
                </c:pt>
                <c:pt idx="3">
                  <c:v>0.95250907761030279</c:v>
                </c:pt>
                <c:pt idx="4">
                  <c:v>0.95985557438655955</c:v>
                </c:pt>
                <c:pt idx="5">
                  <c:v>0.97091220895719277</c:v>
                </c:pt>
                <c:pt idx="6">
                  <c:v>0.97307062783731202</c:v>
                </c:pt>
                <c:pt idx="7">
                  <c:v>1.000056094687833</c:v>
                </c:pt>
                <c:pt idx="8">
                  <c:v>1</c:v>
                </c:pt>
              </c:numCache>
            </c:numRef>
          </c:val>
        </c:ser>
        <c:dLbls>
          <c:showLegendKey val="0"/>
          <c:showVal val="0"/>
          <c:showCatName val="0"/>
          <c:showSerName val="0"/>
          <c:showPercent val="0"/>
          <c:showBubbleSize val="0"/>
        </c:dLbls>
        <c:gapWidth val="150"/>
        <c:axId val="394594456"/>
        <c:axId val="394594848"/>
      </c:barChart>
      <c:catAx>
        <c:axId val="394594456"/>
        <c:scaling>
          <c:orientation val="minMax"/>
        </c:scaling>
        <c:delete val="0"/>
        <c:axPos val="b"/>
        <c:title>
          <c:tx>
            <c:rich>
              <a:bodyPr/>
              <a:lstStyle/>
              <a:p>
                <a:pPr>
                  <a:defRPr/>
                </a:pPr>
                <a:r>
                  <a:rPr lang="en-US" sz="2000" dirty="0" smtClean="0"/>
                  <a:t>File size</a:t>
                </a:r>
                <a:r>
                  <a:rPr lang="en-US" sz="2000" baseline="0" dirty="0" smtClean="0"/>
                  <a:t> </a:t>
                </a:r>
                <a:r>
                  <a:rPr lang="en-US" sz="2000" baseline="0" dirty="0"/>
                  <a:t>in KB</a:t>
                </a:r>
                <a:endParaRPr lang="en-US" sz="2000" dirty="0"/>
              </a:p>
            </c:rich>
          </c:tx>
          <c:layout/>
          <c:overlay val="0"/>
        </c:title>
        <c:numFmt formatCode="General" sourceLinked="1"/>
        <c:majorTickMark val="out"/>
        <c:minorTickMark val="none"/>
        <c:tickLblPos val="nextTo"/>
        <c:txPr>
          <a:bodyPr/>
          <a:lstStyle/>
          <a:p>
            <a:pPr>
              <a:defRPr sz="1800"/>
            </a:pPr>
            <a:endParaRPr lang="en-US"/>
          </a:p>
        </c:txPr>
        <c:crossAx val="394594848"/>
        <c:crosses val="autoZero"/>
        <c:auto val="1"/>
        <c:lblAlgn val="ctr"/>
        <c:lblOffset val="100"/>
        <c:noMultiLvlLbl val="0"/>
      </c:catAx>
      <c:valAx>
        <c:axId val="394594848"/>
        <c:scaling>
          <c:orientation val="minMax"/>
          <c:max val="1"/>
          <c:min val="0"/>
        </c:scaling>
        <c:delete val="0"/>
        <c:axPos val="l"/>
        <c:majorGridlines/>
        <c:numFmt formatCode="General" sourceLinked="1"/>
        <c:majorTickMark val="out"/>
        <c:minorTickMark val="none"/>
        <c:tickLblPos val="nextTo"/>
        <c:txPr>
          <a:bodyPr/>
          <a:lstStyle/>
          <a:p>
            <a:pPr>
              <a:defRPr sz="1800"/>
            </a:pPr>
            <a:endParaRPr lang="en-US"/>
          </a:p>
        </c:txPr>
        <c:crossAx val="394594456"/>
        <c:crosses val="autoZero"/>
        <c:crossBetween val="between"/>
        <c:majorUnit val="0.2"/>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600" b="0" i="0" u="none" strike="noStrike" kern="1200" spc="0" baseline="0">
                <a:solidFill>
                  <a:schemeClr val="tx1">
                    <a:lumMod val="65000"/>
                    <a:lumOff val="35000"/>
                  </a:schemeClr>
                </a:solidFill>
                <a:latin typeface="+mn-lt"/>
                <a:ea typeface="+mn-ea"/>
                <a:cs typeface="+mn-cs"/>
              </a:defRPr>
            </a:pPr>
            <a:r>
              <a:rPr lang="en-US" sz="2600" dirty="0" smtClean="0">
                <a:solidFill>
                  <a:schemeClr val="tx1"/>
                </a:solidFill>
              </a:rPr>
              <a:t>Throughput</a:t>
            </a:r>
            <a:endParaRPr lang="en-US" sz="2600" dirty="0">
              <a:solidFill>
                <a:schemeClr val="tx1"/>
              </a:solidFill>
            </a:endParaRPr>
          </a:p>
        </c:rich>
      </c:tx>
      <c:layout/>
      <c:overlay val="0"/>
      <c:spPr>
        <a:noFill/>
        <a:ln>
          <a:noFill/>
        </a:ln>
        <a:effectLst/>
      </c:spPr>
      <c:txPr>
        <a:bodyPr rot="0" spcFirstLastPara="1" vertOverflow="ellipsis" vert="horz" wrap="square" anchor="ctr" anchorCtr="1"/>
        <a:lstStyle/>
        <a:p>
          <a:pPr>
            <a:defRPr sz="2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summary!$B$1</c:f>
              <c:strCache>
                <c:ptCount val="1"/>
                <c:pt idx="0">
                  <c:v>Native</c:v>
                </c:pt>
              </c:strCache>
            </c:strRef>
          </c:tx>
          <c:spPr>
            <a:solidFill>
              <a:schemeClr val="accent1"/>
            </a:solidFill>
            <a:ln>
              <a:noFill/>
            </a:ln>
            <a:effectLst/>
          </c:spPr>
          <c:invertIfNegative val="0"/>
          <c:cat>
            <c:strRef>
              <c:f>summary!$A$2:$A$10</c:f>
              <c:strCache>
                <c:ptCount val="9"/>
                <c:pt idx="0">
                  <c:v>0kb</c:v>
                </c:pt>
                <c:pt idx="1">
                  <c:v>1kb</c:v>
                </c:pt>
                <c:pt idx="2">
                  <c:v>2kb</c:v>
                </c:pt>
                <c:pt idx="3">
                  <c:v>4kb</c:v>
                </c:pt>
                <c:pt idx="4">
                  <c:v>8kb</c:v>
                </c:pt>
                <c:pt idx="5">
                  <c:v>16kb</c:v>
                </c:pt>
                <c:pt idx="6">
                  <c:v>32kb</c:v>
                </c:pt>
                <c:pt idx="7">
                  <c:v>64kb</c:v>
                </c:pt>
                <c:pt idx="8">
                  <c:v>128kb</c:v>
                </c:pt>
              </c:strCache>
            </c:strRef>
          </c:cat>
          <c:val>
            <c:numRef>
              <c:f>summary!$B$2:$B$10</c:f>
              <c:numCache>
                <c:formatCode>General</c:formatCode>
                <c:ptCount val="9"/>
                <c:pt idx="0">
                  <c:v>1</c:v>
                </c:pt>
                <c:pt idx="1">
                  <c:v>1</c:v>
                </c:pt>
                <c:pt idx="2">
                  <c:v>1</c:v>
                </c:pt>
                <c:pt idx="3">
                  <c:v>1</c:v>
                </c:pt>
                <c:pt idx="4">
                  <c:v>1</c:v>
                </c:pt>
                <c:pt idx="5">
                  <c:v>1</c:v>
                </c:pt>
                <c:pt idx="6">
                  <c:v>1</c:v>
                </c:pt>
                <c:pt idx="7">
                  <c:v>1</c:v>
                </c:pt>
                <c:pt idx="8">
                  <c:v>1</c:v>
                </c:pt>
              </c:numCache>
            </c:numRef>
          </c:val>
        </c:ser>
        <c:ser>
          <c:idx val="1"/>
          <c:order val="1"/>
          <c:tx>
            <c:strRef>
              <c:f>summary!$C$1</c:f>
              <c:strCache>
                <c:ptCount val="1"/>
                <c:pt idx="0">
                  <c:v>ERIM</c:v>
                </c:pt>
              </c:strCache>
            </c:strRef>
          </c:tx>
          <c:spPr>
            <a:solidFill>
              <a:schemeClr val="accent2"/>
            </a:solidFill>
            <a:ln>
              <a:noFill/>
            </a:ln>
            <a:effectLst/>
          </c:spPr>
          <c:invertIfNegative val="0"/>
          <c:cat>
            <c:strRef>
              <c:f>summary!$A$2:$A$10</c:f>
              <c:strCache>
                <c:ptCount val="9"/>
                <c:pt idx="0">
                  <c:v>0kb</c:v>
                </c:pt>
                <c:pt idx="1">
                  <c:v>1kb</c:v>
                </c:pt>
                <c:pt idx="2">
                  <c:v>2kb</c:v>
                </c:pt>
                <c:pt idx="3">
                  <c:v>4kb</c:v>
                </c:pt>
                <c:pt idx="4">
                  <c:v>8kb</c:v>
                </c:pt>
                <c:pt idx="5">
                  <c:v>16kb</c:v>
                </c:pt>
                <c:pt idx="6">
                  <c:v>32kb</c:v>
                </c:pt>
                <c:pt idx="7">
                  <c:v>64kb</c:v>
                </c:pt>
                <c:pt idx="8">
                  <c:v>128kb</c:v>
                </c:pt>
              </c:strCache>
            </c:strRef>
          </c:cat>
          <c:val>
            <c:numRef>
              <c:f>summary!$C$2:$C$10</c:f>
              <c:numCache>
                <c:formatCode>General</c:formatCode>
                <c:ptCount val="9"/>
                <c:pt idx="0">
                  <c:v>0.9582609565893544</c:v>
                </c:pt>
                <c:pt idx="1">
                  <c:v>0.95177810627173332</c:v>
                </c:pt>
                <c:pt idx="2">
                  <c:v>0.95437679461185643</c:v>
                </c:pt>
                <c:pt idx="3">
                  <c:v>0.95250504526379254</c:v>
                </c:pt>
                <c:pt idx="4">
                  <c:v>0.95984626433498343</c:v>
                </c:pt>
                <c:pt idx="5">
                  <c:v>0.96101398595018073</c:v>
                </c:pt>
                <c:pt idx="6">
                  <c:v>0.97305471127689502</c:v>
                </c:pt>
                <c:pt idx="7">
                  <c:v>1.0000252188602747</c:v>
                </c:pt>
                <c:pt idx="8">
                  <c:v>0.99993995065884256</c:v>
                </c:pt>
              </c:numCache>
            </c:numRef>
          </c:val>
        </c:ser>
        <c:ser>
          <c:idx val="2"/>
          <c:order val="2"/>
          <c:tx>
            <c:strRef>
              <c:f>summary!$D$1</c:f>
              <c:strCache>
                <c:ptCount val="1"/>
                <c:pt idx="0">
                  <c:v>VMFUNC</c:v>
                </c:pt>
              </c:strCache>
            </c:strRef>
          </c:tx>
          <c:spPr>
            <a:solidFill>
              <a:schemeClr val="accent3"/>
            </a:solidFill>
            <a:ln>
              <a:noFill/>
            </a:ln>
            <a:effectLst/>
          </c:spPr>
          <c:invertIfNegative val="0"/>
          <c:cat>
            <c:strRef>
              <c:f>summary!$A$2:$A$10</c:f>
              <c:strCache>
                <c:ptCount val="9"/>
                <c:pt idx="0">
                  <c:v>0kb</c:v>
                </c:pt>
                <c:pt idx="1">
                  <c:v>1kb</c:v>
                </c:pt>
                <c:pt idx="2">
                  <c:v>2kb</c:v>
                </c:pt>
                <c:pt idx="3">
                  <c:v>4kb</c:v>
                </c:pt>
                <c:pt idx="4">
                  <c:v>8kb</c:v>
                </c:pt>
                <c:pt idx="5">
                  <c:v>16kb</c:v>
                </c:pt>
                <c:pt idx="6">
                  <c:v>32kb</c:v>
                </c:pt>
                <c:pt idx="7">
                  <c:v>64kb</c:v>
                </c:pt>
                <c:pt idx="8">
                  <c:v>128kb</c:v>
                </c:pt>
              </c:strCache>
            </c:strRef>
          </c:cat>
          <c:val>
            <c:numRef>
              <c:f>summary!$D$2:$D$10</c:f>
              <c:numCache>
                <c:formatCode>General</c:formatCode>
                <c:ptCount val="9"/>
                <c:pt idx="0">
                  <c:v>0.85564327413972963</c:v>
                </c:pt>
                <c:pt idx="1">
                  <c:v>0.85828726617647988</c:v>
                </c:pt>
                <c:pt idx="2">
                  <c:v>0.86450465095749485</c:v>
                </c:pt>
                <c:pt idx="3">
                  <c:v>0.87212454044060694</c:v>
                </c:pt>
                <c:pt idx="4">
                  <c:v>0.89975136509710163</c:v>
                </c:pt>
                <c:pt idx="5">
                  <c:v>0.90038441402625358</c:v>
                </c:pt>
                <c:pt idx="6">
                  <c:v>0.92604375470167721</c:v>
                </c:pt>
                <c:pt idx="7">
                  <c:v>0.92572613920990698</c:v>
                </c:pt>
                <c:pt idx="8">
                  <c:v>0.99049081056000177</c:v>
                </c:pt>
              </c:numCache>
            </c:numRef>
          </c:val>
        </c:ser>
        <c:ser>
          <c:idx val="3"/>
          <c:order val="3"/>
          <c:tx>
            <c:strRef>
              <c:f>summary!$E$1</c:f>
              <c:strCache>
                <c:ptCount val="1"/>
                <c:pt idx="0">
                  <c:v>MemSentry-MPX</c:v>
                </c:pt>
              </c:strCache>
            </c:strRef>
          </c:tx>
          <c:spPr>
            <a:solidFill>
              <a:schemeClr val="accent4"/>
            </a:solidFill>
            <a:ln>
              <a:noFill/>
            </a:ln>
            <a:effectLst/>
          </c:spPr>
          <c:invertIfNegative val="0"/>
          <c:cat>
            <c:strRef>
              <c:f>summary!$A$2:$A$10</c:f>
              <c:strCache>
                <c:ptCount val="9"/>
                <c:pt idx="0">
                  <c:v>0kb</c:v>
                </c:pt>
                <c:pt idx="1">
                  <c:v>1kb</c:v>
                </c:pt>
                <c:pt idx="2">
                  <c:v>2kb</c:v>
                </c:pt>
                <c:pt idx="3">
                  <c:v>4kb</c:v>
                </c:pt>
                <c:pt idx="4">
                  <c:v>8kb</c:v>
                </c:pt>
                <c:pt idx="5">
                  <c:v>16kb</c:v>
                </c:pt>
                <c:pt idx="6">
                  <c:v>32kb</c:v>
                </c:pt>
                <c:pt idx="7">
                  <c:v>64kb</c:v>
                </c:pt>
                <c:pt idx="8">
                  <c:v>128kb</c:v>
                </c:pt>
              </c:strCache>
            </c:strRef>
          </c:cat>
          <c:val>
            <c:numRef>
              <c:f>summary!$E$2:$E$10</c:f>
              <c:numCache>
                <c:formatCode>General</c:formatCode>
                <c:ptCount val="9"/>
                <c:pt idx="0">
                  <c:v>0.70330533643904669</c:v>
                </c:pt>
                <c:pt idx="1">
                  <c:v>0.71907296318438163</c:v>
                </c:pt>
                <c:pt idx="2">
                  <c:v>0.73198726858488572</c:v>
                </c:pt>
                <c:pt idx="3">
                  <c:v>0.73780550753268459</c:v>
                </c:pt>
                <c:pt idx="4">
                  <c:v>0.76092581115842917</c:v>
                </c:pt>
                <c:pt idx="5">
                  <c:v>0.81384520149784256</c:v>
                </c:pt>
                <c:pt idx="6">
                  <c:v>0.85309995659730731</c:v>
                </c:pt>
                <c:pt idx="7">
                  <c:v>0.96359747208253022</c:v>
                </c:pt>
                <c:pt idx="8">
                  <c:v>1.0000370010938628</c:v>
                </c:pt>
              </c:numCache>
            </c:numRef>
          </c:val>
        </c:ser>
        <c:ser>
          <c:idx val="4"/>
          <c:order val="4"/>
          <c:tx>
            <c:strRef>
              <c:f>summary!$F$1</c:f>
              <c:strCache>
                <c:ptCount val="1"/>
                <c:pt idx="0">
                  <c:v>Light-weight Context</c:v>
                </c:pt>
              </c:strCache>
            </c:strRef>
          </c:tx>
          <c:spPr>
            <a:solidFill>
              <a:schemeClr val="accent6">
                <a:lumMod val="75000"/>
              </a:schemeClr>
            </a:solidFill>
            <a:ln>
              <a:noFill/>
            </a:ln>
            <a:effectLst/>
          </c:spPr>
          <c:invertIfNegative val="0"/>
          <c:cat>
            <c:strRef>
              <c:f>summary!$A$2:$A$10</c:f>
              <c:strCache>
                <c:ptCount val="9"/>
                <c:pt idx="0">
                  <c:v>0kb</c:v>
                </c:pt>
                <c:pt idx="1">
                  <c:v>1kb</c:v>
                </c:pt>
                <c:pt idx="2">
                  <c:v>2kb</c:v>
                </c:pt>
                <c:pt idx="3">
                  <c:v>4kb</c:v>
                </c:pt>
                <c:pt idx="4">
                  <c:v>8kb</c:v>
                </c:pt>
                <c:pt idx="5">
                  <c:v>16kb</c:v>
                </c:pt>
                <c:pt idx="6">
                  <c:v>32kb</c:v>
                </c:pt>
                <c:pt idx="7">
                  <c:v>64kb</c:v>
                </c:pt>
                <c:pt idx="8">
                  <c:v>128kb</c:v>
                </c:pt>
              </c:strCache>
            </c:strRef>
          </c:cat>
          <c:val>
            <c:numRef>
              <c:f>summary!$F$2:$F$10</c:f>
              <c:numCache>
                <c:formatCode>General</c:formatCode>
                <c:ptCount val="9"/>
                <c:pt idx="0">
                  <c:v>0.34290872916572063</c:v>
                </c:pt>
                <c:pt idx="1">
                  <c:v>0.36944042124981197</c:v>
                </c:pt>
                <c:pt idx="2">
                  <c:v>0.37790724370283041</c:v>
                </c:pt>
                <c:pt idx="3">
                  <c:v>0.39079176493960305</c:v>
                </c:pt>
                <c:pt idx="4">
                  <c:v>0.44089388355349551</c:v>
                </c:pt>
                <c:pt idx="5">
                  <c:v>0.45480511330137446</c:v>
                </c:pt>
                <c:pt idx="6">
                  <c:v>0.47608928709030229</c:v>
                </c:pt>
                <c:pt idx="7">
                  <c:v>0.50757945823854167</c:v>
                </c:pt>
                <c:pt idx="8">
                  <c:v>0.63056676330955574</c:v>
                </c:pt>
              </c:numCache>
            </c:numRef>
          </c:val>
        </c:ser>
        <c:dLbls>
          <c:showLegendKey val="0"/>
          <c:showVal val="0"/>
          <c:showCatName val="0"/>
          <c:showSerName val="0"/>
          <c:showPercent val="0"/>
          <c:showBubbleSize val="0"/>
        </c:dLbls>
        <c:gapWidth val="219"/>
        <c:overlap val="-27"/>
        <c:axId val="394595240"/>
        <c:axId val="394595632"/>
      </c:barChart>
      <c:catAx>
        <c:axId val="394595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94595632"/>
        <c:crosses val="autoZero"/>
        <c:auto val="1"/>
        <c:lblAlgn val="ctr"/>
        <c:lblOffset val="100"/>
        <c:noMultiLvlLbl val="0"/>
      </c:catAx>
      <c:valAx>
        <c:axId val="3945956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94595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7020"/>
          </a:xfrm>
          <a:prstGeom prst="rect">
            <a:avLst/>
          </a:prstGeom>
        </p:spPr>
        <p:txBody>
          <a:bodyPr vert="horz" lIns="91440" tIns="45720" rIns="91440" bIns="45720" rtlCol="0"/>
          <a:lstStyle>
            <a:lvl1pPr algn="r">
              <a:defRPr sz="1200"/>
            </a:lvl1pPr>
          </a:lstStyle>
          <a:p>
            <a:fld id="{B2B24B91-D23F-495C-8BE7-3C048C23666F}" type="datetimeFigureOut">
              <a:rPr lang="en-US" smtClean="0"/>
              <a:t>8/14/2019</a:t>
            </a:fld>
            <a:endParaRPr lang="en-US"/>
          </a:p>
        </p:txBody>
      </p:sp>
      <p:sp>
        <p:nvSpPr>
          <p:cNvPr id="4" name="Footer Placeholder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08981"/>
            <a:ext cx="2944283" cy="497019"/>
          </a:xfrm>
          <a:prstGeom prst="rect">
            <a:avLst/>
          </a:prstGeom>
        </p:spPr>
        <p:txBody>
          <a:bodyPr vert="horz" lIns="91440" tIns="45720" rIns="91440" bIns="45720" rtlCol="0" anchor="b"/>
          <a:lstStyle>
            <a:lvl1pPr algn="r">
              <a:defRPr sz="1200"/>
            </a:lvl1pPr>
          </a:lstStyle>
          <a:p>
            <a:fld id="{79D9A5DD-2FE2-466F-B142-B4B635A52074}" type="slidenum">
              <a:rPr lang="en-US" smtClean="0"/>
              <a:t>‹#›</a:t>
            </a:fld>
            <a:endParaRPr lang="en-US"/>
          </a:p>
        </p:txBody>
      </p:sp>
    </p:spTree>
    <p:extLst>
      <p:ext uri="{BB962C8B-B14F-4D97-AF65-F5344CB8AC3E}">
        <p14:creationId xmlns:p14="http://schemas.microsoft.com/office/powerpoint/2010/main" val="3830749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fld id="{B61AB893-D60F-4ACE-9800-08C3FEE9F1EC}" type="datetimeFigureOut">
              <a:rPr lang="en-US" smtClean="0"/>
              <a:t>8/14/2019</a:t>
            </a:fld>
            <a:endParaRPr lang="en-US"/>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fld id="{245FE2E2-E9DF-419F-A515-2B998F8E500B}" type="slidenum">
              <a:rPr lang="en-US" smtClean="0"/>
              <a:t>‹#›</a:t>
            </a:fld>
            <a:endParaRPr lang="en-US"/>
          </a:p>
        </p:txBody>
      </p:sp>
    </p:spTree>
    <p:extLst>
      <p:ext uri="{BB962C8B-B14F-4D97-AF65-F5344CB8AC3E}">
        <p14:creationId xmlns:p14="http://schemas.microsoft.com/office/powerpoint/2010/main" val="40527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p>
          <a:p>
            <a:endParaRPr lang="en-US" dirty="0" smtClean="0"/>
          </a:p>
          <a:p>
            <a:r>
              <a:rPr lang="en-US" dirty="0" smtClean="0"/>
              <a:t>I’m Anjo</a:t>
            </a:r>
            <a:r>
              <a:rPr lang="en-US" baseline="0" dirty="0" smtClean="0"/>
              <a:t> and this talk is about joint work with my colleges from MPI-SWS.</a:t>
            </a:r>
          </a:p>
          <a:p>
            <a:endParaRPr lang="en-US" baseline="0" dirty="0" smtClean="0"/>
          </a:p>
          <a:p>
            <a:r>
              <a:rPr lang="en-US" baseline="0" dirty="0" smtClean="0"/>
              <a:t>In this work we demonstrate how to securely &amp; efficiently isolate sensitive data within the same process by using Memory Protections Keys.</a:t>
            </a:r>
          </a:p>
          <a:p>
            <a:endParaRPr lang="en-US" baseline="0" dirty="0" smtClean="0"/>
          </a:p>
          <a:p>
            <a:r>
              <a:rPr lang="en-US" baseline="0" dirty="0" smtClean="0"/>
              <a:t>MPK is a recent hardware </a:t>
            </a:r>
            <a:r>
              <a:rPr lang="en-US" baseline="0" dirty="0" smtClean="0"/>
              <a:t>feature in x86 and power </a:t>
            </a:r>
            <a:r>
              <a:rPr lang="en-US" baseline="0" dirty="0" smtClean="0"/>
              <a:t>that allows applications to control access to a set of pages.</a:t>
            </a:r>
          </a:p>
        </p:txBody>
      </p:sp>
      <p:sp>
        <p:nvSpPr>
          <p:cNvPr id="4" name="Slide Number Placeholder 3"/>
          <p:cNvSpPr>
            <a:spLocks noGrp="1"/>
          </p:cNvSpPr>
          <p:nvPr>
            <p:ph type="sldNum" sz="quarter" idx="10"/>
          </p:nvPr>
        </p:nvSpPr>
        <p:spPr/>
        <p:txBody>
          <a:bodyPr/>
          <a:lstStyle/>
          <a:p>
            <a:fld id="{245FE2E2-E9DF-419F-A515-2B998F8E500B}" type="slidenum">
              <a:rPr lang="en-US" smtClean="0"/>
              <a:t>1</a:t>
            </a:fld>
            <a:endParaRPr lang="en-US"/>
          </a:p>
        </p:txBody>
      </p:sp>
    </p:spTree>
    <p:extLst>
      <p:ext uri="{BB962C8B-B14F-4D97-AF65-F5344CB8AC3E}">
        <p14:creationId xmlns:p14="http://schemas.microsoft.com/office/powerpoint/2010/main" val="969480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a new system call, an application can update the </a:t>
            </a:r>
            <a:r>
              <a:rPr lang="en-US" baseline="0" dirty="0" err="1" smtClean="0"/>
              <a:t>Pkey</a:t>
            </a:r>
            <a:r>
              <a:rPr lang="en-US" baseline="0" dirty="0" smtClean="0"/>
              <a:t> of a page, assigning it to one of 16 per-process </a:t>
            </a:r>
            <a:r>
              <a:rPr lang="en-US" baseline="0" dirty="0" err="1" smtClean="0"/>
              <a:t>pkeys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45FE2E2-E9DF-419F-A515-2B998F8E500B}" type="slidenum">
              <a:rPr lang="en-US" smtClean="0"/>
              <a:t>10</a:t>
            </a:fld>
            <a:endParaRPr lang="en-US"/>
          </a:p>
        </p:txBody>
      </p:sp>
    </p:spTree>
    <p:extLst>
      <p:ext uri="{BB962C8B-B14F-4D97-AF65-F5344CB8AC3E}">
        <p14:creationId xmlns:p14="http://schemas.microsoft.com/office/powerpoint/2010/main" val="1009086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a:t>
            </a:r>
            <a:r>
              <a:rPr lang="en-US" baseline="0" dirty="0" smtClean="0"/>
              <a:t> to</a:t>
            </a:r>
            <a:r>
              <a:rPr lang="en-US" dirty="0" smtClean="0"/>
              <a:t> memory</a:t>
            </a:r>
            <a:r>
              <a:rPr lang="en-US" baseline="0" dirty="0" smtClean="0"/>
              <a:t> pages of a </a:t>
            </a:r>
            <a:r>
              <a:rPr lang="en-US" dirty="0" err="1" smtClean="0"/>
              <a:t>pkeys</a:t>
            </a:r>
            <a:r>
              <a:rPr lang="en-US" dirty="0" smtClean="0"/>
              <a:t> </a:t>
            </a:r>
            <a:r>
              <a:rPr lang="en-US" dirty="0" smtClean="0"/>
              <a:t>is controlled via</a:t>
            </a:r>
            <a:r>
              <a:rPr lang="en-US" baseline="0" dirty="0" smtClean="0"/>
              <a:t> a new processor register called PKRU.</a:t>
            </a:r>
          </a:p>
          <a:p>
            <a:endParaRPr lang="en-US" baseline="0" dirty="0" smtClean="0"/>
          </a:p>
          <a:p>
            <a:r>
              <a:rPr lang="en-US" baseline="0" dirty="0" smtClean="0"/>
              <a:t>For every PKEY it holds a read and write bit.</a:t>
            </a:r>
          </a:p>
          <a:p>
            <a:endParaRPr lang="en-US" baseline="0" dirty="0" smtClean="0"/>
          </a:p>
          <a:p>
            <a:r>
              <a:rPr lang="en-US" baseline="0" dirty="0" smtClean="0"/>
              <a:t>At application start only </a:t>
            </a:r>
            <a:r>
              <a:rPr lang="en-US" baseline="0" dirty="0" err="1" smtClean="0"/>
              <a:t>pkey</a:t>
            </a:r>
            <a:r>
              <a:rPr lang="en-US" baseline="0" dirty="0" smtClean="0"/>
              <a:t> 0 is accessible.</a:t>
            </a:r>
          </a:p>
        </p:txBody>
      </p:sp>
      <p:sp>
        <p:nvSpPr>
          <p:cNvPr id="4" name="Slide Number Placeholder 3"/>
          <p:cNvSpPr>
            <a:spLocks noGrp="1"/>
          </p:cNvSpPr>
          <p:nvPr>
            <p:ph type="sldNum" sz="quarter" idx="10"/>
          </p:nvPr>
        </p:nvSpPr>
        <p:spPr/>
        <p:txBody>
          <a:bodyPr/>
          <a:lstStyle/>
          <a:p>
            <a:fld id="{245FE2E2-E9DF-419F-A515-2B998F8E500B}" type="slidenum">
              <a:rPr lang="en-US" smtClean="0"/>
              <a:t>11</a:t>
            </a:fld>
            <a:endParaRPr lang="en-US"/>
          </a:p>
        </p:txBody>
      </p:sp>
    </p:spTree>
    <p:extLst>
      <p:ext uri="{BB962C8B-B14F-4D97-AF65-F5344CB8AC3E}">
        <p14:creationId xmlns:p14="http://schemas.microsoft.com/office/powerpoint/2010/main" val="2424109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enable or disable</a:t>
            </a:r>
            <a:r>
              <a:rPr lang="en-US" baseline="0" dirty="0" smtClean="0"/>
              <a:t> access to a protection key, a new </a:t>
            </a:r>
            <a:r>
              <a:rPr lang="en-US" baseline="0" dirty="0" err="1" smtClean="0"/>
              <a:t>userspace</a:t>
            </a:r>
            <a:r>
              <a:rPr lang="en-US" baseline="0" dirty="0" smtClean="0"/>
              <a:t> instruction called WRPKRU updates the bitmap. This </a:t>
            </a:r>
            <a:r>
              <a:rPr lang="en-US" baseline="0" dirty="0" err="1" smtClean="0"/>
              <a:t>userspace</a:t>
            </a:r>
            <a:r>
              <a:rPr lang="en-US" baseline="0" dirty="0" smtClean="0"/>
              <a:t> instruction is the key to fast switching. In our experiments we observed a single switch to take between 11 and 260 </a:t>
            </a:r>
            <a:r>
              <a:rPr lang="en-US" baseline="0" dirty="0" smtClean="0"/>
              <a:t>cycles depending on the pipeline state, </a:t>
            </a:r>
            <a:r>
              <a:rPr lang="en-US" baseline="0" dirty="0" smtClean="0"/>
              <a:t>but mostly below 100 cycles per switch. In contrast, the fasted page table switch based on VMFUNC takes at least 330 cycles in a simple </a:t>
            </a:r>
            <a:r>
              <a:rPr lang="en-US" baseline="0" dirty="0" err="1" smtClean="0"/>
              <a:t>microbenchmark</a:t>
            </a:r>
            <a:r>
              <a:rPr lang="en-US" baseline="0" dirty="0" smtClean="0"/>
              <a:t>.</a:t>
            </a:r>
          </a:p>
          <a:p>
            <a:endParaRPr lang="en-US" baseline="0" dirty="0" smtClean="0"/>
          </a:p>
          <a:p>
            <a:r>
              <a:rPr lang="en-US" baseline="0" dirty="0" smtClean="0"/>
              <a:t>**** </a:t>
            </a:r>
          </a:p>
          <a:p>
            <a:endParaRPr lang="en-US" baseline="0" dirty="0" smtClean="0"/>
          </a:p>
          <a:p>
            <a:r>
              <a:rPr lang="en-US" baseline="0" dirty="0" smtClean="0"/>
              <a:t>After updating the permission register, data of a page can be accessed</a:t>
            </a:r>
          </a:p>
          <a:p>
            <a:endParaRPr lang="en-US" baseline="0" dirty="0" smtClean="0"/>
          </a:p>
          <a:p>
            <a:r>
              <a:rPr lang="en-US" baseline="0" dirty="0" smtClean="0"/>
              <a:t>Using MPK, an application can divide its address space into </a:t>
            </a:r>
            <a:r>
              <a:rPr lang="en-US" baseline="0" dirty="0" err="1" smtClean="0"/>
              <a:t>upto</a:t>
            </a:r>
            <a:r>
              <a:rPr lang="en-US" baseline="0" dirty="0" smtClean="0"/>
              <a:t> 16 memory domain and selectively grant access with </a:t>
            </a:r>
            <a:r>
              <a:rPr lang="en-US" baseline="0" dirty="0" smtClean="0"/>
              <a:t>little overhead</a:t>
            </a:r>
            <a:r>
              <a:rPr lang="en-US" baseline="0" dirty="0" smtClean="0"/>
              <a:t>. </a:t>
            </a:r>
          </a:p>
        </p:txBody>
      </p:sp>
      <p:sp>
        <p:nvSpPr>
          <p:cNvPr id="4" name="Slide Number Placeholder 3"/>
          <p:cNvSpPr>
            <a:spLocks noGrp="1"/>
          </p:cNvSpPr>
          <p:nvPr>
            <p:ph type="sldNum" sz="quarter" idx="10"/>
          </p:nvPr>
        </p:nvSpPr>
        <p:spPr/>
        <p:txBody>
          <a:bodyPr/>
          <a:lstStyle/>
          <a:p>
            <a:fld id="{245FE2E2-E9DF-419F-A515-2B998F8E500B}" type="slidenum">
              <a:rPr lang="en-US" smtClean="0"/>
              <a:t>12</a:t>
            </a:fld>
            <a:endParaRPr lang="en-US"/>
          </a:p>
        </p:txBody>
      </p:sp>
    </p:spTree>
    <p:extLst>
      <p:ext uri="{BB962C8B-B14F-4D97-AF65-F5344CB8AC3E}">
        <p14:creationId xmlns:p14="http://schemas.microsoft.com/office/powerpoint/2010/main" val="2779367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fast </a:t>
            </a:r>
            <a:r>
              <a:rPr lang="en-US" dirty="0" err="1" smtClean="0"/>
              <a:t>userspace</a:t>
            </a:r>
            <a:r>
              <a:rPr lang="en-US" dirty="0" smtClean="0"/>
              <a:t> switching</a:t>
            </a:r>
            <a:r>
              <a:rPr lang="en-US" baseline="0" dirty="0" smtClean="0"/>
              <a:t> makes MPK vulnerable to malicious attacks.</a:t>
            </a:r>
          </a:p>
          <a:p>
            <a:endParaRPr lang="en-US" baseline="0" dirty="0" smtClean="0"/>
          </a:p>
          <a:p>
            <a:r>
              <a:rPr lang="en-US" dirty="0" smtClean="0"/>
              <a:t>a malicious attack can simpl</a:t>
            </a:r>
            <a:r>
              <a:rPr lang="en-US" baseline="0" dirty="0" smtClean="0"/>
              <a:t>y create </a:t>
            </a:r>
            <a:r>
              <a:rPr lang="en-US" baseline="0" dirty="0" smtClean="0"/>
              <a:t>its own permission </a:t>
            </a:r>
            <a:r>
              <a:rPr lang="en-US" baseline="0" dirty="0" smtClean="0"/>
              <a:t>register </a:t>
            </a:r>
            <a:r>
              <a:rPr lang="en-US" baseline="0" dirty="0" smtClean="0"/>
              <a:t>update instructing granting </a:t>
            </a:r>
            <a:r>
              <a:rPr lang="en-US" baseline="0" dirty="0" smtClean="0"/>
              <a:t>access to all protection keys.</a:t>
            </a:r>
          </a:p>
          <a:p>
            <a:endParaRPr lang="en-US" baseline="0" dirty="0" smtClean="0"/>
          </a:p>
          <a:p>
            <a:r>
              <a:rPr lang="en-US" dirty="0" smtClean="0"/>
              <a:t>Hence, by itself MPK cannot prevent malicious</a:t>
            </a:r>
            <a:r>
              <a:rPr lang="en-US" baseline="0" dirty="0" smtClean="0"/>
              <a:t> attacks</a:t>
            </a:r>
            <a:r>
              <a:rPr lang="en-US" dirty="0" smtClean="0"/>
              <a:t>.</a:t>
            </a:r>
          </a:p>
        </p:txBody>
      </p:sp>
      <p:sp>
        <p:nvSpPr>
          <p:cNvPr id="4" name="Slide Number Placeholder 3"/>
          <p:cNvSpPr>
            <a:spLocks noGrp="1"/>
          </p:cNvSpPr>
          <p:nvPr>
            <p:ph type="sldNum" sz="quarter" idx="10"/>
          </p:nvPr>
        </p:nvSpPr>
        <p:spPr/>
        <p:txBody>
          <a:bodyPr/>
          <a:lstStyle/>
          <a:p>
            <a:fld id="{245FE2E2-E9DF-419F-A515-2B998F8E500B}" type="slidenum">
              <a:rPr lang="en-US" smtClean="0"/>
              <a:t>13</a:t>
            </a:fld>
            <a:endParaRPr lang="en-US"/>
          </a:p>
        </p:txBody>
      </p:sp>
    </p:spTree>
    <p:extLst>
      <p:ext uri="{BB962C8B-B14F-4D97-AF65-F5344CB8AC3E}">
        <p14:creationId xmlns:p14="http://schemas.microsoft.com/office/powerpoint/2010/main" val="2890465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a:t>
            </a:r>
            <a:r>
              <a:rPr lang="en-US" baseline="0" dirty="0" smtClean="0"/>
              <a:t> overview of how ERIM prevents this privilege escalation</a:t>
            </a:r>
          </a:p>
          <a:p>
            <a:endParaRPr lang="en-US" baseline="0" dirty="0" smtClean="0"/>
          </a:p>
          <a:p>
            <a:r>
              <a:rPr lang="en-US" baseline="0" dirty="0" smtClean="0"/>
              <a:t>we isolate the sensitive data in a trusted compartment in pages marked with PKEY1.</a:t>
            </a:r>
          </a:p>
          <a:p>
            <a:endParaRPr lang="en-US" baseline="0" dirty="0" smtClean="0"/>
          </a:p>
          <a:p>
            <a:r>
              <a:rPr lang="en-US" baseline="0" dirty="0" smtClean="0"/>
              <a:t>To prevent malicious attacks gaining access to PKEY 1, we rely on a two step approach.</a:t>
            </a:r>
          </a:p>
          <a:p>
            <a:endParaRPr lang="en-US" baseline="0" dirty="0" smtClean="0"/>
          </a:p>
          <a:p>
            <a:r>
              <a:rPr lang="en-US" baseline="0" dirty="0" smtClean="0"/>
              <a:t>***</a:t>
            </a:r>
          </a:p>
          <a:p>
            <a:endParaRPr lang="en-US" baseline="0" dirty="0" smtClean="0"/>
          </a:p>
          <a:p>
            <a:r>
              <a:rPr lang="en-US" baseline="0" dirty="0" smtClean="0"/>
              <a:t>Frist, we then define a safe way to switch between the application and the TC.</a:t>
            </a:r>
          </a:p>
        </p:txBody>
      </p:sp>
      <p:sp>
        <p:nvSpPr>
          <p:cNvPr id="4" name="Slide Number Placeholder 3"/>
          <p:cNvSpPr>
            <a:spLocks noGrp="1"/>
          </p:cNvSpPr>
          <p:nvPr>
            <p:ph type="sldNum" sz="quarter" idx="10"/>
          </p:nvPr>
        </p:nvSpPr>
        <p:spPr/>
        <p:txBody>
          <a:bodyPr/>
          <a:lstStyle/>
          <a:p>
            <a:fld id="{245FE2E2-E9DF-419F-A515-2B998F8E500B}" type="slidenum">
              <a:rPr lang="en-US" smtClean="0"/>
              <a:t>14</a:t>
            </a:fld>
            <a:endParaRPr lang="en-US"/>
          </a:p>
        </p:txBody>
      </p:sp>
    </p:spTree>
    <p:extLst>
      <p:ext uri="{BB962C8B-B14F-4D97-AF65-F5344CB8AC3E}">
        <p14:creationId xmlns:p14="http://schemas.microsoft.com/office/powerpoint/2010/main" val="4002101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we prevent</a:t>
            </a:r>
            <a:r>
              <a:rPr lang="en-US" baseline="0" dirty="0" smtClean="0"/>
              <a:t> the attacker from executing instructions that violate the isolation of the TC.</a:t>
            </a:r>
          </a:p>
          <a:p>
            <a:endParaRPr lang="en-US" baseline="0" dirty="0" smtClean="0"/>
          </a:p>
          <a:p>
            <a:r>
              <a:rPr lang="en-US" baseline="0" dirty="0" smtClean="0"/>
              <a:t>ERIM prevents this by vetting all executable </a:t>
            </a:r>
            <a:r>
              <a:rPr lang="en-US" baseline="0" dirty="0" smtClean="0"/>
              <a:t>memory before enabling execute permission</a:t>
            </a:r>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ERIM finds an unsafe permission register update, the execution is simply stopped</a:t>
            </a:r>
          </a:p>
        </p:txBody>
      </p:sp>
      <p:sp>
        <p:nvSpPr>
          <p:cNvPr id="4" name="Slide Number Placeholder 3"/>
          <p:cNvSpPr>
            <a:spLocks noGrp="1"/>
          </p:cNvSpPr>
          <p:nvPr>
            <p:ph type="sldNum" sz="quarter" idx="10"/>
          </p:nvPr>
        </p:nvSpPr>
        <p:spPr/>
        <p:txBody>
          <a:bodyPr/>
          <a:lstStyle/>
          <a:p>
            <a:fld id="{245FE2E2-E9DF-419F-A515-2B998F8E500B}" type="slidenum">
              <a:rPr lang="en-US" smtClean="0"/>
              <a:t>15</a:t>
            </a:fld>
            <a:endParaRPr lang="en-US"/>
          </a:p>
        </p:txBody>
      </p:sp>
    </p:spTree>
    <p:extLst>
      <p:ext uri="{BB962C8B-B14F-4D97-AF65-F5344CB8AC3E}">
        <p14:creationId xmlns:p14="http://schemas.microsoft.com/office/powerpoint/2010/main" val="2712862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an attacker is unable to circumvent ERIM’s isolation.</a:t>
            </a:r>
          </a:p>
          <a:p>
            <a:endParaRPr lang="en-US" baseline="0" dirty="0" smtClean="0"/>
          </a:p>
          <a:p>
            <a:r>
              <a:rPr lang="en-US" baseline="0" dirty="0" smtClean="0"/>
              <a:t>In the process though ERIM may stop the execution of some applications.</a:t>
            </a:r>
          </a:p>
          <a:p>
            <a:endParaRPr lang="en-US" baseline="0" dirty="0" smtClean="0"/>
          </a:p>
          <a:p>
            <a:r>
              <a:rPr lang="en-US" baseline="0" dirty="0" smtClean="0"/>
              <a:t>These apps are not inline with ERIM’s safety checks. As they may include inadvertent instruction sequences which update the permission register.</a:t>
            </a:r>
          </a:p>
          <a:p>
            <a:endParaRPr lang="en-US" baseline="0" dirty="0" smtClean="0"/>
          </a:p>
          <a:p>
            <a:r>
              <a:rPr lang="en-US" baseline="0" dirty="0" smtClean="0"/>
              <a:t>*****</a:t>
            </a:r>
          </a:p>
          <a:p>
            <a:endParaRPr lang="en-US" baseline="0" dirty="0" smtClean="0"/>
          </a:p>
          <a:p>
            <a:r>
              <a:rPr lang="en-US" baseline="0" dirty="0" smtClean="0"/>
              <a:t>To enable execution of such binaries, we devising a rewrite strategy to eliminate the permission register updates while maintaining the semantics of the binary code.</a:t>
            </a:r>
          </a:p>
          <a:p>
            <a:endParaRPr lang="en-US" baseline="0" dirty="0" smtClean="0"/>
          </a:p>
          <a:p>
            <a:r>
              <a:rPr lang="en-US" baseline="0" dirty="0" smtClean="0"/>
              <a:t>Our rewriting  approach has enjoyed independent interest and has already been used in other work.</a:t>
            </a:r>
            <a:endParaRPr lang="en-US" dirty="0"/>
          </a:p>
        </p:txBody>
      </p:sp>
      <p:sp>
        <p:nvSpPr>
          <p:cNvPr id="4" name="Slide Number Placeholder 3"/>
          <p:cNvSpPr>
            <a:spLocks noGrp="1"/>
          </p:cNvSpPr>
          <p:nvPr>
            <p:ph type="sldNum" sz="quarter" idx="10"/>
          </p:nvPr>
        </p:nvSpPr>
        <p:spPr/>
        <p:txBody>
          <a:bodyPr/>
          <a:lstStyle/>
          <a:p>
            <a:fld id="{245FE2E2-E9DF-419F-A515-2B998F8E500B}" type="slidenum">
              <a:rPr lang="en-US" smtClean="0"/>
              <a:t>16</a:t>
            </a:fld>
            <a:endParaRPr lang="en-US"/>
          </a:p>
        </p:txBody>
      </p:sp>
    </p:spTree>
    <p:extLst>
      <p:ext uri="{BB962C8B-B14F-4D97-AF65-F5344CB8AC3E}">
        <p14:creationId xmlns:p14="http://schemas.microsoft.com/office/powerpoint/2010/main" val="1981410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Lastly we applied ERIM to frequently-switching use cases and observe</a:t>
            </a:r>
            <a:r>
              <a:rPr lang="en-US" baseline="0" dirty="0" smtClean="0"/>
              <a:t> substantially lower overhead compared to prior art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45FE2E2-E9DF-419F-A515-2B998F8E500B}" type="slidenum">
              <a:rPr lang="en-US" smtClean="0"/>
              <a:t>17</a:t>
            </a:fld>
            <a:endParaRPr lang="en-US"/>
          </a:p>
        </p:txBody>
      </p:sp>
    </p:spTree>
    <p:extLst>
      <p:ext uri="{BB962C8B-B14F-4D97-AF65-F5344CB8AC3E}">
        <p14:creationId xmlns:p14="http://schemas.microsoft.com/office/powerpoint/2010/main" val="4059174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tell you how we prevent malicious attacks in detail. Let me introduce the two culprit instructions which update the permission register</a:t>
            </a:r>
            <a:endParaRPr lang="en-US" dirty="0" smtClean="0"/>
          </a:p>
          <a:p>
            <a:endParaRPr lang="en-US" baseline="0" dirty="0" smtClean="0"/>
          </a:p>
          <a:p>
            <a:r>
              <a:rPr lang="en-US" baseline="0" dirty="0" smtClean="0"/>
              <a:t>WRPKRU writes the </a:t>
            </a:r>
            <a:r>
              <a:rPr lang="en-US" baseline="0" dirty="0" err="1" smtClean="0"/>
              <a:t>eax</a:t>
            </a:r>
            <a:r>
              <a:rPr lang="en-US" baseline="0" dirty="0" smtClean="0"/>
              <a:t> register directly in the PKRU register</a:t>
            </a:r>
          </a:p>
          <a:p>
            <a:endParaRPr lang="en-US" baseline="0" dirty="0" smtClean="0"/>
          </a:p>
          <a:p>
            <a:r>
              <a:rPr lang="en-US" baseline="0" dirty="0" smtClean="0"/>
              <a:t>While XRSTOR loads the register contents from memory.</a:t>
            </a:r>
          </a:p>
          <a:p>
            <a:endParaRPr lang="en-US" baseline="0" dirty="0" smtClean="0"/>
          </a:p>
          <a:p>
            <a:r>
              <a:rPr lang="en-US" baseline="0" dirty="0" smtClean="0"/>
              <a:t>Our goal is prevent an attacker from making unsafe use of these instructions.</a:t>
            </a:r>
          </a:p>
        </p:txBody>
      </p:sp>
      <p:sp>
        <p:nvSpPr>
          <p:cNvPr id="4" name="Slide Number Placeholder 3"/>
          <p:cNvSpPr>
            <a:spLocks noGrp="1"/>
          </p:cNvSpPr>
          <p:nvPr>
            <p:ph type="sldNum" sz="quarter" idx="10"/>
          </p:nvPr>
        </p:nvSpPr>
        <p:spPr/>
        <p:txBody>
          <a:bodyPr/>
          <a:lstStyle/>
          <a:p>
            <a:fld id="{245FE2E2-E9DF-419F-A515-2B998F8E500B}" type="slidenum">
              <a:rPr lang="en-US" smtClean="0"/>
              <a:t>18</a:t>
            </a:fld>
            <a:endParaRPr lang="en-US"/>
          </a:p>
        </p:txBody>
      </p:sp>
    </p:spTree>
    <p:extLst>
      <p:ext uri="{BB962C8B-B14F-4D97-AF65-F5344CB8AC3E}">
        <p14:creationId xmlns:p14="http://schemas.microsoft.com/office/powerpoint/2010/main" val="308065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dirty="0" smtClean="0"/>
              <a:t>At first</a:t>
            </a:r>
            <a:r>
              <a:rPr lang="en-US" b="0" baseline="0" dirty="0" smtClean="0"/>
              <a:t> w</a:t>
            </a:r>
            <a:r>
              <a:rPr lang="en-US" b="0" dirty="0" smtClean="0"/>
              <a:t>e </a:t>
            </a:r>
            <a:r>
              <a:rPr lang="en-US" b="0" baseline="0" dirty="0" smtClean="0"/>
              <a:t>define safe call gates which switch between TC and UA. </a:t>
            </a:r>
            <a:r>
              <a:rPr lang="en-US" b="0" dirty="0" smtClean="0"/>
              <a:t>They allow the efficient switching.</a:t>
            </a:r>
            <a:endParaRPr lang="en-US" b="0" baseline="0" dirty="0" smtClean="0"/>
          </a:p>
          <a:p>
            <a:endParaRPr lang="en-US" b="0" baseline="0" dirty="0" smtClean="0"/>
          </a:p>
          <a:p>
            <a:r>
              <a:rPr lang="en-US" b="0" baseline="0" dirty="0" smtClean="0"/>
              <a:t>When switching from UA to TC, the permission register is updated to grant access to the trusted compartment and calls a designated entry point of the TC via a direct jump. Afterwards TC guarantees to reduce the permissions before handing back the execution to the UA. </a:t>
            </a:r>
          </a:p>
          <a:p>
            <a:endParaRPr lang="en-US" b="0" baseline="0" dirty="0" smtClean="0"/>
          </a:p>
          <a:p>
            <a:r>
              <a:rPr lang="en-US" b="0" baseline="0" dirty="0" smtClean="0"/>
              <a:t>When switching back to the UA, the permission register is updated to exclude the TC. Without any further protection, **** this WRPKRU is vulnerable to an attack where the EAX register is prepared to include the TC and then a control flow hijack is performed to jump directly to the WRPKRU instruction. Afterwards the control would continue in the untrusted application violating the isolation guarantees of the TC.</a:t>
            </a:r>
          </a:p>
        </p:txBody>
      </p:sp>
      <p:sp>
        <p:nvSpPr>
          <p:cNvPr id="4" name="Foliennummernplatzhalter 3"/>
          <p:cNvSpPr>
            <a:spLocks noGrp="1"/>
          </p:cNvSpPr>
          <p:nvPr>
            <p:ph type="sldNum" sz="quarter" idx="10"/>
          </p:nvPr>
        </p:nvSpPr>
        <p:spPr/>
        <p:txBody>
          <a:bodyPr/>
          <a:lstStyle/>
          <a:p>
            <a:fld id="{245FE2E2-E9DF-419F-A515-2B998F8E500B}" type="slidenum">
              <a:rPr lang="en-US" smtClean="0"/>
              <a:t>19</a:t>
            </a:fld>
            <a:endParaRPr lang="en-US"/>
          </a:p>
        </p:txBody>
      </p:sp>
    </p:spTree>
    <p:extLst>
      <p:ext uri="{BB962C8B-B14F-4D97-AF65-F5344CB8AC3E}">
        <p14:creationId xmlns:p14="http://schemas.microsoft.com/office/powerpoint/2010/main" val="297011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Before I talk about isolation, lets first look at the drawbacks of applications without in-process isolation.</a:t>
            </a:r>
          </a:p>
          <a:p>
            <a:endParaRPr lang="en-US" b="0" baseline="0" dirty="0" smtClean="0"/>
          </a:p>
          <a:p>
            <a:r>
              <a:rPr lang="en-US" b="0" baseline="0" dirty="0" smtClean="0"/>
              <a:t>When sensitive data is not isolated, it is vulnerable to being leaked or corrupted by bugs and malicious attacks.</a:t>
            </a:r>
          </a:p>
          <a:p>
            <a:endParaRPr lang="en-US" b="0" baseline="0" dirty="0" smtClean="0"/>
          </a:p>
          <a:p>
            <a:r>
              <a:rPr lang="en-US" b="0" baseline="0" dirty="0" smtClean="0"/>
              <a:t>****</a:t>
            </a:r>
          </a:p>
          <a:p>
            <a:endParaRPr lang="en-US" b="0" baseline="0" dirty="0" smtClean="0"/>
          </a:p>
          <a:p>
            <a:r>
              <a:rPr lang="en-US" b="0" baseline="0" dirty="0" smtClean="0"/>
              <a:t>For instance a malicious attacks could exploiting a security vulnerabilities to leak or corrupt data.</a:t>
            </a:r>
          </a:p>
        </p:txBody>
      </p:sp>
      <p:sp>
        <p:nvSpPr>
          <p:cNvPr id="4" name="Slide Number Placeholder 3"/>
          <p:cNvSpPr>
            <a:spLocks noGrp="1"/>
          </p:cNvSpPr>
          <p:nvPr>
            <p:ph type="sldNum" sz="quarter" idx="10"/>
          </p:nvPr>
        </p:nvSpPr>
        <p:spPr/>
        <p:txBody>
          <a:bodyPr/>
          <a:lstStyle/>
          <a:p>
            <a:fld id="{245FE2E2-E9DF-419F-A515-2B998F8E500B}" type="slidenum">
              <a:rPr lang="en-US" smtClean="0"/>
              <a:t>2</a:t>
            </a:fld>
            <a:endParaRPr lang="en-US"/>
          </a:p>
        </p:txBody>
      </p:sp>
    </p:spTree>
    <p:extLst>
      <p:ext uri="{BB962C8B-B14F-4D97-AF65-F5344CB8AC3E}">
        <p14:creationId xmlns:p14="http://schemas.microsoft.com/office/powerpoint/2010/main" val="157253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baseline="0" dirty="0" smtClean="0"/>
              <a:t>This attack requires an additional safety check after the WRPKRU instruction. With this check we ensure that the access permissions have been reduced to UA only or the execution is stopped.</a:t>
            </a:r>
          </a:p>
        </p:txBody>
      </p:sp>
      <p:sp>
        <p:nvSpPr>
          <p:cNvPr id="4" name="Foliennummernplatzhalter 3"/>
          <p:cNvSpPr>
            <a:spLocks noGrp="1"/>
          </p:cNvSpPr>
          <p:nvPr>
            <p:ph type="sldNum" sz="quarter" idx="10"/>
          </p:nvPr>
        </p:nvSpPr>
        <p:spPr/>
        <p:txBody>
          <a:bodyPr/>
          <a:lstStyle/>
          <a:p>
            <a:fld id="{245FE2E2-E9DF-419F-A515-2B998F8E500B}" type="slidenum">
              <a:rPr lang="en-US" smtClean="0"/>
              <a:t>20</a:t>
            </a:fld>
            <a:endParaRPr lang="en-US"/>
          </a:p>
        </p:txBody>
      </p:sp>
    </p:spTree>
    <p:extLst>
      <p:ext uri="{BB962C8B-B14F-4D97-AF65-F5344CB8AC3E}">
        <p14:creationId xmlns:p14="http://schemas.microsoft.com/office/powerpoint/2010/main" val="33321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dirty="0" smtClean="0"/>
              <a:t>Now</a:t>
            </a:r>
            <a:r>
              <a:rPr lang="en-US" b="0" baseline="0" dirty="0" smtClean="0"/>
              <a:t> that we can safely use WRPKRUs, the goal is to eliminate all unsafe uses of WRPKRU and XRSTORS.</a:t>
            </a:r>
          </a:p>
          <a:p>
            <a:endParaRPr lang="en-US" b="0" baseline="0" dirty="0" smtClean="0"/>
          </a:p>
          <a:p>
            <a:r>
              <a:rPr lang="en-US" b="0" baseline="0" dirty="0" smtClean="0"/>
              <a:t>ERIM prevents the execution of pages that include unsafe WRPKRU/XRSTORS by vetting every executable page.</a:t>
            </a:r>
          </a:p>
          <a:p>
            <a:endParaRPr lang="en-US" b="0" baseline="0" dirty="0" smtClean="0"/>
          </a:p>
          <a:p>
            <a:r>
              <a:rPr lang="en-US" b="0" baseline="0" dirty="0" smtClean="0"/>
              <a:t>Therefore ERIM monitors the untrusted application and removes the execute permissions from system calls that set the page permissions.</a:t>
            </a:r>
          </a:p>
          <a:p>
            <a:endParaRPr lang="en-US" b="0" baseline="0" dirty="0" smtClean="0"/>
          </a:p>
          <a:p>
            <a:r>
              <a:rPr lang="en-US" b="0" baseline="0" dirty="0" smtClean="0"/>
              <a:t>As a result, the execution of a new page without execute permissions leads to a page fault. ERIM trusted </a:t>
            </a:r>
            <a:r>
              <a:rPr lang="en-US" b="0" baseline="0" dirty="0" err="1" smtClean="0"/>
              <a:t>pagefault</a:t>
            </a:r>
            <a:r>
              <a:rPr lang="en-US" b="0" baseline="0" dirty="0" smtClean="0"/>
              <a:t> handler is invoked and scans the page. The execution only continues if it does not find violating WRPKRU and XRSTOR instruction.</a:t>
            </a:r>
          </a:p>
        </p:txBody>
      </p:sp>
      <p:sp>
        <p:nvSpPr>
          <p:cNvPr id="4" name="Foliennummernplatzhalter 3"/>
          <p:cNvSpPr>
            <a:spLocks noGrp="1"/>
          </p:cNvSpPr>
          <p:nvPr>
            <p:ph type="sldNum" sz="quarter" idx="10"/>
          </p:nvPr>
        </p:nvSpPr>
        <p:spPr/>
        <p:txBody>
          <a:bodyPr/>
          <a:lstStyle/>
          <a:p>
            <a:fld id="{245FE2E2-E9DF-419F-A515-2B998F8E500B}" type="slidenum">
              <a:rPr lang="en-US" smtClean="0"/>
              <a:t>21</a:t>
            </a:fld>
            <a:endParaRPr lang="en-US"/>
          </a:p>
        </p:txBody>
      </p:sp>
    </p:spTree>
    <p:extLst>
      <p:ext uri="{BB962C8B-B14F-4D97-AF65-F5344CB8AC3E}">
        <p14:creationId xmlns:p14="http://schemas.microsoft.com/office/powerpoint/2010/main" val="229123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these techniques, we prevent an</a:t>
            </a:r>
            <a:r>
              <a:rPr lang="en-US" baseline="0" dirty="0" smtClean="0"/>
              <a:t> attacker from accessing the trusted compartment.</a:t>
            </a:r>
          </a:p>
          <a:p>
            <a:endParaRPr lang="en-US" baseline="0" dirty="0" smtClean="0"/>
          </a:p>
          <a:p>
            <a:r>
              <a:rPr lang="en-US" baseline="0" dirty="0" smtClean="0"/>
              <a:t>In the process though we introduced checks which may result in halting the execution of regular applications.</a:t>
            </a:r>
          </a:p>
        </p:txBody>
      </p:sp>
      <p:sp>
        <p:nvSpPr>
          <p:cNvPr id="4" name="Slide Number Placeholder 3"/>
          <p:cNvSpPr>
            <a:spLocks noGrp="1"/>
          </p:cNvSpPr>
          <p:nvPr>
            <p:ph type="sldNum" sz="quarter" idx="10"/>
          </p:nvPr>
        </p:nvSpPr>
        <p:spPr/>
        <p:txBody>
          <a:bodyPr/>
          <a:lstStyle/>
          <a:p>
            <a:fld id="{245FE2E2-E9DF-419F-A515-2B998F8E500B}" type="slidenum">
              <a:rPr lang="en-US" smtClean="0"/>
              <a:t>22</a:t>
            </a:fld>
            <a:endParaRPr lang="en-US"/>
          </a:p>
        </p:txBody>
      </p:sp>
    </p:spTree>
    <p:extLst>
      <p:ext uri="{BB962C8B-B14F-4D97-AF65-F5344CB8AC3E}">
        <p14:creationId xmlns:p14="http://schemas.microsoft.com/office/powerpoint/2010/main" val="3262994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baseline="0" dirty="0" smtClean="0"/>
              <a:t>Our next goal now is to rewrite binaries so that do not contain unsafe instructions.  </a:t>
            </a:r>
          </a:p>
          <a:p>
            <a:endParaRPr lang="en-US" b="0" baseline="0" dirty="0" smtClean="0"/>
          </a:p>
          <a:p>
            <a:r>
              <a:rPr lang="en-US" b="0" baseline="0" dirty="0" smtClean="0"/>
              <a:t>This is a challenge due to the complex x86 instruction set and its ability to execute at any byte-aligned address. </a:t>
            </a:r>
          </a:p>
          <a:p>
            <a:endParaRPr lang="en-US" b="0" baseline="0" dirty="0" smtClean="0"/>
          </a:p>
          <a:p>
            <a:r>
              <a:rPr lang="en-US" b="0" baseline="0" dirty="0" smtClean="0"/>
              <a:t>These two example show that a WRPKRU instruction sequence hex 0f01ef can appear across two instructions or within a long instruction.</a:t>
            </a:r>
          </a:p>
          <a:p>
            <a:endParaRPr lang="en-US" b="0" baseline="0" dirty="0" smtClean="0"/>
          </a:p>
          <a:p>
            <a:r>
              <a:rPr lang="en-US" b="0" baseline="0" dirty="0" smtClean="0"/>
              <a:t>While I focus on WRPKRUs as an example, the techniques similarly apply to XRSTORs. Both instructions are 3 byte long. </a:t>
            </a:r>
          </a:p>
          <a:p>
            <a:endParaRPr lang="en-US" b="0" baseline="0" dirty="0" smtClean="0"/>
          </a:p>
          <a:p>
            <a:r>
              <a:rPr lang="en-US" b="0" baseline="0" dirty="0" smtClean="0"/>
              <a:t>ERIM relies on binary rewriting to eliminate these inadvertent WRPKRU. Rewriting may be integrated into the compilation process, At runtime prior to enabling the execute permission,  Or statically before the application starts.</a:t>
            </a:r>
          </a:p>
          <a:p>
            <a:endParaRPr lang="en-US" b="0" baseline="0" dirty="0" smtClean="0"/>
          </a:p>
          <a:p>
            <a:r>
              <a:rPr lang="en-US" b="0" baseline="0" dirty="0" smtClean="0"/>
              <a:t>We devised 7 rewrite rules to generate semantically equivalent instructions without unsafe  instruction sequences that cover all cases.</a:t>
            </a:r>
          </a:p>
        </p:txBody>
      </p:sp>
      <p:sp>
        <p:nvSpPr>
          <p:cNvPr id="4" name="Foliennummernplatzhalter 3"/>
          <p:cNvSpPr>
            <a:spLocks noGrp="1"/>
          </p:cNvSpPr>
          <p:nvPr>
            <p:ph type="sldNum" sz="quarter" idx="10"/>
          </p:nvPr>
        </p:nvSpPr>
        <p:spPr/>
        <p:txBody>
          <a:bodyPr/>
          <a:lstStyle/>
          <a:p>
            <a:fld id="{245FE2E2-E9DF-419F-A515-2B998F8E500B}" type="slidenum">
              <a:rPr lang="en-US" smtClean="0"/>
              <a:t>23</a:t>
            </a:fld>
            <a:endParaRPr lang="en-US"/>
          </a:p>
        </p:txBody>
      </p:sp>
    </p:spTree>
    <p:extLst>
      <p:ext uri="{BB962C8B-B14F-4D97-AF65-F5344CB8AC3E}">
        <p14:creationId xmlns:p14="http://schemas.microsoft.com/office/powerpoint/2010/main" val="1132207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baseline="0" dirty="0" smtClean="0"/>
              <a:t>In this instance the WRPKRU sequence crosses two instructions.</a:t>
            </a:r>
          </a:p>
          <a:p>
            <a:endParaRPr lang="en-US" b="0" baseline="0" dirty="0" smtClean="0"/>
          </a:p>
          <a:p>
            <a:r>
              <a:rPr lang="en-US" b="0" baseline="0" dirty="0" smtClean="0"/>
              <a:t>In this case a simple rewrite is to insert a NOP instruction between the two original instructions.</a:t>
            </a:r>
          </a:p>
          <a:p>
            <a:endParaRPr lang="en-US" b="0" baseline="0" dirty="0" smtClean="0"/>
          </a:p>
          <a:p>
            <a:r>
              <a:rPr lang="en-US" b="0" baseline="0" dirty="0" smtClean="0"/>
              <a:t>Breaking the </a:t>
            </a:r>
            <a:r>
              <a:rPr lang="en-US" b="0" baseline="0" dirty="0" err="1" smtClean="0"/>
              <a:t>seqeunce</a:t>
            </a:r>
            <a:endParaRPr lang="en-US" b="0" baseline="0" dirty="0" smtClean="0"/>
          </a:p>
        </p:txBody>
      </p:sp>
      <p:sp>
        <p:nvSpPr>
          <p:cNvPr id="4" name="Foliennummernplatzhalter 3"/>
          <p:cNvSpPr>
            <a:spLocks noGrp="1"/>
          </p:cNvSpPr>
          <p:nvPr>
            <p:ph type="sldNum" sz="quarter" idx="10"/>
          </p:nvPr>
        </p:nvSpPr>
        <p:spPr/>
        <p:txBody>
          <a:bodyPr/>
          <a:lstStyle/>
          <a:p>
            <a:fld id="{245FE2E2-E9DF-419F-A515-2B998F8E500B}" type="slidenum">
              <a:rPr lang="en-US" smtClean="0"/>
              <a:t>24</a:t>
            </a:fld>
            <a:endParaRPr lang="en-US"/>
          </a:p>
        </p:txBody>
      </p:sp>
    </p:spTree>
    <p:extLst>
      <p:ext uri="{BB962C8B-B14F-4D97-AF65-F5344CB8AC3E}">
        <p14:creationId xmlns:p14="http://schemas.microsoft.com/office/powerpoint/2010/main" val="1187259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Rewriting the sequence within a large instruction is more difficult. </a:t>
            </a:r>
          </a:p>
          <a:p>
            <a:endParaRPr lang="en-US" b="0" baseline="0" dirty="0" smtClean="0"/>
          </a:p>
          <a:p>
            <a:r>
              <a:rPr lang="en-US" b="0" baseline="0" dirty="0" smtClean="0"/>
              <a:t>X86 instructions follow a general format. We use this format to devise rewrite rules independent of the instruction. As a result our rewrite rules only depend on which part the sequence occurs in.</a:t>
            </a:r>
          </a:p>
        </p:txBody>
      </p:sp>
      <p:sp>
        <p:nvSpPr>
          <p:cNvPr id="4" name="Slide Number Placeholder 3"/>
          <p:cNvSpPr>
            <a:spLocks noGrp="1"/>
          </p:cNvSpPr>
          <p:nvPr>
            <p:ph type="sldNum" sz="quarter" idx="10"/>
          </p:nvPr>
        </p:nvSpPr>
        <p:spPr/>
        <p:txBody>
          <a:bodyPr/>
          <a:lstStyle/>
          <a:p>
            <a:fld id="{245FE2E2-E9DF-419F-A515-2B998F8E500B}" type="slidenum">
              <a:rPr lang="en-US" smtClean="0"/>
              <a:t>25</a:t>
            </a:fld>
            <a:endParaRPr lang="en-US"/>
          </a:p>
        </p:txBody>
      </p:sp>
    </p:spTree>
    <p:extLst>
      <p:ext uri="{BB962C8B-B14F-4D97-AF65-F5344CB8AC3E}">
        <p14:creationId xmlns:p14="http://schemas.microsoft.com/office/powerpoint/2010/main" val="2821266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For instance, this add instruction includes a WRPKRU in its mod r/m field and displacement value. </a:t>
            </a:r>
          </a:p>
          <a:p>
            <a:endParaRPr lang="en-US" b="0" baseline="0" dirty="0" smtClean="0"/>
          </a:p>
          <a:p>
            <a:r>
              <a:rPr lang="en-US" b="0" baseline="0" dirty="0" smtClean="0"/>
              <a:t>Here we choose to rewrite by changing  the registers used. We first free the </a:t>
            </a:r>
            <a:r>
              <a:rPr lang="en-US" b="0" baseline="0" dirty="0" err="1" smtClean="0"/>
              <a:t>eax</a:t>
            </a:r>
            <a:r>
              <a:rPr lang="en-US" b="0" baseline="0" dirty="0" smtClean="0"/>
              <a:t> register and change the register bit in the instruction to use </a:t>
            </a:r>
            <a:r>
              <a:rPr lang="en-US" b="0" baseline="0" dirty="0" err="1" smtClean="0"/>
              <a:t>eax</a:t>
            </a:r>
            <a:r>
              <a:rPr lang="en-US" b="0" baseline="0" dirty="0" smtClean="0"/>
              <a:t> instead. As a result the leading 0F changes to 07.</a:t>
            </a:r>
          </a:p>
          <a:p>
            <a:endParaRPr lang="en-US" b="0" baseline="0" dirty="0" smtClean="0"/>
          </a:p>
          <a:p>
            <a:r>
              <a:rPr lang="en-US" b="0" baseline="0" dirty="0" smtClean="0"/>
              <a:t>This was just one sample rule, we have devised similar rules for the complete x86 instruction format and I’d urge you To read the paper for details.</a:t>
            </a:r>
          </a:p>
        </p:txBody>
      </p:sp>
      <p:sp>
        <p:nvSpPr>
          <p:cNvPr id="4" name="Slide Number Placeholder 3"/>
          <p:cNvSpPr>
            <a:spLocks noGrp="1"/>
          </p:cNvSpPr>
          <p:nvPr>
            <p:ph type="sldNum" sz="quarter" idx="10"/>
          </p:nvPr>
        </p:nvSpPr>
        <p:spPr/>
        <p:txBody>
          <a:bodyPr/>
          <a:lstStyle/>
          <a:p>
            <a:fld id="{245FE2E2-E9DF-419F-A515-2B998F8E500B}" type="slidenum">
              <a:rPr lang="en-US" smtClean="0"/>
              <a:t>26</a:t>
            </a:fld>
            <a:endParaRPr lang="en-US"/>
          </a:p>
        </p:txBody>
      </p:sp>
    </p:spTree>
    <p:extLst>
      <p:ext uri="{BB962C8B-B14F-4D97-AF65-F5344CB8AC3E}">
        <p14:creationId xmlns:p14="http://schemas.microsoft.com/office/powerpoint/2010/main" val="289351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have a secure and useable isolation technique.</a:t>
            </a:r>
            <a:endParaRPr lang="en-US" dirty="0" smtClean="0"/>
          </a:p>
          <a:p>
            <a:endParaRPr lang="en-US" dirty="0" smtClean="0"/>
          </a:p>
          <a:p>
            <a:r>
              <a:rPr lang="en-US" dirty="0" smtClean="0"/>
              <a:t>We applied</a:t>
            </a:r>
            <a:r>
              <a:rPr lang="en-US" baseline="0" dirty="0" smtClean="0"/>
              <a:t> it</a:t>
            </a:r>
            <a:r>
              <a:rPr lang="en-US" dirty="0" smtClean="0"/>
              <a:t> to frequently-switching use cases and observe</a:t>
            </a:r>
            <a:r>
              <a:rPr lang="en-US" baseline="0" dirty="0" smtClean="0"/>
              <a:t> substantial overhead reduction compare to prior art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45FE2E2-E9DF-419F-A515-2B998F8E500B}" type="slidenum">
              <a:rPr lang="en-US" smtClean="0"/>
              <a:t>27</a:t>
            </a:fld>
            <a:endParaRPr lang="en-US"/>
          </a:p>
        </p:txBody>
      </p:sp>
    </p:spTree>
    <p:extLst>
      <p:ext uri="{BB962C8B-B14F-4D97-AF65-F5344CB8AC3E}">
        <p14:creationId xmlns:p14="http://schemas.microsoft.com/office/powerpoint/2010/main" val="3395412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dirty="0" smtClean="0"/>
              <a:t>We implemented ERIM as a</a:t>
            </a:r>
            <a:r>
              <a:rPr lang="en-US" b="0" baseline="0" dirty="0" smtClean="0"/>
              <a:t> </a:t>
            </a:r>
            <a:r>
              <a:rPr lang="en-US" b="0" baseline="0" dirty="0" err="1" smtClean="0"/>
              <a:t>userspace</a:t>
            </a:r>
            <a:r>
              <a:rPr lang="en-US" b="0" baseline="0" dirty="0" smtClean="0"/>
              <a:t> library providing Call gates to switch between trusted and untrusted, A Memory allocator for trusted memory allocations overloading </a:t>
            </a:r>
            <a:r>
              <a:rPr lang="en-US" b="0" baseline="0" dirty="0" err="1" smtClean="0"/>
              <a:t>malloc</a:t>
            </a:r>
            <a:r>
              <a:rPr lang="en-US" b="0" baseline="0" dirty="0" smtClean="0"/>
              <a:t>-like </a:t>
            </a:r>
            <a:r>
              <a:rPr lang="en-US" b="0" baseline="0" dirty="0" err="1" smtClean="0"/>
              <a:t>functions,And</a:t>
            </a:r>
            <a:r>
              <a:rPr lang="en-US" b="0" baseline="0" dirty="0" smtClean="0"/>
              <a:t> the inspection to find unsafe WRPKRU/XRSTORS.</a:t>
            </a:r>
          </a:p>
          <a:p>
            <a:endParaRPr lang="en-US" b="0" baseline="0" dirty="0" smtClean="0"/>
          </a:p>
          <a:p>
            <a:r>
              <a:rPr lang="en-US" b="0" baseline="0" dirty="0" smtClean="0"/>
              <a:t>To intercept system calls that enable execution of pages that have not been vetted </a:t>
            </a:r>
            <a:r>
              <a:rPr lang="de-DE" b="0" baseline="0" dirty="0" smtClean="0"/>
              <a:t>we provide two options</a:t>
            </a:r>
          </a:p>
          <a:p>
            <a:pPr marL="228600" indent="-228600">
              <a:buAutoNum type="alphaLcParenR"/>
            </a:pPr>
            <a:r>
              <a:rPr lang="en-US" b="0" baseline="0" dirty="0" smtClean="0"/>
              <a:t>A P-Trace-based </a:t>
            </a:r>
            <a:r>
              <a:rPr lang="en-US" b="0" baseline="0" dirty="0" err="1" smtClean="0"/>
              <a:t>userspace</a:t>
            </a:r>
            <a:r>
              <a:rPr lang="en-US" b="0" baseline="0" dirty="0" smtClean="0"/>
              <a:t> monitor which relies on Berkley Package Filters to intercept </a:t>
            </a:r>
            <a:r>
              <a:rPr lang="en-US" b="0" baseline="0" dirty="0" err="1" smtClean="0"/>
              <a:t>mmap</a:t>
            </a:r>
            <a:r>
              <a:rPr lang="en-US" b="0" baseline="0" dirty="0" smtClean="0"/>
              <a:t>-like system calls.</a:t>
            </a:r>
          </a:p>
          <a:p>
            <a:pPr marL="228600" indent="-228600">
              <a:buAutoNum type="alphaLcParenR"/>
            </a:pPr>
            <a:r>
              <a:rPr lang="en-US" b="0" baseline="0" dirty="0" smtClean="0"/>
              <a:t>Linux Security Module with minor Kernel modifications</a:t>
            </a:r>
          </a:p>
          <a:p>
            <a:pPr marL="228600" indent="-228600">
              <a:buAutoNum type="alphaLcParenR"/>
            </a:pPr>
            <a:endParaRPr lang="en-US" b="0" baseline="0" dirty="0" smtClean="0"/>
          </a:p>
          <a:p>
            <a:pPr marL="0" indent="0">
              <a:buNone/>
            </a:pPr>
            <a:r>
              <a:rPr lang="en-US" b="0" baseline="0" dirty="0" smtClean="0"/>
              <a:t>In addition we implemented the binary rewriting rules in a static binary rewriter based on </a:t>
            </a:r>
            <a:r>
              <a:rPr lang="en-US" b="0" baseline="0" dirty="0" err="1" smtClean="0"/>
              <a:t>DynInst</a:t>
            </a:r>
            <a:r>
              <a:rPr lang="en-US" b="0" baseline="0" dirty="0" smtClean="0"/>
              <a:t>.</a:t>
            </a:r>
          </a:p>
        </p:txBody>
      </p:sp>
      <p:sp>
        <p:nvSpPr>
          <p:cNvPr id="4" name="Foliennummernplatzhalter 3"/>
          <p:cNvSpPr>
            <a:spLocks noGrp="1"/>
          </p:cNvSpPr>
          <p:nvPr>
            <p:ph type="sldNum" sz="quarter" idx="10"/>
          </p:nvPr>
        </p:nvSpPr>
        <p:spPr/>
        <p:txBody>
          <a:bodyPr/>
          <a:lstStyle/>
          <a:p>
            <a:fld id="{245FE2E2-E9DF-419F-A515-2B998F8E500B}" type="slidenum">
              <a:rPr lang="en-US" smtClean="0"/>
              <a:t>28</a:t>
            </a:fld>
            <a:endParaRPr lang="en-US"/>
          </a:p>
        </p:txBody>
      </p:sp>
    </p:spTree>
    <p:extLst>
      <p:ext uri="{BB962C8B-B14F-4D97-AF65-F5344CB8AC3E}">
        <p14:creationId xmlns:p14="http://schemas.microsoft.com/office/powerpoint/2010/main" val="3710528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dirty="0" smtClean="0"/>
              <a:t>Besides </a:t>
            </a:r>
            <a:r>
              <a:rPr lang="en-US" b="0" dirty="0" err="1" smtClean="0"/>
              <a:t>microbenchmarks</a:t>
            </a:r>
            <a:r>
              <a:rPr lang="en-US" b="0" dirty="0" smtClean="0"/>
              <a:t>.</a:t>
            </a:r>
            <a:r>
              <a:rPr lang="en-US" b="0" baseline="0" dirty="0" smtClean="0"/>
              <a:t> W</a:t>
            </a:r>
            <a:r>
              <a:rPr lang="en-US" b="0" dirty="0" smtClean="0"/>
              <a:t>e evaluate</a:t>
            </a:r>
            <a:r>
              <a:rPr lang="en-US" b="0" baseline="0" dirty="0" smtClean="0"/>
              <a:t> ERIM, by asking 2 main questions.</a:t>
            </a:r>
          </a:p>
          <a:p>
            <a:endParaRPr lang="en-US" b="0" baseline="0" dirty="0" smtClean="0"/>
          </a:p>
          <a:p>
            <a:r>
              <a:rPr lang="en-US" b="0" baseline="0" dirty="0" smtClean="0"/>
              <a:t>First, How frequently do inadvertent WRPKRU/XRSTORs occur?</a:t>
            </a:r>
          </a:p>
          <a:p>
            <a:endParaRPr lang="en-US" b="0" baseline="0" dirty="0" smtClean="0"/>
          </a:p>
          <a:p>
            <a:r>
              <a:rPr lang="en-US" b="0" dirty="0" smtClean="0"/>
              <a:t>Inspected about</a:t>
            </a:r>
            <a:r>
              <a:rPr lang="en-US" b="0" baseline="0" dirty="0" smtClean="0"/>
              <a:t> 200,000 binaries from 5 </a:t>
            </a:r>
            <a:r>
              <a:rPr lang="en-US" b="0" baseline="0" dirty="0" err="1" smtClean="0"/>
              <a:t>linux</a:t>
            </a:r>
            <a:r>
              <a:rPr lang="en-US" b="0" baseline="0" dirty="0" smtClean="0"/>
              <a:t> distributions</a:t>
            </a:r>
          </a:p>
          <a:p>
            <a:r>
              <a:rPr lang="en-US" b="0" baseline="0" dirty="0" smtClean="0"/>
              <a:t>found about 1,200 inadvertent WPKRU/XRSTOR Instances</a:t>
            </a:r>
          </a:p>
          <a:p>
            <a:r>
              <a:rPr lang="en-US" b="0" baseline="0" dirty="0" err="1" smtClean="0"/>
              <a:t>DynInst</a:t>
            </a:r>
            <a:r>
              <a:rPr lang="en-US" b="0" baseline="0" dirty="0" smtClean="0"/>
              <a:t>, our static rewriting tool, was able to disassemble about </a:t>
            </a:r>
            <a:r>
              <a:rPr lang="en-US" b="0" baseline="0" dirty="0" smtClean="0"/>
              <a:t>1,000 which is a prerequisite to statically rewrite them.</a:t>
            </a:r>
            <a:endParaRPr lang="en-US" b="0" baseline="0" dirty="0" smtClean="0"/>
          </a:p>
          <a:p>
            <a:r>
              <a:rPr lang="en-US" b="0" baseline="0" dirty="0" smtClean="0"/>
              <a:t>Using the rewrite rules we were able to rewrite all these WRPKRU/PKRU instances.</a:t>
            </a:r>
          </a:p>
          <a:p>
            <a:endParaRPr lang="en-US" b="0" baseline="0" dirty="0" smtClean="0"/>
          </a:p>
          <a:p>
            <a:r>
              <a:rPr lang="en-US" b="0" baseline="0" dirty="0" smtClean="0"/>
              <a:t>In the paper we describe a dynamic rewriting approach for pages that cannot be disassembled statically </a:t>
            </a:r>
          </a:p>
          <a:p>
            <a:endParaRPr lang="en-US" b="0" baseline="0" dirty="0" smtClean="0"/>
          </a:p>
          <a:p>
            <a:r>
              <a:rPr lang="en-US" b="0" baseline="0" dirty="0" smtClean="0"/>
              <a:t>****</a:t>
            </a:r>
          </a:p>
          <a:p>
            <a:endParaRPr lang="en-US" b="0" baseline="0" dirty="0" smtClean="0"/>
          </a:p>
          <a:p>
            <a:r>
              <a:rPr lang="en-US" b="0" dirty="0" smtClean="0"/>
              <a:t>Second, What is ERIM’s overhead in frequently-switching</a:t>
            </a:r>
            <a:r>
              <a:rPr lang="en-US" b="0" baseline="0" dirty="0" smtClean="0"/>
              <a:t> </a:t>
            </a:r>
            <a:r>
              <a:rPr lang="en-US" b="0" dirty="0" smtClean="0"/>
              <a:t>use cases</a:t>
            </a:r>
            <a:r>
              <a:rPr lang="en-US" b="0" baseline="0" dirty="0" smtClean="0"/>
              <a:t> and how does it compare to existing techniques?</a:t>
            </a:r>
          </a:p>
          <a:p>
            <a:endParaRPr lang="en-US" b="0" baseline="0" dirty="0" smtClean="0"/>
          </a:p>
          <a:p>
            <a:r>
              <a:rPr lang="en-US" b="0" baseline="0" dirty="0" smtClean="0"/>
              <a:t>Due to limited time, I will only talk about the use case of isolating session keys in Nginx – a high performance commercial web server. You can Find the remaining results in the paper.</a:t>
            </a:r>
          </a:p>
          <a:p>
            <a:endParaRPr lang="en-US" b="0" dirty="0" smtClean="0"/>
          </a:p>
        </p:txBody>
      </p:sp>
      <p:sp>
        <p:nvSpPr>
          <p:cNvPr id="4" name="Foliennummernplatzhalter 3"/>
          <p:cNvSpPr>
            <a:spLocks noGrp="1"/>
          </p:cNvSpPr>
          <p:nvPr>
            <p:ph type="sldNum" sz="quarter" idx="10"/>
          </p:nvPr>
        </p:nvSpPr>
        <p:spPr/>
        <p:txBody>
          <a:bodyPr/>
          <a:lstStyle/>
          <a:p>
            <a:fld id="{245FE2E2-E9DF-419F-A515-2B998F8E500B}" type="slidenum">
              <a:rPr lang="en-US" smtClean="0"/>
              <a:t>29</a:t>
            </a:fld>
            <a:endParaRPr lang="en-US"/>
          </a:p>
        </p:txBody>
      </p:sp>
    </p:spTree>
    <p:extLst>
      <p:ext uri="{BB962C8B-B14F-4D97-AF65-F5344CB8AC3E}">
        <p14:creationId xmlns:p14="http://schemas.microsoft.com/office/powerpoint/2010/main" val="85404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past we have seen wide</a:t>
            </a:r>
            <a:r>
              <a:rPr lang="en-US" baseline="0" dirty="0" smtClean="0"/>
              <a:t>-spread attacks against sensitive data like the </a:t>
            </a:r>
            <a:r>
              <a:rPr lang="en-US" baseline="0" dirty="0" err="1" smtClean="0"/>
              <a:t>heartbleed</a:t>
            </a:r>
            <a:r>
              <a:rPr lang="en-US" baseline="0" dirty="0" smtClean="0"/>
              <a:t> bug. Private webserver keys leaked all over the internet</a:t>
            </a:r>
          </a:p>
          <a:p>
            <a:endParaRPr lang="en-US" baseline="0" dirty="0" smtClean="0"/>
          </a:p>
          <a:p>
            <a:r>
              <a:rPr lang="en-US" baseline="0" dirty="0" smtClean="0"/>
              <a:t>More generally, memory safety issues account for a large number of reported software bugs as just recently described in an article from Microsoft.</a:t>
            </a:r>
            <a:endParaRPr lang="en-US" dirty="0"/>
          </a:p>
        </p:txBody>
      </p:sp>
      <p:sp>
        <p:nvSpPr>
          <p:cNvPr id="4" name="Slide Number Placeholder 3"/>
          <p:cNvSpPr>
            <a:spLocks noGrp="1"/>
          </p:cNvSpPr>
          <p:nvPr>
            <p:ph type="sldNum" sz="quarter" idx="10"/>
          </p:nvPr>
        </p:nvSpPr>
        <p:spPr/>
        <p:txBody>
          <a:bodyPr/>
          <a:lstStyle/>
          <a:p>
            <a:fld id="{245FE2E2-E9DF-419F-A515-2B998F8E500B}" type="slidenum">
              <a:rPr lang="en-US" smtClean="0"/>
              <a:t>3</a:t>
            </a:fld>
            <a:endParaRPr lang="en-US"/>
          </a:p>
        </p:txBody>
      </p:sp>
    </p:spTree>
    <p:extLst>
      <p:ext uri="{BB962C8B-B14F-4D97-AF65-F5344CB8AC3E}">
        <p14:creationId xmlns:p14="http://schemas.microsoft.com/office/powerpoint/2010/main" val="3407741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baseline="0" dirty="0" smtClean="0"/>
              <a:t>Today’s implementation of NGINX uses </a:t>
            </a:r>
            <a:r>
              <a:rPr lang="en-US" b="0" baseline="0" dirty="0" err="1" smtClean="0"/>
              <a:t>Openssl</a:t>
            </a:r>
            <a:r>
              <a:rPr lang="en-US" b="0" baseline="0" dirty="0" smtClean="0"/>
              <a:t> and does not isolate any keys. It is vulnerable to bugs and sec. </a:t>
            </a:r>
            <a:r>
              <a:rPr lang="en-US" b="0" baseline="0" dirty="0" err="1" smtClean="0"/>
              <a:t>vuln</a:t>
            </a:r>
            <a:r>
              <a:rPr lang="en-US" b="0" baseline="0" dirty="0" smtClean="0"/>
              <a:t> leaking the keys such as </a:t>
            </a:r>
            <a:r>
              <a:rPr lang="en-US" b="0" baseline="0" dirty="0" err="1" smtClean="0"/>
              <a:t>heartbleed</a:t>
            </a:r>
            <a:r>
              <a:rPr lang="en-US" b="0" baseline="0" dirty="0" smtClean="0"/>
              <a:t> </a:t>
            </a:r>
          </a:p>
          <a:p>
            <a:endParaRPr lang="en-US" b="0" baseline="0" dirty="0" smtClean="0"/>
          </a:p>
          <a:p>
            <a:r>
              <a:rPr lang="en-US" b="0" baseline="0" dirty="0" smtClean="0"/>
              <a:t>*********</a:t>
            </a:r>
          </a:p>
          <a:p>
            <a:endParaRPr lang="en-US" b="0" baseline="0" dirty="0" smtClean="0"/>
          </a:p>
          <a:p>
            <a:r>
              <a:rPr lang="en-US" b="0" baseline="0" dirty="0" smtClean="0"/>
              <a:t>With ERIM we isolate the AES session keys and allow access only by the key initialization und </a:t>
            </a:r>
            <a:r>
              <a:rPr lang="en-US" b="0" baseline="0" dirty="0" err="1" smtClean="0"/>
              <a:t>enc</a:t>
            </a:r>
            <a:r>
              <a:rPr lang="en-US" b="0" baseline="0" dirty="0" smtClean="0"/>
              <a:t>/decryption functions.</a:t>
            </a:r>
          </a:p>
        </p:txBody>
      </p:sp>
      <p:sp>
        <p:nvSpPr>
          <p:cNvPr id="4" name="Foliennummernplatzhalter 3"/>
          <p:cNvSpPr>
            <a:spLocks noGrp="1"/>
          </p:cNvSpPr>
          <p:nvPr>
            <p:ph type="sldNum" sz="quarter" idx="10"/>
          </p:nvPr>
        </p:nvSpPr>
        <p:spPr/>
        <p:txBody>
          <a:bodyPr/>
          <a:lstStyle/>
          <a:p>
            <a:fld id="{245FE2E2-E9DF-419F-A515-2B998F8E500B}" type="slidenum">
              <a:rPr lang="en-US" smtClean="0"/>
              <a:t>30</a:t>
            </a:fld>
            <a:endParaRPr lang="en-US"/>
          </a:p>
        </p:txBody>
      </p:sp>
    </p:spTree>
    <p:extLst>
      <p:ext uri="{BB962C8B-B14F-4D97-AF65-F5344CB8AC3E}">
        <p14:creationId xmlns:p14="http://schemas.microsoft.com/office/powerpoint/2010/main" val="2162993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This experiment runs a single worker</a:t>
            </a:r>
            <a:r>
              <a:rPr lang="en-US" b="0" baseline="0" dirty="0" smtClean="0"/>
              <a:t> </a:t>
            </a:r>
            <a:r>
              <a:rPr lang="en-US" b="0" baseline="0" dirty="0" err="1" smtClean="0"/>
              <a:t>nginx</a:t>
            </a:r>
            <a:r>
              <a:rPr lang="en-US" b="0" baseline="0" dirty="0" smtClean="0"/>
              <a:t> instance and queries different file sizes. We compare the native throughput without any isolation to the previously described isolation with ERIM.</a:t>
            </a:r>
          </a:p>
          <a:p>
            <a:endParaRPr lang="en-US" b="0" baseline="0" dirty="0" smtClean="0"/>
          </a:p>
          <a:p>
            <a:r>
              <a:rPr lang="en-US" b="0" baseline="0" dirty="0" smtClean="0"/>
              <a:t>Overall the throughput of ERIM is within 5% of native performance, while protecting the session keys against bugs and security vulnerabilities in the NGINX server and large parts of OpenSSL.</a:t>
            </a:r>
          </a:p>
        </p:txBody>
      </p:sp>
      <p:sp>
        <p:nvSpPr>
          <p:cNvPr id="4" name="Slide Number Placeholder 3"/>
          <p:cNvSpPr>
            <a:spLocks noGrp="1"/>
          </p:cNvSpPr>
          <p:nvPr>
            <p:ph type="sldNum" sz="quarter" idx="10"/>
          </p:nvPr>
        </p:nvSpPr>
        <p:spPr/>
        <p:txBody>
          <a:bodyPr/>
          <a:lstStyle/>
          <a:p>
            <a:fld id="{245FE2E2-E9DF-419F-A515-2B998F8E500B}" type="slidenum">
              <a:rPr lang="en-US" smtClean="0"/>
              <a:t>31</a:t>
            </a:fld>
            <a:endParaRPr lang="en-US"/>
          </a:p>
        </p:txBody>
      </p:sp>
    </p:spTree>
    <p:extLst>
      <p:ext uri="{BB962C8B-B14F-4D97-AF65-F5344CB8AC3E}">
        <p14:creationId xmlns:p14="http://schemas.microsoft.com/office/powerpoint/2010/main" val="4230454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We achieve this high throughput, despite performing about 1.3 million switches per second.</a:t>
            </a:r>
          </a:p>
        </p:txBody>
      </p:sp>
      <p:sp>
        <p:nvSpPr>
          <p:cNvPr id="4" name="Slide Number Placeholder 3"/>
          <p:cNvSpPr>
            <a:spLocks noGrp="1"/>
          </p:cNvSpPr>
          <p:nvPr>
            <p:ph type="sldNum" sz="quarter" idx="10"/>
          </p:nvPr>
        </p:nvSpPr>
        <p:spPr/>
        <p:txBody>
          <a:bodyPr/>
          <a:lstStyle/>
          <a:p>
            <a:fld id="{245FE2E2-E9DF-419F-A515-2B998F8E500B}" type="slidenum">
              <a:rPr lang="en-US" smtClean="0"/>
              <a:t>32</a:t>
            </a:fld>
            <a:endParaRPr lang="en-US"/>
          </a:p>
        </p:txBody>
      </p:sp>
    </p:spTree>
    <p:extLst>
      <p:ext uri="{BB962C8B-B14F-4D97-AF65-F5344CB8AC3E}">
        <p14:creationId xmlns:p14="http://schemas.microsoft.com/office/powerpoint/2010/main" val="325136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Existing techniques cannot sustain such high</a:t>
            </a:r>
            <a:r>
              <a:rPr lang="en-US" baseline="0" dirty="0" smtClean="0"/>
              <a:t> rates of switching. the best performing alternative VMFUNC’s switch cost is about 3x higher.</a:t>
            </a:r>
          </a:p>
          <a:p>
            <a:endParaRPr lang="en-US" baseline="0" dirty="0" smtClean="0"/>
          </a:p>
          <a:p>
            <a:r>
              <a:rPr lang="en-US" baseline="0" dirty="0" smtClean="0"/>
              <a:t>Runtime techniques based on hardware-provided bounds checks incur high runtime overheads and this result is without additional CFI cost. </a:t>
            </a:r>
          </a:p>
          <a:p>
            <a:endParaRPr lang="en-US" baseline="0" dirty="0" smtClean="0"/>
          </a:p>
          <a:p>
            <a:r>
              <a:rPr lang="en-US" baseline="0" dirty="0" smtClean="0"/>
              <a:t>At larger file sizes the experiment becomes network bound and techniques achieve similar performance.</a:t>
            </a:r>
          </a:p>
        </p:txBody>
      </p:sp>
      <p:sp>
        <p:nvSpPr>
          <p:cNvPr id="4" name="Slide Number Placeholder 3"/>
          <p:cNvSpPr>
            <a:spLocks noGrp="1"/>
          </p:cNvSpPr>
          <p:nvPr>
            <p:ph type="sldNum" sz="quarter" idx="10"/>
          </p:nvPr>
        </p:nvSpPr>
        <p:spPr/>
        <p:txBody>
          <a:bodyPr/>
          <a:lstStyle/>
          <a:p>
            <a:fld id="{245FE2E2-E9DF-419F-A515-2B998F8E500B}" type="slidenum">
              <a:rPr lang="en-US" smtClean="0"/>
              <a:t>33</a:t>
            </a:fld>
            <a:endParaRPr lang="en-US"/>
          </a:p>
        </p:txBody>
      </p:sp>
    </p:spTree>
    <p:extLst>
      <p:ext uri="{BB962C8B-B14F-4D97-AF65-F5344CB8AC3E}">
        <p14:creationId xmlns:p14="http://schemas.microsoft.com/office/powerpoint/2010/main" val="1903079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summarize.</a:t>
            </a:r>
          </a:p>
          <a:p>
            <a:endParaRPr lang="en-US" baseline="0" dirty="0" smtClean="0"/>
          </a:p>
          <a:p>
            <a:r>
              <a:rPr lang="en-US" baseline="0" dirty="0" smtClean="0"/>
              <a:t>ERIM efficiently, securely isolates sensitive data within the same process using memory protection keys. We protect against malicious attacks by creating safe call gates and monitoring the executable memory.</a:t>
            </a:r>
          </a:p>
          <a:p>
            <a:endParaRPr lang="en-US" baseline="0" dirty="0" smtClean="0"/>
          </a:p>
          <a:p>
            <a:r>
              <a:rPr lang="en-US" baseline="0" dirty="0" smtClean="0"/>
              <a:t>To overcome the limitations of ERIM’s limiting environment, we devise rewrite rules to create runnable binaries.</a:t>
            </a:r>
          </a:p>
          <a:p>
            <a:endParaRPr lang="en-US" baseline="0" dirty="0" smtClean="0"/>
          </a:p>
          <a:p>
            <a:r>
              <a:rPr lang="en-US" baseline="0" dirty="0" smtClean="0"/>
              <a:t>Our extensive evaluation shows how ERIM can be applied to frequently switching use cases and we </a:t>
            </a:r>
            <a:r>
              <a:rPr lang="en-US" dirty="0" smtClean="0"/>
              <a:t>observe</a:t>
            </a:r>
            <a:r>
              <a:rPr lang="en-US" baseline="0" dirty="0" smtClean="0"/>
              <a:t> substantial overhead reduction compare to prior art</a:t>
            </a:r>
          </a:p>
        </p:txBody>
      </p:sp>
      <p:sp>
        <p:nvSpPr>
          <p:cNvPr id="4" name="Slide Number Placeholder 3"/>
          <p:cNvSpPr>
            <a:spLocks noGrp="1"/>
          </p:cNvSpPr>
          <p:nvPr>
            <p:ph type="sldNum" sz="quarter" idx="10"/>
          </p:nvPr>
        </p:nvSpPr>
        <p:spPr/>
        <p:txBody>
          <a:bodyPr/>
          <a:lstStyle/>
          <a:p>
            <a:fld id="{245FE2E2-E9DF-419F-A515-2B998F8E500B}" type="slidenum">
              <a:rPr lang="en-US" smtClean="0"/>
              <a:t>34</a:t>
            </a:fld>
            <a:endParaRPr lang="en-US"/>
          </a:p>
        </p:txBody>
      </p:sp>
    </p:spTree>
    <p:extLst>
      <p:ext uri="{BB962C8B-B14F-4D97-AF65-F5344CB8AC3E}">
        <p14:creationId xmlns:p14="http://schemas.microsoft.com/office/powerpoint/2010/main" val="4277968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for your attention and mention that the code is/will be available.</a:t>
            </a:r>
          </a:p>
          <a:p>
            <a:endParaRPr lang="en-US" baseline="0" dirty="0" smtClean="0"/>
          </a:p>
          <a:p>
            <a:r>
              <a:rPr lang="en-US" baseline="0" dirty="0" smtClean="0"/>
              <a:t>I’d be happy to take you questions.</a:t>
            </a:r>
          </a:p>
        </p:txBody>
      </p:sp>
      <p:sp>
        <p:nvSpPr>
          <p:cNvPr id="4" name="Slide Number Placeholder 3"/>
          <p:cNvSpPr>
            <a:spLocks noGrp="1"/>
          </p:cNvSpPr>
          <p:nvPr>
            <p:ph type="sldNum" sz="quarter" idx="10"/>
          </p:nvPr>
        </p:nvSpPr>
        <p:spPr/>
        <p:txBody>
          <a:bodyPr/>
          <a:lstStyle/>
          <a:p>
            <a:fld id="{245FE2E2-E9DF-419F-A515-2B998F8E500B}" type="slidenum">
              <a:rPr lang="en-US" smtClean="0"/>
              <a:t>35</a:t>
            </a:fld>
            <a:endParaRPr lang="en-US"/>
          </a:p>
        </p:txBody>
      </p:sp>
    </p:spTree>
    <p:extLst>
      <p:ext uri="{BB962C8B-B14F-4D97-AF65-F5344CB8AC3E}">
        <p14:creationId xmlns:p14="http://schemas.microsoft.com/office/powerpoint/2010/main" val="2290341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MPK allows to tag a page with one of 16 domains in the page table via system call</a:t>
            </a:r>
          </a:p>
          <a:p>
            <a:endParaRPr lang="en-US" b="0" baseline="0" dirty="0" smtClean="0"/>
          </a:p>
          <a:p>
            <a:r>
              <a:rPr lang="en-US" b="0" baseline="0" dirty="0" smtClean="0"/>
              <a:t>A permission register controls read/write memory access permissions to each domain </a:t>
            </a:r>
          </a:p>
          <a:p>
            <a:endParaRPr lang="en-US" b="0" baseline="0" dirty="0" smtClean="0"/>
          </a:p>
          <a:p>
            <a:r>
              <a:rPr lang="en-US" b="0" baseline="0" dirty="0" smtClean="0"/>
              <a:t>If a page is </a:t>
            </a:r>
            <a:r>
              <a:rPr lang="en-US" b="0" baseline="0" dirty="0" err="1" smtClean="0"/>
              <a:t>taged</a:t>
            </a:r>
            <a:r>
              <a:rPr lang="en-US" b="0" baseline="0" dirty="0" smtClean="0"/>
              <a:t> in domain 2, for each memory access to this page the CPU checks that the permission register permits Access to domain 2 for the access type.</a:t>
            </a:r>
          </a:p>
          <a:p>
            <a:endParaRPr lang="en-US" b="0" baseline="0" dirty="0" smtClean="0"/>
          </a:p>
          <a:p>
            <a:r>
              <a:rPr lang="en-US" b="0" baseline="0" dirty="0" smtClean="0"/>
              <a:t>To update permission register, applications call the new </a:t>
            </a:r>
            <a:r>
              <a:rPr lang="en-US" b="0" baseline="0" dirty="0" err="1" smtClean="0"/>
              <a:t>userspace</a:t>
            </a:r>
            <a:r>
              <a:rPr lang="en-US" b="0" baseline="0" dirty="0" smtClean="0"/>
              <a:t> WRPKRU instruction.</a:t>
            </a:r>
          </a:p>
          <a:p>
            <a:endParaRPr lang="en-US" b="0" baseline="0" dirty="0" smtClean="0">
              <a:sym typeface="Wingdings" panose="05000000000000000000" pitchFamily="2" charset="2"/>
            </a:endParaRPr>
          </a:p>
          <a:p>
            <a:r>
              <a:rPr lang="en-US" b="0" baseline="0" dirty="0" smtClean="0">
                <a:sym typeface="Wingdings" panose="05000000000000000000" pitchFamily="2" charset="2"/>
              </a:rPr>
              <a:t>Allowing fast switching without OS involvement</a:t>
            </a:r>
          </a:p>
          <a:p>
            <a:endParaRPr lang="en-US" b="0" baseline="0" dirty="0" smtClean="0">
              <a:sym typeface="Wingdings" panose="05000000000000000000" pitchFamily="2" charset="2"/>
            </a:endParaRPr>
          </a:p>
          <a:p>
            <a:r>
              <a:rPr lang="en-US" b="0" baseline="0" dirty="0" smtClean="0">
                <a:sym typeface="Wingdings" panose="05000000000000000000" pitchFamily="2" charset="2"/>
              </a:rPr>
              <a:t>On the other hand, the fast </a:t>
            </a:r>
            <a:r>
              <a:rPr lang="en-US" b="0" baseline="0" dirty="0" err="1" smtClean="0">
                <a:sym typeface="Wingdings" panose="05000000000000000000" pitchFamily="2" charset="2"/>
              </a:rPr>
              <a:t>userspace</a:t>
            </a:r>
            <a:r>
              <a:rPr lang="en-US" b="0" baseline="0" dirty="0" smtClean="0">
                <a:sym typeface="Wingdings" panose="05000000000000000000" pitchFamily="2" charset="2"/>
              </a:rPr>
              <a:t> permission switching permits malicious attacker simply update the permission register to access all domains.</a:t>
            </a:r>
            <a:endParaRPr lang="en-US" b="0" dirty="0"/>
          </a:p>
        </p:txBody>
      </p:sp>
      <p:sp>
        <p:nvSpPr>
          <p:cNvPr id="4" name="Slide Number Placeholder 3"/>
          <p:cNvSpPr>
            <a:spLocks noGrp="1"/>
          </p:cNvSpPr>
          <p:nvPr>
            <p:ph type="sldNum" sz="quarter" idx="10"/>
          </p:nvPr>
        </p:nvSpPr>
        <p:spPr/>
        <p:txBody>
          <a:bodyPr/>
          <a:lstStyle/>
          <a:p>
            <a:fld id="{245FE2E2-E9DF-419F-A515-2B998F8E500B}" type="slidenum">
              <a:rPr lang="en-US" smtClean="0"/>
              <a:t>37</a:t>
            </a:fld>
            <a:endParaRPr lang="en-US"/>
          </a:p>
        </p:txBody>
      </p:sp>
    </p:spTree>
    <p:extLst>
      <p:ext uri="{BB962C8B-B14F-4D97-AF65-F5344CB8AC3E}">
        <p14:creationId xmlns:p14="http://schemas.microsoft.com/office/powerpoint/2010/main" val="1326723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In this work our was aim to provide memory isolation at low execution and switch overhead, while also protecting malicious attacks. We achieve this by using Intel’s Memory protection keys and hardening its threat model.</a:t>
            </a:r>
          </a:p>
        </p:txBody>
      </p:sp>
      <p:sp>
        <p:nvSpPr>
          <p:cNvPr id="4" name="Slide Number Placeholder 3"/>
          <p:cNvSpPr>
            <a:spLocks noGrp="1"/>
          </p:cNvSpPr>
          <p:nvPr>
            <p:ph type="sldNum" sz="quarter" idx="10"/>
          </p:nvPr>
        </p:nvSpPr>
        <p:spPr/>
        <p:txBody>
          <a:bodyPr/>
          <a:lstStyle/>
          <a:p>
            <a:fld id="{245FE2E2-E9DF-419F-A515-2B998F8E500B}" type="slidenum">
              <a:rPr lang="en-US" smtClean="0"/>
              <a:t>38</a:t>
            </a:fld>
            <a:endParaRPr lang="en-US"/>
          </a:p>
        </p:txBody>
      </p:sp>
    </p:spTree>
    <p:extLst>
      <p:ext uri="{BB962C8B-B14F-4D97-AF65-F5344CB8AC3E}">
        <p14:creationId xmlns:p14="http://schemas.microsoft.com/office/powerpoint/2010/main" val="33822421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When isolating with MPK, we isolate the SS and tag the </a:t>
            </a:r>
            <a:r>
              <a:rPr lang="en-US" b="0" baseline="0" dirty="0" smtClean="0"/>
              <a:t>memory to be in domain 1, the trusted domain.</a:t>
            </a:r>
          </a:p>
          <a:p>
            <a:r>
              <a:rPr lang="en-US" b="0" baseline="0" dirty="0" smtClean="0"/>
              <a:t>The remainder of the application state remains in the default domain 0.</a:t>
            </a:r>
          </a:p>
          <a:p>
            <a:endParaRPr lang="en-US" b="0" baseline="0" dirty="0" smtClean="0"/>
          </a:p>
          <a:p>
            <a:r>
              <a:rPr lang="en-US" b="0" baseline="0" dirty="0" smtClean="0"/>
              <a:t>At application start only domain 0 is accessible while the untrusted application executes.</a:t>
            </a:r>
          </a:p>
          <a:p>
            <a:r>
              <a:rPr lang="en-US" b="0" baseline="0" dirty="0" smtClean="0"/>
              <a:t>To access the sensitive state a WRPKRU instruction updated the permission register</a:t>
            </a:r>
          </a:p>
          <a:p>
            <a:r>
              <a:rPr lang="en-US" b="0" baseline="0" dirty="0" smtClean="0"/>
              <a:t>To permit updates to memory pages of domain 1.</a:t>
            </a:r>
          </a:p>
          <a:p>
            <a:endParaRPr lang="en-US" b="0" baseline="0" dirty="0" smtClean="0"/>
          </a:p>
          <a:p>
            <a:r>
              <a:rPr lang="en-US" b="0" baseline="0" dirty="0" smtClean="0"/>
              <a:t>This switch occurs before executing trusted code and is reversed, once the trusted code </a:t>
            </a:r>
          </a:p>
          <a:p>
            <a:r>
              <a:rPr lang="en-US" b="0" baseline="0" dirty="0" smtClean="0"/>
              <a:t>Finished its work to allow the untrusted application to continue.</a:t>
            </a:r>
          </a:p>
          <a:p>
            <a:endParaRPr lang="en-US" b="0" baseline="0" dirty="0" smtClean="0"/>
          </a:p>
          <a:p>
            <a:r>
              <a:rPr lang="en-US" b="0" baseline="0" dirty="0" smtClean="0"/>
              <a:t>Unfortunately this protects only against bugs, which don’t actively </a:t>
            </a:r>
          </a:p>
          <a:p>
            <a:r>
              <a:rPr lang="en-US" b="0" baseline="0" dirty="0" smtClean="0"/>
              <a:t>Alter the permission register. </a:t>
            </a:r>
          </a:p>
          <a:p>
            <a:endParaRPr lang="en-US" b="0" baseline="0" dirty="0" smtClean="0"/>
          </a:p>
          <a:p>
            <a:r>
              <a:rPr lang="en-US" b="0" baseline="0" dirty="0" smtClean="0"/>
              <a:t>In the remainder of this talk, I will present our work on securely using MPK assuming the presence</a:t>
            </a:r>
          </a:p>
          <a:p>
            <a:r>
              <a:rPr lang="en-US" b="0" baseline="0" dirty="0" smtClean="0"/>
              <a:t>Of a malicious attacker.</a:t>
            </a:r>
          </a:p>
        </p:txBody>
      </p:sp>
      <p:sp>
        <p:nvSpPr>
          <p:cNvPr id="4" name="Slide Number Placeholder 3"/>
          <p:cNvSpPr>
            <a:spLocks noGrp="1"/>
          </p:cNvSpPr>
          <p:nvPr>
            <p:ph type="sldNum" sz="quarter" idx="10"/>
          </p:nvPr>
        </p:nvSpPr>
        <p:spPr/>
        <p:txBody>
          <a:bodyPr/>
          <a:lstStyle/>
          <a:p>
            <a:fld id="{245FE2E2-E9DF-419F-A515-2B998F8E500B}" type="slidenum">
              <a:rPr lang="en-US" smtClean="0"/>
              <a:t>39</a:t>
            </a:fld>
            <a:endParaRPr lang="en-US"/>
          </a:p>
        </p:txBody>
      </p:sp>
    </p:spTree>
    <p:extLst>
      <p:ext uri="{BB962C8B-B14F-4D97-AF65-F5344CB8AC3E}">
        <p14:creationId xmlns:p14="http://schemas.microsoft.com/office/powerpoint/2010/main" val="4098710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FE2E2-E9DF-419F-A515-2B998F8E500B}" type="slidenum">
              <a:rPr lang="en-US" smtClean="0"/>
              <a:t>44</a:t>
            </a:fld>
            <a:endParaRPr lang="en-US"/>
          </a:p>
        </p:txBody>
      </p:sp>
    </p:spTree>
    <p:extLst>
      <p:ext uri="{BB962C8B-B14F-4D97-AF65-F5344CB8AC3E}">
        <p14:creationId xmlns:p14="http://schemas.microsoft.com/office/powerpoint/2010/main" val="93986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We all know that we can protect sensitive data by isolating it. Bugs and security vulnerabilities are then unable to leak or corrupt the sensitive data.</a:t>
            </a:r>
          </a:p>
          <a:p>
            <a:endParaRPr lang="en-US" b="0" baseline="0" dirty="0" smtClean="0"/>
          </a:p>
          <a:p>
            <a:r>
              <a:rPr lang="en-US" b="0" baseline="0" dirty="0" smtClean="0"/>
              <a:t>For instance, we can isolate the cryptographic keys from the remaining application and permit access only via a narrow interface to </a:t>
            </a:r>
            <a:r>
              <a:rPr lang="en-US" b="0" baseline="0" dirty="0" err="1" smtClean="0"/>
              <a:t>en</a:t>
            </a:r>
            <a:r>
              <a:rPr lang="en-US" b="0" baseline="0" dirty="0" smtClean="0"/>
              <a:t>/decrypt. An attacker in the untrusted application can no longer directly access and leak the key.</a:t>
            </a:r>
          </a:p>
          <a:p>
            <a:endParaRPr lang="en-US" b="0" baseline="0" dirty="0" smtClean="0"/>
          </a:p>
          <a:p>
            <a:r>
              <a:rPr lang="en-US" b="0" baseline="0" dirty="0" smtClean="0"/>
              <a:t>***</a:t>
            </a:r>
          </a:p>
          <a:p>
            <a:endParaRPr lang="en-US" b="0" baseline="0" dirty="0" smtClean="0"/>
          </a:p>
          <a:p>
            <a:r>
              <a:rPr lang="en-US" b="0" baseline="0" dirty="0" smtClean="0"/>
              <a:t>Memory safe languages and their managed runtimes provide memory safety. When using native libraries written in unsafe languages, these managed runtimes become vulnerable again. To avoid bugs in the native library from </a:t>
            </a:r>
            <a:r>
              <a:rPr lang="en-US" b="0" baseline="0" dirty="0" smtClean="0"/>
              <a:t>violating the managed runtime’s security invariants, </a:t>
            </a:r>
            <a:r>
              <a:rPr lang="en-US" b="0" baseline="0" dirty="0" smtClean="0"/>
              <a:t>the runtime should isolate its memory from the native library.</a:t>
            </a:r>
          </a:p>
          <a:p>
            <a:endParaRPr lang="en-US" b="0" baseline="0" dirty="0" smtClean="0"/>
          </a:p>
          <a:p>
            <a:r>
              <a:rPr lang="en-US" b="0" baseline="0" dirty="0" smtClean="0"/>
              <a:t>Unfortunately, todays applications make only limited use of isolation to protect sensitive data due to the lack of an efficient and robust memory isolation technique.</a:t>
            </a:r>
          </a:p>
        </p:txBody>
      </p:sp>
      <p:sp>
        <p:nvSpPr>
          <p:cNvPr id="4" name="Slide Number Placeholder 3"/>
          <p:cNvSpPr>
            <a:spLocks noGrp="1"/>
          </p:cNvSpPr>
          <p:nvPr>
            <p:ph type="sldNum" sz="quarter" idx="10"/>
          </p:nvPr>
        </p:nvSpPr>
        <p:spPr/>
        <p:txBody>
          <a:bodyPr/>
          <a:lstStyle/>
          <a:p>
            <a:fld id="{245FE2E2-E9DF-419F-A515-2B998F8E500B}" type="slidenum">
              <a:rPr lang="en-US" smtClean="0"/>
              <a:t>4</a:t>
            </a:fld>
            <a:endParaRPr lang="en-US"/>
          </a:p>
        </p:txBody>
      </p:sp>
    </p:spTree>
    <p:extLst>
      <p:ext uri="{BB962C8B-B14F-4D97-AF65-F5344CB8AC3E}">
        <p14:creationId xmlns:p14="http://schemas.microsoft.com/office/powerpoint/2010/main" val="2695456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5FE2E2-E9DF-419F-A515-2B998F8E500B}" type="slidenum">
              <a:rPr lang="en-US" smtClean="0"/>
              <a:t>45</a:t>
            </a:fld>
            <a:endParaRPr lang="en-US"/>
          </a:p>
        </p:txBody>
      </p:sp>
    </p:spTree>
    <p:extLst>
      <p:ext uri="{BB962C8B-B14F-4D97-AF65-F5344CB8AC3E}">
        <p14:creationId xmlns:p14="http://schemas.microsoft.com/office/powerpoint/2010/main" val="24347118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Executable,</a:t>
            </a:r>
            <a:r>
              <a:rPr lang="en-US" baseline="0" dirty="0" smtClean="0"/>
              <a:t> but not in code region are mostly in read-only section of executable</a:t>
            </a:r>
          </a:p>
          <a:p>
            <a:r>
              <a:rPr lang="en-US" baseline="0" dirty="0" smtClean="0"/>
              <a:t>Link application with 3 program segments R, RX, RW for read-only static data, code and </a:t>
            </a:r>
            <a:r>
              <a:rPr lang="en-US" baseline="0" dirty="0" err="1" smtClean="0"/>
              <a:t>rw</a:t>
            </a:r>
            <a:r>
              <a:rPr lang="en-US" baseline="0" dirty="0" smtClean="0"/>
              <a:t> data for variables</a:t>
            </a:r>
          </a:p>
        </p:txBody>
      </p:sp>
      <p:sp>
        <p:nvSpPr>
          <p:cNvPr id="4" name="Slide Number Placeholder 3"/>
          <p:cNvSpPr>
            <a:spLocks noGrp="1"/>
          </p:cNvSpPr>
          <p:nvPr>
            <p:ph type="sldNum" sz="quarter" idx="10"/>
          </p:nvPr>
        </p:nvSpPr>
        <p:spPr/>
        <p:txBody>
          <a:bodyPr/>
          <a:lstStyle/>
          <a:p>
            <a:fld id="{245FE2E2-E9DF-419F-A515-2B998F8E500B}" type="slidenum">
              <a:rPr lang="en-US" smtClean="0"/>
              <a:t>49</a:t>
            </a:fld>
            <a:endParaRPr lang="en-US"/>
          </a:p>
        </p:txBody>
      </p:sp>
    </p:spTree>
    <p:extLst>
      <p:ext uri="{BB962C8B-B14F-4D97-AF65-F5344CB8AC3E}">
        <p14:creationId xmlns:p14="http://schemas.microsoft.com/office/powerpoint/2010/main" val="2742159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Executable,</a:t>
            </a:r>
            <a:r>
              <a:rPr lang="en-US" baseline="0" dirty="0" smtClean="0"/>
              <a:t> but not in code region are mostly in read-only section of executable</a:t>
            </a:r>
          </a:p>
          <a:p>
            <a:r>
              <a:rPr lang="en-US" baseline="0" dirty="0" smtClean="0"/>
              <a:t>Link application with 3 program segments R, RX, RW for read-only static data, code and </a:t>
            </a:r>
            <a:r>
              <a:rPr lang="en-US" baseline="0" dirty="0" err="1" smtClean="0"/>
              <a:t>rw</a:t>
            </a:r>
            <a:r>
              <a:rPr lang="en-US" baseline="0" dirty="0" smtClean="0"/>
              <a:t> data for variables</a:t>
            </a:r>
          </a:p>
        </p:txBody>
      </p:sp>
      <p:sp>
        <p:nvSpPr>
          <p:cNvPr id="4" name="Slide Number Placeholder 3"/>
          <p:cNvSpPr>
            <a:spLocks noGrp="1"/>
          </p:cNvSpPr>
          <p:nvPr>
            <p:ph type="sldNum" sz="quarter" idx="10"/>
          </p:nvPr>
        </p:nvSpPr>
        <p:spPr/>
        <p:txBody>
          <a:bodyPr/>
          <a:lstStyle/>
          <a:p>
            <a:fld id="{245FE2E2-E9DF-419F-A515-2B998F8E500B}" type="slidenum">
              <a:rPr lang="en-US" smtClean="0"/>
              <a:t>50</a:t>
            </a:fld>
            <a:endParaRPr lang="en-US"/>
          </a:p>
        </p:txBody>
      </p:sp>
    </p:spTree>
    <p:extLst>
      <p:ext uri="{BB962C8B-B14F-4D97-AF65-F5344CB8AC3E}">
        <p14:creationId xmlns:p14="http://schemas.microsoft.com/office/powerpoint/2010/main" val="2821266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Executable,</a:t>
            </a:r>
            <a:r>
              <a:rPr lang="en-US" baseline="0" dirty="0" smtClean="0"/>
              <a:t> but not in code region are mostly in read-only section of executable</a:t>
            </a:r>
          </a:p>
          <a:p>
            <a:r>
              <a:rPr lang="en-US" baseline="0" dirty="0" smtClean="0"/>
              <a:t>Link application with 3 program segments R, RX, RW for read-only static data, code and </a:t>
            </a:r>
            <a:r>
              <a:rPr lang="en-US" baseline="0" dirty="0" err="1" smtClean="0"/>
              <a:t>rw</a:t>
            </a:r>
            <a:r>
              <a:rPr lang="en-US" baseline="0" dirty="0" smtClean="0"/>
              <a:t> data for variables</a:t>
            </a:r>
          </a:p>
        </p:txBody>
      </p:sp>
      <p:sp>
        <p:nvSpPr>
          <p:cNvPr id="4" name="Slide Number Placeholder 3"/>
          <p:cNvSpPr>
            <a:spLocks noGrp="1"/>
          </p:cNvSpPr>
          <p:nvPr>
            <p:ph type="sldNum" sz="quarter" idx="10"/>
          </p:nvPr>
        </p:nvSpPr>
        <p:spPr/>
        <p:txBody>
          <a:bodyPr/>
          <a:lstStyle/>
          <a:p>
            <a:fld id="{245FE2E2-E9DF-419F-A515-2B998F8E500B}" type="slidenum">
              <a:rPr lang="en-US" smtClean="0"/>
              <a:t>51</a:t>
            </a:fld>
            <a:endParaRPr lang="en-US"/>
          </a:p>
        </p:txBody>
      </p:sp>
    </p:spTree>
    <p:extLst>
      <p:ext uri="{BB962C8B-B14F-4D97-AF65-F5344CB8AC3E}">
        <p14:creationId xmlns:p14="http://schemas.microsoft.com/office/powerpoint/2010/main" val="2821266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quickly clarify the</a:t>
            </a:r>
            <a:r>
              <a:rPr lang="en-US" baseline="0" dirty="0" smtClean="0"/>
              <a:t> </a:t>
            </a:r>
            <a:r>
              <a:rPr lang="en-US" dirty="0" smtClean="0"/>
              <a:t>threat model we considered.</a:t>
            </a:r>
            <a:endParaRPr lang="en-US" baseline="0" dirty="0" smtClean="0"/>
          </a:p>
          <a:p>
            <a:endParaRPr lang="en-US" baseline="0" dirty="0" smtClean="0"/>
          </a:p>
          <a:p>
            <a:r>
              <a:rPr lang="en-US" baseline="0" dirty="0" smtClean="0"/>
              <a:t>The CPU, OS, and the isolation technique are trusted.</a:t>
            </a:r>
            <a:endParaRPr lang="en-US" dirty="0" smtClean="0"/>
          </a:p>
          <a:p>
            <a:endParaRPr lang="en-US" baseline="0" dirty="0" smtClean="0"/>
          </a:p>
          <a:p>
            <a:r>
              <a:rPr lang="en-US" baseline="0" dirty="0" smtClean="0"/>
              <a:t>But we don’t trust the application except for the trusted compartment.</a:t>
            </a:r>
          </a:p>
          <a:p>
            <a:r>
              <a:rPr lang="en-US" baseline="0" dirty="0" smtClean="0"/>
              <a:t>In particular we allow malicious attacks to exploit, e.g., memory corruption or control flow hijack vulnerabilities that may exist in the untrusted application</a:t>
            </a:r>
          </a:p>
          <a:p>
            <a:endParaRPr lang="en-US" baseline="0" dirty="0" smtClean="0"/>
          </a:p>
          <a:p>
            <a:r>
              <a:rPr lang="en-US" baseline="0" dirty="0" smtClean="0"/>
              <a:t>On the other hand! We consider Side-channel</a:t>
            </a:r>
            <a:r>
              <a:rPr lang="en-US" baseline="0" dirty="0" smtClean="0"/>
              <a:t>, raw hammer and </a:t>
            </a:r>
            <a:r>
              <a:rPr lang="en-US" baseline="0" dirty="0" err="1" smtClean="0"/>
              <a:t>microarchitectural</a:t>
            </a:r>
            <a:r>
              <a:rPr lang="en-US" baseline="0" dirty="0" smtClean="0"/>
              <a:t> attacks to be out of scope </a:t>
            </a:r>
          </a:p>
          <a:p>
            <a:r>
              <a:rPr lang="en-US" baseline="0" dirty="0" smtClean="0"/>
              <a:t>(and rely on the properties MPK provides)</a:t>
            </a:r>
          </a:p>
        </p:txBody>
      </p:sp>
      <p:sp>
        <p:nvSpPr>
          <p:cNvPr id="4" name="Slide Number Placeholder 3"/>
          <p:cNvSpPr>
            <a:spLocks noGrp="1"/>
          </p:cNvSpPr>
          <p:nvPr>
            <p:ph type="sldNum" sz="quarter" idx="10"/>
          </p:nvPr>
        </p:nvSpPr>
        <p:spPr/>
        <p:txBody>
          <a:bodyPr/>
          <a:lstStyle/>
          <a:p>
            <a:fld id="{245FE2E2-E9DF-419F-A515-2B998F8E500B}" type="slidenum">
              <a:rPr lang="en-US" smtClean="0"/>
              <a:t>5</a:t>
            </a:fld>
            <a:endParaRPr lang="en-US"/>
          </a:p>
        </p:txBody>
      </p:sp>
    </p:spTree>
    <p:extLst>
      <p:ext uri="{BB962C8B-B14F-4D97-AF65-F5344CB8AC3E}">
        <p14:creationId xmlns:p14="http://schemas.microsoft.com/office/powerpoint/2010/main" val="369746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Based on this threat model, I will quickly outline the drawbacks of existing isolation techniques.</a:t>
            </a:r>
          </a:p>
          <a:p>
            <a:endParaRPr lang="en-US" b="0" baseline="0" dirty="0" smtClean="0"/>
          </a:p>
          <a:p>
            <a:r>
              <a:rPr lang="en-US" b="0" baseline="0" dirty="0" smtClean="0"/>
              <a:t>Techniques relying on hardware-provided isolation, such as page tables, suffer from high switch cost between the untrusted application and the sensitive data. </a:t>
            </a:r>
          </a:p>
        </p:txBody>
      </p:sp>
      <p:sp>
        <p:nvSpPr>
          <p:cNvPr id="4" name="Slide Number Placeholder 3"/>
          <p:cNvSpPr>
            <a:spLocks noGrp="1"/>
          </p:cNvSpPr>
          <p:nvPr>
            <p:ph type="sldNum" sz="quarter" idx="10"/>
          </p:nvPr>
        </p:nvSpPr>
        <p:spPr/>
        <p:txBody>
          <a:bodyPr/>
          <a:lstStyle/>
          <a:p>
            <a:fld id="{245FE2E2-E9DF-419F-A515-2B998F8E500B}" type="slidenum">
              <a:rPr lang="en-US" smtClean="0"/>
              <a:t>6</a:t>
            </a:fld>
            <a:endParaRPr lang="en-US"/>
          </a:p>
        </p:txBody>
      </p:sp>
    </p:spTree>
    <p:extLst>
      <p:ext uri="{BB962C8B-B14F-4D97-AF65-F5344CB8AC3E}">
        <p14:creationId xmlns:p14="http://schemas.microsoft.com/office/powerpoint/2010/main" val="157253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This is in contrast to Language and Runtime techniques which incur no switch cost. </a:t>
            </a:r>
          </a:p>
          <a:p>
            <a:endParaRPr lang="en-US" b="0" baseline="0" dirty="0" smtClean="0"/>
          </a:p>
          <a:p>
            <a:r>
              <a:rPr lang="en-US" b="0" baseline="0" dirty="0" smtClean="0"/>
              <a:t>They isolate by instrumenting the UA with bounds checks on indirect memory accesses. Such techniques have to be combined with a CFI technique to prevent malicious attacks from circumventing the instrumentation. As a result, they suffer from high execution overhead to perform the safety checks</a:t>
            </a:r>
          </a:p>
        </p:txBody>
      </p:sp>
      <p:sp>
        <p:nvSpPr>
          <p:cNvPr id="4" name="Slide Number Placeholder 3"/>
          <p:cNvSpPr>
            <a:spLocks noGrp="1"/>
          </p:cNvSpPr>
          <p:nvPr>
            <p:ph type="sldNum" sz="quarter" idx="10"/>
          </p:nvPr>
        </p:nvSpPr>
        <p:spPr/>
        <p:txBody>
          <a:bodyPr/>
          <a:lstStyle/>
          <a:p>
            <a:fld id="{245FE2E2-E9DF-419F-A515-2B998F8E500B}" type="slidenum">
              <a:rPr lang="en-US" smtClean="0"/>
              <a:t>7</a:t>
            </a:fld>
            <a:endParaRPr lang="en-US"/>
          </a:p>
        </p:txBody>
      </p:sp>
    </p:spTree>
    <p:extLst>
      <p:ext uri="{BB962C8B-B14F-4D97-AF65-F5344CB8AC3E}">
        <p14:creationId xmlns:p14="http://schemas.microsoft.com/office/powerpoint/2010/main" val="278416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Goal of ERIM is avoid costly CFI and costly context switches.</a:t>
            </a:r>
          </a:p>
          <a:p>
            <a:endParaRPr lang="en-US" b="0" baseline="0" dirty="0" smtClean="0"/>
          </a:p>
          <a:p>
            <a:r>
              <a:rPr lang="en-US" b="0" baseline="0" dirty="0" smtClean="0"/>
              <a:t>We achieved this by relying on MPK and strengthening its threat model.</a:t>
            </a:r>
          </a:p>
        </p:txBody>
      </p:sp>
      <p:sp>
        <p:nvSpPr>
          <p:cNvPr id="4" name="Slide Number Placeholder 3"/>
          <p:cNvSpPr>
            <a:spLocks noGrp="1"/>
          </p:cNvSpPr>
          <p:nvPr>
            <p:ph type="sldNum" sz="quarter" idx="10"/>
          </p:nvPr>
        </p:nvSpPr>
        <p:spPr/>
        <p:txBody>
          <a:bodyPr/>
          <a:lstStyle/>
          <a:p>
            <a:fld id="{245FE2E2-E9DF-419F-A515-2B998F8E500B}" type="slidenum">
              <a:rPr lang="en-US" smtClean="0"/>
              <a:t>8</a:t>
            </a:fld>
            <a:endParaRPr lang="en-US"/>
          </a:p>
        </p:txBody>
      </p:sp>
    </p:spTree>
    <p:extLst>
      <p:ext uri="{BB962C8B-B14F-4D97-AF65-F5344CB8AC3E}">
        <p14:creationId xmlns:p14="http://schemas.microsoft.com/office/powerpoint/2010/main" val="3670241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provide an</a:t>
            </a:r>
            <a:r>
              <a:rPr lang="en-US" baseline="0" dirty="0" smtClean="0"/>
              <a:t> overview of ERIM, I’ll introduce Memory Protection keys.</a:t>
            </a:r>
            <a:endParaRPr lang="en-US" dirty="0" smtClean="0"/>
          </a:p>
          <a:p>
            <a:endParaRPr lang="en-US" dirty="0" smtClean="0"/>
          </a:p>
          <a:p>
            <a:r>
              <a:rPr lang="en-US" dirty="0" smtClean="0"/>
              <a:t>MPK is a recent </a:t>
            </a:r>
            <a:r>
              <a:rPr lang="en-US" baseline="0" dirty="0" smtClean="0"/>
              <a:t>ISA </a:t>
            </a:r>
            <a:r>
              <a:rPr lang="en-US" dirty="0" smtClean="0"/>
              <a:t>extension to x86 and Power and  available, e.g., in </a:t>
            </a:r>
            <a:r>
              <a:rPr lang="en-US" dirty="0" err="1" smtClean="0"/>
              <a:t>Skylake</a:t>
            </a:r>
            <a:r>
              <a:rPr lang="en-US" dirty="0" smtClean="0"/>
              <a:t> server</a:t>
            </a:r>
            <a:r>
              <a:rPr lang="en-US" baseline="0" dirty="0" smtClean="0"/>
              <a:t> CPUS</a:t>
            </a:r>
          </a:p>
          <a:p>
            <a:endParaRPr lang="en-US" baseline="0" dirty="0" smtClean="0"/>
          </a:p>
          <a:p>
            <a:r>
              <a:rPr lang="en-US" baseline="0" dirty="0" smtClean="0"/>
              <a:t>Allows to tag memory pages in PTE with protection key. </a:t>
            </a:r>
          </a:p>
          <a:p>
            <a:endParaRPr lang="en-US" baseline="0" dirty="0" smtClean="0"/>
          </a:p>
          <a:p>
            <a:r>
              <a:rPr lang="en-US" baseline="0" dirty="0" smtClean="0"/>
              <a:t>All pages start with PKEY 0.</a:t>
            </a:r>
            <a:endParaRPr lang="en-US" dirty="0"/>
          </a:p>
        </p:txBody>
      </p:sp>
      <p:sp>
        <p:nvSpPr>
          <p:cNvPr id="4" name="Slide Number Placeholder 3"/>
          <p:cNvSpPr>
            <a:spLocks noGrp="1"/>
          </p:cNvSpPr>
          <p:nvPr>
            <p:ph type="sldNum" sz="quarter" idx="10"/>
          </p:nvPr>
        </p:nvSpPr>
        <p:spPr/>
        <p:txBody>
          <a:bodyPr/>
          <a:lstStyle/>
          <a:p>
            <a:fld id="{245FE2E2-E9DF-419F-A515-2B998F8E500B}" type="slidenum">
              <a:rPr lang="en-US" smtClean="0"/>
              <a:t>9</a:t>
            </a:fld>
            <a:endParaRPr lang="en-US"/>
          </a:p>
        </p:txBody>
      </p:sp>
    </p:spTree>
    <p:extLst>
      <p:ext uri="{BB962C8B-B14F-4D97-AF65-F5344CB8AC3E}">
        <p14:creationId xmlns:p14="http://schemas.microsoft.com/office/powerpoint/2010/main" val="3046370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C9D9AC-8D45-4466-A837-5B371A2671D6}" type="datetime1">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1061-54BD-4E58-A44F-1AF51EC79D8E}" type="slidenum">
              <a:rPr lang="en-US" smtClean="0"/>
              <a:t>‹#›</a:t>
            </a:fld>
            <a:endParaRPr lang="en-US"/>
          </a:p>
        </p:txBody>
      </p:sp>
    </p:spTree>
    <p:extLst>
      <p:ext uri="{BB962C8B-B14F-4D97-AF65-F5344CB8AC3E}">
        <p14:creationId xmlns:p14="http://schemas.microsoft.com/office/powerpoint/2010/main" val="28754809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F8323-ADD4-4E30-A7C7-08519CB09902}" type="datetime1">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1061-54BD-4E58-A44F-1AF51EC79D8E}" type="slidenum">
              <a:rPr lang="en-US" smtClean="0"/>
              <a:t>‹#›</a:t>
            </a:fld>
            <a:endParaRPr lang="en-US"/>
          </a:p>
        </p:txBody>
      </p:sp>
    </p:spTree>
    <p:extLst>
      <p:ext uri="{BB962C8B-B14F-4D97-AF65-F5344CB8AC3E}">
        <p14:creationId xmlns:p14="http://schemas.microsoft.com/office/powerpoint/2010/main" val="364186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93E83-3392-4720-B1C1-C415B77DB163}" type="datetime1">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1061-54BD-4E58-A44F-1AF51EC79D8E}" type="slidenum">
              <a:rPr lang="en-US" smtClean="0"/>
              <a:t>‹#›</a:t>
            </a:fld>
            <a:endParaRPr lang="en-US"/>
          </a:p>
        </p:txBody>
      </p:sp>
    </p:spTree>
    <p:extLst>
      <p:ext uri="{BB962C8B-B14F-4D97-AF65-F5344CB8AC3E}">
        <p14:creationId xmlns:p14="http://schemas.microsoft.com/office/powerpoint/2010/main" val="406821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A7D34-6EC6-4D78-ACE5-95FD9C7A628F}" type="datetime1">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E131061-54BD-4E58-A44F-1AF51EC79D8E}" type="slidenum">
              <a:rPr lang="en-US" smtClean="0"/>
              <a:pPr/>
              <a:t>‹#›</a:t>
            </a:fld>
            <a:endParaRPr lang="en-US" dirty="0"/>
          </a:p>
        </p:txBody>
      </p:sp>
    </p:spTree>
    <p:extLst>
      <p:ext uri="{BB962C8B-B14F-4D97-AF65-F5344CB8AC3E}">
        <p14:creationId xmlns:p14="http://schemas.microsoft.com/office/powerpoint/2010/main" val="33424792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40335-31D0-49BB-9E17-1B1B223BDFF1}" type="datetime1">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1061-54BD-4E58-A44F-1AF51EC79D8E}" type="slidenum">
              <a:rPr lang="en-US" smtClean="0"/>
              <a:t>‹#›</a:t>
            </a:fld>
            <a:endParaRPr lang="en-US"/>
          </a:p>
        </p:txBody>
      </p:sp>
    </p:spTree>
    <p:extLst>
      <p:ext uri="{BB962C8B-B14F-4D97-AF65-F5344CB8AC3E}">
        <p14:creationId xmlns:p14="http://schemas.microsoft.com/office/powerpoint/2010/main" val="237901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E2E5C5-0413-4E52-BD2D-318B3A260E93}" type="datetime1">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E131061-54BD-4E58-A44F-1AF51EC79D8E}" type="slidenum">
              <a:rPr lang="en-US" smtClean="0"/>
              <a:pPr/>
              <a:t>‹#›</a:t>
            </a:fld>
            <a:endParaRPr lang="en-US"/>
          </a:p>
        </p:txBody>
      </p:sp>
    </p:spTree>
    <p:extLst>
      <p:ext uri="{BB962C8B-B14F-4D97-AF65-F5344CB8AC3E}">
        <p14:creationId xmlns:p14="http://schemas.microsoft.com/office/powerpoint/2010/main" val="7217535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A9E6C-A71D-4459-9186-9FEAD5468860}" type="datetime1">
              <a:rPr lang="en-US" smtClean="0"/>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E131061-54BD-4E58-A44F-1AF51EC79D8E}" type="slidenum">
              <a:rPr lang="en-US" smtClean="0"/>
              <a:pPr/>
              <a:t>‹#›</a:t>
            </a:fld>
            <a:endParaRPr lang="en-US"/>
          </a:p>
        </p:txBody>
      </p:sp>
    </p:spTree>
    <p:extLst>
      <p:ext uri="{BB962C8B-B14F-4D97-AF65-F5344CB8AC3E}">
        <p14:creationId xmlns:p14="http://schemas.microsoft.com/office/powerpoint/2010/main" val="1076870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892EB8-E839-43D1-BC5B-452A62DDB9E8}" type="datetime1">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131061-54BD-4E58-A44F-1AF51EC79D8E}" type="slidenum">
              <a:rPr lang="en-US" smtClean="0"/>
              <a:t>‹#›</a:t>
            </a:fld>
            <a:endParaRPr lang="en-US"/>
          </a:p>
        </p:txBody>
      </p:sp>
    </p:spTree>
    <p:extLst>
      <p:ext uri="{BB962C8B-B14F-4D97-AF65-F5344CB8AC3E}">
        <p14:creationId xmlns:p14="http://schemas.microsoft.com/office/powerpoint/2010/main" val="175984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205B4-8EAA-4561-A05F-B196C5E5DFC1}" type="datetime1">
              <a:rPr lang="en-US" smtClean="0"/>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131061-54BD-4E58-A44F-1AF51EC79D8E}" type="slidenum">
              <a:rPr lang="en-US" smtClean="0"/>
              <a:t>‹#›</a:t>
            </a:fld>
            <a:endParaRPr lang="en-US"/>
          </a:p>
        </p:txBody>
      </p:sp>
    </p:spTree>
    <p:extLst>
      <p:ext uri="{BB962C8B-B14F-4D97-AF65-F5344CB8AC3E}">
        <p14:creationId xmlns:p14="http://schemas.microsoft.com/office/powerpoint/2010/main" val="121096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27EA7-D29C-477B-8A2E-1D020BD8433A}" type="datetime1">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31061-54BD-4E58-A44F-1AF51EC79D8E}" type="slidenum">
              <a:rPr lang="en-US" smtClean="0"/>
              <a:t>‹#›</a:t>
            </a:fld>
            <a:endParaRPr lang="en-US"/>
          </a:p>
        </p:txBody>
      </p:sp>
    </p:spTree>
    <p:extLst>
      <p:ext uri="{BB962C8B-B14F-4D97-AF65-F5344CB8AC3E}">
        <p14:creationId xmlns:p14="http://schemas.microsoft.com/office/powerpoint/2010/main" val="5378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DDE29-3660-4C5B-9BE7-66E220E5C4AD}" type="datetime1">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31061-54BD-4E58-A44F-1AF51EC79D8E}" type="slidenum">
              <a:rPr lang="en-US" smtClean="0"/>
              <a:t>‹#›</a:t>
            </a:fld>
            <a:endParaRPr lang="en-US"/>
          </a:p>
        </p:txBody>
      </p:sp>
    </p:spTree>
    <p:extLst>
      <p:ext uri="{BB962C8B-B14F-4D97-AF65-F5344CB8AC3E}">
        <p14:creationId xmlns:p14="http://schemas.microsoft.com/office/powerpoint/2010/main" val="206104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D8F15-9305-40A2-A763-16AEFCBB18FD}" type="datetime1">
              <a:rPr lang="en-US" smtClean="0"/>
              <a:t>8/14/2019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5E131061-54BD-4E58-A44F-1AF51EC79D8E}" type="slidenum">
              <a:rPr lang="en-US" smtClean="0"/>
              <a:pPr/>
              <a:t>‹#›</a:t>
            </a:fld>
            <a:endParaRPr lang="en-US"/>
          </a:p>
        </p:txBody>
      </p:sp>
    </p:spTree>
    <p:extLst>
      <p:ext uri="{BB962C8B-B14F-4D97-AF65-F5344CB8AC3E}">
        <p14:creationId xmlns:p14="http://schemas.microsoft.com/office/powerpoint/2010/main" val="4923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48145"/>
            <a:ext cx="12191999" cy="2761818"/>
          </a:xfrm>
        </p:spPr>
        <p:txBody>
          <a:bodyPr>
            <a:normAutofit/>
          </a:bodyPr>
          <a:lstStyle/>
          <a:p>
            <a:r>
              <a:rPr lang="en-US" b="1" dirty="0" smtClean="0"/>
              <a:t>ERIM: Secure, Efficient in-process Isolation with Memory Protection Keys </a:t>
            </a:r>
            <a:endParaRPr lang="en-US" sz="4000" b="1" dirty="0"/>
          </a:p>
        </p:txBody>
      </p:sp>
      <p:sp>
        <p:nvSpPr>
          <p:cNvPr id="3" name="Subtitle 2"/>
          <p:cNvSpPr>
            <a:spLocks noGrp="1"/>
          </p:cNvSpPr>
          <p:nvPr>
            <p:ph type="subTitle" idx="1"/>
          </p:nvPr>
        </p:nvSpPr>
        <p:spPr>
          <a:xfrm>
            <a:off x="1524000" y="3273287"/>
            <a:ext cx="9144000" cy="2869183"/>
          </a:xfrm>
        </p:spPr>
        <p:txBody>
          <a:bodyPr>
            <a:normAutofit/>
          </a:bodyPr>
          <a:lstStyle/>
          <a:p>
            <a:endParaRPr lang="en-US" sz="2600" b="1" dirty="0" smtClean="0"/>
          </a:p>
          <a:p>
            <a:endParaRPr lang="en-US" sz="2600" b="1" dirty="0" smtClean="0"/>
          </a:p>
          <a:p>
            <a:r>
              <a:rPr lang="en-US" sz="2600" b="1" dirty="0" smtClean="0"/>
              <a:t>Anjo Vahldiek-Oberwagner</a:t>
            </a:r>
            <a:r>
              <a:rPr lang="en-US" sz="2600" dirty="0" smtClean="0"/>
              <a:t>, </a:t>
            </a:r>
            <a:r>
              <a:rPr lang="en-US" sz="2600" dirty="0" err="1" smtClean="0"/>
              <a:t>Eslam</a:t>
            </a:r>
            <a:r>
              <a:rPr lang="en-US" sz="2600" dirty="0" smtClean="0"/>
              <a:t> </a:t>
            </a:r>
            <a:r>
              <a:rPr lang="en-US" sz="2600" dirty="0" err="1" smtClean="0"/>
              <a:t>Elnikety</a:t>
            </a:r>
            <a:r>
              <a:rPr lang="en-US" sz="2600" dirty="0" smtClean="0"/>
              <a:t>, </a:t>
            </a:r>
            <a:r>
              <a:rPr lang="en-US" sz="2600" dirty="0" err="1" smtClean="0"/>
              <a:t>Nuno</a:t>
            </a:r>
            <a:r>
              <a:rPr lang="en-US" sz="2600" dirty="0" smtClean="0"/>
              <a:t> O. Duarte, </a:t>
            </a:r>
            <a:br>
              <a:rPr lang="en-US" sz="2600" dirty="0" smtClean="0"/>
            </a:br>
            <a:r>
              <a:rPr lang="en-US" sz="2600" dirty="0" smtClean="0"/>
              <a:t>Michael </a:t>
            </a:r>
            <a:r>
              <a:rPr lang="en-US" sz="2600" dirty="0" err="1" smtClean="0"/>
              <a:t>Sammler</a:t>
            </a:r>
            <a:r>
              <a:rPr lang="en-US" sz="2600" dirty="0" smtClean="0"/>
              <a:t>, Peter </a:t>
            </a:r>
            <a:r>
              <a:rPr lang="en-US" sz="2600" dirty="0" err="1" smtClean="0"/>
              <a:t>Druschel</a:t>
            </a:r>
            <a:r>
              <a:rPr lang="en-US" sz="2600" dirty="0"/>
              <a:t>, Deepak </a:t>
            </a:r>
            <a:r>
              <a:rPr lang="en-US" sz="2600" dirty="0" smtClean="0"/>
              <a:t>Garg</a:t>
            </a:r>
            <a:endParaRPr lang="en-US" sz="2600" dirty="0"/>
          </a:p>
        </p:txBody>
      </p:sp>
      <p:pic>
        <p:nvPicPr>
          <p:cNvPr id="4" name="Picture 2" descr="https://mail.mpi-sws.org/config/logo-mpisw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701" y="6035105"/>
            <a:ext cx="2832595" cy="57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461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6186196" y="1922106"/>
            <a:ext cx="5019869" cy="30000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Address Space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2" name="Title 1"/>
          <p:cNvSpPr>
            <a:spLocks noGrp="1"/>
          </p:cNvSpPr>
          <p:nvPr>
            <p:ph type="title"/>
          </p:nvPr>
        </p:nvSpPr>
        <p:spPr/>
        <p:txBody>
          <a:bodyPr/>
          <a:lstStyle/>
          <a:p>
            <a:r>
              <a:rPr lang="en-US" dirty="0" smtClean="0"/>
              <a:t>Intel Memory Protection Keys (MPK)</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10</a:t>
            </a:fld>
            <a:endParaRPr lang="en-US" dirty="0"/>
          </a:p>
        </p:txBody>
      </p:sp>
      <p:sp>
        <p:nvSpPr>
          <p:cNvPr id="7" name="Rectangle 6"/>
          <p:cNvSpPr/>
          <p:nvPr/>
        </p:nvSpPr>
        <p:spPr>
          <a:xfrm>
            <a:off x="6186196" y="5423571"/>
            <a:ext cx="5019869" cy="529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13" name="Rectangle 12"/>
          <p:cNvSpPr/>
          <p:nvPr/>
        </p:nvSpPr>
        <p:spPr>
          <a:xfrm>
            <a:off x="6189702" y="5423570"/>
            <a:ext cx="982197" cy="529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15" name="Rectangle 14"/>
          <p:cNvSpPr/>
          <p:nvPr/>
        </p:nvSpPr>
        <p:spPr>
          <a:xfrm>
            <a:off x="8004412" y="5423569"/>
            <a:ext cx="534501" cy="5293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17" name="Rectangle 16"/>
          <p:cNvSpPr/>
          <p:nvPr/>
        </p:nvSpPr>
        <p:spPr>
          <a:xfrm>
            <a:off x="6189668" y="5049807"/>
            <a:ext cx="2262542" cy="369332"/>
          </a:xfrm>
          <a:prstGeom prst="rect">
            <a:avLst/>
          </a:prstGeom>
        </p:spPr>
        <p:txBody>
          <a:bodyPr wrap="none">
            <a:spAutoFit/>
          </a:bodyPr>
          <a:lstStyle/>
          <a:p>
            <a:r>
              <a:rPr lang="en-US" dirty="0"/>
              <a:t>Page Table Entry (PTE)</a:t>
            </a:r>
          </a:p>
        </p:txBody>
      </p:sp>
      <p:sp>
        <p:nvSpPr>
          <p:cNvPr id="25" name="Folded Corner 24"/>
          <p:cNvSpPr/>
          <p:nvPr/>
        </p:nvSpPr>
        <p:spPr>
          <a:xfrm>
            <a:off x="6696106" y="3247365"/>
            <a:ext cx="798394" cy="796524"/>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Page 1</a:t>
            </a:r>
          </a:p>
          <a:p>
            <a:pPr algn="ctr"/>
            <a:endParaRPr lang="en-US" dirty="0"/>
          </a:p>
          <a:p>
            <a:pPr algn="ctr"/>
            <a:endParaRPr lang="en-US" dirty="0" smtClean="0"/>
          </a:p>
          <a:p>
            <a:pPr algn="ctr"/>
            <a:endParaRPr lang="en-US" dirty="0"/>
          </a:p>
          <a:p>
            <a:pPr algn="ctr"/>
            <a:endParaRPr lang="en-US" dirty="0"/>
          </a:p>
        </p:txBody>
      </p:sp>
      <p:sp>
        <p:nvSpPr>
          <p:cNvPr id="26" name="Folded Corner 25"/>
          <p:cNvSpPr/>
          <p:nvPr/>
        </p:nvSpPr>
        <p:spPr>
          <a:xfrm>
            <a:off x="8696130" y="3645627"/>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2</a:t>
            </a:r>
          </a:p>
          <a:p>
            <a:pPr algn="ctr"/>
            <a:endParaRPr lang="en-US" dirty="0"/>
          </a:p>
          <a:p>
            <a:pPr algn="ctr"/>
            <a:endParaRPr lang="en-US" dirty="0" smtClean="0"/>
          </a:p>
          <a:p>
            <a:pPr algn="ctr"/>
            <a:endParaRPr lang="en-US" dirty="0"/>
          </a:p>
          <a:p>
            <a:pPr algn="ctr"/>
            <a:endParaRPr lang="en-US" dirty="0"/>
          </a:p>
        </p:txBody>
      </p:sp>
      <p:sp>
        <p:nvSpPr>
          <p:cNvPr id="27" name="Folded Corner 26"/>
          <p:cNvSpPr/>
          <p:nvPr/>
        </p:nvSpPr>
        <p:spPr>
          <a:xfrm>
            <a:off x="10109647" y="2499425"/>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3</a:t>
            </a:r>
          </a:p>
          <a:p>
            <a:pPr algn="ctr"/>
            <a:endParaRPr lang="en-US" dirty="0"/>
          </a:p>
          <a:p>
            <a:pPr algn="ctr"/>
            <a:endParaRPr lang="en-US" dirty="0" smtClean="0"/>
          </a:p>
          <a:p>
            <a:pPr algn="ctr"/>
            <a:endParaRPr lang="en-US" dirty="0"/>
          </a:p>
          <a:p>
            <a:pPr algn="ctr"/>
            <a:endParaRPr lang="en-US" dirty="0"/>
          </a:p>
        </p:txBody>
      </p:sp>
      <p:sp>
        <p:nvSpPr>
          <p:cNvPr id="29" name="Rectangle 28"/>
          <p:cNvSpPr/>
          <p:nvPr/>
        </p:nvSpPr>
        <p:spPr>
          <a:xfrm>
            <a:off x="10223902" y="5425441"/>
            <a:ext cx="982197" cy="5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28" name="Rectangle 27"/>
          <p:cNvSpPr/>
          <p:nvPr/>
        </p:nvSpPr>
        <p:spPr>
          <a:xfrm>
            <a:off x="8538913" y="5425440"/>
            <a:ext cx="1681449" cy="522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Page 1</a:t>
            </a:r>
            <a:endParaRPr lang="en-US" dirty="0"/>
          </a:p>
        </p:txBody>
      </p:sp>
      <p:sp>
        <p:nvSpPr>
          <p:cNvPr id="14" name="Rectangle 13"/>
          <p:cNvSpPr/>
          <p:nvPr/>
        </p:nvSpPr>
        <p:spPr>
          <a:xfrm>
            <a:off x="7171899" y="5423569"/>
            <a:ext cx="832513" cy="52936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PKEY</a:t>
            </a:r>
            <a:br>
              <a:rPr lang="en-US" dirty="0" smtClean="0"/>
            </a:br>
            <a:r>
              <a:rPr lang="en-US" dirty="0" smtClean="0"/>
              <a:t>2</a:t>
            </a:r>
            <a:endParaRPr lang="en-US" dirty="0"/>
          </a:p>
        </p:txBody>
      </p:sp>
      <p:sp>
        <p:nvSpPr>
          <p:cNvPr id="31" name="Content Placeholder 2"/>
          <p:cNvSpPr txBox="1">
            <a:spLocks/>
          </p:cNvSpPr>
          <p:nvPr/>
        </p:nvSpPr>
        <p:spPr>
          <a:xfrm>
            <a:off x="838200" y="1825625"/>
            <a:ext cx="5143500" cy="2083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Available in </a:t>
            </a:r>
            <a:r>
              <a:rPr lang="en-US" sz="2400" dirty="0" err="1" smtClean="0"/>
              <a:t>Skylake</a:t>
            </a:r>
            <a:r>
              <a:rPr lang="en-US" sz="2400" dirty="0" smtClean="0"/>
              <a:t> server CPUs</a:t>
            </a:r>
          </a:p>
          <a:p>
            <a:r>
              <a:rPr lang="en-US" sz="2400" dirty="0" smtClean="0"/>
              <a:t>Tag memory pages with PKEY</a:t>
            </a:r>
          </a:p>
          <a:p>
            <a:endParaRPr lang="en-US" sz="2400" dirty="0" smtClean="0"/>
          </a:p>
          <a:p>
            <a:endParaRPr lang="en-US" sz="2400" dirty="0" smtClean="0"/>
          </a:p>
        </p:txBody>
      </p:sp>
    </p:spTree>
    <p:extLst>
      <p:ext uri="{BB962C8B-B14F-4D97-AF65-F5344CB8AC3E}">
        <p14:creationId xmlns:p14="http://schemas.microsoft.com/office/powerpoint/2010/main" val="3877053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186196" y="1922106"/>
            <a:ext cx="5019869" cy="30000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Address Space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2" name="Title 1"/>
          <p:cNvSpPr>
            <a:spLocks noGrp="1"/>
          </p:cNvSpPr>
          <p:nvPr>
            <p:ph type="title"/>
          </p:nvPr>
        </p:nvSpPr>
        <p:spPr/>
        <p:txBody>
          <a:bodyPr/>
          <a:lstStyle/>
          <a:p>
            <a:r>
              <a:rPr lang="en-US" dirty="0" smtClean="0"/>
              <a:t>Intel Memory Protection Keys (MPK)</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11</a:t>
            </a:fld>
            <a:endParaRPr lang="en-US" dirty="0"/>
          </a:p>
        </p:txBody>
      </p:sp>
      <p:sp>
        <p:nvSpPr>
          <p:cNvPr id="6" name="Rectangle 5"/>
          <p:cNvSpPr/>
          <p:nvPr/>
        </p:nvSpPr>
        <p:spPr>
          <a:xfrm>
            <a:off x="647035" y="4217436"/>
            <a:ext cx="5019869" cy="20340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CPU Core</a:t>
            </a: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24" name="Rectangle 23"/>
          <p:cNvSpPr/>
          <p:nvPr/>
        </p:nvSpPr>
        <p:spPr>
          <a:xfrm>
            <a:off x="681620" y="4999457"/>
            <a:ext cx="1504451" cy="369332"/>
          </a:xfrm>
          <a:prstGeom prst="rect">
            <a:avLst/>
          </a:prstGeom>
        </p:spPr>
        <p:txBody>
          <a:bodyPr wrap="none">
            <a:spAutoFit/>
          </a:bodyPr>
          <a:lstStyle/>
          <a:p>
            <a:r>
              <a:rPr lang="en-US" dirty="0" smtClean="0"/>
              <a:t>PKRU Register</a:t>
            </a:r>
            <a:endParaRPr lang="en-US" dirty="0"/>
          </a:p>
        </p:txBody>
      </p:sp>
      <p:sp>
        <p:nvSpPr>
          <p:cNvPr id="25" name="Folded Corner 24"/>
          <p:cNvSpPr/>
          <p:nvPr/>
        </p:nvSpPr>
        <p:spPr>
          <a:xfrm>
            <a:off x="6696106" y="3247365"/>
            <a:ext cx="798394" cy="796524"/>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Page 1</a:t>
            </a:r>
          </a:p>
          <a:p>
            <a:pPr algn="ctr"/>
            <a:endParaRPr lang="en-US" dirty="0"/>
          </a:p>
          <a:p>
            <a:pPr algn="ctr"/>
            <a:endParaRPr lang="en-US" dirty="0" smtClean="0"/>
          </a:p>
          <a:p>
            <a:pPr algn="ctr"/>
            <a:endParaRPr lang="en-US" dirty="0"/>
          </a:p>
          <a:p>
            <a:pPr algn="ctr"/>
            <a:endParaRPr lang="en-US" dirty="0"/>
          </a:p>
        </p:txBody>
      </p:sp>
      <p:sp>
        <p:nvSpPr>
          <p:cNvPr id="26" name="Folded Corner 25"/>
          <p:cNvSpPr/>
          <p:nvPr/>
        </p:nvSpPr>
        <p:spPr>
          <a:xfrm>
            <a:off x="8696130" y="3645627"/>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2</a:t>
            </a:r>
          </a:p>
          <a:p>
            <a:pPr algn="ctr"/>
            <a:endParaRPr lang="en-US" dirty="0"/>
          </a:p>
          <a:p>
            <a:pPr algn="ctr"/>
            <a:endParaRPr lang="en-US" dirty="0" smtClean="0"/>
          </a:p>
          <a:p>
            <a:pPr algn="ctr"/>
            <a:endParaRPr lang="en-US" dirty="0"/>
          </a:p>
          <a:p>
            <a:pPr algn="ctr"/>
            <a:endParaRPr lang="en-US" dirty="0"/>
          </a:p>
        </p:txBody>
      </p:sp>
      <p:sp>
        <p:nvSpPr>
          <p:cNvPr id="27" name="Folded Corner 26"/>
          <p:cNvSpPr/>
          <p:nvPr/>
        </p:nvSpPr>
        <p:spPr>
          <a:xfrm>
            <a:off x="10109647" y="2499425"/>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3</a:t>
            </a:r>
          </a:p>
          <a:p>
            <a:pPr algn="ctr"/>
            <a:endParaRPr lang="en-US" dirty="0"/>
          </a:p>
          <a:p>
            <a:pPr algn="ctr"/>
            <a:endParaRPr lang="en-US" dirty="0" smtClean="0"/>
          </a:p>
          <a:p>
            <a:pPr algn="ctr"/>
            <a:endParaRPr lang="en-US" dirty="0"/>
          </a:p>
          <a:p>
            <a:pPr algn="ctr"/>
            <a:endParaRPr lang="en-US" dirty="0"/>
          </a:p>
        </p:txBody>
      </p:sp>
      <p:sp>
        <p:nvSpPr>
          <p:cNvPr id="30" name="Content Placeholder 2"/>
          <p:cNvSpPr txBox="1">
            <a:spLocks/>
          </p:cNvSpPr>
          <p:nvPr/>
        </p:nvSpPr>
        <p:spPr>
          <a:xfrm>
            <a:off x="838200" y="1825625"/>
            <a:ext cx="5143500" cy="2083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Available in </a:t>
            </a:r>
            <a:r>
              <a:rPr lang="en-US" sz="2400" dirty="0" err="1" smtClean="0"/>
              <a:t>Skylake</a:t>
            </a:r>
            <a:r>
              <a:rPr lang="en-US" sz="2400" dirty="0" smtClean="0"/>
              <a:t> server CPUs</a:t>
            </a:r>
          </a:p>
          <a:p>
            <a:r>
              <a:rPr lang="en-US" sz="2400" dirty="0" smtClean="0"/>
              <a:t>Tag memory pages with PKEY</a:t>
            </a:r>
          </a:p>
          <a:p>
            <a:r>
              <a:rPr lang="en-US" sz="2400" dirty="0" smtClean="0"/>
              <a:t>Permission Register (PKRU)</a:t>
            </a:r>
          </a:p>
          <a:p>
            <a:endParaRPr lang="en-US" sz="2400" dirty="0" smtClean="0"/>
          </a:p>
        </p:txBody>
      </p:sp>
      <p:sp>
        <p:nvSpPr>
          <p:cNvPr id="31" name="Rectangle 30"/>
          <p:cNvSpPr/>
          <p:nvPr/>
        </p:nvSpPr>
        <p:spPr>
          <a:xfrm>
            <a:off x="6186196" y="5423571"/>
            <a:ext cx="5019869" cy="529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32" name="Rectangle 31"/>
          <p:cNvSpPr/>
          <p:nvPr/>
        </p:nvSpPr>
        <p:spPr>
          <a:xfrm>
            <a:off x="6189702" y="5423570"/>
            <a:ext cx="982197" cy="529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3" name="Rectangle 32"/>
          <p:cNvSpPr/>
          <p:nvPr/>
        </p:nvSpPr>
        <p:spPr>
          <a:xfrm>
            <a:off x="8004412" y="5423569"/>
            <a:ext cx="534501" cy="5293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4" name="Rectangle 33"/>
          <p:cNvSpPr/>
          <p:nvPr/>
        </p:nvSpPr>
        <p:spPr>
          <a:xfrm>
            <a:off x="6189668" y="5049807"/>
            <a:ext cx="2262542" cy="369332"/>
          </a:xfrm>
          <a:prstGeom prst="rect">
            <a:avLst/>
          </a:prstGeom>
        </p:spPr>
        <p:txBody>
          <a:bodyPr wrap="none">
            <a:spAutoFit/>
          </a:bodyPr>
          <a:lstStyle/>
          <a:p>
            <a:r>
              <a:rPr lang="en-US" dirty="0"/>
              <a:t>Page Table Entry (PTE)</a:t>
            </a:r>
          </a:p>
        </p:txBody>
      </p:sp>
      <p:sp>
        <p:nvSpPr>
          <p:cNvPr id="35" name="Rectangle 34"/>
          <p:cNvSpPr/>
          <p:nvPr/>
        </p:nvSpPr>
        <p:spPr>
          <a:xfrm>
            <a:off x="10223902" y="5425441"/>
            <a:ext cx="982197" cy="5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6" name="Rectangle 35"/>
          <p:cNvSpPr/>
          <p:nvPr/>
        </p:nvSpPr>
        <p:spPr>
          <a:xfrm>
            <a:off x="8538913" y="5425440"/>
            <a:ext cx="1681449" cy="522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Page 1</a:t>
            </a:r>
            <a:endParaRPr lang="en-US" dirty="0"/>
          </a:p>
        </p:txBody>
      </p:sp>
      <p:sp>
        <p:nvSpPr>
          <p:cNvPr id="37" name="Rectangle 36"/>
          <p:cNvSpPr/>
          <p:nvPr/>
        </p:nvSpPr>
        <p:spPr>
          <a:xfrm>
            <a:off x="7171899" y="5423569"/>
            <a:ext cx="832513" cy="52936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PKEY</a:t>
            </a:r>
            <a:br>
              <a:rPr lang="en-US" dirty="0" smtClean="0"/>
            </a:br>
            <a:r>
              <a:rPr lang="en-US" dirty="0" smtClean="0"/>
              <a:t>2</a:t>
            </a:r>
            <a:endParaRPr lang="en-US" dirty="0"/>
          </a:p>
        </p:txBody>
      </p:sp>
      <p:sp>
        <p:nvSpPr>
          <p:cNvPr id="28" name="Rectangle 27"/>
          <p:cNvSpPr/>
          <p:nvPr/>
        </p:nvSpPr>
        <p:spPr>
          <a:xfrm>
            <a:off x="3488450" y="5944612"/>
            <a:ext cx="544288" cy="303246"/>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0</a:t>
            </a:r>
            <a:endParaRPr lang="en-US" dirty="0"/>
          </a:p>
        </p:txBody>
      </p:sp>
      <p:sp>
        <p:nvSpPr>
          <p:cNvPr id="29" name="Rectangle 28"/>
          <p:cNvSpPr/>
          <p:nvPr/>
        </p:nvSpPr>
        <p:spPr>
          <a:xfrm>
            <a:off x="4032736" y="5944611"/>
            <a:ext cx="544288" cy="303247"/>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0</a:t>
            </a:r>
            <a:endParaRPr lang="en-US" dirty="0"/>
          </a:p>
        </p:txBody>
      </p:sp>
      <p:sp>
        <p:nvSpPr>
          <p:cNvPr id="39" name="Rectangle 38"/>
          <p:cNvSpPr/>
          <p:nvPr/>
        </p:nvSpPr>
        <p:spPr>
          <a:xfrm>
            <a:off x="4577676" y="5944611"/>
            <a:ext cx="544288" cy="3032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a:t>
            </a:r>
            <a:endParaRPr lang="en-US" dirty="0"/>
          </a:p>
        </p:txBody>
      </p:sp>
      <p:sp>
        <p:nvSpPr>
          <p:cNvPr id="40" name="Rectangle 39"/>
          <p:cNvSpPr/>
          <p:nvPr/>
        </p:nvSpPr>
        <p:spPr>
          <a:xfrm>
            <a:off x="5121964" y="5944611"/>
            <a:ext cx="544288" cy="3032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a:t>
            </a:r>
            <a:endParaRPr lang="en-US" dirty="0"/>
          </a:p>
        </p:txBody>
      </p:sp>
      <p:sp>
        <p:nvSpPr>
          <p:cNvPr id="41" name="Rectangle 40"/>
          <p:cNvSpPr/>
          <p:nvPr/>
        </p:nvSpPr>
        <p:spPr>
          <a:xfrm>
            <a:off x="2933902" y="5951914"/>
            <a:ext cx="544288" cy="30324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a:t>
            </a:r>
            <a:endParaRPr lang="en-US" dirty="0"/>
          </a:p>
        </p:txBody>
      </p:sp>
      <p:sp>
        <p:nvSpPr>
          <p:cNvPr id="42" name="Rectangle 41"/>
          <p:cNvSpPr/>
          <p:nvPr/>
        </p:nvSpPr>
        <p:spPr>
          <a:xfrm>
            <a:off x="2399874" y="5944610"/>
            <a:ext cx="544288" cy="30324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a:t>
            </a:r>
            <a:endParaRPr lang="en-US" dirty="0"/>
          </a:p>
        </p:txBody>
      </p:sp>
      <p:sp>
        <p:nvSpPr>
          <p:cNvPr id="43" name="Rectangle 42"/>
          <p:cNvSpPr/>
          <p:nvPr/>
        </p:nvSpPr>
        <p:spPr>
          <a:xfrm>
            <a:off x="647035" y="5944610"/>
            <a:ext cx="544288" cy="303247"/>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0</a:t>
            </a:r>
            <a:endParaRPr lang="en-US" dirty="0"/>
          </a:p>
        </p:txBody>
      </p:sp>
      <p:sp>
        <p:nvSpPr>
          <p:cNvPr id="44" name="Rectangle 43"/>
          <p:cNvSpPr/>
          <p:nvPr/>
        </p:nvSpPr>
        <p:spPr>
          <a:xfrm>
            <a:off x="1188447" y="5944610"/>
            <a:ext cx="544288" cy="303247"/>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0</a:t>
            </a:r>
            <a:endParaRPr lang="en-US" dirty="0"/>
          </a:p>
        </p:txBody>
      </p:sp>
      <p:sp>
        <p:nvSpPr>
          <p:cNvPr id="45" name="Rectangle 44"/>
          <p:cNvSpPr/>
          <p:nvPr/>
        </p:nvSpPr>
        <p:spPr>
          <a:xfrm>
            <a:off x="1729858" y="5944610"/>
            <a:ext cx="669363" cy="303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46" name="Rectangle 45"/>
          <p:cNvSpPr/>
          <p:nvPr/>
        </p:nvSpPr>
        <p:spPr>
          <a:xfrm>
            <a:off x="3488450" y="5415542"/>
            <a:ext cx="544288" cy="525415"/>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p>
          <a:p>
            <a:pPr algn="ctr"/>
            <a:r>
              <a:rPr lang="en-US" dirty="0"/>
              <a:t>W</a:t>
            </a:r>
          </a:p>
        </p:txBody>
      </p:sp>
      <p:sp>
        <p:nvSpPr>
          <p:cNvPr id="47" name="Rectangle 46"/>
          <p:cNvSpPr/>
          <p:nvPr/>
        </p:nvSpPr>
        <p:spPr>
          <a:xfrm>
            <a:off x="4032736" y="5415542"/>
            <a:ext cx="544288" cy="525416"/>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p>
          <a:p>
            <a:pPr algn="ctr"/>
            <a:r>
              <a:rPr lang="en-US" dirty="0"/>
              <a:t>R</a:t>
            </a:r>
          </a:p>
        </p:txBody>
      </p:sp>
      <p:sp>
        <p:nvSpPr>
          <p:cNvPr id="48" name="Rectangle 47"/>
          <p:cNvSpPr/>
          <p:nvPr/>
        </p:nvSpPr>
        <p:spPr>
          <a:xfrm>
            <a:off x="4577676" y="5415542"/>
            <a:ext cx="544288" cy="5254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0</a:t>
            </a:r>
          </a:p>
          <a:p>
            <a:pPr algn="ctr"/>
            <a:r>
              <a:rPr lang="en-US" dirty="0"/>
              <a:t>W</a:t>
            </a:r>
          </a:p>
        </p:txBody>
      </p:sp>
      <p:sp>
        <p:nvSpPr>
          <p:cNvPr id="49" name="Rectangle 48"/>
          <p:cNvSpPr/>
          <p:nvPr/>
        </p:nvSpPr>
        <p:spPr>
          <a:xfrm>
            <a:off x="5121964" y="5415542"/>
            <a:ext cx="544288" cy="5254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0</a:t>
            </a:r>
          </a:p>
          <a:p>
            <a:pPr algn="ctr"/>
            <a:r>
              <a:rPr lang="en-US" dirty="0"/>
              <a:t>R</a:t>
            </a:r>
          </a:p>
        </p:txBody>
      </p:sp>
      <p:sp>
        <p:nvSpPr>
          <p:cNvPr id="50" name="Rectangle 49"/>
          <p:cNvSpPr/>
          <p:nvPr/>
        </p:nvSpPr>
        <p:spPr>
          <a:xfrm>
            <a:off x="2944162" y="5415542"/>
            <a:ext cx="544288" cy="525416"/>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p>
          <a:p>
            <a:pPr algn="ctr"/>
            <a:r>
              <a:rPr lang="en-US" dirty="0"/>
              <a:t>R</a:t>
            </a:r>
          </a:p>
        </p:txBody>
      </p:sp>
      <p:sp>
        <p:nvSpPr>
          <p:cNvPr id="51" name="Rectangle 50"/>
          <p:cNvSpPr/>
          <p:nvPr/>
        </p:nvSpPr>
        <p:spPr>
          <a:xfrm>
            <a:off x="2399874" y="5415541"/>
            <a:ext cx="544288" cy="525416"/>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p>
          <a:p>
            <a:pPr algn="ctr"/>
            <a:r>
              <a:rPr lang="en-US" dirty="0"/>
              <a:t>W</a:t>
            </a:r>
          </a:p>
        </p:txBody>
      </p:sp>
      <p:sp>
        <p:nvSpPr>
          <p:cNvPr id="52" name="Rectangle 51"/>
          <p:cNvSpPr/>
          <p:nvPr/>
        </p:nvSpPr>
        <p:spPr>
          <a:xfrm>
            <a:off x="647035" y="5415541"/>
            <a:ext cx="544288" cy="525416"/>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15</a:t>
            </a:r>
          </a:p>
          <a:p>
            <a:pPr algn="ctr"/>
            <a:r>
              <a:rPr lang="en-US" dirty="0"/>
              <a:t>W</a:t>
            </a:r>
          </a:p>
        </p:txBody>
      </p:sp>
      <p:sp>
        <p:nvSpPr>
          <p:cNvPr id="53" name="Rectangle 52"/>
          <p:cNvSpPr/>
          <p:nvPr/>
        </p:nvSpPr>
        <p:spPr>
          <a:xfrm>
            <a:off x="1188447" y="5415541"/>
            <a:ext cx="544288" cy="525416"/>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15</a:t>
            </a:r>
          </a:p>
          <a:p>
            <a:pPr algn="ctr"/>
            <a:r>
              <a:rPr lang="en-US" dirty="0" smtClean="0"/>
              <a:t>R</a:t>
            </a:r>
            <a:endParaRPr lang="en-US" dirty="0"/>
          </a:p>
        </p:txBody>
      </p:sp>
      <p:sp>
        <p:nvSpPr>
          <p:cNvPr id="54" name="Rectangle 53"/>
          <p:cNvSpPr/>
          <p:nvPr/>
        </p:nvSpPr>
        <p:spPr>
          <a:xfrm>
            <a:off x="1729858" y="5415541"/>
            <a:ext cx="669363" cy="525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282203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186196" y="1922106"/>
            <a:ext cx="5019869" cy="30000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Address Space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2" name="Title 1"/>
          <p:cNvSpPr>
            <a:spLocks noGrp="1"/>
          </p:cNvSpPr>
          <p:nvPr>
            <p:ph type="title"/>
          </p:nvPr>
        </p:nvSpPr>
        <p:spPr/>
        <p:txBody>
          <a:bodyPr/>
          <a:lstStyle/>
          <a:p>
            <a:r>
              <a:rPr lang="en-US" dirty="0" smtClean="0"/>
              <a:t>Intel Memory Protection Keys (MPK)</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12</a:t>
            </a:fld>
            <a:endParaRPr lang="en-US" dirty="0"/>
          </a:p>
        </p:txBody>
      </p:sp>
      <p:sp>
        <p:nvSpPr>
          <p:cNvPr id="6" name="Rectangle 5"/>
          <p:cNvSpPr/>
          <p:nvPr/>
        </p:nvSpPr>
        <p:spPr>
          <a:xfrm>
            <a:off x="647035" y="4217436"/>
            <a:ext cx="5019869" cy="20340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CPU Core</a:t>
            </a: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10" name="Rectangle 9"/>
          <p:cNvSpPr/>
          <p:nvPr/>
        </p:nvSpPr>
        <p:spPr>
          <a:xfrm>
            <a:off x="3488450" y="5415542"/>
            <a:ext cx="544288" cy="525415"/>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p>
          <a:p>
            <a:pPr algn="ctr"/>
            <a:r>
              <a:rPr lang="en-US" dirty="0"/>
              <a:t>W</a:t>
            </a:r>
          </a:p>
        </p:txBody>
      </p:sp>
      <p:sp>
        <p:nvSpPr>
          <p:cNvPr id="11" name="Rectangle 10"/>
          <p:cNvSpPr/>
          <p:nvPr/>
        </p:nvSpPr>
        <p:spPr>
          <a:xfrm>
            <a:off x="4032736" y="5415542"/>
            <a:ext cx="544288" cy="525416"/>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1</a:t>
            </a:r>
          </a:p>
          <a:p>
            <a:pPr algn="ctr"/>
            <a:r>
              <a:rPr lang="en-US" dirty="0"/>
              <a:t>R</a:t>
            </a:r>
          </a:p>
        </p:txBody>
      </p:sp>
      <p:sp>
        <p:nvSpPr>
          <p:cNvPr id="12" name="Rectangle 11"/>
          <p:cNvSpPr/>
          <p:nvPr/>
        </p:nvSpPr>
        <p:spPr>
          <a:xfrm>
            <a:off x="4577676" y="5415542"/>
            <a:ext cx="544288" cy="5254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0</a:t>
            </a:r>
          </a:p>
          <a:p>
            <a:pPr algn="ctr"/>
            <a:r>
              <a:rPr lang="en-US" dirty="0"/>
              <a:t>W</a:t>
            </a:r>
          </a:p>
        </p:txBody>
      </p:sp>
      <p:sp>
        <p:nvSpPr>
          <p:cNvPr id="18" name="Rectangle 17"/>
          <p:cNvSpPr/>
          <p:nvPr/>
        </p:nvSpPr>
        <p:spPr>
          <a:xfrm>
            <a:off x="5121964" y="5415542"/>
            <a:ext cx="544288" cy="5254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0</a:t>
            </a:r>
          </a:p>
          <a:p>
            <a:pPr algn="ctr"/>
            <a:r>
              <a:rPr lang="en-US" dirty="0"/>
              <a:t>R</a:t>
            </a:r>
          </a:p>
        </p:txBody>
      </p:sp>
      <p:sp>
        <p:nvSpPr>
          <p:cNvPr id="19" name="Rectangle 18"/>
          <p:cNvSpPr/>
          <p:nvPr/>
        </p:nvSpPr>
        <p:spPr>
          <a:xfrm>
            <a:off x="2944162" y="5415542"/>
            <a:ext cx="544288" cy="52541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p>
          <a:p>
            <a:pPr algn="ctr"/>
            <a:r>
              <a:rPr lang="en-US" dirty="0"/>
              <a:t>R</a:t>
            </a:r>
          </a:p>
        </p:txBody>
      </p:sp>
      <p:sp>
        <p:nvSpPr>
          <p:cNvPr id="20" name="Rectangle 19"/>
          <p:cNvSpPr/>
          <p:nvPr/>
        </p:nvSpPr>
        <p:spPr>
          <a:xfrm>
            <a:off x="2399874" y="5415541"/>
            <a:ext cx="544288" cy="52541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p>
          <a:p>
            <a:pPr algn="ctr"/>
            <a:r>
              <a:rPr lang="en-US" dirty="0"/>
              <a:t>W</a:t>
            </a:r>
          </a:p>
        </p:txBody>
      </p:sp>
      <p:sp>
        <p:nvSpPr>
          <p:cNvPr id="21" name="Rectangle 20"/>
          <p:cNvSpPr/>
          <p:nvPr/>
        </p:nvSpPr>
        <p:spPr>
          <a:xfrm>
            <a:off x="647035" y="5415541"/>
            <a:ext cx="544288" cy="525416"/>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15</a:t>
            </a:r>
          </a:p>
          <a:p>
            <a:pPr algn="ctr"/>
            <a:r>
              <a:rPr lang="en-US" dirty="0"/>
              <a:t>W</a:t>
            </a:r>
          </a:p>
        </p:txBody>
      </p:sp>
      <p:sp>
        <p:nvSpPr>
          <p:cNvPr id="22" name="Rectangle 21"/>
          <p:cNvSpPr/>
          <p:nvPr/>
        </p:nvSpPr>
        <p:spPr>
          <a:xfrm>
            <a:off x="1188447" y="5415541"/>
            <a:ext cx="544288" cy="525416"/>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15</a:t>
            </a:r>
          </a:p>
          <a:p>
            <a:pPr algn="ctr"/>
            <a:r>
              <a:rPr lang="en-US" dirty="0" smtClean="0"/>
              <a:t>R</a:t>
            </a:r>
            <a:endParaRPr lang="en-US" dirty="0"/>
          </a:p>
        </p:txBody>
      </p:sp>
      <p:sp>
        <p:nvSpPr>
          <p:cNvPr id="23" name="Rectangle 22"/>
          <p:cNvSpPr/>
          <p:nvPr/>
        </p:nvSpPr>
        <p:spPr>
          <a:xfrm>
            <a:off x="1729858" y="5415541"/>
            <a:ext cx="669363" cy="525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24" name="Rectangle 23"/>
          <p:cNvSpPr/>
          <p:nvPr/>
        </p:nvSpPr>
        <p:spPr>
          <a:xfrm>
            <a:off x="681620" y="4999457"/>
            <a:ext cx="1504451" cy="369332"/>
          </a:xfrm>
          <a:prstGeom prst="rect">
            <a:avLst/>
          </a:prstGeom>
        </p:spPr>
        <p:txBody>
          <a:bodyPr wrap="none">
            <a:spAutoFit/>
          </a:bodyPr>
          <a:lstStyle/>
          <a:p>
            <a:r>
              <a:rPr lang="en-US" dirty="0" smtClean="0"/>
              <a:t>PKRU Register</a:t>
            </a:r>
            <a:endParaRPr lang="en-US" dirty="0"/>
          </a:p>
        </p:txBody>
      </p:sp>
      <p:sp>
        <p:nvSpPr>
          <p:cNvPr id="25" name="Folded Corner 24"/>
          <p:cNvSpPr/>
          <p:nvPr/>
        </p:nvSpPr>
        <p:spPr>
          <a:xfrm>
            <a:off x="6696106" y="3247365"/>
            <a:ext cx="798394" cy="796524"/>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Page 1</a:t>
            </a:r>
          </a:p>
          <a:p>
            <a:pPr algn="ctr"/>
            <a:endParaRPr lang="en-US" dirty="0"/>
          </a:p>
          <a:p>
            <a:pPr algn="ctr"/>
            <a:endParaRPr lang="en-US" dirty="0" smtClean="0"/>
          </a:p>
          <a:p>
            <a:pPr algn="ctr"/>
            <a:endParaRPr lang="en-US" dirty="0"/>
          </a:p>
          <a:p>
            <a:pPr algn="ctr"/>
            <a:endParaRPr lang="en-US" dirty="0"/>
          </a:p>
        </p:txBody>
      </p:sp>
      <p:sp>
        <p:nvSpPr>
          <p:cNvPr id="26" name="Folded Corner 25"/>
          <p:cNvSpPr/>
          <p:nvPr/>
        </p:nvSpPr>
        <p:spPr>
          <a:xfrm>
            <a:off x="8696130" y="3645627"/>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2</a:t>
            </a:r>
          </a:p>
          <a:p>
            <a:pPr algn="ctr"/>
            <a:endParaRPr lang="en-US" dirty="0"/>
          </a:p>
          <a:p>
            <a:pPr algn="ctr"/>
            <a:endParaRPr lang="en-US" dirty="0" smtClean="0"/>
          </a:p>
          <a:p>
            <a:pPr algn="ctr"/>
            <a:endParaRPr lang="en-US" dirty="0"/>
          </a:p>
          <a:p>
            <a:pPr algn="ctr"/>
            <a:endParaRPr lang="en-US" dirty="0"/>
          </a:p>
        </p:txBody>
      </p:sp>
      <p:sp>
        <p:nvSpPr>
          <p:cNvPr id="27" name="Folded Corner 26"/>
          <p:cNvSpPr/>
          <p:nvPr/>
        </p:nvSpPr>
        <p:spPr>
          <a:xfrm>
            <a:off x="10109647" y="2499425"/>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3</a:t>
            </a:r>
          </a:p>
          <a:p>
            <a:pPr algn="ctr"/>
            <a:endParaRPr lang="en-US" dirty="0"/>
          </a:p>
          <a:p>
            <a:pPr algn="ctr"/>
            <a:endParaRPr lang="en-US" dirty="0" smtClean="0"/>
          </a:p>
          <a:p>
            <a:pPr algn="ctr"/>
            <a:endParaRPr lang="en-US" dirty="0"/>
          </a:p>
          <a:p>
            <a:pPr algn="ctr"/>
            <a:endParaRPr lang="en-US" dirty="0"/>
          </a:p>
        </p:txBody>
      </p:sp>
      <p:sp>
        <p:nvSpPr>
          <p:cNvPr id="30" name="Content Placeholder 2"/>
          <p:cNvSpPr txBox="1">
            <a:spLocks/>
          </p:cNvSpPr>
          <p:nvPr/>
        </p:nvSpPr>
        <p:spPr>
          <a:xfrm>
            <a:off x="838200" y="1825625"/>
            <a:ext cx="5143500" cy="208343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Available in </a:t>
            </a:r>
            <a:r>
              <a:rPr lang="en-US" sz="2400" dirty="0" err="1" smtClean="0"/>
              <a:t>Skylake</a:t>
            </a:r>
            <a:r>
              <a:rPr lang="en-US" sz="2400" dirty="0" smtClean="0"/>
              <a:t> server CPUs</a:t>
            </a:r>
          </a:p>
          <a:p>
            <a:r>
              <a:rPr lang="en-US" sz="2400" dirty="0" smtClean="0"/>
              <a:t>Tag memory pages with PKEY</a:t>
            </a:r>
          </a:p>
          <a:p>
            <a:r>
              <a:rPr lang="en-US" sz="2400" dirty="0" smtClean="0"/>
              <a:t>Permission Register (PKRU)</a:t>
            </a:r>
          </a:p>
          <a:p>
            <a:r>
              <a:rPr lang="en-US" sz="2400" dirty="0" err="1" smtClean="0"/>
              <a:t>Userspace</a:t>
            </a:r>
            <a:r>
              <a:rPr lang="en-US" sz="2400" dirty="0" smtClean="0"/>
              <a:t> instruction to update PKRU</a:t>
            </a:r>
          </a:p>
          <a:p>
            <a:pPr lvl="1"/>
            <a:r>
              <a:rPr lang="en-US" sz="2000" dirty="0" smtClean="0"/>
              <a:t>Fast switch between 11 – 260 cycles/switch</a:t>
            </a:r>
          </a:p>
        </p:txBody>
      </p:sp>
      <p:sp>
        <p:nvSpPr>
          <p:cNvPr id="31" name="Rectangle 30"/>
          <p:cNvSpPr/>
          <p:nvPr/>
        </p:nvSpPr>
        <p:spPr>
          <a:xfrm>
            <a:off x="6186196" y="5423571"/>
            <a:ext cx="5019869" cy="529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32" name="Rectangle 31"/>
          <p:cNvSpPr/>
          <p:nvPr/>
        </p:nvSpPr>
        <p:spPr>
          <a:xfrm>
            <a:off x="6189702" y="5423570"/>
            <a:ext cx="982197" cy="529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3" name="Rectangle 32"/>
          <p:cNvSpPr/>
          <p:nvPr/>
        </p:nvSpPr>
        <p:spPr>
          <a:xfrm>
            <a:off x="8004412" y="5423569"/>
            <a:ext cx="534501" cy="5293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4" name="Rectangle 33"/>
          <p:cNvSpPr/>
          <p:nvPr/>
        </p:nvSpPr>
        <p:spPr>
          <a:xfrm>
            <a:off x="6189668" y="5049807"/>
            <a:ext cx="2262542" cy="369332"/>
          </a:xfrm>
          <a:prstGeom prst="rect">
            <a:avLst/>
          </a:prstGeom>
        </p:spPr>
        <p:txBody>
          <a:bodyPr wrap="none">
            <a:spAutoFit/>
          </a:bodyPr>
          <a:lstStyle/>
          <a:p>
            <a:r>
              <a:rPr lang="en-US" dirty="0"/>
              <a:t>Page Table Entry (PTE)</a:t>
            </a:r>
          </a:p>
        </p:txBody>
      </p:sp>
      <p:sp>
        <p:nvSpPr>
          <p:cNvPr id="35" name="Rectangle 34"/>
          <p:cNvSpPr/>
          <p:nvPr/>
        </p:nvSpPr>
        <p:spPr>
          <a:xfrm>
            <a:off x="10223902" y="5425441"/>
            <a:ext cx="982197" cy="5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6" name="Rectangle 35"/>
          <p:cNvSpPr/>
          <p:nvPr/>
        </p:nvSpPr>
        <p:spPr>
          <a:xfrm>
            <a:off x="8538913" y="5425440"/>
            <a:ext cx="1681449" cy="522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Page 1</a:t>
            </a:r>
            <a:endParaRPr lang="en-US" dirty="0"/>
          </a:p>
        </p:txBody>
      </p:sp>
      <p:sp>
        <p:nvSpPr>
          <p:cNvPr id="37" name="Rectangle 36"/>
          <p:cNvSpPr/>
          <p:nvPr/>
        </p:nvSpPr>
        <p:spPr>
          <a:xfrm>
            <a:off x="7171899" y="5423569"/>
            <a:ext cx="832513" cy="52936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PKEY</a:t>
            </a:r>
            <a:br>
              <a:rPr lang="en-US" dirty="0" smtClean="0"/>
            </a:br>
            <a:r>
              <a:rPr lang="en-US" dirty="0" smtClean="0"/>
              <a:t>2</a:t>
            </a:r>
            <a:endParaRPr lang="en-US" dirty="0"/>
          </a:p>
        </p:txBody>
      </p:sp>
      <p:sp>
        <p:nvSpPr>
          <p:cNvPr id="3" name="Rectangle 2"/>
          <p:cNvSpPr/>
          <p:nvPr/>
        </p:nvSpPr>
        <p:spPr>
          <a:xfrm>
            <a:off x="6696106" y="3459480"/>
            <a:ext cx="798394" cy="259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8" name="Rectangle 27"/>
          <p:cNvSpPr/>
          <p:nvPr/>
        </p:nvSpPr>
        <p:spPr>
          <a:xfrm>
            <a:off x="3488450" y="5944612"/>
            <a:ext cx="544288" cy="303246"/>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0</a:t>
            </a:r>
            <a:endParaRPr lang="en-US" dirty="0"/>
          </a:p>
        </p:txBody>
      </p:sp>
      <p:sp>
        <p:nvSpPr>
          <p:cNvPr id="29" name="Rectangle 28"/>
          <p:cNvSpPr/>
          <p:nvPr/>
        </p:nvSpPr>
        <p:spPr>
          <a:xfrm>
            <a:off x="4032736" y="5944611"/>
            <a:ext cx="544288" cy="303247"/>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0</a:t>
            </a:r>
            <a:endParaRPr lang="en-US" dirty="0"/>
          </a:p>
        </p:txBody>
      </p:sp>
      <p:sp>
        <p:nvSpPr>
          <p:cNvPr id="39" name="Rectangle 38"/>
          <p:cNvSpPr/>
          <p:nvPr/>
        </p:nvSpPr>
        <p:spPr>
          <a:xfrm>
            <a:off x="4577676" y="5944611"/>
            <a:ext cx="544288" cy="3032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a:t>
            </a:r>
            <a:endParaRPr lang="en-US" dirty="0"/>
          </a:p>
        </p:txBody>
      </p:sp>
      <p:sp>
        <p:nvSpPr>
          <p:cNvPr id="40" name="Rectangle 39"/>
          <p:cNvSpPr/>
          <p:nvPr/>
        </p:nvSpPr>
        <p:spPr>
          <a:xfrm>
            <a:off x="5121964" y="5944611"/>
            <a:ext cx="544288" cy="3032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a:t>
            </a:r>
            <a:endParaRPr lang="en-US" dirty="0"/>
          </a:p>
        </p:txBody>
      </p:sp>
      <p:sp>
        <p:nvSpPr>
          <p:cNvPr id="41" name="Rectangle 40"/>
          <p:cNvSpPr/>
          <p:nvPr/>
        </p:nvSpPr>
        <p:spPr>
          <a:xfrm>
            <a:off x="2931664" y="5946037"/>
            <a:ext cx="544288" cy="30324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1</a:t>
            </a:r>
            <a:endParaRPr lang="en-US" dirty="0"/>
          </a:p>
        </p:txBody>
      </p:sp>
      <p:sp>
        <p:nvSpPr>
          <p:cNvPr id="42" name="Rectangle 41"/>
          <p:cNvSpPr/>
          <p:nvPr/>
        </p:nvSpPr>
        <p:spPr>
          <a:xfrm>
            <a:off x="2393996" y="5943182"/>
            <a:ext cx="544288" cy="30324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1</a:t>
            </a:r>
            <a:endParaRPr lang="en-US" dirty="0"/>
          </a:p>
        </p:txBody>
      </p:sp>
      <p:sp>
        <p:nvSpPr>
          <p:cNvPr id="43" name="Rectangle 42"/>
          <p:cNvSpPr/>
          <p:nvPr/>
        </p:nvSpPr>
        <p:spPr>
          <a:xfrm>
            <a:off x="646237" y="5943182"/>
            <a:ext cx="544288" cy="303247"/>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0</a:t>
            </a:r>
            <a:endParaRPr lang="en-US" dirty="0"/>
          </a:p>
        </p:txBody>
      </p:sp>
      <p:sp>
        <p:nvSpPr>
          <p:cNvPr id="44" name="Rectangle 43"/>
          <p:cNvSpPr/>
          <p:nvPr/>
        </p:nvSpPr>
        <p:spPr>
          <a:xfrm>
            <a:off x="1182569" y="5943182"/>
            <a:ext cx="544288" cy="303247"/>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0</a:t>
            </a:r>
            <a:endParaRPr lang="en-US" dirty="0"/>
          </a:p>
        </p:txBody>
      </p:sp>
      <p:sp>
        <p:nvSpPr>
          <p:cNvPr id="45" name="Rectangle 44"/>
          <p:cNvSpPr/>
          <p:nvPr/>
        </p:nvSpPr>
        <p:spPr>
          <a:xfrm>
            <a:off x="1723980" y="5943182"/>
            <a:ext cx="669363" cy="303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84275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1.04167E-6 1.85185E-6 L -0.23437 0.1794 " pathEditMode="relative" rAng="0" ptsTypes="AA">
                                      <p:cBhvr>
                                        <p:cTn id="10" dur="2000" fill="hold"/>
                                        <p:tgtEl>
                                          <p:spTgt spid="3"/>
                                        </p:tgtEl>
                                        <p:attrNameLst>
                                          <p:attrName>ppt_x</p:attrName>
                                          <p:attrName>ppt_y</p:attrName>
                                        </p:attrNameLst>
                                      </p:cBhvr>
                                      <p:rCtr x="-11719" y="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186196" y="1922106"/>
            <a:ext cx="5019869" cy="30000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Address Space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2" name="Title 1"/>
          <p:cNvSpPr>
            <a:spLocks noGrp="1"/>
          </p:cNvSpPr>
          <p:nvPr>
            <p:ph type="title"/>
          </p:nvPr>
        </p:nvSpPr>
        <p:spPr/>
        <p:txBody>
          <a:bodyPr/>
          <a:lstStyle/>
          <a:p>
            <a:r>
              <a:rPr lang="en-US" dirty="0" smtClean="0"/>
              <a:t>Intel Memory Protection Keys (MPK)</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13</a:t>
            </a:fld>
            <a:endParaRPr lang="en-US" dirty="0"/>
          </a:p>
        </p:txBody>
      </p:sp>
      <p:sp>
        <p:nvSpPr>
          <p:cNvPr id="6" name="Rectangle 5"/>
          <p:cNvSpPr/>
          <p:nvPr/>
        </p:nvSpPr>
        <p:spPr>
          <a:xfrm>
            <a:off x="647035" y="4217436"/>
            <a:ext cx="5019869" cy="20340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CPU Core</a:t>
            </a: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24" name="Rectangle 23"/>
          <p:cNvSpPr/>
          <p:nvPr/>
        </p:nvSpPr>
        <p:spPr>
          <a:xfrm>
            <a:off x="681620" y="4999457"/>
            <a:ext cx="1504451" cy="369332"/>
          </a:xfrm>
          <a:prstGeom prst="rect">
            <a:avLst/>
          </a:prstGeom>
        </p:spPr>
        <p:txBody>
          <a:bodyPr wrap="none">
            <a:spAutoFit/>
          </a:bodyPr>
          <a:lstStyle/>
          <a:p>
            <a:r>
              <a:rPr lang="en-US" dirty="0" smtClean="0"/>
              <a:t>PKRU Register</a:t>
            </a:r>
            <a:endParaRPr lang="en-US" dirty="0"/>
          </a:p>
        </p:txBody>
      </p:sp>
      <p:sp>
        <p:nvSpPr>
          <p:cNvPr id="25" name="Folded Corner 24"/>
          <p:cNvSpPr/>
          <p:nvPr/>
        </p:nvSpPr>
        <p:spPr>
          <a:xfrm>
            <a:off x="6696106" y="3247365"/>
            <a:ext cx="798394" cy="796524"/>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Page 1</a:t>
            </a:r>
          </a:p>
          <a:p>
            <a:pPr algn="ctr"/>
            <a:endParaRPr lang="en-US" dirty="0"/>
          </a:p>
          <a:p>
            <a:pPr algn="ctr"/>
            <a:endParaRPr lang="en-US" dirty="0" smtClean="0"/>
          </a:p>
          <a:p>
            <a:pPr algn="ctr"/>
            <a:endParaRPr lang="en-US" dirty="0"/>
          </a:p>
          <a:p>
            <a:pPr algn="ctr"/>
            <a:endParaRPr lang="en-US" dirty="0"/>
          </a:p>
        </p:txBody>
      </p:sp>
      <p:sp>
        <p:nvSpPr>
          <p:cNvPr id="26" name="Folded Corner 25"/>
          <p:cNvSpPr/>
          <p:nvPr/>
        </p:nvSpPr>
        <p:spPr>
          <a:xfrm>
            <a:off x="8696130" y="3645627"/>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2</a:t>
            </a:r>
          </a:p>
          <a:p>
            <a:pPr algn="ctr"/>
            <a:endParaRPr lang="en-US" dirty="0"/>
          </a:p>
          <a:p>
            <a:pPr algn="ctr"/>
            <a:endParaRPr lang="en-US" dirty="0" smtClean="0"/>
          </a:p>
          <a:p>
            <a:pPr algn="ctr"/>
            <a:endParaRPr lang="en-US" dirty="0"/>
          </a:p>
          <a:p>
            <a:pPr algn="ctr"/>
            <a:endParaRPr lang="en-US" dirty="0"/>
          </a:p>
        </p:txBody>
      </p:sp>
      <p:sp>
        <p:nvSpPr>
          <p:cNvPr id="27" name="Folded Corner 26"/>
          <p:cNvSpPr/>
          <p:nvPr/>
        </p:nvSpPr>
        <p:spPr>
          <a:xfrm>
            <a:off x="10109647" y="2499425"/>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3</a:t>
            </a:r>
          </a:p>
          <a:p>
            <a:pPr algn="ctr"/>
            <a:endParaRPr lang="en-US" dirty="0"/>
          </a:p>
          <a:p>
            <a:pPr algn="ctr"/>
            <a:endParaRPr lang="en-US" dirty="0" smtClean="0"/>
          </a:p>
          <a:p>
            <a:pPr algn="ctr"/>
            <a:endParaRPr lang="en-US" dirty="0"/>
          </a:p>
          <a:p>
            <a:pPr algn="ctr"/>
            <a:endParaRPr lang="en-US" dirty="0"/>
          </a:p>
        </p:txBody>
      </p:sp>
      <p:sp>
        <p:nvSpPr>
          <p:cNvPr id="30" name="Content Placeholder 2"/>
          <p:cNvSpPr txBox="1">
            <a:spLocks/>
          </p:cNvSpPr>
          <p:nvPr/>
        </p:nvSpPr>
        <p:spPr>
          <a:xfrm>
            <a:off x="838200" y="1825625"/>
            <a:ext cx="5143500" cy="20834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Available in </a:t>
            </a:r>
            <a:r>
              <a:rPr lang="en-US" sz="2400" dirty="0" err="1" smtClean="0"/>
              <a:t>Skylake</a:t>
            </a:r>
            <a:r>
              <a:rPr lang="en-US" sz="2400" dirty="0" smtClean="0"/>
              <a:t> server CPUs</a:t>
            </a:r>
          </a:p>
          <a:p>
            <a:r>
              <a:rPr lang="en-US" sz="2400" dirty="0" smtClean="0"/>
              <a:t>Tag memory pages with PKEY</a:t>
            </a:r>
          </a:p>
          <a:p>
            <a:r>
              <a:rPr lang="en-US" sz="2400" dirty="0" smtClean="0"/>
              <a:t>Permission Register (PKRU)</a:t>
            </a:r>
          </a:p>
          <a:p>
            <a:r>
              <a:rPr lang="en-US" sz="2400" dirty="0" err="1"/>
              <a:t>Userspace</a:t>
            </a:r>
            <a:r>
              <a:rPr lang="en-US" sz="2400" dirty="0"/>
              <a:t> instruction to update PKRU</a:t>
            </a:r>
          </a:p>
          <a:p>
            <a:pPr lvl="1"/>
            <a:r>
              <a:rPr lang="en-US" sz="2000" dirty="0"/>
              <a:t>Fast switch at 50 cycles/switch</a:t>
            </a:r>
          </a:p>
        </p:txBody>
      </p:sp>
      <p:sp>
        <p:nvSpPr>
          <p:cNvPr id="8" name="Oval Callout 7"/>
          <p:cNvSpPr/>
          <p:nvPr/>
        </p:nvSpPr>
        <p:spPr>
          <a:xfrm>
            <a:off x="4682642" y="2143103"/>
            <a:ext cx="5756758" cy="2299048"/>
          </a:xfrm>
          <a:prstGeom prst="wedgeEllipseCallout">
            <a:avLst>
              <a:gd name="adj1" fmla="val -58087"/>
              <a:gd name="adj2" fmla="val 89440"/>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t>By itself, </a:t>
            </a:r>
            <a:br>
              <a:rPr lang="en-US" sz="2800" b="1" dirty="0" smtClean="0"/>
            </a:br>
            <a:r>
              <a:rPr lang="en-US" sz="2800" b="1" dirty="0" smtClean="0"/>
              <a:t>MPK does not protect </a:t>
            </a:r>
            <a:br>
              <a:rPr lang="en-US" sz="2800" b="1" dirty="0" smtClean="0"/>
            </a:br>
            <a:r>
              <a:rPr lang="en-US" sz="2800" b="1" dirty="0" smtClean="0"/>
              <a:t>against malicious attacks.</a:t>
            </a:r>
            <a:endParaRPr lang="en-US" sz="2800" b="1" dirty="0"/>
          </a:p>
        </p:txBody>
      </p:sp>
      <p:sp>
        <p:nvSpPr>
          <p:cNvPr id="31" name="Rectangle 30"/>
          <p:cNvSpPr/>
          <p:nvPr/>
        </p:nvSpPr>
        <p:spPr>
          <a:xfrm>
            <a:off x="6186196" y="5423571"/>
            <a:ext cx="5019869" cy="529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32" name="Rectangle 31"/>
          <p:cNvSpPr/>
          <p:nvPr/>
        </p:nvSpPr>
        <p:spPr>
          <a:xfrm>
            <a:off x="6189702" y="5423570"/>
            <a:ext cx="982197" cy="529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3" name="Rectangle 32"/>
          <p:cNvSpPr/>
          <p:nvPr/>
        </p:nvSpPr>
        <p:spPr>
          <a:xfrm>
            <a:off x="8004412" y="5423569"/>
            <a:ext cx="534501" cy="5293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4" name="Rectangle 33"/>
          <p:cNvSpPr/>
          <p:nvPr/>
        </p:nvSpPr>
        <p:spPr>
          <a:xfrm>
            <a:off x="6189668" y="5049807"/>
            <a:ext cx="2262542" cy="369332"/>
          </a:xfrm>
          <a:prstGeom prst="rect">
            <a:avLst/>
          </a:prstGeom>
        </p:spPr>
        <p:txBody>
          <a:bodyPr wrap="none">
            <a:spAutoFit/>
          </a:bodyPr>
          <a:lstStyle/>
          <a:p>
            <a:r>
              <a:rPr lang="en-US" dirty="0"/>
              <a:t>Page Table Entry (PTE)</a:t>
            </a:r>
          </a:p>
        </p:txBody>
      </p:sp>
      <p:sp>
        <p:nvSpPr>
          <p:cNvPr id="35" name="Rectangle 34"/>
          <p:cNvSpPr/>
          <p:nvPr/>
        </p:nvSpPr>
        <p:spPr>
          <a:xfrm>
            <a:off x="10223902" y="5425441"/>
            <a:ext cx="982197" cy="5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6" name="Rectangle 35"/>
          <p:cNvSpPr/>
          <p:nvPr/>
        </p:nvSpPr>
        <p:spPr>
          <a:xfrm>
            <a:off x="8538913" y="5425440"/>
            <a:ext cx="1681449" cy="522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Page 1</a:t>
            </a:r>
            <a:endParaRPr lang="en-US" dirty="0"/>
          </a:p>
        </p:txBody>
      </p:sp>
      <p:sp>
        <p:nvSpPr>
          <p:cNvPr id="37" name="Rectangle 36"/>
          <p:cNvSpPr/>
          <p:nvPr/>
        </p:nvSpPr>
        <p:spPr>
          <a:xfrm>
            <a:off x="7171899" y="5423569"/>
            <a:ext cx="832513" cy="52936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PKEY</a:t>
            </a:r>
            <a:br>
              <a:rPr lang="en-US" dirty="0" smtClean="0"/>
            </a:br>
            <a:r>
              <a:rPr lang="en-US" dirty="0" smtClean="0"/>
              <a:t>2</a:t>
            </a:r>
            <a:endParaRPr lang="en-US" dirty="0"/>
          </a:p>
        </p:txBody>
      </p:sp>
      <p:sp>
        <p:nvSpPr>
          <p:cNvPr id="46" name="Rectangle 45"/>
          <p:cNvSpPr/>
          <p:nvPr/>
        </p:nvSpPr>
        <p:spPr>
          <a:xfrm>
            <a:off x="3488450" y="5944612"/>
            <a:ext cx="544288" cy="30324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1</a:t>
            </a:r>
            <a:endParaRPr lang="en-US" dirty="0"/>
          </a:p>
        </p:txBody>
      </p:sp>
      <p:sp>
        <p:nvSpPr>
          <p:cNvPr id="47" name="Rectangle 46"/>
          <p:cNvSpPr/>
          <p:nvPr/>
        </p:nvSpPr>
        <p:spPr>
          <a:xfrm>
            <a:off x="4032736" y="5944611"/>
            <a:ext cx="544288" cy="30324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1</a:t>
            </a:r>
            <a:endParaRPr lang="en-US" dirty="0"/>
          </a:p>
        </p:txBody>
      </p:sp>
      <p:sp>
        <p:nvSpPr>
          <p:cNvPr id="48" name="Rectangle 47"/>
          <p:cNvSpPr/>
          <p:nvPr/>
        </p:nvSpPr>
        <p:spPr>
          <a:xfrm>
            <a:off x="4577676" y="5944611"/>
            <a:ext cx="544288" cy="3032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a:t>
            </a:r>
            <a:endParaRPr lang="en-US" dirty="0"/>
          </a:p>
        </p:txBody>
      </p:sp>
      <p:sp>
        <p:nvSpPr>
          <p:cNvPr id="49" name="Rectangle 48"/>
          <p:cNvSpPr/>
          <p:nvPr/>
        </p:nvSpPr>
        <p:spPr>
          <a:xfrm>
            <a:off x="5121964" y="5944611"/>
            <a:ext cx="544288" cy="3032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a:t>
            </a:r>
            <a:endParaRPr lang="en-US" dirty="0"/>
          </a:p>
        </p:txBody>
      </p:sp>
      <p:sp>
        <p:nvSpPr>
          <p:cNvPr id="50" name="Rectangle 49"/>
          <p:cNvSpPr/>
          <p:nvPr/>
        </p:nvSpPr>
        <p:spPr>
          <a:xfrm>
            <a:off x="2941824" y="5946037"/>
            <a:ext cx="544288" cy="30324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1</a:t>
            </a:r>
            <a:endParaRPr lang="en-US" dirty="0"/>
          </a:p>
        </p:txBody>
      </p:sp>
      <p:sp>
        <p:nvSpPr>
          <p:cNvPr id="51" name="Rectangle 50"/>
          <p:cNvSpPr/>
          <p:nvPr/>
        </p:nvSpPr>
        <p:spPr>
          <a:xfrm>
            <a:off x="2393996" y="5943182"/>
            <a:ext cx="544288" cy="30324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1</a:t>
            </a:r>
            <a:endParaRPr lang="en-US" dirty="0"/>
          </a:p>
        </p:txBody>
      </p:sp>
      <p:sp>
        <p:nvSpPr>
          <p:cNvPr id="52" name="Rectangle 51"/>
          <p:cNvSpPr/>
          <p:nvPr/>
        </p:nvSpPr>
        <p:spPr>
          <a:xfrm>
            <a:off x="646237" y="5943182"/>
            <a:ext cx="544288" cy="30324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53" name="Rectangle 52"/>
          <p:cNvSpPr/>
          <p:nvPr/>
        </p:nvSpPr>
        <p:spPr>
          <a:xfrm>
            <a:off x="1182569" y="5943182"/>
            <a:ext cx="544288" cy="30324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54" name="Rectangle 53"/>
          <p:cNvSpPr/>
          <p:nvPr/>
        </p:nvSpPr>
        <p:spPr>
          <a:xfrm>
            <a:off x="1723980" y="5943182"/>
            <a:ext cx="669363" cy="303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59" name="Rectangle 58"/>
          <p:cNvSpPr/>
          <p:nvPr/>
        </p:nvSpPr>
        <p:spPr>
          <a:xfrm>
            <a:off x="3488450" y="5415542"/>
            <a:ext cx="544288" cy="52541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1</a:t>
            </a:r>
          </a:p>
          <a:p>
            <a:pPr algn="ctr"/>
            <a:r>
              <a:rPr lang="en-US" dirty="0"/>
              <a:t>W</a:t>
            </a:r>
          </a:p>
        </p:txBody>
      </p:sp>
      <p:sp>
        <p:nvSpPr>
          <p:cNvPr id="60" name="Rectangle 59"/>
          <p:cNvSpPr/>
          <p:nvPr/>
        </p:nvSpPr>
        <p:spPr>
          <a:xfrm>
            <a:off x="4032736" y="5415542"/>
            <a:ext cx="544288" cy="52541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1</a:t>
            </a:r>
          </a:p>
          <a:p>
            <a:pPr algn="ctr"/>
            <a:r>
              <a:rPr lang="en-US" dirty="0"/>
              <a:t>R</a:t>
            </a:r>
          </a:p>
        </p:txBody>
      </p:sp>
      <p:sp>
        <p:nvSpPr>
          <p:cNvPr id="61" name="Rectangle 60"/>
          <p:cNvSpPr/>
          <p:nvPr/>
        </p:nvSpPr>
        <p:spPr>
          <a:xfrm>
            <a:off x="4577676" y="5415542"/>
            <a:ext cx="544288" cy="5254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0</a:t>
            </a:r>
          </a:p>
          <a:p>
            <a:pPr algn="ctr"/>
            <a:r>
              <a:rPr lang="en-US" dirty="0"/>
              <a:t>W</a:t>
            </a:r>
          </a:p>
        </p:txBody>
      </p:sp>
      <p:sp>
        <p:nvSpPr>
          <p:cNvPr id="62" name="Rectangle 61"/>
          <p:cNvSpPr/>
          <p:nvPr/>
        </p:nvSpPr>
        <p:spPr>
          <a:xfrm>
            <a:off x="5121964" y="5415542"/>
            <a:ext cx="544288" cy="5254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0</a:t>
            </a:r>
          </a:p>
          <a:p>
            <a:pPr algn="ctr"/>
            <a:r>
              <a:rPr lang="en-US" dirty="0"/>
              <a:t>R</a:t>
            </a:r>
          </a:p>
        </p:txBody>
      </p:sp>
      <p:sp>
        <p:nvSpPr>
          <p:cNvPr id="63" name="Rectangle 62"/>
          <p:cNvSpPr/>
          <p:nvPr/>
        </p:nvSpPr>
        <p:spPr>
          <a:xfrm>
            <a:off x="2944162" y="5415542"/>
            <a:ext cx="544288" cy="52541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p>
          <a:p>
            <a:pPr algn="ctr"/>
            <a:r>
              <a:rPr lang="en-US" dirty="0"/>
              <a:t>R</a:t>
            </a:r>
          </a:p>
        </p:txBody>
      </p:sp>
      <p:sp>
        <p:nvSpPr>
          <p:cNvPr id="64" name="Rectangle 63"/>
          <p:cNvSpPr/>
          <p:nvPr/>
        </p:nvSpPr>
        <p:spPr>
          <a:xfrm>
            <a:off x="2399874" y="5415541"/>
            <a:ext cx="544288" cy="52541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2</a:t>
            </a:r>
          </a:p>
          <a:p>
            <a:pPr algn="ctr"/>
            <a:r>
              <a:rPr lang="en-US" dirty="0"/>
              <a:t>W</a:t>
            </a:r>
          </a:p>
        </p:txBody>
      </p:sp>
      <p:sp>
        <p:nvSpPr>
          <p:cNvPr id="65" name="Rectangle 64"/>
          <p:cNvSpPr/>
          <p:nvPr/>
        </p:nvSpPr>
        <p:spPr>
          <a:xfrm>
            <a:off x="647035" y="5415541"/>
            <a:ext cx="544288" cy="525416"/>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15</a:t>
            </a:r>
          </a:p>
          <a:p>
            <a:pPr algn="ctr"/>
            <a:r>
              <a:rPr lang="en-US" dirty="0"/>
              <a:t>W</a:t>
            </a:r>
          </a:p>
        </p:txBody>
      </p:sp>
      <p:sp>
        <p:nvSpPr>
          <p:cNvPr id="66" name="Rectangle 65"/>
          <p:cNvSpPr/>
          <p:nvPr/>
        </p:nvSpPr>
        <p:spPr>
          <a:xfrm>
            <a:off x="1188447" y="5415541"/>
            <a:ext cx="544288" cy="525416"/>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15</a:t>
            </a:r>
          </a:p>
          <a:p>
            <a:pPr algn="ctr"/>
            <a:r>
              <a:rPr lang="en-US" dirty="0" smtClean="0"/>
              <a:t>R</a:t>
            </a:r>
            <a:endParaRPr lang="en-US" dirty="0"/>
          </a:p>
        </p:txBody>
      </p:sp>
      <p:sp>
        <p:nvSpPr>
          <p:cNvPr id="67" name="Rectangle 66"/>
          <p:cNvSpPr/>
          <p:nvPr/>
        </p:nvSpPr>
        <p:spPr>
          <a:xfrm>
            <a:off x="1729858" y="5415541"/>
            <a:ext cx="669363" cy="525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04404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57609" y="2287865"/>
            <a:ext cx="5476671" cy="323355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Untrusted Application </a:t>
            </a:r>
          </a:p>
          <a:p>
            <a:pPr algn="ctr"/>
            <a:r>
              <a:rPr lang="en-US" sz="2400" dirty="0" smtClean="0"/>
              <a:t>PKEY 0</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7" name="TextBox 6"/>
          <p:cNvSpPr txBox="1"/>
          <p:nvPr/>
        </p:nvSpPr>
        <p:spPr>
          <a:xfrm>
            <a:off x="6410526" y="4530056"/>
            <a:ext cx="4698459" cy="646331"/>
          </a:xfrm>
          <a:prstGeom prst="rect">
            <a:avLst/>
          </a:prstGeom>
          <a:noFill/>
        </p:spPr>
        <p:txBody>
          <a:bodyPr wrap="square" rtlCol="0">
            <a:spAutoFit/>
          </a:bodyPr>
          <a:lstStyle/>
          <a:p>
            <a:r>
              <a:rPr lang="en-US" dirty="0" smtClean="0"/>
              <a:t>Code:</a:t>
            </a:r>
            <a:br>
              <a:rPr lang="en-US" dirty="0" smtClean="0"/>
            </a:br>
            <a:endParaRPr lang="en-US" dirty="0"/>
          </a:p>
        </p:txBody>
      </p:sp>
      <p:sp>
        <p:nvSpPr>
          <p:cNvPr id="2" name="Title 1"/>
          <p:cNvSpPr>
            <a:spLocks noGrp="1"/>
          </p:cNvSpPr>
          <p:nvPr>
            <p:ph type="title"/>
          </p:nvPr>
        </p:nvSpPr>
        <p:spPr/>
        <p:txBody>
          <a:bodyPr/>
          <a:lstStyle/>
          <a:p>
            <a:r>
              <a:rPr lang="en-US" dirty="0" smtClean="0"/>
              <a:t>Overview of ERIM</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14</a:t>
            </a:fld>
            <a:endParaRPr lang="en-US" dirty="0"/>
          </a:p>
        </p:txBody>
      </p:sp>
      <p:sp>
        <p:nvSpPr>
          <p:cNvPr id="6" name="Rectangle 5"/>
          <p:cNvSpPr/>
          <p:nvPr/>
        </p:nvSpPr>
        <p:spPr>
          <a:xfrm>
            <a:off x="9100591" y="2875084"/>
            <a:ext cx="2297208" cy="1070042"/>
          </a:xfrm>
          <a:prstGeom prst="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Trusted Compartment</a:t>
            </a:r>
          </a:p>
          <a:p>
            <a:pPr algn="ctr"/>
            <a:r>
              <a:rPr lang="en-US" dirty="0" smtClean="0"/>
              <a:t>PKEY 1</a:t>
            </a:r>
            <a:endParaRPr lang="en-US" dirty="0"/>
          </a:p>
          <a:p>
            <a:pPr algn="ctr"/>
            <a:endParaRPr lang="en-US" dirty="0" smtClean="0"/>
          </a:p>
          <a:p>
            <a:pPr algn="ctr"/>
            <a:endParaRPr lang="en-US" dirty="0"/>
          </a:p>
          <a:p>
            <a:pPr algn="ctr"/>
            <a:endParaRPr lang="en-US" dirty="0" smtClean="0"/>
          </a:p>
          <a:p>
            <a:pPr algn="ctr"/>
            <a:endParaRPr lang="en-US" dirty="0"/>
          </a:p>
        </p:txBody>
      </p:sp>
      <p:pic>
        <p:nvPicPr>
          <p:cNvPr id="1030"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61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09762" y="3249790"/>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34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7270318" y="4554355"/>
            <a:ext cx="2978877" cy="923330"/>
          </a:xfrm>
          <a:prstGeom prst="rect">
            <a:avLst/>
          </a:prstGeom>
        </p:spPr>
        <p:txBody>
          <a:bodyPr wrap="square">
            <a:spAutoFit/>
          </a:bodyPr>
          <a:lstStyle/>
          <a:p>
            <a:r>
              <a:rPr lang="en-US" dirty="0">
                <a:latin typeface="Courier" pitchFamily="49" charset="0"/>
              </a:rPr>
              <a:t>48 83 c0 08 44 01 fa 83 fa 07 77 0f 01 </a:t>
            </a:r>
            <a:r>
              <a:rPr lang="en-US" dirty="0" err="1">
                <a:latin typeface="Courier" pitchFamily="49" charset="0"/>
              </a:rPr>
              <a:t>ef</a:t>
            </a:r>
            <a:r>
              <a:rPr lang="en-US" dirty="0">
                <a:latin typeface="Courier" pitchFamily="49" charset="0"/>
              </a:rPr>
              <a:t> </a:t>
            </a:r>
            <a:r>
              <a:rPr lang="en-US" dirty="0" smtClean="0">
                <a:latin typeface="Courier" pitchFamily="49" charset="0"/>
              </a:rPr>
              <a:t>83 </a:t>
            </a:r>
            <a:r>
              <a:rPr lang="en-US" dirty="0" err="1">
                <a:latin typeface="Courier" pitchFamily="49" charset="0"/>
              </a:rPr>
              <a:t>ff</a:t>
            </a:r>
            <a:r>
              <a:rPr lang="en-US" dirty="0">
                <a:latin typeface="Courier" pitchFamily="49" charset="0"/>
              </a:rPr>
              <a:t> 07 0f 96 </a:t>
            </a:r>
            <a:r>
              <a:rPr lang="en-US" dirty="0" smtClean="0">
                <a:latin typeface="Courier" pitchFamily="49" charset="0"/>
              </a:rPr>
              <a:t>c2 80</a:t>
            </a:r>
            <a:endParaRPr lang="en-US" dirty="0">
              <a:latin typeface="Courier" pitchFamily="49" charset="0"/>
            </a:endParaRPr>
          </a:p>
        </p:txBody>
      </p:sp>
      <p:sp>
        <p:nvSpPr>
          <p:cNvPr id="14" name="Content Placeholder 2"/>
          <p:cNvSpPr>
            <a:spLocks noGrp="1"/>
          </p:cNvSpPr>
          <p:nvPr>
            <p:ph idx="1"/>
          </p:nvPr>
        </p:nvSpPr>
        <p:spPr>
          <a:xfrm>
            <a:off x="731520" y="1825625"/>
            <a:ext cx="5426089" cy="4351338"/>
          </a:xfrm>
        </p:spPr>
        <p:txBody>
          <a:bodyPr/>
          <a:lstStyle/>
          <a:p>
            <a:r>
              <a:rPr lang="en-US" dirty="0" smtClean="0"/>
              <a:t>Prevent MPK exploitation</a:t>
            </a:r>
          </a:p>
          <a:p>
            <a:pPr lvl="1"/>
            <a:r>
              <a:rPr lang="en-US" dirty="0" smtClean="0"/>
              <a:t>Safe </a:t>
            </a:r>
            <a:r>
              <a:rPr lang="en-US" dirty="0"/>
              <a:t>c</a:t>
            </a:r>
            <a:r>
              <a:rPr lang="en-US" dirty="0" smtClean="0"/>
              <a:t>all gates</a:t>
            </a:r>
          </a:p>
          <a:p>
            <a:pPr lvl="1"/>
            <a:r>
              <a:rPr lang="en-US" dirty="0" smtClean="0"/>
              <a:t>Prevent execution of permission register updates outside of call gates</a:t>
            </a:r>
          </a:p>
          <a:p>
            <a:endParaRPr lang="en-US" dirty="0" smtClean="0"/>
          </a:p>
          <a:p>
            <a:pPr lvl="1"/>
            <a:endParaRPr lang="en-US" dirty="0" smtClean="0"/>
          </a:p>
          <a:p>
            <a:endParaRPr lang="en-US" dirty="0"/>
          </a:p>
        </p:txBody>
      </p:sp>
      <p:cxnSp>
        <p:nvCxnSpPr>
          <p:cNvPr id="20" name="Gekrümmte Verbindung 16"/>
          <p:cNvCxnSpPr/>
          <p:nvPr/>
        </p:nvCxnSpPr>
        <p:spPr>
          <a:xfrm rot="10800000" flipV="1">
            <a:off x="10249195" y="4070240"/>
            <a:ext cx="759938" cy="731231"/>
          </a:xfrm>
          <a:prstGeom prst="curvedConnector3">
            <a:avLst>
              <a:gd name="adj1" fmla="val 50000"/>
            </a:avLst>
          </a:prstGeom>
          <a:ln w="7620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649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500"/>
                                        <p:tgtEl>
                                          <p:spTgt spid="1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fade">
                                      <p:cBhvr>
                                        <p:cTn id="24" dur="500"/>
                                        <p:tgtEl>
                                          <p:spTgt spid="1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fade">
                                      <p:cBhvr>
                                        <p:cTn id="27" dur="500"/>
                                        <p:tgtEl>
                                          <p:spTgt spid="14">
                                            <p:txEl>
                                              <p:pRg st="2" end="2"/>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57609" y="2287865"/>
            <a:ext cx="5476671" cy="323355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Untrusted Application </a:t>
            </a:r>
          </a:p>
          <a:p>
            <a:pPr algn="ctr"/>
            <a:r>
              <a:rPr lang="en-US" sz="2400" dirty="0" smtClean="0"/>
              <a:t>PKEY 0</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17" name="TextBox 16"/>
          <p:cNvSpPr txBox="1"/>
          <p:nvPr/>
        </p:nvSpPr>
        <p:spPr>
          <a:xfrm>
            <a:off x="6410526" y="4530056"/>
            <a:ext cx="4698459" cy="646331"/>
          </a:xfrm>
          <a:prstGeom prst="rect">
            <a:avLst/>
          </a:prstGeom>
          <a:noFill/>
        </p:spPr>
        <p:txBody>
          <a:bodyPr wrap="square" rtlCol="0">
            <a:spAutoFit/>
          </a:bodyPr>
          <a:lstStyle/>
          <a:p>
            <a:r>
              <a:rPr lang="en-US" dirty="0" smtClean="0"/>
              <a:t>Code:</a:t>
            </a:r>
            <a:br>
              <a:rPr lang="en-US" dirty="0" smtClean="0"/>
            </a:br>
            <a:endParaRPr lang="en-US" dirty="0"/>
          </a:p>
        </p:txBody>
      </p:sp>
      <p:sp>
        <p:nvSpPr>
          <p:cNvPr id="20" name="Rectangle 19"/>
          <p:cNvSpPr/>
          <p:nvPr/>
        </p:nvSpPr>
        <p:spPr>
          <a:xfrm>
            <a:off x="7270318" y="4554355"/>
            <a:ext cx="2978877" cy="923330"/>
          </a:xfrm>
          <a:prstGeom prst="rect">
            <a:avLst/>
          </a:prstGeom>
        </p:spPr>
        <p:txBody>
          <a:bodyPr wrap="square">
            <a:spAutoFit/>
          </a:bodyPr>
          <a:lstStyle/>
          <a:p>
            <a:r>
              <a:rPr lang="en-US" dirty="0">
                <a:latin typeface="Courier" pitchFamily="49" charset="0"/>
              </a:rPr>
              <a:t>48 83 c0 08 44 01 fa 83 fa 07 77 </a:t>
            </a:r>
            <a:r>
              <a:rPr lang="en-US" dirty="0" smtClean="0">
                <a:latin typeface="Courier" pitchFamily="49" charset="0"/>
              </a:rPr>
              <a:t/>
            </a:r>
            <a:br>
              <a:rPr lang="en-US" dirty="0" smtClean="0">
                <a:latin typeface="Courier" pitchFamily="49" charset="0"/>
              </a:rPr>
            </a:br>
            <a:r>
              <a:rPr lang="en-US" dirty="0" smtClean="0">
                <a:latin typeface="Courier" pitchFamily="49" charset="0"/>
              </a:rPr>
              <a:t>83 </a:t>
            </a:r>
            <a:r>
              <a:rPr lang="en-US" dirty="0" err="1">
                <a:latin typeface="Courier" pitchFamily="49" charset="0"/>
              </a:rPr>
              <a:t>ff</a:t>
            </a:r>
            <a:r>
              <a:rPr lang="en-US" dirty="0">
                <a:latin typeface="Courier" pitchFamily="49" charset="0"/>
              </a:rPr>
              <a:t> 07 0f 96 </a:t>
            </a:r>
            <a:r>
              <a:rPr lang="en-US" dirty="0" smtClean="0">
                <a:latin typeface="Courier" pitchFamily="49" charset="0"/>
              </a:rPr>
              <a:t>c2 80</a:t>
            </a:r>
            <a:endParaRPr lang="en-US" dirty="0">
              <a:latin typeface="Courier" pitchFamily="49" charset="0"/>
            </a:endParaRPr>
          </a:p>
        </p:txBody>
      </p:sp>
      <p:sp>
        <p:nvSpPr>
          <p:cNvPr id="2" name="Title 1"/>
          <p:cNvSpPr>
            <a:spLocks noGrp="1"/>
          </p:cNvSpPr>
          <p:nvPr>
            <p:ph type="title"/>
          </p:nvPr>
        </p:nvSpPr>
        <p:spPr/>
        <p:txBody>
          <a:bodyPr/>
          <a:lstStyle/>
          <a:p>
            <a:r>
              <a:rPr lang="en-US" dirty="0" smtClean="0"/>
              <a:t>Overview </a:t>
            </a:r>
            <a:r>
              <a:rPr lang="en-US" dirty="0"/>
              <a:t>of ERIM</a:t>
            </a:r>
          </a:p>
        </p:txBody>
      </p:sp>
      <p:sp>
        <p:nvSpPr>
          <p:cNvPr id="3" name="Content Placeholder 2"/>
          <p:cNvSpPr>
            <a:spLocks noGrp="1"/>
          </p:cNvSpPr>
          <p:nvPr>
            <p:ph idx="1"/>
          </p:nvPr>
        </p:nvSpPr>
        <p:spPr>
          <a:xfrm>
            <a:off x="731520" y="1825625"/>
            <a:ext cx="5426089" cy="4351338"/>
          </a:xfrm>
        </p:spPr>
        <p:txBody>
          <a:bodyPr/>
          <a:lstStyle/>
          <a:p>
            <a:r>
              <a:rPr lang="en-US" dirty="0" smtClean="0"/>
              <a:t>Prevent MPK exploitation</a:t>
            </a:r>
          </a:p>
          <a:p>
            <a:pPr lvl="1"/>
            <a:r>
              <a:rPr lang="en-US" dirty="0" smtClean="0"/>
              <a:t>Safe </a:t>
            </a:r>
            <a:r>
              <a:rPr lang="en-US" dirty="0"/>
              <a:t>c</a:t>
            </a:r>
            <a:r>
              <a:rPr lang="en-US" dirty="0" smtClean="0"/>
              <a:t>all gates</a:t>
            </a:r>
          </a:p>
          <a:p>
            <a:pPr lvl="1"/>
            <a:r>
              <a:rPr lang="en-US" dirty="0" smtClean="0"/>
              <a:t>Prevent execution of permission register updates outside of call gates</a:t>
            </a:r>
          </a:p>
          <a:p>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15</a:t>
            </a:fld>
            <a:endParaRPr lang="en-US" dirty="0"/>
          </a:p>
        </p:txBody>
      </p:sp>
      <p:sp>
        <p:nvSpPr>
          <p:cNvPr id="15" name="Rectangle 14"/>
          <p:cNvSpPr/>
          <p:nvPr/>
        </p:nvSpPr>
        <p:spPr>
          <a:xfrm>
            <a:off x="8909055" y="4801472"/>
            <a:ext cx="1425390" cy="369332"/>
          </a:xfrm>
          <a:prstGeom prst="rect">
            <a:avLst/>
          </a:prstGeom>
        </p:spPr>
        <p:txBody>
          <a:bodyPr wrap="none">
            <a:spAutoFit/>
          </a:bodyPr>
          <a:lstStyle/>
          <a:p>
            <a:r>
              <a:rPr lang="en-US" b="1" dirty="0">
                <a:solidFill>
                  <a:srgbClr val="FF0000"/>
                </a:solidFill>
                <a:latin typeface="Courier" pitchFamily="49" charset="0"/>
              </a:rPr>
              <a:t>0f 01 </a:t>
            </a:r>
            <a:r>
              <a:rPr lang="en-US" b="1" dirty="0" err="1">
                <a:solidFill>
                  <a:srgbClr val="FF0000"/>
                </a:solidFill>
                <a:latin typeface="Courier" pitchFamily="49" charset="0"/>
              </a:rPr>
              <a:t>ef</a:t>
            </a:r>
            <a:r>
              <a:rPr lang="en-US" b="1" dirty="0">
                <a:solidFill>
                  <a:srgbClr val="FF0000"/>
                </a:solidFill>
                <a:latin typeface="Courier" pitchFamily="49" charset="0"/>
              </a:rPr>
              <a:t> </a:t>
            </a:r>
            <a:endParaRPr lang="en-US" b="1" dirty="0">
              <a:solidFill>
                <a:srgbClr val="FF0000"/>
              </a:solidFill>
            </a:endParaRPr>
          </a:p>
        </p:txBody>
      </p:sp>
      <p:pic>
        <p:nvPicPr>
          <p:cNvPr id="16" name="Picture 15"/>
          <p:cNvPicPr>
            <a:picLocks noChangeAspect="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041520" y="4499647"/>
            <a:ext cx="1401247" cy="1507507"/>
          </a:xfrm>
          <a:prstGeom prst="rect">
            <a:avLst/>
          </a:prstGeom>
        </p:spPr>
      </p:pic>
      <p:sp>
        <p:nvSpPr>
          <p:cNvPr id="21" name="Rectangle 20"/>
          <p:cNvSpPr/>
          <p:nvPr/>
        </p:nvSpPr>
        <p:spPr>
          <a:xfrm>
            <a:off x="9100591" y="2875084"/>
            <a:ext cx="2297208" cy="1070042"/>
          </a:xfrm>
          <a:prstGeom prst="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Trusted Compartment</a:t>
            </a:r>
          </a:p>
          <a:p>
            <a:pPr algn="ctr"/>
            <a:r>
              <a:rPr lang="en-US" dirty="0" smtClean="0"/>
              <a:t>PKEY 1</a:t>
            </a:r>
            <a:endParaRPr lang="en-US" dirty="0"/>
          </a:p>
          <a:p>
            <a:pPr algn="ctr"/>
            <a:endParaRPr lang="en-US" dirty="0" smtClean="0"/>
          </a:p>
          <a:p>
            <a:pPr algn="ctr"/>
            <a:endParaRPr lang="en-US" dirty="0"/>
          </a:p>
          <a:p>
            <a:pPr algn="ctr"/>
            <a:endParaRPr lang="en-US" dirty="0" smtClean="0"/>
          </a:p>
          <a:p>
            <a:pPr algn="ctr"/>
            <a:endParaRPr lang="en-US" dirty="0"/>
          </a:p>
        </p:txBody>
      </p:sp>
      <p:pic>
        <p:nvPicPr>
          <p:cNvPr id="22" name="Picture 6" descr="Image result for gate castle  icon"/>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61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gate castle  icon"/>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09762" y="3249790"/>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gate castle  icon"/>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34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Gekrümmte Verbindung 16"/>
          <p:cNvCxnSpPr/>
          <p:nvPr/>
        </p:nvCxnSpPr>
        <p:spPr>
          <a:xfrm rot="10800000" flipV="1">
            <a:off x="10249195" y="4070240"/>
            <a:ext cx="759938" cy="731231"/>
          </a:xfrm>
          <a:prstGeom prst="curvedConnector3">
            <a:avLst>
              <a:gd name="adj1" fmla="val 50000"/>
            </a:avLst>
          </a:prstGeom>
          <a:ln w="7620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3949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57609" y="2287865"/>
            <a:ext cx="5476671" cy="323355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Untrusted Application </a:t>
            </a:r>
          </a:p>
          <a:p>
            <a:pPr algn="ctr"/>
            <a:r>
              <a:rPr lang="en-US" sz="2400" dirty="0" smtClean="0"/>
              <a:t>PKEY 0</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17" name="TextBox 16"/>
          <p:cNvSpPr txBox="1"/>
          <p:nvPr/>
        </p:nvSpPr>
        <p:spPr>
          <a:xfrm>
            <a:off x="6410526" y="4530056"/>
            <a:ext cx="4698459" cy="646331"/>
          </a:xfrm>
          <a:prstGeom prst="rect">
            <a:avLst/>
          </a:prstGeom>
          <a:noFill/>
        </p:spPr>
        <p:txBody>
          <a:bodyPr wrap="square" rtlCol="0">
            <a:spAutoFit/>
          </a:bodyPr>
          <a:lstStyle/>
          <a:p>
            <a:r>
              <a:rPr lang="en-US" dirty="0" smtClean="0"/>
              <a:t>Code:</a:t>
            </a:r>
            <a:br>
              <a:rPr lang="en-US" dirty="0" smtClean="0"/>
            </a:br>
            <a:endParaRPr lang="en-US" dirty="0"/>
          </a:p>
        </p:txBody>
      </p:sp>
      <p:sp>
        <p:nvSpPr>
          <p:cNvPr id="20" name="Rectangle 19"/>
          <p:cNvSpPr/>
          <p:nvPr/>
        </p:nvSpPr>
        <p:spPr>
          <a:xfrm>
            <a:off x="7270318" y="4554355"/>
            <a:ext cx="2978877" cy="923330"/>
          </a:xfrm>
          <a:prstGeom prst="rect">
            <a:avLst/>
          </a:prstGeom>
        </p:spPr>
        <p:txBody>
          <a:bodyPr wrap="square">
            <a:spAutoFit/>
          </a:bodyPr>
          <a:lstStyle/>
          <a:p>
            <a:r>
              <a:rPr lang="en-US" dirty="0">
                <a:latin typeface="Courier" pitchFamily="49" charset="0"/>
              </a:rPr>
              <a:t>48 83 c0 08 44 01 fa 83 fa 07 77 </a:t>
            </a:r>
            <a:r>
              <a:rPr lang="en-US" dirty="0" smtClean="0">
                <a:latin typeface="Courier" pitchFamily="49" charset="0"/>
              </a:rPr>
              <a:t/>
            </a:r>
            <a:br>
              <a:rPr lang="en-US" dirty="0" smtClean="0">
                <a:latin typeface="Courier" pitchFamily="49" charset="0"/>
              </a:rPr>
            </a:br>
            <a:r>
              <a:rPr lang="en-US" dirty="0" smtClean="0">
                <a:latin typeface="Courier" pitchFamily="49" charset="0"/>
              </a:rPr>
              <a:t>83 </a:t>
            </a:r>
            <a:r>
              <a:rPr lang="en-US" dirty="0" err="1">
                <a:latin typeface="Courier" pitchFamily="49" charset="0"/>
              </a:rPr>
              <a:t>ff</a:t>
            </a:r>
            <a:r>
              <a:rPr lang="en-US" dirty="0">
                <a:latin typeface="Courier" pitchFamily="49" charset="0"/>
              </a:rPr>
              <a:t> 07 0f 96 </a:t>
            </a:r>
            <a:r>
              <a:rPr lang="en-US" dirty="0" smtClean="0">
                <a:latin typeface="Courier" pitchFamily="49" charset="0"/>
              </a:rPr>
              <a:t>c2 80</a:t>
            </a:r>
            <a:endParaRPr lang="en-US" dirty="0">
              <a:latin typeface="Courier" pitchFamily="49" charset="0"/>
            </a:endParaRPr>
          </a:p>
        </p:txBody>
      </p:sp>
      <p:sp>
        <p:nvSpPr>
          <p:cNvPr id="2" name="Title 1"/>
          <p:cNvSpPr>
            <a:spLocks noGrp="1"/>
          </p:cNvSpPr>
          <p:nvPr>
            <p:ph type="title"/>
          </p:nvPr>
        </p:nvSpPr>
        <p:spPr/>
        <p:txBody>
          <a:bodyPr/>
          <a:lstStyle/>
          <a:p>
            <a:r>
              <a:rPr lang="en-US" dirty="0" smtClean="0"/>
              <a:t>Overview </a:t>
            </a:r>
            <a:r>
              <a:rPr lang="en-US" dirty="0"/>
              <a:t>of ERIM</a:t>
            </a:r>
          </a:p>
        </p:txBody>
      </p:sp>
      <p:sp>
        <p:nvSpPr>
          <p:cNvPr id="4" name="Slide Number Placeholder 3"/>
          <p:cNvSpPr>
            <a:spLocks noGrp="1"/>
          </p:cNvSpPr>
          <p:nvPr>
            <p:ph type="sldNum" sz="quarter" idx="12"/>
          </p:nvPr>
        </p:nvSpPr>
        <p:spPr/>
        <p:txBody>
          <a:bodyPr/>
          <a:lstStyle/>
          <a:p>
            <a:fld id="{5E131061-54BD-4E58-A44F-1AF51EC79D8E}" type="slidenum">
              <a:rPr lang="en-US" smtClean="0"/>
              <a:pPr/>
              <a:t>16</a:t>
            </a:fld>
            <a:endParaRPr lang="en-US" dirty="0"/>
          </a:p>
        </p:txBody>
      </p:sp>
      <p:sp>
        <p:nvSpPr>
          <p:cNvPr id="15" name="Rectangle 14"/>
          <p:cNvSpPr/>
          <p:nvPr/>
        </p:nvSpPr>
        <p:spPr>
          <a:xfrm>
            <a:off x="8909055" y="4801472"/>
            <a:ext cx="1425390" cy="369332"/>
          </a:xfrm>
          <a:prstGeom prst="rect">
            <a:avLst/>
          </a:prstGeom>
        </p:spPr>
        <p:txBody>
          <a:bodyPr wrap="none">
            <a:spAutoFit/>
          </a:bodyPr>
          <a:lstStyle/>
          <a:p>
            <a:r>
              <a:rPr lang="en-US" b="1" dirty="0">
                <a:solidFill>
                  <a:srgbClr val="FF0000"/>
                </a:solidFill>
                <a:latin typeface="Courier" pitchFamily="49" charset="0"/>
              </a:rPr>
              <a:t>0f 01 </a:t>
            </a:r>
            <a:r>
              <a:rPr lang="en-US" b="1" dirty="0" err="1">
                <a:solidFill>
                  <a:srgbClr val="FF0000"/>
                </a:solidFill>
                <a:latin typeface="Courier" pitchFamily="49" charset="0"/>
              </a:rPr>
              <a:t>ef</a:t>
            </a:r>
            <a:r>
              <a:rPr lang="en-US" b="1" dirty="0">
                <a:solidFill>
                  <a:srgbClr val="FF0000"/>
                </a:solidFill>
                <a:latin typeface="Courier" pitchFamily="49" charset="0"/>
              </a:rPr>
              <a:t> </a:t>
            </a:r>
            <a:endParaRPr lang="en-US" b="1" dirty="0">
              <a:solidFill>
                <a:srgbClr val="FF0000"/>
              </a:solidFill>
            </a:endParaRPr>
          </a:p>
        </p:txBody>
      </p:sp>
      <p:sp>
        <p:nvSpPr>
          <p:cNvPr id="21" name="Rectangle 20"/>
          <p:cNvSpPr/>
          <p:nvPr/>
        </p:nvSpPr>
        <p:spPr>
          <a:xfrm>
            <a:off x="8912275" y="4801472"/>
            <a:ext cx="1838965" cy="369332"/>
          </a:xfrm>
          <a:prstGeom prst="rect">
            <a:avLst/>
          </a:prstGeom>
        </p:spPr>
        <p:txBody>
          <a:bodyPr wrap="none">
            <a:spAutoFit/>
          </a:bodyPr>
          <a:lstStyle/>
          <a:p>
            <a:r>
              <a:rPr lang="en-US" b="1" dirty="0">
                <a:solidFill>
                  <a:schemeClr val="accent6">
                    <a:lumMod val="75000"/>
                  </a:schemeClr>
                </a:solidFill>
                <a:latin typeface="Courier" pitchFamily="49" charset="0"/>
              </a:rPr>
              <a:t>0f </a:t>
            </a:r>
            <a:r>
              <a:rPr lang="en-US" b="1" dirty="0" smtClean="0">
                <a:solidFill>
                  <a:schemeClr val="accent6">
                    <a:lumMod val="75000"/>
                  </a:schemeClr>
                </a:solidFill>
                <a:latin typeface="Courier" pitchFamily="49" charset="0"/>
              </a:rPr>
              <a:t>90 01 </a:t>
            </a:r>
            <a:r>
              <a:rPr lang="en-US" b="1" dirty="0" err="1">
                <a:solidFill>
                  <a:schemeClr val="accent6">
                    <a:lumMod val="75000"/>
                  </a:schemeClr>
                </a:solidFill>
                <a:latin typeface="Courier" pitchFamily="49" charset="0"/>
              </a:rPr>
              <a:t>ef</a:t>
            </a:r>
            <a:r>
              <a:rPr lang="en-US" b="1" dirty="0">
                <a:solidFill>
                  <a:schemeClr val="accent6">
                    <a:lumMod val="75000"/>
                  </a:schemeClr>
                </a:solidFill>
                <a:latin typeface="Courier" pitchFamily="49" charset="0"/>
              </a:rPr>
              <a:t> </a:t>
            </a:r>
            <a:endParaRPr lang="en-US" b="1" dirty="0">
              <a:solidFill>
                <a:schemeClr val="accent6">
                  <a:lumMod val="75000"/>
                </a:schemeClr>
              </a:solidFill>
            </a:endParaRPr>
          </a:p>
        </p:txBody>
      </p:sp>
      <p:sp>
        <p:nvSpPr>
          <p:cNvPr id="22" name="Content Placeholder 2"/>
          <p:cNvSpPr>
            <a:spLocks noGrp="1"/>
          </p:cNvSpPr>
          <p:nvPr>
            <p:ph idx="1"/>
          </p:nvPr>
        </p:nvSpPr>
        <p:spPr>
          <a:xfrm>
            <a:off x="731520" y="1825625"/>
            <a:ext cx="5426089" cy="4351338"/>
          </a:xfrm>
        </p:spPr>
        <p:txBody>
          <a:bodyPr/>
          <a:lstStyle/>
          <a:p>
            <a:r>
              <a:rPr lang="en-US" dirty="0" smtClean="0"/>
              <a:t>Prevent MPK exploitation</a:t>
            </a:r>
          </a:p>
          <a:p>
            <a:pPr lvl="1"/>
            <a:r>
              <a:rPr lang="en-US" dirty="0" smtClean="0"/>
              <a:t>Safe </a:t>
            </a:r>
            <a:r>
              <a:rPr lang="en-US" dirty="0"/>
              <a:t>c</a:t>
            </a:r>
            <a:r>
              <a:rPr lang="en-US" dirty="0" smtClean="0"/>
              <a:t>all gates</a:t>
            </a:r>
          </a:p>
          <a:p>
            <a:pPr lvl="1"/>
            <a:r>
              <a:rPr lang="en-US" dirty="0" smtClean="0"/>
              <a:t>Prevent execution of permission register updates outside of call gates</a:t>
            </a:r>
          </a:p>
          <a:p>
            <a:r>
              <a:rPr lang="en-US" dirty="0"/>
              <a:t>Creating usable </a:t>
            </a:r>
            <a:r>
              <a:rPr lang="en-US" dirty="0" smtClean="0"/>
              <a:t>binaries</a:t>
            </a:r>
            <a:endParaRPr lang="en-US" dirty="0"/>
          </a:p>
          <a:p>
            <a:pPr lvl="1"/>
            <a:r>
              <a:rPr lang="en-US" dirty="0"/>
              <a:t>Inadvertent PKRU </a:t>
            </a:r>
            <a:r>
              <a:rPr lang="en-US" dirty="0" smtClean="0"/>
              <a:t>update instruction</a:t>
            </a:r>
            <a:endParaRPr lang="en-US" dirty="0"/>
          </a:p>
          <a:p>
            <a:pPr lvl="1"/>
            <a:r>
              <a:rPr lang="en-US" dirty="0"/>
              <a:t>Rewrite strategy</a:t>
            </a:r>
          </a:p>
          <a:p>
            <a:pPr marL="457200" lvl="1" indent="0">
              <a:buNone/>
            </a:pPr>
            <a:endParaRPr lang="en-US" dirty="0" smtClean="0"/>
          </a:p>
          <a:p>
            <a:endParaRPr lang="en-US" dirty="0"/>
          </a:p>
        </p:txBody>
      </p:sp>
      <p:sp>
        <p:nvSpPr>
          <p:cNvPr id="16" name="Rectangle 15"/>
          <p:cNvSpPr/>
          <p:nvPr/>
        </p:nvSpPr>
        <p:spPr>
          <a:xfrm>
            <a:off x="9100591" y="2875084"/>
            <a:ext cx="2297208" cy="1070042"/>
          </a:xfrm>
          <a:prstGeom prst="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Trusted Compartment</a:t>
            </a:r>
          </a:p>
          <a:p>
            <a:pPr algn="ctr"/>
            <a:r>
              <a:rPr lang="en-US" dirty="0" smtClean="0"/>
              <a:t>PKEY 1</a:t>
            </a:r>
            <a:endParaRPr lang="en-US" dirty="0"/>
          </a:p>
          <a:p>
            <a:pPr algn="ctr"/>
            <a:endParaRPr lang="en-US" dirty="0" smtClean="0"/>
          </a:p>
          <a:p>
            <a:pPr algn="ctr"/>
            <a:endParaRPr lang="en-US" dirty="0"/>
          </a:p>
          <a:p>
            <a:pPr algn="ctr"/>
            <a:endParaRPr lang="en-US" dirty="0" smtClean="0"/>
          </a:p>
          <a:p>
            <a:pPr algn="ctr"/>
            <a:endParaRPr lang="en-US" dirty="0"/>
          </a:p>
        </p:txBody>
      </p:sp>
      <p:pic>
        <p:nvPicPr>
          <p:cNvPr id="23"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61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09762" y="3249790"/>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34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Gekrümmte Verbindung 16"/>
          <p:cNvCxnSpPr/>
          <p:nvPr/>
        </p:nvCxnSpPr>
        <p:spPr>
          <a:xfrm rot="10800000" flipV="1">
            <a:off x="10249195" y="4070240"/>
            <a:ext cx="759938" cy="731231"/>
          </a:xfrm>
          <a:prstGeom prst="curvedConnector3">
            <a:avLst>
              <a:gd name="adj1" fmla="val 50000"/>
            </a:avLst>
          </a:prstGeom>
          <a:ln w="7620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2416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157609" y="2287865"/>
            <a:ext cx="5476671" cy="323355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Untrusted Application </a:t>
            </a:r>
          </a:p>
          <a:p>
            <a:pPr algn="ctr"/>
            <a:r>
              <a:rPr lang="en-US" sz="2400" dirty="0" smtClean="0"/>
              <a:t>PKEY 0</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17" name="TextBox 16"/>
          <p:cNvSpPr txBox="1"/>
          <p:nvPr/>
        </p:nvSpPr>
        <p:spPr>
          <a:xfrm>
            <a:off x="6410526" y="4530056"/>
            <a:ext cx="4698459" cy="646331"/>
          </a:xfrm>
          <a:prstGeom prst="rect">
            <a:avLst/>
          </a:prstGeom>
          <a:noFill/>
        </p:spPr>
        <p:txBody>
          <a:bodyPr wrap="square" rtlCol="0">
            <a:spAutoFit/>
          </a:bodyPr>
          <a:lstStyle/>
          <a:p>
            <a:r>
              <a:rPr lang="en-US" dirty="0" smtClean="0"/>
              <a:t>Code:</a:t>
            </a:r>
            <a:br>
              <a:rPr lang="en-US" dirty="0" smtClean="0"/>
            </a:br>
            <a:endParaRPr lang="en-US" dirty="0"/>
          </a:p>
        </p:txBody>
      </p:sp>
      <p:sp>
        <p:nvSpPr>
          <p:cNvPr id="20" name="Rectangle 19"/>
          <p:cNvSpPr/>
          <p:nvPr/>
        </p:nvSpPr>
        <p:spPr>
          <a:xfrm>
            <a:off x="7270318" y="4554355"/>
            <a:ext cx="2978877" cy="923330"/>
          </a:xfrm>
          <a:prstGeom prst="rect">
            <a:avLst/>
          </a:prstGeom>
        </p:spPr>
        <p:txBody>
          <a:bodyPr wrap="square">
            <a:spAutoFit/>
          </a:bodyPr>
          <a:lstStyle/>
          <a:p>
            <a:r>
              <a:rPr lang="en-US" dirty="0">
                <a:latin typeface="Courier" pitchFamily="49" charset="0"/>
              </a:rPr>
              <a:t>48 83 c0 08 44 01 fa 83 fa 07 77 </a:t>
            </a:r>
            <a:r>
              <a:rPr lang="en-US" dirty="0" smtClean="0">
                <a:latin typeface="Courier" pitchFamily="49" charset="0"/>
              </a:rPr>
              <a:t/>
            </a:r>
            <a:br>
              <a:rPr lang="en-US" dirty="0" smtClean="0">
                <a:latin typeface="Courier" pitchFamily="49" charset="0"/>
              </a:rPr>
            </a:br>
            <a:r>
              <a:rPr lang="en-US" dirty="0" smtClean="0">
                <a:latin typeface="Courier" pitchFamily="49" charset="0"/>
              </a:rPr>
              <a:t>83 </a:t>
            </a:r>
            <a:r>
              <a:rPr lang="en-US" dirty="0" err="1">
                <a:latin typeface="Courier" pitchFamily="49" charset="0"/>
              </a:rPr>
              <a:t>ff</a:t>
            </a:r>
            <a:r>
              <a:rPr lang="en-US" dirty="0">
                <a:latin typeface="Courier" pitchFamily="49" charset="0"/>
              </a:rPr>
              <a:t> 07 0f 96 </a:t>
            </a:r>
            <a:r>
              <a:rPr lang="en-US" dirty="0" smtClean="0">
                <a:latin typeface="Courier" pitchFamily="49" charset="0"/>
              </a:rPr>
              <a:t>c2 80</a:t>
            </a:r>
            <a:endParaRPr lang="en-US" dirty="0">
              <a:latin typeface="Courier" pitchFamily="49" charset="0"/>
            </a:endParaRPr>
          </a:p>
        </p:txBody>
      </p:sp>
      <p:sp>
        <p:nvSpPr>
          <p:cNvPr id="2" name="Title 1"/>
          <p:cNvSpPr>
            <a:spLocks noGrp="1"/>
          </p:cNvSpPr>
          <p:nvPr>
            <p:ph type="title"/>
          </p:nvPr>
        </p:nvSpPr>
        <p:spPr/>
        <p:txBody>
          <a:bodyPr/>
          <a:lstStyle/>
          <a:p>
            <a:r>
              <a:rPr lang="en-US" dirty="0" smtClean="0"/>
              <a:t>Overview </a:t>
            </a:r>
            <a:r>
              <a:rPr lang="en-US" dirty="0"/>
              <a:t>of ERIM</a:t>
            </a:r>
          </a:p>
        </p:txBody>
      </p:sp>
      <p:sp>
        <p:nvSpPr>
          <p:cNvPr id="4" name="Slide Number Placeholder 3"/>
          <p:cNvSpPr>
            <a:spLocks noGrp="1"/>
          </p:cNvSpPr>
          <p:nvPr>
            <p:ph type="sldNum" sz="quarter" idx="12"/>
          </p:nvPr>
        </p:nvSpPr>
        <p:spPr/>
        <p:txBody>
          <a:bodyPr/>
          <a:lstStyle/>
          <a:p>
            <a:fld id="{5E131061-54BD-4E58-A44F-1AF51EC79D8E}" type="slidenum">
              <a:rPr lang="en-US" smtClean="0"/>
              <a:pPr/>
              <a:t>17</a:t>
            </a:fld>
            <a:endParaRPr lang="en-US" dirty="0"/>
          </a:p>
        </p:txBody>
      </p:sp>
      <p:sp>
        <p:nvSpPr>
          <p:cNvPr id="14" name="Rectangle 13"/>
          <p:cNvSpPr/>
          <p:nvPr/>
        </p:nvSpPr>
        <p:spPr>
          <a:xfrm>
            <a:off x="8912275" y="4801472"/>
            <a:ext cx="1838965" cy="369332"/>
          </a:xfrm>
          <a:prstGeom prst="rect">
            <a:avLst/>
          </a:prstGeom>
        </p:spPr>
        <p:txBody>
          <a:bodyPr wrap="none">
            <a:spAutoFit/>
          </a:bodyPr>
          <a:lstStyle/>
          <a:p>
            <a:r>
              <a:rPr lang="en-US" b="1" dirty="0">
                <a:solidFill>
                  <a:schemeClr val="accent6">
                    <a:lumMod val="75000"/>
                  </a:schemeClr>
                </a:solidFill>
                <a:latin typeface="Courier" pitchFamily="49" charset="0"/>
              </a:rPr>
              <a:t>0f </a:t>
            </a:r>
            <a:r>
              <a:rPr lang="en-US" b="1" dirty="0" smtClean="0">
                <a:solidFill>
                  <a:schemeClr val="accent6">
                    <a:lumMod val="75000"/>
                  </a:schemeClr>
                </a:solidFill>
                <a:latin typeface="Courier" pitchFamily="49" charset="0"/>
              </a:rPr>
              <a:t>90 01 </a:t>
            </a:r>
            <a:r>
              <a:rPr lang="en-US" b="1" dirty="0" err="1">
                <a:solidFill>
                  <a:schemeClr val="accent6">
                    <a:lumMod val="75000"/>
                  </a:schemeClr>
                </a:solidFill>
                <a:latin typeface="Courier" pitchFamily="49" charset="0"/>
              </a:rPr>
              <a:t>ef</a:t>
            </a:r>
            <a:r>
              <a:rPr lang="en-US" b="1" dirty="0">
                <a:solidFill>
                  <a:schemeClr val="accent6">
                    <a:lumMod val="75000"/>
                  </a:schemeClr>
                </a:solidFill>
                <a:latin typeface="Courier" pitchFamily="49" charset="0"/>
              </a:rPr>
              <a:t> </a:t>
            </a:r>
            <a:endParaRPr lang="en-US" b="1" dirty="0">
              <a:solidFill>
                <a:schemeClr val="accent6">
                  <a:lumMod val="75000"/>
                </a:schemeClr>
              </a:solidFill>
            </a:endParaRPr>
          </a:p>
        </p:txBody>
      </p:sp>
      <p:sp>
        <p:nvSpPr>
          <p:cNvPr id="15" name="Content Placeholder 2"/>
          <p:cNvSpPr>
            <a:spLocks noGrp="1"/>
          </p:cNvSpPr>
          <p:nvPr>
            <p:ph idx="1"/>
          </p:nvPr>
        </p:nvSpPr>
        <p:spPr>
          <a:xfrm>
            <a:off x="731520" y="1825624"/>
            <a:ext cx="5426089" cy="4627727"/>
          </a:xfrm>
        </p:spPr>
        <p:txBody>
          <a:bodyPr>
            <a:normAutofit/>
          </a:bodyPr>
          <a:lstStyle/>
          <a:p>
            <a:r>
              <a:rPr lang="en-US" dirty="0" smtClean="0"/>
              <a:t>Prevent MPK exploitation</a:t>
            </a:r>
          </a:p>
          <a:p>
            <a:pPr lvl="1"/>
            <a:r>
              <a:rPr lang="en-US" dirty="0" smtClean="0"/>
              <a:t>Safe </a:t>
            </a:r>
            <a:r>
              <a:rPr lang="en-US" dirty="0"/>
              <a:t>c</a:t>
            </a:r>
            <a:r>
              <a:rPr lang="en-US" dirty="0" smtClean="0"/>
              <a:t>all gates</a:t>
            </a:r>
          </a:p>
          <a:p>
            <a:pPr lvl="1"/>
            <a:r>
              <a:rPr lang="en-US" dirty="0" smtClean="0"/>
              <a:t>Prevent execution of permission register updates outside of call gates</a:t>
            </a:r>
          </a:p>
          <a:p>
            <a:r>
              <a:rPr lang="en-US" dirty="0"/>
              <a:t>Creating usable </a:t>
            </a:r>
            <a:r>
              <a:rPr lang="en-US" dirty="0" smtClean="0"/>
              <a:t>binaries</a:t>
            </a:r>
            <a:endParaRPr lang="en-US" dirty="0"/>
          </a:p>
          <a:p>
            <a:pPr lvl="1"/>
            <a:r>
              <a:rPr lang="en-US" dirty="0"/>
              <a:t>Inadvertent PKRU update instruction</a:t>
            </a:r>
          </a:p>
          <a:p>
            <a:pPr lvl="1"/>
            <a:r>
              <a:rPr lang="en-US" dirty="0"/>
              <a:t>Rewrite strategy</a:t>
            </a:r>
          </a:p>
          <a:p>
            <a:r>
              <a:rPr lang="en-US" dirty="0"/>
              <a:t>Evaluation</a:t>
            </a:r>
          </a:p>
          <a:p>
            <a:pPr lvl="1"/>
            <a:r>
              <a:rPr lang="en-US" dirty="0"/>
              <a:t>Frequently-switching use cases</a:t>
            </a:r>
          </a:p>
          <a:p>
            <a:pPr lvl="1"/>
            <a:r>
              <a:rPr lang="en-US" dirty="0" smtClean="0"/>
              <a:t>10% higher throughput compared to best existing technique</a:t>
            </a:r>
          </a:p>
        </p:txBody>
      </p:sp>
      <p:sp>
        <p:nvSpPr>
          <p:cNvPr id="16" name="Rectangle 15"/>
          <p:cNvSpPr/>
          <p:nvPr/>
        </p:nvSpPr>
        <p:spPr>
          <a:xfrm>
            <a:off x="9100591" y="2875084"/>
            <a:ext cx="2297208" cy="1070042"/>
          </a:xfrm>
          <a:prstGeom prst="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Trusted Compartment</a:t>
            </a:r>
          </a:p>
          <a:p>
            <a:pPr algn="ctr"/>
            <a:r>
              <a:rPr lang="en-US" dirty="0" smtClean="0"/>
              <a:t>PKEY 1</a:t>
            </a:r>
            <a:endParaRPr lang="en-US" dirty="0"/>
          </a:p>
          <a:p>
            <a:pPr algn="ctr"/>
            <a:endParaRPr lang="en-US" dirty="0" smtClean="0"/>
          </a:p>
          <a:p>
            <a:pPr algn="ctr"/>
            <a:endParaRPr lang="en-US" dirty="0"/>
          </a:p>
          <a:p>
            <a:pPr algn="ctr"/>
            <a:endParaRPr lang="en-US" dirty="0" smtClean="0"/>
          </a:p>
          <a:p>
            <a:pPr algn="ctr"/>
            <a:endParaRPr lang="en-US" dirty="0"/>
          </a:p>
        </p:txBody>
      </p:sp>
      <p:pic>
        <p:nvPicPr>
          <p:cNvPr id="21"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61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09762" y="3249790"/>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34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krümmte Verbindung 16"/>
          <p:cNvCxnSpPr/>
          <p:nvPr/>
        </p:nvCxnSpPr>
        <p:spPr>
          <a:xfrm rot="10800000" flipV="1">
            <a:off x="10249195" y="4070240"/>
            <a:ext cx="759938" cy="731231"/>
          </a:xfrm>
          <a:prstGeom prst="curvedConnector3">
            <a:avLst>
              <a:gd name="adj1" fmla="val 50000"/>
            </a:avLst>
          </a:prstGeom>
          <a:ln w="7620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2438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permission in PKRU register</a:t>
            </a:r>
            <a:endParaRPr lang="en-US" dirty="0"/>
          </a:p>
        </p:txBody>
      </p:sp>
      <p:sp>
        <p:nvSpPr>
          <p:cNvPr id="3" name="Content Placeholder 2"/>
          <p:cNvSpPr>
            <a:spLocks noGrp="1"/>
          </p:cNvSpPr>
          <p:nvPr>
            <p:ph idx="1"/>
          </p:nvPr>
        </p:nvSpPr>
        <p:spPr/>
        <p:txBody>
          <a:bodyPr/>
          <a:lstStyle/>
          <a:p>
            <a:r>
              <a:rPr lang="en-US" dirty="0" smtClean="0"/>
              <a:t>WRPKRU </a:t>
            </a:r>
          </a:p>
          <a:p>
            <a:pPr lvl="1"/>
            <a:r>
              <a:rPr lang="en-US" dirty="0" smtClean="0"/>
              <a:t>Write EAX into PKRU</a:t>
            </a:r>
          </a:p>
          <a:p>
            <a:pPr lvl="1"/>
            <a:endParaRPr lang="en-US" dirty="0" smtClean="0"/>
          </a:p>
          <a:p>
            <a:r>
              <a:rPr lang="en-US" dirty="0" smtClean="0"/>
              <a:t>XRSTOR</a:t>
            </a:r>
          </a:p>
          <a:p>
            <a:pPr lvl="1"/>
            <a:r>
              <a:rPr lang="en-US" dirty="0" smtClean="0"/>
              <a:t>If </a:t>
            </a:r>
            <a:r>
              <a:rPr lang="en-US" b="1" dirty="0" smtClean="0"/>
              <a:t>bit 9</a:t>
            </a:r>
            <a:r>
              <a:rPr lang="en-US" dirty="0" smtClean="0"/>
              <a:t> of EAX is set</a:t>
            </a:r>
          </a:p>
          <a:p>
            <a:pPr lvl="1"/>
            <a:r>
              <a:rPr lang="en-US" dirty="0" smtClean="0"/>
              <a:t>Load PKRU register from specified memory address </a:t>
            </a:r>
          </a:p>
        </p:txBody>
      </p:sp>
      <p:sp>
        <p:nvSpPr>
          <p:cNvPr id="4" name="Slide Number Placeholder 3"/>
          <p:cNvSpPr>
            <a:spLocks noGrp="1"/>
          </p:cNvSpPr>
          <p:nvPr>
            <p:ph type="sldNum" sz="quarter" idx="12"/>
          </p:nvPr>
        </p:nvSpPr>
        <p:spPr/>
        <p:txBody>
          <a:bodyPr/>
          <a:lstStyle/>
          <a:p>
            <a:fld id="{5E131061-54BD-4E58-A44F-1AF51EC79D8E}" type="slidenum">
              <a:rPr lang="en-US" smtClean="0"/>
              <a:pPr/>
              <a:t>18</a:t>
            </a:fld>
            <a:endParaRPr lang="en-US" dirty="0"/>
          </a:p>
        </p:txBody>
      </p:sp>
    </p:spTree>
    <p:extLst>
      <p:ext uri="{BB962C8B-B14F-4D97-AF65-F5344CB8AC3E}">
        <p14:creationId xmlns:p14="http://schemas.microsoft.com/office/powerpoint/2010/main" val="1384569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en-US" dirty="0" smtClean="0"/>
              <a:t>Safe switching using </a:t>
            </a:r>
            <a:r>
              <a:rPr lang="en-US" b="1" dirty="0"/>
              <a:t>call gates</a:t>
            </a:r>
          </a:p>
        </p:txBody>
      </p:sp>
      <p:sp>
        <p:nvSpPr>
          <p:cNvPr id="4" name="Foliennummernplatzhalter 3"/>
          <p:cNvSpPr>
            <a:spLocks noGrp="1"/>
          </p:cNvSpPr>
          <p:nvPr>
            <p:ph type="sldNum" sz="quarter" idx="12"/>
          </p:nvPr>
        </p:nvSpPr>
        <p:spPr/>
        <p:txBody>
          <a:bodyPr/>
          <a:lstStyle/>
          <a:p>
            <a:fld id="{5E131061-54BD-4E58-A44F-1AF51EC79D8E}" type="slidenum">
              <a:rPr lang="en-US" smtClean="0"/>
              <a:pPr/>
              <a:t>19</a:t>
            </a:fld>
            <a:endParaRPr lang="en-US" dirty="0"/>
          </a:p>
        </p:txBody>
      </p:sp>
      <p:sp>
        <p:nvSpPr>
          <p:cNvPr id="5" name="Rectangle 37"/>
          <p:cNvSpPr/>
          <p:nvPr/>
        </p:nvSpPr>
        <p:spPr>
          <a:xfrm>
            <a:off x="5072526" y="2431366"/>
            <a:ext cx="1888285" cy="7536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Trusted</a:t>
            </a:r>
          </a:p>
          <a:p>
            <a:pPr algn="ctr"/>
            <a:r>
              <a:rPr lang="en-US" sz="2000" dirty="0" smtClean="0">
                <a:solidFill>
                  <a:schemeClr val="tx1"/>
                </a:solidFill>
              </a:rPr>
              <a:t>Compartment</a:t>
            </a:r>
            <a:endParaRPr lang="en-US" sz="2000" dirty="0">
              <a:solidFill>
                <a:schemeClr val="tx1"/>
              </a:solidFill>
            </a:endParaRPr>
          </a:p>
        </p:txBody>
      </p:sp>
      <p:sp>
        <p:nvSpPr>
          <p:cNvPr id="6" name="Rectangle 38"/>
          <p:cNvSpPr/>
          <p:nvPr/>
        </p:nvSpPr>
        <p:spPr>
          <a:xfrm>
            <a:off x="5034306" y="4341189"/>
            <a:ext cx="1888285" cy="75366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Untrusted</a:t>
            </a:r>
          </a:p>
          <a:p>
            <a:pPr algn="ctr"/>
            <a:r>
              <a:rPr lang="en-US" sz="2000" dirty="0" smtClean="0">
                <a:solidFill>
                  <a:schemeClr val="tx1"/>
                </a:solidFill>
              </a:rPr>
              <a:t>Applicatio</a:t>
            </a:r>
            <a:r>
              <a:rPr lang="en-US" sz="2000" dirty="0">
                <a:solidFill>
                  <a:schemeClr val="tx1"/>
                </a:solidFill>
              </a:rPr>
              <a:t>n</a:t>
            </a:r>
            <a:endParaRPr lang="en-US" sz="2000" dirty="0" smtClean="0">
              <a:solidFill>
                <a:schemeClr val="tx1"/>
              </a:solidFill>
            </a:endParaRPr>
          </a:p>
        </p:txBody>
      </p:sp>
      <p:cxnSp>
        <p:nvCxnSpPr>
          <p:cNvPr id="9" name="Gekrümmte Verbindung 8"/>
          <p:cNvCxnSpPr>
            <a:stCxn id="6" idx="3"/>
            <a:endCxn id="5" idx="3"/>
          </p:cNvCxnSpPr>
          <p:nvPr/>
        </p:nvCxnSpPr>
        <p:spPr>
          <a:xfrm flipV="1">
            <a:off x="6922591" y="2808199"/>
            <a:ext cx="38220" cy="1909823"/>
          </a:xfrm>
          <a:prstGeom prst="curvedConnector3">
            <a:avLst>
              <a:gd name="adj1" fmla="val 1788354"/>
            </a:avLst>
          </a:prstGeom>
          <a:ln w="5715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15" name="Textfeld 14"/>
          <p:cNvSpPr txBox="1"/>
          <p:nvPr/>
        </p:nvSpPr>
        <p:spPr>
          <a:xfrm>
            <a:off x="1785001" y="3193563"/>
            <a:ext cx="3122843" cy="1107996"/>
          </a:xfrm>
          <a:prstGeom prst="rect">
            <a:avLst/>
          </a:prstGeom>
          <a:noFill/>
        </p:spPr>
        <p:txBody>
          <a:bodyPr wrap="square" rtlCol="0">
            <a:spAutoFit/>
          </a:bodyPr>
          <a:lstStyle/>
          <a:p>
            <a:r>
              <a:rPr lang="en-US" sz="2200" dirty="0" smtClean="0"/>
              <a:t>perm = TRUSTED</a:t>
            </a:r>
          </a:p>
          <a:p>
            <a:r>
              <a:rPr lang="en-US" sz="2200" dirty="0" smtClean="0"/>
              <a:t>WRPKRU (perm)</a:t>
            </a:r>
          </a:p>
          <a:p>
            <a:r>
              <a:rPr lang="en-US" sz="2200" dirty="0" err="1"/>
              <a:t>g</a:t>
            </a:r>
            <a:r>
              <a:rPr lang="en-US" sz="2200" dirty="0" err="1" smtClean="0"/>
              <a:t>oto</a:t>
            </a:r>
            <a:r>
              <a:rPr lang="en-US" sz="2200" dirty="0" smtClean="0"/>
              <a:t> </a:t>
            </a:r>
            <a:r>
              <a:rPr lang="en-US" sz="2200" dirty="0" err="1" smtClean="0"/>
              <a:t>trusted_entry</a:t>
            </a:r>
            <a:r>
              <a:rPr lang="en-US" sz="2200" dirty="0" smtClean="0"/>
              <a:t>(T)</a:t>
            </a:r>
            <a:endParaRPr lang="de-DE" sz="2200" dirty="0"/>
          </a:p>
        </p:txBody>
      </p:sp>
      <p:cxnSp>
        <p:nvCxnSpPr>
          <p:cNvPr id="17" name="Gekrümmte Verbindung 16"/>
          <p:cNvCxnSpPr>
            <a:stCxn id="5" idx="1"/>
            <a:endCxn id="6" idx="1"/>
          </p:cNvCxnSpPr>
          <p:nvPr/>
        </p:nvCxnSpPr>
        <p:spPr>
          <a:xfrm rot="10800000" flipV="1">
            <a:off x="5034306" y="2808198"/>
            <a:ext cx="38220" cy="1909823"/>
          </a:xfrm>
          <a:prstGeom prst="curvedConnector3">
            <a:avLst>
              <a:gd name="adj1" fmla="val 1780424"/>
            </a:avLst>
          </a:prstGeom>
          <a:ln w="5715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22" name="Textfeld 21"/>
          <p:cNvSpPr txBox="1"/>
          <p:nvPr/>
        </p:nvSpPr>
        <p:spPr>
          <a:xfrm>
            <a:off x="8068985" y="3039835"/>
            <a:ext cx="3185420" cy="769441"/>
          </a:xfrm>
          <a:prstGeom prst="rect">
            <a:avLst/>
          </a:prstGeom>
          <a:noFill/>
        </p:spPr>
        <p:txBody>
          <a:bodyPr wrap="square" rtlCol="0">
            <a:spAutoFit/>
          </a:bodyPr>
          <a:lstStyle/>
          <a:p>
            <a:r>
              <a:rPr lang="en-US" sz="2200" dirty="0" smtClean="0"/>
              <a:t>perm = UNTRUSTED</a:t>
            </a:r>
            <a:br>
              <a:rPr lang="en-US" sz="2200" dirty="0" smtClean="0"/>
            </a:br>
            <a:r>
              <a:rPr lang="en-US" sz="2200" dirty="0" smtClean="0"/>
              <a:t>WRPKRU (perm)</a:t>
            </a:r>
          </a:p>
        </p:txBody>
      </p:sp>
      <p:pic>
        <p:nvPicPr>
          <p:cNvPr id="10"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67200" y="2645599"/>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22591" y="2645598"/>
            <a:ext cx="1078865" cy="107886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Gekrümmte Verbindung 8"/>
          <p:cNvCxnSpPr>
            <a:endCxn id="6" idx="3"/>
          </p:cNvCxnSpPr>
          <p:nvPr/>
        </p:nvCxnSpPr>
        <p:spPr>
          <a:xfrm rot="10800000" flipV="1">
            <a:off x="6922592" y="3655218"/>
            <a:ext cx="1268909" cy="1062804"/>
          </a:xfrm>
          <a:prstGeom prst="curvedConnector3">
            <a:avLst>
              <a:gd name="adj1" fmla="val 54003"/>
            </a:avLst>
          </a:prstGeom>
          <a:ln w="76200">
            <a:solidFill>
              <a:srgbClr val="FF4F4F"/>
            </a:solidFill>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 name="Gekrümmte Verbindung 8"/>
          <p:cNvCxnSpPr/>
          <p:nvPr/>
        </p:nvCxnSpPr>
        <p:spPr>
          <a:xfrm flipV="1">
            <a:off x="7235590" y="3655218"/>
            <a:ext cx="2844196" cy="1285579"/>
          </a:xfrm>
          <a:prstGeom prst="curvedConnector3">
            <a:avLst>
              <a:gd name="adj1" fmla="val 124123"/>
            </a:avLst>
          </a:prstGeom>
          <a:ln w="76200">
            <a:solidFill>
              <a:srgbClr val="FF4F4F"/>
            </a:solidFill>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Textfeld 21"/>
          <p:cNvSpPr txBox="1"/>
          <p:nvPr/>
        </p:nvSpPr>
        <p:spPr>
          <a:xfrm>
            <a:off x="5486381" y="3747561"/>
            <a:ext cx="3185420" cy="430887"/>
          </a:xfrm>
          <a:prstGeom prst="rect">
            <a:avLst/>
          </a:prstGeom>
          <a:noFill/>
        </p:spPr>
        <p:txBody>
          <a:bodyPr wrap="square" rtlCol="0">
            <a:spAutoFit/>
          </a:bodyPr>
          <a:lstStyle/>
          <a:p>
            <a:r>
              <a:rPr lang="en-US" sz="2200" dirty="0" smtClean="0"/>
              <a:t>perm = TRUSTED</a:t>
            </a:r>
          </a:p>
        </p:txBody>
      </p:sp>
    </p:spTree>
    <p:extLst>
      <p:ext uri="{BB962C8B-B14F-4D97-AF65-F5344CB8AC3E}">
        <p14:creationId xmlns:p14="http://schemas.microsoft.com/office/powerpoint/2010/main" val="39122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par>
                                <p:cTn id="22" presetID="22" presetClass="entr" presetSubtype="1" fill="hold" grpId="1" nodeType="with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Effect transition="in" filter="wipe(up)">
                                      <p:cBhvr>
                                        <p:cTn id="24" dur="500"/>
                                        <p:tgtEl>
                                          <p:spTgt spid="22">
                                            <p:txEl>
                                              <p:pRg st="0" end="0"/>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2" grpId="1" build="allAtOnce"/>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in the </a:t>
            </a:r>
            <a:r>
              <a:rPr lang="en-US" b="1" dirty="0" smtClean="0"/>
              <a:t>Absence of Isolation</a:t>
            </a:r>
            <a:endParaRPr lang="de-DE" b="1" dirty="0"/>
          </a:p>
        </p:txBody>
      </p:sp>
      <p:sp>
        <p:nvSpPr>
          <p:cNvPr id="5" name="Inhaltsplatzhalter 4"/>
          <p:cNvSpPr>
            <a:spLocks noGrp="1"/>
          </p:cNvSpPr>
          <p:nvPr>
            <p:ph sz="half" idx="2"/>
          </p:nvPr>
        </p:nvSpPr>
        <p:spPr>
          <a:xfrm>
            <a:off x="909401" y="2034560"/>
            <a:ext cx="5970793" cy="3684588"/>
          </a:xfrm>
        </p:spPr>
        <p:txBody>
          <a:bodyPr/>
          <a:lstStyle/>
          <a:p>
            <a:r>
              <a:rPr lang="en-US" dirty="0" smtClean="0"/>
              <a:t>All state accessible at </a:t>
            </a:r>
            <a:r>
              <a:rPr lang="en-US" b="1" dirty="0" smtClean="0"/>
              <a:t>all times </a:t>
            </a:r>
            <a:r>
              <a:rPr lang="en-US" dirty="0" smtClean="0"/>
              <a:t>to</a:t>
            </a:r>
          </a:p>
          <a:p>
            <a:pPr lvl="1"/>
            <a:r>
              <a:rPr lang="en-US" dirty="0" smtClean="0"/>
              <a:t>Bugs</a:t>
            </a:r>
          </a:p>
          <a:p>
            <a:pPr lvl="1"/>
            <a:r>
              <a:rPr lang="en-US" dirty="0" smtClean="0"/>
              <a:t>Security vulnerabilities</a:t>
            </a:r>
          </a:p>
          <a:p>
            <a:pPr marL="0" indent="0">
              <a:buNone/>
            </a:pPr>
            <a:endParaRPr lang="de-DE" dirty="0"/>
          </a:p>
        </p:txBody>
      </p:sp>
      <p:sp>
        <p:nvSpPr>
          <p:cNvPr id="3" name="Slide Number Placeholder 2"/>
          <p:cNvSpPr>
            <a:spLocks noGrp="1"/>
          </p:cNvSpPr>
          <p:nvPr>
            <p:ph type="sldNum" sz="quarter" idx="12"/>
          </p:nvPr>
        </p:nvSpPr>
        <p:spPr/>
        <p:txBody>
          <a:bodyPr/>
          <a:lstStyle/>
          <a:p>
            <a:fld id="{5E131061-54BD-4E58-A44F-1AF51EC79D8E}" type="slidenum">
              <a:rPr lang="en-US" smtClean="0"/>
              <a:pPr/>
              <a:t>2</a:t>
            </a:fld>
            <a:endParaRPr lang="en-US"/>
          </a:p>
        </p:txBody>
      </p:sp>
      <p:sp>
        <p:nvSpPr>
          <p:cNvPr id="13" name="Rectangle 38"/>
          <p:cNvSpPr/>
          <p:nvPr/>
        </p:nvSpPr>
        <p:spPr>
          <a:xfrm>
            <a:off x="6261179" y="3156918"/>
            <a:ext cx="2478175" cy="169512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Application</a:t>
            </a:r>
          </a:p>
          <a:p>
            <a:pPr algn="ctr"/>
            <a:endParaRPr lang="en-US" sz="2000" dirty="0">
              <a:solidFill>
                <a:schemeClr val="tx1"/>
              </a:solidFill>
            </a:endParaRPr>
          </a:p>
          <a:p>
            <a:pPr algn="ctr"/>
            <a:endParaRPr lang="en-US" sz="2000" dirty="0" smtClean="0">
              <a:solidFill>
                <a:schemeClr val="tx1"/>
              </a:solidFill>
            </a:endParaRPr>
          </a:p>
          <a:p>
            <a:pPr algn="ctr"/>
            <a:endParaRPr lang="en-US" sz="2000" dirty="0">
              <a:solidFill>
                <a:schemeClr val="tx1"/>
              </a:solidFill>
            </a:endParaRPr>
          </a:p>
          <a:p>
            <a:pPr algn="ctr"/>
            <a:endParaRPr lang="en-US" sz="2000" dirty="0" smtClean="0">
              <a:solidFill>
                <a:schemeClr val="tx1"/>
              </a:solidFill>
            </a:endParaRPr>
          </a:p>
        </p:txBody>
      </p:sp>
      <p:pic>
        <p:nvPicPr>
          <p:cNvPr id="19" name="Picture 10" descr="http://mateusz.loskot.net/images/logos/valessiobrito_bug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197" y="4143301"/>
            <a:ext cx="775963" cy="7759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8" descr="http://1.bp.blogspot.com/-3v6hwX0ND24/UT-ZRJ7XeHI/AAAAAAAAAC4/F_yMXM4h6Hg/s1600/Spy-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6455" y="4171722"/>
            <a:ext cx="1219200" cy="1219200"/>
          </a:xfrm>
          <a:prstGeom prst="rect">
            <a:avLst/>
          </a:prstGeom>
          <a:noFill/>
          <a:effectLst>
            <a:outerShdw blurRad="50800" dist="38100" dir="2700000" algn="tl" rotWithShape="0">
              <a:prstClr val="black">
                <a:alpha val="40000"/>
              </a:prstClr>
            </a:outerShdw>
          </a:effectLst>
          <a:scene3d>
            <a:camera prst="isometricOffAxis2Left"/>
            <a:lightRig rig="threePt" dir="t"/>
          </a:scene3d>
          <a:extLst>
            <a:ext uri="{909E8E84-426E-40DD-AFC4-6F175D3DCCD1}">
              <a14:hiddenFill xmlns:a14="http://schemas.microsoft.com/office/drawing/2010/main">
                <a:solidFill>
                  <a:srgbClr val="FFFFFF"/>
                </a:solidFill>
              </a14:hiddenFill>
            </a:ext>
          </a:extLst>
        </p:spPr>
      </p:pic>
      <p:pic>
        <p:nvPicPr>
          <p:cNvPr id="18" name="Picture 2" descr="Image result for key icon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0028" y="4143301"/>
            <a:ext cx="486427" cy="48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918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3.33333E-6 L 0.06875 0.09422 " pathEditMode="relative" rAng="0" ptsTypes="AA">
                                      <p:cBhvr>
                                        <p:cTn id="6" dur="2000" fill="hold"/>
                                        <p:tgtEl>
                                          <p:spTgt spid="18"/>
                                        </p:tgtEl>
                                        <p:attrNameLst>
                                          <p:attrName>ppt_x</p:attrName>
                                          <p:attrName>ppt_y</p:attrName>
                                        </p:attrNameLst>
                                      </p:cBhvr>
                                      <p:rCtr x="3438" y="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en-US" dirty="0" smtClean="0"/>
              <a:t>Safe switching using </a:t>
            </a:r>
            <a:r>
              <a:rPr lang="en-US" b="1" dirty="0"/>
              <a:t>call gates</a:t>
            </a:r>
          </a:p>
        </p:txBody>
      </p:sp>
      <p:sp>
        <p:nvSpPr>
          <p:cNvPr id="4" name="Foliennummernplatzhalter 3"/>
          <p:cNvSpPr>
            <a:spLocks noGrp="1"/>
          </p:cNvSpPr>
          <p:nvPr>
            <p:ph type="sldNum" sz="quarter" idx="12"/>
          </p:nvPr>
        </p:nvSpPr>
        <p:spPr/>
        <p:txBody>
          <a:bodyPr/>
          <a:lstStyle/>
          <a:p>
            <a:fld id="{5E131061-54BD-4E58-A44F-1AF51EC79D8E}" type="slidenum">
              <a:rPr lang="en-US" smtClean="0"/>
              <a:pPr/>
              <a:t>20</a:t>
            </a:fld>
            <a:endParaRPr lang="en-US" dirty="0"/>
          </a:p>
        </p:txBody>
      </p:sp>
      <p:sp>
        <p:nvSpPr>
          <p:cNvPr id="5" name="Rectangle 37"/>
          <p:cNvSpPr/>
          <p:nvPr/>
        </p:nvSpPr>
        <p:spPr>
          <a:xfrm>
            <a:off x="5072526" y="2431366"/>
            <a:ext cx="1888285" cy="7536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Trusted</a:t>
            </a:r>
          </a:p>
          <a:p>
            <a:pPr algn="ctr"/>
            <a:r>
              <a:rPr lang="en-US" sz="2000" dirty="0" smtClean="0">
                <a:solidFill>
                  <a:schemeClr val="tx1"/>
                </a:solidFill>
              </a:rPr>
              <a:t>Compartment</a:t>
            </a:r>
            <a:endParaRPr lang="en-US" sz="2000" dirty="0">
              <a:solidFill>
                <a:schemeClr val="tx1"/>
              </a:solidFill>
            </a:endParaRPr>
          </a:p>
        </p:txBody>
      </p:sp>
      <p:sp>
        <p:nvSpPr>
          <p:cNvPr id="6" name="Rectangle 38"/>
          <p:cNvSpPr/>
          <p:nvPr/>
        </p:nvSpPr>
        <p:spPr>
          <a:xfrm>
            <a:off x="5034306" y="4341189"/>
            <a:ext cx="1888285" cy="75366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Untrusted</a:t>
            </a:r>
          </a:p>
          <a:p>
            <a:pPr algn="ctr"/>
            <a:r>
              <a:rPr lang="en-US" sz="2000" dirty="0" smtClean="0">
                <a:solidFill>
                  <a:schemeClr val="tx1"/>
                </a:solidFill>
              </a:rPr>
              <a:t>Applicatio</a:t>
            </a:r>
            <a:r>
              <a:rPr lang="en-US" sz="2000" dirty="0">
                <a:solidFill>
                  <a:schemeClr val="tx1"/>
                </a:solidFill>
              </a:rPr>
              <a:t>n</a:t>
            </a:r>
            <a:endParaRPr lang="en-US" sz="2000" dirty="0" smtClean="0">
              <a:solidFill>
                <a:schemeClr val="tx1"/>
              </a:solidFill>
            </a:endParaRPr>
          </a:p>
        </p:txBody>
      </p:sp>
      <p:cxnSp>
        <p:nvCxnSpPr>
          <p:cNvPr id="9" name="Gekrümmte Verbindung 8"/>
          <p:cNvCxnSpPr>
            <a:stCxn id="6" idx="3"/>
            <a:endCxn id="5" idx="3"/>
          </p:cNvCxnSpPr>
          <p:nvPr/>
        </p:nvCxnSpPr>
        <p:spPr>
          <a:xfrm flipV="1">
            <a:off x="6922591" y="2808199"/>
            <a:ext cx="38220" cy="1909823"/>
          </a:xfrm>
          <a:prstGeom prst="curvedConnector3">
            <a:avLst>
              <a:gd name="adj1" fmla="val 1788354"/>
            </a:avLst>
          </a:prstGeom>
          <a:ln w="5715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15" name="Textfeld 14"/>
          <p:cNvSpPr txBox="1"/>
          <p:nvPr/>
        </p:nvSpPr>
        <p:spPr>
          <a:xfrm>
            <a:off x="1785001" y="3193563"/>
            <a:ext cx="3122843" cy="1107996"/>
          </a:xfrm>
          <a:prstGeom prst="rect">
            <a:avLst/>
          </a:prstGeom>
          <a:noFill/>
        </p:spPr>
        <p:txBody>
          <a:bodyPr wrap="square" rtlCol="0">
            <a:spAutoFit/>
          </a:bodyPr>
          <a:lstStyle/>
          <a:p>
            <a:r>
              <a:rPr lang="en-US" sz="2200" dirty="0" smtClean="0"/>
              <a:t>perm = TRUSTED</a:t>
            </a:r>
          </a:p>
          <a:p>
            <a:r>
              <a:rPr lang="en-US" sz="2200" dirty="0" smtClean="0"/>
              <a:t>WRPKRU (perm)</a:t>
            </a:r>
          </a:p>
          <a:p>
            <a:r>
              <a:rPr lang="en-US" sz="2200" dirty="0" err="1"/>
              <a:t>g</a:t>
            </a:r>
            <a:r>
              <a:rPr lang="en-US" sz="2200" dirty="0" err="1" smtClean="0"/>
              <a:t>oto</a:t>
            </a:r>
            <a:r>
              <a:rPr lang="en-US" sz="2200" dirty="0" smtClean="0"/>
              <a:t> </a:t>
            </a:r>
            <a:r>
              <a:rPr lang="en-US" sz="2200" dirty="0" err="1" smtClean="0"/>
              <a:t>trusted_entry</a:t>
            </a:r>
            <a:r>
              <a:rPr lang="en-US" sz="2200" dirty="0" smtClean="0"/>
              <a:t>(T)</a:t>
            </a:r>
            <a:endParaRPr lang="de-DE" sz="2200" dirty="0"/>
          </a:p>
        </p:txBody>
      </p:sp>
      <p:cxnSp>
        <p:nvCxnSpPr>
          <p:cNvPr id="17" name="Gekrümmte Verbindung 16"/>
          <p:cNvCxnSpPr>
            <a:stCxn id="5" idx="1"/>
            <a:endCxn id="6" idx="1"/>
          </p:cNvCxnSpPr>
          <p:nvPr/>
        </p:nvCxnSpPr>
        <p:spPr>
          <a:xfrm rot="10800000" flipV="1">
            <a:off x="5034306" y="2808198"/>
            <a:ext cx="38220" cy="1909823"/>
          </a:xfrm>
          <a:prstGeom prst="curvedConnector3">
            <a:avLst>
              <a:gd name="adj1" fmla="val 1780424"/>
            </a:avLst>
          </a:prstGeom>
          <a:ln w="5715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22" name="Textfeld 21"/>
          <p:cNvSpPr txBox="1"/>
          <p:nvPr/>
        </p:nvSpPr>
        <p:spPr>
          <a:xfrm>
            <a:off x="8068985" y="3039835"/>
            <a:ext cx="3185420" cy="1446550"/>
          </a:xfrm>
          <a:prstGeom prst="rect">
            <a:avLst/>
          </a:prstGeom>
          <a:noFill/>
        </p:spPr>
        <p:txBody>
          <a:bodyPr wrap="square" rtlCol="0">
            <a:spAutoFit/>
          </a:bodyPr>
          <a:lstStyle/>
          <a:p>
            <a:r>
              <a:rPr lang="en-US" sz="2200" dirty="0" smtClean="0"/>
              <a:t>perm = UNTRUSTED</a:t>
            </a:r>
            <a:br>
              <a:rPr lang="en-US" sz="2200" dirty="0" smtClean="0"/>
            </a:br>
            <a:r>
              <a:rPr lang="en-US" sz="2200" dirty="0" smtClean="0"/>
              <a:t>WRPKRU (perm)</a:t>
            </a:r>
          </a:p>
          <a:p>
            <a:r>
              <a:rPr lang="en-US" sz="2200" dirty="0" smtClean="0"/>
              <a:t>if (</a:t>
            </a:r>
            <a:r>
              <a:rPr lang="en-US" sz="2200" b="1" dirty="0" smtClean="0"/>
              <a:t>perm != UNTRUSTED</a:t>
            </a:r>
            <a:r>
              <a:rPr lang="en-US" sz="2200" dirty="0" smtClean="0"/>
              <a:t>)</a:t>
            </a:r>
            <a:br>
              <a:rPr lang="en-US" sz="2200" dirty="0" smtClean="0"/>
            </a:br>
            <a:r>
              <a:rPr lang="en-US" sz="2200" dirty="0" smtClean="0"/>
              <a:t>    exit;</a:t>
            </a:r>
            <a:endParaRPr lang="de-DE" sz="2200" dirty="0"/>
          </a:p>
        </p:txBody>
      </p:sp>
      <p:pic>
        <p:nvPicPr>
          <p:cNvPr id="10"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67200" y="2645599"/>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22591" y="2645598"/>
            <a:ext cx="1078865" cy="107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08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marL="0" indent="0"/>
            <a:r>
              <a:rPr lang="en-US" dirty="0"/>
              <a:t>Prevent execution of </a:t>
            </a:r>
            <a:r>
              <a:rPr lang="en-US" dirty="0" smtClean="0"/>
              <a:t>WRPKRU/XRSTOR outside </a:t>
            </a:r>
            <a:r>
              <a:rPr lang="en-US" dirty="0"/>
              <a:t>of call gates</a:t>
            </a:r>
          </a:p>
        </p:txBody>
      </p:sp>
      <p:sp>
        <p:nvSpPr>
          <p:cNvPr id="4" name="Foliennummernplatzhalter 3"/>
          <p:cNvSpPr>
            <a:spLocks noGrp="1"/>
          </p:cNvSpPr>
          <p:nvPr>
            <p:ph type="sldNum" sz="quarter" idx="12"/>
          </p:nvPr>
        </p:nvSpPr>
        <p:spPr/>
        <p:txBody>
          <a:bodyPr/>
          <a:lstStyle/>
          <a:p>
            <a:fld id="{5E131061-54BD-4E58-A44F-1AF51EC79D8E}" type="slidenum">
              <a:rPr lang="en-US" smtClean="0"/>
              <a:pPr/>
              <a:t>21</a:t>
            </a:fld>
            <a:endParaRPr lang="en-US" dirty="0"/>
          </a:p>
        </p:txBody>
      </p:sp>
      <p:sp>
        <p:nvSpPr>
          <p:cNvPr id="5" name="Rectangle 37"/>
          <p:cNvSpPr/>
          <p:nvPr/>
        </p:nvSpPr>
        <p:spPr>
          <a:xfrm>
            <a:off x="1281020" y="1928328"/>
            <a:ext cx="1888285" cy="7536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Trusted</a:t>
            </a:r>
          </a:p>
          <a:p>
            <a:pPr algn="ctr"/>
            <a:r>
              <a:rPr lang="en-US" sz="2000" dirty="0" smtClean="0">
                <a:solidFill>
                  <a:schemeClr val="tx1"/>
                </a:solidFill>
              </a:rPr>
              <a:t>Compartment</a:t>
            </a:r>
            <a:endParaRPr lang="en-US" sz="2000" dirty="0">
              <a:solidFill>
                <a:schemeClr val="tx1"/>
              </a:solidFill>
            </a:endParaRPr>
          </a:p>
        </p:txBody>
      </p:sp>
      <p:sp>
        <p:nvSpPr>
          <p:cNvPr id="6" name="Rectangle 38"/>
          <p:cNvSpPr/>
          <p:nvPr/>
        </p:nvSpPr>
        <p:spPr>
          <a:xfrm>
            <a:off x="1242799" y="3307912"/>
            <a:ext cx="1926505" cy="75366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Untrusted</a:t>
            </a:r>
          </a:p>
          <a:p>
            <a:pPr algn="ctr"/>
            <a:r>
              <a:rPr lang="en-US" sz="2000" dirty="0" smtClean="0">
                <a:solidFill>
                  <a:schemeClr val="tx1"/>
                </a:solidFill>
              </a:rPr>
              <a:t>Applicatio</a:t>
            </a:r>
            <a:r>
              <a:rPr lang="en-US" sz="2000" dirty="0">
                <a:solidFill>
                  <a:schemeClr val="tx1"/>
                </a:solidFill>
              </a:rPr>
              <a:t>n</a:t>
            </a:r>
            <a:endParaRPr lang="en-US" sz="2000" dirty="0" smtClean="0">
              <a:solidFill>
                <a:schemeClr val="tx1"/>
              </a:solidFill>
            </a:endParaRPr>
          </a:p>
        </p:txBody>
      </p:sp>
      <p:cxnSp>
        <p:nvCxnSpPr>
          <p:cNvPr id="7" name="Gekrümmte Verbindung 8"/>
          <p:cNvCxnSpPr>
            <a:stCxn id="6" idx="3"/>
            <a:endCxn id="5" idx="3"/>
          </p:cNvCxnSpPr>
          <p:nvPr/>
        </p:nvCxnSpPr>
        <p:spPr>
          <a:xfrm flipV="1">
            <a:off x="3169304" y="2305161"/>
            <a:ext cx="1" cy="1379584"/>
          </a:xfrm>
          <a:prstGeom prst="curvedConnector3">
            <a:avLst>
              <a:gd name="adj1" fmla="val 22860100000"/>
            </a:avLst>
          </a:prstGeom>
          <a:ln w="5715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8" name="Gekrümmte Verbindung 16"/>
          <p:cNvCxnSpPr>
            <a:stCxn id="5" idx="1"/>
            <a:endCxn id="6" idx="1"/>
          </p:cNvCxnSpPr>
          <p:nvPr/>
        </p:nvCxnSpPr>
        <p:spPr>
          <a:xfrm rot="10800000" flipV="1">
            <a:off x="1242800" y="2305161"/>
            <a:ext cx="38221" cy="1379584"/>
          </a:xfrm>
          <a:prstGeom prst="curvedConnector3">
            <a:avLst>
              <a:gd name="adj1" fmla="val 1495568"/>
            </a:avLst>
          </a:prstGeom>
          <a:ln w="5715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12" name="Rectangle 38"/>
          <p:cNvSpPr/>
          <p:nvPr/>
        </p:nvSpPr>
        <p:spPr>
          <a:xfrm>
            <a:off x="1235794" y="5518728"/>
            <a:ext cx="1926505" cy="75366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Operating System</a:t>
            </a:r>
          </a:p>
        </p:txBody>
      </p:sp>
      <p:cxnSp>
        <p:nvCxnSpPr>
          <p:cNvPr id="17" name="Gekrümmte Verbindung 16"/>
          <p:cNvCxnSpPr>
            <a:stCxn id="29" idx="0"/>
            <a:endCxn id="6" idx="2"/>
          </p:cNvCxnSpPr>
          <p:nvPr/>
        </p:nvCxnSpPr>
        <p:spPr>
          <a:xfrm flipV="1">
            <a:off x="2199047" y="4061578"/>
            <a:ext cx="7005" cy="1002751"/>
          </a:xfrm>
          <a:prstGeom prst="straightConnector1">
            <a:avLst/>
          </a:prstGeom>
          <a:ln w="57150">
            <a:solidFill>
              <a:schemeClr val="tx1"/>
            </a:solidFill>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0" name="TextBox 19"/>
          <p:cNvSpPr txBox="1"/>
          <p:nvPr/>
        </p:nvSpPr>
        <p:spPr>
          <a:xfrm>
            <a:off x="7104993" y="2305161"/>
            <a:ext cx="4717554" cy="4154984"/>
          </a:xfrm>
          <a:prstGeom prst="rect">
            <a:avLst/>
          </a:prstGeom>
          <a:noFill/>
        </p:spPr>
        <p:txBody>
          <a:bodyPr wrap="square" rtlCol="0">
            <a:spAutoFit/>
          </a:bodyPr>
          <a:lstStyle/>
          <a:p>
            <a:r>
              <a:rPr lang="en-US" sz="2200" dirty="0" smtClean="0"/>
              <a:t>Prevent execution of </a:t>
            </a:r>
            <a:r>
              <a:rPr lang="en-US" sz="2200" dirty="0" err="1" smtClean="0"/>
              <a:t>unvetted</a:t>
            </a:r>
            <a:r>
              <a:rPr lang="en-US" sz="2200" dirty="0" smtClean="0"/>
              <a:t> pages by</a:t>
            </a:r>
          </a:p>
          <a:p>
            <a:endParaRPr lang="en-US" sz="2200" dirty="0" smtClean="0"/>
          </a:p>
          <a:p>
            <a:pPr marL="457200" indent="-457200">
              <a:buAutoNum type="arabicParenR"/>
            </a:pPr>
            <a:r>
              <a:rPr lang="en-US" sz="2200" dirty="0" smtClean="0"/>
              <a:t>Monitoring system calls and removing the execute permission</a:t>
            </a:r>
          </a:p>
          <a:p>
            <a:pPr marL="457200" indent="-457200">
              <a:buAutoNum type="arabicParenR"/>
            </a:pPr>
            <a:endParaRPr lang="en-US" sz="2200" dirty="0" smtClean="0"/>
          </a:p>
          <a:p>
            <a:pPr marL="457200" indent="-457200">
              <a:buAutoNum type="arabicParenR"/>
            </a:pPr>
            <a:r>
              <a:rPr lang="en-US" sz="2200" dirty="0" smtClean="0"/>
              <a:t>ERIM’s fault handler scans memory pages and ensures:</a:t>
            </a:r>
          </a:p>
          <a:p>
            <a:pPr marL="914400" lvl="1" indent="-457200">
              <a:buFont typeface="Arial" panose="020B0604020202020204" pitchFamily="34" charset="0"/>
              <a:buChar char="•"/>
            </a:pPr>
            <a:r>
              <a:rPr lang="en-US" sz="2200" dirty="0" smtClean="0"/>
              <a:t>WRPKRU </a:t>
            </a:r>
            <a:r>
              <a:rPr lang="en-US" sz="2200" dirty="0"/>
              <a:t>is part of a call gate</a:t>
            </a:r>
          </a:p>
          <a:p>
            <a:pPr marL="914400" lvl="1" indent="-457200">
              <a:buFont typeface="Arial" panose="020B0604020202020204" pitchFamily="34" charset="0"/>
              <a:buChar char="•"/>
            </a:pPr>
            <a:r>
              <a:rPr lang="en-US" sz="2200" dirty="0"/>
              <a:t>XRSTOR is followed by</a:t>
            </a:r>
            <a:br>
              <a:rPr lang="en-US" sz="2200" dirty="0"/>
            </a:br>
            <a:r>
              <a:rPr lang="en-US" sz="2200" dirty="0"/>
              <a:t>    if(</a:t>
            </a:r>
            <a:r>
              <a:rPr lang="en-US" sz="2200" dirty="0" err="1"/>
              <a:t>eax</a:t>
            </a:r>
            <a:r>
              <a:rPr lang="en-US" sz="2200" dirty="0"/>
              <a:t> | </a:t>
            </a:r>
            <a:r>
              <a:rPr lang="en-US" sz="2200" dirty="0" smtClean="0"/>
              <a:t>0x100)</a:t>
            </a:r>
            <a:r>
              <a:rPr lang="en-US" sz="2200" dirty="0"/>
              <a:t/>
            </a:r>
            <a:br>
              <a:rPr lang="en-US" sz="2200" dirty="0"/>
            </a:br>
            <a:r>
              <a:rPr lang="en-US" sz="2200" dirty="0"/>
              <a:t>	exit();</a:t>
            </a:r>
          </a:p>
          <a:p>
            <a:pPr marL="457200" indent="-457200">
              <a:buAutoNum type="arabicParenR"/>
            </a:pPr>
            <a:endParaRPr lang="en-US" sz="2200" dirty="0"/>
          </a:p>
        </p:txBody>
      </p:sp>
      <p:sp>
        <p:nvSpPr>
          <p:cNvPr id="23" name="Rectangle 38"/>
          <p:cNvSpPr/>
          <p:nvPr/>
        </p:nvSpPr>
        <p:spPr>
          <a:xfrm>
            <a:off x="4598874" y="2618120"/>
            <a:ext cx="1888285" cy="753666"/>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rgbClr val="FF0000"/>
                </a:solidFill>
              </a:rPr>
              <a:t>New Memory </a:t>
            </a:r>
            <a:br>
              <a:rPr lang="en-US" sz="2000" dirty="0" smtClean="0">
                <a:solidFill>
                  <a:srgbClr val="FF0000"/>
                </a:solidFill>
              </a:rPr>
            </a:br>
            <a:r>
              <a:rPr lang="en-US" sz="2000" dirty="0" smtClean="0">
                <a:solidFill>
                  <a:srgbClr val="FF0000"/>
                </a:solidFill>
              </a:rPr>
              <a:t>(No Execute)</a:t>
            </a:r>
          </a:p>
        </p:txBody>
      </p:sp>
      <p:cxnSp>
        <p:nvCxnSpPr>
          <p:cNvPr id="24" name="Gekrümmte Verbindung 16"/>
          <p:cNvCxnSpPr/>
          <p:nvPr/>
        </p:nvCxnSpPr>
        <p:spPr>
          <a:xfrm rot="10800000" flipV="1">
            <a:off x="2898578" y="3008481"/>
            <a:ext cx="1700297" cy="982281"/>
          </a:xfrm>
          <a:prstGeom prst="curvedConnector3">
            <a:avLst>
              <a:gd name="adj1" fmla="val 50000"/>
            </a:avLst>
          </a:prstGeom>
          <a:ln w="57150">
            <a:headEnd type="triangle" w="med" len="med"/>
            <a:tailEnd type="none" w="med" len="med"/>
          </a:ln>
        </p:spPr>
        <p:style>
          <a:lnRef idx="3">
            <a:schemeClr val="accent6"/>
          </a:lnRef>
          <a:fillRef idx="0">
            <a:schemeClr val="accent6"/>
          </a:fillRef>
          <a:effectRef idx="2">
            <a:schemeClr val="accent6"/>
          </a:effectRef>
          <a:fontRef idx="minor">
            <a:schemeClr val="tx1"/>
          </a:fontRef>
        </p:style>
      </p:cxnSp>
      <p:pic>
        <p:nvPicPr>
          <p:cNvPr id="37" name="Picture 36"/>
          <p:cNvPicPr>
            <a:picLocks noChangeAspect="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4175167" y="2177238"/>
            <a:ext cx="1401247" cy="1507507"/>
          </a:xfrm>
          <a:prstGeom prst="rect">
            <a:avLst/>
          </a:prstGeom>
        </p:spPr>
      </p:pic>
      <p:pic>
        <p:nvPicPr>
          <p:cNvPr id="38" name="Grafik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5537" y="2366498"/>
            <a:ext cx="503244" cy="503244"/>
          </a:xfrm>
          <a:prstGeom prst="rect">
            <a:avLst/>
          </a:prstGeom>
        </p:spPr>
      </p:pic>
      <p:sp>
        <p:nvSpPr>
          <p:cNvPr id="29" name="Rectangle 38"/>
          <p:cNvSpPr/>
          <p:nvPr/>
        </p:nvSpPr>
        <p:spPr>
          <a:xfrm>
            <a:off x="1235794" y="5064329"/>
            <a:ext cx="1926505" cy="33460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ERIM</a:t>
            </a:r>
          </a:p>
        </p:txBody>
      </p:sp>
      <p:sp>
        <p:nvSpPr>
          <p:cNvPr id="32" name="TextBox 31"/>
          <p:cNvSpPr txBox="1"/>
          <p:nvPr/>
        </p:nvSpPr>
        <p:spPr>
          <a:xfrm>
            <a:off x="2247658" y="4321537"/>
            <a:ext cx="1764461" cy="430887"/>
          </a:xfrm>
          <a:prstGeom prst="rect">
            <a:avLst/>
          </a:prstGeom>
          <a:noFill/>
        </p:spPr>
        <p:txBody>
          <a:bodyPr wrap="square" rtlCol="0">
            <a:spAutoFit/>
          </a:bodyPr>
          <a:lstStyle/>
          <a:p>
            <a:r>
              <a:rPr lang="en-US" sz="2200" dirty="0" smtClean="0"/>
              <a:t>System Calls</a:t>
            </a:r>
            <a:endParaRPr lang="en-US" sz="2200" dirty="0"/>
          </a:p>
        </p:txBody>
      </p:sp>
      <p:pic>
        <p:nvPicPr>
          <p:cNvPr id="22" name="Picture 6" descr="Image result for gate castle  icon"/>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7778" y="2631584"/>
            <a:ext cx="598813" cy="5988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gate castle  icon"/>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72481" y="2618120"/>
            <a:ext cx="598813" cy="598813"/>
          </a:xfrm>
          <a:prstGeom prst="rect">
            <a:avLst/>
          </a:prstGeom>
          <a:noFill/>
          <a:extLst>
            <a:ext uri="{909E8E84-426E-40DD-AFC4-6F175D3DCCD1}">
              <a14:hiddenFill xmlns:a14="http://schemas.microsoft.com/office/drawing/2010/main">
                <a:solidFill>
                  <a:srgbClr val="FFFFFF"/>
                </a:solidFill>
              </a14:hiddenFill>
            </a:ext>
          </a:extLst>
        </p:spPr>
      </p:pic>
      <p:sp>
        <p:nvSpPr>
          <p:cNvPr id="3" name="Explosion 1 2"/>
          <p:cNvSpPr/>
          <p:nvPr/>
        </p:nvSpPr>
        <p:spPr>
          <a:xfrm rot="20599155">
            <a:off x="3989745" y="2003994"/>
            <a:ext cx="1938181" cy="1408168"/>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FAULT</a:t>
            </a: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40062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par>
                          <p:cTn id="22" fill="hold">
                            <p:stCondLst>
                              <p:cond delay="500"/>
                            </p:stCondLst>
                            <p:childTnLst>
                              <p:par>
                                <p:cTn id="23" presetID="26" presetClass="emph" presetSubtype="0" repeatCount="indefinite" fill="hold" grpId="0" nodeType="afterEffect">
                                  <p:stCondLst>
                                    <p:cond delay="0"/>
                                  </p:stCondLst>
                                  <p:childTnLst>
                                    <p:animEffect transition="out" filter="fade">
                                      <p:cBhvr>
                                        <p:cTn id="24" dur="1000" tmFilter="0, 0; .2, .5; .8, .5; 1, 0"/>
                                        <p:tgtEl>
                                          <p:spTgt spid="5"/>
                                        </p:tgtEl>
                                      </p:cBhvr>
                                    </p:animEffect>
                                    <p:animScale>
                                      <p:cBhvr>
                                        <p:cTn id="25" dur="500" autoRev="1" fill="hold"/>
                                        <p:tgtEl>
                                          <p:spTgt spid="5"/>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1500"/>
                            </p:stCondLst>
                            <p:childTnLst>
                              <p:par>
                                <p:cTn id="30" presetID="0" presetClass="path" presetSubtype="0" fill="hold" nodeType="afterEffect">
                                  <p:stCondLst>
                                    <p:cond delay="0"/>
                                  </p:stCondLst>
                                  <p:childTnLst>
                                    <p:animMotion origin="layout" path="M 2.08333E-7 -4.81481E-6 L 0.15 -0.00254 L 0.15156 0.03102 L 2.08333E-7 0.04908 L -0.00208 0.10487 L 0.15521 0.10764 L 2.08333E-7 -4.81481E-6 Z " pathEditMode="relative" rAng="0" ptsTypes="AAAAAAA">
                                      <p:cBhvr>
                                        <p:cTn id="31" dur="5000" fill="hold"/>
                                        <p:tgtEl>
                                          <p:spTgt spid="37"/>
                                        </p:tgtEl>
                                        <p:attrNameLst>
                                          <p:attrName>ppt_x</p:attrName>
                                          <p:attrName>ppt_y</p:attrName>
                                        </p:attrNameLst>
                                      </p:cBhvr>
                                      <p:rCtr x="7656" y="5255"/>
                                    </p:animMotion>
                                  </p:childTnLst>
                                </p:cTn>
                              </p:par>
                            </p:childTnLst>
                          </p:cTn>
                        </p:par>
                        <p:par>
                          <p:cTn id="32" fill="hold">
                            <p:stCondLst>
                              <p:cond delay="6500"/>
                            </p:stCondLst>
                            <p:childTnLst>
                              <p:par>
                                <p:cTn id="33" presetID="10" presetClass="entr" presetSubtype="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3" presetClass="emph" presetSubtype="1" grpId="1" nodeType="withEffect">
                                  <p:stCondLst>
                                    <p:cond delay="0"/>
                                  </p:stCondLst>
                                  <p:iterate type="lt">
                                    <p:tmAbs val="0"/>
                                  </p:iterate>
                                  <p:childTnLst>
                                    <p:set>
                                      <p:cBhvr override="childStyle">
                                        <p:cTn id="37" dur="indefinite"/>
                                        <p:tgtEl>
                                          <p:spTgt spid="23"/>
                                        </p:tgtEl>
                                        <p:attrNameLst>
                                          <p:attrName>style.color</p:attrName>
                                        </p:attrNameLst>
                                      </p:cBhvr>
                                      <p:to>
                                        <p:clrVal>
                                          <a:srgbClr val="006600"/>
                                        </p:clrVal>
                                      </p:to>
                                    </p:set>
                                  </p:childTnLst>
                                </p:cTn>
                              </p:par>
                              <p:par>
                                <p:cTn id="38" presetID="7" presetClass="emph" presetSubtype="1" nodeType="withEffect">
                                  <p:stCondLst>
                                    <p:cond delay="0"/>
                                  </p:stCondLst>
                                  <p:childTnLst>
                                    <p:set>
                                      <p:cBhvr>
                                        <p:cTn id="39" dur="indefinite"/>
                                        <p:tgtEl>
                                          <p:spTgt spid="23"/>
                                        </p:tgtEl>
                                        <p:attrNameLst>
                                          <p:attrName>stroke.color</p:attrName>
                                        </p:attrNameLst>
                                      </p:cBhvr>
                                      <p:to>
                                        <p:clrVal>
                                          <a:srgbClr val="006600"/>
                                        </p:clrVal>
                                      </p:to>
                                    </p:set>
                                    <p:set>
                                      <p:cBhvr>
                                        <p:cTn id="40" dur="indefinite"/>
                                        <p:tgtEl>
                                          <p:spTgt spid="23"/>
                                        </p:tgtEl>
                                        <p:attrNameLst>
                                          <p:attrName>stroke.on</p:attrName>
                                        </p:attrNameLst>
                                      </p:cBhvr>
                                      <p:to>
                                        <p:strVal val="true"/>
                                      </p:to>
                                    </p:set>
                                  </p:childTnLst>
                                </p:cTn>
                              </p:par>
                              <p:par>
                                <p:cTn id="41" presetID="10" presetClass="exit" presetSubtype="0" fill="hold" nodeType="withEffect">
                                  <p:stCondLst>
                                    <p:cond delay="0"/>
                                  </p:stCondLst>
                                  <p:childTnLst>
                                    <p:animEffect transition="out" filter="fade">
                                      <p:cBhvr>
                                        <p:cTn id="42" dur="500"/>
                                        <p:tgtEl>
                                          <p:spTgt spid="37"/>
                                        </p:tgtEl>
                                      </p:cBhvr>
                                    </p:animEffect>
                                    <p:set>
                                      <p:cBhvr>
                                        <p:cTn id="43"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animBg="1"/>
      <p:bldP spid="23" grpId="1" animBg="1"/>
      <p:bldP spid="3" grpId="0" animBg="1"/>
      <p:bldP spid="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57609" y="2287865"/>
            <a:ext cx="5476671" cy="323355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Untrusted Application </a:t>
            </a:r>
          </a:p>
          <a:p>
            <a:pPr algn="ctr"/>
            <a:r>
              <a:rPr lang="en-US" sz="2400" dirty="0" smtClean="0"/>
              <a:t>PKEY 0</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23" name="Rectangle 22"/>
          <p:cNvSpPr/>
          <p:nvPr/>
        </p:nvSpPr>
        <p:spPr>
          <a:xfrm>
            <a:off x="9100591" y="2875084"/>
            <a:ext cx="2297208" cy="1070042"/>
          </a:xfrm>
          <a:prstGeom prst="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Trusted Compartment</a:t>
            </a:r>
          </a:p>
          <a:p>
            <a:pPr algn="ctr"/>
            <a:r>
              <a:rPr lang="en-US" dirty="0" smtClean="0"/>
              <a:t>PKEY 1</a:t>
            </a:r>
            <a:endParaRPr lang="en-US" dirty="0"/>
          </a:p>
          <a:p>
            <a:pPr algn="ctr"/>
            <a:endParaRPr lang="en-US" dirty="0" smtClean="0"/>
          </a:p>
          <a:p>
            <a:pPr algn="ctr"/>
            <a:endParaRPr lang="en-US" dirty="0"/>
          </a:p>
          <a:p>
            <a:pPr algn="ctr"/>
            <a:endParaRPr lang="en-US" dirty="0" smtClean="0"/>
          </a:p>
          <a:p>
            <a:pPr algn="ctr"/>
            <a:endParaRPr lang="en-US" dirty="0"/>
          </a:p>
        </p:txBody>
      </p:sp>
      <p:sp>
        <p:nvSpPr>
          <p:cNvPr id="17" name="TextBox 16"/>
          <p:cNvSpPr txBox="1"/>
          <p:nvPr/>
        </p:nvSpPr>
        <p:spPr>
          <a:xfrm>
            <a:off x="6410526" y="4530056"/>
            <a:ext cx="4698459" cy="646331"/>
          </a:xfrm>
          <a:prstGeom prst="rect">
            <a:avLst/>
          </a:prstGeom>
          <a:noFill/>
        </p:spPr>
        <p:txBody>
          <a:bodyPr wrap="square" rtlCol="0">
            <a:spAutoFit/>
          </a:bodyPr>
          <a:lstStyle/>
          <a:p>
            <a:r>
              <a:rPr lang="en-US" dirty="0" smtClean="0"/>
              <a:t>Code:</a:t>
            </a:r>
            <a:br>
              <a:rPr lang="en-US" dirty="0" smtClean="0"/>
            </a:br>
            <a:endParaRPr lang="en-US" dirty="0"/>
          </a:p>
        </p:txBody>
      </p:sp>
      <p:sp>
        <p:nvSpPr>
          <p:cNvPr id="20" name="Rectangle 19"/>
          <p:cNvSpPr/>
          <p:nvPr/>
        </p:nvSpPr>
        <p:spPr>
          <a:xfrm>
            <a:off x="7270318" y="4554355"/>
            <a:ext cx="2978877" cy="923330"/>
          </a:xfrm>
          <a:prstGeom prst="rect">
            <a:avLst/>
          </a:prstGeom>
        </p:spPr>
        <p:txBody>
          <a:bodyPr wrap="square">
            <a:spAutoFit/>
          </a:bodyPr>
          <a:lstStyle/>
          <a:p>
            <a:r>
              <a:rPr lang="en-US" dirty="0">
                <a:latin typeface="Courier" pitchFamily="49" charset="0"/>
              </a:rPr>
              <a:t>48 83 c0 08 44 01 fa 83 fa 07 77 </a:t>
            </a:r>
            <a:r>
              <a:rPr lang="en-US" dirty="0" smtClean="0">
                <a:latin typeface="Courier" pitchFamily="49" charset="0"/>
              </a:rPr>
              <a:t/>
            </a:r>
            <a:br>
              <a:rPr lang="en-US" dirty="0" smtClean="0">
                <a:latin typeface="Courier" pitchFamily="49" charset="0"/>
              </a:rPr>
            </a:br>
            <a:r>
              <a:rPr lang="en-US" dirty="0" smtClean="0">
                <a:latin typeface="Courier" pitchFamily="49" charset="0"/>
              </a:rPr>
              <a:t>83 </a:t>
            </a:r>
            <a:r>
              <a:rPr lang="en-US" dirty="0" err="1">
                <a:latin typeface="Courier" pitchFamily="49" charset="0"/>
              </a:rPr>
              <a:t>ff</a:t>
            </a:r>
            <a:r>
              <a:rPr lang="en-US" dirty="0">
                <a:latin typeface="Courier" pitchFamily="49" charset="0"/>
              </a:rPr>
              <a:t> 07 0f 96 </a:t>
            </a:r>
            <a:r>
              <a:rPr lang="en-US" dirty="0" smtClean="0">
                <a:latin typeface="Courier" pitchFamily="49" charset="0"/>
              </a:rPr>
              <a:t>c2 80</a:t>
            </a:r>
            <a:endParaRPr lang="en-US" dirty="0">
              <a:latin typeface="Courier" pitchFamily="49" charset="0"/>
            </a:endParaRPr>
          </a:p>
        </p:txBody>
      </p:sp>
      <p:sp>
        <p:nvSpPr>
          <p:cNvPr id="2" name="Title 1"/>
          <p:cNvSpPr>
            <a:spLocks noGrp="1"/>
          </p:cNvSpPr>
          <p:nvPr>
            <p:ph type="title"/>
          </p:nvPr>
        </p:nvSpPr>
        <p:spPr/>
        <p:txBody>
          <a:bodyPr/>
          <a:lstStyle/>
          <a:p>
            <a:r>
              <a:rPr lang="en-US" dirty="0" smtClean="0"/>
              <a:t>Overview </a:t>
            </a:r>
            <a:r>
              <a:rPr lang="en-US" dirty="0"/>
              <a:t>of ERIM</a:t>
            </a:r>
          </a:p>
        </p:txBody>
      </p:sp>
      <p:sp>
        <p:nvSpPr>
          <p:cNvPr id="4" name="Slide Number Placeholder 3"/>
          <p:cNvSpPr>
            <a:spLocks noGrp="1"/>
          </p:cNvSpPr>
          <p:nvPr>
            <p:ph type="sldNum" sz="quarter" idx="12"/>
          </p:nvPr>
        </p:nvSpPr>
        <p:spPr/>
        <p:txBody>
          <a:bodyPr/>
          <a:lstStyle/>
          <a:p>
            <a:fld id="{5E131061-54BD-4E58-A44F-1AF51EC79D8E}" type="slidenum">
              <a:rPr lang="en-US" smtClean="0"/>
              <a:pPr/>
              <a:t>22</a:t>
            </a:fld>
            <a:endParaRPr lang="en-US" dirty="0"/>
          </a:p>
        </p:txBody>
      </p:sp>
      <p:sp>
        <p:nvSpPr>
          <p:cNvPr id="15" name="Content Placeholder 2"/>
          <p:cNvSpPr>
            <a:spLocks noGrp="1"/>
          </p:cNvSpPr>
          <p:nvPr>
            <p:ph idx="1"/>
          </p:nvPr>
        </p:nvSpPr>
        <p:spPr>
          <a:xfrm>
            <a:off x="731520" y="1825625"/>
            <a:ext cx="5679006" cy="4895850"/>
          </a:xfrm>
        </p:spPr>
        <p:txBody>
          <a:bodyPr>
            <a:normAutofit/>
          </a:bodyPr>
          <a:lstStyle/>
          <a:p>
            <a:r>
              <a:rPr lang="en-US" dirty="0" smtClean="0">
                <a:solidFill>
                  <a:schemeClr val="bg1">
                    <a:lumMod val="50000"/>
                  </a:schemeClr>
                </a:solidFill>
              </a:rPr>
              <a:t>Prevent MPK exploitation</a:t>
            </a:r>
          </a:p>
          <a:p>
            <a:pPr lvl="1"/>
            <a:r>
              <a:rPr lang="en-US" dirty="0" smtClean="0">
                <a:solidFill>
                  <a:schemeClr val="bg1">
                    <a:lumMod val="50000"/>
                  </a:schemeClr>
                </a:solidFill>
              </a:rPr>
              <a:t>Safe </a:t>
            </a:r>
            <a:r>
              <a:rPr lang="en-US" dirty="0">
                <a:solidFill>
                  <a:schemeClr val="bg1">
                    <a:lumMod val="50000"/>
                  </a:schemeClr>
                </a:solidFill>
              </a:rPr>
              <a:t>c</a:t>
            </a:r>
            <a:r>
              <a:rPr lang="en-US" dirty="0" smtClean="0">
                <a:solidFill>
                  <a:schemeClr val="bg1">
                    <a:lumMod val="50000"/>
                  </a:schemeClr>
                </a:solidFill>
              </a:rPr>
              <a:t>all gates</a:t>
            </a:r>
          </a:p>
          <a:p>
            <a:pPr lvl="1"/>
            <a:r>
              <a:rPr lang="en-US" dirty="0" smtClean="0">
                <a:solidFill>
                  <a:schemeClr val="bg1">
                    <a:lumMod val="50000"/>
                  </a:schemeClr>
                </a:solidFill>
              </a:rPr>
              <a:t>Prevent execution of permission register updates outside of call gates</a:t>
            </a:r>
          </a:p>
          <a:p>
            <a:r>
              <a:rPr lang="en-US" dirty="0"/>
              <a:t>Creating usable </a:t>
            </a:r>
            <a:r>
              <a:rPr lang="en-US" dirty="0" smtClean="0"/>
              <a:t>binaries</a:t>
            </a:r>
            <a:endParaRPr lang="en-US" dirty="0"/>
          </a:p>
          <a:p>
            <a:pPr lvl="1"/>
            <a:r>
              <a:rPr lang="en-US" dirty="0"/>
              <a:t>Inadvertent PKRU update  instruction</a:t>
            </a:r>
          </a:p>
          <a:p>
            <a:pPr lvl="1"/>
            <a:r>
              <a:rPr lang="en-US" dirty="0"/>
              <a:t>Rewrite strategy</a:t>
            </a:r>
          </a:p>
          <a:p>
            <a:r>
              <a:rPr lang="en-US" dirty="0"/>
              <a:t>Evaluation</a:t>
            </a:r>
          </a:p>
          <a:p>
            <a:pPr lvl="1"/>
            <a:r>
              <a:rPr lang="en-US" dirty="0"/>
              <a:t>Frequently-switching use cases</a:t>
            </a:r>
          </a:p>
          <a:p>
            <a:pPr lvl="1"/>
            <a:r>
              <a:rPr lang="en-US" dirty="0"/>
              <a:t>10% higher throughput compared to best existing technique</a:t>
            </a:r>
          </a:p>
        </p:txBody>
      </p:sp>
      <p:sp>
        <p:nvSpPr>
          <p:cNvPr id="13" name="Rectangle 12"/>
          <p:cNvSpPr/>
          <p:nvPr/>
        </p:nvSpPr>
        <p:spPr>
          <a:xfrm>
            <a:off x="8909055" y="4801472"/>
            <a:ext cx="1425390" cy="369332"/>
          </a:xfrm>
          <a:prstGeom prst="rect">
            <a:avLst/>
          </a:prstGeom>
        </p:spPr>
        <p:txBody>
          <a:bodyPr wrap="none">
            <a:spAutoFit/>
          </a:bodyPr>
          <a:lstStyle/>
          <a:p>
            <a:r>
              <a:rPr lang="en-US" b="1" dirty="0">
                <a:solidFill>
                  <a:srgbClr val="FF0000"/>
                </a:solidFill>
                <a:latin typeface="Courier" pitchFamily="49" charset="0"/>
              </a:rPr>
              <a:t>0f 01 </a:t>
            </a:r>
            <a:r>
              <a:rPr lang="en-US" b="1" dirty="0" err="1">
                <a:solidFill>
                  <a:srgbClr val="FF0000"/>
                </a:solidFill>
                <a:latin typeface="Courier" pitchFamily="49" charset="0"/>
              </a:rPr>
              <a:t>ef</a:t>
            </a:r>
            <a:r>
              <a:rPr lang="en-US" b="1" dirty="0">
                <a:solidFill>
                  <a:srgbClr val="FF0000"/>
                </a:solidFill>
                <a:latin typeface="Courier" pitchFamily="49" charset="0"/>
              </a:rPr>
              <a:t> </a:t>
            </a:r>
            <a:endParaRPr lang="en-US" b="1" dirty="0">
              <a:solidFill>
                <a:srgbClr val="FF0000"/>
              </a:solidFill>
            </a:endParaRPr>
          </a:p>
        </p:txBody>
      </p:sp>
      <p:pic>
        <p:nvPicPr>
          <p:cNvPr id="16"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61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09762" y="3249790"/>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34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krümmte Verbindung 16"/>
          <p:cNvCxnSpPr/>
          <p:nvPr/>
        </p:nvCxnSpPr>
        <p:spPr>
          <a:xfrm rot="10800000" flipV="1">
            <a:off x="10249195" y="4070240"/>
            <a:ext cx="759938" cy="731231"/>
          </a:xfrm>
          <a:prstGeom prst="curvedConnector3">
            <a:avLst>
              <a:gd name="adj1" fmla="val 50000"/>
            </a:avLst>
          </a:prstGeom>
          <a:ln w="7620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9418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Creating usable binaries</a:t>
            </a:r>
            <a:endParaRPr lang="de-DE" dirty="0"/>
          </a:p>
        </p:txBody>
      </p:sp>
      <p:sp>
        <p:nvSpPr>
          <p:cNvPr id="3" name="Inhaltsplatzhalter 2"/>
          <p:cNvSpPr>
            <a:spLocks noGrp="1"/>
          </p:cNvSpPr>
          <p:nvPr>
            <p:ph idx="1"/>
          </p:nvPr>
        </p:nvSpPr>
        <p:spPr/>
        <p:txBody>
          <a:bodyPr>
            <a:normAutofit/>
          </a:bodyPr>
          <a:lstStyle/>
          <a:p>
            <a:r>
              <a:rPr lang="en-US" dirty="0" smtClean="0"/>
              <a:t>ERIM halts executables with inadvertent WRPKRUs/XRSTORs</a:t>
            </a:r>
          </a:p>
          <a:p>
            <a:pPr marL="0" indent="0">
              <a:buNone/>
            </a:pPr>
            <a:endParaRPr lang="en-US" dirty="0"/>
          </a:p>
          <a:p>
            <a:endParaRPr lang="en-US" dirty="0" smtClean="0"/>
          </a:p>
          <a:p>
            <a:endParaRPr lang="en-US" dirty="0"/>
          </a:p>
          <a:p>
            <a:endParaRPr lang="en-US" dirty="0" smtClean="0"/>
          </a:p>
          <a:p>
            <a:pPr marL="0" indent="0">
              <a:buNone/>
            </a:pPr>
            <a:r>
              <a:rPr lang="en-US" dirty="0" smtClean="0">
                <a:sym typeface="Wingdings" panose="05000000000000000000" pitchFamily="2" charset="2"/>
              </a:rPr>
              <a:t></a:t>
            </a:r>
            <a:r>
              <a:rPr lang="en-US" dirty="0"/>
              <a:t>Eliminate inadvertent </a:t>
            </a:r>
            <a:r>
              <a:rPr lang="en-US" dirty="0" smtClean="0"/>
              <a:t>WRPKRU/XRSTOR </a:t>
            </a:r>
            <a:r>
              <a:rPr lang="en-US" dirty="0"/>
              <a:t>by </a:t>
            </a:r>
            <a:r>
              <a:rPr lang="en-US" b="1" dirty="0"/>
              <a:t>binary </a:t>
            </a:r>
            <a:r>
              <a:rPr lang="en-US" b="1" dirty="0" smtClean="0"/>
              <a:t>rewriting </a:t>
            </a:r>
            <a:r>
              <a:rPr lang="en-US" dirty="0" smtClean="0"/>
              <a:t>at </a:t>
            </a:r>
            <a:r>
              <a:rPr lang="en-US" b="1" dirty="0" smtClean="0"/>
              <a:t/>
            </a:r>
            <a:br>
              <a:rPr lang="en-US" b="1" dirty="0" smtClean="0"/>
            </a:br>
            <a:r>
              <a:rPr lang="en-US" b="1" dirty="0" smtClean="0"/>
              <a:t>	</a:t>
            </a:r>
            <a:r>
              <a:rPr lang="en-US" b="1" dirty="0" smtClean="0">
                <a:solidFill>
                  <a:schemeClr val="accent6">
                    <a:lumMod val="75000"/>
                  </a:schemeClr>
                </a:solidFill>
              </a:rPr>
              <a:t>compile </a:t>
            </a:r>
            <a:r>
              <a:rPr lang="en-US" dirty="0" smtClean="0"/>
              <a:t>time</a:t>
            </a:r>
            <a:r>
              <a:rPr lang="en-US" b="1" dirty="0" smtClean="0"/>
              <a:t>,</a:t>
            </a:r>
            <a:br>
              <a:rPr lang="en-US" b="1" dirty="0" smtClean="0"/>
            </a:br>
            <a:r>
              <a:rPr lang="en-US" b="1" dirty="0" smtClean="0"/>
              <a:t>	</a:t>
            </a:r>
            <a:r>
              <a:rPr lang="en-US" b="1" dirty="0" smtClean="0">
                <a:solidFill>
                  <a:schemeClr val="accent6">
                    <a:lumMod val="75000"/>
                  </a:schemeClr>
                </a:solidFill>
              </a:rPr>
              <a:t>runtime</a:t>
            </a:r>
            <a:r>
              <a:rPr lang="en-US" b="1" dirty="0" smtClean="0"/>
              <a:t> </a:t>
            </a:r>
            <a:r>
              <a:rPr lang="en-US" dirty="0" smtClean="0"/>
              <a:t>prior to enabling execute permission</a:t>
            </a:r>
            <a:r>
              <a:rPr lang="en-US" b="1" dirty="0" smtClean="0"/>
              <a:t>,</a:t>
            </a:r>
            <a:br>
              <a:rPr lang="en-US" b="1" dirty="0" smtClean="0"/>
            </a:br>
            <a:r>
              <a:rPr lang="en-US" b="1" dirty="0" smtClean="0"/>
              <a:t>	</a:t>
            </a:r>
            <a:r>
              <a:rPr lang="en-US" dirty="0" smtClean="0"/>
              <a:t>or via</a:t>
            </a:r>
            <a:r>
              <a:rPr lang="en-US" b="1" dirty="0" smtClean="0">
                <a:solidFill>
                  <a:schemeClr val="accent6">
                    <a:lumMod val="75000"/>
                  </a:schemeClr>
                </a:solidFill>
              </a:rPr>
              <a:t> static </a:t>
            </a:r>
            <a:r>
              <a:rPr lang="en-US" dirty="0" smtClean="0"/>
              <a:t>binary rewriting for pre-compiled binaries</a:t>
            </a:r>
            <a:endParaRPr lang="de-DE" dirty="0"/>
          </a:p>
        </p:txBody>
      </p:sp>
      <p:sp>
        <p:nvSpPr>
          <p:cNvPr id="4" name="Foliennummernplatzhalter 3"/>
          <p:cNvSpPr>
            <a:spLocks noGrp="1"/>
          </p:cNvSpPr>
          <p:nvPr>
            <p:ph type="sldNum" sz="quarter" idx="12"/>
          </p:nvPr>
        </p:nvSpPr>
        <p:spPr/>
        <p:txBody>
          <a:bodyPr/>
          <a:lstStyle/>
          <a:p>
            <a:fld id="{5E131061-54BD-4E58-A44F-1AF51EC79D8E}" type="slidenum">
              <a:rPr lang="en-US" smtClean="0"/>
              <a:pPr/>
              <a:t>23</a:t>
            </a:fld>
            <a:endParaRPr lang="en-US" dirty="0"/>
          </a:p>
        </p:txBody>
      </p:sp>
      <p:sp>
        <p:nvSpPr>
          <p:cNvPr id="6" name="TextBox 11"/>
          <p:cNvSpPr txBox="1"/>
          <p:nvPr/>
        </p:nvSpPr>
        <p:spPr>
          <a:xfrm>
            <a:off x="1848983" y="2998581"/>
            <a:ext cx="1567543" cy="400110"/>
          </a:xfrm>
          <a:prstGeom prst="rect">
            <a:avLst/>
          </a:prstGeom>
          <a:noFill/>
        </p:spPr>
        <p:txBody>
          <a:bodyPr wrap="square" rtlCol="0">
            <a:spAutoFit/>
          </a:bodyPr>
          <a:lstStyle/>
          <a:p>
            <a:r>
              <a:rPr lang="en-US" sz="2000" dirty="0" smtClean="0"/>
              <a:t>Instruction 1</a:t>
            </a:r>
            <a:endParaRPr lang="en-US" sz="2000" dirty="0"/>
          </a:p>
        </p:txBody>
      </p:sp>
      <p:sp>
        <p:nvSpPr>
          <p:cNvPr id="7" name="TextBox 12"/>
          <p:cNvSpPr txBox="1"/>
          <p:nvPr/>
        </p:nvSpPr>
        <p:spPr>
          <a:xfrm>
            <a:off x="3416526" y="2998581"/>
            <a:ext cx="1567543" cy="400110"/>
          </a:xfrm>
          <a:prstGeom prst="rect">
            <a:avLst/>
          </a:prstGeom>
          <a:noFill/>
        </p:spPr>
        <p:txBody>
          <a:bodyPr wrap="square" rtlCol="0">
            <a:spAutoFit/>
          </a:bodyPr>
          <a:lstStyle/>
          <a:p>
            <a:r>
              <a:rPr lang="en-US" sz="2000" dirty="0" smtClean="0"/>
              <a:t>Instruction 2</a:t>
            </a:r>
            <a:endParaRPr lang="en-US" sz="2000" dirty="0"/>
          </a:p>
        </p:txBody>
      </p:sp>
      <p:sp>
        <p:nvSpPr>
          <p:cNvPr id="8" name="Rectangle 15"/>
          <p:cNvSpPr/>
          <p:nvPr/>
        </p:nvSpPr>
        <p:spPr>
          <a:xfrm>
            <a:off x="1848983" y="3395447"/>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a:t>
            </a:r>
            <a:r>
              <a:rPr lang="en-US" sz="2800" b="1" dirty="0" smtClean="0">
                <a:solidFill>
                  <a:srgbClr val="FF0000"/>
                </a:solidFill>
              </a:rPr>
              <a:t>0F</a:t>
            </a:r>
            <a:endParaRPr lang="en-US" sz="2800" b="1" dirty="0">
              <a:solidFill>
                <a:srgbClr val="FF0000"/>
              </a:solidFill>
            </a:endParaRPr>
          </a:p>
        </p:txBody>
      </p:sp>
      <p:sp>
        <p:nvSpPr>
          <p:cNvPr id="9" name="Rectangle 16"/>
          <p:cNvSpPr/>
          <p:nvPr/>
        </p:nvSpPr>
        <p:spPr>
          <a:xfrm>
            <a:off x="3416525" y="3395447"/>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rgbClr val="FF0000"/>
                </a:solidFill>
              </a:rPr>
              <a:t>01EF</a:t>
            </a:r>
            <a:r>
              <a:rPr lang="en-US" sz="2800" dirty="0" smtClean="0"/>
              <a:t>…</a:t>
            </a:r>
            <a:endParaRPr lang="en-US" sz="2800" dirty="0"/>
          </a:p>
        </p:txBody>
      </p:sp>
      <p:sp>
        <p:nvSpPr>
          <p:cNvPr id="10" name="Rectangle 16"/>
          <p:cNvSpPr/>
          <p:nvPr/>
        </p:nvSpPr>
        <p:spPr>
          <a:xfrm>
            <a:off x="7716382" y="3395447"/>
            <a:ext cx="2831874"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01</a:t>
            </a:r>
            <a:r>
              <a:rPr lang="en-US" sz="2800" b="1" dirty="0" smtClean="0">
                <a:solidFill>
                  <a:srgbClr val="FF0000"/>
                </a:solidFill>
              </a:rPr>
              <a:t>0F01EF</a:t>
            </a:r>
            <a:r>
              <a:rPr lang="en-US" sz="2800" dirty="0" smtClean="0"/>
              <a:t>0000</a:t>
            </a:r>
            <a:endParaRPr lang="en-US" sz="2800" dirty="0"/>
          </a:p>
        </p:txBody>
      </p:sp>
      <p:sp>
        <p:nvSpPr>
          <p:cNvPr id="11" name="TextBox 11"/>
          <p:cNvSpPr txBox="1"/>
          <p:nvPr/>
        </p:nvSpPr>
        <p:spPr>
          <a:xfrm>
            <a:off x="1716767" y="2563158"/>
            <a:ext cx="4242027" cy="461665"/>
          </a:xfrm>
          <a:prstGeom prst="rect">
            <a:avLst/>
          </a:prstGeom>
          <a:noFill/>
        </p:spPr>
        <p:txBody>
          <a:bodyPr wrap="square" rtlCol="0">
            <a:spAutoFit/>
          </a:bodyPr>
          <a:lstStyle/>
          <a:p>
            <a:r>
              <a:rPr lang="en-US" sz="2400" b="1" dirty="0" smtClean="0"/>
              <a:t>Inter-Instruction WRPKRU</a:t>
            </a:r>
            <a:endParaRPr lang="en-US" sz="2400" b="1" dirty="0"/>
          </a:p>
        </p:txBody>
      </p:sp>
      <p:sp>
        <p:nvSpPr>
          <p:cNvPr id="12" name="TextBox 11"/>
          <p:cNvSpPr txBox="1"/>
          <p:nvPr/>
        </p:nvSpPr>
        <p:spPr>
          <a:xfrm>
            <a:off x="7412173" y="2569245"/>
            <a:ext cx="4242027" cy="461665"/>
          </a:xfrm>
          <a:prstGeom prst="rect">
            <a:avLst/>
          </a:prstGeom>
          <a:noFill/>
        </p:spPr>
        <p:txBody>
          <a:bodyPr wrap="square" rtlCol="0">
            <a:spAutoFit/>
          </a:bodyPr>
          <a:lstStyle/>
          <a:p>
            <a:r>
              <a:rPr lang="en-US" sz="2400" b="1" dirty="0" smtClean="0"/>
              <a:t>Intra-Instruction WRPKRU</a:t>
            </a:r>
            <a:endParaRPr lang="en-US" sz="2400" b="1" dirty="0"/>
          </a:p>
        </p:txBody>
      </p:sp>
      <p:sp>
        <p:nvSpPr>
          <p:cNvPr id="13" name="TextBox 11"/>
          <p:cNvSpPr txBox="1"/>
          <p:nvPr/>
        </p:nvSpPr>
        <p:spPr>
          <a:xfrm>
            <a:off x="7716381" y="2995337"/>
            <a:ext cx="1567543" cy="400110"/>
          </a:xfrm>
          <a:prstGeom prst="rect">
            <a:avLst/>
          </a:prstGeom>
          <a:noFill/>
        </p:spPr>
        <p:txBody>
          <a:bodyPr wrap="square" rtlCol="0">
            <a:spAutoFit/>
          </a:bodyPr>
          <a:lstStyle/>
          <a:p>
            <a:r>
              <a:rPr lang="en-US" sz="2000" dirty="0" smtClean="0"/>
              <a:t>Instruction 1</a:t>
            </a:r>
            <a:endParaRPr lang="en-US" sz="2000" dirty="0"/>
          </a:p>
        </p:txBody>
      </p:sp>
    </p:spTree>
    <p:extLst>
      <p:ext uri="{BB962C8B-B14F-4D97-AF65-F5344CB8AC3E}">
        <p14:creationId xmlns:p14="http://schemas.microsoft.com/office/powerpoint/2010/main" val="2752613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Rewriting inadvertent WRPKRUs/XRSTORs</a:t>
            </a:r>
            <a:endParaRPr lang="de-DE" dirty="0"/>
          </a:p>
        </p:txBody>
      </p:sp>
      <p:sp>
        <p:nvSpPr>
          <p:cNvPr id="13" name="Inhaltsplatzhalter 12"/>
          <p:cNvSpPr>
            <a:spLocks noGrp="1"/>
          </p:cNvSpPr>
          <p:nvPr>
            <p:ph idx="1"/>
          </p:nvPr>
        </p:nvSpPr>
        <p:spPr/>
        <p:txBody>
          <a:bodyPr/>
          <a:lstStyle/>
          <a:p>
            <a:pPr marL="0" indent="0">
              <a:buNone/>
            </a:pPr>
            <a:r>
              <a:rPr lang="en-US" dirty="0"/>
              <a:t>Devise rewrite rules for </a:t>
            </a:r>
            <a:r>
              <a:rPr lang="en-US" dirty="0" smtClean="0"/>
              <a:t>inadvertent WRPKRUs</a:t>
            </a:r>
          </a:p>
          <a:p>
            <a:pPr marL="0" indent="0">
              <a:buNone/>
            </a:pPr>
            <a:r>
              <a:rPr lang="en-US" b="1" dirty="0" smtClean="0"/>
              <a:t>Inter-Instruction:</a:t>
            </a:r>
            <a:endParaRPr lang="en-US" b="1" dirty="0"/>
          </a:p>
          <a:p>
            <a:pPr marL="0" indent="0">
              <a:buNone/>
            </a:pPr>
            <a:endParaRPr lang="de-DE" dirty="0"/>
          </a:p>
        </p:txBody>
      </p:sp>
      <p:sp>
        <p:nvSpPr>
          <p:cNvPr id="4" name="Foliennummernplatzhalter 3"/>
          <p:cNvSpPr>
            <a:spLocks noGrp="1"/>
          </p:cNvSpPr>
          <p:nvPr>
            <p:ph type="sldNum" sz="quarter" idx="12"/>
          </p:nvPr>
        </p:nvSpPr>
        <p:spPr/>
        <p:txBody>
          <a:bodyPr/>
          <a:lstStyle/>
          <a:p>
            <a:fld id="{5E131061-54BD-4E58-A44F-1AF51EC79D8E}" type="slidenum">
              <a:rPr lang="en-US" smtClean="0"/>
              <a:pPr/>
              <a:t>24</a:t>
            </a:fld>
            <a:endParaRPr lang="en-US" dirty="0"/>
          </a:p>
        </p:txBody>
      </p:sp>
      <p:sp>
        <p:nvSpPr>
          <p:cNvPr id="5" name="Rectangle 8"/>
          <p:cNvSpPr/>
          <p:nvPr/>
        </p:nvSpPr>
        <p:spPr>
          <a:xfrm>
            <a:off x="3970794" y="4278878"/>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a:t>
            </a:r>
            <a:r>
              <a:rPr lang="en-US" sz="2800" b="1" dirty="0" smtClean="0"/>
              <a:t>0F</a:t>
            </a:r>
            <a:endParaRPr lang="en-US" sz="2800" b="1" dirty="0"/>
          </a:p>
        </p:txBody>
      </p:sp>
      <p:sp>
        <p:nvSpPr>
          <p:cNvPr id="6" name="Rectangle 9"/>
          <p:cNvSpPr/>
          <p:nvPr/>
        </p:nvSpPr>
        <p:spPr>
          <a:xfrm>
            <a:off x="6618743" y="4278878"/>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01EF</a:t>
            </a:r>
            <a:r>
              <a:rPr lang="en-US" sz="2800" dirty="0" smtClean="0"/>
              <a:t>…</a:t>
            </a:r>
            <a:endParaRPr lang="en-US" sz="2800" dirty="0"/>
          </a:p>
        </p:txBody>
      </p:sp>
      <p:sp>
        <p:nvSpPr>
          <p:cNvPr id="7" name="TextBox 11"/>
          <p:cNvSpPr txBox="1"/>
          <p:nvPr/>
        </p:nvSpPr>
        <p:spPr>
          <a:xfrm>
            <a:off x="4510997" y="2664728"/>
            <a:ext cx="1567543" cy="400110"/>
          </a:xfrm>
          <a:prstGeom prst="rect">
            <a:avLst/>
          </a:prstGeom>
          <a:noFill/>
        </p:spPr>
        <p:txBody>
          <a:bodyPr wrap="square" rtlCol="0">
            <a:spAutoFit/>
          </a:bodyPr>
          <a:lstStyle/>
          <a:p>
            <a:r>
              <a:rPr lang="en-US" sz="2000" dirty="0" smtClean="0"/>
              <a:t>Instruction 1</a:t>
            </a:r>
            <a:endParaRPr lang="en-US" sz="2000" dirty="0"/>
          </a:p>
        </p:txBody>
      </p:sp>
      <p:sp>
        <p:nvSpPr>
          <p:cNvPr id="8" name="TextBox 12"/>
          <p:cNvSpPr txBox="1"/>
          <p:nvPr/>
        </p:nvSpPr>
        <p:spPr>
          <a:xfrm>
            <a:off x="6078540" y="2664728"/>
            <a:ext cx="1567543" cy="400110"/>
          </a:xfrm>
          <a:prstGeom prst="rect">
            <a:avLst/>
          </a:prstGeom>
          <a:noFill/>
        </p:spPr>
        <p:txBody>
          <a:bodyPr wrap="square" rtlCol="0">
            <a:spAutoFit/>
          </a:bodyPr>
          <a:lstStyle/>
          <a:p>
            <a:r>
              <a:rPr lang="en-US" sz="2000" dirty="0" smtClean="0"/>
              <a:t>Instruction 2</a:t>
            </a:r>
            <a:endParaRPr lang="en-US" sz="2000" dirty="0"/>
          </a:p>
        </p:txBody>
      </p:sp>
      <p:sp>
        <p:nvSpPr>
          <p:cNvPr id="9" name="Rectangle 14"/>
          <p:cNvSpPr/>
          <p:nvPr/>
        </p:nvSpPr>
        <p:spPr>
          <a:xfrm>
            <a:off x="5538337" y="4278878"/>
            <a:ext cx="1080405"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accent6">
                    <a:lumMod val="75000"/>
                  </a:schemeClr>
                </a:solidFill>
              </a:rPr>
              <a:t>90</a:t>
            </a:r>
            <a:endParaRPr lang="en-US" sz="2800" b="1" dirty="0">
              <a:solidFill>
                <a:schemeClr val="accent6">
                  <a:lumMod val="75000"/>
                </a:schemeClr>
              </a:solidFill>
            </a:endParaRPr>
          </a:p>
        </p:txBody>
      </p:sp>
      <p:sp>
        <p:nvSpPr>
          <p:cNvPr id="10" name="Rectangle 15"/>
          <p:cNvSpPr/>
          <p:nvPr/>
        </p:nvSpPr>
        <p:spPr>
          <a:xfrm>
            <a:off x="4510997" y="3061594"/>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a:t>
            </a:r>
            <a:r>
              <a:rPr lang="en-US" sz="2800" b="1" dirty="0" smtClean="0">
                <a:solidFill>
                  <a:srgbClr val="FF0000"/>
                </a:solidFill>
              </a:rPr>
              <a:t>0F</a:t>
            </a:r>
            <a:endParaRPr lang="en-US" sz="2800" b="1" dirty="0">
              <a:solidFill>
                <a:srgbClr val="FF0000"/>
              </a:solidFill>
            </a:endParaRPr>
          </a:p>
        </p:txBody>
      </p:sp>
      <p:sp>
        <p:nvSpPr>
          <p:cNvPr id="11" name="Rectangle 16"/>
          <p:cNvSpPr/>
          <p:nvPr/>
        </p:nvSpPr>
        <p:spPr>
          <a:xfrm>
            <a:off x="6078539" y="3061594"/>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rgbClr val="FF0000"/>
                </a:solidFill>
              </a:rPr>
              <a:t>01EF</a:t>
            </a:r>
            <a:r>
              <a:rPr lang="en-US" sz="2800" dirty="0" smtClean="0"/>
              <a:t>…</a:t>
            </a:r>
            <a:endParaRPr lang="en-US" sz="2800" dirty="0"/>
          </a:p>
        </p:txBody>
      </p:sp>
      <p:cxnSp>
        <p:nvCxnSpPr>
          <p:cNvPr id="12" name="Straight Arrow Connector 6"/>
          <p:cNvCxnSpPr>
            <a:endCxn id="9" idx="0"/>
          </p:cNvCxnSpPr>
          <p:nvPr/>
        </p:nvCxnSpPr>
        <p:spPr>
          <a:xfrm>
            <a:off x="6078539" y="3733398"/>
            <a:ext cx="1" cy="54548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5538337" y="4939405"/>
            <a:ext cx="1080406" cy="430887"/>
          </a:xfrm>
          <a:prstGeom prst="rect">
            <a:avLst/>
          </a:prstGeom>
        </p:spPr>
        <p:txBody>
          <a:bodyPr wrap="square">
            <a:spAutoFit/>
          </a:bodyPr>
          <a:lstStyle/>
          <a:p>
            <a:pPr algn="ctr"/>
            <a:r>
              <a:rPr lang="en-US" sz="2200" b="1" dirty="0" err="1"/>
              <a:t>Nop</a:t>
            </a:r>
            <a:endParaRPr lang="en-US" sz="2200" b="1" dirty="0"/>
          </a:p>
        </p:txBody>
      </p:sp>
    </p:spTree>
    <p:extLst>
      <p:ext uri="{BB962C8B-B14F-4D97-AF65-F5344CB8AC3E}">
        <p14:creationId xmlns:p14="http://schemas.microsoft.com/office/powerpoint/2010/main" val="1900373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Rewriting inadvertent </a:t>
            </a:r>
            <a:r>
              <a:rPr lang="en-US" dirty="0" smtClean="0"/>
              <a:t>WRPKRUs/XRSTORs</a:t>
            </a:r>
            <a:endParaRPr lang="en-US" dirty="0"/>
          </a:p>
        </p:txBody>
      </p:sp>
      <p:sp>
        <p:nvSpPr>
          <p:cNvPr id="3" name="Content Placeholder 2"/>
          <p:cNvSpPr>
            <a:spLocks noGrp="1"/>
          </p:cNvSpPr>
          <p:nvPr>
            <p:ph idx="1"/>
          </p:nvPr>
        </p:nvSpPr>
        <p:spPr/>
        <p:txBody>
          <a:bodyPr>
            <a:normAutofit/>
          </a:bodyPr>
          <a:lstStyle/>
          <a:p>
            <a:pPr marL="0" indent="0">
              <a:buNone/>
            </a:pPr>
            <a:r>
              <a:rPr lang="en-US" dirty="0"/>
              <a:t>Devise rewrite rules for inadvertent </a:t>
            </a:r>
            <a:r>
              <a:rPr lang="en-US" dirty="0" smtClean="0"/>
              <a:t>WRPKRUs</a:t>
            </a:r>
          </a:p>
          <a:p>
            <a:pPr marL="0" indent="0">
              <a:buNone/>
            </a:pPr>
            <a:endParaRPr lang="en-US" b="1" dirty="0" smtClean="0"/>
          </a:p>
          <a:p>
            <a:pPr marL="0" indent="0">
              <a:buNone/>
            </a:pPr>
            <a:r>
              <a:rPr lang="en-US" b="1" dirty="0" smtClean="0"/>
              <a:t>Intra-instruction WRPKRU</a:t>
            </a:r>
          </a:p>
          <a:p>
            <a:pPr marL="0" indent="0">
              <a:buNone/>
            </a:pPr>
            <a:r>
              <a:rPr lang="en-US" dirty="0" smtClean="0"/>
              <a:t>Simplified x86 instruction format:</a:t>
            </a:r>
            <a:endParaRPr lang="en-US" dirty="0"/>
          </a:p>
        </p:txBody>
      </p:sp>
      <p:sp>
        <p:nvSpPr>
          <p:cNvPr id="14" name="Content Placeholder 2"/>
          <p:cNvSpPr txBox="1">
            <a:spLocks/>
          </p:cNvSpPr>
          <p:nvPr/>
        </p:nvSpPr>
        <p:spPr>
          <a:xfrm>
            <a:off x="838199" y="2876599"/>
            <a:ext cx="10688783" cy="2447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4" name="Rectangle 3"/>
          <p:cNvSpPr/>
          <p:nvPr/>
        </p:nvSpPr>
        <p:spPr>
          <a:xfrm>
            <a:off x="2309474" y="4283543"/>
            <a:ext cx="1143281"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Prefix</a:t>
            </a:r>
            <a:endParaRPr lang="en-US" sz="2400" dirty="0"/>
          </a:p>
        </p:txBody>
      </p:sp>
      <p:sp>
        <p:nvSpPr>
          <p:cNvPr id="15" name="Rectangle 14"/>
          <p:cNvSpPr/>
          <p:nvPr/>
        </p:nvSpPr>
        <p:spPr>
          <a:xfrm>
            <a:off x="3452757" y="4283543"/>
            <a:ext cx="1295118" cy="373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Opcode</a:t>
            </a:r>
            <a:endParaRPr lang="en-US" sz="2400" dirty="0"/>
          </a:p>
        </p:txBody>
      </p:sp>
      <p:sp>
        <p:nvSpPr>
          <p:cNvPr id="16" name="Rectangle 15"/>
          <p:cNvSpPr/>
          <p:nvPr/>
        </p:nvSpPr>
        <p:spPr>
          <a:xfrm>
            <a:off x="4747875" y="4283543"/>
            <a:ext cx="1435234"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Mod R/M</a:t>
            </a:r>
            <a:endParaRPr lang="en-US" sz="2400" dirty="0"/>
          </a:p>
        </p:txBody>
      </p:sp>
      <p:sp>
        <p:nvSpPr>
          <p:cNvPr id="17" name="Rectangle 16"/>
          <p:cNvSpPr/>
          <p:nvPr/>
        </p:nvSpPr>
        <p:spPr>
          <a:xfrm>
            <a:off x="6183109" y="4283543"/>
            <a:ext cx="937107"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SIB</a:t>
            </a:r>
            <a:endParaRPr lang="en-US" sz="2400" dirty="0"/>
          </a:p>
        </p:txBody>
      </p:sp>
      <p:sp>
        <p:nvSpPr>
          <p:cNvPr id="18" name="Rectangle 17"/>
          <p:cNvSpPr/>
          <p:nvPr/>
        </p:nvSpPr>
        <p:spPr>
          <a:xfrm>
            <a:off x="7120216" y="4283543"/>
            <a:ext cx="1874213"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Displacement</a:t>
            </a:r>
            <a:endParaRPr lang="en-US" sz="2400" dirty="0"/>
          </a:p>
        </p:txBody>
      </p:sp>
      <p:sp>
        <p:nvSpPr>
          <p:cNvPr id="19" name="Rectangle 18"/>
          <p:cNvSpPr/>
          <p:nvPr/>
        </p:nvSpPr>
        <p:spPr>
          <a:xfrm>
            <a:off x="8994429" y="4283543"/>
            <a:ext cx="1660871"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Immediate</a:t>
            </a:r>
            <a:endParaRPr lang="en-US" sz="2400" dirty="0"/>
          </a:p>
        </p:txBody>
      </p:sp>
      <p:sp>
        <p:nvSpPr>
          <p:cNvPr id="24" name="Rectangle 23"/>
          <p:cNvSpPr/>
          <p:nvPr/>
        </p:nvSpPr>
        <p:spPr>
          <a:xfrm>
            <a:off x="8057321" y="5563908"/>
            <a:ext cx="1828800"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Optional</a:t>
            </a:r>
            <a:endParaRPr lang="en-US" sz="2400" dirty="0"/>
          </a:p>
        </p:txBody>
      </p:sp>
      <p:sp>
        <p:nvSpPr>
          <p:cNvPr id="25" name="Rectangle 24"/>
          <p:cNvSpPr/>
          <p:nvPr/>
        </p:nvSpPr>
        <p:spPr>
          <a:xfrm>
            <a:off x="8057322" y="5070594"/>
            <a:ext cx="1828800" cy="373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Required</a:t>
            </a:r>
            <a:endParaRPr lang="en-US" sz="2400" dirty="0"/>
          </a:p>
        </p:txBody>
      </p:sp>
    </p:spTree>
    <p:extLst>
      <p:ext uri="{BB962C8B-B14F-4D97-AF65-F5344CB8AC3E}">
        <p14:creationId xmlns:p14="http://schemas.microsoft.com/office/powerpoint/2010/main" val="3006492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8994429" y="4659637"/>
            <a:ext cx="2029488" cy="309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Displacement</a:t>
            </a:r>
            <a:endParaRPr lang="en-US" sz="2400" dirty="0"/>
          </a:p>
        </p:txBody>
      </p:sp>
      <p:sp>
        <p:nvSpPr>
          <p:cNvPr id="34" name="Rectangle 33"/>
          <p:cNvSpPr/>
          <p:nvPr/>
        </p:nvSpPr>
        <p:spPr>
          <a:xfrm>
            <a:off x="8994429" y="2795000"/>
            <a:ext cx="2029488" cy="309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Displacement</a:t>
            </a:r>
            <a:endParaRPr lang="en-US" sz="2400" dirty="0"/>
          </a:p>
        </p:txBody>
      </p:sp>
      <p:sp>
        <p:nvSpPr>
          <p:cNvPr id="2" name="Title 1"/>
          <p:cNvSpPr>
            <a:spLocks noGrp="1"/>
          </p:cNvSpPr>
          <p:nvPr>
            <p:ph type="title"/>
          </p:nvPr>
        </p:nvSpPr>
        <p:spPr/>
        <p:txBody>
          <a:bodyPr/>
          <a:lstStyle/>
          <a:p>
            <a:r>
              <a:rPr lang="en-US" dirty="0"/>
              <a:t>Rewriting inadvertent </a:t>
            </a:r>
            <a:r>
              <a:rPr lang="en-US" dirty="0" smtClean="0"/>
              <a:t>WRPKRUs/XRSTORs</a:t>
            </a:r>
            <a:endParaRPr lang="en-US" dirty="0"/>
          </a:p>
        </p:txBody>
      </p:sp>
      <p:sp>
        <p:nvSpPr>
          <p:cNvPr id="3" name="Content Placeholder 2"/>
          <p:cNvSpPr>
            <a:spLocks noGrp="1"/>
          </p:cNvSpPr>
          <p:nvPr>
            <p:ph idx="1"/>
          </p:nvPr>
        </p:nvSpPr>
        <p:spPr/>
        <p:txBody>
          <a:bodyPr>
            <a:normAutofit/>
          </a:bodyPr>
          <a:lstStyle/>
          <a:p>
            <a:pPr marL="0" indent="0">
              <a:buNone/>
            </a:pPr>
            <a:r>
              <a:rPr lang="en-US" dirty="0"/>
              <a:t>Devise rewrite rules for inadvertent </a:t>
            </a:r>
            <a:r>
              <a:rPr lang="en-US" dirty="0" smtClean="0"/>
              <a:t>WRPKRUs</a:t>
            </a:r>
            <a:endParaRPr lang="en-US" b="1" dirty="0"/>
          </a:p>
          <a:p>
            <a:pPr marL="0" indent="0">
              <a:buNone/>
            </a:pPr>
            <a:r>
              <a:rPr lang="en-US" dirty="0"/>
              <a:t>Example rewrite rule</a:t>
            </a:r>
            <a:r>
              <a:rPr lang="en-US" dirty="0" smtClean="0"/>
              <a:t>:</a:t>
            </a:r>
          </a:p>
          <a:p>
            <a:pPr marL="0" indent="0">
              <a:buNone/>
            </a:pPr>
            <a:r>
              <a:rPr lang="en-US" sz="2400" dirty="0"/>
              <a:t>	</a:t>
            </a:r>
            <a:r>
              <a:rPr lang="en-US" sz="2400" dirty="0" smtClean="0"/>
              <a:t>add </a:t>
            </a:r>
            <a:r>
              <a:rPr lang="en-US" sz="2400" dirty="0" err="1"/>
              <a:t>ecx</a:t>
            </a:r>
            <a:r>
              <a:rPr lang="en-US" sz="2400" dirty="0"/>
              <a:t>, [</a:t>
            </a:r>
            <a:r>
              <a:rPr lang="en-US" sz="2400" b="1" dirty="0" err="1"/>
              <a:t>ebx</a:t>
            </a:r>
            <a:r>
              <a:rPr lang="en-US" sz="2400" dirty="0"/>
              <a:t> + </a:t>
            </a:r>
            <a:r>
              <a:rPr lang="en-US" sz="2400" b="1" dirty="0"/>
              <a:t>0x</a:t>
            </a:r>
            <a:r>
              <a:rPr lang="en-US" sz="2400" b="1" dirty="0">
                <a:solidFill>
                  <a:srgbClr val="FF0000"/>
                </a:solidFill>
              </a:rPr>
              <a:t>01EF</a:t>
            </a:r>
            <a:r>
              <a:rPr lang="en-US" sz="2400" b="1" dirty="0"/>
              <a:t>0000</a:t>
            </a:r>
            <a:r>
              <a:rPr lang="en-US" sz="2400" dirty="0"/>
              <a:t>]</a:t>
            </a:r>
          </a:p>
          <a:p>
            <a:pPr marL="0" indent="0">
              <a:buNone/>
            </a:pPr>
            <a:r>
              <a:rPr lang="en-US" sz="2400" dirty="0" smtClean="0">
                <a:sym typeface="Wingdings" panose="05000000000000000000" pitchFamily="2" charset="2"/>
              </a:rPr>
              <a:t/>
            </a:r>
            <a:br>
              <a:rPr lang="en-US" sz="2400" dirty="0" smtClean="0">
                <a:sym typeface="Wingdings" panose="05000000000000000000" pitchFamily="2" charset="2"/>
              </a:rPr>
            </a:br>
            <a:endParaRPr lang="en-US" sz="2400" dirty="0" smtClean="0">
              <a:sym typeface="Wingdings" panose="05000000000000000000" pitchFamily="2" charset="2"/>
            </a:endParaRPr>
          </a:p>
          <a:p>
            <a:pPr marL="0" indent="0">
              <a:buNone/>
            </a:pPr>
            <a:r>
              <a:rPr lang="en-US" sz="2400" dirty="0">
                <a:sym typeface="Wingdings" panose="05000000000000000000" pitchFamily="2" charset="2"/>
              </a:rPr>
              <a:t>	</a:t>
            </a:r>
            <a:r>
              <a:rPr lang="en-US" sz="2400" dirty="0" smtClean="0">
                <a:sym typeface="Wingdings" panose="05000000000000000000" pitchFamily="2" charset="2"/>
              </a:rPr>
              <a:t> </a:t>
            </a:r>
            <a:r>
              <a:rPr lang="en-US" sz="2400" dirty="0">
                <a:sym typeface="Wingdings" panose="05000000000000000000" pitchFamily="2" charset="2"/>
              </a:rPr>
              <a:t>push </a:t>
            </a:r>
            <a:r>
              <a:rPr lang="en-US" sz="2400" dirty="0" err="1">
                <a:sym typeface="Wingdings" panose="05000000000000000000" pitchFamily="2" charset="2"/>
              </a:rPr>
              <a:t>eax</a:t>
            </a:r>
            <a:r>
              <a:rPr lang="en-US" sz="2400" dirty="0">
                <a:sym typeface="Wingdings" panose="05000000000000000000" pitchFamily="2" charset="2"/>
              </a:rPr>
              <a:t>; </a:t>
            </a:r>
            <a:r>
              <a:rPr lang="en-US" sz="2400" dirty="0" smtClean="0">
                <a:sym typeface="Wingdings" panose="05000000000000000000" pitchFamily="2" charset="2"/>
              </a:rPr>
              <a:t/>
            </a:r>
            <a:br>
              <a:rPr lang="en-US" sz="2400" dirty="0" smtClean="0">
                <a:sym typeface="Wingdings" panose="05000000000000000000" pitchFamily="2" charset="2"/>
              </a:rPr>
            </a:br>
            <a:r>
              <a:rPr lang="en-US" sz="2400" dirty="0" smtClean="0">
                <a:sym typeface="Wingdings" panose="05000000000000000000" pitchFamily="2" charset="2"/>
              </a:rPr>
              <a:t>	     </a:t>
            </a:r>
            <a:r>
              <a:rPr lang="en-US" sz="2400" dirty="0" err="1" smtClean="0">
                <a:sym typeface="Wingdings" panose="05000000000000000000" pitchFamily="2" charset="2"/>
              </a:rPr>
              <a:t>mov</a:t>
            </a:r>
            <a:r>
              <a:rPr lang="en-US" sz="2400" dirty="0" smtClean="0">
                <a:sym typeface="Wingdings" panose="05000000000000000000" pitchFamily="2" charset="2"/>
              </a:rPr>
              <a:t> </a:t>
            </a:r>
            <a:r>
              <a:rPr lang="en-US" sz="2400" dirty="0" err="1" smtClean="0">
                <a:sym typeface="Wingdings" panose="05000000000000000000" pitchFamily="2" charset="2"/>
              </a:rPr>
              <a:t>eax</a:t>
            </a:r>
            <a:r>
              <a:rPr lang="en-US" sz="2400" dirty="0" smtClean="0">
                <a:sym typeface="Wingdings" panose="05000000000000000000" pitchFamily="2" charset="2"/>
              </a:rPr>
              <a:t>, </a:t>
            </a:r>
            <a:r>
              <a:rPr lang="en-US" sz="2400" dirty="0" err="1" smtClean="0">
                <a:sym typeface="Wingdings" panose="05000000000000000000" pitchFamily="2" charset="2"/>
              </a:rPr>
              <a:t>ebx</a:t>
            </a:r>
            <a:r>
              <a:rPr lang="en-US" sz="2400" dirty="0" smtClean="0">
                <a:sym typeface="Wingdings" panose="05000000000000000000" pitchFamily="2" charset="2"/>
              </a:rPr>
              <a:t>; </a:t>
            </a:r>
            <a:br>
              <a:rPr lang="en-US" sz="2400" dirty="0" smtClean="0">
                <a:sym typeface="Wingdings" panose="05000000000000000000" pitchFamily="2" charset="2"/>
              </a:rPr>
            </a:br>
            <a:r>
              <a:rPr lang="en-US" sz="2400" dirty="0" smtClean="0">
                <a:sym typeface="Wingdings" panose="05000000000000000000" pitchFamily="2" charset="2"/>
              </a:rPr>
              <a:t>	     add </a:t>
            </a:r>
            <a:r>
              <a:rPr lang="en-US" sz="2400" dirty="0" err="1">
                <a:sym typeface="Wingdings" panose="05000000000000000000" pitchFamily="2" charset="2"/>
              </a:rPr>
              <a:t>ecx</a:t>
            </a:r>
            <a:r>
              <a:rPr lang="en-US" sz="2400" dirty="0">
                <a:sym typeface="Wingdings" panose="05000000000000000000" pitchFamily="2" charset="2"/>
              </a:rPr>
              <a:t>, </a:t>
            </a:r>
            <a:r>
              <a:rPr lang="en-US" sz="2400" b="1" dirty="0">
                <a:sym typeface="Wingdings" panose="05000000000000000000" pitchFamily="2" charset="2"/>
              </a:rPr>
              <a:t>[</a:t>
            </a:r>
            <a:r>
              <a:rPr lang="en-US" sz="2400" b="1" dirty="0" err="1">
                <a:sym typeface="Wingdings" panose="05000000000000000000" pitchFamily="2" charset="2"/>
              </a:rPr>
              <a:t>eax</a:t>
            </a:r>
            <a:r>
              <a:rPr lang="en-US" sz="2400" b="1" dirty="0">
                <a:sym typeface="Wingdings" panose="05000000000000000000" pitchFamily="2" charset="2"/>
              </a:rPr>
              <a:t> + 0x01EF0000]</a:t>
            </a:r>
            <a:r>
              <a:rPr lang="en-US" sz="2400" dirty="0">
                <a:sym typeface="Wingdings" panose="05000000000000000000" pitchFamily="2" charset="2"/>
              </a:rPr>
              <a:t>; </a:t>
            </a:r>
            <a:r>
              <a:rPr lang="en-US" sz="2400" dirty="0" smtClean="0">
                <a:sym typeface="Wingdings" panose="05000000000000000000" pitchFamily="2" charset="2"/>
              </a:rPr>
              <a:t/>
            </a:r>
            <a:br>
              <a:rPr lang="en-US" sz="2400" dirty="0" smtClean="0">
                <a:sym typeface="Wingdings" panose="05000000000000000000" pitchFamily="2" charset="2"/>
              </a:rPr>
            </a:br>
            <a:r>
              <a:rPr lang="en-US" sz="2400" dirty="0" smtClean="0">
                <a:sym typeface="Wingdings" panose="05000000000000000000" pitchFamily="2" charset="2"/>
              </a:rPr>
              <a:t>	     pop </a:t>
            </a:r>
            <a:r>
              <a:rPr lang="en-US" sz="2400" dirty="0" err="1">
                <a:sym typeface="Wingdings" panose="05000000000000000000" pitchFamily="2" charset="2"/>
              </a:rPr>
              <a:t>eax</a:t>
            </a:r>
            <a:r>
              <a:rPr lang="en-US" sz="2400" dirty="0" smtClean="0">
                <a:sym typeface="Wingdings" panose="05000000000000000000" pitchFamily="2" charset="2"/>
              </a:rPr>
              <a:t>;</a:t>
            </a:r>
            <a:endParaRPr lang="en-US" sz="2400" dirty="0"/>
          </a:p>
        </p:txBody>
      </p:sp>
      <p:sp>
        <p:nvSpPr>
          <p:cNvPr id="5" name="Slide Number Placeholder 4"/>
          <p:cNvSpPr>
            <a:spLocks noGrp="1"/>
          </p:cNvSpPr>
          <p:nvPr>
            <p:ph type="sldNum" sz="quarter" idx="12"/>
          </p:nvPr>
        </p:nvSpPr>
        <p:spPr>
          <a:xfrm>
            <a:off x="8954915" y="6129337"/>
            <a:ext cx="2743200" cy="365125"/>
          </a:xfrm>
        </p:spPr>
        <p:txBody>
          <a:bodyPr/>
          <a:lstStyle/>
          <a:p>
            <a:fld id="{5E131061-54BD-4E58-A44F-1AF51EC79D8E}" type="slidenum">
              <a:rPr lang="en-US" smtClean="0"/>
              <a:pPr/>
              <a:t>26</a:t>
            </a:fld>
            <a:endParaRPr lang="en-US" dirty="0"/>
          </a:p>
        </p:txBody>
      </p:sp>
      <p:sp>
        <p:nvSpPr>
          <p:cNvPr id="14" name="Content Placeholder 2"/>
          <p:cNvSpPr txBox="1">
            <a:spLocks/>
          </p:cNvSpPr>
          <p:nvPr/>
        </p:nvSpPr>
        <p:spPr>
          <a:xfrm>
            <a:off x="838199" y="2876599"/>
            <a:ext cx="10688783" cy="2447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26" name="Rectangle 25"/>
          <p:cNvSpPr/>
          <p:nvPr/>
        </p:nvSpPr>
        <p:spPr>
          <a:xfrm>
            <a:off x="5976729" y="4659637"/>
            <a:ext cx="1534473" cy="309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Opcode</a:t>
            </a:r>
            <a:endParaRPr lang="en-US" sz="2400" dirty="0"/>
          </a:p>
        </p:txBody>
      </p:sp>
      <p:sp>
        <p:nvSpPr>
          <p:cNvPr id="27" name="Rectangle 26"/>
          <p:cNvSpPr/>
          <p:nvPr/>
        </p:nvSpPr>
        <p:spPr>
          <a:xfrm>
            <a:off x="7523024" y="4659637"/>
            <a:ext cx="1471405" cy="309190"/>
          </a:xfrm>
          <a:prstGeom prst="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Mod R/M</a:t>
            </a:r>
            <a:endParaRPr lang="en-US" sz="2400" dirty="0"/>
          </a:p>
        </p:txBody>
      </p:sp>
      <p:sp>
        <p:nvSpPr>
          <p:cNvPr id="29" name="TextBox 28"/>
          <p:cNvSpPr txBox="1"/>
          <p:nvPr/>
        </p:nvSpPr>
        <p:spPr>
          <a:xfrm>
            <a:off x="7523024" y="5019338"/>
            <a:ext cx="1471405" cy="461665"/>
          </a:xfrm>
          <a:prstGeom prst="rect">
            <a:avLst/>
          </a:prstGeom>
          <a:noFill/>
        </p:spPr>
        <p:txBody>
          <a:bodyPr wrap="square" rtlCol="0">
            <a:spAutoFit/>
          </a:bodyPr>
          <a:lstStyle/>
          <a:p>
            <a:pPr algn="ctr"/>
            <a:r>
              <a:rPr lang="en-US" sz="2400" b="1" dirty="0" smtClean="0"/>
              <a:t>0x</a:t>
            </a:r>
            <a:r>
              <a:rPr lang="en-US" sz="2400" b="1" dirty="0" smtClean="0">
                <a:solidFill>
                  <a:schemeClr val="accent6">
                    <a:lumMod val="75000"/>
                  </a:schemeClr>
                </a:solidFill>
              </a:rPr>
              <a:t>07</a:t>
            </a:r>
            <a:endParaRPr lang="en-US" sz="2400" b="1" dirty="0">
              <a:solidFill>
                <a:schemeClr val="accent6">
                  <a:lumMod val="75000"/>
                </a:schemeClr>
              </a:solidFill>
            </a:endParaRPr>
          </a:p>
        </p:txBody>
      </p:sp>
      <p:sp>
        <p:nvSpPr>
          <p:cNvPr id="30" name="TextBox 29"/>
          <p:cNvSpPr txBox="1"/>
          <p:nvPr/>
        </p:nvSpPr>
        <p:spPr>
          <a:xfrm>
            <a:off x="8994429" y="5016639"/>
            <a:ext cx="2017667" cy="461665"/>
          </a:xfrm>
          <a:prstGeom prst="rect">
            <a:avLst/>
          </a:prstGeom>
          <a:noFill/>
        </p:spPr>
        <p:txBody>
          <a:bodyPr wrap="square" rtlCol="0">
            <a:spAutoFit/>
          </a:bodyPr>
          <a:lstStyle/>
          <a:p>
            <a:pPr algn="ctr"/>
            <a:r>
              <a:rPr lang="en-US" sz="2400" dirty="0" smtClean="0"/>
              <a:t>0x</a:t>
            </a:r>
            <a:r>
              <a:rPr lang="en-US" sz="2400" dirty="0" smtClean="0">
                <a:solidFill>
                  <a:srgbClr val="FF0000"/>
                </a:solidFill>
              </a:rPr>
              <a:t>01EF</a:t>
            </a:r>
            <a:r>
              <a:rPr lang="en-US" sz="2400" dirty="0" smtClean="0"/>
              <a:t>0000</a:t>
            </a:r>
            <a:endParaRPr lang="en-US" sz="2400" dirty="0"/>
          </a:p>
        </p:txBody>
      </p:sp>
      <p:sp>
        <p:nvSpPr>
          <p:cNvPr id="31" name="TextBox 30"/>
          <p:cNvSpPr txBox="1"/>
          <p:nvPr/>
        </p:nvSpPr>
        <p:spPr>
          <a:xfrm>
            <a:off x="5976730" y="5017138"/>
            <a:ext cx="1546294" cy="461665"/>
          </a:xfrm>
          <a:prstGeom prst="rect">
            <a:avLst/>
          </a:prstGeom>
          <a:noFill/>
        </p:spPr>
        <p:txBody>
          <a:bodyPr wrap="square" rtlCol="0">
            <a:spAutoFit/>
          </a:bodyPr>
          <a:lstStyle/>
          <a:p>
            <a:pPr algn="ctr"/>
            <a:r>
              <a:rPr lang="en-US" sz="2400" dirty="0" smtClean="0"/>
              <a:t>0x01</a:t>
            </a:r>
            <a:endParaRPr lang="en-US" sz="2400" dirty="0"/>
          </a:p>
        </p:txBody>
      </p:sp>
      <p:sp>
        <p:nvSpPr>
          <p:cNvPr id="32" name="Rectangle 31"/>
          <p:cNvSpPr/>
          <p:nvPr/>
        </p:nvSpPr>
        <p:spPr>
          <a:xfrm>
            <a:off x="5976730" y="2795000"/>
            <a:ext cx="1534472" cy="309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Opcode</a:t>
            </a:r>
            <a:endParaRPr lang="en-US" sz="2400" dirty="0"/>
          </a:p>
        </p:txBody>
      </p:sp>
      <p:sp>
        <p:nvSpPr>
          <p:cNvPr id="33" name="Rectangle 32"/>
          <p:cNvSpPr/>
          <p:nvPr/>
        </p:nvSpPr>
        <p:spPr>
          <a:xfrm>
            <a:off x="7511203" y="2795000"/>
            <a:ext cx="1483226" cy="309190"/>
          </a:xfrm>
          <a:prstGeom prst="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Mod R/M</a:t>
            </a:r>
            <a:endParaRPr lang="en-US" sz="2400" dirty="0"/>
          </a:p>
        </p:txBody>
      </p:sp>
      <p:sp>
        <p:nvSpPr>
          <p:cNvPr id="35" name="TextBox 34"/>
          <p:cNvSpPr txBox="1"/>
          <p:nvPr/>
        </p:nvSpPr>
        <p:spPr>
          <a:xfrm>
            <a:off x="7511203" y="3154701"/>
            <a:ext cx="1483226" cy="461665"/>
          </a:xfrm>
          <a:prstGeom prst="rect">
            <a:avLst/>
          </a:prstGeom>
          <a:noFill/>
        </p:spPr>
        <p:txBody>
          <a:bodyPr wrap="square" rtlCol="0">
            <a:spAutoFit/>
          </a:bodyPr>
          <a:lstStyle/>
          <a:p>
            <a:pPr algn="ctr"/>
            <a:r>
              <a:rPr lang="en-US" sz="2400" b="1" dirty="0" smtClean="0"/>
              <a:t>0x</a:t>
            </a:r>
            <a:r>
              <a:rPr lang="en-US" sz="2400" b="1" dirty="0" smtClean="0">
                <a:solidFill>
                  <a:srgbClr val="FF0000"/>
                </a:solidFill>
              </a:rPr>
              <a:t>0F</a:t>
            </a:r>
            <a:endParaRPr lang="en-US" sz="2400" b="1" dirty="0">
              <a:solidFill>
                <a:srgbClr val="FF0000"/>
              </a:solidFill>
            </a:endParaRPr>
          </a:p>
        </p:txBody>
      </p:sp>
      <p:sp>
        <p:nvSpPr>
          <p:cNvPr id="36" name="TextBox 35"/>
          <p:cNvSpPr txBox="1"/>
          <p:nvPr/>
        </p:nvSpPr>
        <p:spPr>
          <a:xfrm>
            <a:off x="8994429" y="3152002"/>
            <a:ext cx="2017667" cy="461665"/>
          </a:xfrm>
          <a:prstGeom prst="rect">
            <a:avLst/>
          </a:prstGeom>
          <a:noFill/>
        </p:spPr>
        <p:txBody>
          <a:bodyPr wrap="square" rtlCol="0">
            <a:spAutoFit/>
          </a:bodyPr>
          <a:lstStyle/>
          <a:p>
            <a:pPr algn="ctr"/>
            <a:r>
              <a:rPr lang="en-US" sz="2400" dirty="0" smtClean="0"/>
              <a:t>0x</a:t>
            </a:r>
            <a:r>
              <a:rPr lang="en-US" sz="2400" dirty="0" smtClean="0">
                <a:solidFill>
                  <a:srgbClr val="FF0000"/>
                </a:solidFill>
              </a:rPr>
              <a:t>01EF</a:t>
            </a:r>
            <a:r>
              <a:rPr lang="en-US" sz="2400" dirty="0" smtClean="0"/>
              <a:t>0000</a:t>
            </a:r>
            <a:endParaRPr lang="en-US" sz="2400" dirty="0"/>
          </a:p>
        </p:txBody>
      </p:sp>
      <p:sp>
        <p:nvSpPr>
          <p:cNvPr id="37" name="TextBox 36"/>
          <p:cNvSpPr txBox="1"/>
          <p:nvPr/>
        </p:nvSpPr>
        <p:spPr>
          <a:xfrm>
            <a:off x="5976729" y="3152501"/>
            <a:ext cx="1534473" cy="461665"/>
          </a:xfrm>
          <a:prstGeom prst="rect">
            <a:avLst/>
          </a:prstGeom>
          <a:noFill/>
        </p:spPr>
        <p:txBody>
          <a:bodyPr wrap="square" rtlCol="0">
            <a:spAutoFit/>
          </a:bodyPr>
          <a:lstStyle/>
          <a:p>
            <a:pPr algn="ctr"/>
            <a:r>
              <a:rPr lang="en-US" sz="2400" dirty="0" smtClean="0"/>
              <a:t>0x01</a:t>
            </a:r>
            <a:endParaRPr lang="en-US" sz="2400" dirty="0"/>
          </a:p>
        </p:txBody>
      </p:sp>
    </p:spTree>
    <p:extLst>
      <p:ext uri="{BB962C8B-B14F-4D97-AF65-F5344CB8AC3E}">
        <p14:creationId xmlns:p14="http://schemas.microsoft.com/office/powerpoint/2010/main" val="182662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157609" y="2287865"/>
            <a:ext cx="5476671" cy="323355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Untrusted Application </a:t>
            </a:r>
          </a:p>
          <a:p>
            <a:pPr algn="ctr"/>
            <a:r>
              <a:rPr lang="en-US" sz="2400" dirty="0" smtClean="0"/>
              <a:t>PKEY 0</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17" name="TextBox 16"/>
          <p:cNvSpPr txBox="1"/>
          <p:nvPr/>
        </p:nvSpPr>
        <p:spPr>
          <a:xfrm>
            <a:off x="6410526" y="4530056"/>
            <a:ext cx="4698459" cy="646331"/>
          </a:xfrm>
          <a:prstGeom prst="rect">
            <a:avLst/>
          </a:prstGeom>
          <a:noFill/>
        </p:spPr>
        <p:txBody>
          <a:bodyPr wrap="square" rtlCol="0">
            <a:spAutoFit/>
          </a:bodyPr>
          <a:lstStyle/>
          <a:p>
            <a:r>
              <a:rPr lang="en-US" dirty="0" smtClean="0"/>
              <a:t>Code:</a:t>
            </a:r>
            <a:br>
              <a:rPr lang="en-US" dirty="0" smtClean="0"/>
            </a:br>
            <a:endParaRPr lang="en-US" dirty="0"/>
          </a:p>
        </p:txBody>
      </p:sp>
      <p:sp>
        <p:nvSpPr>
          <p:cNvPr id="20" name="Rectangle 19"/>
          <p:cNvSpPr/>
          <p:nvPr/>
        </p:nvSpPr>
        <p:spPr>
          <a:xfrm>
            <a:off x="7270318" y="4554355"/>
            <a:ext cx="2978877" cy="923330"/>
          </a:xfrm>
          <a:prstGeom prst="rect">
            <a:avLst/>
          </a:prstGeom>
        </p:spPr>
        <p:txBody>
          <a:bodyPr wrap="square">
            <a:spAutoFit/>
          </a:bodyPr>
          <a:lstStyle/>
          <a:p>
            <a:r>
              <a:rPr lang="en-US" dirty="0">
                <a:latin typeface="Courier" pitchFamily="49" charset="0"/>
              </a:rPr>
              <a:t>48 83 c0 08 44 01 fa 83 fa 07 77 </a:t>
            </a:r>
            <a:r>
              <a:rPr lang="en-US" dirty="0" smtClean="0">
                <a:latin typeface="Courier" pitchFamily="49" charset="0"/>
              </a:rPr>
              <a:t/>
            </a:r>
            <a:br>
              <a:rPr lang="en-US" dirty="0" smtClean="0">
                <a:latin typeface="Courier" pitchFamily="49" charset="0"/>
              </a:rPr>
            </a:br>
            <a:r>
              <a:rPr lang="en-US" dirty="0" smtClean="0">
                <a:latin typeface="Courier" pitchFamily="49" charset="0"/>
              </a:rPr>
              <a:t>83 </a:t>
            </a:r>
            <a:r>
              <a:rPr lang="en-US" dirty="0" err="1">
                <a:latin typeface="Courier" pitchFamily="49" charset="0"/>
              </a:rPr>
              <a:t>ff</a:t>
            </a:r>
            <a:r>
              <a:rPr lang="en-US" dirty="0">
                <a:latin typeface="Courier" pitchFamily="49" charset="0"/>
              </a:rPr>
              <a:t> 07 0f 96 </a:t>
            </a:r>
            <a:r>
              <a:rPr lang="en-US" dirty="0" smtClean="0">
                <a:latin typeface="Courier" pitchFamily="49" charset="0"/>
              </a:rPr>
              <a:t>c2 80</a:t>
            </a:r>
            <a:endParaRPr lang="en-US" dirty="0">
              <a:latin typeface="Courier" pitchFamily="49" charset="0"/>
            </a:endParaRPr>
          </a:p>
        </p:txBody>
      </p:sp>
      <p:sp>
        <p:nvSpPr>
          <p:cNvPr id="2" name="Title 1"/>
          <p:cNvSpPr>
            <a:spLocks noGrp="1"/>
          </p:cNvSpPr>
          <p:nvPr>
            <p:ph type="title"/>
          </p:nvPr>
        </p:nvSpPr>
        <p:spPr/>
        <p:txBody>
          <a:bodyPr/>
          <a:lstStyle/>
          <a:p>
            <a:r>
              <a:rPr lang="en-US" dirty="0" smtClean="0"/>
              <a:t>Overview </a:t>
            </a:r>
            <a:r>
              <a:rPr lang="en-US" dirty="0"/>
              <a:t>of ERIM</a:t>
            </a:r>
          </a:p>
        </p:txBody>
      </p:sp>
      <p:sp>
        <p:nvSpPr>
          <p:cNvPr id="4" name="Slide Number Placeholder 3"/>
          <p:cNvSpPr>
            <a:spLocks noGrp="1"/>
          </p:cNvSpPr>
          <p:nvPr>
            <p:ph type="sldNum" sz="quarter" idx="12"/>
          </p:nvPr>
        </p:nvSpPr>
        <p:spPr/>
        <p:txBody>
          <a:bodyPr/>
          <a:lstStyle/>
          <a:p>
            <a:fld id="{5E131061-54BD-4E58-A44F-1AF51EC79D8E}" type="slidenum">
              <a:rPr lang="en-US" smtClean="0"/>
              <a:pPr/>
              <a:t>27</a:t>
            </a:fld>
            <a:endParaRPr lang="en-US" dirty="0"/>
          </a:p>
        </p:txBody>
      </p:sp>
      <p:sp>
        <p:nvSpPr>
          <p:cNvPr id="14" name="Rectangle 13"/>
          <p:cNvSpPr/>
          <p:nvPr/>
        </p:nvSpPr>
        <p:spPr>
          <a:xfrm>
            <a:off x="8912275" y="4801472"/>
            <a:ext cx="1838965" cy="369332"/>
          </a:xfrm>
          <a:prstGeom prst="rect">
            <a:avLst/>
          </a:prstGeom>
        </p:spPr>
        <p:txBody>
          <a:bodyPr wrap="none">
            <a:spAutoFit/>
          </a:bodyPr>
          <a:lstStyle/>
          <a:p>
            <a:r>
              <a:rPr lang="en-US" b="1" dirty="0">
                <a:solidFill>
                  <a:schemeClr val="accent6">
                    <a:lumMod val="75000"/>
                  </a:schemeClr>
                </a:solidFill>
                <a:latin typeface="Courier" pitchFamily="49" charset="0"/>
              </a:rPr>
              <a:t>0f </a:t>
            </a:r>
            <a:r>
              <a:rPr lang="en-US" b="1" dirty="0" smtClean="0">
                <a:solidFill>
                  <a:schemeClr val="accent6">
                    <a:lumMod val="75000"/>
                  </a:schemeClr>
                </a:solidFill>
                <a:latin typeface="Courier" pitchFamily="49" charset="0"/>
              </a:rPr>
              <a:t>90 01 </a:t>
            </a:r>
            <a:r>
              <a:rPr lang="en-US" b="1" dirty="0" err="1">
                <a:solidFill>
                  <a:schemeClr val="accent6">
                    <a:lumMod val="75000"/>
                  </a:schemeClr>
                </a:solidFill>
                <a:latin typeface="Courier" pitchFamily="49" charset="0"/>
              </a:rPr>
              <a:t>ef</a:t>
            </a:r>
            <a:r>
              <a:rPr lang="en-US" b="1" dirty="0">
                <a:solidFill>
                  <a:schemeClr val="accent6">
                    <a:lumMod val="75000"/>
                  </a:schemeClr>
                </a:solidFill>
                <a:latin typeface="Courier" pitchFamily="49" charset="0"/>
              </a:rPr>
              <a:t> </a:t>
            </a:r>
            <a:endParaRPr lang="en-US" b="1" dirty="0">
              <a:solidFill>
                <a:schemeClr val="accent6">
                  <a:lumMod val="75000"/>
                </a:schemeClr>
              </a:solidFill>
            </a:endParaRPr>
          </a:p>
        </p:txBody>
      </p:sp>
      <p:sp>
        <p:nvSpPr>
          <p:cNvPr id="15" name="Content Placeholder 2"/>
          <p:cNvSpPr>
            <a:spLocks noGrp="1"/>
          </p:cNvSpPr>
          <p:nvPr>
            <p:ph idx="1"/>
          </p:nvPr>
        </p:nvSpPr>
        <p:spPr>
          <a:xfrm>
            <a:off x="731520" y="1825624"/>
            <a:ext cx="5679006" cy="4753851"/>
          </a:xfrm>
        </p:spPr>
        <p:txBody>
          <a:bodyPr>
            <a:normAutofit/>
          </a:bodyPr>
          <a:lstStyle/>
          <a:p>
            <a:r>
              <a:rPr lang="en-US" dirty="0" smtClean="0">
                <a:solidFill>
                  <a:schemeClr val="bg1">
                    <a:lumMod val="50000"/>
                  </a:schemeClr>
                </a:solidFill>
              </a:rPr>
              <a:t>Prevent MPK exploitation</a:t>
            </a:r>
          </a:p>
          <a:p>
            <a:pPr lvl="1"/>
            <a:r>
              <a:rPr lang="en-US" dirty="0" smtClean="0">
                <a:solidFill>
                  <a:schemeClr val="bg1">
                    <a:lumMod val="50000"/>
                  </a:schemeClr>
                </a:solidFill>
              </a:rPr>
              <a:t>Safe </a:t>
            </a:r>
            <a:r>
              <a:rPr lang="en-US" dirty="0">
                <a:solidFill>
                  <a:schemeClr val="bg1">
                    <a:lumMod val="50000"/>
                  </a:schemeClr>
                </a:solidFill>
              </a:rPr>
              <a:t>c</a:t>
            </a:r>
            <a:r>
              <a:rPr lang="en-US" dirty="0" smtClean="0">
                <a:solidFill>
                  <a:schemeClr val="bg1">
                    <a:lumMod val="50000"/>
                  </a:schemeClr>
                </a:solidFill>
              </a:rPr>
              <a:t>all gates</a:t>
            </a:r>
          </a:p>
          <a:p>
            <a:pPr lvl="1"/>
            <a:r>
              <a:rPr lang="en-US" dirty="0" smtClean="0">
                <a:solidFill>
                  <a:schemeClr val="bg1">
                    <a:lumMod val="50000"/>
                  </a:schemeClr>
                </a:solidFill>
              </a:rPr>
              <a:t>Prevent execution of permission register updates outside of call gates</a:t>
            </a:r>
          </a:p>
          <a:p>
            <a:r>
              <a:rPr lang="en-US" dirty="0">
                <a:solidFill>
                  <a:schemeClr val="bg1">
                    <a:lumMod val="50000"/>
                  </a:schemeClr>
                </a:solidFill>
              </a:rPr>
              <a:t>Creating usable </a:t>
            </a:r>
            <a:r>
              <a:rPr lang="en-US" dirty="0" smtClean="0">
                <a:solidFill>
                  <a:schemeClr val="bg1">
                    <a:lumMod val="50000"/>
                  </a:schemeClr>
                </a:solidFill>
              </a:rPr>
              <a:t>binaries</a:t>
            </a:r>
            <a:endParaRPr lang="en-US" dirty="0">
              <a:solidFill>
                <a:schemeClr val="bg1">
                  <a:lumMod val="50000"/>
                </a:schemeClr>
              </a:solidFill>
            </a:endParaRPr>
          </a:p>
          <a:p>
            <a:pPr lvl="1"/>
            <a:r>
              <a:rPr lang="en-US" dirty="0">
                <a:solidFill>
                  <a:schemeClr val="bg1">
                    <a:lumMod val="50000"/>
                  </a:schemeClr>
                </a:solidFill>
              </a:rPr>
              <a:t>Inadvertent PKRU update  instruction</a:t>
            </a:r>
          </a:p>
          <a:p>
            <a:pPr lvl="1"/>
            <a:r>
              <a:rPr lang="en-US" dirty="0">
                <a:solidFill>
                  <a:schemeClr val="bg1">
                    <a:lumMod val="50000"/>
                  </a:schemeClr>
                </a:solidFill>
              </a:rPr>
              <a:t>Rewrite strategy</a:t>
            </a:r>
          </a:p>
          <a:p>
            <a:r>
              <a:rPr lang="en-US" dirty="0"/>
              <a:t>Evaluation</a:t>
            </a:r>
          </a:p>
          <a:p>
            <a:pPr lvl="1"/>
            <a:r>
              <a:rPr lang="en-US" dirty="0"/>
              <a:t>Frequently-switching use cases</a:t>
            </a:r>
          </a:p>
          <a:p>
            <a:pPr lvl="1"/>
            <a:r>
              <a:rPr lang="en-US" dirty="0"/>
              <a:t>10% higher throughput compared to best existing technique</a:t>
            </a:r>
          </a:p>
        </p:txBody>
      </p:sp>
      <p:sp>
        <p:nvSpPr>
          <p:cNvPr id="16" name="Rectangle 15"/>
          <p:cNvSpPr/>
          <p:nvPr/>
        </p:nvSpPr>
        <p:spPr>
          <a:xfrm>
            <a:off x="9100591" y="2875084"/>
            <a:ext cx="2297208" cy="1070042"/>
          </a:xfrm>
          <a:prstGeom prst="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Trusted Compartment</a:t>
            </a:r>
          </a:p>
          <a:p>
            <a:pPr algn="ctr"/>
            <a:r>
              <a:rPr lang="en-US" dirty="0" smtClean="0"/>
              <a:t>PKEY 1</a:t>
            </a:r>
            <a:endParaRPr lang="en-US" dirty="0"/>
          </a:p>
          <a:p>
            <a:pPr algn="ctr"/>
            <a:endParaRPr lang="en-US" dirty="0" smtClean="0"/>
          </a:p>
          <a:p>
            <a:pPr algn="ctr"/>
            <a:endParaRPr lang="en-US" dirty="0"/>
          </a:p>
          <a:p>
            <a:pPr algn="ctr"/>
            <a:endParaRPr lang="en-US" dirty="0" smtClean="0"/>
          </a:p>
          <a:p>
            <a:pPr algn="ctr"/>
            <a:endParaRPr lang="en-US" dirty="0"/>
          </a:p>
        </p:txBody>
      </p:sp>
      <p:pic>
        <p:nvPicPr>
          <p:cNvPr id="21"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61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09762" y="3249790"/>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34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krümmte Verbindung 16"/>
          <p:cNvCxnSpPr/>
          <p:nvPr/>
        </p:nvCxnSpPr>
        <p:spPr>
          <a:xfrm rot="10800000" flipV="1">
            <a:off x="10249195" y="4070240"/>
            <a:ext cx="759938" cy="731231"/>
          </a:xfrm>
          <a:prstGeom prst="curvedConnector3">
            <a:avLst>
              <a:gd name="adj1" fmla="val 50000"/>
            </a:avLst>
          </a:prstGeom>
          <a:ln w="7620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9438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implementation</a:t>
            </a:r>
            <a:endParaRPr lang="en-US" dirty="0"/>
          </a:p>
        </p:txBody>
      </p:sp>
      <p:sp>
        <p:nvSpPr>
          <p:cNvPr id="3" name="Content Placeholder 2"/>
          <p:cNvSpPr>
            <a:spLocks noGrp="1"/>
          </p:cNvSpPr>
          <p:nvPr>
            <p:ph idx="1"/>
          </p:nvPr>
        </p:nvSpPr>
        <p:spPr/>
        <p:txBody>
          <a:bodyPr>
            <a:normAutofit/>
          </a:bodyPr>
          <a:lstStyle/>
          <a:p>
            <a:r>
              <a:rPr lang="en-US" dirty="0" smtClean="0"/>
              <a:t>ERIM </a:t>
            </a:r>
            <a:r>
              <a:rPr lang="en-US" dirty="0" err="1" smtClean="0"/>
              <a:t>userspace</a:t>
            </a:r>
            <a:r>
              <a:rPr lang="en-US" dirty="0" smtClean="0"/>
              <a:t> library</a:t>
            </a:r>
          </a:p>
          <a:p>
            <a:pPr lvl="1"/>
            <a:r>
              <a:rPr lang="en-US" dirty="0" smtClean="0"/>
              <a:t>Call </a:t>
            </a:r>
            <a:r>
              <a:rPr lang="en-US" dirty="0"/>
              <a:t>g</a:t>
            </a:r>
            <a:r>
              <a:rPr lang="en-US" dirty="0" smtClean="0"/>
              <a:t>ates</a:t>
            </a:r>
          </a:p>
          <a:p>
            <a:pPr lvl="1"/>
            <a:r>
              <a:rPr lang="en-US" dirty="0" smtClean="0"/>
              <a:t>Memory allocator for trusted component overloading </a:t>
            </a:r>
            <a:r>
              <a:rPr lang="en-US" dirty="0" err="1" smtClean="0"/>
              <a:t>malloc</a:t>
            </a:r>
            <a:r>
              <a:rPr lang="en-US" dirty="0" smtClean="0"/>
              <a:t>-like functions</a:t>
            </a:r>
          </a:p>
          <a:p>
            <a:pPr lvl="1"/>
            <a:r>
              <a:rPr lang="en-US" dirty="0" smtClean="0"/>
              <a:t>Memory inspection (exclude unsafe WRPKRU/XRSTOR)</a:t>
            </a:r>
          </a:p>
          <a:p>
            <a:r>
              <a:rPr lang="en-US" dirty="0"/>
              <a:t>Prevent </a:t>
            </a:r>
            <a:r>
              <a:rPr lang="en-US" dirty="0" smtClean="0"/>
              <a:t>execution on pages with unsafe WRPKRUs/XRSTOR</a:t>
            </a:r>
          </a:p>
          <a:p>
            <a:pPr marL="914400" lvl="1" indent="-457200">
              <a:buFont typeface="+mj-lt"/>
              <a:buAutoNum type="alphaLcParenR"/>
            </a:pPr>
            <a:r>
              <a:rPr lang="en-US" dirty="0"/>
              <a:t>P-Trace and </a:t>
            </a:r>
            <a:r>
              <a:rPr lang="en-US" dirty="0" err="1" smtClean="0"/>
              <a:t>seccomp</a:t>
            </a:r>
            <a:r>
              <a:rPr lang="en-US" dirty="0" smtClean="0"/>
              <a:t> BPF </a:t>
            </a:r>
            <a:r>
              <a:rPr lang="en-US" dirty="0" err="1" smtClean="0"/>
              <a:t>userspace</a:t>
            </a:r>
            <a:r>
              <a:rPr lang="en-US" dirty="0" smtClean="0"/>
              <a:t> </a:t>
            </a:r>
            <a:r>
              <a:rPr lang="en-US" dirty="0"/>
              <a:t>monitor</a:t>
            </a:r>
          </a:p>
          <a:p>
            <a:pPr marL="914400" lvl="1" indent="-457200">
              <a:buFont typeface="+mj-lt"/>
              <a:buAutoNum type="alphaLcParenR"/>
            </a:pPr>
            <a:r>
              <a:rPr lang="en-US" dirty="0" smtClean="0"/>
              <a:t>Linux Security Module</a:t>
            </a:r>
          </a:p>
          <a:p>
            <a:r>
              <a:rPr lang="en-US" dirty="0" smtClean="0"/>
              <a:t>Remove inadvertent WRPKRUs/XRSTORs</a:t>
            </a:r>
          </a:p>
          <a:p>
            <a:pPr lvl="1"/>
            <a:r>
              <a:rPr lang="en-US" dirty="0"/>
              <a:t>Static binary rewrite </a:t>
            </a:r>
            <a:r>
              <a:rPr lang="en-US" dirty="0" smtClean="0"/>
              <a:t>tool based on </a:t>
            </a:r>
            <a:r>
              <a:rPr lang="en-US" dirty="0" err="1" smtClean="0"/>
              <a:t>DynInst</a:t>
            </a:r>
            <a:endParaRPr lang="en-US" dirty="0" smtClean="0"/>
          </a:p>
        </p:txBody>
      </p:sp>
      <p:sp>
        <p:nvSpPr>
          <p:cNvPr id="4" name="Slide Number Placeholder 3"/>
          <p:cNvSpPr>
            <a:spLocks noGrp="1"/>
          </p:cNvSpPr>
          <p:nvPr>
            <p:ph type="sldNum" sz="quarter" idx="12"/>
          </p:nvPr>
        </p:nvSpPr>
        <p:spPr/>
        <p:txBody>
          <a:bodyPr/>
          <a:lstStyle/>
          <a:p>
            <a:fld id="{5E131061-54BD-4E58-A44F-1AF51EC79D8E}" type="slidenum">
              <a:rPr lang="en-US" smtClean="0"/>
              <a:pPr/>
              <a:t>28</a:t>
            </a:fld>
            <a:endParaRPr lang="en-US" dirty="0"/>
          </a:p>
        </p:txBody>
      </p:sp>
    </p:spTree>
    <p:extLst>
      <p:ext uri="{BB962C8B-B14F-4D97-AF65-F5344CB8AC3E}">
        <p14:creationId xmlns:p14="http://schemas.microsoft.com/office/powerpoint/2010/main" val="3714211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marL="0" indent="0">
              <a:buNone/>
            </a:pPr>
            <a:r>
              <a:rPr lang="en-US" dirty="0" smtClean="0"/>
              <a:t>How frequent are inadvertent WRPKRUs/XRSTORs?</a:t>
            </a:r>
          </a:p>
          <a:p>
            <a:pPr lvl="1"/>
            <a:r>
              <a:rPr lang="en-US" dirty="0" smtClean="0"/>
              <a:t>Inspected about 200,000 executable files of 5 Linux distributions</a:t>
            </a:r>
          </a:p>
          <a:p>
            <a:pPr lvl="1"/>
            <a:r>
              <a:rPr lang="en-US" dirty="0" smtClean="0"/>
              <a:t>Found 1213 </a:t>
            </a:r>
            <a:r>
              <a:rPr lang="en-US" b="1" dirty="0" smtClean="0"/>
              <a:t>inadvertent</a:t>
            </a:r>
            <a:r>
              <a:rPr lang="en-US" dirty="0" smtClean="0"/>
              <a:t> WRPKRU/XRSTOR  in binary code</a:t>
            </a:r>
          </a:p>
          <a:p>
            <a:pPr lvl="1"/>
            <a:r>
              <a:rPr lang="en-US" dirty="0" err="1" smtClean="0"/>
              <a:t>DynInst</a:t>
            </a:r>
            <a:r>
              <a:rPr lang="en-US" dirty="0" smtClean="0"/>
              <a:t> disassembled 1,023 </a:t>
            </a:r>
          </a:p>
          <a:p>
            <a:pPr lvl="1"/>
            <a:r>
              <a:rPr lang="en-US" dirty="0" smtClean="0"/>
              <a:t>100% rewrite success</a:t>
            </a:r>
          </a:p>
          <a:p>
            <a:pPr marL="0" indent="0">
              <a:buNone/>
            </a:pPr>
            <a:r>
              <a:rPr lang="en-US" dirty="0" smtClean="0"/>
              <a:t>What is ERIM’s overhead in frequently-switching use cases?</a:t>
            </a:r>
          </a:p>
          <a:p>
            <a:pPr lvl="1"/>
            <a:r>
              <a:rPr lang="en-US" dirty="0" smtClean="0"/>
              <a:t>Isolating </a:t>
            </a:r>
            <a:r>
              <a:rPr lang="en-US" b="1" dirty="0" smtClean="0"/>
              <a:t>session keys</a:t>
            </a:r>
            <a:r>
              <a:rPr lang="en-US" dirty="0" smtClean="0"/>
              <a:t> in Nginx</a:t>
            </a:r>
          </a:p>
          <a:p>
            <a:pPr lvl="1"/>
            <a:r>
              <a:rPr lang="en-US" dirty="0" smtClean="0"/>
              <a:t>Isolating a </a:t>
            </a:r>
            <a:r>
              <a:rPr lang="en-US" b="1" dirty="0" smtClean="0"/>
              <a:t>managed runtime </a:t>
            </a:r>
            <a:r>
              <a:rPr lang="en-US" dirty="0" smtClean="0"/>
              <a:t>(node.js) from native libraries</a:t>
            </a:r>
          </a:p>
          <a:p>
            <a:pPr lvl="1"/>
            <a:r>
              <a:rPr lang="en-US" dirty="0" smtClean="0"/>
              <a:t>Isolating </a:t>
            </a:r>
            <a:r>
              <a:rPr lang="en-US" b="1" dirty="0" smtClean="0"/>
              <a:t>in-memory </a:t>
            </a:r>
            <a:r>
              <a:rPr lang="en-US" b="1" dirty="0"/>
              <a:t>state</a:t>
            </a:r>
            <a:r>
              <a:rPr lang="en-US" dirty="0"/>
              <a:t> of reference monitors (CPI/CPS</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29</a:t>
            </a:fld>
            <a:endParaRPr lang="en-US" dirty="0"/>
          </a:p>
        </p:txBody>
      </p:sp>
    </p:spTree>
    <p:extLst>
      <p:ext uri="{BB962C8B-B14F-4D97-AF65-F5344CB8AC3E}">
        <p14:creationId xmlns:p14="http://schemas.microsoft.com/office/powerpoint/2010/main" val="269596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Applications in the </a:t>
            </a:r>
            <a:r>
              <a:rPr lang="en-US" b="1" dirty="0"/>
              <a:t>Absence of Isolation</a:t>
            </a:r>
            <a:endParaRPr lang="en-US" dirty="0"/>
          </a:p>
        </p:txBody>
      </p:sp>
      <p:sp>
        <p:nvSpPr>
          <p:cNvPr id="7" name="Slide Number Placeholder 6"/>
          <p:cNvSpPr>
            <a:spLocks noGrp="1"/>
          </p:cNvSpPr>
          <p:nvPr>
            <p:ph type="sldNum" sz="quarter" idx="12"/>
          </p:nvPr>
        </p:nvSpPr>
        <p:spPr/>
        <p:txBody>
          <a:bodyPr/>
          <a:lstStyle/>
          <a:p>
            <a:fld id="{5E131061-54BD-4E58-A44F-1AF51EC79D8E}" type="slidenum">
              <a:rPr lang="en-US" smtClean="0"/>
              <a:pPr/>
              <a:t>3</a:t>
            </a:fld>
            <a:endParaRPr lang="en-US" dirty="0"/>
          </a:p>
        </p:txBody>
      </p:sp>
      <p:pic>
        <p:nvPicPr>
          <p:cNvPr id="1028" name="Picture 4" descr="https://upload.wikimedia.org/wikipedia/commons/thumb/d/dc/Heartbleed.svg/1200px-Heartblee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4500" y="2926340"/>
            <a:ext cx="2868301" cy="34300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src-blog.microsoft.com/wp-content/uploads/2019/07/graph-1024x39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351" y="3080221"/>
            <a:ext cx="6927449" cy="26925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74500" y="2249226"/>
            <a:ext cx="2868301" cy="461665"/>
          </a:xfrm>
          <a:prstGeom prst="rect">
            <a:avLst/>
          </a:prstGeom>
          <a:noFill/>
        </p:spPr>
        <p:txBody>
          <a:bodyPr wrap="square" rtlCol="0">
            <a:spAutoFit/>
          </a:bodyPr>
          <a:lstStyle/>
          <a:p>
            <a:pPr algn="ctr"/>
            <a:r>
              <a:rPr lang="en-US" sz="2400" b="1" dirty="0" smtClean="0"/>
              <a:t>Heartbleed Bug</a:t>
            </a:r>
            <a:endParaRPr lang="en-US" sz="2400" b="1" dirty="0"/>
          </a:p>
        </p:txBody>
      </p:sp>
      <p:sp>
        <p:nvSpPr>
          <p:cNvPr id="13" name="TextBox 12"/>
          <p:cNvSpPr txBox="1"/>
          <p:nvPr/>
        </p:nvSpPr>
        <p:spPr>
          <a:xfrm>
            <a:off x="4426351" y="2249225"/>
            <a:ext cx="6927449" cy="830997"/>
          </a:xfrm>
          <a:prstGeom prst="rect">
            <a:avLst/>
          </a:prstGeom>
          <a:noFill/>
        </p:spPr>
        <p:txBody>
          <a:bodyPr wrap="square" rtlCol="0">
            <a:spAutoFit/>
          </a:bodyPr>
          <a:lstStyle/>
          <a:p>
            <a:pPr algn="ctr"/>
            <a:r>
              <a:rPr lang="en-US" sz="2400" b="1" dirty="0" smtClean="0"/>
              <a:t>~70% of CVE assigned by Microsoft are memory safety issues.</a:t>
            </a:r>
            <a:endParaRPr lang="en-US" sz="2400" b="1" dirty="0"/>
          </a:p>
        </p:txBody>
      </p:sp>
      <p:sp>
        <p:nvSpPr>
          <p:cNvPr id="2" name="Rectangle 1"/>
          <p:cNvSpPr/>
          <p:nvPr/>
        </p:nvSpPr>
        <p:spPr>
          <a:xfrm>
            <a:off x="4343224" y="5772726"/>
            <a:ext cx="7848776" cy="338554"/>
          </a:xfrm>
          <a:prstGeom prst="rect">
            <a:avLst/>
          </a:prstGeom>
        </p:spPr>
        <p:txBody>
          <a:bodyPr wrap="square">
            <a:spAutoFit/>
          </a:bodyPr>
          <a:lstStyle/>
          <a:p>
            <a:pPr fontAlgn="base"/>
            <a:r>
              <a:rPr lang="en-US" sz="1600" dirty="0" smtClean="0"/>
              <a:t>Microsoft Security Response Center: “</a:t>
            </a:r>
            <a:r>
              <a:rPr lang="en-US" sz="1600" dirty="0"/>
              <a:t>A proactive approach to more secure </a:t>
            </a:r>
            <a:r>
              <a:rPr lang="en-US" sz="1600" dirty="0" smtClean="0"/>
              <a:t>code”, 2019</a:t>
            </a:r>
            <a:endParaRPr lang="en-US" sz="1600" dirty="0"/>
          </a:p>
        </p:txBody>
      </p:sp>
    </p:spTree>
    <p:extLst>
      <p:ext uri="{BB962C8B-B14F-4D97-AF65-F5344CB8AC3E}">
        <p14:creationId xmlns:p14="http://schemas.microsoft.com/office/powerpoint/2010/main" val="357791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8"/>
          <p:cNvSpPr/>
          <p:nvPr/>
        </p:nvSpPr>
        <p:spPr>
          <a:xfrm>
            <a:off x="838200" y="1836119"/>
            <a:ext cx="10403541" cy="419741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Address Space</a:t>
            </a:r>
          </a:p>
          <a:p>
            <a:pPr algn="ctr"/>
            <a:endParaRPr lang="en-US" sz="2400" dirty="0">
              <a:solidFill>
                <a:schemeClr val="tx1"/>
              </a:solidFill>
            </a:endParaRPr>
          </a:p>
          <a:p>
            <a:pPr algn="ctr"/>
            <a:endParaRPr lang="en-US" sz="2400" dirty="0" smtClean="0">
              <a:solidFill>
                <a:schemeClr val="tx1"/>
              </a:solidFill>
            </a:endParaRPr>
          </a:p>
          <a:p>
            <a:pPr algn="ctr"/>
            <a:endParaRPr lang="en-US" sz="2400" dirty="0">
              <a:solidFill>
                <a:schemeClr val="tx1"/>
              </a:solidFill>
            </a:endParaRPr>
          </a:p>
          <a:p>
            <a:pPr algn="ctr"/>
            <a:endParaRPr lang="en-US" sz="2400" dirty="0" smtClean="0">
              <a:solidFill>
                <a:schemeClr val="tx1"/>
              </a:solidFill>
            </a:endParaRPr>
          </a:p>
          <a:p>
            <a:pPr algn="ctr"/>
            <a:endParaRPr lang="en-US" sz="2400" dirty="0">
              <a:solidFill>
                <a:schemeClr val="tx1"/>
              </a:solidFill>
            </a:endParaRPr>
          </a:p>
          <a:p>
            <a:pPr algn="ctr"/>
            <a:endParaRPr lang="en-US" sz="2400" dirty="0" smtClean="0">
              <a:solidFill>
                <a:schemeClr val="tx1"/>
              </a:solidFill>
            </a:endParaRPr>
          </a:p>
          <a:p>
            <a:pPr algn="ctr"/>
            <a:endParaRPr lang="en-US" sz="2400" dirty="0">
              <a:solidFill>
                <a:schemeClr val="tx1"/>
              </a:solidFill>
            </a:endParaRPr>
          </a:p>
          <a:p>
            <a:pPr algn="ctr"/>
            <a:endParaRPr lang="en-US" sz="2400" dirty="0" smtClean="0">
              <a:solidFill>
                <a:schemeClr val="tx1"/>
              </a:solidFill>
            </a:endParaRPr>
          </a:p>
          <a:p>
            <a:pPr algn="ctr"/>
            <a:endParaRPr lang="en-US" sz="2400" dirty="0">
              <a:solidFill>
                <a:schemeClr val="tx1"/>
              </a:solidFill>
            </a:endParaRPr>
          </a:p>
          <a:p>
            <a:pPr algn="ctr"/>
            <a:endParaRPr lang="en-US" sz="2400" dirty="0" smtClean="0">
              <a:solidFill>
                <a:schemeClr val="tx1"/>
              </a:solidFill>
            </a:endParaRPr>
          </a:p>
          <a:p>
            <a:pPr algn="ctr"/>
            <a:endParaRPr lang="en-US" sz="2400" dirty="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p:txBody>
      </p:sp>
      <p:sp>
        <p:nvSpPr>
          <p:cNvPr id="8" name="Rectangle 38"/>
          <p:cNvSpPr/>
          <p:nvPr/>
        </p:nvSpPr>
        <p:spPr>
          <a:xfrm>
            <a:off x="4789714" y="2122996"/>
            <a:ext cx="2471057" cy="191173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OpenSSL &amp;</a:t>
            </a:r>
          </a:p>
          <a:p>
            <a:pPr algn="ctr"/>
            <a:r>
              <a:rPr lang="en-US" sz="2400" dirty="0" err="1" smtClean="0">
                <a:solidFill>
                  <a:schemeClr val="tx1"/>
                </a:solidFill>
              </a:rPr>
              <a:t>LibCrypto</a:t>
            </a:r>
            <a:endParaRPr lang="en-US" sz="2400" dirty="0" smtClean="0">
              <a:solidFill>
                <a:schemeClr val="tx1"/>
              </a:solidFill>
            </a:endParaRPr>
          </a:p>
        </p:txBody>
      </p:sp>
      <p:sp>
        <p:nvSpPr>
          <p:cNvPr id="2" name="Titel 1"/>
          <p:cNvSpPr>
            <a:spLocks noGrp="1"/>
          </p:cNvSpPr>
          <p:nvPr>
            <p:ph type="title"/>
          </p:nvPr>
        </p:nvSpPr>
        <p:spPr/>
        <p:txBody>
          <a:bodyPr/>
          <a:lstStyle/>
          <a:p>
            <a:r>
              <a:rPr lang="en-US" dirty="0" smtClean="0"/>
              <a:t>Use case: Session Key Isolation </a:t>
            </a:r>
            <a:endParaRPr lang="de-DE" dirty="0"/>
          </a:p>
        </p:txBody>
      </p:sp>
      <p:sp>
        <p:nvSpPr>
          <p:cNvPr id="4" name="Foliennummernplatzhalter 3"/>
          <p:cNvSpPr>
            <a:spLocks noGrp="1"/>
          </p:cNvSpPr>
          <p:nvPr>
            <p:ph type="sldNum" sz="quarter" idx="12"/>
          </p:nvPr>
        </p:nvSpPr>
        <p:spPr/>
        <p:txBody>
          <a:bodyPr/>
          <a:lstStyle/>
          <a:p>
            <a:fld id="{5E131061-54BD-4E58-A44F-1AF51EC79D8E}" type="slidenum">
              <a:rPr lang="en-US" smtClean="0"/>
              <a:pPr/>
              <a:t>30</a:t>
            </a:fld>
            <a:endParaRPr lang="en-US" dirty="0"/>
          </a:p>
        </p:txBody>
      </p:sp>
      <p:sp>
        <p:nvSpPr>
          <p:cNvPr id="5" name="Rectangle 37"/>
          <p:cNvSpPr/>
          <p:nvPr/>
        </p:nvSpPr>
        <p:spPr>
          <a:xfrm>
            <a:off x="8236559" y="2569011"/>
            <a:ext cx="2471057" cy="10197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solidFill>
                  <a:schemeClr val="tx1"/>
                </a:solidFill>
              </a:rPr>
              <a:t>AES Compartment</a:t>
            </a:r>
          </a:p>
          <a:p>
            <a:pPr algn="ctr"/>
            <a:endParaRPr lang="en-US" sz="2000" dirty="0" smtClean="0">
              <a:solidFill>
                <a:schemeClr val="tx1"/>
              </a:solidFill>
            </a:endParaRPr>
          </a:p>
        </p:txBody>
      </p:sp>
      <p:sp>
        <p:nvSpPr>
          <p:cNvPr id="6" name="Rectangle 38"/>
          <p:cNvSpPr/>
          <p:nvPr/>
        </p:nvSpPr>
        <p:spPr>
          <a:xfrm>
            <a:off x="1251857" y="2122996"/>
            <a:ext cx="2471057" cy="191173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rPr>
              <a:t>NGINX</a:t>
            </a:r>
          </a:p>
        </p:txBody>
      </p:sp>
      <p:pic>
        <p:nvPicPr>
          <p:cNvPr id="7" name="Picture 2" descr="Image result for key icon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1097" y="3476830"/>
            <a:ext cx="486427" cy="486427"/>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1251857" y="4321612"/>
            <a:ext cx="2579914" cy="1200329"/>
          </a:xfrm>
          <a:prstGeom prst="rect">
            <a:avLst/>
          </a:prstGeom>
          <a:noFill/>
        </p:spPr>
        <p:txBody>
          <a:bodyPr wrap="square" rtlCol="0">
            <a:spAutoFit/>
          </a:bodyPr>
          <a:lstStyle/>
          <a:p>
            <a:pPr algn="ctr"/>
            <a:r>
              <a:rPr lang="en-US" dirty="0" smtClean="0"/>
              <a:t>Connection Management</a:t>
            </a:r>
          </a:p>
          <a:p>
            <a:pPr algn="ctr"/>
            <a:r>
              <a:rPr lang="en-US" dirty="0" smtClean="0"/>
              <a:t>Content</a:t>
            </a:r>
          </a:p>
          <a:p>
            <a:pPr algn="ctr"/>
            <a:endParaRPr lang="en-US" dirty="0" smtClean="0"/>
          </a:p>
          <a:p>
            <a:pPr algn="ctr"/>
            <a:endParaRPr lang="en-US" dirty="0"/>
          </a:p>
        </p:txBody>
      </p:sp>
      <p:sp>
        <p:nvSpPr>
          <p:cNvPr id="11" name="Textfeld 10"/>
          <p:cNvSpPr txBox="1"/>
          <p:nvPr/>
        </p:nvSpPr>
        <p:spPr>
          <a:xfrm>
            <a:off x="4735285" y="4321612"/>
            <a:ext cx="2579914" cy="1200329"/>
          </a:xfrm>
          <a:prstGeom prst="rect">
            <a:avLst/>
          </a:prstGeom>
          <a:noFill/>
        </p:spPr>
        <p:txBody>
          <a:bodyPr wrap="square" rtlCol="0">
            <a:spAutoFit/>
          </a:bodyPr>
          <a:lstStyle/>
          <a:p>
            <a:pPr algn="ctr"/>
            <a:r>
              <a:rPr lang="en-US" dirty="0" smtClean="0"/>
              <a:t>HTTPS session</a:t>
            </a:r>
          </a:p>
          <a:p>
            <a:pPr algn="ctr"/>
            <a:r>
              <a:rPr lang="en-US" dirty="0" smtClean="0"/>
              <a:t>Handshake protocol</a:t>
            </a:r>
          </a:p>
          <a:p>
            <a:pPr algn="ctr"/>
            <a:endParaRPr lang="en-US" dirty="0" smtClean="0"/>
          </a:p>
          <a:p>
            <a:pPr algn="ctr"/>
            <a:endParaRPr lang="en-US" dirty="0"/>
          </a:p>
        </p:txBody>
      </p:sp>
      <p:sp>
        <p:nvSpPr>
          <p:cNvPr id="12" name="Textfeld 11"/>
          <p:cNvSpPr txBox="1"/>
          <p:nvPr/>
        </p:nvSpPr>
        <p:spPr>
          <a:xfrm>
            <a:off x="4789714" y="4833207"/>
            <a:ext cx="2579914" cy="1200329"/>
          </a:xfrm>
          <a:prstGeom prst="rect">
            <a:avLst/>
          </a:prstGeom>
          <a:noFill/>
        </p:spPr>
        <p:txBody>
          <a:bodyPr wrap="square" rtlCol="0">
            <a:spAutoFit/>
          </a:bodyPr>
          <a:lstStyle/>
          <a:p>
            <a:pPr algn="ctr"/>
            <a:r>
              <a:rPr lang="en-US" dirty="0" smtClean="0"/>
              <a:t>Cryptographic keys</a:t>
            </a:r>
          </a:p>
          <a:p>
            <a:pPr algn="ctr"/>
            <a:r>
              <a:rPr lang="en-US" dirty="0" smtClean="0"/>
              <a:t>AES encrypt/decrypt</a:t>
            </a:r>
          </a:p>
          <a:p>
            <a:pPr algn="ctr"/>
            <a:r>
              <a:rPr lang="en-US" dirty="0" smtClean="0"/>
              <a:t>AES key initialization</a:t>
            </a:r>
          </a:p>
          <a:p>
            <a:pPr algn="ctr"/>
            <a:endParaRPr lang="en-US" dirty="0" smtClean="0"/>
          </a:p>
        </p:txBody>
      </p:sp>
    </p:spTree>
    <p:extLst>
      <p:ext uri="{BB962C8B-B14F-4D97-AF65-F5344CB8AC3E}">
        <p14:creationId xmlns:p14="http://schemas.microsoft.com/office/powerpoint/2010/main" val="401968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accel="50000" decel="50000" fill="hold" grpId="0" nodeType="withEffect">
                                  <p:stCondLst>
                                    <p:cond delay="0"/>
                                  </p:stCondLst>
                                  <p:childTnLst>
                                    <p:animMotion origin="layout" path="M -3.54167E-6 2.59259E-6 L 0.27644 -0.10556 " pathEditMode="relative" rAng="0" ptsTypes="AA">
                                      <p:cBhvr>
                                        <p:cTn id="9" dur="2000" fill="hold"/>
                                        <p:tgtEl>
                                          <p:spTgt spid="12"/>
                                        </p:tgtEl>
                                        <p:attrNameLst>
                                          <p:attrName>ppt_x</p:attrName>
                                          <p:attrName>ppt_y</p:attrName>
                                        </p:attrNameLst>
                                      </p:cBhvr>
                                      <p:rCtr x="13815" y="-5278"/>
                                    </p:animMotion>
                                  </p:childTnLst>
                                </p:cTn>
                              </p:par>
                              <p:par>
                                <p:cTn id="10" presetID="42" presetClass="path" presetSubtype="0" accel="50000" decel="50000" fill="hold" nodeType="withEffect">
                                  <p:stCondLst>
                                    <p:cond delay="0"/>
                                  </p:stCondLst>
                                  <p:childTnLst>
                                    <p:animMotion origin="layout" path="M -3.33333E-6 -1.11111E-6 L 0.21602 -0.06296 " pathEditMode="relative" rAng="0" ptsTypes="AA">
                                      <p:cBhvr>
                                        <p:cTn id="11" dur="2000" fill="hold"/>
                                        <p:tgtEl>
                                          <p:spTgt spid="7"/>
                                        </p:tgtEl>
                                        <p:attrNameLst>
                                          <p:attrName>ppt_x</p:attrName>
                                          <p:attrName>ppt_y</p:attrName>
                                        </p:attrNameLst>
                                      </p:cBhvr>
                                      <p:rCtr x="10794" y="-3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Nginx Throughput with protected session keys</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31</a:t>
            </a:fld>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453395333"/>
              </p:ext>
            </p:extLst>
          </p:nvPr>
        </p:nvGraphicFramePr>
        <p:xfrm>
          <a:off x="639927" y="2453188"/>
          <a:ext cx="8882764" cy="3655389"/>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9957400" y="3101787"/>
            <a:ext cx="198782" cy="21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156181" y="2980284"/>
            <a:ext cx="1338469" cy="461665"/>
          </a:xfrm>
          <a:prstGeom prst="rect">
            <a:avLst/>
          </a:prstGeom>
          <a:noFill/>
        </p:spPr>
        <p:txBody>
          <a:bodyPr wrap="square" rtlCol="0">
            <a:spAutoFit/>
          </a:bodyPr>
          <a:lstStyle/>
          <a:p>
            <a:r>
              <a:rPr lang="en-US" sz="2400" dirty="0" smtClean="0"/>
              <a:t>Native</a:t>
            </a:r>
            <a:endParaRPr lang="en-US" sz="2400" dirty="0"/>
          </a:p>
        </p:txBody>
      </p:sp>
      <p:sp>
        <p:nvSpPr>
          <p:cNvPr id="11" name="Rectangle 10"/>
          <p:cNvSpPr/>
          <p:nvPr/>
        </p:nvSpPr>
        <p:spPr>
          <a:xfrm>
            <a:off x="9957400" y="3593715"/>
            <a:ext cx="198782" cy="218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56181" y="3472212"/>
            <a:ext cx="1338469" cy="461665"/>
          </a:xfrm>
          <a:prstGeom prst="rect">
            <a:avLst/>
          </a:prstGeom>
          <a:noFill/>
        </p:spPr>
        <p:txBody>
          <a:bodyPr wrap="square" rtlCol="0">
            <a:spAutoFit/>
          </a:bodyPr>
          <a:lstStyle/>
          <a:p>
            <a:r>
              <a:rPr lang="en-US" sz="2400" dirty="0" smtClean="0"/>
              <a:t>ERIM</a:t>
            </a:r>
            <a:endParaRPr lang="en-US" sz="2400" dirty="0"/>
          </a:p>
        </p:txBody>
      </p:sp>
      <p:sp>
        <p:nvSpPr>
          <p:cNvPr id="13" name="TextBox 12"/>
          <p:cNvSpPr txBox="1"/>
          <p:nvPr/>
        </p:nvSpPr>
        <p:spPr>
          <a:xfrm>
            <a:off x="1577008" y="1737756"/>
            <a:ext cx="9037984"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dirty="0" smtClean="0"/>
              <a:t>ERIM throughput within 5% of native.</a:t>
            </a:r>
            <a:endParaRPr lang="en-US" sz="2800" dirty="0"/>
          </a:p>
        </p:txBody>
      </p:sp>
    </p:spTree>
    <p:extLst>
      <p:ext uri="{BB962C8B-B14F-4D97-AF65-F5344CB8AC3E}">
        <p14:creationId xmlns:p14="http://schemas.microsoft.com/office/powerpoint/2010/main" val="4018230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Nginx Throughput with protected session keys</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32</a:t>
            </a:fld>
            <a:endParaRPr lang="en-US" dirty="0"/>
          </a:p>
        </p:txBody>
      </p:sp>
      <p:sp>
        <p:nvSpPr>
          <p:cNvPr id="14" name="Rectangle 13"/>
          <p:cNvSpPr/>
          <p:nvPr/>
        </p:nvSpPr>
        <p:spPr>
          <a:xfrm>
            <a:off x="9957400" y="3101787"/>
            <a:ext cx="198782" cy="21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156181" y="2980284"/>
            <a:ext cx="1338469" cy="461665"/>
          </a:xfrm>
          <a:prstGeom prst="rect">
            <a:avLst/>
          </a:prstGeom>
          <a:noFill/>
        </p:spPr>
        <p:txBody>
          <a:bodyPr wrap="square" rtlCol="0">
            <a:spAutoFit/>
          </a:bodyPr>
          <a:lstStyle/>
          <a:p>
            <a:r>
              <a:rPr lang="en-US" sz="2400" dirty="0" smtClean="0"/>
              <a:t>Native</a:t>
            </a:r>
            <a:endParaRPr lang="en-US" sz="2400" dirty="0"/>
          </a:p>
        </p:txBody>
      </p:sp>
      <p:sp>
        <p:nvSpPr>
          <p:cNvPr id="16" name="Rectangle 15"/>
          <p:cNvSpPr/>
          <p:nvPr/>
        </p:nvSpPr>
        <p:spPr>
          <a:xfrm>
            <a:off x="9957400" y="3593715"/>
            <a:ext cx="198782" cy="218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156181" y="3472212"/>
            <a:ext cx="1338469" cy="461665"/>
          </a:xfrm>
          <a:prstGeom prst="rect">
            <a:avLst/>
          </a:prstGeom>
          <a:noFill/>
        </p:spPr>
        <p:txBody>
          <a:bodyPr wrap="square" rtlCol="0">
            <a:spAutoFit/>
          </a:bodyPr>
          <a:lstStyle/>
          <a:p>
            <a:r>
              <a:rPr lang="en-US" sz="2400" dirty="0" smtClean="0"/>
              <a:t>ERIM</a:t>
            </a:r>
            <a:endParaRPr lang="en-US" sz="2400" dirty="0"/>
          </a:p>
        </p:txBody>
      </p:sp>
      <p:graphicFrame>
        <p:nvGraphicFramePr>
          <p:cNvPr id="11" name="Chart 10"/>
          <p:cNvGraphicFramePr>
            <a:graphicFrameLocks/>
          </p:cNvGraphicFramePr>
          <p:nvPr>
            <p:extLst>
              <p:ext uri="{D42A27DB-BD31-4B8C-83A1-F6EECF244321}">
                <p14:modId xmlns:p14="http://schemas.microsoft.com/office/powerpoint/2010/main" val="470103612"/>
              </p:ext>
            </p:extLst>
          </p:nvPr>
        </p:nvGraphicFramePr>
        <p:xfrm>
          <a:off x="639927" y="2453188"/>
          <a:ext cx="8882764" cy="3655389"/>
        </p:xfrm>
        <a:graphic>
          <a:graphicData uri="http://schemas.openxmlformats.org/drawingml/2006/chart">
            <c:chart xmlns:c="http://schemas.openxmlformats.org/drawingml/2006/chart" xmlns:r="http://schemas.openxmlformats.org/officeDocument/2006/relationships" r:id="rId3"/>
          </a:graphicData>
        </a:graphic>
      </p:graphicFrame>
      <p:sp>
        <p:nvSpPr>
          <p:cNvPr id="6" name="Oval Callout 5"/>
          <p:cNvSpPr/>
          <p:nvPr/>
        </p:nvSpPr>
        <p:spPr>
          <a:xfrm>
            <a:off x="4119224" y="1683444"/>
            <a:ext cx="4227941" cy="1296840"/>
          </a:xfrm>
          <a:prstGeom prst="wedgeEllipseCallout">
            <a:avLst>
              <a:gd name="adj1" fmla="val -80165"/>
              <a:gd name="adj2" fmla="val 9894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smtClean="0"/>
              <a:t>1.3 million switches per second</a:t>
            </a:r>
          </a:p>
        </p:txBody>
      </p:sp>
    </p:spTree>
    <p:extLst>
      <p:ext uri="{BB962C8B-B14F-4D97-AF65-F5344CB8AC3E}">
        <p14:creationId xmlns:p14="http://schemas.microsoft.com/office/powerpoint/2010/main" val="112325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Prior Art</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33</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02769338"/>
              </p:ext>
            </p:extLst>
          </p:nvPr>
        </p:nvGraphicFramePr>
        <p:xfrm>
          <a:off x="838200" y="2420264"/>
          <a:ext cx="10515600" cy="3623830"/>
        </p:xfrm>
        <a:graphic>
          <a:graphicData uri="http://schemas.openxmlformats.org/drawingml/2006/chart">
            <c:chart xmlns:c="http://schemas.openxmlformats.org/drawingml/2006/chart" xmlns:r="http://schemas.openxmlformats.org/officeDocument/2006/relationships" r:id="rId3"/>
          </a:graphicData>
        </a:graphic>
      </p:graphicFrame>
      <p:sp>
        <p:nvSpPr>
          <p:cNvPr id="6" name="Oval Callout 5"/>
          <p:cNvSpPr/>
          <p:nvPr/>
        </p:nvSpPr>
        <p:spPr>
          <a:xfrm>
            <a:off x="5667130" y="1388792"/>
            <a:ext cx="4660900" cy="1444007"/>
          </a:xfrm>
          <a:prstGeom prst="wedgeEllipseCallout">
            <a:avLst>
              <a:gd name="adj1" fmla="val -80165"/>
              <a:gd name="adj2" fmla="val 9894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smtClean="0"/>
              <a:t>95.4% ERIM</a:t>
            </a:r>
          </a:p>
          <a:p>
            <a:pPr algn="ctr"/>
            <a:r>
              <a:rPr lang="en-US" sz="2400" b="1" dirty="0" smtClean="0"/>
              <a:t>86.4</a:t>
            </a:r>
            <a:r>
              <a:rPr lang="en-US" sz="2400" b="1" dirty="0" smtClean="0"/>
              <a:t>% VMFUNC</a:t>
            </a:r>
          </a:p>
          <a:p>
            <a:pPr algn="ctr"/>
            <a:r>
              <a:rPr lang="en-US" sz="2400" b="1" dirty="0" smtClean="0"/>
              <a:t>73.2% </a:t>
            </a:r>
            <a:r>
              <a:rPr lang="en-US" sz="2400" b="1" dirty="0" err="1" smtClean="0"/>
              <a:t>MemSentry</a:t>
            </a:r>
            <a:r>
              <a:rPr lang="en-US" sz="2400" b="1" dirty="0" smtClean="0"/>
              <a:t>-MPX</a:t>
            </a:r>
          </a:p>
        </p:txBody>
      </p:sp>
    </p:spTree>
    <p:extLst>
      <p:ext uri="{BB962C8B-B14F-4D97-AF65-F5344CB8AC3E}">
        <p14:creationId xmlns:p14="http://schemas.microsoft.com/office/powerpoint/2010/main" val="413805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157609" y="2287865"/>
            <a:ext cx="5476671" cy="323355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Untrusted Application </a:t>
            </a:r>
          </a:p>
          <a:p>
            <a:pPr algn="ctr"/>
            <a:r>
              <a:rPr lang="en-US" sz="2400" dirty="0" smtClean="0"/>
              <a:t>PKEY 0</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17" name="TextBox 16"/>
          <p:cNvSpPr txBox="1"/>
          <p:nvPr/>
        </p:nvSpPr>
        <p:spPr>
          <a:xfrm>
            <a:off x="6410526" y="4530056"/>
            <a:ext cx="4698459" cy="646331"/>
          </a:xfrm>
          <a:prstGeom prst="rect">
            <a:avLst/>
          </a:prstGeom>
          <a:noFill/>
        </p:spPr>
        <p:txBody>
          <a:bodyPr wrap="square" rtlCol="0">
            <a:spAutoFit/>
          </a:bodyPr>
          <a:lstStyle/>
          <a:p>
            <a:r>
              <a:rPr lang="en-US" dirty="0" smtClean="0"/>
              <a:t>Code:</a:t>
            </a:r>
            <a:br>
              <a:rPr lang="en-US" dirty="0" smtClean="0"/>
            </a:br>
            <a:endParaRPr lang="en-US" dirty="0"/>
          </a:p>
        </p:txBody>
      </p:sp>
      <p:sp>
        <p:nvSpPr>
          <p:cNvPr id="20" name="Rectangle 19"/>
          <p:cNvSpPr/>
          <p:nvPr/>
        </p:nvSpPr>
        <p:spPr>
          <a:xfrm>
            <a:off x="7270318" y="4554355"/>
            <a:ext cx="2978877" cy="923330"/>
          </a:xfrm>
          <a:prstGeom prst="rect">
            <a:avLst/>
          </a:prstGeom>
        </p:spPr>
        <p:txBody>
          <a:bodyPr wrap="square">
            <a:spAutoFit/>
          </a:bodyPr>
          <a:lstStyle/>
          <a:p>
            <a:r>
              <a:rPr lang="en-US" dirty="0">
                <a:latin typeface="Courier" pitchFamily="49" charset="0"/>
              </a:rPr>
              <a:t>48 83 c0 08 44 01 fa 83 fa 07 77 </a:t>
            </a:r>
            <a:r>
              <a:rPr lang="en-US" dirty="0" smtClean="0">
                <a:latin typeface="Courier" pitchFamily="49" charset="0"/>
              </a:rPr>
              <a:t/>
            </a:r>
            <a:br>
              <a:rPr lang="en-US" dirty="0" smtClean="0">
                <a:latin typeface="Courier" pitchFamily="49" charset="0"/>
              </a:rPr>
            </a:br>
            <a:r>
              <a:rPr lang="en-US" dirty="0" smtClean="0">
                <a:latin typeface="Courier" pitchFamily="49" charset="0"/>
              </a:rPr>
              <a:t>83 </a:t>
            </a:r>
            <a:r>
              <a:rPr lang="en-US" dirty="0" err="1">
                <a:latin typeface="Courier" pitchFamily="49" charset="0"/>
              </a:rPr>
              <a:t>ff</a:t>
            </a:r>
            <a:r>
              <a:rPr lang="en-US" dirty="0">
                <a:latin typeface="Courier" pitchFamily="49" charset="0"/>
              </a:rPr>
              <a:t> 07 0f 96 </a:t>
            </a:r>
            <a:r>
              <a:rPr lang="en-US" dirty="0" smtClean="0">
                <a:latin typeface="Courier" pitchFamily="49" charset="0"/>
              </a:rPr>
              <a:t>c2 80</a:t>
            </a:r>
            <a:endParaRPr lang="en-US" dirty="0">
              <a:latin typeface="Courier" pitchFamily="49" charset="0"/>
            </a:endParaRPr>
          </a:p>
        </p:txBody>
      </p:sp>
      <p:sp>
        <p:nvSpPr>
          <p:cNvPr id="2" name="Title 1"/>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34</a:t>
            </a:fld>
            <a:endParaRPr lang="en-US" dirty="0"/>
          </a:p>
        </p:txBody>
      </p:sp>
      <p:sp>
        <p:nvSpPr>
          <p:cNvPr id="14" name="Rectangle 13"/>
          <p:cNvSpPr/>
          <p:nvPr/>
        </p:nvSpPr>
        <p:spPr>
          <a:xfrm>
            <a:off x="8912275" y="4801472"/>
            <a:ext cx="1838965" cy="369332"/>
          </a:xfrm>
          <a:prstGeom prst="rect">
            <a:avLst/>
          </a:prstGeom>
        </p:spPr>
        <p:txBody>
          <a:bodyPr wrap="none">
            <a:spAutoFit/>
          </a:bodyPr>
          <a:lstStyle/>
          <a:p>
            <a:r>
              <a:rPr lang="en-US" b="1" dirty="0">
                <a:solidFill>
                  <a:schemeClr val="accent6">
                    <a:lumMod val="75000"/>
                  </a:schemeClr>
                </a:solidFill>
                <a:latin typeface="Courier" pitchFamily="49" charset="0"/>
              </a:rPr>
              <a:t>0f </a:t>
            </a:r>
            <a:r>
              <a:rPr lang="en-US" b="1" dirty="0" smtClean="0">
                <a:solidFill>
                  <a:schemeClr val="accent6">
                    <a:lumMod val="75000"/>
                  </a:schemeClr>
                </a:solidFill>
                <a:latin typeface="Courier" pitchFamily="49" charset="0"/>
              </a:rPr>
              <a:t>90 01 </a:t>
            </a:r>
            <a:r>
              <a:rPr lang="en-US" b="1" dirty="0" err="1">
                <a:solidFill>
                  <a:schemeClr val="accent6">
                    <a:lumMod val="75000"/>
                  </a:schemeClr>
                </a:solidFill>
                <a:latin typeface="Courier" pitchFamily="49" charset="0"/>
              </a:rPr>
              <a:t>ef</a:t>
            </a:r>
            <a:r>
              <a:rPr lang="en-US" b="1" dirty="0">
                <a:solidFill>
                  <a:schemeClr val="accent6">
                    <a:lumMod val="75000"/>
                  </a:schemeClr>
                </a:solidFill>
                <a:latin typeface="Courier" pitchFamily="49" charset="0"/>
              </a:rPr>
              <a:t> </a:t>
            </a:r>
            <a:endParaRPr lang="en-US" b="1" dirty="0">
              <a:solidFill>
                <a:schemeClr val="accent6">
                  <a:lumMod val="75000"/>
                </a:schemeClr>
              </a:solidFill>
            </a:endParaRPr>
          </a:p>
        </p:txBody>
      </p:sp>
      <p:sp>
        <p:nvSpPr>
          <p:cNvPr id="15" name="Content Placeholder 2"/>
          <p:cNvSpPr>
            <a:spLocks noGrp="1"/>
          </p:cNvSpPr>
          <p:nvPr>
            <p:ph idx="1"/>
          </p:nvPr>
        </p:nvSpPr>
        <p:spPr>
          <a:xfrm>
            <a:off x="731520" y="1825625"/>
            <a:ext cx="5574528" cy="4795892"/>
          </a:xfrm>
        </p:spPr>
        <p:txBody>
          <a:bodyPr>
            <a:normAutofit/>
          </a:bodyPr>
          <a:lstStyle/>
          <a:p>
            <a:r>
              <a:rPr lang="en-US" dirty="0" smtClean="0"/>
              <a:t>Prevent MPK exploitation</a:t>
            </a:r>
          </a:p>
          <a:p>
            <a:pPr lvl="1"/>
            <a:r>
              <a:rPr lang="en-US" dirty="0" smtClean="0"/>
              <a:t>Safe </a:t>
            </a:r>
            <a:r>
              <a:rPr lang="en-US" dirty="0"/>
              <a:t>c</a:t>
            </a:r>
            <a:r>
              <a:rPr lang="en-US" dirty="0" smtClean="0"/>
              <a:t>all gates</a:t>
            </a:r>
          </a:p>
          <a:p>
            <a:pPr lvl="1"/>
            <a:r>
              <a:rPr lang="en-US" dirty="0" smtClean="0"/>
              <a:t>Prevent execution of permission register updates outside of call gates</a:t>
            </a:r>
          </a:p>
          <a:p>
            <a:r>
              <a:rPr lang="en-US" dirty="0"/>
              <a:t>Creating usable </a:t>
            </a:r>
            <a:r>
              <a:rPr lang="en-US" dirty="0" smtClean="0"/>
              <a:t>binaries</a:t>
            </a:r>
            <a:endParaRPr lang="en-US" dirty="0"/>
          </a:p>
          <a:p>
            <a:pPr lvl="1"/>
            <a:r>
              <a:rPr lang="en-US" dirty="0"/>
              <a:t>Inadvertent PKRU </a:t>
            </a:r>
            <a:r>
              <a:rPr lang="en-US" dirty="0" smtClean="0"/>
              <a:t>update </a:t>
            </a:r>
            <a:r>
              <a:rPr lang="en-US" dirty="0"/>
              <a:t>instruction</a:t>
            </a:r>
          </a:p>
          <a:p>
            <a:pPr lvl="1"/>
            <a:r>
              <a:rPr lang="en-US" dirty="0"/>
              <a:t>Rewrite strategy</a:t>
            </a:r>
          </a:p>
          <a:p>
            <a:r>
              <a:rPr lang="en-US" dirty="0"/>
              <a:t>Evaluation</a:t>
            </a:r>
          </a:p>
          <a:p>
            <a:pPr lvl="1"/>
            <a:r>
              <a:rPr lang="en-US" dirty="0"/>
              <a:t>Frequently-switching use cases</a:t>
            </a:r>
          </a:p>
          <a:p>
            <a:pPr lvl="1"/>
            <a:r>
              <a:rPr lang="en-US" dirty="0"/>
              <a:t>10% higher throughput compared to best existing technique</a:t>
            </a:r>
          </a:p>
        </p:txBody>
      </p:sp>
      <p:sp>
        <p:nvSpPr>
          <p:cNvPr id="16" name="Rectangle 15"/>
          <p:cNvSpPr/>
          <p:nvPr/>
        </p:nvSpPr>
        <p:spPr>
          <a:xfrm>
            <a:off x="9100591" y="2875084"/>
            <a:ext cx="2297208" cy="1070042"/>
          </a:xfrm>
          <a:prstGeom prst="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Trusted Compartment</a:t>
            </a:r>
          </a:p>
          <a:p>
            <a:pPr algn="ctr"/>
            <a:r>
              <a:rPr lang="en-US" dirty="0" smtClean="0"/>
              <a:t>PKEY 1</a:t>
            </a:r>
            <a:endParaRPr lang="en-US" dirty="0"/>
          </a:p>
          <a:p>
            <a:pPr algn="ctr"/>
            <a:endParaRPr lang="en-US" dirty="0" smtClean="0"/>
          </a:p>
          <a:p>
            <a:pPr algn="ctr"/>
            <a:endParaRPr lang="en-US" dirty="0"/>
          </a:p>
          <a:p>
            <a:pPr algn="ctr"/>
            <a:endParaRPr lang="en-US" dirty="0" smtClean="0"/>
          </a:p>
          <a:p>
            <a:pPr algn="ctr"/>
            <a:endParaRPr lang="en-US" dirty="0"/>
          </a:p>
        </p:txBody>
      </p:sp>
      <p:pic>
        <p:nvPicPr>
          <p:cNvPr id="21"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61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09762" y="3249790"/>
            <a:ext cx="1078865" cy="10788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gate castle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3412" y="3249782"/>
            <a:ext cx="1078865" cy="107886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krümmte Verbindung 16"/>
          <p:cNvCxnSpPr/>
          <p:nvPr/>
        </p:nvCxnSpPr>
        <p:spPr>
          <a:xfrm rot="10800000" flipV="1">
            <a:off x="10249195" y="4070240"/>
            <a:ext cx="759938" cy="731231"/>
          </a:xfrm>
          <a:prstGeom prst="curvedConnector3">
            <a:avLst>
              <a:gd name="adj1" fmla="val 50000"/>
            </a:avLst>
          </a:prstGeom>
          <a:ln w="76200">
            <a:headEnd type="triangl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5119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8038"/>
            <a:ext cx="12192000" cy="1325563"/>
          </a:xfrm>
        </p:spPr>
        <p:txBody>
          <a:bodyPr/>
          <a:lstStyle/>
          <a:p>
            <a:pPr algn="ctr"/>
            <a:r>
              <a:rPr lang="en-US" dirty="0" smtClean="0"/>
              <a:t>Thank you!</a:t>
            </a:r>
            <a:endParaRPr lang="en-US" dirty="0"/>
          </a:p>
        </p:txBody>
      </p:sp>
      <p:sp>
        <p:nvSpPr>
          <p:cNvPr id="3" name="Slide Number Placeholder 2"/>
          <p:cNvSpPr>
            <a:spLocks noGrp="1"/>
          </p:cNvSpPr>
          <p:nvPr>
            <p:ph type="sldNum" sz="quarter" idx="12"/>
          </p:nvPr>
        </p:nvSpPr>
        <p:spPr/>
        <p:txBody>
          <a:bodyPr/>
          <a:lstStyle/>
          <a:p>
            <a:fld id="{5E131061-54BD-4E58-A44F-1AF51EC79D8E}" type="slidenum">
              <a:rPr lang="en-US" smtClean="0"/>
              <a:pPr/>
              <a:t>35</a:t>
            </a:fld>
            <a:endParaRPr lang="en-US" dirty="0"/>
          </a:p>
        </p:txBody>
      </p:sp>
      <p:sp>
        <p:nvSpPr>
          <p:cNvPr id="4" name="Title 1"/>
          <p:cNvSpPr txBox="1">
            <a:spLocks/>
          </p:cNvSpPr>
          <p:nvPr/>
        </p:nvSpPr>
        <p:spPr>
          <a:xfrm>
            <a:off x="0" y="1444088"/>
            <a:ext cx="12192000" cy="2761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100" b="1" dirty="0" smtClean="0"/>
              <a:t>ERIM: Secure, Efficient in-process Isolation with Memory Protection Keys </a:t>
            </a:r>
            <a:endParaRPr lang="en-US" sz="3100" b="1" dirty="0"/>
          </a:p>
        </p:txBody>
      </p:sp>
      <p:sp>
        <p:nvSpPr>
          <p:cNvPr id="5" name="Subtitle 2"/>
          <p:cNvSpPr txBox="1">
            <a:spLocks/>
          </p:cNvSpPr>
          <p:nvPr/>
        </p:nvSpPr>
        <p:spPr>
          <a:xfrm>
            <a:off x="0" y="3377461"/>
            <a:ext cx="12192000" cy="1925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smtClean="0"/>
              <a:t>Anjo Vahldiek-Oberwagner</a:t>
            </a:r>
            <a:r>
              <a:rPr lang="en-US" sz="2000" dirty="0" smtClean="0"/>
              <a:t>, </a:t>
            </a:r>
            <a:r>
              <a:rPr lang="en-US" sz="2000" dirty="0" err="1" smtClean="0"/>
              <a:t>Eslam</a:t>
            </a:r>
            <a:r>
              <a:rPr lang="en-US" sz="2000" dirty="0" smtClean="0"/>
              <a:t> </a:t>
            </a:r>
            <a:r>
              <a:rPr lang="en-US" sz="2000" dirty="0" err="1" smtClean="0"/>
              <a:t>Elnikety</a:t>
            </a:r>
            <a:r>
              <a:rPr lang="en-US" sz="2000" dirty="0" smtClean="0"/>
              <a:t>, </a:t>
            </a:r>
            <a:r>
              <a:rPr lang="en-US" sz="2000" dirty="0" err="1" smtClean="0"/>
              <a:t>Nuno</a:t>
            </a:r>
            <a:r>
              <a:rPr lang="en-US" sz="2000" dirty="0" smtClean="0"/>
              <a:t> O. Duarte, </a:t>
            </a:r>
            <a:br>
              <a:rPr lang="en-US" sz="2000" dirty="0" smtClean="0"/>
            </a:br>
            <a:r>
              <a:rPr lang="en-US" sz="2000" dirty="0" smtClean="0"/>
              <a:t>Michael Sammler, Peter </a:t>
            </a:r>
            <a:r>
              <a:rPr lang="en-US" sz="2000" dirty="0" err="1" smtClean="0"/>
              <a:t>Druschel</a:t>
            </a:r>
            <a:r>
              <a:rPr lang="en-US" sz="2000" dirty="0" smtClean="0"/>
              <a:t>, Deepak Garg</a:t>
            </a:r>
          </a:p>
          <a:p>
            <a:pPr marL="0" indent="0" algn="ctr">
              <a:buNone/>
            </a:pPr>
            <a:endParaRPr lang="en-US" sz="2000" b="1" dirty="0"/>
          </a:p>
          <a:p>
            <a:pPr marL="0" indent="0" algn="ctr">
              <a:buNone/>
            </a:pPr>
            <a:endParaRPr lang="en-US" sz="2000" b="1" dirty="0"/>
          </a:p>
          <a:p>
            <a:pPr marL="0" indent="0" algn="ctr">
              <a:buNone/>
            </a:pPr>
            <a:r>
              <a:rPr lang="en-US" sz="2500" dirty="0" smtClean="0"/>
              <a:t>Code available at </a:t>
            </a:r>
            <a:r>
              <a:rPr lang="en-US" sz="2500" b="1" dirty="0" smtClean="0"/>
              <a:t>https://gitlab.mpi-sws.org/vahldiek/erim</a:t>
            </a:r>
            <a:endParaRPr lang="en-US" sz="2500" b="1" dirty="0"/>
          </a:p>
        </p:txBody>
      </p:sp>
      <p:pic>
        <p:nvPicPr>
          <p:cNvPr id="6" name="Picture 2" descr="https://mail.mpi-sws.org/config/logo-mpisw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0760" y="731894"/>
            <a:ext cx="2832595" cy="57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846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Backup</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5E131061-54BD-4E58-A44F-1AF51EC79D8E}" type="slidenum">
              <a:rPr lang="en-US" smtClean="0"/>
              <a:t>36</a:t>
            </a:fld>
            <a:endParaRPr lang="en-US"/>
          </a:p>
        </p:txBody>
      </p:sp>
    </p:spTree>
    <p:extLst>
      <p:ext uri="{BB962C8B-B14F-4D97-AF65-F5344CB8AC3E}">
        <p14:creationId xmlns:p14="http://schemas.microsoft.com/office/powerpoint/2010/main" val="151349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Memory Protection Keys (MPK)</a:t>
            </a:r>
            <a:endParaRPr lang="en-US" dirty="0"/>
          </a:p>
        </p:txBody>
      </p:sp>
      <p:sp>
        <p:nvSpPr>
          <p:cNvPr id="3" name="Content Placeholder 2"/>
          <p:cNvSpPr>
            <a:spLocks noGrp="1"/>
          </p:cNvSpPr>
          <p:nvPr>
            <p:ph idx="1"/>
          </p:nvPr>
        </p:nvSpPr>
        <p:spPr/>
        <p:txBody>
          <a:bodyPr>
            <a:normAutofit/>
          </a:bodyPr>
          <a:lstStyle/>
          <a:p>
            <a:r>
              <a:rPr lang="en-US" dirty="0" smtClean="0"/>
              <a:t>Tag memory pages with a memory domains (bits 62:59 in page table)</a:t>
            </a:r>
          </a:p>
          <a:p>
            <a:r>
              <a:rPr lang="en-US" dirty="0" smtClean="0"/>
              <a:t>Permission register (PKRU) enables R/W to a domain</a:t>
            </a:r>
          </a:p>
          <a:p>
            <a:r>
              <a:rPr lang="en-US" dirty="0" smtClean="0"/>
              <a:t>Update accessible permissions from </a:t>
            </a:r>
            <a:r>
              <a:rPr lang="en-US" dirty="0" err="1" smtClean="0"/>
              <a:t>userspace</a:t>
            </a:r>
            <a:endParaRPr lang="en-US" dirty="0" smtClean="0"/>
          </a:p>
          <a:p>
            <a:pPr lvl="1"/>
            <a:r>
              <a:rPr lang="en-US" dirty="0" smtClean="0"/>
              <a:t>Fast switching, without context/PT switch</a:t>
            </a:r>
          </a:p>
          <a:p>
            <a:r>
              <a:rPr lang="en-US" dirty="0" smtClean="0"/>
              <a:t>By itself, </a:t>
            </a:r>
            <a:r>
              <a:rPr lang="en-US" dirty="0"/>
              <a:t>p</a:t>
            </a:r>
            <a:r>
              <a:rPr lang="en-US" dirty="0" smtClean="0"/>
              <a:t>rotects against </a:t>
            </a:r>
            <a:r>
              <a:rPr lang="en-US" b="1" dirty="0" smtClean="0"/>
              <a:t>bugs only</a:t>
            </a:r>
          </a:p>
        </p:txBody>
      </p:sp>
      <p:sp>
        <p:nvSpPr>
          <p:cNvPr id="5" name="Slide Number Placeholder 4"/>
          <p:cNvSpPr>
            <a:spLocks noGrp="1"/>
          </p:cNvSpPr>
          <p:nvPr>
            <p:ph type="sldNum" sz="quarter" idx="12"/>
          </p:nvPr>
        </p:nvSpPr>
        <p:spPr/>
        <p:txBody>
          <a:bodyPr/>
          <a:lstStyle/>
          <a:p>
            <a:fld id="{5E131061-54BD-4E58-A44F-1AF51EC79D8E}" type="slidenum">
              <a:rPr lang="en-US" smtClean="0"/>
              <a:pPr/>
              <a:t>37</a:t>
            </a:fld>
            <a:endParaRPr lang="en-US" dirty="0"/>
          </a:p>
        </p:txBody>
      </p:sp>
      <p:sp>
        <p:nvSpPr>
          <p:cNvPr id="13" name="Rectangle 12"/>
          <p:cNvSpPr/>
          <p:nvPr/>
        </p:nvSpPr>
        <p:spPr>
          <a:xfrm>
            <a:off x="6867617" y="4789266"/>
            <a:ext cx="505659" cy="60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14" name="TextBox 13"/>
          <p:cNvSpPr txBox="1"/>
          <p:nvPr/>
        </p:nvSpPr>
        <p:spPr>
          <a:xfrm>
            <a:off x="6835066" y="4419934"/>
            <a:ext cx="4617128" cy="400110"/>
          </a:xfrm>
          <a:prstGeom prst="rect">
            <a:avLst/>
          </a:prstGeom>
          <a:noFill/>
        </p:spPr>
        <p:txBody>
          <a:bodyPr wrap="square" rtlCol="0">
            <a:spAutoFit/>
          </a:bodyPr>
          <a:lstStyle/>
          <a:p>
            <a:r>
              <a:rPr lang="en-US" sz="2000" dirty="0" smtClean="0"/>
              <a:t>PKRU register (32 bit, 2 bits per domain)</a:t>
            </a:r>
            <a:endParaRPr lang="en-US" sz="2000" dirty="0"/>
          </a:p>
        </p:txBody>
      </p:sp>
      <p:sp>
        <p:nvSpPr>
          <p:cNvPr id="15" name="Rectangle 14"/>
          <p:cNvSpPr/>
          <p:nvPr/>
        </p:nvSpPr>
        <p:spPr>
          <a:xfrm>
            <a:off x="7373276" y="4789266"/>
            <a:ext cx="505659" cy="60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16" name="Rectangle 15"/>
          <p:cNvSpPr/>
          <p:nvPr/>
        </p:nvSpPr>
        <p:spPr>
          <a:xfrm>
            <a:off x="7878935" y="4788303"/>
            <a:ext cx="505659" cy="60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a:t>
            </a:r>
            <a:endParaRPr lang="en-US" dirty="0"/>
          </a:p>
        </p:txBody>
      </p:sp>
      <p:sp>
        <p:nvSpPr>
          <p:cNvPr id="17" name="Rectangle 16"/>
          <p:cNvSpPr/>
          <p:nvPr/>
        </p:nvSpPr>
        <p:spPr>
          <a:xfrm>
            <a:off x="8384594" y="4788303"/>
            <a:ext cx="505659" cy="60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22" name="TextBox 21"/>
          <p:cNvSpPr txBox="1"/>
          <p:nvPr/>
        </p:nvSpPr>
        <p:spPr>
          <a:xfrm rot="3600000">
            <a:off x="7830547" y="5717021"/>
            <a:ext cx="1103294" cy="369332"/>
          </a:xfrm>
          <a:prstGeom prst="rect">
            <a:avLst/>
          </a:prstGeom>
          <a:noFill/>
        </p:spPr>
        <p:txBody>
          <a:bodyPr wrap="square" rtlCol="0">
            <a:spAutoFit/>
          </a:bodyPr>
          <a:lstStyle/>
          <a:p>
            <a:r>
              <a:rPr lang="en-US" dirty="0" smtClean="0"/>
              <a:t>Domain 2</a:t>
            </a:r>
            <a:endParaRPr lang="en-US" dirty="0"/>
          </a:p>
        </p:txBody>
      </p:sp>
      <p:sp>
        <p:nvSpPr>
          <p:cNvPr id="23" name="TextBox 22"/>
          <p:cNvSpPr txBox="1"/>
          <p:nvPr/>
        </p:nvSpPr>
        <p:spPr>
          <a:xfrm rot="3600000">
            <a:off x="7284396" y="5691189"/>
            <a:ext cx="1103294" cy="369332"/>
          </a:xfrm>
          <a:prstGeom prst="rect">
            <a:avLst/>
          </a:prstGeom>
          <a:noFill/>
        </p:spPr>
        <p:txBody>
          <a:bodyPr wrap="square" rtlCol="0">
            <a:spAutoFit/>
          </a:bodyPr>
          <a:lstStyle/>
          <a:p>
            <a:r>
              <a:rPr lang="en-US" dirty="0" smtClean="0"/>
              <a:t>Domain 1</a:t>
            </a:r>
            <a:endParaRPr lang="en-US" dirty="0"/>
          </a:p>
        </p:txBody>
      </p:sp>
      <p:sp>
        <p:nvSpPr>
          <p:cNvPr id="24" name="TextBox 23"/>
          <p:cNvSpPr txBox="1"/>
          <p:nvPr/>
        </p:nvSpPr>
        <p:spPr>
          <a:xfrm rot="3600000">
            <a:off x="6767086" y="5714856"/>
            <a:ext cx="1103294" cy="369332"/>
          </a:xfrm>
          <a:prstGeom prst="rect">
            <a:avLst/>
          </a:prstGeom>
          <a:noFill/>
        </p:spPr>
        <p:txBody>
          <a:bodyPr wrap="square" rtlCol="0">
            <a:spAutoFit/>
          </a:bodyPr>
          <a:lstStyle/>
          <a:p>
            <a:r>
              <a:rPr lang="en-US" dirty="0" smtClean="0"/>
              <a:t>Domain 0</a:t>
            </a:r>
            <a:endParaRPr lang="en-US" dirty="0"/>
          </a:p>
        </p:txBody>
      </p:sp>
      <p:sp>
        <p:nvSpPr>
          <p:cNvPr id="25" name="TextBox 24"/>
          <p:cNvSpPr txBox="1"/>
          <p:nvPr/>
        </p:nvSpPr>
        <p:spPr>
          <a:xfrm rot="3600000">
            <a:off x="8320868" y="5714857"/>
            <a:ext cx="1103294" cy="369332"/>
          </a:xfrm>
          <a:prstGeom prst="rect">
            <a:avLst/>
          </a:prstGeom>
          <a:noFill/>
        </p:spPr>
        <p:txBody>
          <a:bodyPr wrap="square" rtlCol="0">
            <a:spAutoFit/>
          </a:bodyPr>
          <a:lstStyle/>
          <a:p>
            <a:r>
              <a:rPr lang="en-US" dirty="0" smtClean="0"/>
              <a:t>Domain 3</a:t>
            </a:r>
            <a:endParaRPr lang="en-US" dirty="0"/>
          </a:p>
        </p:txBody>
      </p:sp>
      <p:sp>
        <p:nvSpPr>
          <p:cNvPr id="26" name="TextBox 25"/>
          <p:cNvSpPr txBox="1"/>
          <p:nvPr/>
        </p:nvSpPr>
        <p:spPr>
          <a:xfrm>
            <a:off x="9360436" y="5643225"/>
            <a:ext cx="1103294" cy="369332"/>
          </a:xfrm>
          <a:prstGeom prst="rect">
            <a:avLst/>
          </a:prstGeom>
          <a:noFill/>
        </p:spPr>
        <p:txBody>
          <a:bodyPr wrap="square" rtlCol="0">
            <a:spAutoFit/>
          </a:bodyPr>
          <a:lstStyle/>
          <a:p>
            <a:r>
              <a:rPr lang="en-US" dirty="0" smtClean="0"/>
              <a:t>…</a:t>
            </a:r>
            <a:endParaRPr lang="en-US" dirty="0"/>
          </a:p>
        </p:txBody>
      </p:sp>
      <p:sp>
        <p:nvSpPr>
          <p:cNvPr id="27" name="Rectangle 26"/>
          <p:cNvSpPr/>
          <p:nvPr/>
        </p:nvSpPr>
        <p:spPr>
          <a:xfrm>
            <a:off x="8874879" y="4788303"/>
            <a:ext cx="2284352" cy="60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28" name="Rectangle 27"/>
          <p:cNvSpPr/>
          <p:nvPr/>
        </p:nvSpPr>
        <p:spPr>
          <a:xfrm>
            <a:off x="1675665" y="4781979"/>
            <a:ext cx="950651" cy="60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29" name="Rectangle 28"/>
          <p:cNvSpPr/>
          <p:nvPr/>
        </p:nvSpPr>
        <p:spPr>
          <a:xfrm>
            <a:off x="2626316" y="4781978"/>
            <a:ext cx="950651" cy="60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30" name="Rectangle 29"/>
          <p:cNvSpPr/>
          <p:nvPr/>
        </p:nvSpPr>
        <p:spPr>
          <a:xfrm>
            <a:off x="3552552" y="4781977"/>
            <a:ext cx="2198703" cy="60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31" name="TextBox 30"/>
          <p:cNvSpPr txBox="1"/>
          <p:nvPr/>
        </p:nvSpPr>
        <p:spPr>
          <a:xfrm>
            <a:off x="1675664" y="4462375"/>
            <a:ext cx="2067013" cy="400110"/>
          </a:xfrm>
          <a:prstGeom prst="rect">
            <a:avLst/>
          </a:prstGeom>
          <a:noFill/>
        </p:spPr>
        <p:txBody>
          <a:bodyPr wrap="square" rtlCol="0">
            <a:spAutoFit/>
          </a:bodyPr>
          <a:lstStyle/>
          <a:p>
            <a:r>
              <a:rPr lang="en-US" sz="2000" dirty="0" smtClean="0"/>
              <a:t>Page Table Entry</a:t>
            </a:r>
            <a:endParaRPr lang="en-US" sz="2000" dirty="0"/>
          </a:p>
        </p:txBody>
      </p:sp>
      <p:sp>
        <p:nvSpPr>
          <p:cNvPr id="32" name="TextBox 31"/>
          <p:cNvSpPr txBox="1"/>
          <p:nvPr/>
        </p:nvSpPr>
        <p:spPr>
          <a:xfrm>
            <a:off x="2213875" y="5335929"/>
            <a:ext cx="1775534" cy="646331"/>
          </a:xfrm>
          <a:prstGeom prst="rect">
            <a:avLst/>
          </a:prstGeom>
          <a:noFill/>
        </p:spPr>
        <p:txBody>
          <a:bodyPr wrap="square" rtlCol="0">
            <a:spAutoFit/>
          </a:bodyPr>
          <a:lstStyle/>
          <a:p>
            <a:pPr algn="ctr"/>
            <a:r>
              <a:rPr lang="en-US" dirty="0" smtClean="0"/>
              <a:t>Domain</a:t>
            </a:r>
            <a:br>
              <a:rPr lang="en-US" dirty="0" smtClean="0"/>
            </a:br>
            <a:r>
              <a:rPr lang="en-US" dirty="0" smtClean="0"/>
              <a:t>(bits 62:59)</a:t>
            </a:r>
            <a:endParaRPr lang="en-US" dirty="0"/>
          </a:p>
        </p:txBody>
      </p:sp>
    </p:spTree>
    <p:extLst>
      <p:ext uri="{BB962C8B-B14F-4D97-AF65-F5344CB8AC3E}">
        <p14:creationId xmlns:p14="http://schemas.microsoft.com/office/powerpoint/2010/main" val="3212767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1"/>
          <p:cNvSpPr/>
          <p:nvPr/>
        </p:nvSpPr>
        <p:spPr>
          <a:xfrm>
            <a:off x="412535" y="4488269"/>
            <a:ext cx="2310372" cy="149589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Application</a:t>
            </a:r>
          </a:p>
          <a:p>
            <a:pPr algn="ctr"/>
            <a:endParaRPr lang="en-US" sz="2000" dirty="0">
              <a:solidFill>
                <a:schemeClr val="tx1"/>
              </a:solidFill>
            </a:endParaRPr>
          </a:p>
          <a:p>
            <a:pPr algn="ctr"/>
            <a:endParaRPr lang="en-US" sz="2000" dirty="0" smtClean="0">
              <a:solidFill>
                <a:schemeClr val="tx1"/>
              </a:solidFill>
            </a:endParaRPr>
          </a:p>
          <a:p>
            <a:pPr algn="ctr"/>
            <a:endParaRPr lang="en-US" sz="2000" dirty="0">
              <a:solidFill>
                <a:schemeClr val="tx1"/>
              </a:solidFill>
            </a:endParaRPr>
          </a:p>
          <a:p>
            <a:pPr algn="ctr"/>
            <a:endParaRPr lang="en-US" sz="2000" dirty="0">
              <a:solidFill>
                <a:schemeClr val="tx1"/>
              </a:solidFill>
            </a:endParaRPr>
          </a:p>
        </p:txBody>
      </p:sp>
      <p:sp>
        <p:nvSpPr>
          <p:cNvPr id="9" name="L-Form 8"/>
          <p:cNvSpPr/>
          <p:nvPr/>
        </p:nvSpPr>
        <p:spPr>
          <a:xfrm rot="16200000">
            <a:off x="3665686" y="3861272"/>
            <a:ext cx="1495890" cy="2749884"/>
          </a:xfrm>
          <a:prstGeom prst="corner">
            <a:avLst>
              <a:gd name="adj1" fmla="val 86596"/>
              <a:gd name="adj2" fmla="val 22118"/>
            </a:avLst>
          </a:prstGeom>
          <a:gradFill>
            <a:lin ang="10800000" scaled="0"/>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sp>
        <p:nvSpPr>
          <p:cNvPr id="3" name="Slide Number Placeholder 2"/>
          <p:cNvSpPr>
            <a:spLocks noGrp="1"/>
          </p:cNvSpPr>
          <p:nvPr>
            <p:ph type="sldNum" sz="quarter" idx="12"/>
          </p:nvPr>
        </p:nvSpPr>
        <p:spPr/>
        <p:txBody>
          <a:bodyPr/>
          <a:lstStyle/>
          <a:p>
            <a:fld id="{5E131061-54BD-4E58-A44F-1AF51EC79D8E}" type="slidenum">
              <a:rPr lang="en-US" smtClean="0"/>
              <a:pPr/>
              <a:t>38</a:t>
            </a:fld>
            <a:endParaRPr lang="en-US"/>
          </a:p>
        </p:txBody>
      </p:sp>
      <p:sp>
        <p:nvSpPr>
          <p:cNvPr id="44" name="TextBox 43"/>
          <p:cNvSpPr txBox="1"/>
          <p:nvPr/>
        </p:nvSpPr>
        <p:spPr>
          <a:xfrm>
            <a:off x="3028362" y="3786448"/>
            <a:ext cx="2760211" cy="707886"/>
          </a:xfrm>
          <a:prstGeom prst="rect">
            <a:avLst/>
          </a:prstGeom>
          <a:noFill/>
        </p:spPr>
        <p:txBody>
          <a:bodyPr wrap="square" rtlCol="0">
            <a:spAutoFit/>
          </a:bodyPr>
          <a:lstStyle/>
          <a:p>
            <a:pPr algn="ctr"/>
            <a:r>
              <a:rPr lang="en-US" sz="2000" b="1" dirty="0" smtClean="0"/>
              <a:t>ERIM: Memory Isolation using Intel MPK</a:t>
            </a:r>
            <a:endParaRPr lang="en-US" sz="2000" b="1" dirty="0"/>
          </a:p>
        </p:txBody>
      </p:sp>
      <p:sp>
        <p:nvSpPr>
          <p:cNvPr id="53" name="Rectangle 52"/>
          <p:cNvSpPr/>
          <p:nvPr/>
        </p:nvSpPr>
        <p:spPr>
          <a:xfrm>
            <a:off x="3028364" y="6043338"/>
            <a:ext cx="2760210" cy="3112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Operating System</a:t>
            </a:r>
            <a:endParaRPr lang="en-US" sz="2000" dirty="0">
              <a:solidFill>
                <a:schemeClr val="tx1"/>
              </a:solidFill>
            </a:endParaRPr>
          </a:p>
        </p:txBody>
      </p:sp>
      <p:sp>
        <p:nvSpPr>
          <p:cNvPr id="45" name="Rectangle 38"/>
          <p:cNvSpPr/>
          <p:nvPr/>
        </p:nvSpPr>
        <p:spPr>
          <a:xfrm>
            <a:off x="3038688" y="4494334"/>
            <a:ext cx="1477223" cy="114054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Application</a:t>
            </a:r>
          </a:p>
        </p:txBody>
      </p:sp>
      <p:sp>
        <p:nvSpPr>
          <p:cNvPr id="10" name="Rechteck 9"/>
          <p:cNvSpPr/>
          <p:nvPr/>
        </p:nvSpPr>
        <p:spPr>
          <a:xfrm>
            <a:off x="4408331" y="4815235"/>
            <a:ext cx="1492540" cy="707886"/>
          </a:xfrm>
          <a:prstGeom prst="rect">
            <a:avLst/>
          </a:prstGeom>
        </p:spPr>
        <p:txBody>
          <a:bodyPr wrap="square">
            <a:spAutoFit/>
          </a:bodyPr>
          <a:lstStyle/>
          <a:p>
            <a:pPr algn="ctr"/>
            <a:r>
              <a:rPr lang="en-US" sz="2000" dirty="0" smtClean="0"/>
              <a:t>Sensitive data</a:t>
            </a:r>
            <a:endParaRPr lang="en-US" sz="2000" dirty="0"/>
          </a:p>
        </p:txBody>
      </p:sp>
      <p:sp>
        <p:nvSpPr>
          <p:cNvPr id="47" name="Rechteck 46"/>
          <p:cNvSpPr/>
          <p:nvPr/>
        </p:nvSpPr>
        <p:spPr>
          <a:xfrm>
            <a:off x="3489078" y="5639053"/>
            <a:ext cx="1056242" cy="400110"/>
          </a:xfrm>
          <a:prstGeom prst="rect">
            <a:avLst/>
          </a:prstGeom>
        </p:spPr>
        <p:txBody>
          <a:bodyPr wrap="square">
            <a:spAutoFit/>
          </a:bodyPr>
          <a:lstStyle/>
          <a:p>
            <a:pPr algn="ctr"/>
            <a:r>
              <a:rPr lang="en-US" sz="2000" dirty="0" smtClean="0"/>
              <a:t>ERIM</a:t>
            </a:r>
            <a:endParaRPr lang="en-US" sz="2000" dirty="0"/>
          </a:p>
        </p:txBody>
      </p:sp>
      <p:sp>
        <p:nvSpPr>
          <p:cNvPr id="72" name="Slide Number Placeholder 2"/>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131061-54BD-4E58-A44F-1AF51EC79D8E}" type="slidenum">
              <a:rPr lang="en-US" smtClean="0"/>
              <a:pPr/>
              <a:t>38</a:t>
            </a:fld>
            <a:endParaRPr lang="en-US"/>
          </a:p>
        </p:txBody>
      </p:sp>
      <p:sp>
        <p:nvSpPr>
          <p:cNvPr id="18" name="Rechteck 17"/>
          <p:cNvSpPr/>
          <p:nvPr/>
        </p:nvSpPr>
        <p:spPr>
          <a:xfrm>
            <a:off x="5817506" y="5756503"/>
            <a:ext cx="6061211" cy="369332"/>
          </a:xfrm>
          <a:prstGeom prst="rect">
            <a:avLst/>
          </a:prstGeom>
        </p:spPr>
        <p:txBody>
          <a:bodyPr wrap="none">
            <a:spAutoFit/>
          </a:bodyPr>
          <a:lstStyle/>
          <a:p>
            <a:r>
              <a:rPr lang="en-US" b="1" baseline="30000" dirty="0" smtClean="0"/>
              <a:t>2 </a:t>
            </a:r>
            <a:r>
              <a:rPr lang="en-US" b="1" dirty="0" err="1" smtClean="0"/>
              <a:t>LwC</a:t>
            </a:r>
            <a:r>
              <a:rPr lang="en-US" b="1" dirty="0"/>
              <a:t>, SMVs, Shreds, Wedge, </a:t>
            </a:r>
            <a:r>
              <a:rPr lang="en-US" b="1" dirty="0" err="1" smtClean="0"/>
              <a:t>Nexen</a:t>
            </a:r>
            <a:r>
              <a:rPr lang="en-US" b="1" dirty="0" smtClean="0"/>
              <a:t>, </a:t>
            </a:r>
            <a:r>
              <a:rPr lang="en-US" b="1" dirty="0"/>
              <a:t>Dune, </a:t>
            </a:r>
            <a:r>
              <a:rPr lang="en-US" b="1" dirty="0" err="1"/>
              <a:t>SeCage</a:t>
            </a:r>
            <a:r>
              <a:rPr lang="en-US" b="1" dirty="0"/>
              <a:t>, </a:t>
            </a:r>
            <a:r>
              <a:rPr lang="en-US" b="1" dirty="0" err="1"/>
              <a:t>TrustVisor</a:t>
            </a:r>
            <a:endParaRPr lang="de-DE" dirty="0"/>
          </a:p>
        </p:txBody>
      </p:sp>
      <p:sp>
        <p:nvSpPr>
          <p:cNvPr id="19" name="Rechteck 18"/>
          <p:cNvSpPr/>
          <p:nvPr/>
        </p:nvSpPr>
        <p:spPr>
          <a:xfrm>
            <a:off x="5817506" y="6083738"/>
            <a:ext cx="1795043" cy="369332"/>
          </a:xfrm>
          <a:prstGeom prst="rect">
            <a:avLst/>
          </a:prstGeom>
        </p:spPr>
        <p:txBody>
          <a:bodyPr wrap="none">
            <a:spAutoFit/>
          </a:bodyPr>
          <a:lstStyle/>
          <a:p>
            <a:r>
              <a:rPr lang="en-US" b="1" baseline="30000" dirty="0" smtClean="0"/>
              <a:t>3 </a:t>
            </a:r>
            <a:r>
              <a:rPr lang="en-US" b="1" dirty="0" err="1" smtClean="0"/>
              <a:t>MemSentry</a:t>
            </a:r>
            <a:r>
              <a:rPr lang="en-US" b="1" dirty="0" smtClean="0"/>
              <a:t>, SFI</a:t>
            </a:r>
            <a:endParaRPr lang="de-DE" dirty="0"/>
          </a:p>
        </p:txBody>
      </p:sp>
      <p:sp>
        <p:nvSpPr>
          <p:cNvPr id="20" name="Rechteck 19"/>
          <p:cNvSpPr/>
          <p:nvPr/>
        </p:nvSpPr>
        <p:spPr>
          <a:xfrm>
            <a:off x="5817505" y="5393671"/>
            <a:ext cx="2500493" cy="369332"/>
          </a:xfrm>
          <a:prstGeom prst="rect">
            <a:avLst/>
          </a:prstGeom>
        </p:spPr>
        <p:txBody>
          <a:bodyPr wrap="none">
            <a:spAutoFit/>
          </a:bodyPr>
          <a:lstStyle/>
          <a:p>
            <a:r>
              <a:rPr lang="en-US" b="1" baseline="30000" dirty="0" smtClean="0"/>
              <a:t>1</a:t>
            </a:r>
            <a:r>
              <a:rPr lang="en-US" b="1" dirty="0" smtClean="0"/>
              <a:t> ASLR-Guard, Near, </a:t>
            </a:r>
            <a:r>
              <a:rPr lang="en-US" b="1" dirty="0" err="1" smtClean="0"/>
              <a:t>XnR</a:t>
            </a:r>
            <a:endParaRPr lang="de-DE" dirty="0"/>
          </a:p>
        </p:txBody>
      </p:sp>
      <p:sp>
        <p:nvSpPr>
          <p:cNvPr id="24" name="TextBox 60"/>
          <p:cNvSpPr txBox="1"/>
          <p:nvPr/>
        </p:nvSpPr>
        <p:spPr>
          <a:xfrm>
            <a:off x="362525" y="3786448"/>
            <a:ext cx="2433540" cy="707886"/>
          </a:xfrm>
          <a:prstGeom prst="rect">
            <a:avLst/>
          </a:prstGeom>
          <a:noFill/>
        </p:spPr>
        <p:txBody>
          <a:bodyPr wrap="square" rtlCol="0">
            <a:spAutoFit/>
          </a:bodyPr>
          <a:lstStyle/>
          <a:p>
            <a:pPr algn="ctr"/>
            <a:r>
              <a:rPr lang="en-US" sz="2000" b="1" dirty="0" smtClean="0"/>
              <a:t>Language and Runtime Techniques</a:t>
            </a:r>
            <a:endParaRPr lang="en-US" sz="2000" b="1" dirty="0"/>
          </a:p>
        </p:txBody>
      </p:sp>
      <p:sp>
        <p:nvSpPr>
          <p:cNvPr id="26" name="Rectangle 62"/>
          <p:cNvSpPr/>
          <p:nvPr/>
        </p:nvSpPr>
        <p:spPr>
          <a:xfrm>
            <a:off x="424109" y="6083738"/>
            <a:ext cx="2310372" cy="3112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Operating System</a:t>
            </a:r>
            <a:endParaRPr lang="en-US" sz="2000" dirty="0">
              <a:solidFill>
                <a:schemeClr val="tx1"/>
              </a:solidFill>
            </a:endParaRPr>
          </a:p>
        </p:txBody>
      </p:sp>
      <p:sp>
        <p:nvSpPr>
          <p:cNvPr id="27" name="Rectangle 63"/>
          <p:cNvSpPr/>
          <p:nvPr/>
        </p:nvSpPr>
        <p:spPr>
          <a:xfrm>
            <a:off x="1130310" y="5307642"/>
            <a:ext cx="1368150" cy="5246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solidFill>
                  <a:schemeClr val="tx1"/>
                </a:solidFill>
              </a:rPr>
              <a:t>Sensitive data</a:t>
            </a:r>
            <a:endParaRPr lang="en-US" sz="2000" dirty="0">
              <a:solidFill>
                <a:schemeClr val="tx1"/>
              </a:solidFill>
            </a:endParaRPr>
          </a:p>
        </p:txBody>
      </p:sp>
      <p:sp>
        <p:nvSpPr>
          <p:cNvPr id="28" name="Rectangle 64"/>
          <p:cNvSpPr/>
          <p:nvPr/>
        </p:nvSpPr>
        <p:spPr>
          <a:xfrm>
            <a:off x="2181127" y="4834664"/>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9" name="Rectangle 65"/>
          <p:cNvSpPr/>
          <p:nvPr/>
        </p:nvSpPr>
        <p:spPr>
          <a:xfrm>
            <a:off x="947968" y="5064716"/>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1" name="Rectangle 67"/>
          <p:cNvSpPr/>
          <p:nvPr/>
        </p:nvSpPr>
        <p:spPr>
          <a:xfrm>
            <a:off x="991268" y="4784044"/>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2" name="Rectangle 68"/>
          <p:cNvSpPr/>
          <p:nvPr/>
        </p:nvSpPr>
        <p:spPr>
          <a:xfrm>
            <a:off x="1608869" y="4771536"/>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4" name="Rectangle 70"/>
          <p:cNvSpPr/>
          <p:nvPr/>
        </p:nvSpPr>
        <p:spPr>
          <a:xfrm>
            <a:off x="1739513" y="5008106"/>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5" name="Rectangle 71"/>
          <p:cNvSpPr/>
          <p:nvPr/>
        </p:nvSpPr>
        <p:spPr>
          <a:xfrm>
            <a:off x="817324" y="5513338"/>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6" name="Rectangle 72"/>
          <p:cNvSpPr/>
          <p:nvPr/>
        </p:nvSpPr>
        <p:spPr>
          <a:xfrm>
            <a:off x="540414" y="4593364"/>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7" name="Rectangle 73"/>
          <p:cNvSpPr/>
          <p:nvPr/>
        </p:nvSpPr>
        <p:spPr>
          <a:xfrm>
            <a:off x="2498460" y="4873845"/>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8" name="Rectangle 74"/>
          <p:cNvSpPr/>
          <p:nvPr/>
        </p:nvSpPr>
        <p:spPr>
          <a:xfrm>
            <a:off x="1317527" y="4947883"/>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9" name="Rectangle 75"/>
          <p:cNvSpPr/>
          <p:nvPr/>
        </p:nvSpPr>
        <p:spPr>
          <a:xfrm>
            <a:off x="631136" y="5114236"/>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40" name="Rectangle 76"/>
          <p:cNvSpPr/>
          <p:nvPr/>
        </p:nvSpPr>
        <p:spPr>
          <a:xfrm>
            <a:off x="2014205" y="5084047"/>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41" name="Rectangle 77"/>
          <p:cNvSpPr/>
          <p:nvPr/>
        </p:nvSpPr>
        <p:spPr>
          <a:xfrm>
            <a:off x="475092" y="5582972"/>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46" name="Rectangle 26"/>
          <p:cNvSpPr/>
          <p:nvPr/>
        </p:nvSpPr>
        <p:spPr>
          <a:xfrm>
            <a:off x="482601" y="2088286"/>
            <a:ext cx="2221467" cy="98032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Application</a:t>
            </a:r>
          </a:p>
          <a:p>
            <a:pPr algn="ctr"/>
            <a:endParaRPr lang="en-US" sz="2000" dirty="0">
              <a:solidFill>
                <a:schemeClr val="tx1"/>
              </a:solidFill>
            </a:endParaRPr>
          </a:p>
          <a:p>
            <a:pPr algn="ctr"/>
            <a:endParaRPr lang="en-US" sz="2000" dirty="0">
              <a:solidFill>
                <a:schemeClr val="tx1"/>
              </a:solidFill>
            </a:endParaRPr>
          </a:p>
        </p:txBody>
      </p:sp>
      <p:sp>
        <p:nvSpPr>
          <p:cNvPr id="48" name="Rectangle 27"/>
          <p:cNvSpPr/>
          <p:nvPr/>
        </p:nvSpPr>
        <p:spPr>
          <a:xfrm rot="21348768">
            <a:off x="1177380" y="2453358"/>
            <a:ext cx="1434486" cy="5246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solidFill>
                  <a:schemeClr val="tx1"/>
                </a:solidFill>
              </a:rPr>
              <a:t>Sensitive data</a:t>
            </a:r>
            <a:endParaRPr lang="en-US" sz="2000" dirty="0">
              <a:solidFill>
                <a:schemeClr val="tx1"/>
              </a:solidFill>
            </a:endParaRPr>
          </a:p>
        </p:txBody>
      </p:sp>
      <p:sp>
        <p:nvSpPr>
          <p:cNvPr id="49" name="Rectangle 35"/>
          <p:cNvSpPr/>
          <p:nvPr/>
        </p:nvSpPr>
        <p:spPr>
          <a:xfrm>
            <a:off x="482601" y="3143827"/>
            <a:ext cx="2221467" cy="3112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Operating System</a:t>
            </a:r>
            <a:endParaRPr lang="en-US" sz="2000" dirty="0">
              <a:solidFill>
                <a:schemeClr val="tx1"/>
              </a:solidFill>
            </a:endParaRPr>
          </a:p>
        </p:txBody>
      </p:sp>
      <p:sp>
        <p:nvSpPr>
          <p:cNvPr id="50" name="Rectangle 37"/>
          <p:cNvSpPr/>
          <p:nvPr/>
        </p:nvSpPr>
        <p:spPr>
          <a:xfrm>
            <a:off x="4549140" y="2093403"/>
            <a:ext cx="1130299" cy="9863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solidFill>
                  <a:schemeClr val="tx1"/>
                </a:solidFill>
              </a:rPr>
              <a:t>Sensitive data</a:t>
            </a:r>
            <a:endParaRPr lang="en-US" sz="2000" dirty="0">
              <a:solidFill>
                <a:schemeClr val="tx1"/>
              </a:solidFill>
            </a:endParaRPr>
          </a:p>
        </p:txBody>
      </p:sp>
      <p:sp>
        <p:nvSpPr>
          <p:cNvPr id="51" name="Rectangle 38"/>
          <p:cNvSpPr/>
          <p:nvPr/>
        </p:nvSpPr>
        <p:spPr>
          <a:xfrm>
            <a:off x="3031245" y="2093403"/>
            <a:ext cx="1442037" cy="98638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Application</a:t>
            </a:r>
          </a:p>
        </p:txBody>
      </p:sp>
      <p:sp>
        <p:nvSpPr>
          <p:cNvPr id="52" name="TextBox 43"/>
          <p:cNvSpPr txBox="1"/>
          <p:nvPr/>
        </p:nvSpPr>
        <p:spPr>
          <a:xfrm>
            <a:off x="3031245" y="1700334"/>
            <a:ext cx="2648194" cy="400110"/>
          </a:xfrm>
          <a:prstGeom prst="rect">
            <a:avLst/>
          </a:prstGeom>
          <a:noFill/>
        </p:spPr>
        <p:txBody>
          <a:bodyPr wrap="square" rtlCol="0">
            <a:spAutoFit/>
          </a:bodyPr>
          <a:lstStyle/>
          <a:p>
            <a:pPr algn="ctr"/>
            <a:r>
              <a:rPr lang="en-US" sz="2000" b="1" dirty="0" smtClean="0"/>
              <a:t>OS/VMM-Based</a:t>
            </a:r>
            <a:endParaRPr lang="en-US" sz="2000" b="1" dirty="0"/>
          </a:p>
        </p:txBody>
      </p:sp>
      <p:sp>
        <p:nvSpPr>
          <p:cNvPr id="54" name="TextBox 44"/>
          <p:cNvSpPr txBox="1"/>
          <p:nvPr/>
        </p:nvSpPr>
        <p:spPr>
          <a:xfrm>
            <a:off x="482601" y="1714940"/>
            <a:ext cx="2221467" cy="400110"/>
          </a:xfrm>
          <a:prstGeom prst="rect">
            <a:avLst/>
          </a:prstGeom>
          <a:noFill/>
        </p:spPr>
        <p:txBody>
          <a:bodyPr wrap="square" rtlCol="0">
            <a:spAutoFit/>
          </a:bodyPr>
          <a:lstStyle/>
          <a:p>
            <a:pPr algn="ctr"/>
            <a:r>
              <a:rPr lang="en-US" sz="2000" b="1" dirty="0" smtClean="0"/>
              <a:t>ASLR-based Hiding</a:t>
            </a:r>
            <a:endParaRPr lang="en-US" sz="2000" b="1" dirty="0"/>
          </a:p>
        </p:txBody>
      </p:sp>
      <p:sp>
        <p:nvSpPr>
          <p:cNvPr id="55" name="Rectangle 36"/>
          <p:cNvSpPr/>
          <p:nvPr/>
        </p:nvSpPr>
        <p:spPr>
          <a:xfrm>
            <a:off x="3028363" y="3155005"/>
            <a:ext cx="2651075" cy="3112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OS + VMM</a:t>
            </a:r>
            <a:endParaRPr lang="en-US" sz="2000" dirty="0">
              <a:solidFill>
                <a:schemeClr val="tx1"/>
              </a:solidFill>
            </a:endParaRPr>
          </a:p>
        </p:txBody>
      </p:sp>
      <p:graphicFrame>
        <p:nvGraphicFramePr>
          <p:cNvPr id="42" name="Google Shape;94;p13"/>
          <p:cNvGraphicFramePr/>
          <p:nvPr>
            <p:extLst/>
          </p:nvPr>
        </p:nvGraphicFramePr>
        <p:xfrm>
          <a:off x="5863806" y="1691393"/>
          <a:ext cx="6166730" cy="3230900"/>
        </p:xfrm>
        <a:graphic>
          <a:graphicData uri="http://schemas.openxmlformats.org/drawingml/2006/table">
            <a:tbl>
              <a:tblPr firstRow="1" bandRow="1">
                <a:noFill/>
              </a:tblPr>
              <a:tblGrid>
                <a:gridCol w="1184108"/>
                <a:gridCol w="1308295"/>
                <a:gridCol w="1012874"/>
                <a:gridCol w="1187030"/>
                <a:gridCol w="1474423"/>
              </a:tblGrid>
              <a:tr h="392343">
                <a:tc>
                  <a:txBody>
                    <a:bodyPr/>
                    <a:lstStyle/>
                    <a:p>
                      <a:pPr marL="0" marR="0" lvl="0" indent="0" algn="l" rtl="0">
                        <a:lnSpc>
                          <a:spcPct val="100000"/>
                        </a:lnSpc>
                        <a:spcBef>
                          <a:spcPts val="0"/>
                        </a:spcBef>
                        <a:spcAft>
                          <a:spcPts val="0"/>
                        </a:spcAft>
                        <a:buClr>
                          <a:srgbClr val="000000"/>
                        </a:buClr>
                        <a:buSzPts val="3000"/>
                        <a:buFont typeface="Arial"/>
                        <a:buNone/>
                      </a:pPr>
                      <a:endParaRPr sz="200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2600"/>
                        <a:buFont typeface="Arial"/>
                        <a:buNone/>
                      </a:pPr>
                      <a:r>
                        <a:rPr lang="en-US" sz="2000" b="1" u="none" strike="noStrike" cap="none" dirty="0"/>
                        <a:t>Execution overhead</a:t>
                      </a:r>
                      <a:endParaRPr sz="2000" b="1" u="none" strike="noStrike" cap="none" dirty="0"/>
                    </a:p>
                  </a:txBody>
                  <a:tcPr marL="91450" marR="91450" marT="0" marB="0" anchor="b">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de-DE"/>
                    </a:p>
                  </a:txBody>
                  <a:tcPr/>
                </a:tc>
                <a:tc rowSpan="2">
                  <a:txBody>
                    <a:bodyPr/>
                    <a:lstStyle/>
                    <a:p>
                      <a:pPr marL="0" marR="0" lvl="0" indent="0" algn="ctr" rtl="0">
                        <a:lnSpc>
                          <a:spcPct val="100000"/>
                        </a:lnSpc>
                        <a:spcBef>
                          <a:spcPts val="0"/>
                        </a:spcBef>
                        <a:spcAft>
                          <a:spcPts val="0"/>
                        </a:spcAft>
                        <a:buClr>
                          <a:schemeClr val="dk1"/>
                        </a:buClr>
                        <a:buSzPts val="2600"/>
                        <a:buFont typeface="Arial"/>
                        <a:buNone/>
                      </a:pPr>
                      <a:r>
                        <a:rPr lang="en-US" sz="2000" b="1"/>
                        <a:t>S</a:t>
                      </a:r>
                      <a:r>
                        <a:rPr lang="en-US" sz="2000" b="1" u="none" strike="noStrike" cap="none"/>
                        <a:t>witch</a:t>
                      </a:r>
                      <a:endParaRPr sz="2000" u="none" strike="noStrike" cap="none"/>
                    </a:p>
                    <a:p>
                      <a:pPr marL="0" marR="0" lvl="0" indent="0" algn="ctr" rtl="0">
                        <a:lnSpc>
                          <a:spcPct val="100000"/>
                        </a:lnSpc>
                        <a:spcBef>
                          <a:spcPts val="0"/>
                        </a:spcBef>
                        <a:spcAft>
                          <a:spcPts val="0"/>
                        </a:spcAft>
                        <a:buClr>
                          <a:schemeClr val="dk1"/>
                        </a:buClr>
                        <a:buSzPts val="2600"/>
                        <a:buFont typeface="Arial"/>
                        <a:buNone/>
                      </a:pPr>
                      <a:r>
                        <a:rPr lang="en-US" sz="2000" b="1" u="none" strike="noStrike" cap="none"/>
                        <a:t>overhead</a:t>
                      </a:r>
                      <a:endParaRPr sz="2000" b="1" u="none" strike="noStrike" cap="none"/>
                    </a:p>
                  </a:txBody>
                  <a:tcPr marL="91450" marR="914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lgn="ctr">
                      <a:solidFill>
                        <a:srgbClr val="000000"/>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rgbClr val="000000"/>
                        </a:buClr>
                        <a:buSzPts val="2600"/>
                        <a:buFont typeface="Arial"/>
                        <a:buNone/>
                      </a:pPr>
                      <a:r>
                        <a:rPr lang="en-US" sz="2000" b="1" u="none" strike="noStrike" cap="none"/>
                        <a:t>Threat model</a:t>
                      </a:r>
                      <a:endParaRPr sz="2000" b="1" u="none" strike="noStrike" cap="none"/>
                    </a:p>
                  </a:txBody>
                  <a:tcPr marL="91450" marR="91450" marT="0" marB="0" anchor="ctr">
                    <a:lnL w="12700" cap="flat" cmpd="sng">
                      <a:solidFill>
                        <a:schemeClr val="dk1"/>
                      </a:solidFill>
                      <a:prstDash val="solid"/>
                      <a:round/>
                      <a:headEnd type="none" w="sm" len="sm"/>
                      <a:tailEnd type="none" w="sm" len="sm"/>
                    </a:lnL>
                    <a:lnR w="12700" cap="flat" cmpd="sng">
                      <a:solidFill>
                        <a:schemeClr val="dk1">
                          <a:alpha val="0"/>
                        </a:scheme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lgn="ctr">
                      <a:solidFill>
                        <a:srgbClr val="000000"/>
                      </a:solidFill>
                      <a:prstDash val="solid"/>
                      <a:round/>
                      <a:headEnd type="none" w="sm" len="sm"/>
                      <a:tailEnd type="none" w="sm" len="sm"/>
                    </a:lnB>
                  </a:tcPr>
                </a:tc>
              </a:tr>
              <a:tr h="392343">
                <a:tc>
                  <a:txBody>
                    <a:bodyPr/>
                    <a:lstStyle/>
                    <a:p>
                      <a:pPr marL="0" marR="0" lvl="0" indent="0" algn="l" rtl="0">
                        <a:lnSpc>
                          <a:spcPct val="100000"/>
                        </a:lnSpc>
                        <a:spcBef>
                          <a:spcPts val="0"/>
                        </a:spcBef>
                        <a:spcAft>
                          <a:spcPts val="0"/>
                        </a:spcAft>
                        <a:buClr>
                          <a:srgbClr val="000000"/>
                        </a:buClr>
                        <a:buSzPts val="3000"/>
                        <a:buFont typeface="Arial"/>
                        <a:buNone/>
                      </a:pPr>
                      <a:endParaRPr sz="20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000" b="1" u="none" strike="noStrike" cap="none" dirty="0"/>
                        <a:t>Untrusted </a:t>
                      </a:r>
                      <a:endParaRPr sz="2000" b="1" u="none" strike="noStrike" cap="none" dirty="0"/>
                    </a:p>
                  </a:txBody>
                  <a:tcPr marL="91450" marR="91450" marT="0" marB="0" anchor="b">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000" b="1" u="none" strike="noStrike" cap="none" dirty="0"/>
                        <a:t>Trusted</a:t>
                      </a:r>
                      <a:endParaRPr sz="2000" b="1" u="none" strike="noStrike" cap="none" dirty="0"/>
                    </a:p>
                  </a:txBody>
                  <a:tcPr marL="91450" marR="91450" marT="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vMerge="1">
                  <a:txBody>
                    <a:bodyPr/>
                    <a:lstStyle/>
                    <a:p>
                      <a:endParaRPr lang="de-DE"/>
                    </a:p>
                  </a:txBody>
                  <a:tcPr/>
                </a:tc>
                <a:tc vMerge="1">
                  <a:txBody>
                    <a:bodyPr/>
                    <a:lstStyle/>
                    <a:p>
                      <a:endParaRPr lang="de-DE"/>
                    </a:p>
                  </a:txBody>
                  <a:tcPr/>
                </a:tc>
              </a:tr>
              <a:tr h="566707">
                <a:tc>
                  <a:txBody>
                    <a:bodyPr/>
                    <a:lstStyle/>
                    <a:p>
                      <a:pPr marL="0" marR="0" lvl="0" indent="0" algn="r" rtl="0">
                        <a:lnSpc>
                          <a:spcPct val="100000"/>
                        </a:lnSpc>
                        <a:spcBef>
                          <a:spcPts val="0"/>
                        </a:spcBef>
                        <a:spcAft>
                          <a:spcPts val="0"/>
                        </a:spcAft>
                        <a:buClr>
                          <a:srgbClr val="000000"/>
                        </a:buClr>
                        <a:buSzPts val="2600"/>
                        <a:buFont typeface="Arial"/>
                        <a:buNone/>
                      </a:pPr>
                      <a:r>
                        <a:rPr lang="en-US" sz="2000" b="1" u="none" strike="noStrike" cap="none" dirty="0" smtClean="0"/>
                        <a:t>ASLR</a:t>
                      </a:r>
                      <a:r>
                        <a:rPr lang="en-US" sz="2000" b="1" baseline="30000" dirty="0" smtClean="0"/>
                        <a:t>1</a:t>
                      </a:r>
                      <a:endParaRPr sz="2000" b="1"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1" dirty="0">
                          <a:solidFill>
                            <a:srgbClr val="2F6518"/>
                          </a:solidFill>
                        </a:rPr>
                        <a:t>Low</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1" u="none" strike="noStrike" cap="none">
                          <a:solidFill>
                            <a:srgbClr val="2F6518"/>
                          </a:solidFill>
                        </a:rPr>
                        <a:t>None</a:t>
                      </a:r>
                      <a:endParaRPr sz="2000" b="1" u="none" strike="noStrike" cap="none">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a:solidFill>
                            <a:srgbClr val="2F6518"/>
                          </a:solidFill>
                        </a:rPr>
                        <a:t>None</a:t>
                      </a:r>
                      <a:endParaRPr sz="2000" b="1" u="none" strike="noStrike" cap="none">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1" u="none" strike="noStrike" cap="none" dirty="0">
                          <a:solidFill>
                            <a:srgbClr val="990000"/>
                          </a:solidFill>
                        </a:rPr>
                        <a:t>Application bugs </a:t>
                      </a:r>
                      <a:r>
                        <a:rPr lang="en-US" sz="2000" b="1" u="none" strike="noStrike" cap="none" dirty="0" smtClean="0">
                          <a:solidFill>
                            <a:srgbClr val="990000"/>
                          </a:solidFill>
                        </a:rPr>
                        <a:t>only</a:t>
                      </a:r>
                      <a:endParaRPr sz="2000" b="1" u="none" strike="noStrike" cap="none" dirty="0">
                        <a:solidFill>
                          <a:srgbClr val="990000"/>
                        </a:solidFill>
                      </a:endParaRPr>
                    </a:p>
                  </a:txBody>
                  <a:tcPr marL="0" marR="0" marT="0" marB="0" anchor="ctr">
                    <a:lnL w="12700" cap="flat" cmpd="sng" algn="ctr">
                      <a:solidFill>
                        <a:srgbClr val="000000"/>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66707">
                <a:tc>
                  <a:txBody>
                    <a:bodyPr/>
                    <a:lstStyle/>
                    <a:p>
                      <a:pPr marL="0" marR="0" lvl="0" indent="0" algn="r" rtl="0">
                        <a:lnSpc>
                          <a:spcPct val="100000"/>
                        </a:lnSpc>
                        <a:spcBef>
                          <a:spcPts val="0"/>
                        </a:spcBef>
                        <a:spcAft>
                          <a:spcPts val="0"/>
                        </a:spcAft>
                        <a:buClr>
                          <a:srgbClr val="000000"/>
                        </a:buClr>
                        <a:buSzPts val="1100"/>
                        <a:buFont typeface="Arial"/>
                        <a:buNone/>
                      </a:pPr>
                      <a:r>
                        <a:rPr lang="en-US" sz="2000" b="1" u="none" strike="noStrike" cap="none" dirty="0" smtClean="0"/>
                        <a:t>OS/VMM-based</a:t>
                      </a:r>
                      <a:r>
                        <a:rPr lang="en-US" sz="2000" b="1" baseline="30000" dirty="0" smtClean="0"/>
                        <a:t>2</a:t>
                      </a:r>
                      <a:endParaRPr sz="2000" b="1"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dirty="0">
                          <a:solidFill>
                            <a:srgbClr val="2F6518"/>
                          </a:solidFill>
                        </a:rPr>
                        <a:t>Low</a:t>
                      </a:r>
                      <a:endParaRPr sz="2000" b="1" u="none" strike="noStrike" cap="none" dirty="0">
                        <a:solidFill>
                          <a:srgbClr val="BF7335"/>
                        </a:solidFill>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dirty="0">
                          <a:solidFill>
                            <a:srgbClr val="2F6518"/>
                          </a:solidFill>
                        </a:rPr>
                        <a:t>Low</a:t>
                      </a:r>
                      <a:endParaRPr sz="2000" b="1" u="none" strike="noStrike" cap="none" dirty="0">
                        <a:solidFill>
                          <a:srgbClr val="2F6518"/>
                        </a:solidFill>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dirty="0">
                          <a:solidFill>
                            <a:schemeClr val="accent2"/>
                          </a:solidFill>
                        </a:rPr>
                        <a:t>Medium</a:t>
                      </a:r>
                      <a:endParaRPr sz="2000" b="1" u="none" strike="noStrike" cap="none" dirty="0">
                        <a:solidFill>
                          <a:schemeClr val="accent2"/>
                        </a:solidFill>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1" u="none" strike="noStrike" cap="none" dirty="0" smtClean="0">
                          <a:solidFill>
                            <a:srgbClr val="2F6518"/>
                          </a:solidFill>
                        </a:rPr>
                        <a:t>Any </a:t>
                      </a:r>
                      <a:r>
                        <a:rPr lang="en-US" sz="2000" b="1" u="none" strike="noStrike" cap="none" dirty="0" err="1" smtClean="0">
                          <a:solidFill>
                            <a:srgbClr val="2F6518"/>
                          </a:solidFill>
                        </a:rPr>
                        <a:t>userspace</a:t>
                      </a:r>
                      <a:endParaRPr sz="2000" b="1" u="none" strike="noStrike" cap="none" dirty="0">
                        <a:solidFill>
                          <a:srgbClr val="2F6518"/>
                        </a:solidFill>
                      </a:endParaRPr>
                    </a:p>
                  </a:txBody>
                  <a:tcPr marL="0" marR="0" marT="0" marB="0" anchor="ctr">
                    <a:lnL w="12700" cap="flat" cmpd="sng">
                      <a:solidFill>
                        <a:srgbClr val="000000"/>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r>
              <a:tr h="566707">
                <a:tc>
                  <a:txBody>
                    <a:bodyPr/>
                    <a:lstStyle/>
                    <a:p>
                      <a:pPr marL="0" marR="0" lvl="0" indent="0" algn="r" rtl="0">
                        <a:lnSpc>
                          <a:spcPct val="100000"/>
                        </a:lnSpc>
                        <a:spcBef>
                          <a:spcPts val="0"/>
                        </a:spcBef>
                        <a:spcAft>
                          <a:spcPts val="0"/>
                        </a:spcAft>
                        <a:buClr>
                          <a:srgbClr val="000000"/>
                        </a:buClr>
                        <a:buSzPts val="2600"/>
                        <a:buFont typeface="Arial"/>
                        <a:buNone/>
                      </a:pPr>
                      <a:r>
                        <a:rPr lang="en-US" sz="2000" b="1" u="none" strike="noStrike" cap="none" dirty="0" smtClean="0"/>
                        <a:t>Lang. &amp; RT</a:t>
                      </a:r>
                      <a:r>
                        <a:rPr lang="en-US" sz="2000" b="1" u="none" strike="noStrike" cap="none" baseline="30000" dirty="0" smtClean="0"/>
                        <a:t>3</a:t>
                      </a:r>
                      <a:endParaRPr sz="2000" b="1"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1" u="none" strike="noStrike" cap="none" dirty="0" smtClean="0">
                          <a:solidFill>
                            <a:schemeClr val="accent2"/>
                          </a:solidFill>
                        </a:rPr>
                        <a:t>Medium</a:t>
                      </a:r>
                      <a:r>
                        <a:rPr lang="en-US" sz="2000" b="1" u="none" strike="noStrike" cap="none" dirty="0" smtClean="0">
                          <a:solidFill>
                            <a:srgbClr val="990000"/>
                          </a:solidFill>
                        </a:rPr>
                        <a:t> – High</a:t>
                      </a:r>
                      <a:endParaRPr sz="2000" b="1" u="none" strike="noStrike" cap="none" dirty="0">
                        <a:solidFill>
                          <a:srgbClr val="990000"/>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1" u="none" strike="noStrike" cap="none" dirty="0">
                          <a:solidFill>
                            <a:srgbClr val="2F6518"/>
                          </a:solidFill>
                        </a:rPr>
                        <a:t>None</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dirty="0">
                          <a:solidFill>
                            <a:srgbClr val="2F6518"/>
                          </a:solidFill>
                        </a:rPr>
                        <a:t>None</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dirty="0">
                          <a:solidFill>
                            <a:srgbClr val="2F6518"/>
                          </a:solidFill>
                        </a:rPr>
                        <a:t>Any </a:t>
                      </a:r>
                      <a:r>
                        <a:rPr lang="en-US" sz="2000" b="1" u="none" strike="noStrike" cap="none" dirty="0" err="1" smtClean="0">
                          <a:solidFill>
                            <a:srgbClr val="2F6518"/>
                          </a:solidFill>
                        </a:rPr>
                        <a:t>userspace</a:t>
                      </a:r>
                      <a:endParaRPr sz="2000" b="1" u="none" strike="noStrike" cap="none" dirty="0">
                        <a:solidFill>
                          <a:srgbClr val="990000"/>
                        </a:solidFill>
                      </a:endParaRPr>
                    </a:p>
                  </a:txBody>
                  <a:tcPr marL="0" marR="0" marT="0" marB="0" anchor="ctr">
                    <a:lnL w="12700" cap="flat" cmpd="sng" algn="ctr">
                      <a:solidFill>
                        <a:srgbClr val="000000"/>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23114">
                <a:tc>
                  <a:txBody>
                    <a:bodyPr/>
                    <a:lstStyle/>
                    <a:p>
                      <a:pPr marL="0" marR="0" lvl="0" indent="0" algn="r" rtl="0">
                        <a:lnSpc>
                          <a:spcPct val="100000"/>
                        </a:lnSpc>
                        <a:spcBef>
                          <a:spcPts val="0"/>
                        </a:spcBef>
                        <a:spcAft>
                          <a:spcPts val="0"/>
                        </a:spcAft>
                        <a:buClr>
                          <a:srgbClr val="000000"/>
                        </a:buClr>
                        <a:buSzPts val="2600"/>
                        <a:buFont typeface="Arial"/>
                        <a:buNone/>
                      </a:pPr>
                      <a:r>
                        <a:rPr lang="en-US" sz="2000" b="1" u="none" strike="noStrike" cap="none" dirty="0"/>
                        <a:t>ERIM</a:t>
                      </a:r>
                      <a:endParaRPr sz="2000" b="1"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lumMod val="40000"/>
                        <a:lumOff val="60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dirty="0">
                          <a:solidFill>
                            <a:srgbClr val="2F6518"/>
                          </a:solidFill>
                        </a:rPr>
                        <a:t>Low</a:t>
                      </a:r>
                      <a:endParaRPr sz="200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accent6">
                        <a:lumMod val="40000"/>
                        <a:lumOff val="60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dirty="0">
                          <a:solidFill>
                            <a:srgbClr val="2F6518"/>
                          </a:solidFill>
                        </a:rPr>
                        <a:t>None</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accent6">
                        <a:lumMod val="40000"/>
                        <a:lumOff val="60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dirty="0">
                          <a:solidFill>
                            <a:srgbClr val="2F6518"/>
                          </a:solidFill>
                        </a:rPr>
                        <a:t>Low</a:t>
                      </a:r>
                      <a:endParaRPr sz="200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accent6">
                        <a:lumMod val="40000"/>
                        <a:lumOff val="60000"/>
                      </a:schemeClr>
                    </a:solidFill>
                  </a:tcPr>
                </a:tc>
                <a:tc>
                  <a:txBody>
                    <a:bodyPr/>
                    <a:lstStyle/>
                    <a:p>
                      <a:pPr marL="0" marR="0" lvl="0" indent="0" algn="ctr" rtl="0">
                        <a:lnSpc>
                          <a:spcPct val="100000"/>
                        </a:lnSpc>
                        <a:spcBef>
                          <a:spcPts val="0"/>
                        </a:spcBef>
                        <a:spcAft>
                          <a:spcPts val="0"/>
                        </a:spcAft>
                        <a:buClr>
                          <a:schemeClr val="lt1"/>
                        </a:buClr>
                        <a:buSzPts val="2800"/>
                        <a:buFont typeface="Calibri"/>
                        <a:buNone/>
                      </a:pPr>
                      <a:r>
                        <a:rPr lang="en-US" sz="2000" b="1" u="none" strike="noStrike" cap="none" dirty="0">
                          <a:solidFill>
                            <a:srgbClr val="2F6518"/>
                          </a:solidFill>
                        </a:rPr>
                        <a:t>Any </a:t>
                      </a:r>
                      <a:r>
                        <a:rPr lang="en-US" sz="2000" b="1" u="none" strike="noStrike" cap="none" dirty="0" err="1" smtClean="0">
                          <a:solidFill>
                            <a:srgbClr val="2F6518"/>
                          </a:solidFill>
                        </a:rPr>
                        <a:t>userspace</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solidFill>
                        <a:schemeClr val="lt2">
                          <a:alpha val="0"/>
                        </a:schemeClr>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accent6">
                        <a:lumMod val="40000"/>
                        <a:lumOff val="60000"/>
                      </a:schemeClr>
                    </a:solidFill>
                  </a:tcPr>
                </a:tc>
              </a:tr>
            </a:tbl>
          </a:graphicData>
        </a:graphic>
      </p:graphicFrame>
      <p:sp>
        <p:nvSpPr>
          <p:cNvPr id="56" name="Title 1"/>
          <p:cNvSpPr>
            <a:spLocks noGrp="1"/>
          </p:cNvSpPr>
          <p:nvPr>
            <p:ph type="title"/>
          </p:nvPr>
        </p:nvSpPr>
        <p:spPr/>
        <p:txBody>
          <a:bodyPr/>
          <a:lstStyle/>
          <a:p>
            <a:r>
              <a:rPr lang="en-US" b="1" dirty="0"/>
              <a:t>State of the art: Isolating </a:t>
            </a:r>
            <a:r>
              <a:rPr lang="en-US" b="1" dirty="0" smtClean="0"/>
              <a:t>in-memory state</a:t>
            </a:r>
            <a:endParaRPr lang="en-US" b="1" dirty="0"/>
          </a:p>
        </p:txBody>
      </p:sp>
    </p:spTree>
    <p:extLst>
      <p:ext uri="{BB962C8B-B14F-4D97-AF65-F5344CB8AC3E}">
        <p14:creationId xmlns:p14="http://schemas.microsoft.com/office/powerpoint/2010/main" val="4157825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0298874" y="3413172"/>
            <a:ext cx="666594" cy="8655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dirty="0" smtClean="0"/>
              <a:t>00</a:t>
            </a:r>
            <a:endParaRPr lang="en-US" sz="2800" dirty="0"/>
          </a:p>
        </p:txBody>
      </p:sp>
      <p:sp>
        <p:nvSpPr>
          <p:cNvPr id="29" name="Rectangle 28"/>
          <p:cNvSpPr/>
          <p:nvPr/>
        </p:nvSpPr>
        <p:spPr>
          <a:xfrm>
            <a:off x="10298874" y="3413172"/>
            <a:ext cx="666594" cy="8655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smtClean="0">
                <a:solidFill>
                  <a:schemeClr val="accent6">
                    <a:lumMod val="75000"/>
                  </a:schemeClr>
                </a:solidFill>
              </a:rPr>
              <a:t>11</a:t>
            </a:r>
            <a:endParaRPr lang="en-US" sz="2800" b="1" dirty="0">
              <a:solidFill>
                <a:schemeClr val="accent6">
                  <a:lumMod val="75000"/>
                </a:schemeClr>
              </a:solidFill>
            </a:endParaRPr>
          </a:p>
        </p:txBody>
      </p:sp>
      <p:sp>
        <p:nvSpPr>
          <p:cNvPr id="2" name="Title 1"/>
          <p:cNvSpPr>
            <a:spLocks noGrp="1"/>
          </p:cNvSpPr>
          <p:nvPr>
            <p:ph type="title"/>
          </p:nvPr>
        </p:nvSpPr>
        <p:spPr/>
        <p:txBody>
          <a:bodyPr/>
          <a:lstStyle/>
          <a:p>
            <a:r>
              <a:rPr lang="en-US" dirty="0" smtClean="0"/>
              <a:t>Isolating sensitive state with Intel MPK</a:t>
            </a:r>
            <a:endParaRPr lang="en-US" dirty="0"/>
          </a:p>
        </p:txBody>
      </p:sp>
      <p:sp>
        <p:nvSpPr>
          <p:cNvPr id="23" name="Slide Number Placeholder 22"/>
          <p:cNvSpPr>
            <a:spLocks noGrp="1"/>
          </p:cNvSpPr>
          <p:nvPr>
            <p:ph type="sldNum" sz="quarter" idx="12"/>
          </p:nvPr>
        </p:nvSpPr>
        <p:spPr/>
        <p:txBody>
          <a:bodyPr/>
          <a:lstStyle/>
          <a:p>
            <a:fld id="{5E131061-54BD-4E58-A44F-1AF51EC79D8E}" type="slidenum">
              <a:rPr lang="en-US" smtClean="0"/>
              <a:pPr/>
              <a:t>39</a:t>
            </a:fld>
            <a:endParaRPr lang="en-US" dirty="0"/>
          </a:p>
        </p:txBody>
      </p:sp>
      <p:sp>
        <p:nvSpPr>
          <p:cNvPr id="4" name="Rectangle 3"/>
          <p:cNvSpPr/>
          <p:nvPr/>
        </p:nvSpPr>
        <p:spPr>
          <a:xfrm>
            <a:off x="2864052" y="2180239"/>
            <a:ext cx="3739874" cy="3126814"/>
          </a:xfrm>
          <a:prstGeom prst="rect">
            <a:avLst/>
          </a:prstGeom>
          <a:noFill/>
        </p:spPr>
        <p:style>
          <a:lnRef idx="2">
            <a:schemeClr val="dk1"/>
          </a:lnRef>
          <a:fillRef idx="1">
            <a:schemeClr val="lt1"/>
          </a:fillRef>
          <a:effectRef idx="0">
            <a:schemeClr val="dk1"/>
          </a:effectRef>
          <a:fontRef idx="minor">
            <a:schemeClr val="dk1"/>
          </a:fontRef>
        </p:style>
        <p:txBody>
          <a:bodyPr rtlCol="0" anchor="ctr" anchorCtr="0"/>
          <a:lstStyle/>
          <a:p>
            <a:pPr algn="ctr"/>
            <a:endParaRPr lang="en-US" sz="3100" dirty="0"/>
          </a:p>
        </p:txBody>
      </p:sp>
      <p:sp>
        <p:nvSpPr>
          <p:cNvPr id="6" name="Rectangle 5"/>
          <p:cNvSpPr/>
          <p:nvPr/>
        </p:nvSpPr>
        <p:spPr>
          <a:xfrm>
            <a:off x="2854529" y="1652082"/>
            <a:ext cx="3749397" cy="523220"/>
          </a:xfrm>
          <a:prstGeom prst="rect">
            <a:avLst/>
          </a:prstGeom>
        </p:spPr>
        <p:txBody>
          <a:bodyPr wrap="square">
            <a:spAutoFit/>
          </a:bodyPr>
          <a:lstStyle/>
          <a:p>
            <a:pPr algn="ctr"/>
            <a:r>
              <a:rPr lang="en-US" sz="2800" dirty="0"/>
              <a:t>Address Space</a:t>
            </a:r>
          </a:p>
        </p:txBody>
      </p:sp>
      <p:sp>
        <p:nvSpPr>
          <p:cNvPr id="12" name="Rectangle 11"/>
          <p:cNvSpPr/>
          <p:nvPr/>
        </p:nvSpPr>
        <p:spPr>
          <a:xfrm>
            <a:off x="3444638" y="2534478"/>
            <a:ext cx="2586741" cy="8655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dirty="0" smtClean="0"/>
              <a:t>Sensitive State</a:t>
            </a:r>
            <a:endParaRPr lang="en-US" sz="2800" dirty="0"/>
          </a:p>
        </p:txBody>
      </p:sp>
      <p:sp>
        <p:nvSpPr>
          <p:cNvPr id="14" name="Rectangle 13"/>
          <p:cNvSpPr/>
          <p:nvPr/>
        </p:nvSpPr>
        <p:spPr>
          <a:xfrm>
            <a:off x="3108043" y="4152368"/>
            <a:ext cx="3241330" cy="91161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dirty="0" smtClean="0"/>
              <a:t>Untrusted</a:t>
            </a:r>
          </a:p>
          <a:p>
            <a:pPr algn="ctr"/>
            <a:r>
              <a:rPr lang="en-US" sz="2800" dirty="0" smtClean="0"/>
              <a:t>Application State</a:t>
            </a:r>
            <a:endParaRPr lang="en-US" sz="2800" dirty="0"/>
          </a:p>
        </p:txBody>
      </p:sp>
      <p:cxnSp>
        <p:nvCxnSpPr>
          <p:cNvPr id="20" name="Straight Connector 19"/>
          <p:cNvCxnSpPr/>
          <p:nvPr/>
        </p:nvCxnSpPr>
        <p:spPr>
          <a:xfrm>
            <a:off x="385918" y="3965220"/>
            <a:ext cx="8038257" cy="0"/>
          </a:xfrm>
          <a:prstGeom prst="line">
            <a:avLst/>
          </a:prstGeom>
          <a:ln w="38100">
            <a:solidFill>
              <a:schemeClr val="bg1">
                <a:lumMod val="65000"/>
              </a:schemeClr>
            </a:solidFill>
            <a:prstDash val="sysDash"/>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742003" y="3941706"/>
            <a:ext cx="1588898" cy="523220"/>
          </a:xfrm>
          <a:prstGeom prst="rect">
            <a:avLst/>
          </a:prstGeom>
        </p:spPr>
        <p:txBody>
          <a:bodyPr wrap="none">
            <a:spAutoFit/>
          </a:bodyPr>
          <a:lstStyle/>
          <a:p>
            <a:pPr algn="ctr"/>
            <a:r>
              <a:rPr lang="en-US" sz="2800" dirty="0" smtClean="0"/>
              <a:t>Domain 0</a:t>
            </a:r>
            <a:endParaRPr lang="en-US" sz="2800" dirty="0"/>
          </a:p>
        </p:txBody>
      </p:sp>
      <p:sp>
        <p:nvSpPr>
          <p:cNvPr id="22" name="Rectangle 21"/>
          <p:cNvSpPr/>
          <p:nvPr/>
        </p:nvSpPr>
        <p:spPr>
          <a:xfrm>
            <a:off x="742003" y="3464710"/>
            <a:ext cx="1588898" cy="523220"/>
          </a:xfrm>
          <a:prstGeom prst="rect">
            <a:avLst/>
          </a:prstGeom>
        </p:spPr>
        <p:txBody>
          <a:bodyPr wrap="none">
            <a:spAutoFit/>
          </a:bodyPr>
          <a:lstStyle/>
          <a:p>
            <a:pPr algn="ctr"/>
            <a:r>
              <a:rPr lang="en-US" sz="2800" dirty="0" smtClean="0"/>
              <a:t>Domain 1</a:t>
            </a:r>
            <a:endParaRPr lang="en-US" sz="2800" dirty="0"/>
          </a:p>
        </p:txBody>
      </p:sp>
      <p:sp>
        <p:nvSpPr>
          <p:cNvPr id="15" name="Rectangle 14"/>
          <p:cNvSpPr/>
          <p:nvPr/>
        </p:nvSpPr>
        <p:spPr>
          <a:xfrm>
            <a:off x="742003" y="2788064"/>
            <a:ext cx="1543692" cy="523220"/>
          </a:xfrm>
          <a:prstGeom prst="rect">
            <a:avLst/>
          </a:prstGeom>
        </p:spPr>
        <p:txBody>
          <a:bodyPr wrap="none">
            <a:spAutoFit/>
          </a:bodyPr>
          <a:lstStyle/>
          <a:p>
            <a:pPr algn="ctr"/>
            <a:r>
              <a:rPr lang="en-US" sz="2800" b="1" dirty="0" smtClean="0">
                <a:solidFill>
                  <a:schemeClr val="accent6"/>
                </a:solidFill>
              </a:rPr>
              <a:t>TRUSTED</a:t>
            </a:r>
            <a:endParaRPr lang="en-US" sz="2800" b="1" dirty="0">
              <a:solidFill>
                <a:schemeClr val="accent6"/>
              </a:solidFill>
            </a:endParaRPr>
          </a:p>
        </p:txBody>
      </p:sp>
      <p:sp>
        <p:nvSpPr>
          <p:cNvPr id="16" name="Rectangle 15"/>
          <p:cNvSpPr/>
          <p:nvPr/>
        </p:nvSpPr>
        <p:spPr>
          <a:xfrm>
            <a:off x="506363" y="4448381"/>
            <a:ext cx="2014975" cy="523220"/>
          </a:xfrm>
          <a:prstGeom prst="rect">
            <a:avLst/>
          </a:prstGeom>
        </p:spPr>
        <p:txBody>
          <a:bodyPr wrap="none">
            <a:spAutoFit/>
          </a:bodyPr>
          <a:lstStyle/>
          <a:p>
            <a:pPr algn="ctr"/>
            <a:r>
              <a:rPr lang="en-US" sz="2800" b="1" dirty="0" smtClean="0">
                <a:solidFill>
                  <a:srgbClr val="FF0000"/>
                </a:solidFill>
              </a:rPr>
              <a:t>UNTRUSTED</a:t>
            </a:r>
            <a:endParaRPr lang="en-US" sz="2800" b="1" dirty="0">
              <a:solidFill>
                <a:srgbClr val="FF0000"/>
              </a:solidFill>
            </a:endParaRPr>
          </a:p>
        </p:txBody>
      </p:sp>
      <p:sp>
        <p:nvSpPr>
          <p:cNvPr id="3" name="Rechteck 2"/>
          <p:cNvSpPr/>
          <p:nvPr/>
        </p:nvSpPr>
        <p:spPr>
          <a:xfrm>
            <a:off x="2864052" y="2180239"/>
            <a:ext cx="3739874" cy="3126814"/>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8" name="Rechteck 17"/>
          <p:cNvSpPr/>
          <p:nvPr/>
        </p:nvSpPr>
        <p:spPr>
          <a:xfrm>
            <a:off x="2854529" y="3965220"/>
            <a:ext cx="3749397" cy="1341833"/>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5" name="Rechteck 4"/>
          <p:cNvSpPr/>
          <p:nvPr/>
        </p:nvSpPr>
        <p:spPr>
          <a:xfrm>
            <a:off x="632749" y="5546022"/>
            <a:ext cx="10926502" cy="8796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600" dirty="0" smtClean="0"/>
              <a:t>Domain switch is a user-mode register write: efficient but vulnerable to attack.</a:t>
            </a:r>
            <a:endParaRPr lang="de-DE" sz="2600" dirty="0"/>
          </a:p>
        </p:txBody>
      </p:sp>
      <p:sp>
        <p:nvSpPr>
          <p:cNvPr id="24" name="Rectangle 23"/>
          <p:cNvSpPr/>
          <p:nvPr/>
        </p:nvSpPr>
        <p:spPr>
          <a:xfrm>
            <a:off x="9632280" y="3413172"/>
            <a:ext cx="666594" cy="8655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dirty="0" smtClean="0"/>
              <a:t>11</a:t>
            </a:r>
            <a:endParaRPr lang="en-US" sz="2800" dirty="0"/>
          </a:p>
        </p:txBody>
      </p:sp>
      <p:sp>
        <p:nvSpPr>
          <p:cNvPr id="26" name="Rectangle 25"/>
          <p:cNvSpPr/>
          <p:nvPr/>
        </p:nvSpPr>
        <p:spPr>
          <a:xfrm>
            <a:off x="8442603" y="2372445"/>
            <a:ext cx="3749397" cy="954107"/>
          </a:xfrm>
          <a:prstGeom prst="rect">
            <a:avLst/>
          </a:prstGeom>
        </p:spPr>
        <p:txBody>
          <a:bodyPr wrap="square">
            <a:spAutoFit/>
          </a:bodyPr>
          <a:lstStyle/>
          <a:p>
            <a:pPr algn="ctr"/>
            <a:r>
              <a:rPr lang="en-US" sz="2800" dirty="0" smtClean="0"/>
              <a:t>Permission </a:t>
            </a:r>
            <a:br>
              <a:rPr lang="en-US" sz="2800" dirty="0" smtClean="0"/>
            </a:br>
            <a:r>
              <a:rPr lang="en-US" sz="2800" dirty="0" smtClean="0"/>
              <a:t>Register (PKRU)</a:t>
            </a:r>
            <a:endParaRPr lang="en-US" sz="2800" dirty="0"/>
          </a:p>
        </p:txBody>
      </p:sp>
      <p:sp>
        <p:nvSpPr>
          <p:cNvPr id="27" name="Rectangle 26"/>
          <p:cNvSpPr/>
          <p:nvPr/>
        </p:nvSpPr>
        <p:spPr>
          <a:xfrm>
            <a:off x="9546866" y="4278749"/>
            <a:ext cx="837421" cy="523220"/>
          </a:xfrm>
          <a:prstGeom prst="rect">
            <a:avLst/>
          </a:prstGeom>
        </p:spPr>
        <p:txBody>
          <a:bodyPr wrap="square">
            <a:spAutoFit/>
          </a:bodyPr>
          <a:lstStyle/>
          <a:p>
            <a:pPr algn="ctr"/>
            <a:r>
              <a:rPr lang="en-US" sz="2800" dirty="0" smtClean="0"/>
              <a:t>D0</a:t>
            </a:r>
            <a:endParaRPr lang="en-US" sz="2800" dirty="0"/>
          </a:p>
        </p:txBody>
      </p:sp>
      <p:sp>
        <p:nvSpPr>
          <p:cNvPr id="28" name="Rectangle 27"/>
          <p:cNvSpPr/>
          <p:nvPr/>
        </p:nvSpPr>
        <p:spPr>
          <a:xfrm>
            <a:off x="10213460" y="4278749"/>
            <a:ext cx="837421" cy="523220"/>
          </a:xfrm>
          <a:prstGeom prst="rect">
            <a:avLst/>
          </a:prstGeom>
        </p:spPr>
        <p:txBody>
          <a:bodyPr wrap="square">
            <a:spAutoFit/>
          </a:bodyPr>
          <a:lstStyle/>
          <a:p>
            <a:pPr algn="ctr"/>
            <a:r>
              <a:rPr lang="en-US" sz="2800" dirty="0" smtClean="0"/>
              <a:t>D1</a:t>
            </a:r>
            <a:endParaRPr lang="en-US" sz="2800" dirty="0"/>
          </a:p>
        </p:txBody>
      </p:sp>
      <p:sp>
        <p:nvSpPr>
          <p:cNvPr id="30" name="Rectangle 29"/>
          <p:cNvSpPr/>
          <p:nvPr/>
        </p:nvSpPr>
        <p:spPr>
          <a:xfrm>
            <a:off x="10298874" y="3413172"/>
            <a:ext cx="666594" cy="8655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800" b="1" dirty="0" smtClean="0">
                <a:solidFill>
                  <a:srgbClr val="FF0000"/>
                </a:solidFill>
              </a:rPr>
              <a:t>00</a:t>
            </a:r>
            <a:endParaRPr lang="en-US" sz="2800" b="1" dirty="0">
              <a:solidFill>
                <a:srgbClr val="FF0000"/>
              </a:solidFill>
            </a:endParaRPr>
          </a:p>
        </p:txBody>
      </p:sp>
    </p:spTree>
    <p:extLst>
      <p:ext uri="{BB962C8B-B14F-4D97-AF65-F5344CB8AC3E}">
        <p14:creationId xmlns:p14="http://schemas.microsoft.com/office/powerpoint/2010/main" val="2066973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 presetClass="exit" presetSubtype="0" fill="hold" grpId="1"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animBg="1"/>
      <p:bldP spid="3" grpId="1" animBg="1"/>
      <p:bldP spid="18" grpId="0" animBg="1"/>
      <p:bldP spid="18" grpId="1"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8"/>
          <p:cNvSpPr>
            <a:spLocks noGrp="1"/>
          </p:cNvSpPr>
          <p:nvPr>
            <p:ph sz="half" idx="2"/>
          </p:nvPr>
        </p:nvSpPr>
        <p:spPr>
          <a:xfrm>
            <a:off x="6178859" y="2181225"/>
            <a:ext cx="5825073" cy="3684588"/>
          </a:xfrm>
        </p:spPr>
        <p:txBody>
          <a:bodyPr>
            <a:normAutofit/>
          </a:bodyPr>
          <a:lstStyle/>
          <a:p>
            <a:pPr marL="0" indent="0" algn="ctr">
              <a:buNone/>
            </a:pPr>
            <a:r>
              <a:rPr lang="en-US" sz="2600" dirty="0" smtClean="0"/>
              <a:t>Managed runtimes from native libraries</a:t>
            </a:r>
            <a:endParaRPr lang="en-US" sz="2600" dirty="0"/>
          </a:p>
          <a:p>
            <a:pPr marL="0" indent="0">
              <a:buNone/>
            </a:pPr>
            <a:endParaRPr lang="en-US" sz="2400" dirty="0"/>
          </a:p>
        </p:txBody>
      </p:sp>
      <p:sp>
        <p:nvSpPr>
          <p:cNvPr id="9" name="Content Placeholder 8"/>
          <p:cNvSpPr>
            <a:spLocks noGrp="1"/>
          </p:cNvSpPr>
          <p:nvPr>
            <p:ph sz="half" idx="2"/>
          </p:nvPr>
        </p:nvSpPr>
        <p:spPr>
          <a:xfrm>
            <a:off x="839788" y="2181225"/>
            <a:ext cx="5157787" cy="3684588"/>
          </a:xfrm>
        </p:spPr>
        <p:txBody>
          <a:bodyPr/>
          <a:lstStyle/>
          <a:p>
            <a:pPr marL="0" indent="0" algn="ctr">
              <a:buNone/>
            </a:pPr>
            <a:r>
              <a:rPr lang="en-US" sz="2600" dirty="0" smtClean="0"/>
              <a:t>Cryptographic Secrets</a:t>
            </a:r>
            <a:endParaRPr lang="en-US" sz="2600" dirty="0"/>
          </a:p>
          <a:p>
            <a:pPr marL="0" indent="0">
              <a:buNone/>
            </a:pPr>
            <a:endParaRPr lang="en-US" dirty="0"/>
          </a:p>
        </p:txBody>
      </p:sp>
      <p:sp>
        <p:nvSpPr>
          <p:cNvPr id="2" name="Title 1"/>
          <p:cNvSpPr>
            <a:spLocks noGrp="1"/>
          </p:cNvSpPr>
          <p:nvPr>
            <p:ph type="title"/>
          </p:nvPr>
        </p:nvSpPr>
        <p:spPr/>
        <p:txBody>
          <a:bodyPr/>
          <a:lstStyle/>
          <a:p>
            <a:r>
              <a:rPr lang="en-US" dirty="0" smtClean="0"/>
              <a:t>Example In-Process Isolation Use Cases</a:t>
            </a:r>
            <a:endParaRPr lang="en-US" dirty="0"/>
          </a:p>
        </p:txBody>
      </p:sp>
      <p:sp>
        <p:nvSpPr>
          <p:cNvPr id="3" name="Slide Number Placeholder 2"/>
          <p:cNvSpPr>
            <a:spLocks noGrp="1"/>
          </p:cNvSpPr>
          <p:nvPr>
            <p:ph type="sldNum" sz="quarter" idx="12"/>
          </p:nvPr>
        </p:nvSpPr>
        <p:spPr/>
        <p:txBody>
          <a:bodyPr/>
          <a:lstStyle/>
          <a:p>
            <a:fld id="{5E131061-54BD-4E58-A44F-1AF51EC79D8E}" type="slidenum">
              <a:rPr lang="en-US" smtClean="0"/>
              <a:pPr/>
              <a:t>4</a:t>
            </a:fld>
            <a:endParaRPr lang="en-US"/>
          </a:p>
        </p:txBody>
      </p:sp>
      <p:sp>
        <p:nvSpPr>
          <p:cNvPr id="11" name="Rectangle 37"/>
          <p:cNvSpPr/>
          <p:nvPr/>
        </p:nvSpPr>
        <p:spPr>
          <a:xfrm>
            <a:off x="4033575" y="3721608"/>
            <a:ext cx="1071051" cy="908026"/>
          </a:xfrm>
          <a:prstGeom prst="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dirty="0" smtClean="0">
              <a:solidFill>
                <a:schemeClr val="tx1"/>
              </a:solidFill>
            </a:endParaRPr>
          </a:p>
        </p:txBody>
      </p:sp>
      <p:sp>
        <p:nvSpPr>
          <p:cNvPr id="12" name="Rectangle 38"/>
          <p:cNvSpPr/>
          <p:nvPr/>
        </p:nvSpPr>
        <p:spPr>
          <a:xfrm>
            <a:off x="1404964" y="3134235"/>
            <a:ext cx="1888285" cy="176234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tx1"/>
              </a:solidFill>
            </a:endParaRPr>
          </a:p>
          <a:p>
            <a:pPr algn="ctr"/>
            <a:r>
              <a:rPr lang="en-US" sz="2000" dirty="0" smtClean="0">
                <a:solidFill>
                  <a:schemeClr val="tx1"/>
                </a:solidFill>
              </a:rPr>
              <a:t>Untrusted</a:t>
            </a:r>
          </a:p>
          <a:p>
            <a:pPr algn="ctr"/>
            <a:r>
              <a:rPr lang="en-US" sz="2000" dirty="0" smtClean="0">
                <a:solidFill>
                  <a:schemeClr val="tx1"/>
                </a:solidFill>
              </a:rPr>
              <a:t>Application</a:t>
            </a:r>
          </a:p>
          <a:p>
            <a:pPr algn="ctr"/>
            <a:endParaRPr lang="en-US" sz="2000" dirty="0">
              <a:solidFill>
                <a:schemeClr val="tx1"/>
              </a:solidFill>
            </a:endParaRPr>
          </a:p>
          <a:p>
            <a:pPr algn="ctr"/>
            <a:endParaRPr lang="en-US" sz="2000" dirty="0" smtClean="0">
              <a:solidFill>
                <a:schemeClr val="tx1"/>
              </a:solidFill>
            </a:endParaRPr>
          </a:p>
          <a:p>
            <a:pPr algn="ctr"/>
            <a:endParaRPr lang="en-US" sz="2000" dirty="0">
              <a:solidFill>
                <a:schemeClr val="tx1"/>
              </a:solidFill>
            </a:endParaRPr>
          </a:p>
          <a:p>
            <a:pPr algn="ctr"/>
            <a:endParaRPr lang="en-US" sz="2000" dirty="0" smtClean="0">
              <a:solidFill>
                <a:schemeClr val="tx1"/>
              </a:solidFill>
            </a:endParaRPr>
          </a:p>
        </p:txBody>
      </p:sp>
      <p:pic>
        <p:nvPicPr>
          <p:cNvPr id="21" name="Picture 10" descr="http://mateusz.loskot.net/images/logos/valessiobrito_bug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81" y="3459301"/>
            <a:ext cx="775963" cy="7759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8" descr="http://1.bp.blogspot.com/-3v6hwX0ND24/UT-ZRJ7XeHI/AAAAAAAAAC4/F_yMXM4h6Hg/s1600/Spy-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168" y="3967965"/>
            <a:ext cx="1219200" cy="1219200"/>
          </a:xfrm>
          <a:prstGeom prst="rect">
            <a:avLst/>
          </a:prstGeom>
          <a:noFill/>
          <a:effectLst>
            <a:outerShdw blurRad="50800" dist="38100" dir="2700000" algn="tl" rotWithShape="0">
              <a:prstClr val="black">
                <a:alpha val="40000"/>
              </a:prstClr>
            </a:outerShdw>
          </a:effectLst>
          <a:scene3d>
            <a:camera prst="isometricOffAxis2Left"/>
            <a:lightRig rig="threePt" dir="t"/>
          </a:scene3d>
          <a:extLst>
            <a:ext uri="{909E8E84-426E-40DD-AFC4-6F175D3DCCD1}">
              <a14:hiddenFill xmlns:a14="http://schemas.microsoft.com/office/drawing/2010/main">
                <a:solidFill>
                  <a:srgbClr val="FFFFFF"/>
                </a:solidFill>
              </a14:hiddenFill>
            </a:ext>
          </a:extLst>
        </p:spPr>
      </p:pic>
      <p:pic>
        <p:nvPicPr>
          <p:cNvPr id="23" name="Picture 2" descr="Image result for key icon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5961" y="3967965"/>
            <a:ext cx="486427" cy="48642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641642" y="3099872"/>
            <a:ext cx="1855067" cy="646331"/>
          </a:xfrm>
          <a:prstGeom prst="rect">
            <a:avLst/>
          </a:prstGeom>
        </p:spPr>
        <p:txBody>
          <a:bodyPr wrap="square">
            <a:spAutoFit/>
          </a:bodyPr>
          <a:lstStyle/>
          <a:p>
            <a:pPr algn="ctr"/>
            <a:r>
              <a:rPr lang="en-US" dirty="0"/>
              <a:t>Trusted</a:t>
            </a:r>
          </a:p>
          <a:p>
            <a:pPr algn="ctr"/>
            <a:r>
              <a:rPr lang="en-US" dirty="0" smtClean="0"/>
              <a:t>Crypto Library</a:t>
            </a:r>
            <a:endParaRPr lang="en-US" dirty="0"/>
          </a:p>
        </p:txBody>
      </p:sp>
      <p:sp>
        <p:nvSpPr>
          <p:cNvPr id="24" name="Rectangle 37"/>
          <p:cNvSpPr/>
          <p:nvPr/>
        </p:nvSpPr>
        <p:spPr>
          <a:xfrm>
            <a:off x="9116537" y="3134235"/>
            <a:ext cx="1909529" cy="1762346"/>
          </a:xfrm>
          <a:prstGeom prst="rect">
            <a:avLst/>
          </a:prstGeom>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solidFill>
                  <a:schemeClr val="tx1"/>
                </a:solidFill>
              </a:rPr>
              <a:t>Managed Runtime</a:t>
            </a:r>
          </a:p>
        </p:txBody>
      </p:sp>
      <p:sp>
        <p:nvSpPr>
          <p:cNvPr id="25" name="Rectangle 38"/>
          <p:cNvSpPr/>
          <p:nvPr/>
        </p:nvSpPr>
        <p:spPr>
          <a:xfrm>
            <a:off x="7256682" y="3655276"/>
            <a:ext cx="1186855" cy="59713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tx1"/>
              </a:solidFill>
            </a:endParaRPr>
          </a:p>
        </p:txBody>
      </p:sp>
      <p:pic>
        <p:nvPicPr>
          <p:cNvPr id="26" name="Picture 10" descr="http://mateusz.loskot.net/images/logos/valessiobrito_bug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527" y="3847282"/>
            <a:ext cx="775963" cy="7759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7" name="Picture 8" descr="http://1.bp.blogspot.com/-3v6hwX0ND24/UT-ZRJ7XeHI/AAAAAAAAAC4/F_yMXM4h6Hg/s1600/Spy-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41" y="3774881"/>
            <a:ext cx="1219200" cy="1219200"/>
          </a:xfrm>
          <a:prstGeom prst="rect">
            <a:avLst/>
          </a:prstGeom>
          <a:noFill/>
          <a:effectLst>
            <a:outerShdw blurRad="50800" dist="38100" dir="2700000" algn="tl" rotWithShape="0">
              <a:prstClr val="black">
                <a:alpha val="40000"/>
              </a:prstClr>
            </a:outerShdw>
          </a:effectLst>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28" name="Rectangle 27"/>
          <p:cNvSpPr/>
          <p:nvPr/>
        </p:nvSpPr>
        <p:spPr>
          <a:xfrm>
            <a:off x="6922575" y="3264003"/>
            <a:ext cx="1855067" cy="369332"/>
          </a:xfrm>
          <a:prstGeom prst="rect">
            <a:avLst/>
          </a:prstGeom>
        </p:spPr>
        <p:txBody>
          <a:bodyPr wrap="square">
            <a:spAutoFit/>
          </a:bodyPr>
          <a:lstStyle/>
          <a:p>
            <a:pPr algn="ctr"/>
            <a:r>
              <a:rPr lang="en-US" dirty="0" smtClean="0"/>
              <a:t>Native Library</a:t>
            </a:r>
            <a:endParaRPr lang="en-US" dirty="0"/>
          </a:p>
        </p:txBody>
      </p:sp>
      <p:cxnSp>
        <p:nvCxnSpPr>
          <p:cNvPr id="15" name="Straight Connector 14"/>
          <p:cNvCxnSpPr/>
          <p:nvPr/>
        </p:nvCxnSpPr>
        <p:spPr>
          <a:xfrm>
            <a:off x="6178859" y="2181225"/>
            <a:ext cx="0" cy="3535994"/>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379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fill="hold" nodeType="clickEffect">
                                  <p:stCondLst>
                                    <p:cond delay="0"/>
                                  </p:stCondLst>
                                  <p:childTnLst>
                                    <p:animMotion origin="layout" path="M -1.45833E-6 -2.59259E-6 L 0.07188 -0.01898 " pathEditMode="relative" rAng="0" ptsTypes="AA">
                                      <p:cBhvr>
                                        <p:cTn id="6" dur="2000" fill="hold"/>
                                        <p:tgtEl>
                                          <p:spTgt spid="22"/>
                                        </p:tgtEl>
                                        <p:attrNameLst>
                                          <p:attrName>ppt_x</p:attrName>
                                          <p:attrName>ppt_y</p:attrName>
                                        </p:attrNameLst>
                                      </p:cBhvr>
                                      <p:rCtr x="3594" y="-949"/>
                                    </p:animMotion>
                                  </p:childTnLst>
                                </p:cTn>
                              </p:par>
                            </p:childTnLst>
                          </p:cTn>
                        </p:par>
                        <p:par>
                          <p:cTn id="7" fill="hold">
                            <p:stCondLst>
                              <p:cond delay="2000"/>
                            </p:stCondLst>
                            <p:childTnLst>
                              <p:par>
                                <p:cTn id="8" presetID="32" presetClass="emph" presetSubtype="0" fill="hold" nodeType="afterEffect">
                                  <p:stCondLst>
                                    <p:cond delay="0"/>
                                  </p:stCondLst>
                                  <p:childTnLst>
                                    <p:animRot by="120000">
                                      <p:cBhvr>
                                        <p:cTn id="9" dur="200" fill="hold">
                                          <p:stCondLst>
                                            <p:cond delay="0"/>
                                          </p:stCondLst>
                                        </p:cTn>
                                        <p:tgtEl>
                                          <p:spTgt spid="22"/>
                                        </p:tgtEl>
                                        <p:attrNameLst>
                                          <p:attrName>r</p:attrName>
                                        </p:attrNameLst>
                                      </p:cBhvr>
                                    </p:animRot>
                                    <p:animRot by="-240000">
                                      <p:cBhvr>
                                        <p:cTn id="10" dur="400" fill="hold">
                                          <p:stCondLst>
                                            <p:cond delay="400"/>
                                          </p:stCondLst>
                                        </p:cTn>
                                        <p:tgtEl>
                                          <p:spTgt spid="22"/>
                                        </p:tgtEl>
                                        <p:attrNameLst>
                                          <p:attrName>r</p:attrName>
                                        </p:attrNameLst>
                                      </p:cBhvr>
                                    </p:animRot>
                                    <p:animRot by="240000">
                                      <p:cBhvr>
                                        <p:cTn id="11" dur="400" fill="hold">
                                          <p:stCondLst>
                                            <p:cond delay="800"/>
                                          </p:stCondLst>
                                        </p:cTn>
                                        <p:tgtEl>
                                          <p:spTgt spid="22"/>
                                        </p:tgtEl>
                                        <p:attrNameLst>
                                          <p:attrName>r</p:attrName>
                                        </p:attrNameLst>
                                      </p:cBhvr>
                                    </p:animRot>
                                    <p:animRot by="-240000">
                                      <p:cBhvr>
                                        <p:cTn id="12" dur="400" fill="hold">
                                          <p:stCondLst>
                                            <p:cond delay="1200"/>
                                          </p:stCondLst>
                                        </p:cTn>
                                        <p:tgtEl>
                                          <p:spTgt spid="22"/>
                                        </p:tgtEl>
                                        <p:attrNameLst>
                                          <p:attrName>r</p:attrName>
                                        </p:attrNameLst>
                                      </p:cBhvr>
                                    </p:animRot>
                                    <p:animRot by="120000">
                                      <p:cBhvr>
                                        <p:cTn id="13" dur="400" fill="hold">
                                          <p:stCondLst>
                                            <p:cond delay="1600"/>
                                          </p:stCondLst>
                                        </p:cTn>
                                        <p:tgtEl>
                                          <p:spTgt spid="22"/>
                                        </p:tgtEl>
                                        <p:attrNameLst>
                                          <p:attrName>r</p:attrName>
                                        </p:attrNameLst>
                                      </p:cBhvr>
                                    </p:animRot>
                                  </p:childTnLst>
                                </p:cTn>
                              </p:par>
                              <p:par>
                                <p:cTn id="14" presetID="7" presetClass="emph" presetSubtype="1" autoRev="1" nodeType="withEffect">
                                  <p:stCondLst>
                                    <p:cond delay="0"/>
                                  </p:stCondLst>
                                  <p:childTnLst>
                                    <p:set>
                                      <p:cBhvr>
                                        <p:cTn id="15" dur="2000"/>
                                        <p:tgtEl>
                                          <p:spTgt spid="11"/>
                                        </p:tgtEl>
                                        <p:attrNameLst>
                                          <p:attrName>stroke.color</p:attrName>
                                        </p:attrNameLst>
                                      </p:cBhvr>
                                      <p:to>
                                        <p:clrVal>
                                          <a:srgbClr val="FF1F1F"/>
                                        </p:clrVal>
                                      </p:to>
                                    </p:set>
                                    <p:set>
                                      <p:cBhvr>
                                        <p:cTn id="16" dur="2000"/>
                                        <p:tgtEl>
                                          <p:spTgt spid="11"/>
                                        </p:tgtEl>
                                        <p:attrNameLst>
                                          <p:attrName>stroke.on</p:attrName>
                                        </p:attrNameLst>
                                      </p:cBhvr>
                                      <p:to>
                                        <p:strVal val="true"/>
                                      </p:to>
                                    </p:set>
                                  </p:childTnLst>
                                </p:cTn>
                              </p:par>
                            </p:childTnLst>
                          </p:cTn>
                        </p:par>
                        <p:par>
                          <p:cTn id="17" fill="hold">
                            <p:stCondLst>
                              <p:cond delay="6000"/>
                            </p:stCondLst>
                            <p:childTnLst>
                              <p:par>
                                <p:cTn id="18" presetID="42" presetClass="path" presetSubtype="0" fill="hold" nodeType="afterEffect">
                                  <p:stCondLst>
                                    <p:cond delay="0"/>
                                  </p:stCondLst>
                                  <p:childTnLst>
                                    <p:animMotion origin="layout" path="M 0.07188 -0.01898 L -1.45833E-6 -2.59259E-6 " pathEditMode="relative" rAng="0" ptsTypes="AA">
                                      <p:cBhvr>
                                        <p:cTn id="19" dur="2000" fill="hold"/>
                                        <p:tgtEl>
                                          <p:spTgt spid="22"/>
                                        </p:tgtEl>
                                        <p:attrNameLst>
                                          <p:attrName>ppt_x</p:attrName>
                                          <p:attrName>ppt_y</p:attrName>
                                        </p:attrNameLst>
                                      </p:cBhvr>
                                      <p:rCtr x="-3594" y="949"/>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fade">
                                      <p:cBhvr>
                                        <p:cTn id="36" dur="500"/>
                                        <p:tgtEl>
                                          <p:spTgt spid="29">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fill="hold" nodeType="clickEffect">
                                  <p:stCondLst>
                                    <p:cond delay="0"/>
                                  </p:stCondLst>
                                  <p:childTnLst>
                                    <p:animMotion origin="layout" path="M 1.04167E-6 -1.11111E-6 L 0.06081 -0.01366 " pathEditMode="relative" rAng="0" ptsTypes="AA">
                                      <p:cBhvr>
                                        <p:cTn id="43" dur="2000" fill="hold"/>
                                        <p:tgtEl>
                                          <p:spTgt spid="26"/>
                                        </p:tgtEl>
                                        <p:attrNameLst>
                                          <p:attrName>ppt_x</p:attrName>
                                          <p:attrName>ppt_y</p:attrName>
                                        </p:attrNameLst>
                                      </p:cBhvr>
                                      <p:rCtr x="3034" y="-694"/>
                                    </p:animMotion>
                                  </p:childTnLst>
                                </p:cTn>
                              </p:par>
                            </p:childTnLst>
                          </p:cTn>
                        </p:par>
                        <p:par>
                          <p:cTn id="44" fill="hold">
                            <p:stCondLst>
                              <p:cond delay="2000"/>
                            </p:stCondLst>
                            <p:childTnLst>
                              <p:par>
                                <p:cTn id="45" presetID="32" presetClass="emph" presetSubtype="0" fill="hold" nodeType="afterEffect">
                                  <p:stCondLst>
                                    <p:cond delay="0"/>
                                  </p:stCondLst>
                                  <p:childTnLst>
                                    <p:animRot by="120000">
                                      <p:cBhvr>
                                        <p:cTn id="46" dur="200" fill="hold">
                                          <p:stCondLst>
                                            <p:cond delay="0"/>
                                          </p:stCondLst>
                                        </p:cTn>
                                        <p:tgtEl>
                                          <p:spTgt spid="26"/>
                                        </p:tgtEl>
                                        <p:attrNameLst>
                                          <p:attrName>r</p:attrName>
                                        </p:attrNameLst>
                                      </p:cBhvr>
                                    </p:animRot>
                                    <p:animRot by="-240000">
                                      <p:cBhvr>
                                        <p:cTn id="47" dur="400" fill="hold">
                                          <p:stCondLst>
                                            <p:cond delay="400"/>
                                          </p:stCondLst>
                                        </p:cTn>
                                        <p:tgtEl>
                                          <p:spTgt spid="26"/>
                                        </p:tgtEl>
                                        <p:attrNameLst>
                                          <p:attrName>r</p:attrName>
                                        </p:attrNameLst>
                                      </p:cBhvr>
                                    </p:animRot>
                                    <p:animRot by="240000">
                                      <p:cBhvr>
                                        <p:cTn id="48" dur="400" fill="hold">
                                          <p:stCondLst>
                                            <p:cond delay="800"/>
                                          </p:stCondLst>
                                        </p:cTn>
                                        <p:tgtEl>
                                          <p:spTgt spid="26"/>
                                        </p:tgtEl>
                                        <p:attrNameLst>
                                          <p:attrName>r</p:attrName>
                                        </p:attrNameLst>
                                      </p:cBhvr>
                                    </p:animRot>
                                    <p:animRot by="-240000">
                                      <p:cBhvr>
                                        <p:cTn id="49" dur="400" fill="hold">
                                          <p:stCondLst>
                                            <p:cond delay="1200"/>
                                          </p:stCondLst>
                                        </p:cTn>
                                        <p:tgtEl>
                                          <p:spTgt spid="26"/>
                                        </p:tgtEl>
                                        <p:attrNameLst>
                                          <p:attrName>r</p:attrName>
                                        </p:attrNameLst>
                                      </p:cBhvr>
                                    </p:animRot>
                                    <p:animRot by="120000">
                                      <p:cBhvr>
                                        <p:cTn id="50" dur="400" fill="hold">
                                          <p:stCondLst>
                                            <p:cond delay="1600"/>
                                          </p:stCondLst>
                                        </p:cTn>
                                        <p:tgtEl>
                                          <p:spTgt spid="26"/>
                                        </p:tgtEl>
                                        <p:attrNameLst>
                                          <p:attrName>r</p:attrName>
                                        </p:attrNameLst>
                                      </p:cBhvr>
                                    </p:animRot>
                                  </p:childTnLst>
                                </p:cTn>
                              </p:par>
                              <p:par>
                                <p:cTn id="51" presetID="7" presetClass="emph" presetSubtype="1" autoRev="1" nodeType="withEffect">
                                  <p:stCondLst>
                                    <p:cond delay="0"/>
                                  </p:stCondLst>
                                  <p:childTnLst>
                                    <p:set>
                                      <p:cBhvr>
                                        <p:cTn id="52" dur="2000"/>
                                        <p:tgtEl>
                                          <p:spTgt spid="24"/>
                                        </p:tgtEl>
                                        <p:attrNameLst>
                                          <p:attrName>stroke.color</p:attrName>
                                        </p:attrNameLst>
                                      </p:cBhvr>
                                      <p:to>
                                        <p:clrVal>
                                          <a:srgbClr val="FF1F1F"/>
                                        </p:clrVal>
                                      </p:to>
                                    </p:set>
                                    <p:set>
                                      <p:cBhvr>
                                        <p:cTn id="53" dur="2000"/>
                                        <p:tgtEl>
                                          <p:spTgt spid="24"/>
                                        </p:tgtEl>
                                        <p:attrNameLst>
                                          <p:attrName>stroke.on</p:attrName>
                                        </p:attrNameLst>
                                      </p:cBhvr>
                                      <p:to>
                                        <p:strVal val="true"/>
                                      </p:to>
                                    </p:set>
                                  </p:childTnLst>
                                </p:cTn>
                              </p:par>
                            </p:childTnLst>
                          </p:cTn>
                        </p:par>
                        <p:par>
                          <p:cTn id="54" fill="hold">
                            <p:stCondLst>
                              <p:cond delay="6000"/>
                            </p:stCondLst>
                            <p:childTnLst>
                              <p:par>
                                <p:cTn id="55" presetID="42" presetClass="path" presetSubtype="0" fill="hold" nodeType="afterEffect">
                                  <p:stCondLst>
                                    <p:cond delay="0"/>
                                  </p:stCondLst>
                                  <p:childTnLst>
                                    <p:animMotion origin="layout" path="M 0.06081 -0.01366 L 1.04167E-6 -1.11111E-6 " pathEditMode="relative" rAng="0" ptsTypes="AA">
                                      <p:cBhvr>
                                        <p:cTn id="56" dur="2000" fill="hold"/>
                                        <p:tgtEl>
                                          <p:spTgt spid="26"/>
                                        </p:tgtEl>
                                        <p:attrNameLst>
                                          <p:attrName>ppt_x</p:attrName>
                                          <p:attrName>ppt_y</p:attrName>
                                        </p:attrNameLst>
                                      </p:cBhvr>
                                      <p:rCtr x="-3047" y="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24" grpId="0" animBg="1"/>
      <p:bldP spid="25" grpId="0" animBg="1"/>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ERIM to isolate memory</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40</a:t>
            </a:fld>
            <a:endParaRPr lang="en-US" dirty="0"/>
          </a:p>
        </p:txBody>
      </p:sp>
      <p:sp>
        <p:nvSpPr>
          <p:cNvPr id="9" name="TextBox 8"/>
          <p:cNvSpPr txBox="1"/>
          <p:nvPr/>
        </p:nvSpPr>
        <p:spPr>
          <a:xfrm>
            <a:off x="637309" y="1985817"/>
            <a:ext cx="2817091" cy="3785652"/>
          </a:xfrm>
          <a:prstGeom prst="rect">
            <a:avLst/>
          </a:prstGeom>
          <a:noFill/>
        </p:spPr>
        <p:txBody>
          <a:bodyPr wrap="square" rtlCol="0">
            <a:spAutoFit/>
          </a:bodyPr>
          <a:lstStyle/>
          <a:p>
            <a:r>
              <a:rPr lang="en-US" sz="2000" b="1" dirty="0" err="1" smtClean="0"/>
              <a:t>Inlined</a:t>
            </a:r>
            <a:r>
              <a:rPr lang="en-US" sz="2000" b="1" dirty="0" smtClean="0"/>
              <a:t> switches</a:t>
            </a:r>
          </a:p>
          <a:p>
            <a:endParaRPr lang="en-US" sz="2000" dirty="0"/>
          </a:p>
          <a:p>
            <a:r>
              <a:rPr lang="en-US" sz="2000" dirty="0" err="1" smtClean="0"/>
              <a:t>fct_A</a:t>
            </a:r>
            <a:r>
              <a:rPr lang="en-US" sz="2000" dirty="0" smtClean="0"/>
              <a:t>(…) {</a:t>
            </a:r>
          </a:p>
          <a:p>
            <a:r>
              <a:rPr lang="en-US" sz="2000" dirty="0" smtClean="0"/>
              <a:t>….</a:t>
            </a:r>
          </a:p>
          <a:p>
            <a:r>
              <a:rPr lang="en-US" sz="2000" dirty="0" smtClean="0"/>
              <a:t>switch(Trusted) </a:t>
            </a:r>
          </a:p>
          <a:p>
            <a:endParaRPr lang="en-US" sz="2000" dirty="0" smtClean="0"/>
          </a:p>
          <a:p>
            <a:r>
              <a:rPr lang="en-US" sz="2000" dirty="0" smtClean="0"/>
              <a:t>access sensitive data</a:t>
            </a:r>
          </a:p>
          <a:p>
            <a:endParaRPr lang="en-US" sz="2000" dirty="0"/>
          </a:p>
          <a:p>
            <a:r>
              <a:rPr lang="en-US" sz="2000" dirty="0" smtClean="0"/>
              <a:t>switch(Untrusted)</a:t>
            </a:r>
          </a:p>
          <a:p>
            <a:r>
              <a:rPr lang="en-US" sz="2000" dirty="0" smtClean="0"/>
              <a:t>…</a:t>
            </a:r>
          </a:p>
          <a:p>
            <a:r>
              <a:rPr lang="en-US" sz="2000" dirty="0"/>
              <a:t>}</a:t>
            </a:r>
          </a:p>
          <a:p>
            <a:endParaRPr lang="en-US" sz="2000" dirty="0"/>
          </a:p>
        </p:txBody>
      </p:sp>
      <p:sp>
        <p:nvSpPr>
          <p:cNvPr id="10" name="TextBox 9"/>
          <p:cNvSpPr txBox="1"/>
          <p:nvPr/>
        </p:nvSpPr>
        <p:spPr>
          <a:xfrm>
            <a:off x="4027055" y="1985817"/>
            <a:ext cx="3098799" cy="4401205"/>
          </a:xfrm>
          <a:prstGeom prst="rect">
            <a:avLst/>
          </a:prstGeom>
          <a:noFill/>
        </p:spPr>
        <p:txBody>
          <a:bodyPr wrap="square" rtlCol="0">
            <a:spAutoFit/>
          </a:bodyPr>
          <a:lstStyle/>
          <a:p>
            <a:r>
              <a:rPr lang="en-US" sz="2000" b="1" dirty="0" smtClean="0"/>
              <a:t>Function overwriting</a:t>
            </a:r>
          </a:p>
          <a:p>
            <a:endParaRPr lang="en-US" sz="2000" dirty="0"/>
          </a:p>
          <a:p>
            <a:r>
              <a:rPr lang="en-US" sz="2000" dirty="0" err="1" smtClean="0"/>
              <a:t>fct_A</a:t>
            </a:r>
            <a:r>
              <a:rPr lang="en-US" sz="2000" dirty="0" smtClean="0"/>
              <a:t>(…) {</a:t>
            </a:r>
          </a:p>
          <a:p>
            <a:r>
              <a:rPr lang="en-US" sz="2000" dirty="0" smtClean="0"/>
              <a:t>….</a:t>
            </a:r>
          </a:p>
          <a:p>
            <a:r>
              <a:rPr lang="en-US" sz="2000" dirty="0" smtClean="0"/>
              <a:t>}</a:t>
            </a:r>
          </a:p>
          <a:p>
            <a:endParaRPr lang="en-US" sz="2000" dirty="0"/>
          </a:p>
          <a:p>
            <a:r>
              <a:rPr lang="en-US" sz="2000" dirty="0" smtClean="0"/>
              <a:t>BUILD_BRIDGE(</a:t>
            </a:r>
            <a:r>
              <a:rPr lang="en-US" sz="2000" dirty="0" err="1" smtClean="0"/>
              <a:t>fct_A</a:t>
            </a:r>
            <a:r>
              <a:rPr lang="en-US" sz="2000" dirty="0" smtClean="0"/>
              <a:t>);</a:t>
            </a:r>
          </a:p>
          <a:p>
            <a:endParaRPr lang="en-US" sz="2000" dirty="0"/>
          </a:p>
          <a:p>
            <a:r>
              <a:rPr lang="en-US" sz="2000" dirty="0" err="1" smtClean="0"/>
              <a:t>fct_B</a:t>
            </a:r>
            <a:r>
              <a:rPr lang="en-US" sz="2000" dirty="0" smtClean="0"/>
              <a:t>(…) {</a:t>
            </a:r>
          </a:p>
          <a:p>
            <a:r>
              <a:rPr lang="en-US" sz="2000" dirty="0" smtClean="0"/>
              <a:t>…</a:t>
            </a:r>
          </a:p>
          <a:p>
            <a:r>
              <a:rPr lang="en-US" sz="2000" dirty="0" smtClean="0"/>
              <a:t>CALL_BRIDGE(</a:t>
            </a:r>
            <a:r>
              <a:rPr lang="en-US" sz="2000" dirty="0" err="1" smtClean="0"/>
              <a:t>fct_A</a:t>
            </a:r>
            <a:r>
              <a:rPr lang="en-US" sz="2000" dirty="0" smtClean="0"/>
              <a:t>, </a:t>
            </a:r>
            <a:r>
              <a:rPr lang="en-US" sz="2000" dirty="0" err="1" smtClean="0"/>
              <a:t>args</a:t>
            </a:r>
            <a:r>
              <a:rPr lang="en-US" sz="2000" dirty="0" smtClean="0"/>
              <a:t>);</a:t>
            </a:r>
            <a:endParaRPr lang="en-US" sz="2000" dirty="0"/>
          </a:p>
          <a:p>
            <a:r>
              <a:rPr lang="en-US" sz="2000" dirty="0" smtClean="0"/>
              <a:t>…</a:t>
            </a:r>
          </a:p>
          <a:p>
            <a:r>
              <a:rPr lang="en-US" sz="2000" dirty="0" smtClean="0"/>
              <a:t>}</a:t>
            </a:r>
            <a:endParaRPr lang="en-US" sz="2000" dirty="0"/>
          </a:p>
          <a:p>
            <a:endParaRPr lang="en-US" sz="2000" dirty="0"/>
          </a:p>
        </p:txBody>
      </p:sp>
      <p:sp>
        <p:nvSpPr>
          <p:cNvPr id="11" name="TextBox 10"/>
          <p:cNvSpPr txBox="1"/>
          <p:nvPr/>
        </p:nvSpPr>
        <p:spPr>
          <a:xfrm>
            <a:off x="7698509" y="1985817"/>
            <a:ext cx="4262582" cy="3477875"/>
          </a:xfrm>
          <a:prstGeom prst="rect">
            <a:avLst/>
          </a:prstGeom>
          <a:noFill/>
        </p:spPr>
        <p:txBody>
          <a:bodyPr wrap="square" rtlCol="0">
            <a:spAutoFit/>
          </a:bodyPr>
          <a:lstStyle/>
          <a:p>
            <a:r>
              <a:rPr lang="en-US" sz="2000" dirty="0" smtClean="0"/>
              <a:t>Function </a:t>
            </a:r>
            <a:r>
              <a:rPr lang="en-US" sz="2000" b="1" dirty="0" smtClean="0"/>
              <a:t>overloading</a:t>
            </a:r>
            <a:r>
              <a:rPr lang="en-US" sz="2000" dirty="0" smtClean="0"/>
              <a:t> via LD_PRELOAD</a:t>
            </a:r>
          </a:p>
          <a:p>
            <a:endParaRPr lang="en-US" sz="2000" dirty="0" smtClean="0"/>
          </a:p>
          <a:p>
            <a:r>
              <a:rPr lang="en-US" sz="2000" dirty="0" smtClean="0"/>
              <a:t>Shared library defines:</a:t>
            </a:r>
            <a:endParaRPr lang="en-US" sz="2000" dirty="0"/>
          </a:p>
          <a:p>
            <a:r>
              <a:rPr lang="en-US" sz="2000" dirty="0" err="1" smtClean="0"/>
              <a:t>fct_A</a:t>
            </a:r>
            <a:r>
              <a:rPr lang="en-US" sz="2000" dirty="0" smtClean="0"/>
              <a:t>(…) {</a:t>
            </a:r>
          </a:p>
          <a:p>
            <a:r>
              <a:rPr lang="en-US" sz="2000" dirty="0" smtClean="0"/>
              <a:t>f = </a:t>
            </a:r>
            <a:r>
              <a:rPr lang="en-US" sz="2000" dirty="0" err="1" smtClean="0"/>
              <a:t>dlsym</a:t>
            </a:r>
            <a:r>
              <a:rPr lang="en-US" sz="2000" dirty="0" smtClean="0"/>
              <a:t>(</a:t>
            </a:r>
            <a:r>
              <a:rPr lang="en-US" sz="2000" dirty="0" err="1" smtClean="0"/>
              <a:t>fct_A</a:t>
            </a:r>
            <a:r>
              <a:rPr lang="en-US" sz="2000" dirty="0" smtClean="0"/>
              <a:t>, …);</a:t>
            </a:r>
          </a:p>
          <a:p>
            <a:r>
              <a:rPr lang="en-US" sz="2000" dirty="0" smtClean="0"/>
              <a:t>switch(Trusted);</a:t>
            </a:r>
          </a:p>
          <a:p>
            <a:r>
              <a:rPr lang="en-US" sz="2000" dirty="0" smtClean="0"/>
              <a:t>ret = f(</a:t>
            </a:r>
            <a:r>
              <a:rPr lang="en-US" sz="2000" dirty="0" err="1" smtClean="0"/>
              <a:t>args</a:t>
            </a:r>
            <a:r>
              <a:rPr lang="en-US" sz="2000" dirty="0" smtClean="0"/>
              <a:t>);</a:t>
            </a:r>
          </a:p>
          <a:p>
            <a:r>
              <a:rPr lang="en-US" sz="2000" dirty="0" smtClean="0"/>
              <a:t>switch(Untrusted);</a:t>
            </a:r>
          </a:p>
          <a:p>
            <a:r>
              <a:rPr lang="en-US" sz="2000" dirty="0" smtClean="0"/>
              <a:t>return ret;</a:t>
            </a:r>
          </a:p>
          <a:p>
            <a:r>
              <a:rPr lang="en-US" sz="2000" dirty="0" smtClean="0"/>
              <a:t>}</a:t>
            </a:r>
            <a:endParaRPr lang="en-US" sz="2000" dirty="0"/>
          </a:p>
          <a:p>
            <a:endParaRPr lang="en-US" sz="2000" dirty="0"/>
          </a:p>
        </p:txBody>
      </p:sp>
      <p:cxnSp>
        <p:nvCxnSpPr>
          <p:cNvPr id="13" name="Straight Connector 12"/>
          <p:cNvCxnSpPr/>
          <p:nvPr/>
        </p:nvCxnSpPr>
        <p:spPr>
          <a:xfrm>
            <a:off x="3528291" y="1835150"/>
            <a:ext cx="0" cy="4521200"/>
          </a:xfrm>
          <a:prstGeom prst="line">
            <a:avLst/>
          </a:prstGeom>
          <a:ln w="762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47528" y="1835150"/>
            <a:ext cx="0" cy="4521200"/>
          </a:xfrm>
          <a:prstGeom prst="line">
            <a:avLst/>
          </a:prstGeom>
          <a:ln w="762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203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MPX</a:t>
            </a:r>
            <a:endParaRPr lang="en-US" dirty="0"/>
          </a:p>
        </p:txBody>
      </p:sp>
      <p:pic>
        <p:nvPicPr>
          <p:cNvPr id="5" name="Content Placeholder 4"/>
          <p:cNvPicPr>
            <a:picLocks noGrp="1" noChangeAspect="1"/>
          </p:cNvPicPr>
          <p:nvPr>
            <p:ph idx="1"/>
          </p:nvPr>
        </p:nvPicPr>
        <p:blipFill>
          <a:blip r:embed="rId2"/>
          <a:stretch>
            <a:fillRect/>
          </a:stretch>
        </p:blipFill>
        <p:spPr>
          <a:xfrm>
            <a:off x="1858963" y="1825625"/>
            <a:ext cx="8474073" cy="4351338"/>
          </a:xfrm>
          <a:prstGeom prst="rect">
            <a:avLst/>
          </a:prstGeom>
        </p:spPr>
      </p:pic>
      <p:sp>
        <p:nvSpPr>
          <p:cNvPr id="4" name="Slide Number Placeholder 3"/>
          <p:cNvSpPr>
            <a:spLocks noGrp="1"/>
          </p:cNvSpPr>
          <p:nvPr>
            <p:ph type="sldNum" sz="quarter" idx="12"/>
          </p:nvPr>
        </p:nvSpPr>
        <p:spPr/>
        <p:txBody>
          <a:bodyPr/>
          <a:lstStyle/>
          <a:p>
            <a:fld id="{5E131061-54BD-4E58-A44F-1AF51EC79D8E}" type="slidenum">
              <a:rPr lang="en-US" smtClean="0"/>
              <a:pPr/>
              <a:t>41</a:t>
            </a:fld>
            <a:endParaRPr lang="en-US" dirty="0"/>
          </a:p>
        </p:txBody>
      </p:sp>
    </p:spTree>
    <p:extLst>
      <p:ext uri="{BB962C8B-B14F-4D97-AF65-F5344CB8AC3E}">
        <p14:creationId xmlns:p14="http://schemas.microsoft.com/office/powerpoint/2010/main" val="3204705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VMFUNC EPT switch</a:t>
            </a:r>
            <a:endParaRPr lang="en-US" dirty="0"/>
          </a:p>
        </p:txBody>
      </p:sp>
      <p:pic>
        <p:nvPicPr>
          <p:cNvPr id="5" name="Content Placeholder 4"/>
          <p:cNvPicPr>
            <a:picLocks noGrp="1" noChangeAspect="1"/>
          </p:cNvPicPr>
          <p:nvPr>
            <p:ph idx="1"/>
          </p:nvPr>
        </p:nvPicPr>
        <p:blipFill>
          <a:blip r:embed="rId2"/>
          <a:stretch>
            <a:fillRect/>
          </a:stretch>
        </p:blipFill>
        <p:spPr>
          <a:xfrm>
            <a:off x="1669639" y="1825625"/>
            <a:ext cx="8852722" cy="4351338"/>
          </a:xfrm>
          <a:prstGeom prst="rect">
            <a:avLst/>
          </a:prstGeom>
        </p:spPr>
      </p:pic>
      <p:sp>
        <p:nvSpPr>
          <p:cNvPr id="4" name="Slide Number Placeholder 3"/>
          <p:cNvSpPr>
            <a:spLocks noGrp="1"/>
          </p:cNvSpPr>
          <p:nvPr>
            <p:ph type="sldNum" sz="quarter" idx="12"/>
          </p:nvPr>
        </p:nvSpPr>
        <p:spPr/>
        <p:txBody>
          <a:bodyPr/>
          <a:lstStyle/>
          <a:p>
            <a:fld id="{5E131061-54BD-4E58-A44F-1AF51EC79D8E}" type="slidenum">
              <a:rPr lang="en-US" smtClean="0"/>
              <a:pPr/>
              <a:t>42</a:t>
            </a:fld>
            <a:endParaRPr lang="en-US" dirty="0"/>
          </a:p>
        </p:txBody>
      </p:sp>
    </p:spTree>
    <p:extLst>
      <p:ext uri="{BB962C8B-B14F-4D97-AF65-F5344CB8AC3E}">
        <p14:creationId xmlns:p14="http://schemas.microsoft.com/office/powerpoint/2010/main" val="3630972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a:t>
            </a:r>
            <a:r>
              <a:rPr lang="en-US" dirty="0" err="1" smtClean="0"/>
              <a:t>LwC</a:t>
            </a:r>
            <a:endParaRPr lang="en-US" dirty="0"/>
          </a:p>
        </p:txBody>
      </p:sp>
      <p:pic>
        <p:nvPicPr>
          <p:cNvPr id="5" name="Content Placeholder 4"/>
          <p:cNvPicPr>
            <a:picLocks noGrp="1" noChangeAspect="1"/>
          </p:cNvPicPr>
          <p:nvPr>
            <p:ph idx="1"/>
          </p:nvPr>
        </p:nvPicPr>
        <p:blipFill>
          <a:blip r:embed="rId2"/>
          <a:stretch>
            <a:fillRect/>
          </a:stretch>
        </p:blipFill>
        <p:spPr>
          <a:xfrm>
            <a:off x="2051727" y="1825625"/>
            <a:ext cx="8088545" cy="4351338"/>
          </a:xfrm>
          <a:prstGeom prst="rect">
            <a:avLst/>
          </a:prstGeom>
        </p:spPr>
      </p:pic>
      <p:sp>
        <p:nvSpPr>
          <p:cNvPr id="4" name="Slide Number Placeholder 3"/>
          <p:cNvSpPr>
            <a:spLocks noGrp="1"/>
          </p:cNvSpPr>
          <p:nvPr>
            <p:ph type="sldNum" sz="quarter" idx="12"/>
          </p:nvPr>
        </p:nvSpPr>
        <p:spPr/>
        <p:txBody>
          <a:bodyPr/>
          <a:lstStyle/>
          <a:p>
            <a:fld id="{5E131061-54BD-4E58-A44F-1AF51EC79D8E}" type="slidenum">
              <a:rPr lang="en-US" smtClean="0"/>
              <a:pPr/>
              <a:t>43</a:t>
            </a:fld>
            <a:endParaRPr lang="en-US" dirty="0"/>
          </a:p>
        </p:txBody>
      </p:sp>
    </p:spTree>
    <p:extLst>
      <p:ext uri="{BB962C8B-B14F-4D97-AF65-F5344CB8AC3E}">
        <p14:creationId xmlns:p14="http://schemas.microsoft.com/office/powerpoint/2010/main" val="35870198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How frequent are inadvertent </a:t>
            </a:r>
            <a:r>
              <a:rPr lang="en-US" dirty="0" smtClean="0"/>
              <a:t>WRPKRUs/XRSTORs?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27482835"/>
              </p:ext>
            </p:extLst>
          </p:nvPr>
        </p:nvGraphicFramePr>
        <p:xfrm>
          <a:off x="1023817" y="2083371"/>
          <a:ext cx="9733416" cy="3460304"/>
        </p:xfrm>
        <a:graphic>
          <a:graphicData uri="http://schemas.openxmlformats.org/drawingml/2006/table">
            <a:tbl>
              <a:tblPr>
                <a:tableStyleId>{616DA210-FB5B-4158-B5E0-FEB733F419BA}</a:tableStyleId>
              </a:tblPr>
              <a:tblGrid>
                <a:gridCol w="2766644"/>
                <a:gridCol w="1383323"/>
                <a:gridCol w="1336431"/>
                <a:gridCol w="1430215"/>
                <a:gridCol w="1227016"/>
                <a:gridCol w="1589787"/>
              </a:tblGrid>
              <a:tr h="313164">
                <a:tc>
                  <a:txBody>
                    <a:bodyPr/>
                    <a:lstStyle/>
                    <a:p>
                      <a:pPr rtl="0" fontAlgn="b"/>
                      <a:endParaRPr lang="en-US" sz="2000" dirty="0">
                        <a:effectLst/>
                      </a:endParaRPr>
                    </a:p>
                  </a:txBody>
                  <a:tcPr marL="12362" marR="12362" marT="8241" marB="8241" anchor="b"/>
                </a:tc>
                <a:tc>
                  <a:txBody>
                    <a:bodyPr/>
                    <a:lstStyle/>
                    <a:p>
                      <a:pPr algn="ctr" rtl="0" fontAlgn="b"/>
                      <a:r>
                        <a:rPr lang="en-US" sz="2000" b="1" dirty="0" err="1">
                          <a:effectLst/>
                        </a:rPr>
                        <a:t>Debian</a:t>
                      </a:r>
                      <a:r>
                        <a:rPr lang="en-US" sz="2000" b="1" dirty="0">
                          <a:effectLst/>
                        </a:rPr>
                        <a:t> 8</a:t>
                      </a:r>
                    </a:p>
                  </a:txBody>
                  <a:tcPr marL="12362" marR="12362" marT="8241" marB="8241" anchor="b"/>
                </a:tc>
                <a:tc>
                  <a:txBody>
                    <a:bodyPr/>
                    <a:lstStyle/>
                    <a:p>
                      <a:pPr algn="ctr" rtl="0" fontAlgn="b"/>
                      <a:r>
                        <a:rPr lang="en-US" sz="2000" b="1" dirty="0">
                          <a:effectLst/>
                        </a:rPr>
                        <a:t>Ubuntu 14</a:t>
                      </a:r>
                    </a:p>
                  </a:txBody>
                  <a:tcPr marL="12362" marR="12362" marT="8241" marB="8241" anchor="b"/>
                </a:tc>
                <a:tc>
                  <a:txBody>
                    <a:bodyPr/>
                    <a:lstStyle/>
                    <a:p>
                      <a:pPr algn="ctr" rtl="0" fontAlgn="b"/>
                      <a:r>
                        <a:rPr lang="en-US" sz="2000" b="1" dirty="0">
                          <a:effectLst/>
                        </a:rPr>
                        <a:t>Ubuntu 16</a:t>
                      </a:r>
                    </a:p>
                  </a:txBody>
                  <a:tcPr marL="12362" marR="12362" marT="8241" marB="8241" anchor="b"/>
                </a:tc>
                <a:tc>
                  <a:txBody>
                    <a:bodyPr/>
                    <a:lstStyle/>
                    <a:p>
                      <a:pPr algn="ctr" rtl="0" fontAlgn="b"/>
                      <a:r>
                        <a:rPr lang="en-US" sz="2000" b="1" dirty="0">
                          <a:effectLst/>
                        </a:rPr>
                        <a:t>Gentoo</a:t>
                      </a:r>
                    </a:p>
                  </a:txBody>
                  <a:tcPr marL="12362" marR="12362" marT="8241" marB="8241" anchor="b"/>
                </a:tc>
                <a:tc>
                  <a:txBody>
                    <a:bodyPr/>
                    <a:lstStyle/>
                    <a:p>
                      <a:pPr algn="ctr" rtl="0" fontAlgn="b"/>
                      <a:r>
                        <a:rPr lang="en-US" sz="2000" b="1" dirty="0">
                          <a:effectLst/>
                        </a:rPr>
                        <a:t>Gentoo Gold</a:t>
                      </a:r>
                    </a:p>
                  </a:txBody>
                  <a:tcPr marL="12362" marR="12362" marT="8241" marB="8241" anchor="b"/>
                </a:tc>
              </a:tr>
              <a:tr h="164823">
                <a:tc>
                  <a:txBody>
                    <a:bodyPr/>
                    <a:lstStyle/>
                    <a:p>
                      <a:pPr rtl="0" fontAlgn="b"/>
                      <a:r>
                        <a:rPr lang="en-US" sz="2000" b="1" dirty="0">
                          <a:effectLst/>
                        </a:rPr>
                        <a:t>Elf files</a:t>
                      </a:r>
                    </a:p>
                  </a:txBody>
                  <a:tcPr marL="12362" marR="12362" marT="8241" marB="8241" anchor="b"/>
                </a:tc>
                <a:tc>
                  <a:txBody>
                    <a:bodyPr/>
                    <a:lstStyle/>
                    <a:p>
                      <a:pPr algn="ctr" rtl="0" fontAlgn="b"/>
                      <a:r>
                        <a:rPr lang="en-US" sz="2000" dirty="0">
                          <a:effectLst/>
                        </a:rPr>
                        <a:t>56035</a:t>
                      </a:r>
                    </a:p>
                  </a:txBody>
                  <a:tcPr marL="12362" marR="12362" marT="8241" marB="8241" anchor="b"/>
                </a:tc>
                <a:tc>
                  <a:txBody>
                    <a:bodyPr/>
                    <a:lstStyle/>
                    <a:p>
                      <a:pPr algn="ctr" rtl="0" fontAlgn="b"/>
                      <a:r>
                        <a:rPr lang="en-US" sz="2000" dirty="0">
                          <a:effectLst/>
                        </a:rPr>
                        <a:t>58548</a:t>
                      </a:r>
                    </a:p>
                  </a:txBody>
                  <a:tcPr marL="12362" marR="12362" marT="8241" marB="8241" anchor="b"/>
                </a:tc>
                <a:tc>
                  <a:txBody>
                    <a:bodyPr/>
                    <a:lstStyle/>
                    <a:p>
                      <a:pPr algn="ctr" rtl="0" fontAlgn="b"/>
                      <a:r>
                        <a:rPr lang="en-US" sz="2000" dirty="0">
                          <a:effectLst/>
                        </a:rPr>
                        <a:t>69907</a:t>
                      </a:r>
                    </a:p>
                  </a:txBody>
                  <a:tcPr marL="12362" marR="12362" marT="8241" marB="8241" anchor="b"/>
                </a:tc>
                <a:tc>
                  <a:txBody>
                    <a:bodyPr/>
                    <a:lstStyle/>
                    <a:p>
                      <a:pPr algn="ctr" rtl="0" fontAlgn="b"/>
                      <a:r>
                        <a:rPr lang="en-US" sz="2000">
                          <a:effectLst/>
                        </a:rPr>
                        <a:t>9940</a:t>
                      </a:r>
                    </a:p>
                  </a:txBody>
                  <a:tcPr marL="12362" marR="12362" marT="8241" marB="8241" anchor="b"/>
                </a:tc>
                <a:tc>
                  <a:txBody>
                    <a:bodyPr/>
                    <a:lstStyle/>
                    <a:p>
                      <a:pPr algn="ctr" rtl="0" fontAlgn="b"/>
                      <a:r>
                        <a:rPr lang="en-US" sz="2000">
                          <a:effectLst/>
                        </a:rPr>
                        <a:t>9940</a:t>
                      </a:r>
                    </a:p>
                  </a:txBody>
                  <a:tcPr marL="12362" marR="12362" marT="8241" marB="8241" anchor="b"/>
                </a:tc>
              </a:tr>
              <a:tr h="461506">
                <a:tc>
                  <a:txBody>
                    <a:bodyPr/>
                    <a:lstStyle/>
                    <a:p>
                      <a:pPr rtl="0" fontAlgn="b"/>
                      <a:r>
                        <a:rPr lang="en-US" sz="2000" b="1" dirty="0" smtClean="0">
                          <a:effectLst/>
                        </a:rPr>
                        <a:t>Elf files with WRPKRU/XRSTOR</a:t>
                      </a:r>
                      <a:endParaRPr lang="en-US" sz="2000" b="1" dirty="0">
                        <a:effectLst/>
                      </a:endParaRPr>
                    </a:p>
                  </a:txBody>
                  <a:tcPr marL="12362" marR="12362" marT="8241" marB="8241" anchor="b"/>
                </a:tc>
                <a:tc>
                  <a:txBody>
                    <a:bodyPr/>
                    <a:lstStyle/>
                    <a:p>
                      <a:pPr algn="ctr" rtl="0" fontAlgn="b"/>
                      <a:r>
                        <a:rPr lang="en-US" sz="2000" dirty="0">
                          <a:effectLst/>
                        </a:rPr>
                        <a:t>665</a:t>
                      </a:r>
                    </a:p>
                  </a:txBody>
                  <a:tcPr marL="12362" marR="12362" marT="8241" marB="8241" anchor="b"/>
                </a:tc>
                <a:tc>
                  <a:txBody>
                    <a:bodyPr/>
                    <a:lstStyle/>
                    <a:p>
                      <a:pPr algn="ctr" rtl="0" fontAlgn="b"/>
                      <a:r>
                        <a:rPr lang="en-US" sz="2000" dirty="0">
                          <a:effectLst/>
                        </a:rPr>
                        <a:t>603</a:t>
                      </a:r>
                    </a:p>
                  </a:txBody>
                  <a:tcPr marL="12362" marR="12362" marT="8241" marB="8241" anchor="b"/>
                </a:tc>
                <a:tc>
                  <a:txBody>
                    <a:bodyPr/>
                    <a:lstStyle/>
                    <a:p>
                      <a:pPr algn="ctr" rtl="0" fontAlgn="b"/>
                      <a:r>
                        <a:rPr lang="en-US" sz="2000" dirty="0">
                          <a:effectLst/>
                        </a:rPr>
                        <a:t>720</a:t>
                      </a:r>
                    </a:p>
                  </a:txBody>
                  <a:tcPr marL="12362" marR="12362" marT="8241" marB="8241" anchor="b"/>
                </a:tc>
                <a:tc>
                  <a:txBody>
                    <a:bodyPr/>
                    <a:lstStyle/>
                    <a:p>
                      <a:pPr algn="ctr" rtl="0" fontAlgn="b"/>
                      <a:r>
                        <a:rPr lang="en-US" sz="2000" dirty="0">
                          <a:effectLst/>
                        </a:rPr>
                        <a:t>73</a:t>
                      </a:r>
                    </a:p>
                  </a:txBody>
                  <a:tcPr marL="12362" marR="12362" marT="8241" marB="8241" anchor="b"/>
                </a:tc>
                <a:tc>
                  <a:txBody>
                    <a:bodyPr/>
                    <a:lstStyle/>
                    <a:p>
                      <a:pPr algn="ctr" rtl="0" fontAlgn="b"/>
                      <a:r>
                        <a:rPr lang="en-US" sz="2000" dirty="0">
                          <a:effectLst/>
                        </a:rPr>
                        <a:t>34</a:t>
                      </a:r>
                    </a:p>
                  </a:txBody>
                  <a:tcPr marL="12362" marR="12362" marT="8241" marB="8241" anchor="b"/>
                </a:tc>
              </a:tr>
              <a:tr h="461506">
                <a:tc>
                  <a:txBody>
                    <a:bodyPr/>
                    <a:lstStyle/>
                    <a:p>
                      <a:pPr rtl="0" fontAlgn="b"/>
                      <a:r>
                        <a:rPr lang="en-US" sz="2000" b="1" dirty="0">
                          <a:effectLst/>
                        </a:rPr>
                        <a:t>Executable </a:t>
                      </a:r>
                      <a:r>
                        <a:rPr lang="en-US" sz="2000" b="1" dirty="0" smtClean="0">
                          <a:effectLst/>
                        </a:rPr>
                        <a:t>WRPKRU/XRSTOR</a:t>
                      </a:r>
                      <a:endParaRPr lang="en-US" sz="2000" b="1" dirty="0">
                        <a:effectLst/>
                      </a:endParaRPr>
                    </a:p>
                  </a:txBody>
                  <a:tcPr marL="12362" marR="12362" marT="8241" marB="8241" anchor="b"/>
                </a:tc>
                <a:tc>
                  <a:txBody>
                    <a:bodyPr/>
                    <a:lstStyle/>
                    <a:p>
                      <a:pPr algn="ctr" rtl="0" fontAlgn="b"/>
                      <a:r>
                        <a:rPr lang="en-US" sz="2000" dirty="0">
                          <a:effectLst/>
                        </a:rPr>
                        <a:t>4244</a:t>
                      </a:r>
                    </a:p>
                  </a:txBody>
                  <a:tcPr marL="12362" marR="12362" marT="8241" marB="8241" anchor="b"/>
                </a:tc>
                <a:tc>
                  <a:txBody>
                    <a:bodyPr/>
                    <a:lstStyle/>
                    <a:p>
                      <a:pPr algn="ctr" rtl="0" fontAlgn="b"/>
                      <a:r>
                        <a:rPr lang="en-US" sz="2000" dirty="0">
                          <a:effectLst/>
                        </a:rPr>
                        <a:t>1147</a:t>
                      </a:r>
                    </a:p>
                  </a:txBody>
                  <a:tcPr marL="12362" marR="12362" marT="8241" marB="8241" anchor="b"/>
                </a:tc>
                <a:tc>
                  <a:txBody>
                    <a:bodyPr/>
                    <a:lstStyle/>
                    <a:p>
                      <a:pPr algn="ctr" rtl="0" fontAlgn="b"/>
                      <a:r>
                        <a:rPr lang="en-US" sz="2000" dirty="0" smtClean="0">
                          <a:effectLst/>
                        </a:rPr>
                        <a:t>2105</a:t>
                      </a:r>
                      <a:endParaRPr lang="en-US" sz="2000" dirty="0">
                        <a:effectLst/>
                      </a:endParaRPr>
                    </a:p>
                  </a:txBody>
                  <a:tcPr marL="12362" marR="12362" marT="8241" marB="8241" anchor="b"/>
                </a:tc>
                <a:tc>
                  <a:txBody>
                    <a:bodyPr/>
                    <a:lstStyle/>
                    <a:p>
                      <a:pPr algn="ctr" rtl="0" fontAlgn="b"/>
                      <a:r>
                        <a:rPr lang="en-US" sz="2000" dirty="0">
                          <a:effectLst/>
                        </a:rPr>
                        <a:t>124</a:t>
                      </a:r>
                    </a:p>
                  </a:txBody>
                  <a:tcPr marL="12362" marR="12362" marT="8241" marB="8241" anchor="b"/>
                </a:tc>
                <a:tc>
                  <a:txBody>
                    <a:bodyPr/>
                    <a:lstStyle/>
                    <a:p>
                      <a:pPr algn="ctr" rtl="0" fontAlgn="b"/>
                      <a:r>
                        <a:rPr lang="en-US" sz="2000" dirty="0">
                          <a:effectLst/>
                        </a:rPr>
                        <a:t>46</a:t>
                      </a:r>
                    </a:p>
                  </a:txBody>
                  <a:tcPr marL="12362" marR="12362" marT="8241" marB="8241" anchor="b"/>
                </a:tc>
              </a:tr>
              <a:tr h="461506">
                <a:tc>
                  <a:txBody>
                    <a:bodyPr/>
                    <a:lstStyle/>
                    <a:p>
                      <a:pPr rtl="0" fontAlgn="b"/>
                      <a:r>
                        <a:rPr lang="en-US" sz="2000" b="1" dirty="0">
                          <a:effectLst/>
                        </a:rPr>
                        <a:t>WPKRU/XRSTOR in code </a:t>
                      </a:r>
                    </a:p>
                  </a:txBody>
                  <a:tcPr marL="12362" marR="12362" marT="8241" marB="8241" anchor="b"/>
                </a:tc>
                <a:tc>
                  <a:txBody>
                    <a:bodyPr/>
                    <a:lstStyle/>
                    <a:p>
                      <a:pPr algn="ctr" rtl="0" fontAlgn="b"/>
                      <a:r>
                        <a:rPr lang="en-US" sz="2000" dirty="0">
                          <a:effectLst/>
                        </a:rPr>
                        <a:t>481</a:t>
                      </a:r>
                    </a:p>
                  </a:txBody>
                  <a:tcPr marL="12362" marR="12362" marT="8241" marB="8241" anchor="b"/>
                </a:tc>
                <a:tc>
                  <a:txBody>
                    <a:bodyPr/>
                    <a:lstStyle/>
                    <a:p>
                      <a:pPr algn="ctr" rtl="0" fontAlgn="b"/>
                      <a:r>
                        <a:rPr lang="en-US" sz="2000" dirty="0">
                          <a:effectLst/>
                        </a:rPr>
                        <a:t>276</a:t>
                      </a:r>
                    </a:p>
                  </a:txBody>
                  <a:tcPr marL="12362" marR="12362" marT="8241" marB="8241" anchor="b"/>
                </a:tc>
                <a:tc>
                  <a:txBody>
                    <a:bodyPr/>
                    <a:lstStyle/>
                    <a:p>
                      <a:pPr algn="ctr" rtl="0" fontAlgn="b"/>
                      <a:r>
                        <a:rPr lang="en-US" sz="2000" dirty="0">
                          <a:effectLst/>
                        </a:rPr>
                        <a:t>384</a:t>
                      </a:r>
                    </a:p>
                  </a:txBody>
                  <a:tcPr marL="12362" marR="12362" marT="8241" marB="8241" anchor="b"/>
                </a:tc>
                <a:tc>
                  <a:txBody>
                    <a:bodyPr/>
                    <a:lstStyle/>
                    <a:p>
                      <a:pPr algn="ctr" rtl="0" fontAlgn="b"/>
                      <a:r>
                        <a:rPr lang="en-US" sz="2000" dirty="0">
                          <a:effectLst/>
                        </a:rPr>
                        <a:t>41</a:t>
                      </a:r>
                    </a:p>
                  </a:txBody>
                  <a:tcPr marL="12362" marR="12362" marT="8241" marB="8241" anchor="b"/>
                </a:tc>
                <a:tc>
                  <a:txBody>
                    <a:bodyPr/>
                    <a:lstStyle/>
                    <a:p>
                      <a:pPr algn="ctr" rtl="0" fontAlgn="b"/>
                      <a:r>
                        <a:rPr lang="en-US" sz="2000" dirty="0">
                          <a:effectLst/>
                        </a:rPr>
                        <a:t>31</a:t>
                      </a:r>
                    </a:p>
                  </a:txBody>
                  <a:tcPr marL="12362" marR="12362" marT="8241" marB="8241" anchor="b"/>
                </a:tc>
              </a:tr>
              <a:tr h="461506">
                <a:tc>
                  <a:txBody>
                    <a:bodyPr/>
                    <a:lstStyle/>
                    <a:p>
                      <a:pPr rtl="0" fontAlgn="b"/>
                      <a:r>
                        <a:rPr lang="en-US" sz="2000" b="1" dirty="0">
                          <a:effectLst/>
                        </a:rPr>
                        <a:t>Disassembled by </a:t>
                      </a:r>
                      <a:r>
                        <a:rPr lang="en-US" sz="2000" b="1" dirty="0" err="1">
                          <a:effectLst/>
                        </a:rPr>
                        <a:t>Dyninst</a:t>
                      </a:r>
                      <a:endParaRPr lang="en-US" sz="2000" b="1" dirty="0">
                        <a:effectLst/>
                      </a:endParaRPr>
                    </a:p>
                  </a:txBody>
                  <a:tcPr marL="12362" marR="12362" marT="8241" marB="8241" anchor="b"/>
                </a:tc>
                <a:tc>
                  <a:txBody>
                    <a:bodyPr/>
                    <a:lstStyle/>
                    <a:p>
                      <a:pPr algn="ctr" rtl="0" fontAlgn="b"/>
                      <a:r>
                        <a:rPr lang="en-US" sz="2000" dirty="0">
                          <a:effectLst/>
                        </a:rPr>
                        <a:t>420</a:t>
                      </a:r>
                    </a:p>
                  </a:txBody>
                  <a:tcPr marL="12362" marR="12362" marT="8241" marB="8241" anchor="b"/>
                </a:tc>
                <a:tc>
                  <a:txBody>
                    <a:bodyPr/>
                    <a:lstStyle/>
                    <a:p>
                      <a:pPr algn="ctr" rtl="0" fontAlgn="b"/>
                      <a:r>
                        <a:rPr lang="en-US" sz="2000" dirty="0">
                          <a:effectLst/>
                        </a:rPr>
                        <a:t>215</a:t>
                      </a:r>
                    </a:p>
                  </a:txBody>
                  <a:tcPr marL="12362" marR="12362" marT="8241" marB="8241" anchor="b"/>
                </a:tc>
                <a:tc>
                  <a:txBody>
                    <a:bodyPr/>
                    <a:lstStyle/>
                    <a:p>
                      <a:pPr algn="ctr" rtl="0" fontAlgn="b"/>
                      <a:r>
                        <a:rPr lang="en-US" sz="2000" dirty="0">
                          <a:effectLst/>
                        </a:rPr>
                        <a:t>332</a:t>
                      </a:r>
                    </a:p>
                  </a:txBody>
                  <a:tcPr marL="12362" marR="12362" marT="8241" marB="8241" anchor="b"/>
                </a:tc>
                <a:tc>
                  <a:txBody>
                    <a:bodyPr/>
                    <a:lstStyle/>
                    <a:p>
                      <a:pPr algn="ctr" rtl="0" fontAlgn="b"/>
                      <a:r>
                        <a:rPr lang="en-US" sz="2000" dirty="0">
                          <a:effectLst/>
                        </a:rPr>
                        <a:t>32</a:t>
                      </a:r>
                    </a:p>
                  </a:txBody>
                  <a:tcPr marL="12362" marR="12362" marT="8241" marB="8241" anchor="b"/>
                </a:tc>
                <a:tc>
                  <a:txBody>
                    <a:bodyPr/>
                    <a:lstStyle/>
                    <a:p>
                      <a:pPr algn="ctr" rtl="0" fontAlgn="b"/>
                      <a:r>
                        <a:rPr lang="en-US" sz="2000" dirty="0">
                          <a:effectLst/>
                        </a:rPr>
                        <a:t>24</a:t>
                      </a:r>
                    </a:p>
                  </a:txBody>
                  <a:tcPr marL="12362" marR="12362" marT="8241" marB="8241" anchor="b"/>
                </a:tc>
              </a:tr>
              <a:tr h="313164">
                <a:tc>
                  <a:txBody>
                    <a:bodyPr/>
                    <a:lstStyle/>
                    <a:p>
                      <a:pPr rtl="0" fontAlgn="b"/>
                      <a:r>
                        <a:rPr lang="en-US" sz="2000" b="1" dirty="0">
                          <a:effectLst/>
                        </a:rPr>
                        <a:t>Inter-instruction</a:t>
                      </a:r>
                    </a:p>
                  </a:txBody>
                  <a:tcPr marL="12362" marR="12362" marT="8241" marB="8241" anchor="b"/>
                </a:tc>
                <a:tc>
                  <a:txBody>
                    <a:bodyPr/>
                    <a:lstStyle/>
                    <a:p>
                      <a:pPr algn="ctr" rtl="0" fontAlgn="b"/>
                      <a:r>
                        <a:rPr lang="en-US" sz="2000">
                          <a:effectLst/>
                        </a:rPr>
                        <a:t>30</a:t>
                      </a:r>
                    </a:p>
                  </a:txBody>
                  <a:tcPr marL="12362" marR="12362" marT="8241" marB="8241" anchor="b"/>
                </a:tc>
                <a:tc>
                  <a:txBody>
                    <a:bodyPr/>
                    <a:lstStyle/>
                    <a:p>
                      <a:pPr algn="ctr" rtl="0" fontAlgn="b"/>
                      <a:r>
                        <a:rPr lang="en-US" sz="2000">
                          <a:effectLst/>
                        </a:rPr>
                        <a:t>29</a:t>
                      </a:r>
                    </a:p>
                  </a:txBody>
                  <a:tcPr marL="12362" marR="12362" marT="8241" marB="8241" anchor="b"/>
                </a:tc>
                <a:tc>
                  <a:txBody>
                    <a:bodyPr/>
                    <a:lstStyle/>
                    <a:p>
                      <a:pPr algn="ctr" rtl="0" fontAlgn="b"/>
                      <a:r>
                        <a:rPr lang="en-US" sz="2000" dirty="0">
                          <a:effectLst/>
                        </a:rPr>
                        <a:t>44</a:t>
                      </a:r>
                    </a:p>
                  </a:txBody>
                  <a:tcPr marL="12362" marR="12362" marT="8241" marB="8241" anchor="b"/>
                </a:tc>
                <a:tc>
                  <a:txBody>
                    <a:bodyPr/>
                    <a:lstStyle/>
                    <a:p>
                      <a:pPr algn="ctr" rtl="0" fontAlgn="b"/>
                      <a:r>
                        <a:rPr lang="en-US" sz="2000">
                          <a:effectLst/>
                        </a:rPr>
                        <a:t>5</a:t>
                      </a:r>
                    </a:p>
                  </a:txBody>
                  <a:tcPr marL="12362" marR="12362" marT="8241" marB="8241" anchor="b"/>
                </a:tc>
                <a:tc>
                  <a:txBody>
                    <a:bodyPr/>
                    <a:lstStyle/>
                    <a:p>
                      <a:pPr algn="ctr" rtl="0" fontAlgn="b"/>
                      <a:r>
                        <a:rPr lang="en-US" sz="2000" dirty="0">
                          <a:effectLst/>
                        </a:rPr>
                        <a:t>5</a:t>
                      </a:r>
                    </a:p>
                  </a:txBody>
                  <a:tcPr marL="12362" marR="12362" marT="8241" marB="8241" anchor="b"/>
                </a:tc>
              </a:tr>
              <a:tr h="313164">
                <a:tc>
                  <a:txBody>
                    <a:bodyPr/>
                    <a:lstStyle/>
                    <a:p>
                      <a:pPr rtl="0" fontAlgn="b"/>
                      <a:r>
                        <a:rPr lang="en-US" sz="2000" b="1" dirty="0">
                          <a:effectLst/>
                        </a:rPr>
                        <a:t>Intra-instruction</a:t>
                      </a:r>
                    </a:p>
                  </a:txBody>
                  <a:tcPr marL="12362" marR="12362" marT="8241" marB="8241" anchor="b"/>
                </a:tc>
                <a:tc>
                  <a:txBody>
                    <a:bodyPr/>
                    <a:lstStyle/>
                    <a:p>
                      <a:pPr algn="ctr" rtl="0" fontAlgn="b"/>
                      <a:r>
                        <a:rPr lang="en-US" sz="2000" dirty="0">
                          <a:effectLst/>
                        </a:rPr>
                        <a:t>390</a:t>
                      </a:r>
                    </a:p>
                  </a:txBody>
                  <a:tcPr marL="12362" marR="12362" marT="8241" marB="8241" anchor="b"/>
                </a:tc>
                <a:tc>
                  <a:txBody>
                    <a:bodyPr/>
                    <a:lstStyle/>
                    <a:p>
                      <a:pPr algn="ctr" rtl="0" fontAlgn="b"/>
                      <a:r>
                        <a:rPr lang="en-US" sz="2000" dirty="0">
                          <a:effectLst/>
                        </a:rPr>
                        <a:t>186</a:t>
                      </a:r>
                    </a:p>
                  </a:txBody>
                  <a:tcPr marL="12362" marR="12362" marT="8241" marB="8241" anchor="b"/>
                </a:tc>
                <a:tc>
                  <a:txBody>
                    <a:bodyPr/>
                    <a:lstStyle/>
                    <a:p>
                      <a:pPr algn="ctr" rtl="0" fontAlgn="b"/>
                      <a:r>
                        <a:rPr lang="en-US" sz="2000" dirty="0">
                          <a:effectLst/>
                        </a:rPr>
                        <a:t>288</a:t>
                      </a:r>
                    </a:p>
                  </a:txBody>
                  <a:tcPr marL="12362" marR="12362" marT="8241" marB="8241" anchor="b"/>
                </a:tc>
                <a:tc>
                  <a:txBody>
                    <a:bodyPr/>
                    <a:lstStyle/>
                    <a:p>
                      <a:pPr algn="ctr" rtl="0" fontAlgn="b"/>
                      <a:r>
                        <a:rPr lang="en-US" sz="2000" dirty="0">
                          <a:effectLst/>
                        </a:rPr>
                        <a:t>27</a:t>
                      </a:r>
                    </a:p>
                  </a:txBody>
                  <a:tcPr marL="12362" marR="12362" marT="8241" marB="8241" anchor="b"/>
                </a:tc>
                <a:tc>
                  <a:txBody>
                    <a:bodyPr/>
                    <a:lstStyle/>
                    <a:p>
                      <a:pPr algn="ctr" rtl="0" fontAlgn="b"/>
                      <a:r>
                        <a:rPr lang="en-US" sz="2000" dirty="0">
                          <a:effectLst/>
                        </a:rPr>
                        <a:t>19</a:t>
                      </a:r>
                    </a:p>
                  </a:txBody>
                  <a:tcPr marL="12362" marR="12362" marT="8241" marB="8241" anchor="b"/>
                </a:tc>
              </a:tr>
            </a:tbl>
          </a:graphicData>
        </a:graphic>
      </p:graphicFrame>
      <p:sp>
        <p:nvSpPr>
          <p:cNvPr id="4" name="Slide Number Placeholder 3"/>
          <p:cNvSpPr>
            <a:spLocks noGrp="1"/>
          </p:cNvSpPr>
          <p:nvPr>
            <p:ph type="sldNum" sz="quarter" idx="12"/>
          </p:nvPr>
        </p:nvSpPr>
        <p:spPr/>
        <p:txBody>
          <a:bodyPr/>
          <a:lstStyle/>
          <a:p>
            <a:fld id="{5E131061-54BD-4E58-A44F-1AF51EC79D8E}" type="slidenum">
              <a:rPr lang="en-US" smtClean="0"/>
              <a:pPr/>
              <a:t>44</a:t>
            </a:fld>
            <a:endParaRPr lang="en-US" dirty="0"/>
          </a:p>
        </p:txBody>
      </p:sp>
    </p:spTree>
    <p:extLst>
      <p:ext uri="{BB962C8B-B14F-4D97-AF65-F5344CB8AC3E}">
        <p14:creationId xmlns:p14="http://schemas.microsoft.com/office/powerpoint/2010/main" val="1448248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How frequent are inadvertent WRPKRUs?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58345830"/>
              </p:ext>
            </p:extLst>
          </p:nvPr>
        </p:nvGraphicFramePr>
        <p:xfrm>
          <a:off x="408353" y="2813538"/>
          <a:ext cx="11033370" cy="2089068"/>
        </p:xfrm>
        <a:graphic>
          <a:graphicData uri="http://schemas.openxmlformats.org/drawingml/2006/table">
            <a:tbl>
              <a:tblPr>
                <a:tableStyleId>{793D81CF-94F2-401A-BA57-92F5A7B2D0C5}</a:tableStyleId>
              </a:tblPr>
              <a:tblGrid>
                <a:gridCol w="1563209"/>
                <a:gridCol w="1233176"/>
                <a:gridCol w="664019"/>
                <a:gridCol w="553348"/>
                <a:gridCol w="521728"/>
                <a:gridCol w="648208"/>
                <a:gridCol w="545444"/>
                <a:gridCol w="482203"/>
                <a:gridCol w="608684"/>
                <a:gridCol w="561253"/>
                <a:gridCol w="450584"/>
                <a:gridCol w="505919"/>
                <a:gridCol w="553348"/>
                <a:gridCol w="450584"/>
                <a:gridCol w="714265"/>
                <a:gridCol w="488699"/>
                <a:gridCol w="488699"/>
              </a:tblGrid>
              <a:tr h="125199">
                <a:tc>
                  <a:txBody>
                    <a:bodyPr/>
                    <a:lstStyle/>
                    <a:p>
                      <a:pPr rtl="0" fontAlgn="b"/>
                      <a:endParaRPr lang="en-US" sz="1000" dirty="0">
                        <a:effectLst/>
                      </a:endParaRPr>
                    </a:p>
                  </a:txBody>
                  <a:tcPr marL="12362" marR="12362" marT="8241" marB="8241" anchor="b"/>
                </a:tc>
                <a:tc>
                  <a:txBody>
                    <a:bodyPr/>
                    <a:lstStyle/>
                    <a:p>
                      <a:pPr rtl="0" fontAlgn="b"/>
                      <a:endParaRPr lang="en-US" sz="1000">
                        <a:effectLst/>
                      </a:endParaRPr>
                    </a:p>
                  </a:txBody>
                  <a:tcPr marL="12362" marR="12362" marT="8241" marB="8241" anchor="b"/>
                </a:tc>
                <a:tc>
                  <a:txBody>
                    <a:bodyPr/>
                    <a:lstStyle/>
                    <a:p>
                      <a:pPr algn="ctr" rtl="0" fontAlgn="b"/>
                      <a:r>
                        <a:rPr lang="en-US" sz="1000" dirty="0" err="1">
                          <a:effectLst/>
                        </a:rPr>
                        <a:t>Debian</a:t>
                      </a:r>
                      <a:r>
                        <a:rPr lang="en-US" sz="1000" dirty="0">
                          <a:effectLst/>
                        </a:rPr>
                        <a:t> 8</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r>
                        <a:rPr lang="en-US" sz="1000">
                          <a:effectLst/>
                        </a:rPr>
                        <a:t>Ubuntu 14</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r>
                        <a:rPr lang="en-US" sz="1000">
                          <a:effectLst/>
                        </a:rPr>
                        <a:t>Ubuntu 16</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r>
                        <a:rPr lang="en-US" sz="1000">
                          <a:effectLst/>
                        </a:rPr>
                        <a:t>Gentoo</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r>
                        <a:rPr lang="en-US" sz="1000">
                          <a:effectLst/>
                        </a:rPr>
                        <a:t>Gentoo Gold</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r>
              <a:tr h="105360">
                <a:tc>
                  <a:txBody>
                    <a:bodyPr/>
                    <a:lstStyle/>
                    <a:p>
                      <a:pPr rtl="0" fontAlgn="b"/>
                      <a:r>
                        <a:rPr lang="en-US" sz="1000">
                          <a:effectLst/>
                        </a:rPr>
                        <a:t>Elf files</a:t>
                      </a:r>
                    </a:p>
                  </a:txBody>
                  <a:tcPr marL="12362" marR="12362" marT="8241" marB="8241" anchor="b"/>
                </a:tc>
                <a:tc>
                  <a:txBody>
                    <a:bodyPr/>
                    <a:lstStyle/>
                    <a:p>
                      <a:pPr rtl="0" fontAlgn="b"/>
                      <a:endParaRPr lang="en-US" sz="1000">
                        <a:effectLst/>
                      </a:endParaRPr>
                    </a:p>
                  </a:txBody>
                  <a:tcPr marL="12362" marR="12362" marT="8241" marB="8241" anchor="b"/>
                </a:tc>
                <a:tc>
                  <a:txBody>
                    <a:bodyPr/>
                    <a:lstStyle/>
                    <a:p>
                      <a:pPr algn="ctr" rtl="0" fontAlgn="b"/>
                      <a:r>
                        <a:rPr lang="en-US" sz="1000" dirty="0">
                          <a:effectLst/>
                        </a:rPr>
                        <a:t>56035</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r>
                        <a:rPr lang="en-US" sz="1000">
                          <a:effectLst/>
                        </a:rPr>
                        <a:t>58548</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r>
                        <a:rPr lang="en-US" sz="1000">
                          <a:effectLst/>
                        </a:rPr>
                        <a:t>69907</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r>
                        <a:rPr lang="en-US" sz="1000">
                          <a:effectLst/>
                        </a:rPr>
                        <a:t>9940</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r>
                        <a:rPr lang="en-US" sz="1000">
                          <a:effectLst/>
                        </a:rPr>
                        <a:t>9940</a:t>
                      </a:r>
                    </a:p>
                  </a:txBody>
                  <a:tcPr marL="12362" marR="12362" marT="8241" marB="8241" anchor="b"/>
                </a:tc>
                <a:tc>
                  <a:txBody>
                    <a:bodyPr/>
                    <a:lstStyle/>
                    <a:p>
                      <a:pPr algn="ctr" rtl="0" fontAlgn="b"/>
                      <a:endParaRPr lang="en-US" sz="1000">
                        <a:effectLst/>
                      </a:endParaRPr>
                    </a:p>
                  </a:txBody>
                  <a:tcPr marL="12362" marR="12362" marT="8241" marB="8241" anchor="b"/>
                </a:tc>
                <a:tc>
                  <a:txBody>
                    <a:bodyPr/>
                    <a:lstStyle/>
                    <a:p>
                      <a:pPr algn="ctr" rtl="0" fontAlgn="b"/>
                      <a:endParaRPr lang="en-US" sz="1000">
                        <a:effectLst/>
                      </a:endParaRPr>
                    </a:p>
                  </a:txBody>
                  <a:tcPr marL="12362" marR="12362" marT="8241" marB="8241" anchor="b"/>
                </a:tc>
              </a:tr>
              <a:tr h="125199">
                <a:tc>
                  <a:txBody>
                    <a:bodyPr/>
                    <a:lstStyle/>
                    <a:p>
                      <a:pPr rtl="0" fontAlgn="b"/>
                      <a:endParaRPr lang="en-US" sz="1000">
                        <a:effectLst/>
                      </a:endParaRPr>
                    </a:p>
                  </a:txBody>
                  <a:tcPr marL="12362" marR="12362" marT="8241" marB="8241" anchor="b"/>
                </a:tc>
                <a:tc>
                  <a:txBody>
                    <a:bodyPr/>
                    <a:lstStyle/>
                    <a:p>
                      <a:pPr rtl="0" fontAlgn="b"/>
                      <a:endParaRPr lang="en-US" sz="1000" dirty="0">
                        <a:effectLst/>
                      </a:endParaRPr>
                    </a:p>
                  </a:txBody>
                  <a:tcPr marL="12362" marR="12362" marT="8241" marB="8241" anchor="b"/>
                </a:tc>
                <a:tc>
                  <a:txBody>
                    <a:bodyPr/>
                    <a:lstStyle/>
                    <a:p>
                      <a:pPr algn="ctr" rtl="0" fontAlgn="b"/>
                      <a:r>
                        <a:rPr lang="en-US" sz="1000">
                          <a:effectLst/>
                        </a:rPr>
                        <a:t>All</a:t>
                      </a:r>
                    </a:p>
                  </a:txBody>
                  <a:tcPr marL="12362" marR="12362" marT="8241" marB="8241" anchor="b"/>
                </a:tc>
                <a:tc>
                  <a:txBody>
                    <a:bodyPr/>
                    <a:lstStyle/>
                    <a:p>
                      <a:pPr algn="ctr" rtl="0" fontAlgn="b"/>
                      <a:r>
                        <a:rPr lang="en-US" sz="1000" dirty="0">
                          <a:effectLst/>
                        </a:rPr>
                        <a:t>WRPKRU</a:t>
                      </a:r>
                    </a:p>
                  </a:txBody>
                  <a:tcPr marL="12362" marR="12362" marT="8241" marB="8241" anchor="b"/>
                </a:tc>
                <a:tc>
                  <a:txBody>
                    <a:bodyPr/>
                    <a:lstStyle/>
                    <a:p>
                      <a:pPr algn="ctr" rtl="0" fontAlgn="b"/>
                      <a:r>
                        <a:rPr lang="en-US" sz="1000">
                          <a:effectLst/>
                        </a:rPr>
                        <a:t>XRSTOR</a:t>
                      </a:r>
                    </a:p>
                  </a:txBody>
                  <a:tcPr marL="12362" marR="12362" marT="8241" marB="8241" anchor="b"/>
                </a:tc>
                <a:tc>
                  <a:txBody>
                    <a:bodyPr/>
                    <a:lstStyle/>
                    <a:p>
                      <a:pPr algn="ctr" rtl="0" fontAlgn="b"/>
                      <a:r>
                        <a:rPr lang="en-US" sz="1000">
                          <a:effectLst/>
                        </a:rPr>
                        <a:t>All</a:t>
                      </a:r>
                    </a:p>
                  </a:txBody>
                  <a:tcPr marL="12362" marR="12362" marT="8241" marB="8241" anchor="b"/>
                </a:tc>
                <a:tc>
                  <a:txBody>
                    <a:bodyPr/>
                    <a:lstStyle/>
                    <a:p>
                      <a:pPr algn="ctr" rtl="0" fontAlgn="b"/>
                      <a:r>
                        <a:rPr lang="en-US" sz="1000">
                          <a:effectLst/>
                        </a:rPr>
                        <a:t>WRPKRU</a:t>
                      </a:r>
                    </a:p>
                  </a:txBody>
                  <a:tcPr marL="12362" marR="12362" marT="8241" marB="8241" anchor="b"/>
                </a:tc>
                <a:tc>
                  <a:txBody>
                    <a:bodyPr/>
                    <a:lstStyle/>
                    <a:p>
                      <a:pPr algn="ctr" rtl="0" fontAlgn="b"/>
                      <a:r>
                        <a:rPr lang="en-US" sz="1000">
                          <a:effectLst/>
                        </a:rPr>
                        <a:t>XRSTOR</a:t>
                      </a:r>
                    </a:p>
                  </a:txBody>
                  <a:tcPr marL="12362" marR="12362" marT="8241" marB="8241" anchor="b"/>
                </a:tc>
                <a:tc>
                  <a:txBody>
                    <a:bodyPr/>
                    <a:lstStyle/>
                    <a:p>
                      <a:pPr algn="ctr" rtl="0" fontAlgn="b"/>
                      <a:r>
                        <a:rPr lang="en-US" sz="1000">
                          <a:effectLst/>
                        </a:rPr>
                        <a:t>All</a:t>
                      </a:r>
                    </a:p>
                  </a:txBody>
                  <a:tcPr marL="12362" marR="12362" marT="8241" marB="8241" anchor="b"/>
                </a:tc>
                <a:tc>
                  <a:txBody>
                    <a:bodyPr/>
                    <a:lstStyle/>
                    <a:p>
                      <a:pPr algn="ctr" rtl="0" fontAlgn="b"/>
                      <a:r>
                        <a:rPr lang="en-US" sz="1000">
                          <a:effectLst/>
                        </a:rPr>
                        <a:t>WRPKRU</a:t>
                      </a:r>
                    </a:p>
                  </a:txBody>
                  <a:tcPr marL="12362" marR="12362" marT="8241" marB="8241" anchor="b"/>
                </a:tc>
                <a:tc>
                  <a:txBody>
                    <a:bodyPr/>
                    <a:lstStyle/>
                    <a:p>
                      <a:pPr algn="ctr" rtl="0" fontAlgn="b"/>
                      <a:r>
                        <a:rPr lang="en-US" sz="1000">
                          <a:effectLst/>
                        </a:rPr>
                        <a:t>XRSTOR</a:t>
                      </a:r>
                    </a:p>
                  </a:txBody>
                  <a:tcPr marL="12362" marR="12362" marT="8241" marB="8241" anchor="b"/>
                </a:tc>
                <a:tc>
                  <a:txBody>
                    <a:bodyPr/>
                    <a:lstStyle/>
                    <a:p>
                      <a:pPr algn="ctr" rtl="0" fontAlgn="b"/>
                      <a:r>
                        <a:rPr lang="en-US" sz="1000">
                          <a:effectLst/>
                        </a:rPr>
                        <a:t>All</a:t>
                      </a:r>
                    </a:p>
                  </a:txBody>
                  <a:tcPr marL="12362" marR="12362" marT="8241" marB="8241" anchor="b"/>
                </a:tc>
                <a:tc>
                  <a:txBody>
                    <a:bodyPr/>
                    <a:lstStyle/>
                    <a:p>
                      <a:pPr algn="ctr" rtl="0" fontAlgn="b"/>
                      <a:r>
                        <a:rPr lang="en-US" sz="1000">
                          <a:effectLst/>
                        </a:rPr>
                        <a:t>WRPKRU</a:t>
                      </a:r>
                    </a:p>
                  </a:txBody>
                  <a:tcPr marL="12362" marR="12362" marT="8241" marB="8241" anchor="b"/>
                </a:tc>
                <a:tc>
                  <a:txBody>
                    <a:bodyPr/>
                    <a:lstStyle/>
                    <a:p>
                      <a:pPr algn="ctr" rtl="0" fontAlgn="b"/>
                      <a:r>
                        <a:rPr lang="en-US" sz="1000">
                          <a:effectLst/>
                        </a:rPr>
                        <a:t>XRSTOR</a:t>
                      </a:r>
                    </a:p>
                  </a:txBody>
                  <a:tcPr marL="12362" marR="12362" marT="8241" marB="8241" anchor="b"/>
                </a:tc>
                <a:tc>
                  <a:txBody>
                    <a:bodyPr/>
                    <a:lstStyle/>
                    <a:p>
                      <a:pPr algn="ctr" rtl="0" fontAlgn="b"/>
                      <a:r>
                        <a:rPr lang="en-US" sz="1000">
                          <a:effectLst/>
                        </a:rPr>
                        <a:t>All</a:t>
                      </a:r>
                    </a:p>
                  </a:txBody>
                  <a:tcPr marL="12362" marR="12362" marT="8241" marB="8241" anchor="b"/>
                </a:tc>
                <a:tc>
                  <a:txBody>
                    <a:bodyPr/>
                    <a:lstStyle/>
                    <a:p>
                      <a:pPr algn="ctr" rtl="0" fontAlgn="b"/>
                      <a:r>
                        <a:rPr lang="en-US" sz="1000">
                          <a:effectLst/>
                        </a:rPr>
                        <a:t>WRPKRU</a:t>
                      </a:r>
                    </a:p>
                  </a:txBody>
                  <a:tcPr marL="12362" marR="12362" marT="8241" marB="8241" anchor="b"/>
                </a:tc>
                <a:tc>
                  <a:txBody>
                    <a:bodyPr/>
                    <a:lstStyle/>
                    <a:p>
                      <a:pPr algn="ctr" rtl="0" fontAlgn="b"/>
                      <a:r>
                        <a:rPr lang="en-US" sz="1000">
                          <a:effectLst/>
                        </a:rPr>
                        <a:t>XRSTOR</a:t>
                      </a:r>
                    </a:p>
                  </a:txBody>
                  <a:tcPr marL="12362" marR="12362" marT="8241" marB="8241" anchor="b"/>
                </a:tc>
              </a:tr>
              <a:tr h="184503">
                <a:tc>
                  <a:txBody>
                    <a:bodyPr/>
                    <a:lstStyle/>
                    <a:p>
                      <a:pPr rtl="0" fontAlgn="b"/>
                      <a:r>
                        <a:rPr lang="en-US" sz="1000">
                          <a:effectLst/>
                        </a:rPr>
                        <a:t>Elf files w/ WRPKRU/XRSTOR</a:t>
                      </a:r>
                    </a:p>
                  </a:txBody>
                  <a:tcPr marL="12362" marR="12362" marT="8241" marB="8241" anchor="b"/>
                </a:tc>
                <a:tc>
                  <a:txBody>
                    <a:bodyPr/>
                    <a:lstStyle/>
                    <a:p>
                      <a:pPr rtl="0" fontAlgn="b"/>
                      <a:endParaRPr lang="en-US" sz="1000">
                        <a:effectLst/>
                      </a:endParaRPr>
                    </a:p>
                  </a:txBody>
                  <a:tcPr marL="12362" marR="12362" marT="8241" marB="8241" anchor="b"/>
                </a:tc>
                <a:tc>
                  <a:txBody>
                    <a:bodyPr/>
                    <a:lstStyle/>
                    <a:p>
                      <a:pPr algn="ctr" rtl="0" fontAlgn="b"/>
                      <a:r>
                        <a:rPr lang="en-US" sz="1000" dirty="0">
                          <a:effectLst/>
                        </a:rPr>
                        <a:t>665</a:t>
                      </a:r>
                    </a:p>
                  </a:txBody>
                  <a:tcPr marL="12362" marR="12362" marT="8241" marB="8241" anchor="b"/>
                </a:tc>
                <a:tc>
                  <a:txBody>
                    <a:bodyPr/>
                    <a:lstStyle/>
                    <a:p>
                      <a:pPr algn="ctr" rtl="0" fontAlgn="b"/>
                      <a:r>
                        <a:rPr lang="en-US" sz="1000" dirty="0">
                          <a:effectLst/>
                        </a:rPr>
                        <a:t>174</a:t>
                      </a:r>
                    </a:p>
                  </a:txBody>
                  <a:tcPr marL="12362" marR="12362" marT="8241" marB="8241" anchor="b"/>
                </a:tc>
                <a:tc>
                  <a:txBody>
                    <a:bodyPr/>
                    <a:lstStyle/>
                    <a:p>
                      <a:pPr algn="ctr" rtl="0" fontAlgn="b"/>
                      <a:r>
                        <a:rPr lang="en-US" sz="1000">
                          <a:effectLst/>
                        </a:rPr>
                        <a:t>541</a:t>
                      </a:r>
                    </a:p>
                  </a:txBody>
                  <a:tcPr marL="12362" marR="12362" marT="8241" marB="8241" anchor="b"/>
                </a:tc>
                <a:tc>
                  <a:txBody>
                    <a:bodyPr/>
                    <a:lstStyle/>
                    <a:p>
                      <a:pPr algn="ctr" rtl="0" fontAlgn="b"/>
                      <a:r>
                        <a:rPr lang="en-US" sz="1000">
                          <a:effectLst/>
                        </a:rPr>
                        <a:t>603</a:t>
                      </a:r>
                    </a:p>
                  </a:txBody>
                  <a:tcPr marL="12362" marR="12362" marT="8241" marB="8241" anchor="b"/>
                </a:tc>
                <a:tc>
                  <a:txBody>
                    <a:bodyPr/>
                    <a:lstStyle/>
                    <a:p>
                      <a:pPr algn="ctr" rtl="0" fontAlgn="b"/>
                      <a:r>
                        <a:rPr lang="en-US" sz="1000">
                          <a:effectLst/>
                        </a:rPr>
                        <a:t>215</a:t>
                      </a:r>
                    </a:p>
                  </a:txBody>
                  <a:tcPr marL="12362" marR="12362" marT="8241" marB="8241" anchor="b"/>
                </a:tc>
                <a:tc>
                  <a:txBody>
                    <a:bodyPr/>
                    <a:lstStyle/>
                    <a:p>
                      <a:pPr algn="ctr" rtl="0" fontAlgn="b"/>
                      <a:r>
                        <a:rPr lang="en-US" sz="1000">
                          <a:effectLst/>
                        </a:rPr>
                        <a:t>435</a:t>
                      </a:r>
                    </a:p>
                  </a:txBody>
                  <a:tcPr marL="12362" marR="12362" marT="8241" marB="8241" anchor="b"/>
                </a:tc>
                <a:tc>
                  <a:txBody>
                    <a:bodyPr/>
                    <a:lstStyle/>
                    <a:p>
                      <a:pPr algn="ctr" rtl="0" fontAlgn="b"/>
                      <a:r>
                        <a:rPr lang="en-US" sz="1000">
                          <a:effectLst/>
                        </a:rPr>
                        <a:t>720</a:t>
                      </a:r>
                    </a:p>
                  </a:txBody>
                  <a:tcPr marL="12362" marR="12362" marT="8241" marB="8241" anchor="b"/>
                </a:tc>
                <a:tc>
                  <a:txBody>
                    <a:bodyPr/>
                    <a:lstStyle/>
                    <a:p>
                      <a:pPr algn="ctr" rtl="0" fontAlgn="b"/>
                      <a:r>
                        <a:rPr lang="en-US" sz="1000">
                          <a:effectLst/>
                        </a:rPr>
                        <a:t>189</a:t>
                      </a:r>
                    </a:p>
                  </a:txBody>
                  <a:tcPr marL="12362" marR="12362" marT="8241" marB="8241" anchor="b"/>
                </a:tc>
                <a:tc>
                  <a:txBody>
                    <a:bodyPr/>
                    <a:lstStyle/>
                    <a:p>
                      <a:pPr algn="ctr" rtl="0" fontAlgn="b"/>
                      <a:r>
                        <a:rPr lang="en-US" sz="1000">
                          <a:effectLst/>
                        </a:rPr>
                        <a:t>580</a:t>
                      </a:r>
                    </a:p>
                  </a:txBody>
                  <a:tcPr marL="12362" marR="12362" marT="8241" marB="8241" anchor="b"/>
                </a:tc>
                <a:tc>
                  <a:txBody>
                    <a:bodyPr/>
                    <a:lstStyle/>
                    <a:p>
                      <a:pPr algn="ctr" rtl="0" fontAlgn="b"/>
                      <a:r>
                        <a:rPr lang="en-US" sz="1000">
                          <a:effectLst/>
                        </a:rPr>
                        <a:t>73</a:t>
                      </a:r>
                    </a:p>
                  </a:txBody>
                  <a:tcPr marL="12362" marR="12362" marT="8241" marB="8241" anchor="b"/>
                </a:tc>
                <a:tc>
                  <a:txBody>
                    <a:bodyPr/>
                    <a:lstStyle/>
                    <a:p>
                      <a:pPr algn="ctr" rtl="0" fontAlgn="b"/>
                      <a:r>
                        <a:rPr lang="en-US" sz="1000">
                          <a:effectLst/>
                        </a:rPr>
                        <a:t>22</a:t>
                      </a:r>
                    </a:p>
                  </a:txBody>
                  <a:tcPr marL="12362" marR="12362" marT="8241" marB="8241" anchor="b"/>
                </a:tc>
                <a:tc>
                  <a:txBody>
                    <a:bodyPr/>
                    <a:lstStyle/>
                    <a:p>
                      <a:pPr algn="ctr" rtl="0" fontAlgn="b"/>
                      <a:r>
                        <a:rPr lang="en-US" sz="1000">
                          <a:effectLst/>
                        </a:rPr>
                        <a:t>59</a:t>
                      </a:r>
                    </a:p>
                  </a:txBody>
                  <a:tcPr marL="12362" marR="12362" marT="8241" marB="8241" anchor="b"/>
                </a:tc>
                <a:tc>
                  <a:txBody>
                    <a:bodyPr/>
                    <a:lstStyle/>
                    <a:p>
                      <a:pPr algn="ctr" rtl="0" fontAlgn="b"/>
                      <a:r>
                        <a:rPr lang="en-US" sz="1000">
                          <a:effectLst/>
                        </a:rPr>
                        <a:t>34</a:t>
                      </a:r>
                    </a:p>
                  </a:txBody>
                  <a:tcPr marL="12362" marR="12362" marT="8241" marB="8241" anchor="b"/>
                </a:tc>
                <a:tc>
                  <a:txBody>
                    <a:bodyPr/>
                    <a:lstStyle/>
                    <a:p>
                      <a:pPr algn="ctr" rtl="0" fontAlgn="b"/>
                      <a:r>
                        <a:rPr lang="en-US" sz="1000">
                          <a:effectLst/>
                        </a:rPr>
                        <a:t>17</a:t>
                      </a:r>
                    </a:p>
                  </a:txBody>
                  <a:tcPr marL="12362" marR="12362" marT="8241" marB="8241" anchor="b"/>
                </a:tc>
                <a:tc>
                  <a:txBody>
                    <a:bodyPr/>
                    <a:lstStyle/>
                    <a:p>
                      <a:pPr algn="ctr" rtl="0" fontAlgn="b"/>
                      <a:r>
                        <a:rPr lang="en-US" sz="1000">
                          <a:effectLst/>
                        </a:rPr>
                        <a:t>20</a:t>
                      </a:r>
                    </a:p>
                  </a:txBody>
                  <a:tcPr marL="12362" marR="12362" marT="8241" marB="8241" anchor="b"/>
                </a:tc>
              </a:tr>
              <a:tr h="184503">
                <a:tc>
                  <a:txBody>
                    <a:bodyPr/>
                    <a:lstStyle/>
                    <a:p>
                      <a:pPr rtl="0" fontAlgn="b"/>
                      <a:r>
                        <a:rPr lang="en-US" sz="1000">
                          <a:effectLst/>
                        </a:rPr>
                        <a:t>Executable WRPKRUXRSTOR</a:t>
                      </a:r>
                    </a:p>
                  </a:txBody>
                  <a:tcPr marL="12362" marR="12362" marT="8241" marB="8241" anchor="b"/>
                </a:tc>
                <a:tc>
                  <a:txBody>
                    <a:bodyPr/>
                    <a:lstStyle/>
                    <a:p>
                      <a:pPr rtl="0" fontAlgn="b"/>
                      <a:endParaRPr lang="en-US" sz="1000">
                        <a:effectLst/>
                      </a:endParaRPr>
                    </a:p>
                  </a:txBody>
                  <a:tcPr marL="12362" marR="12362" marT="8241" marB="8241" anchor="b"/>
                </a:tc>
                <a:tc>
                  <a:txBody>
                    <a:bodyPr/>
                    <a:lstStyle/>
                    <a:p>
                      <a:pPr algn="ctr" rtl="0" fontAlgn="b"/>
                      <a:r>
                        <a:rPr lang="en-US" sz="1000">
                          <a:effectLst/>
                        </a:rPr>
                        <a:t>4244</a:t>
                      </a:r>
                    </a:p>
                  </a:txBody>
                  <a:tcPr marL="12362" marR="12362" marT="8241" marB="8241" anchor="b"/>
                </a:tc>
                <a:tc>
                  <a:txBody>
                    <a:bodyPr/>
                    <a:lstStyle/>
                    <a:p>
                      <a:pPr algn="ctr" rtl="0" fontAlgn="b"/>
                      <a:r>
                        <a:rPr lang="en-US" sz="1000">
                          <a:effectLst/>
                        </a:rPr>
                        <a:t>288</a:t>
                      </a:r>
                    </a:p>
                  </a:txBody>
                  <a:tcPr marL="12362" marR="12362" marT="8241" marB="8241" anchor="b"/>
                </a:tc>
                <a:tc>
                  <a:txBody>
                    <a:bodyPr/>
                    <a:lstStyle/>
                    <a:p>
                      <a:pPr algn="ctr" rtl="0" fontAlgn="b"/>
                      <a:r>
                        <a:rPr lang="en-US" sz="1000" dirty="0">
                          <a:effectLst/>
                        </a:rPr>
                        <a:t>3956</a:t>
                      </a:r>
                    </a:p>
                  </a:txBody>
                  <a:tcPr marL="12362" marR="12362" marT="8241" marB="8241" anchor="b"/>
                </a:tc>
                <a:tc>
                  <a:txBody>
                    <a:bodyPr/>
                    <a:lstStyle/>
                    <a:p>
                      <a:pPr algn="ctr" rtl="0" fontAlgn="b"/>
                      <a:r>
                        <a:rPr lang="en-US" sz="1000" dirty="0">
                          <a:effectLst/>
                        </a:rPr>
                        <a:t>1147</a:t>
                      </a:r>
                    </a:p>
                  </a:txBody>
                  <a:tcPr marL="12362" marR="12362" marT="8241" marB="8241" anchor="b"/>
                </a:tc>
                <a:tc>
                  <a:txBody>
                    <a:bodyPr/>
                    <a:lstStyle/>
                    <a:p>
                      <a:pPr algn="ctr" rtl="0" fontAlgn="b"/>
                      <a:r>
                        <a:rPr lang="en-US" sz="1000">
                          <a:effectLst/>
                        </a:rPr>
                        <a:t>442</a:t>
                      </a:r>
                    </a:p>
                  </a:txBody>
                  <a:tcPr marL="12362" marR="12362" marT="8241" marB="8241" anchor="b"/>
                </a:tc>
                <a:tc>
                  <a:txBody>
                    <a:bodyPr/>
                    <a:lstStyle/>
                    <a:p>
                      <a:pPr algn="ctr" rtl="0" fontAlgn="b"/>
                      <a:r>
                        <a:rPr lang="en-US" sz="1000">
                          <a:effectLst/>
                        </a:rPr>
                        <a:t>705</a:t>
                      </a:r>
                    </a:p>
                  </a:txBody>
                  <a:tcPr marL="12362" marR="12362" marT="8241" marB="8241" anchor="b"/>
                </a:tc>
                <a:tc>
                  <a:txBody>
                    <a:bodyPr/>
                    <a:lstStyle/>
                    <a:p>
                      <a:pPr algn="ctr" rtl="0" fontAlgn="b"/>
                      <a:r>
                        <a:rPr lang="en-US" sz="1000">
                          <a:effectLst/>
                        </a:rPr>
                        <a:t>205</a:t>
                      </a:r>
                    </a:p>
                  </a:txBody>
                  <a:tcPr marL="12362" marR="12362" marT="8241" marB="8241" anchor="b"/>
                </a:tc>
                <a:tc>
                  <a:txBody>
                    <a:bodyPr/>
                    <a:lstStyle/>
                    <a:p>
                      <a:pPr algn="ctr" rtl="0" fontAlgn="b"/>
                      <a:r>
                        <a:rPr lang="en-US" sz="1000">
                          <a:effectLst/>
                        </a:rPr>
                        <a:t>235</a:t>
                      </a:r>
                    </a:p>
                  </a:txBody>
                  <a:tcPr marL="12362" marR="12362" marT="8241" marB="8241" anchor="b"/>
                </a:tc>
                <a:tc>
                  <a:txBody>
                    <a:bodyPr/>
                    <a:lstStyle/>
                    <a:p>
                      <a:pPr algn="ctr" rtl="0" fontAlgn="b"/>
                      <a:r>
                        <a:rPr lang="en-US" sz="1000" dirty="0">
                          <a:effectLst/>
                        </a:rPr>
                        <a:t>1870</a:t>
                      </a:r>
                    </a:p>
                  </a:txBody>
                  <a:tcPr marL="12362" marR="12362" marT="8241" marB="8241" anchor="b"/>
                </a:tc>
                <a:tc>
                  <a:txBody>
                    <a:bodyPr/>
                    <a:lstStyle/>
                    <a:p>
                      <a:pPr algn="ctr" rtl="0" fontAlgn="b"/>
                      <a:r>
                        <a:rPr lang="en-US" sz="1000">
                          <a:effectLst/>
                        </a:rPr>
                        <a:t>124</a:t>
                      </a:r>
                    </a:p>
                  </a:txBody>
                  <a:tcPr marL="12362" marR="12362" marT="8241" marB="8241" anchor="b"/>
                </a:tc>
                <a:tc>
                  <a:txBody>
                    <a:bodyPr/>
                    <a:lstStyle/>
                    <a:p>
                      <a:pPr algn="ctr" rtl="0" fontAlgn="b"/>
                      <a:r>
                        <a:rPr lang="en-US" sz="1000" dirty="0">
                          <a:effectLst/>
                        </a:rPr>
                        <a:t>26</a:t>
                      </a:r>
                    </a:p>
                  </a:txBody>
                  <a:tcPr marL="12362" marR="12362" marT="8241" marB="8241" anchor="b"/>
                </a:tc>
                <a:tc>
                  <a:txBody>
                    <a:bodyPr/>
                    <a:lstStyle/>
                    <a:p>
                      <a:pPr algn="ctr" rtl="0" fontAlgn="b"/>
                      <a:r>
                        <a:rPr lang="en-US" sz="1000">
                          <a:effectLst/>
                        </a:rPr>
                        <a:t>98</a:t>
                      </a:r>
                    </a:p>
                  </a:txBody>
                  <a:tcPr marL="12362" marR="12362" marT="8241" marB="8241" anchor="b"/>
                </a:tc>
                <a:tc>
                  <a:txBody>
                    <a:bodyPr/>
                    <a:lstStyle/>
                    <a:p>
                      <a:pPr algn="ctr" rtl="0" fontAlgn="b"/>
                      <a:r>
                        <a:rPr lang="en-US" sz="1000">
                          <a:effectLst/>
                        </a:rPr>
                        <a:t>46</a:t>
                      </a:r>
                    </a:p>
                  </a:txBody>
                  <a:tcPr marL="12362" marR="12362" marT="8241" marB="8241" anchor="b"/>
                </a:tc>
                <a:tc>
                  <a:txBody>
                    <a:bodyPr/>
                    <a:lstStyle/>
                    <a:p>
                      <a:pPr algn="ctr" rtl="0" fontAlgn="b"/>
                      <a:r>
                        <a:rPr lang="en-US" sz="1000">
                          <a:effectLst/>
                        </a:rPr>
                        <a:t>18</a:t>
                      </a:r>
                    </a:p>
                  </a:txBody>
                  <a:tcPr marL="12362" marR="12362" marT="8241" marB="8241" anchor="b"/>
                </a:tc>
                <a:tc>
                  <a:txBody>
                    <a:bodyPr/>
                    <a:lstStyle/>
                    <a:p>
                      <a:pPr algn="ctr" rtl="0" fontAlgn="b"/>
                      <a:r>
                        <a:rPr lang="en-US" sz="1000">
                          <a:effectLst/>
                        </a:rPr>
                        <a:t>28</a:t>
                      </a:r>
                    </a:p>
                  </a:txBody>
                  <a:tcPr marL="12362" marR="12362" marT="8241" marB="8241" anchor="b"/>
                </a:tc>
              </a:tr>
              <a:tr h="184503">
                <a:tc>
                  <a:txBody>
                    <a:bodyPr/>
                    <a:lstStyle/>
                    <a:p>
                      <a:pPr rtl="0" fontAlgn="b"/>
                      <a:r>
                        <a:rPr lang="en-US" sz="1000">
                          <a:effectLst/>
                        </a:rPr>
                        <a:t>WPKRU/XRSTOR in code </a:t>
                      </a:r>
                    </a:p>
                  </a:txBody>
                  <a:tcPr marL="12362" marR="12362" marT="8241" marB="8241" anchor="b"/>
                </a:tc>
                <a:tc>
                  <a:txBody>
                    <a:bodyPr/>
                    <a:lstStyle/>
                    <a:p>
                      <a:pPr rtl="0" fontAlgn="b"/>
                      <a:endParaRPr lang="en-US" sz="1000">
                        <a:effectLst/>
                      </a:endParaRPr>
                    </a:p>
                  </a:txBody>
                  <a:tcPr marL="12362" marR="12362" marT="8241" marB="8241" anchor="b"/>
                </a:tc>
                <a:tc>
                  <a:txBody>
                    <a:bodyPr/>
                    <a:lstStyle/>
                    <a:p>
                      <a:pPr algn="ctr" rtl="0" fontAlgn="b"/>
                      <a:r>
                        <a:rPr lang="en-US" sz="1000" dirty="0">
                          <a:effectLst/>
                        </a:rPr>
                        <a:t>481</a:t>
                      </a:r>
                    </a:p>
                  </a:txBody>
                  <a:tcPr marL="12362" marR="12362" marT="8241" marB="8241" anchor="b"/>
                </a:tc>
                <a:tc>
                  <a:txBody>
                    <a:bodyPr/>
                    <a:lstStyle/>
                    <a:p>
                      <a:pPr algn="ctr" rtl="0" fontAlgn="b"/>
                      <a:r>
                        <a:rPr lang="en-US" sz="1000">
                          <a:effectLst/>
                        </a:rPr>
                        <a:t>63</a:t>
                      </a:r>
                    </a:p>
                  </a:txBody>
                  <a:tcPr marL="12362" marR="12362" marT="8241" marB="8241" anchor="b"/>
                </a:tc>
                <a:tc>
                  <a:txBody>
                    <a:bodyPr/>
                    <a:lstStyle/>
                    <a:p>
                      <a:pPr algn="ctr" rtl="0" fontAlgn="b"/>
                      <a:r>
                        <a:rPr lang="en-US" sz="1000" dirty="0">
                          <a:effectLst/>
                        </a:rPr>
                        <a:t>418</a:t>
                      </a:r>
                    </a:p>
                  </a:txBody>
                  <a:tcPr marL="12362" marR="12362" marT="8241" marB="8241" anchor="b"/>
                </a:tc>
                <a:tc>
                  <a:txBody>
                    <a:bodyPr/>
                    <a:lstStyle/>
                    <a:p>
                      <a:pPr algn="ctr" rtl="0" fontAlgn="b"/>
                      <a:r>
                        <a:rPr lang="en-US" sz="1000">
                          <a:effectLst/>
                        </a:rPr>
                        <a:t>276</a:t>
                      </a:r>
                    </a:p>
                  </a:txBody>
                  <a:tcPr marL="12362" marR="12362" marT="8241" marB="8241" anchor="b"/>
                </a:tc>
                <a:tc>
                  <a:txBody>
                    <a:bodyPr/>
                    <a:lstStyle/>
                    <a:p>
                      <a:pPr algn="ctr" rtl="0" fontAlgn="b"/>
                      <a:r>
                        <a:rPr lang="en-US" sz="1000">
                          <a:effectLst/>
                        </a:rPr>
                        <a:t>66</a:t>
                      </a:r>
                    </a:p>
                  </a:txBody>
                  <a:tcPr marL="12362" marR="12362" marT="8241" marB="8241" anchor="b"/>
                </a:tc>
                <a:tc>
                  <a:txBody>
                    <a:bodyPr/>
                    <a:lstStyle/>
                    <a:p>
                      <a:pPr algn="ctr" rtl="0" fontAlgn="b"/>
                      <a:r>
                        <a:rPr lang="en-US" sz="1000">
                          <a:effectLst/>
                        </a:rPr>
                        <a:t>210</a:t>
                      </a:r>
                    </a:p>
                  </a:txBody>
                  <a:tcPr marL="12362" marR="12362" marT="8241" marB="8241" anchor="b"/>
                </a:tc>
                <a:tc>
                  <a:txBody>
                    <a:bodyPr/>
                    <a:lstStyle/>
                    <a:p>
                      <a:pPr algn="ctr" rtl="0" fontAlgn="b"/>
                      <a:r>
                        <a:rPr lang="en-US" sz="1000">
                          <a:effectLst/>
                        </a:rPr>
                        <a:t>384</a:t>
                      </a:r>
                    </a:p>
                  </a:txBody>
                  <a:tcPr marL="12362" marR="12362" marT="8241" marB="8241" anchor="b"/>
                </a:tc>
                <a:tc>
                  <a:txBody>
                    <a:bodyPr/>
                    <a:lstStyle/>
                    <a:p>
                      <a:pPr algn="ctr" rtl="0" fontAlgn="b"/>
                      <a:r>
                        <a:rPr lang="en-US" sz="1000">
                          <a:effectLst/>
                        </a:rPr>
                        <a:t>83</a:t>
                      </a:r>
                    </a:p>
                  </a:txBody>
                  <a:tcPr marL="12362" marR="12362" marT="8241" marB="8241" anchor="b"/>
                </a:tc>
                <a:tc>
                  <a:txBody>
                    <a:bodyPr/>
                    <a:lstStyle/>
                    <a:p>
                      <a:pPr algn="ctr" rtl="0" fontAlgn="b"/>
                      <a:r>
                        <a:rPr lang="en-US" sz="1000">
                          <a:effectLst/>
                        </a:rPr>
                        <a:t>301</a:t>
                      </a:r>
                    </a:p>
                  </a:txBody>
                  <a:tcPr marL="12362" marR="12362" marT="8241" marB="8241" anchor="b"/>
                </a:tc>
                <a:tc>
                  <a:txBody>
                    <a:bodyPr/>
                    <a:lstStyle/>
                    <a:p>
                      <a:pPr algn="ctr" rtl="0" fontAlgn="b"/>
                      <a:r>
                        <a:rPr lang="en-US" sz="1000">
                          <a:effectLst/>
                        </a:rPr>
                        <a:t>41</a:t>
                      </a:r>
                    </a:p>
                  </a:txBody>
                  <a:tcPr marL="12362" marR="12362" marT="8241" marB="8241" anchor="b"/>
                </a:tc>
                <a:tc>
                  <a:txBody>
                    <a:bodyPr/>
                    <a:lstStyle/>
                    <a:p>
                      <a:pPr algn="ctr" rtl="0" fontAlgn="b"/>
                      <a:r>
                        <a:rPr lang="en-US" sz="1000">
                          <a:effectLst/>
                        </a:rPr>
                        <a:t>9</a:t>
                      </a:r>
                    </a:p>
                  </a:txBody>
                  <a:tcPr marL="12362" marR="12362" marT="8241" marB="8241" anchor="b"/>
                </a:tc>
                <a:tc>
                  <a:txBody>
                    <a:bodyPr/>
                    <a:lstStyle/>
                    <a:p>
                      <a:pPr algn="ctr" rtl="0" fontAlgn="b"/>
                      <a:r>
                        <a:rPr lang="en-US" sz="1000">
                          <a:effectLst/>
                        </a:rPr>
                        <a:t>32</a:t>
                      </a:r>
                    </a:p>
                  </a:txBody>
                  <a:tcPr marL="12362" marR="12362" marT="8241" marB="8241" anchor="b"/>
                </a:tc>
                <a:tc>
                  <a:txBody>
                    <a:bodyPr/>
                    <a:lstStyle/>
                    <a:p>
                      <a:pPr algn="ctr" rtl="0" fontAlgn="b"/>
                      <a:r>
                        <a:rPr lang="en-US" sz="1000">
                          <a:effectLst/>
                        </a:rPr>
                        <a:t>31</a:t>
                      </a:r>
                    </a:p>
                  </a:txBody>
                  <a:tcPr marL="12362" marR="12362" marT="8241" marB="8241" anchor="b"/>
                </a:tc>
                <a:tc>
                  <a:txBody>
                    <a:bodyPr/>
                    <a:lstStyle/>
                    <a:p>
                      <a:pPr algn="ctr" rtl="0" fontAlgn="b"/>
                      <a:r>
                        <a:rPr lang="en-US" sz="1000">
                          <a:effectLst/>
                        </a:rPr>
                        <a:t>14</a:t>
                      </a:r>
                    </a:p>
                  </a:txBody>
                  <a:tcPr marL="12362" marR="12362" marT="8241" marB="8241" anchor="b"/>
                </a:tc>
                <a:tc>
                  <a:txBody>
                    <a:bodyPr/>
                    <a:lstStyle/>
                    <a:p>
                      <a:pPr algn="ctr" rtl="0" fontAlgn="b"/>
                      <a:r>
                        <a:rPr lang="en-US" sz="1000">
                          <a:effectLst/>
                        </a:rPr>
                        <a:t>17</a:t>
                      </a:r>
                    </a:p>
                  </a:txBody>
                  <a:tcPr marL="12362" marR="12362" marT="8241" marB="8241" anchor="b"/>
                </a:tc>
              </a:tr>
              <a:tr h="184503">
                <a:tc>
                  <a:txBody>
                    <a:bodyPr/>
                    <a:lstStyle/>
                    <a:p>
                      <a:pPr rtl="0" fontAlgn="b"/>
                      <a:r>
                        <a:rPr lang="en-US" sz="1000" dirty="0">
                          <a:effectLst/>
                        </a:rPr>
                        <a:t>Disassembled by </a:t>
                      </a:r>
                      <a:r>
                        <a:rPr lang="en-US" sz="1000" dirty="0" err="1">
                          <a:effectLst/>
                        </a:rPr>
                        <a:t>Dyninst</a:t>
                      </a:r>
                      <a:endParaRPr lang="en-US" sz="1000" dirty="0">
                        <a:effectLst/>
                      </a:endParaRPr>
                    </a:p>
                  </a:txBody>
                  <a:tcPr marL="12362" marR="12362" marT="8241" marB="8241" anchor="b"/>
                </a:tc>
                <a:tc>
                  <a:txBody>
                    <a:bodyPr/>
                    <a:lstStyle/>
                    <a:p>
                      <a:pPr rtl="0" fontAlgn="b"/>
                      <a:endParaRPr lang="en-US" sz="1000">
                        <a:effectLst/>
                      </a:endParaRPr>
                    </a:p>
                  </a:txBody>
                  <a:tcPr marL="12362" marR="12362" marT="8241" marB="8241" anchor="b"/>
                </a:tc>
                <a:tc>
                  <a:txBody>
                    <a:bodyPr/>
                    <a:lstStyle/>
                    <a:p>
                      <a:pPr algn="ctr" rtl="0" fontAlgn="b"/>
                      <a:r>
                        <a:rPr lang="en-US" sz="1000">
                          <a:effectLst/>
                        </a:rPr>
                        <a:t>420</a:t>
                      </a:r>
                    </a:p>
                  </a:txBody>
                  <a:tcPr marL="12362" marR="12362" marT="8241" marB="8241" anchor="b"/>
                </a:tc>
                <a:tc>
                  <a:txBody>
                    <a:bodyPr/>
                    <a:lstStyle/>
                    <a:p>
                      <a:pPr algn="ctr" rtl="0" fontAlgn="b"/>
                      <a:r>
                        <a:rPr lang="en-US" sz="1000">
                          <a:effectLst/>
                        </a:rPr>
                        <a:t>52</a:t>
                      </a:r>
                    </a:p>
                  </a:txBody>
                  <a:tcPr marL="12362" marR="12362" marT="8241" marB="8241" anchor="b"/>
                </a:tc>
                <a:tc>
                  <a:txBody>
                    <a:bodyPr/>
                    <a:lstStyle/>
                    <a:p>
                      <a:pPr algn="ctr" rtl="0" fontAlgn="b"/>
                      <a:r>
                        <a:rPr lang="en-US" sz="1000" dirty="0">
                          <a:effectLst/>
                        </a:rPr>
                        <a:t>368</a:t>
                      </a:r>
                    </a:p>
                  </a:txBody>
                  <a:tcPr marL="12362" marR="12362" marT="8241" marB="8241" anchor="b"/>
                </a:tc>
                <a:tc>
                  <a:txBody>
                    <a:bodyPr/>
                    <a:lstStyle/>
                    <a:p>
                      <a:pPr algn="ctr" rtl="0" fontAlgn="b"/>
                      <a:r>
                        <a:rPr lang="en-US" sz="1000">
                          <a:effectLst/>
                        </a:rPr>
                        <a:t>215</a:t>
                      </a:r>
                    </a:p>
                  </a:txBody>
                  <a:tcPr marL="12362" marR="12362" marT="8241" marB="8241" anchor="b"/>
                </a:tc>
                <a:tc>
                  <a:txBody>
                    <a:bodyPr/>
                    <a:lstStyle/>
                    <a:p>
                      <a:pPr algn="ctr" rtl="0" fontAlgn="b"/>
                      <a:r>
                        <a:rPr lang="en-US" sz="1000" dirty="0">
                          <a:effectLst/>
                        </a:rPr>
                        <a:t>55</a:t>
                      </a:r>
                    </a:p>
                  </a:txBody>
                  <a:tcPr marL="12362" marR="12362" marT="8241" marB="8241" anchor="b"/>
                </a:tc>
                <a:tc>
                  <a:txBody>
                    <a:bodyPr/>
                    <a:lstStyle/>
                    <a:p>
                      <a:pPr algn="ctr" rtl="0" fontAlgn="b"/>
                      <a:r>
                        <a:rPr lang="en-US" sz="1000" dirty="0">
                          <a:effectLst/>
                        </a:rPr>
                        <a:t>160</a:t>
                      </a:r>
                    </a:p>
                  </a:txBody>
                  <a:tcPr marL="12362" marR="12362" marT="8241" marB="8241" anchor="b"/>
                </a:tc>
                <a:tc>
                  <a:txBody>
                    <a:bodyPr/>
                    <a:lstStyle/>
                    <a:p>
                      <a:pPr algn="ctr" rtl="0" fontAlgn="b"/>
                      <a:r>
                        <a:rPr lang="en-US" sz="1000">
                          <a:effectLst/>
                        </a:rPr>
                        <a:t>332</a:t>
                      </a:r>
                    </a:p>
                  </a:txBody>
                  <a:tcPr marL="12362" marR="12362" marT="8241" marB="8241" anchor="b"/>
                </a:tc>
                <a:tc>
                  <a:txBody>
                    <a:bodyPr/>
                    <a:lstStyle/>
                    <a:p>
                      <a:pPr algn="ctr" rtl="0" fontAlgn="b"/>
                      <a:r>
                        <a:rPr lang="en-US" sz="1000">
                          <a:effectLst/>
                        </a:rPr>
                        <a:t>73</a:t>
                      </a:r>
                    </a:p>
                  </a:txBody>
                  <a:tcPr marL="12362" marR="12362" marT="8241" marB="8241" anchor="b"/>
                </a:tc>
                <a:tc>
                  <a:txBody>
                    <a:bodyPr/>
                    <a:lstStyle/>
                    <a:p>
                      <a:pPr algn="ctr" rtl="0" fontAlgn="b"/>
                      <a:r>
                        <a:rPr lang="en-US" sz="1000">
                          <a:effectLst/>
                        </a:rPr>
                        <a:t>259</a:t>
                      </a:r>
                    </a:p>
                  </a:txBody>
                  <a:tcPr marL="12362" marR="12362" marT="8241" marB="8241" anchor="b"/>
                </a:tc>
                <a:tc>
                  <a:txBody>
                    <a:bodyPr/>
                    <a:lstStyle/>
                    <a:p>
                      <a:pPr algn="ctr" rtl="0" fontAlgn="b"/>
                      <a:r>
                        <a:rPr lang="en-US" sz="1000">
                          <a:effectLst/>
                        </a:rPr>
                        <a:t>32</a:t>
                      </a:r>
                    </a:p>
                  </a:txBody>
                  <a:tcPr marL="12362" marR="12362" marT="8241" marB="8241" anchor="b"/>
                </a:tc>
                <a:tc>
                  <a:txBody>
                    <a:bodyPr/>
                    <a:lstStyle/>
                    <a:p>
                      <a:pPr algn="ctr" rtl="0" fontAlgn="b"/>
                      <a:r>
                        <a:rPr lang="en-US" sz="1000">
                          <a:effectLst/>
                        </a:rPr>
                        <a:t>9</a:t>
                      </a:r>
                    </a:p>
                  </a:txBody>
                  <a:tcPr marL="12362" marR="12362" marT="8241" marB="8241" anchor="b"/>
                </a:tc>
                <a:tc>
                  <a:txBody>
                    <a:bodyPr/>
                    <a:lstStyle/>
                    <a:p>
                      <a:pPr algn="ctr" rtl="0" fontAlgn="b"/>
                      <a:r>
                        <a:rPr lang="en-US" sz="1000">
                          <a:effectLst/>
                        </a:rPr>
                        <a:t>23</a:t>
                      </a:r>
                    </a:p>
                  </a:txBody>
                  <a:tcPr marL="12362" marR="12362" marT="8241" marB="8241" anchor="b"/>
                </a:tc>
                <a:tc>
                  <a:txBody>
                    <a:bodyPr/>
                    <a:lstStyle/>
                    <a:p>
                      <a:pPr algn="ctr" rtl="0" fontAlgn="b"/>
                      <a:r>
                        <a:rPr lang="en-US" sz="1000">
                          <a:effectLst/>
                        </a:rPr>
                        <a:t>24</a:t>
                      </a:r>
                    </a:p>
                  </a:txBody>
                  <a:tcPr marL="12362" marR="12362" marT="8241" marB="8241" anchor="b"/>
                </a:tc>
                <a:tc>
                  <a:txBody>
                    <a:bodyPr/>
                    <a:lstStyle/>
                    <a:p>
                      <a:pPr algn="ctr" rtl="0" fontAlgn="b"/>
                      <a:r>
                        <a:rPr lang="en-US" sz="1000">
                          <a:effectLst/>
                        </a:rPr>
                        <a:t>14</a:t>
                      </a:r>
                    </a:p>
                  </a:txBody>
                  <a:tcPr marL="12362" marR="12362" marT="8241" marB="8241" anchor="b"/>
                </a:tc>
                <a:tc>
                  <a:txBody>
                    <a:bodyPr/>
                    <a:lstStyle/>
                    <a:p>
                      <a:pPr algn="ctr" rtl="0" fontAlgn="b"/>
                      <a:r>
                        <a:rPr lang="en-US" sz="1000">
                          <a:effectLst/>
                        </a:rPr>
                        <a:t>10</a:t>
                      </a:r>
                    </a:p>
                  </a:txBody>
                  <a:tcPr marL="12362" marR="12362" marT="8241" marB="8241" anchor="b"/>
                </a:tc>
              </a:tr>
              <a:tr h="125199">
                <a:tc>
                  <a:txBody>
                    <a:bodyPr/>
                    <a:lstStyle/>
                    <a:p>
                      <a:pPr rtl="0" fontAlgn="b"/>
                      <a:r>
                        <a:rPr lang="en-US" sz="1000">
                          <a:effectLst/>
                        </a:rPr>
                        <a:t>Inter-instruction</a:t>
                      </a:r>
                    </a:p>
                  </a:txBody>
                  <a:tcPr marL="12362" marR="12362" marT="8241" marB="8241" anchor="b"/>
                </a:tc>
                <a:tc>
                  <a:txBody>
                    <a:bodyPr/>
                    <a:lstStyle/>
                    <a:p>
                      <a:pPr rtl="0" fontAlgn="b"/>
                      <a:r>
                        <a:rPr lang="en-US" sz="1000">
                          <a:effectLst/>
                        </a:rPr>
                        <a:t>Number</a:t>
                      </a:r>
                    </a:p>
                  </a:txBody>
                  <a:tcPr marL="12362" marR="12362" marT="8241" marB="8241" anchor="b"/>
                </a:tc>
                <a:tc>
                  <a:txBody>
                    <a:bodyPr/>
                    <a:lstStyle/>
                    <a:p>
                      <a:pPr algn="ctr" rtl="0" fontAlgn="b"/>
                      <a:r>
                        <a:rPr lang="en-US" sz="1000">
                          <a:effectLst/>
                        </a:rPr>
                        <a:t>30</a:t>
                      </a:r>
                    </a:p>
                  </a:txBody>
                  <a:tcPr marL="12362" marR="12362" marT="8241" marB="8241" anchor="b"/>
                </a:tc>
                <a:tc>
                  <a:txBody>
                    <a:bodyPr/>
                    <a:lstStyle/>
                    <a:p>
                      <a:pPr algn="ctr" rtl="0" fontAlgn="b"/>
                      <a:r>
                        <a:rPr lang="en-US" sz="1000">
                          <a:effectLst/>
                        </a:rPr>
                        <a:t>30</a:t>
                      </a:r>
                    </a:p>
                  </a:txBody>
                  <a:tcPr marL="12362" marR="12362" marT="8241" marB="8241" anchor="b"/>
                </a:tc>
                <a:tc>
                  <a:txBody>
                    <a:bodyPr/>
                    <a:lstStyle/>
                    <a:p>
                      <a:pPr algn="ctr" rtl="0" fontAlgn="b"/>
                      <a:r>
                        <a:rPr lang="en-US" sz="1000" dirty="0">
                          <a:effectLst/>
                        </a:rPr>
                        <a:t>0</a:t>
                      </a:r>
                    </a:p>
                  </a:txBody>
                  <a:tcPr marL="12362" marR="12362" marT="8241" marB="8241" anchor="b"/>
                </a:tc>
                <a:tc>
                  <a:txBody>
                    <a:bodyPr/>
                    <a:lstStyle/>
                    <a:p>
                      <a:pPr algn="ctr" rtl="0" fontAlgn="b"/>
                      <a:r>
                        <a:rPr lang="en-US" sz="1000">
                          <a:effectLst/>
                        </a:rPr>
                        <a:t>29</a:t>
                      </a:r>
                    </a:p>
                  </a:txBody>
                  <a:tcPr marL="12362" marR="12362" marT="8241" marB="8241" anchor="b"/>
                </a:tc>
                <a:tc>
                  <a:txBody>
                    <a:bodyPr/>
                    <a:lstStyle/>
                    <a:p>
                      <a:pPr algn="ctr" rtl="0" fontAlgn="b"/>
                      <a:r>
                        <a:rPr lang="en-US" sz="1000">
                          <a:effectLst/>
                        </a:rPr>
                        <a:t>29</a:t>
                      </a:r>
                    </a:p>
                  </a:txBody>
                  <a:tcPr marL="12362" marR="12362" marT="8241" marB="8241" anchor="b"/>
                </a:tc>
                <a:tc>
                  <a:txBody>
                    <a:bodyPr/>
                    <a:lstStyle/>
                    <a:p>
                      <a:pPr algn="ctr" rtl="0" fontAlgn="b"/>
                      <a:r>
                        <a:rPr lang="en-US" sz="1000" dirty="0">
                          <a:effectLst/>
                        </a:rPr>
                        <a:t>0</a:t>
                      </a:r>
                    </a:p>
                  </a:txBody>
                  <a:tcPr marL="12362" marR="12362" marT="8241" marB="8241" anchor="b"/>
                </a:tc>
                <a:tc>
                  <a:txBody>
                    <a:bodyPr/>
                    <a:lstStyle/>
                    <a:p>
                      <a:pPr algn="ctr" rtl="0" fontAlgn="b"/>
                      <a:r>
                        <a:rPr lang="en-US" sz="1000" dirty="0">
                          <a:effectLst/>
                        </a:rPr>
                        <a:t>44</a:t>
                      </a:r>
                    </a:p>
                  </a:txBody>
                  <a:tcPr marL="12362" marR="12362" marT="8241" marB="8241" anchor="b"/>
                </a:tc>
                <a:tc>
                  <a:txBody>
                    <a:bodyPr/>
                    <a:lstStyle/>
                    <a:p>
                      <a:pPr algn="ctr" rtl="0" fontAlgn="b"/>
                      <a:r>
                        <a:rPr lang="en-US" sz="1000">
                          <a:effectLst/>
                        </a:rPr>
                        <a:t>41</a:t>
                      </a:r>
                    </a:p>
                  </a:txBody>
                  <a:tcPr marL="12362" marR="12362" marT="8241" marB="8241" anchor="b"/>
                </a:tc>
                <a:tc>
                  <a:txBody>
                    <a:bodyPr/>
                    <a:lstStyle/>
                    <a:p>
                      <a:pPr algn="ctr" rtl="0" fontAlgn="b"/>
                      <a:r>
                        <a:rPr lang="en-US" sz="1000">
                          <a:effectLst/>
                        </a:rPr>
                        <a:t>3</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a:effectLst/>
                        </a:rPr>
                        <a:t>0</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a:effectLst/>
                        </a:rPr>
                        <a:t>0</a:t>
                      </a:r>
                    </a:p>
                  </a:txBody>
                  <a:tcPr marL="12362" marR="12362" marT="8241" marB="8241" anchor="b"/>
                </a:tc>
              </a:tr>
              <a:tr h="125199">
                <a:tc>
                  <a:txBody>
                    <a:bodyPr/>
                    <a:lstStyle/>
                    <a:p>
                      <a:pPr rtl="0" fontAlgn="b"/>
                      <a:endParaRPr lang="en-US" sz="1000">
                        <a:effectLst/>
                      </a:endParaRPr>
                    </a:p>
                  </a:txBody>
                  <a:tcPr marL="12362" marR="12362" marT="8241" marB="8241" anchor="b"/>
                </a:tc>
                <a:tc>
                  <a:txBody>
                    <a:bodyPr/>
                    <a:lstStyle/>
                    <a:p>
                      <a:pPr rtl="0" fontAlgn="b"/>
                      <a:r>
                        <a:rPr lang="en-US" sz="1000">
                          <a:effectLst/>
                        </a:rPr>
                        <a:t>Rewritable by NOP</a:t>
                      </a:r>
                    </a:p>
                  </a:txBody>
                  <a:tcPr marL="12362" marR="12362" marT="8241" marB="8241" anchor="b"/>
                </a:tc>
                <a:tc>
                  <a:txBody>
                    <a:bodyPr/>
                    <a:lstStyle/>
                    <a:p>
                      <a:pPr algn="ctr" rtl="0" fontAlgn="b"/>
                      <a:r>
                        <a:rPr lang="en-US" sz="1000">
                          <a:effectLst/>
                        </a:rPr>
                        <a:t>30</a:t>
                      </a:r>
                    </a:p>
                  </a:txBody>
                  <a:tcPr marL="12362" marR="12362" marT="8241" marB="8241" anchor="b"/>
                </a:tc>
                <a:tc>
                  <a:txBody>
                    <a:bodyPr/>
                    <a:lstStyle/>
                    <a:p>
                      <a:pPr algn="ctr" rtl="0" fontAlgn="b"/>
                      <a:r>
                        <a:rPr lang="en-US" sz="1000">
                          <a:effectLst/>
                        </a:rPr>
                        <a:t>30</a:t>
                      </a:r>
                    </a:p>
                  </a:txBody>
                  <a:tcPr marL="12362" marR="12362" marT="8241" marB="8241" anchor="b"/>
                </a:tc>
                <a:tc>
                  <a:txBody>
                    <a:bodyPr/>
                    <a:lstStyle/>
                    <a:p>
                      <a:pPr algn="ctr" rtl="0" fontAlgn="b"/>
                      <a:r>
                        <a:rPr lang="en-US" sz="1000" dirty="0">
                          <a:effectLst/>
                        </a:rPr>
                        <a:t>0</a:t>
                      </a:r>
                    </a:p>
                  </a:txBody>
                  <a:tcPr marL="12362" marR="12362" marT="8241" marB="8241" anchor="b"/>
                </a:tc>
                <a:tc>
                  <a:txBody>
                    <a:bodyPr/>
                    <a:lstStyle/>
                    <a:p>
                      <a:pPr algn="ctr" rtl="0" fontAlgn="b"/>
                      <a:r>
                        <a:rPr lang="en-US" sz="1000">
                          <a:effectLst/>
                        </a:rPr>
                        <a:t>29</a:t>
                      </a:r>
                    </a:p>
                  </a:txBody>
                  <a:tcPr marL="12362" marR="12362" marT="8241" marB="8241" anchor="b"/>
                </a:tc>
                <a:tc>
                  <a:txBody>
                    <a:bodyPr/>
                    <a:lstStyle/>
                    <a:p>
                      <a:pPr algn="ctr" rtl="0" fontAlgn="b"/>
                      <a:r>
                        <a:rPr lang="en-US" sz="1000">
                          <a:effectLst/>
                        </a:rPr>
                        <a:t>29</a:t>
                      </a:r>
                    </a:p>
                  </a:txBody>
                  <a:tcPr marL="12362" marR="12362" marT="8241" marB="8241" anchor="b"/>
                </a:tc>
                <a:tc>
                  <a:txBody>
                    <a:bodyPr/>
                    <a:lstStyle/>
                    <a:p>
                      <a:pPr algn="ctr" rtl="0" fontAlgn="b"/>
                      <a:r>
                        <a:rPr lang="en-US" sz="1000">
                          <a:effectLst/>
                        </a:rPr>
                        <a:t>0</a:t>
                      </a:r>
                    </a:p>
                  </a:txBody>
                  <a:tcPr marL="12362" marR="12362" marT="8241" marB="8241" anchor="b"/>
                </a:tc>
                <a:tc>
                  <a:txBody>
                    <a:bodyPr/>
                    <a:lstStyle/>
                    <a:p>
                      <a:pPr algn="ctr" rtl="0" fontAlgn="b"/>
                      <a:r>
                        <a:rPr lang="en-US" sz="1000" dirty="0">
                          <a:effectLst/>
                        </a:rPr>
                        <a:t>44</a:t>
                      </a:r>
                    </a:p>
                  </a:txBody>
                  <a:tcPr marL="12362" marR="12362" marT="8241" marB="8241" anchor="b"/>
                </a:tc>
                <a:tc>
                  <a:txBody>
                    <a:bodyPr/>
                    <a:lstStyle/>
                    <a:p>
                      <a:pPr algn="ctr" rtl="0" fontAlgn="b"/>
                      <a:r>
                        <a:rPr lang="en-US" sz="1000" dirty="0">
                          <a:effectLst/>
                        </a:rPr>
                        <a:t>41</a:t>
                      </a:r>
                    </a:p>
                  </a:txBody>
                  <a:tcPr marL="12362" marR="12362" marT="8241" marB="8241" anchor="b"/>
                </a:tc>
                <a:tc>
                  <a:txBody>
                    <a:bodyPr/>
                    <a:lstStyle/>
                    <a:p>
                      <a:pPr algn="ctr" rtl="0" fontAlgn="b"/>
                      <a:r>
                        <a:rPr lang="en-US" sz="1000">
                          <a:effectLst/>
                        </a:rPr>
                        <a:t>3</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a:effectLst/>
                        </a:rPr>
                        <a:t>0</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a:effectLst/>
                        </a:rPr>
                        <a:t>0</a:t>
                      </a:r>
                    </a:p>
                  </a:txBody>
                  <a:tcPr marL="12362" marR="12362" marT="8241" marB="8241" anchor="b"/>
                </a:tc>
              </a:tr>
              <a:tr h="125199">
                <a:tc>
                  <a:txBody>
                    <a:bodyPr/>
                    <a:lstStyle/>
                    <a:p>
                      <a:pPr rtl="0" fontAlgn="b"/>
                      <a:r>
                        <a:rPr lang="en-US" sz="1000">
                          <a:effectLst/>
                        </a:rPr>
                        <a:t>Intra-instruction</a:t>
                      </a:r>
                    </a:p>
                  </a:txBody>
                  <a:tcPr marL="12362" marR="12362" marT="8241" marB="8241" anchor="b"/>
                </a:tc>
                <a:tc>
                  <a:txBody>
                    <a:bodyPr/>
                    <a:lstStyle/>
                    <a:p>
                      <a:pPr rtl="0" fontAlgn="b"/>
                      <a:r>
                        <a:rPr lang="en-US" sz="1000">
                          <a:effectLst/>
                        </a:rPr>
                        <a:t>Number</a:t>
                      </a:r>
                    </a:p>
                  </a:txBody>
                  <a:tcPr marL="12362" marR="12362" marT="8241" marB="8241" anchor="b"/>
                </a:tc>
                <a:tc>
                  <a:txBody>
                    <a:bodyPr/>
                    <a:lstStyle/>
                    <a:p>
                      <a:pPr algn="ctr" rtl="0" fontAlgn="b"/>
                      <a:r>
                        <a:rPr lang="en-US" sz="1000">
                          <a:effectLst/>
                        </a:rPr>
                        <a:t>390</a:t>
                      </a:r>
                    </a:p>
                  </a:txBody>
                  <a:tcPr marL="12362" marR="12362" marT="8241" marB="8241" anchor="b"/>
                </a:tc>
                <a:tc>
                  <a:txBody>
                    <a:bodyPr/>
                    <a:lstStyle/>
                    <a:p>
                      <a:pPr algn="ctr" rtl="0" fontAlgn="b"/>
                      <a:r>
                        <a:rPr lang="en-US" sz="1000">
                          <a:effectLst/>
                        </a:rPr>
                        <a:t>22</a:t>
                      </a:r>
                    </a:p>
                  </a:txBody>
                  <a:tcPr marL="12362" marR="12362" marT="8241" marB="8241" anchor="b"/>
                </a:tc>
                <a:tc>
                  <a:txBody>
                    <a:bodyPr/>
                    <a:lstStyle/>
                    <a:p>
                      <a:pPr algn="ctr" rtl="0" fontAlgn="b"/>
                      <a:r>
                        <a:rPr lang="en-US" sz="1000" dirty="0">
                          <a:effectLst/>
                        </a:rPr>
                        <a:t>368</a:t>
                      </a:r>
                    </a:p>
                  </a:txBody>
                  <a:tcPr marL="12362" marR="12362" marT="8241" marB="8241" anchor="b"/>
                </a:tc>
                <a:tc>
                  <a:txBody>
                    <a:bodyPr/>
                    <a:lstStyle/>
                    <a:p>
                      <a:pPr algn="ctr" rtl="0" fontAlgn="b"/>
                      <a:r>
                        <a:rPr lang="en-US" sz="1000">
                          <a:effectLst/>
                        </a:rPr>
                        <a:t>186</a:t>
                      </a:r>
                    </a:p>
                  </a:txBody>
                  <a:tcPr marL="12362" marR="12362" marT="8241" marB="8241" anchor="b"/>
                </a:tc>
                <a:tc>
                  <a:txBody>
                    <a:bodyPr/>
                    <a:lstStyle/>
                    <a:p>
                      <a:pPr algn="ctr" rtl="0" fontAlgn="b"/>
                      <a:r>
                        <a:rPr lang="en-US" sz="1000">
                          <a:effectLst/>
                        </a:rPr>
                        <a:t>26</a:t>
                      </a:r>
                    </a:p>
                  </a:txBody>
                  <a:tcPr marL="12362" marR="12362" marT="8241" marB="8241" anchor="b"/>
                </a:tc>
                <a:tc>
                  <a:txBody>
                    <a:bodyPr/>
                    <a:lstStyle/>
                    <a:p>
                      <a:pPr algn="ctr" rtl="0" fontAlgn="b"/>
                      <a:r>
                        <a:rPr lang="en-US" sz="1000">
                          <a:effectLst/>
                        </a:rPr>
                        <a:t>160</a:t>
                      </a:r>
                    </a:p>
                  </a:txBody>
                  <a:tcPr marL="12362" marR="12362" marT="8241" marB="8241" anchor="b"/>
                </a:tc>
                <a:tc>
                  <a:txBody>
                    <a:bodyPr/>
                    <a:lstStyle/>
                    <a:p>
                      <a:pPr algn="ctr" rtl="0" fontAlgn="b"/>
                      <a:r>
                        <a:rPr lang="en-US" sz="1000">
                          <a:effectLst/>
                        </a:rPr>
                        <a:t>288</a:t>
                      </a:r>
                    </a:p>
                  </a:txBody>
                  <a:tcPr marL="12362" marR="12362" marT="8241" marB="8241" anchor="b"/>
                </a:tc>
                <a:tc>
                  <a:txBody>
                    <a:bodyPr/>
                    <a:lstStyle/>
                    <a:p>
                      <a:pPr algn="ctr" rtl="0" fontAlgn="b"/>
                      <a:r>
                        <a:rPr lang="en-US" sz="1000">
                          <a:effectLst/>
                        </a:rPr>
                        <a:t>32</a:t>
                      </a:r>
                    </a:p>
                  </a:txBody>
                  <a:tcPr marL="12362" marR="12362" marT="8241" marB="8241" anchor="b"/>
                </a:tc>
                <a:tc>
                  <a:txBody>
                    <a:bodyPr/>
                    <a:lstStyle/>
                    <a:p>
                      <a:pPr algn="ctr" rtl="0" fontAlgn="b"/>
                      <a:r>
                        <a:rPr lang="en-US" sz="1000" dirty="0">
                          <a:effectLst/>
                        </a:rPr>
                        <a:t>256</a:t>
                      </a:r>
                    </a:p>
                  </a:txBody>
                  <a:tcPr marL="12362" marR="12362" marT="8241" marB="8241" anchor="b"/>
                </a:tc>
                <a:tc>
                  <a:txBody>
                    <a:bodyPr/>
                    <a:lstStyle/>
                    <a:p>
                      <a:pPr algn="ctr" rtl="0" fontAlgn="b"/>
                      <a:r>
                        <a:rPr lang="en-US" sz="1000" dirty="0">
                          <a:effectLst/>
                        </a:rPr>
                        <a:t>27</a:t>
                      </a:r>
                    </a:p>
                  </a:txBody>
                  <a:tcPr marL="12362" marR="12362" marT="8241" marB="8241" anchor="b"/>
                </a:tc>
                <a:tc>
                  <a:txBody>
                    <a:bodyPr/>
                    <a:lstStyle/>
                    <a:p>
                      <a:pPr algn="ctr" rtl="0" fontAlgn="b"/>
                      <a:r>
                        <a:rPr lang="en-US" sz="1000" dirty="0">
                          <a:effectLst/>
                        </a:rPr>
                        <a:t>4</a:t>
                      </a:r>
                    </a:p>
                  </a:txBody>
                  <a:tcPr marL="12362" marR="12362" marT="8241" marB="8241" anchor="b"/>
                </a:tc>
                <a:tc>
                  <a:txBody>
                    <a:bodyPr/>
                    <a:lstStyle/>
                    <a:p>
                      <a:pPr algn="ctr" rtl="0" fontAlgn="b"/>
                      <a:r>
                        <a:rPr lang="en-US" sz="1000" dirty="0">
                          <a:effectLst/>
                        </a:rPr>
                        <a:t>23</a:t>
                      </a:r>
                    </a:p>
                  </a:txBody>
                  <a:tcPr marL="12362" marR="12362" marT="8241" marB="8241" anchor="b"/>
                </a:tc>
                <a:tc>
                  <a:txBody>
                    <a:bodyPr/>
                    <a:lstStyle/>
                    <a:p>
                      <a:pPr algn="ctr" rtl="0" fontAlgn="b"/>
                      <a:r>
                        <a:rPr lang="en-US" sz="1000">
                          <a:effectLst/>
                        </a:rPr>
                        <a:t>19</a:t>
                      </a:r>
                    </a:p>
                  </a:txBody>
                  <a:tcPr marL="12362" marR="12362" marT="8241" marB="8241" anchor="b"/>
                </a:tc>
                <a:tc>
                  <a:txBody>
                    <a:bodyPr/>
                    <a:lstStyle/>
                    <a:p>
                      <a:pPr algn="ctr" rtl="0" fontAlgn="b"/>
                      <a:r>
                        <a:rPr lang="en-US" sz="1000">
                          <a:effectLst/>
                        </a:rPr>
                        <a:t>9</a:t>
                      </a:r>
                    </a:p>
                  </a:txBody>
                  <a:tcPr marL="12362" marR="12362" marT="8241" marB="8241" anchor="b"/>
                </a:tc>
                <a:tc>
                  <a:txBody>
                    <a:bodyPr/>
                    <a:lstStyle/>
                    <a:p>
                      <a:pPr algn="ctr" rtl="0" fontAlgn="b"/>
                      <a:r>
                        <a:rPr lang="en-US" sz="1000">
                          <a:effectLst/>
                        </a:rPr>
                        <a:t>10</a:t>
                      </a:r>
                    </a:p>
                  </a:txBody>
                  <a:tcPr marL="12362" marR="12362" marT="8241" marB="8241" anchor="b"/>
                </a:tc>
              </a:tr>
              <a:tr h="125199">
                <a:tc>
                  <a:txBody>
                    <a:bodyPr/>
                    <a:lstStyle/>
                    <a:p>
                      <a:pPr rtl="0" fontAlgn="b"/>
                      <a:endParaRPr lang="en-US" sz="1000">
                        <a:effectLst/>
                      </a:endParaRPr>
                    </a:p>
                  </a:txBody>
                  <a:tcPr marL="12362" marR="12362" marT="8241" marB="8241" anchor="b"/>
                </a:tc>
                <a:tc>
                  <a:txBody>
                    <a:bodyPr/>
                    <a:lstStyle/>
                    <a:p>
                      <a:pPr rtl="0" fontAlgn="b"/>
                      <a:r>
                        <a:rPr lang="en-US" sz="1000">
                          <a:effectLst/>
                        </a:rPr>
                        <a:t>Rewritable by rule 5</a:t>
                      </a:r>
                    </a:p>
                  </a:txBody>
                  <a:tcPr marL="12362" marR="12362" marT="8241" marB="8241" anchor="b"/>
                </a:tc>
                <a:tc>
                  <a:txBody>
                    <a:bodyPr/>
                    <a:lstStyle/>
                    <a:p>
                      <a:pPr algn="ctr" rtl="0" fontAlgn="b"/>
                      <a:r>
                        <a:rPr lang="en-US" sz="1000">
                          <a:effectLst/>
                        </a:rPr>
                        <a:t>199</a:t>
                      </a:r>
                    </a:p>
                  </a:txBody>
                  <a:tcPr marL="12362" marR="12362" marT="8241" marB="8241" anchor="b"/>
                </a:tc>
                <a:tc>
                  <a:txBody>
                    <a:bodyPr/>
                    <a:lstStyle/>
                    <a:p>
                      <a:pPr algn="ctr" rtl="0" fontAlgn="b"/>
                      <a:r>
                        <a:rPr lang="en-US" sz="1000">
                          <a:effectLst/>
                        </a:rPr>
                        <a:t>22</a:t>
                      </a:r>
                    </a:p>
                  </a:txBody>
                  <a:tcPr marL="12362" marR="12362" marT="8241" marB="8241" anchor="b"/>
                </a:tc>
                <a:tc>
                  <a:txBody>
                    <a:bodyPr/>
                    <a:lstStyle/>
                    <a:p>
                      <a:pPr algn="ctr" rtl="0" fontAlgn="b"/>
                      <a:r>
                        <a:rPr lang="en-US" sz="1000" dirty="0">
                          <a:effectLst/>
                        </a:rPr>
                        <a:t>177</a:t>
                      </a:r>
                    </a:p>
                  </a:txBody>
                  <a:tcPr marL="12362" marR="12362" marT="8241" marB="8241" anchor="b"/>
                </a:tc>
                <a:tc>
                  <a:txBody>
                    <a:bodyPr/>
                    <a:lstStyle/>
                    <a:p>
                      <a:pPr algn="ctr" rtl="0" fontAlgn="b"/>
                      <a:r>
                        <a:rPr lang="en-US" sz="1000">
                          <a:effectLst/>
                        </a:rPr>
                        <a:t>181</a:t>
                      </a:r>
                    </a:p>
                  </a:txBody>
                  <a:tcPr marL="12362" marR="12362" marT="8241" marB="8241" anchor="b"/>
                </a:tc>
                <a:tc>
                  <a:txBody>
                    <a:bodyPr/>
                    <a:lstStyle/>
                    <a:p>
                      <a:pPr algn="ctr" rtl="0" fontAlgn="b"/>
                      <a:r>
                        <a:rPr lang="en-US" sz="1000">
                          <a:effectLst/>
                        </a:rPr>
                        <a:t>26</a:t>
                      </a:r>
                    </a:p>
                  </a:txBody>
                  <a:tcPr marL="12362" marR="12362" marT="8241" marB="8241" anchor="b"/>
                </a:tc>
                <a:tc>
                  <a:txBody>
                    <a:bodyPr/>
                    <a:lstStyle/>
                    <a:p>
                      <a:pPr algn="ctr" rtl="0" fontAlgn="b"/>
                      <a:r>
                        <a:rPr lang="en-US" sz="1000">
                          <a:effectLst/>
                        </a:rPr>
                        <a:t>155</a:t>
                      </a:r>
                    </a:p>
                  </a:txBody>
                  <a:tcPr marL="12362" marR="12362" marT="8241" marB="8241" anchor="b"/>
                </a:tc>
                <a:tc>
                  <a:txBody>
                    <a:bodyPr/>
                    <a:lstStyle/>
                    <a:p>
                      <a:pPr algn="ctr" rtl="0" fontAlgn="b"/>
                      <a:r>
                        <a:rPr lang="en-US" sz="1000">
                          <a:effectLst/>
                        </a:rPr>
                        <a:t>246</a:t>
                      </a:r>
                    </a:p>
                  </a:txBody>
                  <a:tcPr marL="12362" marR="12362" marT="8241" marB="8241" anchor="b"/>
                </a:tc>
                <a:tc>
                  <a:txBody>
                    <a:bodyPr/>
                    <a:lstStyle/>
                    <a:p>
                      <a:pPr algn="ctr" rtl="0" fontAlgn="b"/>
                      <a:r>
                        <a:rPr lang="en-US" sz="1000">
                          <a:effectLst/>
                        </a:rPr>
                        <a:t>32</a:t>
                      </a:r>
                    </a:p>
                  </a:txBody>
                  <a:tcPr marL="12362" marR="12362" marT="8241" marB="8241" anchor="b"/>
                </a:tc>
                <a:tc>
                  <a:txBody>
                    <a:bodyPr/>
                    <a:lstStyle/>
                    <a:p>
                      <a:pPr algn="ctr" rtl="0" fontAlgn="b"/>
                      <a:r>
                        <a:rPr lang="en-US" sz="1000">
                          <a:effectLst/>
                        </a:rPr>
                        <a:t>214</a:t>
                      </a:r>
                    </a:p>
                  </a:txBody>
                  <a:tcPr marL="12362" marR="12362" marT="8241" marB="8241" anchor="b"/>
                </a:tc>
                <a:tc>
                  <a:txBody>
                    <a:bodyPr/>
                    <a:lstStyle/>
                    <a:p>
                      <a:pPr algn="ctr" rtl="0" fontAlgn="b"/>
                      <a:r>
                        <a:rPr lang="en-US" sz="1000" dirty="0">
                          <a:effectLst/>
                        </a:rPr>
                        <a:t>27</a:t>
                      </a:r>
                    </a:p>
                  </a:txBody>
                  <a:tcPr marL="12362" marR="12362" marT="8241" marB="8241" anchor="b"/>
                </a:tc>
                <a:tc>
                  <a:txBody>
                    <a:bodyPr/>
                    <a:lstStyle/>
                    <a:p>
                      <a:pPr algn="ctr" rtl="0" fontAlgn="b"/>
                      <a:r>
                        <a:rPr lang="en-US" sz="1000">
                          <a:effectLst/>
                        </a:rPr>
                        <a:t>4</a:t>
                      </a:r>
                    </a:p>
                  </a:txBody>
                  <a:tcPr marL="12362" marR="12362" marT="8241" marB="8241" anchor="b"/>
                </a:tc>
                <a:tc>
                  <a:txBody>
                    <a:bodyPr/>
                    <a:lstStyle/>
                    <a:p>
                      <a:pPr algn="ctr" rtl="0" fontAlgn="b"/>
                      <a:r>
                        <a:rPr lang="en-US" sz="1000" dirty="0">
                          <a:effectLst/>
                        </a:rPr>
                        <a:t>23</a:t>
                      </a:r>
                    </a:p>
                  </a:txBody>
                  <a:tcPr marL="12362" marR="12362" marT="8241" marB="8241" anchor="b"/>
                </a:tc>
                <a:tc>
                  <a:txBody>
                    <a:bodyPr/>
                    <a:lstStyle/>
                    <a:p>
                      <a:pPr algn="ctr" rtl="0" fontAlgn="b"/>
                      <a:r>
                        <a:rPr lang="en-US" sz="1000" dirty="0">
                          <a:effectLst/>
                        </a:rPr>
                        <a:t>19</a:t>
                      </a:r>
                    </a:p>
                  </a:txBody>
                  <a:tcPr marL="12362" marR="12362" marT="8241" marB="8241" anchor="b"/>
                </a:tc>
                <a:tc>
                  <a:txBody>
                    <a:bodyPr/>
                    <a:lstStyle/>
                    <a:p>
                      <a:pPr algn="ctr" rtl="0" fontAlgn="b"/>
                      <a:r>
                        <a:rPr lang="en-US" sz="1000" dirty="0">
                          <a:effectLst/>
                        </a:rPr>
                        <a:t>9</a:t>
                      </a:r>
                    </a:p>
                  </a:txBody>
                  <a:tcPr marL="12362" marR="12362" marT="8241" marB="8241" anchor="b"/>
                </a:tc>
                <a:tc>
                  <a:txBody>
                    <a:bodyPr/>
                    <a:lstStyle/>
                    <a:p>
                      <a:pPr algn="ctr" rtl="0" fontAlgn="b"/>
                      <a:r>
                        <a:rPr lang="en-US" sz="1000" dirty="0">
                          <a:effectLst/>
                        </a:rPr>
                        <a:t>10</a:t>
                      </a:r>
                    </a:p>
                  </a:txBody>
                  <a:tcPr marL="12362" marR="12362" marT="8241" marB="8241" anchor="b"/>
                </a:tc>
              </a:tr>
              <a:tr h="105360">
                <a:tc>
                  <a:txBody>
                    <a:bodyPr/>
                    <a:lstStyle/>
                    <a:p>
                      <a:pPr rtl="0" fontAlgn="b"/>
                      <a:endParaRPr lang="en-US" sz="1000">
                        <a:effectLst/>
                      </a:endParaRPr>
                    </a:p>
                  </a:txBody>
                  <a:tcPr marL="12362" marR="12362" marT="8241" marB="8241" anchor="b"/>
                </a:tc>
                <a:tc>
                  <a:txBody>
                    <a:bodyPr/>
                    <a:lstStyle/>
                    <a:p>
                      <a:pPr rtl="0" fontAlgn="b"/>
                      <a:r>
                        <a:rPr lang="en-US" sz="1000" dirty="0">
                          <a:effectLst/>
                        </a:rPr>
                        <a:t>Rewritable by rule 4/6</a:t>
                      </a:r>
                    </a:p>
                  </a:txBody>
                  <a:tcPr marL="12362" marR="12362" marT="8241" marB="8241" anchor="b"/>
                </a:tc>
                <a:tc>
                  <a:txBody>
                    <a:bodyPr/>
                    <a:lstStyle/>
                    <a:p>
                      <a:pPr algn="ctr" rtl="0" fontAlgn="b"/>
                      <a:r>
                        <a:rPr lang="en-US" sz="1000">
                          <a:effectLst/>
                        </a:rPr>
                        <a:t>191</a:t>
                      </a:r>
                    </a:p>
                  </a:txBody>
                  <a:tcPr marL="12362" marR="12362" marT="8241" marB="8241" anchor="b"/>
                </a:tc>
                <a:tc>
                  <a:txBody>
                    <a:bodyPr/>
                    <a:lstStyle/>
                    <a:p>
                      <a:pPr algn="ctr" rtl="0" fontAlgn="b"/>
                      <a:r>
                        <a:rPr lang="en-US" sz="1000">
                          <a:effectLst/>
                        </a:rPr>
                        <a:t>0</a:t>
                      </a:r>
                    </a:p>
                  </a:txBody>
                  <a:tcPr marL="12362" marR="12362" marT="8241" marB="8241" anchor="b"/>
                </a:tc>
                <a:tc>
                  <a:txBody>
                    <a:bodyPr/>
                    <a:lstStyle/>
                    <a:p>
                      <a:pPr algn="ctr" rtl="0" fontAlgn="b"/>
                      <a:r>
                        <a:rPr lang="en-US" sz="1000" dirty="0">
                          <a:effectLst/>
                        </a:rPr>
                        <a:t>194</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dirty="0">
                          <a:effectLst/>
                        </a:rPr>
                        <a:t>0</a:t>
                      </a:r>
                    </a:p>
                  </a:txBody>
                  <a:tcPr marL="12362" marR="12362" marT="8241" marB="8241" anchor="b"/>
                </a:tc>
                <a:tc>
                  <a:txBody>
                    <a:bodyPr/>
                    <a:lstStyle/>
                    <a:p>
                      <a:pPr algn="ctr" rtl="0" fontAlgn="b"/>
                      <a:r>
                        <a:rPr lang="en-US" sz="1000">
                          <a:effectLst/>
                        </a:rPr>
                        <a:t>5</a:t>
                      </a:r>
                    </a:p>
                  </a:txBody>
                  <a:tcPr marL="12362" marR="12362" marT="8241" marB="8241" anchor="b"/>
                </a:tc>
                <a:tc>
                  <a:txBody>
                    <a:bodyPr/>
                    <a:lstStyle/>
                    <a:p>
                      <a:pPr algn="ctr" rtl="0" fontAlgn="b"/>
                      <a:r>
                        <a:rPr lang="en-US" sz="1000">
                          <a:effectLst/>
                        </a:rPr>
                        <a:t>42</a:t>
                      </a:r>
                    </a:p>
                  </a:txBody>
                  <a:tcPr marL="12362" marR="12362" marT="8241" marB="8241" anchor="b"/>
                </a:tc>
                <a:tc>
                  <a:txBody>
                    <a:bodyPr/>
                    <a:lstStyle/>
                    <a:p>
                      <a:pPr algn="ctr" rtl="0" fontAlgn="b"/>
                      <a:r>
                        <a:rPr lang="en-US" sz="1000">
                          <a:effectLst/>
                        </a:rPr>
                        <a:t>0</a:t>
                      </a:r>
                    </a:p>
                  </a:txBody>
                  <a:tcPr marL="12362" marR="12362" marT="8241" marB="8241" anchor="b"/>
                </a:tc>
                <a:tc>
                  <a:txBody>
                    <a:bodyPr/>
                    <a:lstStyle/>
                    <a:p>
                      <a:pPr algn="ctr" rtl="0" fontAlgn="b"/>
                      <a:r>
                        <a:rPr lang="en-US" sz="1000">
                          <a:effectLst/>
                        </a:rPr>
                        <a:t>42</a:t>
                      </a:r>
                    </a:p>
                  </a:txBody>
                  <a:tcPr marL="12362" marR="12362" marT="8241" marB="8241" anchor="b"/>
                </a:tc>
                <a:tc>
                  <a:txBody>
                    <a:bodyPr/>
                    <a:lstStyle/>
                    <a:p>
                      <a:pPr algn="ctr" rtl="0" fontAlgn="b"/>
                      <a:r>
                        <a:rPr lang="en-US" sz="1000">
                          <a:effectLst/>
                        </a:rPr>
                        <a:t>0</a:t>
                      </a:r>
                    </a:p>
                  </a:txBody>
                  <a:tcPr marL="12362" marR="12362" marT="8241" marB="8241" anchor="b"/>
                </a:tc>
                <a:tc>
                  <a:txBody>
                    <a:bodyPr/>
                    <a:lstStyle/>
                    <a:p>
                      <a:pPr algn="ctr" rtl="0" fontAlgn="b"/>
                      <a:r>
                        <a:rPr lang="en-US" sz="1000" dirty="0">
                          <a:effectLst/>
                        </a:rPr>
                        <a:t>0</a:t>
                      </a:r>
                    </a:p>
                  </a:txBody>
                  <a:tcPr marL="12362" marR="12362" marT="8241" marB="8241" anchor="b"/>
                </a:tc>
                <a:tc>
                  <a:txBody>
                    <a:bodyPr/>
                    <a:lstStyle/>
                    <a:p>
                      <a:pPr algn="ctr" rtl="0" fontAlgn="b"/>
                      <a:r>
                        <a:rPr lang="en-US" sz="1000" dirty="0">
                          <a:effectLst/>
                        </a:rPr>
                        <a:t>0</a:t>
                      </a:r>
                    </a:p>
                  </a:txBody>
                  <a:tcPr marL="12362" marR="12362" marT="8241" marB="8241" anchor="b"/>
                </a:tc>
                <a:tc>
                  <a:txBody>
                    <a:bodyPr/>
                    <a:lstStyle/>
                    <a:p>
                      <a:pPr algn="ctr" rtl="0" fontAlgn="b"/>
                      <a:r>
                        <a:rPr lang="en-US" sz="1000" dirty="0">
                          <a:effectLst/>
                        </a:rPr>
                        <a:t>0</a:t>
                      </a:r>
                    </a:p>
                  </a:txBody>
                  <a:tcPr marL="12362" marR="12362" marT="8241" marB="8241" anchor="b"/>
                </a:tc>
                <a:tc>
                  <a:txBody>
                    <a:bodyPr/>
                    <a:lstStyle/>
                    <a:p>
                      <a:pPr algn="ctr" rtl="0" fontAlgn="b"/>
                      <a:r>
                        <a:rPr lang="en-US" sz="1000" dirty="0">
                          <a:effectLst/>
                        </a:rPr>
                        <a:t>0</a:t>
                      </a:r>
                    </a:p>
                  </a:txBody>
                  <a:tcPr marL="12362" marR="12362" marT="8241" marB="8241" anchor="b"/>
                </a:tc>
                <a:tc>
                  <a:txBody>
                    <a:bodyPr/>
                    <a:lstStyle/>
                    <a:p>
                      <a:pPr algn="ctr" rtl="0" fontAlgn="b"/>
                      <a:r>
                        <a:rPr lang="en-US" sz="1000" dirty="0">
                          <a:effectLst/>
                        </a:rPr>
                        <a:t>0</a:t>
                      </a:r>
                    </a:p>
                  </a:txBody>
                  <a:tcPr marL="12362" marR="12362" marT="8241" marB="8241" anchor="b"/>
                </a:tc>
              </a:tr>
            </a:tbl>
          </a:graphicData>
        </a:graphic>
      </p:graphicFrame>
      <p:sp>
        <p:nvSpPr>
          <p:cNvPr id="4" name="Slide Number Placeholder 3"/>
          <p:cNvSpPr>
            <a:spLocks noGrp="1"/>
          </p:cNvSpPr>
          <p:nvPr>
            <p:ph type="sldNum" sz="quarter" idx="12"/>
          </p:nvPr>
        </p:nvSpPr>
        <p:spPr/>
        <p:txBody>
          <a:bodyPr/>
          <a:lstStyle/>
          <a:p>
            <a:fld id="{5E131061-54BD-4E58-A44F-1AF51EC79D8E}" type="slidenum">
              <a:rPr lang="en-US" smtClean="0"/>
              <a:pPr/>
              <a:t>45</a:t>
            </a:fld>
            <a:endParaRPr lang="en-US" dirty="0"/>
          </a:p>
        </p:txBody>
      </p:sp>
    </p:spTree>
    <p:extLst>
      <p:ext uri="{BB962C8B-B14F-4D97-AF65-F5344CB8AC3E}">
        <p14:creationId xmlns:p14="http://schemas.microsoft.com/office/powerpoint/2010/main" val="8085788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ERIM Related Work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Hardware-based Isolation:</a:t>
            </a:r>
          </a:p>
          <a:p>
            <a:r>
              <a:rPr lang="en-US" dirty="0" smtClean="0"/>
              <a:t>Trusted Execution Engines (TEE) [SGX, </a:t>
            </a:r>
            <a:r>
              <a:rPr lang="en-US" dirty="0" err="1" smtClean="0"/>
              <a:t>TrustZone</a:t>
            </a:r>
            <a:r>
              <a:rPr lang="en-US" dirty="0" smtClean="0"/>
              <a:t>]</a:t>
            </a:r>
          </a:p>
          <a:p>
            <a:r>
              <a:rPr lang="en-US" dirty="0" smtClean="0"/>
              <a:t>Reducing TCB of TEE [Flicker] </a:t>
            </a:r>
          </a:p>
          <a:p>
            <a:r>
              <a:rPr lang="en-US" dirty="0" smtClean="0"/>
              <a:t>Sandbox applications in TEE [Haven, Scone]</a:t>
            </a:r>
          </a:p>
          <a:p>
            <a:pPr marL="0" indent="0">
              <a:buNone/>
            </a:pPr>
            <a:r>
              <a:rPr lang="en-US" b="1" dirty="0" smtClean="0"/>
              <a:t>Hypervisor/OS-based:</a:t>
            </a:r>
          </a:p>
          <a:p>
            <a:r>
              <a:rPr lang="en-US" dirty="0" smtClean="0"/>
              <a:t>Reference monitors [Dune, Wedge, </a:t>
            </a:r>
            <a:r>
              <a:rPr lang="en-US" dirty="0" err="1" smtClean="0"/>
              <a:t>LwC</a:t>
            </a:r>
            <a:r>
              <a:rPr lang="en-US" dirty="0" smtClean="0"/>
              <a:t>]</a:t>
            </a:r>
          </a:p>
          <a:p>
            <a:r>
              <a:rPr lang="en-US" dirty="0" smtClean="0"/>
              <a:t>Sandboxing Applications [Capsicum]</a:t>
            </a:r>
          </a:p>
          <a:p>
            <a:r>
              <a:rPr lang="en-US" dirty="0" smtClean="0"/>
              <a:t>Privilege Separation [</a:t>
            </a:r>
            <a:r>
              <a:rPr lang="en-US" dirty="0" err="1" smtClean="0"/>
              <a:t>PrivTrans</a:t>
            </a:r>
            <a:r>
              <a:rPr lang="en-US" dirty="0" smtClean="0"/>
              <a:t>]</a:t>
            </a:r>
          </a:p>
          <a:p>
            <a:r>
              <a:rPr lang="en-US" dirty="0" smtClean="0"/>
              <a:t>Hiding secrets in execute-only code [Redactor, Near]</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46</a:t>
            </a:fld>
            <a:endParaRPr lang="en-US" dirty="0"/>
          </a:p>
        </p:txBody>
      </p:sp>
    </p:spTree>
    <p:extLst>
      <p:ext uri="{BB962C8B-B14F-4D97-AF65-F5344CB8AC3E}">
        <p14:creationId xmlns:p14="http://schemas.microsoft.com/office/powerpoint/2010/main" val="1218901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ERIM Related Work</a:t>
            </a:r>
            <a:endParaRPr lang="en-US" dirty="0"/>
          </a:p>
        </p:txBody>
      </p:sp>
      <p:sp>
        <p:nvSpPr>
          <p:cNvPr id="3" name="Content Placeholder 2"/>
          <p:cNvSpPr>
            <a:spLocks noGrp="1"/>
          </p:cNvSpPr>
          <p:nvPr>
            <p:ph idx="1"/>
          </p:nvPr>
        </p:nvSpPr>
        <p:spPr/>
        <p:txBody>
          <a:bodyPr/>
          <a:lstStyle/>
          <a:p>
            <a:pPr marL="0" indent="0">
              <a:buNone/>
            </a:pPr>
            <a:r>
              <a:rPr lang="en-US" b="1" dirty="0" smtClean="0"/>
              <a:t>Software-fault isolation:</a:t>
            </a:r>
          </a:p>
          <a:p>
            <a:r>
              <a:rPr lang="en-US" dirty="0" smtClean="0"/>
              <a:t>Compilation-based [</a:t>
            </a:r>
            <a:r>
              <a:rPr lang="en-US" dirty="0" err="1" smtClean="0"/>
              <a:t>NativeClient</a:t>
            </a:r>
            <a:r>
              <a:rPr lang="en-US" dirty="0" smtClean="0"/>
              <a:t>]</a:t>
            </a:r>
          </a:p>
          <a:p>
            <a:r>
              <a:rPr lang="en-US" dirty="0" smtClean="0"/>
              <a:t>Emulation [Vx32]</a:t>
            </a:r>
          </a:p>
          <a:p>
            <a:r>
              <a:rPr lang="en-US" dirty="0" smtClean="0"/>
              <a:t>Just-in-time compiled languages [</a:t>
            </a:r>
            <a:r>
              <a:rPr lang="en-US" dirty="0" err="1" smtClean="0"/>
              <a:t>NativeClient</a:t>
            </a:r>
            <a:r>
              <a:rPr lang="en-US" dirty="0" smtClean="0"/>
              <a:t>++]</a:t>
            </a:r>
          </a:p>
          <a:p>
            <a:pPr marL="0" indent="0">
              <a:buNone/>
            </a:pPr>
            <a:r>
              <a:rPr lang="en-US" b="1" dirty="0" err="1" smtClean="0"/>
              <a:t>Inlined</a:t>
            </a:r>
            <a:r>
              <a:rPr lang="en-US" b="1" dirty="0" smtClean="0"/>
              <a:t> Reference Monitoring:</a:t>
            </a:r>
            <a:endParaRPr lang="en-US" b="1" dirty="0"/>
          </a:p>
          <a:p>
            <a:r>
              <a:rPr lang="en-US" dirty="0" smtClean="0"/>
              <a:t>Control-Flow Integrity [CPI]</a:t>
            </a:r>
          </a:p>
          <a:p>
            <a:r>
              <a:rPr lang="en-US" dirty="0" smtClean="0"/>
              <a:t>Sandboxing annotated code [Shreds]</a:t>
            </a:r>
          </a:p>
          <a:p>
            <a:r>
              <a:rPr lang="en-US" dirty="0" smtClean="0"/>
              <a:t>Intercepting Android framework [</a:t>
            </a:r>
            <a:r>
              <a:rPr lang="en-US" dirty="0" err="1" smtClean="0"/>
              <a:t>Aurasium</a:t>
            </a:r>
            <a:r>
              <a:rPr lang="en-US" dirty="0" smtClean="0"/>
              <a:t>]</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47</a:t>
            </a:fld>
            <a:endParaRPr lang="en-US" dirty="0"/>
          </a:p>
        </p:txBody>
      </p:sp>
    </p:spTree>
    <p:extLst>
      <p:ext uri="{BB962C8B-B14F-4D97-AF65-F5344CB8AC3E}">
        <p14:creationId xmlns:p14="http://schemas.microsoft.com/office/powerpoint/2010/main" val="2263280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Gates</a:t>
            </a:r>
            <a:endParaRPr lang="en-US" dirty="0"/>
          </a:p>
        </p:txBody>
      </p:sp>
      <p:sp>
        <p:nvSpPr>
          <p:cNvPr id="3" name="Inhaltsplatzhalter 2"/>
          <p:cNvSpPr>
            <a:spLocks noGrp="1"/>
          </p:cNvSpPr>
          <p:nvPr>
            <p:ph idx="1"/>
          </p:nvPr>
        </p:nvSpPr>
        <p:spPr/>
        <p:txBody>
          <a:bodyPr>
            <a:normAutofit lnSpcReduction="10000"/>
          </a:bodyPr>
          <a:lstStyle/>
          <a:p>
            <a:pPr marL="0" indent="0">
              <a:buNone/>
            </a:pPr>
            <a:r>
              <a:rPr lang="en-US" dirty="0" smtClean="0">
                <a:latin typeface="Courier New" panose="02070309020205020404" pitchFamily="49" charset="0"/>
                <a:cs typeface="Courier New" panose="02070309020205020404" pitchFamily="49" charset="0"/>
              </a:rPr>
              <a:t>  WRPKRU (</a:t>
            </a:r>
            <a:r>
              <a:rPr lang="en-US" b="1" dirty="0" smtClean="0">
                <a:latin typeface="Courier New" panose="02070309020205020404" pitchFamily="49" charset="0"/>
                <a:cs typeface="Courier New" panose="02070309020205020404" pitchFamily="49" charset="0"/>
              </a:rPr>
              <a:t>RW_TRUSTED</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entry point to trusted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WRPKRU (</a:t>
            </a:r>
            <a:r>
              <a:rPr lang="en-US" b="1" dirty="0" smtClean="0">
                <a:latin typeface="Courier New" panose="02070309020205020404" pitchFamily="49" charset="0"/>
                <a:cs typeface="Courier New" panose="02070309020205020404" pitchFamily="49" charset="0"/>
              </a:rPr>
              <a:t>DIS_TRUSTED</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cmp</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DIS_TRUSTED</a:t>
            </a:r>
            <a:r>
              <a:rPr lang="en-US" dirty="0" smtClean="0">
                <a:latin typeface="Courier New" panose="02070309020205020404" pitchFamily="49" charset="0"/>
                <a:cs typeface="Courier New" panose="02070309020205020404" pitchFamily="49" charset="0"/>
              </a:rPr>
              <a:t>, EAX</a:t>
            </a:r>
          </a:p>
          <a:p>
            <a:pPr marL="0" indent="0">
              <a:buNone/>
            </a:pPr>
            <a:r>
              <a:rPr lang="en-US" dirty="0" smtClean="0">
                <a:latin typeface="Courier New" panose="02070309020205020404" pitchFamily="49" charset="0"/>
                <a:cs typeface="Courier New" panose="02070309020205020404" pitchFamily="49" charset="0"/>
              </a:rPr>
              <a:t>  je continue</a:t>
            </a:r>
          </a:p>
          <a:p>
            <a:pPr marL="0" indent="0">
              <a:buNone/>
            </a:pP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exit</a:t>
            </a:r>
          </a:p>
          <a:p>
            <a:pPr marL="0" indent="0">
              <a:buNone/>
            </a:pPr>
            <a:r>
              <a:rPr lang="en-US" dirty="0">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ontinue: </a:t>
            </a:r>
            <a:endParaRPr lang="de-DE"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5E131061-54BD-4E58-A44F-1AF51EC79D8E}" type="slidenum">
              <a:rPr lang="en-US" smtClean="0"/>
              <a:pPr/>
              <a:t>48</a:t>
            </a:fld>
            <a:endParaRPr lang="en-US" dirty="0"/>
          </a:p>
        </p:txBody>
      </p:sp>
      <p:sp>
        <p:nvSpPr>
          <p:cNvPr id="6" name="Right Brace 5"/>
          <p:cNvSpPr/>
          <p:nvPr/>
        </p:nvSpPr>
        <p:spPr>
          <a:xfrm>
            <a:off x="8556761" y="1807030"/>
            <a:ext cx="342901" cy="13734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8556761" y="3646714"/>
            <a:ext cx="342901" cy="23484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899662" y="1893611"/>
            <a:ext cx="2650435" cy="1200329"/>
          </a:xfrm>
          <a:prstGeom prst="rect">
            <a:avLst/>
          </a:prstGeom>
          <a:noFill/>
        </p:spPr>
        <p:txBody>
          <a:bodyPr wrap="square" rtlCol="0">
            <a:spAutoFit/>
          </a:bodyPr>
          <a:lstStyle/>
          <a:p>
            <a:r>
              <a:rPr lang="en-US" sz="2400" dirty="0" smtClean="0"/>
              <a:t>Elevate privileges and transfer to trusted entry point</a:t>
            </a:r>
            <a:endParaRPr lang="en-US" sz="2400" dirty="0"/>
          </a:p>
        </p:txBody>
      </p:sp>
      <p:sp>
        <p:nvSpPr>
          <p:cNvPr id="10" name="TextBox 9"/>
          <p:cNvSpPr txBox="1"/>
          <p:nvPr/>
        </p:nvSpPr>
        <p:spPr>
          <a:xfrm>
            <a:off x="8998224" y="3851446"/>
            <a:ext cx="2650435" cy="1938992"/>
          </a:xfrm>
          <a:prstGeom prst="rect">
            <a:avLst/>
          </a:prstGeom>
          <a:noFill/>
        </p:spPr>
        <p:txBody>
          <a:bodyPr wrap="square" rtlCol="0">
            <a:spAutoFit/>
          </a:bodyPr>
          <a:lstStyle/>
          <a:p>
            <a:r>
              <a:rPr lang="en-US" sz="2400" dirty="0" smtClean="0"/>
              <a:t>Remove privileges, check for reduced privileges and</a:t>
            </a:r>
            <a:br>
              <a:rPr lang="en-US" sz="2400" dirty="0" smtClean="0"/>
            </a:br>
            <a:r>
              <a:rPr lang="en-US" sz="2400" dirty="0" smtClean="0"/>
              <a:t>return from trusted component</a:t>
            </a:r>
            <a:endParaRPr lang="en-US" sz="2400" dirty="0"/>
          </a:p>
        </p:txBody>
      </p:sp>
    </p:spTree>
    <p:extLst>
      <p:ext uri="{BB962C8B-B14F-4D97-AF65-F5344CB8AC3E}">
        <p14:creationId xmlns:p14="http://schemas.microsoft.com/office/powerpoint/2010/main" val="26870946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safe binaries</a:t>
            </a:r>
            <a:endParaRPr lang="en-US" dirty="0"/>
          </a:p>
        </p:txBody>
      </p:sp>
      <p:sp>
        <p:nvSpPr>
          <p:cNvPr id="3" name="Content Placeholder 2"/>
          <p:cNvSpPr>
            <a:spLocks noGrp="1"/>
          </p:cNvSpPr>
          <p:nvPr>
            <p:ph idx="1"/>
          </p:nvPr>
        </p:nvSpPr>
        <p:spPr/>
        <p:txBody>
          <a:bodyPr/>
          <a:lstStyle/>
          <a:p>
            <a:pPr marL="0" indent="0">
              <a:buNone/>
            </a:pPr>
            <a:r>
              <a:rPr lang="en-US" dirty="0" smtClean="0"/>
              <a:t>Devise rewrite rules for WRPKRU in code segment</a:t>
            </a:r>
          </a:p>
          <a:p>
            <a:pPr marL="0" indent="0">
              <a:buNone/>
            </a:pPr>
            <a:endParaRPr lang="en-US" sz="1000" b="1" dirty="0"/>
          </a:p>
          <a:p>
            <a:pPr marL="0" indent="0">
              <a:buNone/>
            </a:pPr>
            <a:r>
              <a:rPr lang="en-US" b="1" dirty="0" smtClean="0"/>
              <a:t>Inter-instruction </a:t>
            </a:r>
            <a:r>
              <a:rPr lang="en-US" b="1" dirty="0"/>
              <a:t>WRPKRU (0x0F01EF)</a:t>
            </a:r>
          </a:p>
          <a:p>
            <a:pPr marL="0" indent="0">
              <a:buNone/>
            </a:pPr>
            <a:r>
              <a:rPr lang="en-US" dirty="0"/>
              <a:t>Example rewrite rule:</a:t>
            </a:r>
          </a:p>
        </p:txBody>
      </p:sp>
      <p:sp>
        <p:nvSpPr>
          <p:cNvPr id="4" name="Slide Number Placeholder 3"/>
          <p:cNvSpPr>
            <a:spLocks noGrp="1"/>
          </p:cNvSpPr>
          <p:nvPr>
            <p:ph type="sldNum" sz="quarter" idx="12"/>
          </p:nvPr>
        </p:nvSpPr>
        <p:spPr/>
        <p:txBody>
          <a:bodyPr/>
          <a:lstStyle/>
          <a:p>
            <a:fld id="{5E131061-54BD-4E58-A44F-1AF51EC79D8E}" type="slidenum">
              <a:rPr lang="en-US" smtClean="0"/>
              <a:pPr/>
              <a:t>49</a:t>
            </a:fld>
            <a:endParaRPr lang="en-US" dirty="0"/>
          </a:p>
        </p:txBody>
      </p:sp>
      <p:sp>
        <p:nvSpPr>
          <p:cNvPr id="9" name="Rectangle 8"/>
          <p:cNvSpPr/>
          <p:nvPr/>
        </p:nvSpPr>
        <p:spPr>
          <a:xfrm>
            <a:off x="3986667" y="5108848"/>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a:t>
            </a:r>
            <a:r>
              <a:rPr lang="en-US" sz="2800" b="1" dirty="0" smtClean="0"/>
              <a:t>0F</a:t>
            </a:r>
            <a:endParaRPr lang="en-US" sz="2800" b="1" dirty="0"/>
          </a:p>
        </p:txBody>
      </p:sp>
      <p:sp>
        <p:nvSpPr>
          <p:cNvPr id="10" name="Rectangle 9"/>
          <p:cNvSpPr/>
          <p:nvPr/>
        </p:nvSpPr>
        <p:spPr>
          <a:xfrm>
            <a:off x="6634616" y="5108848"/>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01EF</a:t>
            </a:r>
            <a:r>
              <a:rPr lang="en-US" sz="2800" dirty="0" smtClean="0"/>
              <a:t>…</a:t>
            </a:r>
            <a:endParaRPr lang="en-US" sz="2800" dirty="0"/>
          </a:p>
        </p:txBody>
      </p:sp>
      <p:sp>
        <p:nvSpPr>
          <p:cNvPr id="12" name="TextBox 11"/>
          <p:cNvSpPr txBox="1"/>
          <p:nvPr/>
        </p:nvSpPr>
        <p:spPr>
          <a:xfrm>
            <a:off x="4526870" y="3494698"/>
            <a:ext cx="1567543" cy="400110"/>
          </a:xfrm>
          <a:prstGeom prst="rect">
            <a:avLst/>
          </a:prstGeom>
          <a:noFill/>
        </p:spPr>
        <p:txBody>
          <a:bodyPr wrap="square" rtlCol="0">
            <a:spAutoFit/>
          </a:bodyPr>
          <a:lstStyle/>
          <a:p>
            <a:r>
              <a:rPr lang="en-US" sz="2000" dirty="0" smtClean="0"/>
              <a:t>Instruction 1</a:t>
            </a:r>
            <a:endParaRPr lang="en-US" sz="2000" dirty="0"/>
          </a:p>
        </p:txBody>
      </p:sp>
      <p:sp>
        <p:nvSpPr>
          <p:cNvPr id="13" name="TextBox 12"/>
          <p:cNvSpPr txBox="1"/>
          <p:nvPr/>
        </p:nvSpPr>
        <p:spPr>
          <a:xfrm>
            <a:off x="6094413" y="3494698"/>
            <a:ext cx="1567543" cy="400110"/>
          </a:xfrm>
          <a:prstGeom prst="rect">
            <a:avLst/>
          </a:prstGeom>
          <a:noFill/>
        </p:spPr>
        <p:txBody>
          <a:bodyPr wrap="square" rtlCol="0">
            <a:spAutoFit/>
          </a:bodyPr>
          <a:lstStyle/>
          <a:p>
            <a:r>
              <a:rPr lang="en-US" sz="2000" dirty="0" smtClean="0"/>
              <a:t>Instruction 2</a:t>
            </a:r>
            <a:endParaRPr lang="en-US" sz="2000" dirty="0"/>
          </a:p>
        </p:txBody>
      </p:sp>
      <p:sp>
        <p:nvSpPr>
          <p:cNvPr id="15" name="Rectangle 14"/>
          <p:cNvSpPr/>
          <p:nvPr/>
        </p:nvSpPr>
        <p:spPr>
          <a:xfrm>
            <a:off x="5554210" y="5108848"/>
            <a:ext cx="1080405"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err="1" smtClean="0"/>
              <a:t>Nop</a:t>
            </a:r>
            <a:endParaRPr lang="en-US" sz="2800" dirty="0"/>
          </a:p>
        </p:txBody>
      </p:sp>
      <p:sp>
        <p:nvSpPr>
          <p:cNvPr id="16" name="Rectangle 15"/>
          <p:cNvSpPr/>
          <p:nvPr/>
        </p:nvSpPr>
        <p:spPr>
          <a:xfrm>
            <a:off x="4526870" y="3891564"/>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a:t>
            </a:r>
            <a:r>
              <a:rPr lang="en-US" sz="2800" b="1" dirty="0" smtClean="0"/>
              <a:t>0F</a:t>
            </a:r>
            <a:endParaRPr lang="en-US" sz="2800" b="1" dirty="0"/>
          </a:p>
        </p:txBody>
      </p:sp>
      <p:sp>
        <p:nvSpPr>
          <p:cNvPr id="17" name="Rectangle 16"/>
          <p:cNvSpPr/>
          <p:nvPr/>
        </p:nvSpPr>
        <p:spPr>
          <a:xfrm>
            <a:off x="6094412" y="3891564"/>
            <a:ext cx="1567543" cy="6718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01EF</a:t>
            </a:r>
            <a:r>
              <a:rPr lang="en-US" sz="2800" dirty="0" smtClean="0"/>
              <a:t>…</a:t>
            </a:r>
            <a:endParaRPr lang="en-US" sz="2800" dirty="0"/>
          </a:p>
        </p:txBody>
      </p:sp>
      <p:cxnSp>
        <p:nvCxnSpPr>
          <p:cNvPr id="7" name="Straight Arrow Connector 6"/>
          <p:cNvCxnSpPr>
            <a:endCxn id="15" idx="0"/>
          </p:cNvCxnSpPr>
          <p:nvPr/>
        </p:nvCxnSpPr>
        <p:spPr>
          <a:xfrm>
            <a:off x="6094412" y="4563368"/>
            <a:ext cx="1" cy="54548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16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User-space Threat Model</a:t>
            </a:r>
            <a:endParaRPr lang="en-US" dirty="0"/>
          </a:p>
        </p:txBody>
      </p:sp>
      <p:sp>
        <p:nvSpPr>
          <p:cNvPr id="5" name="Content Placeholder 4"/>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r>
            <a:br>
              <a:rPr lang="en-US" dirty="0" smtClean="0"/>
            </a:br>
            <a:endParaRPr lang="en-US" dirty="0"/>
          </a:p>
          <a:p>
            <a:pPr marL="0" indent="0">
              <a:buNone/>
            </a:pPr>
            <a:r>
              <a:rPr lang="en-US" dirty="0" smtClean="0"/>
              <a:t>Attacker’s Capabilities include, but not limited to</a:t>
            </a:r>
          </a:p>
          <a:p>
            <a:pPr lvl="1"/>
            <a:r>
              <a:rPr lang="en-US" dirty="0" smtClean="0"/>
              <a:t>Control-flow hijacks </a:t>
            </a:r>
          </a:p>
          <a:p>
            <a:pPr lvl="1"/>
            <a:r>
              <a:rPr lang="en-US" dirty="0" smtClean="0"/>
              <a:t>Memory corruption (i.e., out-of-bounds accesses)</a:t>
            </a:r>
          </a:p>
          <a:p>
            <a:pPr marL="0" indent="0">
              <a:buNone/>
            </a:pPr>
            <a:r>
              <a:rPr lang="en-US" dirty="0" smtClean="0"/>
              <a:t>Out of scope:</a:t>
            </a:r>
          </a:p>
          <a:p>
            <a:pPr lvl="1"/>
            <a:r>
              <a:rPr lang="en-US" dirty="0" smtClean="0"/>
              <a:t>Side-channel, row hammer or </a:t>
            </a:r>
            <a:r>
              <a:rPr lang="en-US" dirty="0" err="1" smtClean="0"/>
              <a:t>microarchitectural</a:t>
            </a:r>
            <a:r>
              <a:rPr lang="en-US" dirty="0" smtClean="0"/>
              <a:t> attacks</a:t>
            </a:r>
          </a:p>
        </p:txBody>
      </p:sp>
      <p:sp>
        <p:nvSpPr>
          <p:cNvPr id="3" name="Slide Number Placeholder 2"/>
          <p:cNvSpPr>
            <a:spLocks noGrp="1"/>
          </p:cNvSpPr>
          <p:nvPr>
            <p:ph type="sldNum" sz="quarter" idx="12"/>
          </p:nvPr>
        </p:nvSpPr>
        <p:spPr/>
        <p:txBody>
          <a:bodyPr/>
          <a:lstStyle/>
          <a:p>
            <a:fld id="{5E131061-54BD-4E58-A44F-1AF51EC79D8E}" type="slidenum">
              <a:rPr lang="en-US" smtClean="0"/>
              <a:pPr/>
              <a:t>5</a:t>
            </a:fld>
            <a:endParaRPr lang="en-US"/>
          </a:p>
        </p:txBody>
      </p:sp>
      <p:sp>
        <p:nvSpPr>
          <p:cNvPr id="7" name="Rectangle 38"/>
          <p:cNvSpPr/>
          <p:nvPr/>
        </p:nvSpPr>
        <p:spPr>
          <a:xfrm>
            <a:off x="4347098" y="1535042"/>
            <a:ext cx="3394230" cy="134108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bg1"/>
                </a:solidFill>
              </a:rPr>
              <a:t>Untrusted Application</a:t>
            </a:r>
          </a:p>
          <a:p>
            <a:pPr algn="ctr"/>
            <a:endParaRPr lang="en-US" sz="2000" dirty="0" smtClean="0">
              <a:solidFill>
                <a:schemeClr val="bg1"/>
              </a:solidFill>
            </a:endParaRPr>
          </a:p>
          <a:p>
            <a:pPr algn="ctr"/>
            <a:endParaRPr lang="en-US" sz="2000" dirty="0">
              <a:solidFill>
                <a:schemeClr val="bg1"/>
              </a:solidFill>
            </a:endParaRPr>
          </a:p>
          <a:p>
            <a:pPr algn="ctr"/>
            <a:endParaRPr lang="en-US" sz="2000" dirty="0" smtClean="0">
              <a:solidFill>
                <a:schemeClr val="bg1"/>
              </a:solidFill>
            </a:endParaRPr>
          </a:p>
        </p:txBody>
      </p:sp>
      <p:sp>
        <p:nvSpPr>
          <p:cNvPr id="8" name="Rectangle 38"/>
          <p:cNvSpPr/>
          <p:nvPr/>
        </p:nvSpPr>
        <p:spPr>
          <a:xfrm>
            <a:off x="4347097" y="3011063"/>
            <a:ext cx="3394231" cy="34391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solidFill>
                  <a:schemeClr val="bg1"/>
                </a:solidFill>
              </a:rPr>
              <a:t>Operating System</a:t>
            </a:r>
          </a:p>
        </p:txBody>
      </p:sp>
      <p:sp>
        <p:nvSpPr>
          <p:cNvPr id="9" name="Rectangle 38"/>
          <p:cNvSpPr/>
          <p:nvPr/>
        </p:nvSpPr>
        <p:spPr>
          <a:xfrm>
            <a:off x="4347097" y="3489911"/>
            <a:ext cx="3394231" cy="34391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solidFill>
                  <a:schemeClr val="bg1"/>
                </a:solidFill>
              </a:rPr>
              <a:t>CPU</a:t>
            </a:r>
          </a:p>
        </p:txBody>
      </p:sp>
      <p:sp>
        <p:nvSpPr>
          <p:cNvPr id="10" name="Rectangle 38"/>
          <p:cNvSpPr/>
          <p:nvPr/>
        </p:nvSpPr>
        <p:spPr>
          <a:xfrm>
            <a:off x="8914658" y="2497178"/>
            <a:ext cx="237479" cy="2568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dirty="0" smtClean="0">
              <a:solidFill>
                <a:schemeClr val="bg1"/>
              </a:solidFill>
            </a:endParaRPr>
          </a:p>
        </p:txBody>
      </p:sp>
      <p:sp>
        <p:nvSpPr>
          <p:cNvPr id="12" name="Rectangle 38"/>
          <p:cNvSpPr/>
          <p:nvPr/>
        </p:nvSpPr>
        <p:spPr>
          <a:xfrm>
            <a:off x="8914658" y="2050682"/>
            <a:ext cx="237479" cy="2568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smtClean="0">
              <a:solidFill>
                <a:schemeClr val="bg1"/>
              </a:solidFill>
            </a:endParaRPr>
          </a:p>
        </p:txBody>
      </p:sp>
      <p:sp>
        <p:nvSpPr>
          <p:cNvPr id="4" name="TextBox 3"/>
          <p:cNvSpPr txBox="1"/>
          <p:nvPr/>
        </p:nvSpPr>
        <p:spPr>
          <a:xfrm>
            <a:off x="9152136" y="2443313"/>
            <a:ext cx="2201663" cy="369332"/>
          </a:xfrm>
          <a:prstGeom prst="rect">
            <a:avLst/>
          </a:prstGeom>
          <a:noFill/>
        </p:spPr>
        <p:txBody>
          <a:bodyPr wrap="square" rtlCol="0">
            <a:spAutoFit/>
          </a:bodyPr>
          <a:lstStyle/>
          <a:p>
            <a:r>
              <a:rPr lang="en-US" dirty="0" smtClean="0"/>
              <a:t>Trusted</a:t>
            </a:r>
            <a:endParaRPr lang="en-US" dirty="0"/>
          </a:p>
        </p:txBody>
      </p:sp>
      <p:sp>
        <p:nvSpPr>
          <p:cNvPr id="13" name="TextBox 12"/>
          <p:cNvSpPr txBox="1"/>
          <p:nvPr/>
        </p:nvSpPr>
        <p:spPr>
          <a:xfrm>
            <a:off x="9152137" y="2005122"/>
            <a:ext cx="2201663" cy="369332"/>
          </a:xfrm>
          <a:prstGeom prst="rect">
            <a:avLst/>
          </a:prstGeom>
          <a:noFill/>
        </p:spPr>
        <p:txBody>
          <a:bodyPr wrap="square" rtlCol="0">
            <a:spAutoFit/>
          </a:bodyPr>
          <a:lstStyle/>
          <a:p>
            <a:r>
              <a:rPr lang="en-US" dirty="0" smtClean="0"/>
              <a:t>Untrusted</a:t>
            </a:r>
            <a:endParaRPr lang="en-US" dirty="0"/>
          </a:p>
        </p:txBody>
      </p:sp>
      <p:sp>
        <p:nvSpPr>
          <p:cNvPr id="6" name="Rectangle 37"/>
          <p:cNvSpPr/>
          <p:nvPr/>
        </p:nvSpPr>
        <p:spPr>
          <a:xfrm>
            <a:off x="5802743" y="2078474"/>
            <a:ext cx="1662186" cy="54950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solidFill>
                  <a:schemeClr val="bg1"/>
                </a:solidFill>
              </a:rPr>
              <a:t>Trusted</a:t>
            </a:r>
            <a:br>
              <a:rPr lang="en-US" sz="2000" dirty="0" smtClean="0">
                <a:solidFill>
                  <a:schemeClr val="bg1"/>
                </a:solidFill>
              </a:rPr>
            </a:br>
            <a:r>
              <a:rPr lang="en-US" sz="2000" dirty="0" smtClean="0">
                <a:solidFill>
                  <a:schemeClr val="bg1"/>
                </a:solidFill>
              </a:rPr>
              <a:t>Compartment</a:t>
            </a:r>
            <a:endParaRPr lang="en-US" sz="2000" dirty="0">
              <a:solidFill>
                <a:schemeClr val="bg1"/>
              </a:solidFill>
            </a:endParaRPr>
          </a:p>
        </p:txBody>
      </p:sp>
    </p:spTree>
    <p:extLst>
      <p:ext uri="{BB962C8B-B14F-4D97-AF65-F5344CB8AC3E}">
        <p14:creationId xmlns:p14="http://schemas.microsoft.com/office/powerpoint/2010/main" val="22434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8994429" y="5310121"/>
            <a:ext cx="2029488" cy="309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Displacement</a:t>
            </a:r>
            <a:endParaRPr lang="en-US" sz="2400" dirty="0"/>
          </a:p>
        </p:txBody>
      </p:sp>
      <p:sp>
        <p:nvSpPr>
          <p:cNvPr id="34" name="Rectangle 33"/>
          <p:cNvSpPr/>
          <p:nvPr/>
        </p:nvSpPr>
        <p:spPr>
          <a:xfrm>
            <a:off x="8994429" y="3767009"/>
            <a:ext cx="2029488" cy="309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Displacement</a:t>
            </a:r>
            <a:endParaRPr lang="en-US" sz="2400" dirty="0"/>
          </a:p>
        </p:txBody>
      </p:sp>
      <p:sp>
        <p:nvSpPr>
          <p:cNvPr id="2" name="Title 1"/>
          <p:cNvSpPr>
            <a:spLocks noGrp="1"/>
          </p:cNvSpPr>
          <p:nvPr>
            <p:ph type="title"/>
          </p:nvPr>
        </p:nvSpPr>
        <p:spPr/>
        <p:txBody>
          <a:bodyPr/>
          <a:lstStyle/>
          <a:p>
            <a:r>
              <a:rPr lang="en-US" dirty="0"/>
              <a:t>Creating safe </a:t>
            </a:r>
            <a:r>
              <a:rPr lang="en-US" dirty="0" smtClean="0"/>
              <a:t>binaries</a:t>
            </a:r>
            <a:endParaRPr lang="en-US" dirty="0"/>
          </a:p>
        </p:txBody>
      </p:sp>
      <p:sp>
        <p:nvSpPr>
          <p:cNvPr id="3" name="Content Placeholder 2"/>
          <p:cNvSpPr>
            <a:spLocks noGrp="1"/>
          </p:cNvSpPr>
          <p:nvPr>
            <p:ph idx="1"/>
          </p:nvPr>
        </p:nvSpPr>
        <p:spPr/>
        <p:txBody>
          <a:bodyPr/>
          <a:lstStyle/>
          <a:p>
            <a:pPr marL="0" indent="0">
              <a:buNone/>
            </a:pPr>
            <a:r>
              <a:rPr lang="en-US" b="1" dirty="0" smtClean="0"/>
              <a:t>Intra-instruction WRPKRU</a:t>
            </a:r>
          </a:p>
          <a:p>
            <a:pPr marL="0" indent="0">
              <a:buNone/>
            </a:pPr>
            <a:r>
              <a:rPr lang="en-US" dirty="0" smtClean="0"/>
              <a:t>Simplified x86 instruction format:</a:t>
            </a:r>
            <a:endParaRPr lang="en-US" dirty="0"/>
          </a:p>
          <a:p>
            <a:pPr marL="0" indent="0">
              <a:buNone/>
            </a:pPr>
            <a:endParaRPr lang="en-US" b="1" dirty="0"/>
          </a:p>
          <a:p>
            <a:pPr marL="0" indent="0">
              <a:buNone/>
            </a:pPr>
            <a:r>
              <a:rPr lang="en-US" dirty="0"/>
              <a:t>Example rewrite rule</a:t>
            </a:r>
            <a:r>
              <a:rPr lang="en-US" dirty="0" smtClean="0"/>
              <a:t>:</a:t>
            </a:r>
          </a:p>
          <a:p>
            <a:pPr marL="0" indent="0">
              <a:buNone/>
            </a:pPr>
            <a:r>
              <a:rPr lang="en-US" sz="2400" dirty="0"/>
              <a:t>	</a:t>
            </a:r>
            <a:r>
              <a:rPr lang="en-US" sz="2400" dirty="0" smtClean="0"/>
              <a:t>add </a:t>
            </a:r>
            <a:r>
              <a:rPr lang="en-US" sz="2400" dirty="0" err="1"/>
              <a:t>ecx</a:t>
            </a:r>
            <a:r>
              <a:rPr lang="en-US" sz="2400" dirty="0"/>
              <a:t>, [</a:t>
            </a:r>
            <a:r>
              <a:rPr lang="en-US" sz="2400" b="1" dirty="0" err="1"/>
              <a:t>ebx</a:t>
            </a:r>
            <a:r>
              <a:rPr lang="en-US" sz="2400" dirty="0"/>
              <a:t> + </a:t>
            </a:r>
            <a:r>
              <a:rPr lang="en-US" sz="2400" b="1" dirty="0"/>
              <a:t>0x01EF0000</a:t>
            </a:r>
            <a:r>
              <a:rPr lang="en-US" sz="2400" dirty="0"/>
              <a:t>]</a:t>
            </a:r>
          </a:p>
          <a:p>
            <a:pPr marL="0" indent="0">
              <a:buNone/>
            </a:pPr>
            <a:endParaRPr lang="en-US" sz="2400" dirty="0" smtClean="0">
              <a:sym typeface="Wingdings" panose="05000000000000000000" pitchFamily="2" charset="2"/>
            </a:endParaRPr>
          </a:p>
          <a:p>
            <a:pPr marL="0" indent="0">
              <a:buNone/>
            </a:pPr>
            <a:r>
              <a:rPr lang="en-US" sz="2400" dirty="0">
                <a:sym typeface="Wingdings" panose="05000000000000000000" pitchFamily="2" charset="2"/>
              </a:rPr>
              <a:t>	</a:t>
            </a:r>
            <a:r>
              <a:rPr lang="en-US" sz="2400" dirty="0" smtClean="0">
                <a:sym typeface="Wingdings" panose="05000000000000000000" pitchFamily="2" charset="2"/>
              </a:rPr>
              <a:t> </a:t>
            </a:r>
            <a:r>
              <a:rPr lang="en-US" sz="2400" dirty="0">
                <a:sym typeface="Wingdings" panose="05000000000000000000" pitchFamily="2" charset="2"/>
              </a:rPr>
              <a:t>push </a:t>
            </a:r>
            <a:r>
              <a:rPr lang="en-US" sz="2400" dirty="0" err="1">
                <a:sym typeface="Wingdings" panose="05000000000000000000" pitchFamily="2" charset="2"/>
              </a:rPr>
              <a:t>eax</a:t>
            </a:r>
            <a:r>
              <a:rPr lang="en-US" sz="2400" dirty="0">
                <a:sym typeface="Wingdings" panose="05000000000000000000" pitchFamily="2" charset="2"/>
              </a:rPr>
              <a:t>; </a:t>
            </a:r>
            <a:r>
              <a:rPr lang="en-US" sz="2400" dirty="0" err="1">
                <a:sym typeface="Wingdings" panose="05000000000000000000" pitchFamily="2" charset="2"/>
              </a:rPr>
              <a:t>mov</a:t>
            </a:r>
            <a:r>
              <a:rPr lang="en-US" sz="2400" dirty="0">
                <a:sym typeface="Wingdings" panose="05000000000000000000" pitchFamily="2" charset="2"/>
              </a:rPr>
              <a:t> </a:t>
            </a:r>
            <a:r>
              <a:rPr lang="en-US" sz="2400" dirty="0" err="1">
                <a:sym typeface="Wingdings" panose="05000000000000000000" pitchFamily="2" charset="2"/>
              </a:rPr>
              <a:t>eax</a:t>
            </a:r>
            <a:r>
              <a:rPr lang="en-US" sz="2400" dirty="0">
                <a:sym typeface="Wingdings" panose="05000000000000000000" pitchFamily="2" charset="2"/>
              </a:rPr>
              <a:t>, </a:t>
            </a:r>
            <a:r>
              <a:rPr lang="en-US" sz="2400" dirty="0" err="1">
                <a:sym typeface="Wingdings" panose="05000000000000000000" pitchFamily="2" charset="2"/>
              </a:rPr>
              <a:t>ebx</a:t>
            </a:r>
            <a:r>
              <a:rPr lang="en-US" sz="2400" dirty="0">
                <a:sym typeface="Wingdings" panose="05000000000000000000" pitchFamily="2" charset="2"/>
              </a:rPr>
              <a:t>; add </a:t>
            </a:r>
            <a:r>
              <a:rPr lang="en-US" sz="2400" dirty="0" err="1">
                <a:sym typeface="Wingdings" panose="05000000000000000000" pitchFamily="2" charset="2"/>
              </a:rPr>
              <a:t>ecx</a:t>
            </a:r>
            <a:r>
              <a:rPr lang="en-US" sz="2400" dirty="0">
                <a:sym typeface="Wingdings" panose="05000000000000000000" pitchFamily="2" charset="2"/>
              </a:rPr>
              <a:t>, </a:t>
            </a:r>
            <a:r>
              <a:rPr lang="en-US" sz="2400" b="1" dirty="0">
                <a:sym typeface="Wingdings" panose="05000000000000000000" pitchFamily="2" charset="2"/>
              </a:rPr>
              <a:t>[</a:t>
            </a:r>
            <a:r>
              <a:rPr lang="en-US" sz="2400" b="1" dirty="0" err="1">
                <a:sym typeface="Wingdings" panose="05000000000000000000" pitchFamily="2" charset="2"/>
              </a:rPr>
              <a:t>eax</a:t>
            </a:r>
            <a:r>
              <a:rPr lang="en-US" sz="2400" b="1" dirty="0">
                <a:sym typeface="Wingdings" panose="05000000000000000000" pitchFamily="2" charset="2"/>
              </a:rPr>
              <a:t> + 0x01EF0000]</a:t>
            </a:r>
            <a:r>
              <a:rPr lang="en-US" sz="2400" dirty="0">
                <a:sym typeface="Wingdings" panose="05000000000000000000" pitchFamily="2" charset="2"/>
              </a:rPr>
              <a:t>; pop </a:t>
            </a:r>
            <a:r>
              <a:rPr lang="en-US" sz="2400" dirty="0" err="1">
                <a:sym typeface="Wingdings" panose="05000000000000000000" pitchFamily="2" charset="2"/>
              </a:rPr>
              <a:t>eax</a:t>
            </a:r>
            <a:r>
              <a:rPr lang="en-US" sz="2400" dirty="0" smtClean="0">
                <a:sym typeface="Wingdings" panose="05000000000000000000" pitchFamily="2" charset="2"/>
              </a:rPr>
              <a:t>;</a:t>
            </a:r>
            <a:endParaRPr lang="en-US" sz="2400" dirty="0"/>
          </a:p>
        </p:txBody>
      </p:sp>
      <p:sp>
        <p:nvSpPr>
          <p:cNvPr id="5" name="Slide Number Placeholder 4"/>
          <p:cNvSpPr>
            <a:spLocks noGrp="1"/>
          </p:cNvSpPr>
          <p:nvPr>
            <p:ph type="sldNum" sz="quarter" idx="12"/>
          </p:nvPr>
        </p:nvSpPr>
        <p:spPr/>
        <p:txBody>
          <a:bodyPr/>
          <a:lstStyle/>
          <a:p>
            <a:fld id="{5E131061-54BD-4E58-A44F-1AF51EC79D8E}" type="slidenum">
              <a:rPr lang="en-US" smtClean="0"/>
              <a:pPr/>
              <a:t>50</a:t>
            </a:fld>
            <a:endParaRPr lang="en-US" dirty="0"/>
          </a:p>
        </p:txBody>
      </p:sp>
      <p:sp>
        <p:nvSpPr>
          <p:cNvPr id="14" name="Content Placeholder 2"/>
          <p:cNvSpPr txBox="1">
            <a:spLocks/>
          </p:cNvSpPr>
          <p:nvPr/>
        </p:nvSpPr>
        <p:spPr>
          <a:xfrm>
            <a:off x="838199" y="2364957"/>
            <a:ext cx="10688783" cy="2447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4" name="Rectangle 3"/>
          <p:cNvSpPr/>
          <p:nvPr/>
        </p:nvSpPr>
        <p:spPr>
          <a:xfrm>
            <a:off x="2309474" y="2895601"/>
            <a:ext cx="1143281"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Prefix</a:t>
            </a:r>
            <a:endParaRPr lang="en-US" sz="2400" dirty="0"/>
          </a:p>
        </p:txBody>
      </p:sp>
      <p:sp>
        <p:nvSpPr>
          <p:cNvPr id="15" name="Rectangle 14"/>
          <p:cNvSpPr/>
          <p:nvPr/>
        </p:nvSpPr>
        <p:spPr>
          <a:xfrm>
            <a:off x="3452757" y="2895601"/>
            <a:ext cx="1295118" cy="373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Opcode</a:t>
            </a:r>
            <a:endParaRPr lang="en-US" sz="2400" dirty="0"/>
          </a:p>
        </p:txBody>
      </p:sp>
      <p:sp>
        <p:nvSpPr>
          <p:cNvPr id="16" name="Rectangle 15"/>
          <p:cNvSpPr/>
          <p:nvPr/>
        </p:nvSpPr>
        <p:spPr>
          <a:xfrm>
            <a:off x="4747875" y="2895601"/>
            <a:ext cx="1435234"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Mod R/M</a:t>
            </a:r>
            <a:endParaRPr lang="en-US" sz="2400" dirty="0"/>
          </a:p>
        </p:txBody>
      </p:sp>
      <p:sp>
        <p:nvSpPr>
          <p:cNvPr id="17" name="Rectangle 16"/>
          <p:cNvSpPr/>
          <p:nvPr/>
        </p:nvSpPr>
        <p:spPr>
          <a:xfrm>
            <a:off x="6183109" y="2895601"/>
            <a:ext cx="937107"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SIB</a:t>
            </a:r>
            <a:endParaRPr lang="en-US" sz="2400" dirty="0"/>
          </a:p>
        </p:txBody>
      </p:sp>
      <p:sp>
        <p:nvSpPr>
          <p:cNvPr id="18" name="Rectangle 17"/>
          <p:cNvSpPr/>
          <p:nvPr/>
        </p:nvSpPr>
        <p:spPr>
          <a:xfrm>
            <a:off x="7120216" y="2895601"/>
            <a:ext cx="1874213"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Displacement</a:t>
            </a:r>
            <a:endParaRPr lang="en-US" sz="2400" dirty="0"/>
          </a:p>
        </p:txBody>
      </p:sp>
      <p:sp>
        <p:nvSpPr>
          <p:cNvPr id="19" name="Rectangle 18"/>
          <p:cNvSpPr/>
          <p:nvPr/>
        </p:nvSpPr>
        <p:spPr>
          <a:xfrm>
            <a:off x="8994429" y="2895601"/>
            <a:ext cx="1660871" cy="373574"/>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Immediate</a:t>
            </a:r>
            <a:endParaRPr lang="en-US" sz="2400" dirty="0"/>
          </a:p>
        </p:txBody>
      </p:sp>
      <p:sp>
        <p:nvSpPr>
          <p:cNvPr id="26" name="Rectangle 25"/>
          <p:cNvSpPr/>
          <p:nvPr/>
        </p:nvSpPr>
        <p:spPr>
          <a:xfrm>
            <a:off x="5976729" y="5310121"/>
            <a:ext cx="1534473" cy="309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Opcode</a:t>
            </a:r>
            <a:endParaRPr lang="en-US" sz="2400" dirty="0"/>
          </a:p>
        </p:txBody>
      </p:sp>
      <p:sp>
        <p:nvSpPr>
          <p:cNvPr id="27" name="Rectangle 26"/>
          <p:cNvSpPr/>
          <p:nvPr/>
        </p:nvSpPr>
        <p:spPr>
          <a:xfrm>
            <a:off x="7523024" y="5310121"/>
            <a:ext cx="1471405" cy="309190"/>
          </a:xfrm>
          <a:prstGeom prst="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Mod R/M</a:t>
            </a:r>
            <a:endParaRPr lang="en-US" sz="2400" dirty="0"/>
          </a:p>
        </p:txBody>
      </p:sp>
      <p:sp>
        <p:nvSpPr>
          <p:cNvPr id="29" name="TextBox 28"/>
          <p:cNvSpPr txBox="1"/>
          <p:nvPr/>
        </p:nvSpPr>
        <p:spPr>
          <a:xfrm>
            <a:off x="7523024" y="5669822"/>
            <a:ext cx="1471405" cy="461665"/>
          </a:xfrm>
          <a:prstGeom prst="rect">
            <a:avLst/>
          </a:prstGeom>
          <a:noFill/>
        </p:spPr>
        <p:txBody>
          <a:bodyPr wrap="square" rtlCol="0">
            <a:spAutoFit/>
          </a:bodyPr>
          <a:lstStyle/>
          <a:p>
            <a:pPr algn="ctr"/>
            <a:r>
              <a:rPr lang="en-US" sz="2400" b="1" dirty="0" smtClean="0"/>
              <a:t>0x07</a:t>
            </a:r>
            <a:endParaRPr lang="en-US" sz="2400" b="1" dirty="0"/>
          </a:p>
        </p:txBody>
      </p:sp>
      <p:sp>
        <p:nvSpPr>
          <p:cNvPr id="30" name="TextBox 29"/>
          <p:cNvSpPr txBox="1"/>
          <p:nvPr/>
        </p:nvSpPr>
        <p:spPr>
          <a:xfrm>
            <a:off x="8994429" y="5667123"/>
            <a:ext cx="2017667" cy="461665"/>
          </a:xfrm>
          <a:prstGeom prst="rect">
            <a:avLst/>
          </a:prstGeom>
          <a:noFill/>
        </p:spPr>
        <p:txBody>
          <a:bodyPr wrap="square" rtlCol="0">
            <a:spAutoFit/>
          </a:bodyPr>
          <a:lstStyle/>
          <a:p>
            <a:pPr algn="ctr"/>
            <a:r>
              <a:rPr lang="en-US" sz="2400" dirty="0" smtClean="0"/>
              <a:t>0x01EF0000</a:t>
            </a:r>
            <a:endParaRPr lang="en-US" sz="2400" dirty="0"/>
          </a:p>
        </p:txBody>
      </p:sp>
      <p:sp>
        <p:nvSpPr>
          <p:cNvPr id="31" name="TextBox 30"/>
          <p:cNvSpPr txBox="1"/>
          <p:nvPr/>
        </p:nvSpPr>
        <p:spPr>
          <a:xfrm>
            <a:off x="5976730" y="5667622"/>
            <a:ext cx="1546294" cy="461665"/>
          </a:xfrm>
          <a:prstGeom prst="rect">
            <a:avLst/>
          </a:prstGeom>
          <a:noFill/>
        </p:spPr>
        <p:txBody>
          <a:bodyPr wrap="square" rtlCol="0">
            <a:spAutoFit/>
          </a:bodyPr>
          <a:lstStyle/>
          <a:p>
            <a:pPr algn="ctr"/>
            <a:r>
              <a:rPr lang="en-US" sz="2400" dirty="0" smtClean="0"/>
              <a:t>0x01</a:t>
            </a:r>
            <a:endParaRPr lang="en-US" sz="2400" dirty="0"/>
          </a:p>
        </p:txBody>
      </p:sp>
      <p:sp>
        <p:nvSpPr>
          <p:cNvPr id="32" name="Rectangle 31"/>
          <p:cNvSpPr/>
          <p:nvPr/>
        </p:nvSpPr>
        <p:spPr>
          <a:xfrm>
            <a:off x="5976730" y="3767009"/>
            <a:ext cx="1534472" cy="309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Opcode</a:t>
            </a:r>
            <a:endParaRPr lang="en-US" sz="2400" dirty="0"/>
          </a:p>
        </p:txBody>
      </p:sp>
      <p:sp>
        <p:nvSpPr>
          <p:cNvPr id="33" name="Rectangle 32"/>
          <p:cNvSpPr/>
          <p:nvPr/>
        </p:nvSpPr>
        <p:spPr>
          <a:xfrm>
            <a:off x="7511203" y="3767009"/>
            <a:ext cx="1483226" cy="309190"/>
          </a:xfrm>
          <a:prstGeom prst="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Mod R/M</a:t>
            </a:r>
            <a:endParaRPr lang="en-US" sz="2400" dirty="0"/>
          </a:p>
        </p:txBody>
      </p:sp>
      <p:sp>
        <p:nvSpPr>
          <p:cNvPr id="35" name="TextBox 34"/>
          <p:cNvSpPr txBox="1"/>
          <p:nvPr/>
        </p:nvSpPr>
        <p:spPr>
          <a:xfrm>
            <a:off x="7511203" y="4126710"/>
            <a:ext cx="1483226" cy="461665"/>
          </a:xfrm>
          <a:prstGeom prst="rect">
            <a:avLst/>
          </a:prstGeom>
          <a:noFill/>
        </p:spPr>
        <p:txBody>
          <a:bodyPr wrap="square" rtlCol="0">
            <a:spAutoFit/>
          </a:bodyPr>
          <a:lstStyle/>
          <a:p>
            <a:pPr algn="ctr"/>
            <a:r>
              <a:rPr lang="en-US" sz="2400" b="1" dirty="0" smtClean="0"/>
              <a:t>0x0F</a:t>
            </a:r>
            <a:endParaRPr lang="en-US" sz="2400" b="1" dirty="0"/>
          </a:p>
        </p:txBody>
      </p:sp>
      <p:sp>
        <p:nvSpPr>
          <p:cNvPr id="36" name="TextBox 35"/>
          <p:cNvSpPr txBox="1"/>
          <p:nvPr/>
        </p:nvSpPr>
        <p:spPr>
          <a:xfrm>
            <a:off x="8994429" y="4124011"/>
            <a:ext cx="2017667" cy="461665"/>
          </a:xfrm>
          <a:prstGeom prst="rect">
            <a:avLst/>
          </a:prstGeom>
          <a:noFill/>
        </p:spPr>
        <p:txBody>
          <a:bodyPr wrap="square" rtlCol="0">
            <a:spAutoFit/>
          </a:bodyPr>
          <a:lstStyle/>
          <a:p>
            <a:pPr algn="ctr"/>
            <a:r>
              <a:rPr lang="en-US" sz="2400" dirty="0" smtClean="0"/>
              <a:t>0x01EF0000</a:t>
            </a:r>
            <a:endParaRPr lang="en-US" sz="2400" dirty="0"/>
          </a:p>
        </p:txBody>
      </p:sp>
      <p:sp>
        <p:nvSpPr>
          <p:cNvPr id="37" name="TextBox 36"/>
          <p:cNvSpPr txBox="1"/>
          <p:nvPr/>
        </p:nvSpPr>
        <p:spPr>
          <a:xfrm>
            <a:off x="5976729" y="4124510"/>
            <a:ext cx="1534473" cy="461665"/>
          </a:xfrm>
          <a:prstGeom prst="rect">
            <a:avLst/>
          </a:prstGeom>
          <a:noFill/>
        </p:spPr>
        <p:txBody>
          <a:bodyPr wrap="square" rtlCol="0">
            <a:spAutoFit/>
          </a:bodyPr>
          <a:lstStyle/>
          <a:p>
            <a:pPr algn="ctr"/>
            <a:r>
              <a:rPr lang="en-US" sz="2400" dirty="0" smtClean="0"/>
              <a:t>0x01</a:t>
            </a:r>
            <a:endParaRPr lang="en-US" sz="2400" dirty="0"/>
          </a:p>
        </p:txBody>
      </p:sp>
    </p:spTree>
    <p:extLst>
      <p:ext uri="{BB962C8B-B14F-4D97-AF65-F5344CB8AC3E}">
        <p14:creationId xmlns:p14="http://schemas.microsoft.com/office/powerpoint/2010/main" val="220441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safe </a:t>
            </a:r>
            <a:r>
              <a:rPr lang="en-US" dirty="0" smtClean="0"/>
              <a:t>binaries: Rewrite Rules</a:t>
            </a:r>
            <a:endParaRPr lang="en-US" dirty="0"/>
          </a:p>
        </p:txBody>
      </p:sp>
      <p:sp>
        <p:nvSpPr>
          <p:cNvPr id="5" name="Slide Number Placeholder 4"/>
          <p:cNvSpPr>
            <a:spLocks noGrp="1"/>
          </p:cNvSpPr>
          <p:nvPr>
            <p:ph type="sldNum" sz="quarter" idx="12"/>
          </p:nvPr>
        </p:nvSpPr>
        <p:spPr/>
        <p:txBody>
          <a:bodyPr/>
          <a:lstStyle/>
          <a:p>
            <a:fld id="{5E131061-54BD-4E58-A44F-1AF51EC79D8E}" type="slidenum">
              <a:rPr lang="en-US" smtClean="0"/>
              <a:pPr/>
              <a:t>51</a:t>
            </a:fld>
            <a:endParaRPr lang="en-US" dirty="0"/>
          </a:p>
        </p:txBody>
      </p:sp>
      <p:sp>
        <p:nvSpPr>
          <p:cNvPr id="14" name="Content Placeholder 2"/>
          <p:cNvSpPr txBox="1">
            <a:spLocks/>
          </p:cNvSpPr>
          <p:nvPr/>
        </p:nvSpPr>
        <p:spPr>
          <a:xfrm>
            <a:off x="838199" y="2364957"/>
            <a:ext cx="10688783" cy="2447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58" y="1655918"/>
            <a:ext cx="10604310" cy="4655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773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WRPKRU </a:t>
            </a:r>
            <a:r>
              <a:rPr lang="en-US" dirty="0" err="1" smtClean="0"/>
              <a:t>Occurrances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3512" y="2620169"/>
            <a:ext cx="9324975"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5E131061-54BD-4E58-A44F-1AF51EC79D8E}" type="slidenum">
              <a:rPr lang="en-US" smtClean="0"/>
              <a:pPr/>
              <a:t>52</a:t>
            </a:fld>
            <a:endParaRPr lang="en-US" dirty="0"/>
          </a:p>
        </p:txBody>
      </p:sp>
    </p:spTree>
    <p:extLst>
      <p:ext uri="{BB962C8B-B14F-4D97-AF65-F5344CB8AC3E}">
        <p14:creationId xmlns:p14="http://schemas.microsoft.com/office/powerpoint/2010/main" val="2252621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Nginx Throughput with protected session keys</a:t>
            </a:r>
          </a:p>
        </p:txBody>
      </p:sp>
      <p:sp>
        <p:nvSpPr>
          <p:cNvPr id="4" name="Slide Number Placeholder 3"/>
          <p:cNvSpPr>
            <a:spLocks noGrp="1"/>
          </p:cNvSpPr>
          <p:nvPr>
            <p:ph type="sldNum" sz="quarter" idx="12"/>
          </p:nvPr>
        </p:nvSpPr>
        <p:spPr/>
        <p:txBody>
          <a:bodyPr/>
          <a:lstStyle/>
          <a:p>
            <a:fld id="{5E131061-54BD-4E58-A44F-1AF51EC79D8E}" type="slidenum">
              <a:rPr lang="en-US" smtClean="0"/>
              <a:pPr/>
              <a:t>53</a:t>
            </a:fld>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73681773"/>
              </p:ext>
            </p:extLst>
          </p:nvPr>
        </p:nvGraphicFramePr>
        <p:xfrm>
          <a:off x="808396" y="2107099"/>
          <a:ext cx="7977811" cy="3215640"/>
        </p:xfrm>
        <a:graphic>
          <a:graphicData uri="http://schemas.openxmlformats.org/drawingml/2006/table">
            <a:tbl>
              <a:tblPr>
                <a:tableStyleId>{616DA210-FB5B-4158-B5E0-FEB733F419BA}</a:tableStyleId>
              </a:tblPr>
              <a:tblGrid>
                <a:gridCol w="1182872"/>
                <a:gridCol w="1931392"/>
                <a:gridCol w="1697520"/>
                <a:gridCol w="1699424"/>
                <a:gridCol w="1466603"/>
              </a:tblGrid>
              <a:tr h="247296">
                <a:tc>
                  <a:txBody>
                    <a:bodyPr/>
                    <a:lstStyle/>
                    <a:p>
                      <a:pPr algn="l" fontAlgn="b"/>
                      <a:r>
                        <a:rPr lang="en-US" sz="2400" u="none" strike="noStrike" dirty="0" smtClean="0">
                          <a:effectLst/>
                        </a:rPr>
                        <a:t>File size</a:t>
                      </a:r>
                      <a:endParaRPr lang="en-US" sz="2400" b="1" i="0" u="none" strike="noStrike" dirty="0">
                        <a:solidFill>
                          <a:srgbClr val="1F497D"/>
                        </a:solidFill>
                        <a:effectLst/>
                        <a:latin typeface="Calibri"/>
                      </a:endParaRPr>
                    </a:p>
                  </a:txBody>
                  <a:tcPr marL="9525" marR="9525" marT="19050" marB="19050" anchor="b"/>
                </a:tc>
                <a:tc>
                  <a:txBody>
                    <a:bodyPr/>
                    <a:lstStyle/>
                    <a:p>
                      <a:pPr algn="l" fontAlgn="b"/>
                      <a:r>
                        <a:rPr lang="en-US" sz="2400" u="none" strike="noStrike" dirty="0" smtClean="0">
                          <a:effectLst/>
                        </a:rPr>
                        <a:t>Native (req./s)</a:t>
                      </a:r>
                      <a:endParaRPr lang="en-US" sz="2400" b="1" i="0" u="none" strike="noStrike" dirty="0">
                        <a:solidFill>
                          <a:srgbClr val="1F497D"/>
                        </a:solidFill>
                        <a:effectLst/>
                        <a:latin typeface="Calibri"/>
                      </a:endParaRPr>
                    </a:p>
                  </a:txBody>
                  <a:tcPr marL="9525" marR="9525" marT="19050" marB="19050" anchor="b"/>
                </a:tc>
                <a:tc>
                  <a:txBody>
                    <a:bodyPr/>
                    <a:lstStyle/>
                    <a:p>
                      <a:pPr algn="l" fontAlgn="b"/>
                      <a:r>
                        <a:rPr lang="en-US" sz="2400" u="none" strike="noStrike" dirty="0">
                          <a:effectLst/>
                        </a:rPr>
                        <a:t>ERIM rel</a:t>
                      </a:r>
                      <a:r>
                        <a:rPr lang="en-US" sz="2400" u="none" strike="noStrike" dirty="0" smtClean="0">
                          <a:effectLst/>
                        </a:rPr>
                        <a:t>. (%)</a:t>
                      </a:r>
                      <a:endParaRPr lang="en-US" sz="2400" b="1" i="0" u="none" strike="noStrike" dirty="0">
                        <a:solidFill>
                          <a:srgbClr val="1F497D"/>
                        </a:solidFill>
                        <a:effectLst/>
                        <a:latin typeface="Calibri"/>
                      </a:endParaRPr>
                    </a:p>
                  </a:txBody>
                  <a:tcPr marL="9525" marR="9525" marT="19050" marB="19050" anchor="b"/>
                </a:tc>
                <a:tc>
                  <a:txBody>
                    <a:bodyPr/>
                    <a:lstStyle/>
                    <a:p>
                      <a:pPr algn="l" fontAlgn="b"/>
                      <a:r>
                        <a:rPr lang="en-US" sz="2400" u="none" strike="noStrike" dirty="0">
                          <a:effectLst/>
                        </a:rPr>
                        <a:t>Switches/s</a:t>
                      </a:r>
                      <a:endParaRPr lang="en-US" sz="2400" b="1" i="0" u="none" strike="noStrike" dirty="0">
                        <a:solidFill>
                          <a:srgbClr val="1F497D"/>
                        </a:solidFill>
                        <a:effectLst/>
                        <a:latin typeface="Calibri"/>
                      </a:endParaRPr>
                    </a:p>
                  </a:txBody>
                  <a:tcPr marL="9525" marR="9525" marT="19050" marB="19050" anchor="b"/>
                </a:tc>
                <a:tc>
                  <a:txBody>
                    <a:bodyPr/>
                    <a:lstStyle/>
                    <a:p>
                      <a:pPr algn="l" fontAlgn="b"/>
                      <a:r>
                        <a:rPr lang="en-US" sz="2400" u="none" strike="noStrike" dirty="0">
                          <a:effectLst/>
                        </a:rPr>
                        <a:t>CPU load</a:t>
                      </a:r>
                      <a:endParaRPr lang="en-US" sz="2400" b="1" i="0" u="none" strike="noStrike" dirty="0">
                        <a:solidFill>
                          <a:srgbClr val="1F497D"/>
                        </a:solidFill>
                        <a:effectLst/>
                        <a:latin typeface="Calibri"/>
                      </a:endParaRPr>
                    </a:p>
                  </a:txBody>
                  <a:tcPr marL="9525" marR="9525" marT="9525" marB="0" anchor="b"/>
                </a:tc>
              </a:tr>
              <a:tr h="274826">
                <a:tc>
                  <a:txBody>
                    <a:bodyPr/>
                    <a:lstStyle/>
                    <a:p>
                      <a:pPr algn="ctr" fontAlgn="b"/>
                      <a:r>
                        <a:rPr lang="en-US" sz="1800" u="none" strike="noStrike" dirty="0" smtClean="0">
                          <a:effectLst/>
                        </a:rPr>
                        <a:t>0</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95,761</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95.83</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1,342,605</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a:effectLst/>
                        </a:rPr>
                        <a:t>100</a:t>
                      </a:r>
                      <a:endParaRPr lang="en-US" sz="1800" b="0" i="0" u="none" strike="noStrike" dirty="0">
                        <a:solidFill>
                          <a:srgbClr val="000000"/>
                        </a:solidFill>
                        <a:effectLst/>
                        <a:latin typeface="Calibri"/>
                      </a:endParaRPr>
                    </a:p>
                  </a:txBody>
                  <a:tcPr marL="9525" marR="9525" marT="9525" marB="0" anchor="b"/>
                </a:tc>
              </a:tr>
              <a:tr h="274826">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87,022</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95.18</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1,220,266</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a:effectLst/>
                        </a:rPr>
                        <a:t>100</a:t>
                      </a:r>
                      <a:endParaRPr lang="en-US" sz="1800" b="0" i="0" u="none" strike="noStrike">
                        <a:solidFill>
                          <a:srgbClr val="000000"/>
                        </a:solidFill>
                        <a:effectLst/>
                        <a:latin typeface="Calibri"/>
                      </a:endParaRPr>
                    </a:p>
                  </a:txBody>
                  <a:tcPr marL="9525" marR="9525" marT="9525" marB="0" anchor="b"/>
                </a:tc>
              </a:tr>
              <a:tr h="274826">
                <a:tc>
                  <a:txBody>
                    <a:bodyPr/>
                    <a:lstStyle/>
                    <a:p>
                      <a:pPr algn="ctr" fontAlgn="b"/>
                      <a:r>
                        <a:rPr lang="en-US" sz="1800" u="none" strike="noStrike" dirty="0">
                          <a:effectLst/>
                        </a:rPr>
                        <a:t>2</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82,137</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95.44</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1,151,877</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a:effectLst/>
                        </a:rPr>
                        <a:t>100</a:t>
                      </a:r>
                      <a:endParaRPr lang="en-US" sz="1800" b="0" i="0" u="none" strike="noStrike">
                        <a:solidFill>
                          <a:srgbClr val="000000"/>
                        </a:solidFill>
                        <a:effectLst/>
                        <a:latin typeface="Calibri"/>
                      </a:endParaRPr>
                    </a:p>
                  </a:txBody>
                  <a:tcPr marL="9525" marR="9525" marT="9525" marB="0" anchor="b"/>
                </a:tc>
              </a:tr>
              <a:tr h="274826">
                <a:tc>
                  <a:txBody>
                    <a:bodyPr/>
                    <a:lstStyle/>
                    <a:p>
                      <a:pPr algn="ctr" fontAlgn="b"/>
                      <a:r>
                        <a:rPr lang="en-US" sz="1800" u="none" strike="noStrike">
                          <a:effectLst/>
                        </a:rPr>
                        <a:t>4</a:t>
                      </a:r>
                      <a:endParaRPr lang="en-US" sz="1800" b="0" i="0" u="none" strike="noStrike">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76,562</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95.25</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1,073,843</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a:effectLst/>
                        </a:rPr>
                        <a:t>100</a:t>
                      </a:r>
                      <a:endParaRPr lang="en-US" sz="1800" b="0" i="0" u="none" strike="noStrike">
                        <a:solidFill>
                          <a:srgbClr val="000000"/>
                        </a:solidFill>
                        <a:effectLst/>
                        <a:latin typeface="Calibri"/>
                      </a:endParaRPr>
                    </a:p>
                  </a:txBody>
                  <a:tcPr marL="9525" marR="9525" marT="9525" marB="0" anchor="b"/>
                </a:tc>
              </a:tr>
              <a:tr h="274826">
                <a:tc>
                  <a:txBody>
                    <a:bodyPr/>
                    <a:lstStyle/>
                    <a:p>
                      <a:pPr algn="ctr" fontAlgn="b"/>
                      <a:r>
                        <a:rPr lang="en-US" sz="1800" u="none" strike="noStrike" dirty="0">
                          <a:effectLst/>
                        </a:rPr>
                        <a:t>8</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67,855</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95.98</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974,780</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a:effectLst/>
                        </a:rPr>
                        <a:t>100</a:t>
                      </a:r>
                      <a:endParaRPr lang="en-US" sz="1800" b="0" i="0" u="none" strike="noStrike">
                        <a:solidFill>
                          <a:srgbClr val="000000"/>
                        </a:solidFill>
                        <a:effectLst/>
                        <a:latin typeface="Calibri"/>
                      </a:endParaRPr>
                    </a:p>
                  </a:txBody>
                  <a:tcPr marL="9525" marR="9525" marT="9525" marB="0" anchor="b"/>
                </a:tc>
              </a:tr>
              <a:tr h="274826">
                <a:tc>
                  <a:txBody>
                    <a:bodyPr/>
                    <a:lstStyle/>
                    <a:p>
                      <a:pPr algn="ctr" fontAlgn="b"/>
                      <a:r>
                        <a:rPr lang="en-US" sz="1800" u="none" strike="noStrike" dirty="0">
                          <a:effectLst/>
                        </a:rPr>
                        <a:t>16</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45,483</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97.10</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812,173</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a:effectLst/>
                        </a:rPr>
                        <a:t>100</a:t>
                      </a:r>
                      <a:endParaRPr lang="en-US" sz="1800" b="0" i="0" u="none" strike="noStrike">
                        <a:solidFill>
                          <a:srgbClr val="000000"/>
                        </a:solidFill>
                        <a:effectLst/>
                        <a:latin typeface="Calibri"/>
                      </a:endParaRPr>
                    </a:p>
                  </a:txBody>
                  <a:tcPr marL="9525" marR="9525" marT="9525" marB="0" anchor="b"/>
                </a:tc>
              </a:tr>
              <a:tr h="304469">
                <a:tc>
                  <a:txBody>
                    <a:bodyPr/>
                    <a:lstStyle/>
                    <a:p>
                      <a:pPr algn="ctr" fontAlgn="b"/>
                      <a:r>
                        <a:rPr lang="en-US" sz="1800" u="none" strike="noStrike" dirty="0">
                          <a:effectLst/>
                        </a:rPr>
                        <a:t>32</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32,381</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97.31</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779,141</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a:effectLst/>
                        </a:rPr>
                        <a:t>100</a:t>
                      </a:r>
                      <a:endParaRPr lang="en-US" sz="1800" b="0" i="0" u="none" strike="noStrike">
                        <a:solidFill>
                          <a:srgbClr val="000000"/>
                        </a:solidFill>
                        <a:effectLst/>
                        <a:latin typeface="Calibri"/>
                      </a:endParaRPr>
                    </a:p>
                  </a:txBody>
                  <a:tcPr marL="9525" marR="9525" marT="9525" marB="0" anchor="b"/>
                </a:tc>
              </a:tr>
              <a:tr h="190831">
                <a:tc>
                  <a:txBody>
                    <a:bodyPr/>
                    <a:lstStyle/>
                    <a:p>
                      <a:pPr algn="ctr" fontAlgn="b"/>
                      <a:r>
                        <a:rPr lang="en-US" sz="1800" u="none" strike="noStrike" dirty="0">
                          <a:effectLst/>
                        </a:rPr>
                        <a:t>64</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17,827</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100.0</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679,371</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a:effectLst/>
                        </a:rPr>
                        <a:t>96.7</a:t>
                      </a:r>
                      <a:endParaRPr lang="en-US" sz="1800" b="0" i="0" u="none" strike="noStrike">
                        <a:solidFill>
                          <a:srgbClr val="000000"/>
                        </a:solidFill>
                        <a:effectLst/>
                        <a:latin typeface="Calibri"/>
                      </a:endParaRPr>
                    </a:p>
                  </a:txBody>
                  <a:tcPr marL="9525" marR="9525" marT="9525" marB="0" anchor="b"/>
                </a:tc>
              </a:tr>
              <a:tr h="274826">
                <a:tc>
                  <a:txBody>
                    <a:bodyPr/>
                    <a:lstStyle/>
                    <a:p>
                      <a:pPr algn="ctr" fontAlgn="b"/>
                      <a:r>
                        <a:rPr lang="en-US" sz="1800" u="none" strike="noStrike" dirty="0">
                          <a:effectLst/>
                        </a:rPr>
                        <a:t>128</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8,937</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99.99</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smtClean="0">
                          <a:effectLst/>
                        </a:rPr>
                        <a:t>556,152</a:t>
                      </a:r>
                      <a:endParaRPr lang="en-US" sz="1800" b="0" i="0" u="none" strike="noStrike" dirty="0">
                        <a:solidFill>
                          <a:srgbClr val="000000"/>
                        </a:solidFill>
                        <a:effectLst/>
                        <a:latin typeface="Calibri"/>
                      </a:endParaRPr>
                    </a:p>
                  </a:txBody>
                  <a:tcPr marL="9525" marR="9525" marT="19050" marB="19050" anchor="b"/>
                </a:tc>
                <a:tc>
                  <a:txBody>
                    <a:bodyPr/>
                    <a:lstStyle/>
                    <a:p>
                      <a:pPr algn="ctr" fontAlgn="b"/>
                      <a:r>
                        <a:rPr lang="en-US" sz="1800" u="none" strike="noStrike" dirty="0">
                          <a:effectLst/>
                        </a:rPr>
                        <a:t>86.4</a:t>
                      </a:r>
                      <a:endParaRPr lang="en-US" sz="1800" b="0" i="0" u="none" strike="noStrike" dirty="0">
                        <a:solidFill>
                          <a:srgbClr val="000000"/>
                        </a:solidFill>
                        <a:effectLst/>
                        <a:latin typeface="Calibri"/>
                      </a:endParaRPr>
                    </a:p>
                  </a:txBody>
                  <a:tcPr marL="9525" marR="9525" marT="9525" marB="0" anchor="b"/>
                </a:tc>
              </a:tr>
            </a:tbl>
          </a:graphicData>
        </a:graphic>
      </p:graphicFrame>
      <p:sp>
        <p:nvSpPr>
          <p:cNvPr id="10" name="Right Brace 9"/>
          <p:cNvSpPr/>
          <p:nvPr/>
        </p:nvSpPr>
        <p:spPr>
          <a:xfrm>
            <a:off x="8759687" y="2504661"/>
            <a:ext cx="477078" cy="21998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8806070" y="4704522"/>
            <a:ext cx="430695" cy="6096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9283148" y="3392557"/>
            <a:ext cx="1570382" cy="461665"/>
          </a:xfrm>
          <a:prstGeom prst="rect">
            <a:avLst/>
          </a:prstGeom>
          <a:noFill/>
        </p:spPr>
        <p:txBody>
          <a:bodyPr wrap="square" rtlCol="0">
            <a:spAutoFit/>
          </a:bodyPr>
          <a:lstStyle/>
          <a:p>
            <a:r>
              <a:rPr lang="en-US" sz="2400" dirty="0" smtClean="0"/>
              <a:t>CPU bound</a:t>
            </a:r>
            <a:endParaRPr lang="en-US" sz="2400" dirty="0"/>
          </a:p>
        </p:txBody>
      </p:sp>
      <p:sp>
        <p:nvSpPr>
          <p:cNvPr id="13" name="TextBox 12"/>
          <p:cNvSpPr txBox="1"/>
          <p:nvPr/>
        </p:nvSpPr>
        <p:spPr>
          <a:xfrm>
            <a:off x="9283148" y="4778490"/>
            <a:ext cx="2166730" cy="461665"/>
          </a:xfrm>
          <a:prstGeom prst="rect">
            <a:avLst/>
          </a:prstGeom>
          <a:noFill/>
        </p:spPr>
        <p:txBody>
          <a:bodyPr wrap="square" rtlCol="0">
            <a:spAutoFit/>
          </a:bodyPr>
          <a:lstStyle/>
          <a:p>
            <a:r>
              <a:rPr lang="en-US" sz="2400" dirty="0" smtClean="0"/>
              <a:t>Network bound</a:t>
            </a:r>
            <a:endParaRPr lang="en-US" sz="2400" dirty="0"/>
          </a:p>
        </p:txBody>
      </p:sp>
    </p:spTree>
    <p:extLst>
      <p:ext uri="{BB962C8B-B14F-4D97-AF65-F5344CB8AC3E}">
        <p14:creationId xmlns:p14="http://schemas.microsoft.com/office/powerpoint/2010/main" val="30385884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ERIMized</a:t>
            </a:r>
            <a:r>
              <a:rPr lang="en-US" dirty="0" smtClean="0"/>
              <a:t> C Program</a:t>
            </a:r>
            <a:endParaRPr lang="de-DE" dirty="0"/>
          </a:p>
        </p:txBody>
      </p:sp>
      <p:sp>
        <p:nvSpPr>
          <p:cNvPr id="3" name="Inhaltsplatzhalter 2"/>
          <p:cNvSpPr>
            <a:spLocks noGrp="1"/>
          </p:cNvSpPr>
          <p:nvPr>
            <p:ph sz="half" idx="1"/>
          </p:nvPr>
        </p:nvSpPr>
        <p:spPr/>
        <p:txBody>
          <a:bodyPr>
            <a:normAutofit fontScale="55000" lnSpcReduction="20000"/>
          </a:bodyPr>
          <a:lstStyle/>
          <a:p>
            <a:pPr marL="0" indent="0">
              <a:buNone/>
            </a:pPr>
            <a:r>
              <a:rPr lang="de-DE" dirty="0" err="1">
                <a:latin typeface="Courier New" panose="02070309020205020404" pitchFamily="49" charset="0"/>
                <a:cs typeface="Courier New" panose="02070309020205020404" pitchFamily="49" charset="0"/>
              </a:rPr>
              <a:t>typedef</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struct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secret</a:t>
            </a:r>
            <a:r>
              <a:rPr lang="de-DE" dirty="0">
                <a:latin typeface="Courier New" panose="02070309020205020404" pitchFamily="49" charset="0"/>
                <a:cs typeface="Courier New" panose="02070309020205020404" pitchFamily="49" charset="0"/>
              </a:rPr>
              <a:t> {</a:t>
            </a:r>
          </a:p>
          <a:p>
            <a:pPr marL="0" indent="0">
              <a:buNone/>
            </a:pP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number</a:t>
            </a:r>
            <a:r>
              <a:rPr lang="de-DE" dirty="0">
                <a:latin typeface="Courier New" panose="02070309020205020404" pitchFamily="49" charset="0"/>
                <a:cs typeface="Courier New" panose="02070309020205020404" pitchFamily="49" charset="0"/>
              </a:rPr>
              <a:t>;</a:t>
            </a:r>
          </a:p>
          <a:p>
            <a:pPr marL="0" indent="0">
              <a:buNone/>
            </a:pP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secret</a:t>
            </a:r>
            <a:r>
              <a:rPr lang="de-DE" dirty="0">
                <a:latin typeface="Courier New" panose="02070309020205020404" pitchFamily="49" charset="0"/>
                <a:cs typeface="Courier New" panose="02070309020205020404" pitchFamily="49" charset="0"/>
              </a:rPr>
              <a:t>;</a:t>
            </a:r>
          </a:p>
          <a:p>
            <a:pPr marL="0" indent="0">
              <a:buNone/>
            </a:pPr>
            <a:r>
              <a:rPr lang="de-DE" dirty="0" err="1">
                <a:latin typeface="Courier New" panose="02070309020205020404" pitchFamily="49" charset="0"/>
                <a:cs typeface="Courier New" panose="02070309020205020404" pitchFamily="49" charset="0"/>
              </a:rPr>
              <a:t>secret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initSecret</a:t>
            </a:r>
            <a:r>
              <a:rPr lang="de-DE" dirty="0">
                <a:latin typeface="Courier New" panose="02070309020205020404" pitchFamily="49" charset="0"/>
                <a:cs typeface="Courier New" panose="02070309020205020404" pitchFamily="49" charset="0"/>
              </a:rPr>
              <a:t>() {</a:t>
            </a:r>
          </a:p>
          <a:p>
            <a:pPr marL="0" indent="0">
              <a:buNone/>
            </a:pPr>
            <a:r>
              <a:rPr lang="de-DE" dirty="0">
                <a:latin typeface="Courier New" panose="02070309020205020404" pitchFamily="49" charset="0"/>
                <a:cs typeface="Courier New" panose="02070309020205020404" pitchFamily="49" charset="0"/>
              </a:rPr>
              <a:t>  ERIM_SWITCH_T;</a:t>
            </a:r>
          </a:p>
          <a:p>
            <a:pPr marL="0" indent="0">
              <a:buNone/>
            </a:pP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secret</a:t>
            </a:r>
            <a:r>
              <a:rPr lang="de-DE" dirty="0">
                <a:latin typeface="Courier New" panose="02070309020205020404" pitchFamily="49" charset="0"/>
                <a:cs typeface="Courier New" panose="02070309020205020404" pitchFamily="49" charset="0"/>
              </a:rPr>
              <a:t> * s = </a:t>
            </a:r>
            <a:r>
              <a:rPr lang="de-DE" dirty="0" err="1" smtClean="0">
                <a:latin typeface="Courier New" panose="02070309020205020404" pitchFamily="49" charset="0"/>
                <a:cs typeface="Courier New" panose="02070309020205020404" pitchFamily="49" charset="0"/>
              </a:rPr>
              <a:t>malloc</a:t>
            </a:r>
            <a:r>
              <a:rPr lang="de-DE" dirty="0" smtClean="0">
                <a:latin typeface="Courier New" panose="02070309020205020404" pitchFamily="49" charset="0"/>
                <a:cs typeface="Courier New" panose="02070309020205020404" pitchFamily="49" charset="0"/>
              </a:rPr>
              <a:t>(</a:t>
            </a:r>
            <a:r>
              <a:rPr lang="de-DE" dirty="0" err="1" smtClean="0">
                <a:latin typeface="Courier New" panose="02070309020205020404" pitchFamily="49" charset="0"/>
                <a:cs typeface="Courier New" panose="02070309020205020404" pitchFamily="49" charset="0"/>
              </a:rPr>
              <a:t>sizeof</a:t>
            </a:r>
            <a:r>
              <a:rPr lang="de-DE" dirty="0" smtClean="0">
                <a:latin typeface="Courier New" panose="02070309020205020404" pitchFamily="49" charset="0"/>
                <a:cs typeface="Courier New" panose="02070309020205020404" pitchFamily="49" charset="0"/>
              </a:rPr>
              <a:t>(</a:t>
            </a:r>
            <a:r>
              <a:rPr lang="de-DE" dirty="0" err="1" smtClean="0">
                <a:latin typeface="Courier New" panose="02070309020205020404" pitchFamily="49" charset="0"/>
                <a:cs typeface="Courier New" panose="02070309020205020404" pitchFamily="49" charset="0"/>
              </a:rPr>
              <a:t>secret</a:t>
            </a:r>
            <a:r>
              <a:rPr lang="de-DE" dirty="0">
                <a:latin typeface="Courier New" panose="02070309020205020404" pitchFamily="49" charset="0"/>
                <a:cs typeface="Courier New" panose="02070309020205020404" pitchFamily="49" charset="0"/>
              </a:rPr>
              <a:t>));</a:t>
            </a:r>
          </a:p>
          <a:p>
            <a:pPr marL="0" indent="0">
              <a:buNone/>
            </a:pPr>
            <a:r>
              <a:rPr lang="de-DE" dirty="0">
                <a:latin typeface="Courier New" panose="02070309020205020404" pitchFamily="49" charset="0"/>
                <a:cs typeface="Courier New" panose="02070309020205020404" pitchFamily="49" charset="0"/>
              </a:rPr>
              <a:t>  s-&gt;</a:t>
            </a:r>
            <a:r>
              <a:rPr lang="de-DE" dirty="0" err="1">
                <a:latin typeface="Courier New" panose="02070309020205020404" pitchFamily="49" charset="0"/>
                <a:cs typeface="Courier New" panose="02070309020205020404" pitchFamily="49" charset="0"/>
              </a:rPr>
              <a:t>number</a:t>
            </a:r>
            <a:r>
              <a:rPr lang="de-DE" dirty="0">
                <a:latin typeface="Courier New" panose="02070309020205020404" pitchFamily="49" charset="0"/>
                <a:cs typeface="Courier New" panose="02070309020205020404" pitchFamily="49" charset="0"/>
              </a:rPr>
              <a:t> = </a:t>
            </a:r>
            <a:r>
              <a:rPr lang="de-DE" dirty="0" err="1">
                <a:latin typeface="Courier New" panose="02070309020205020404" pitchFamily="49" charset="0"/>
                <a:cs typeface="Courier New" panose="02070309020205020404" pitchFamily="49" charset="0"/>
              </a:rPr>
              <a:t>random</a:t>
            </a:r>
            <a:r>
              <a:rPr lang="de-DE" dirty="0">
                <a:latin typeface="Courier New" panose="02070309020205020404" pitchFamily="49" charset="0"/>
                <a:cs typeface="Courier New" panose="02070309020205020404" pitchFamily="49" charset="0"/>
              </a:rPr>
              <a:t>();</a:t>
            </a:r>
          </a:p>
          <a:p>
            <a:pPr marL="0" indent="0">
              <a:buNone/>
            </a:pPr>
            <a:r>
              <a:rPr lang="de-DE" dirty="0">
                <a:latin typeface="Courier New" panose="02070309020205020404" pitchFamily="49" charset="0"/>
                <a:cs typeface="Courier New" panose="02070309020205020404" pitchFamily="49" charset="0"/>
              </a:rPr>
              <a:t>  ERIM_SWITCH_U;</a:t>
            </a:r>
          </a:p>
          <a:p>
            <a:pPr marL="0" indent="0">
              <a:buNone/>
            </a:pP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return</a:t>
            </a:r>
            <a:r>
              <a:rPr lang="de-DE" dirty="0">
                <a:latin typeface="Courier New" panose="02070309020205020404" pitchFamily="49" charset="0"/>
                <a:cs typeface="Courier New" panose="02070309020205020404" pitchFamily="49" charset="0"/>
              </a:rPr>
              <a:t> s;</a:t>
            </a:r>
          </a:p>
          <a:p>
            <a:pPr marL="0" indent="0">
              <a:buNone/>
            </a:pPr>
            <a:r>
              <a:rPr lang="de-DE"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p:txBody>
      </p:sp>
      <p:sp>
        <p:nvSpPr>
          <p:cNvPr id="5" name="Inhaltsplatzhalter 4"/>
          <p:cNvSpPr>
            <a:spLocks noGrp="1"/>
          </p:cNvSpPr>
          <p:nvPr>
            <p:ph sz="half" idx="2"/>
          </p:nvPr>
        </p:nvSpPr>
        <p:spPr/>
        <p:txBody>
          <a:bodyPr>
            <a:normAutofit fontScale="55000" lnSpcReduction="20000"/>
          </a:bodyPr>
          <a:lstStyle/>
          <a:p>
            <a:pPr marL="0" indent="0">
              <a:buNone/>
            </a:pPr>
            <a:r>
              <a:rPr lang="de-DE" dirty="0" err="1">
                <a:latin typeface="Courier New" panose="02070309020205020404" pitchFamily="49" charset="0"/>
                <a:cs typeface="Courier New" panose="02070309020205020404" pitchFamily="49" charset="0"/>
              </a:rPr>
              <a:t>int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compute</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secret</a:t>
            </a:r>
            <a:r>
              <a:rPr lang="de-DE" dirty="0">
                <a:latin typeface="Courier New" panose="02070309020205020404" pitchFamily="49" charset="0"/>
                <a:cs typeface="Courier New" panose="02070309020205020404" pitchFamily="49" charset="0"/>
              </a:rPr>
              <a:t>* s, </a:t>
            </a:r>
            <a:r>
              <a:rPr lang="de-DE" dirty="0" err="1">
                <a:latin typeface="Courier New" panose="02070309020205020404" pitchFamily="49" charset="0"/>
                <a:cs typeface="Courier New" panose="02070309020205020404" pitchFamily="49" charset="0"/>
              </a:rPr>
              <a:t>int</a:t>
            </a:r>
            <a:r>
              <a:rPr lang="de-DE" dirty="0">
                <a:latin typeface="Courier New" panose="02070309020205020404" pitchFamily="49" charset="0"/>
                <a:cs typeface="Courier New" panose="02070309020205020404" pitchFamily="49" charset="0"/>
              </a:rPr>
              <a:t> m) {</a:t>
            </a:r>
          </a:p>
          <a:p>
            <a:pPr marL="0" indent="0">
              <a:buNone/>
            </a:pP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int</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ret</a:t>
            </a:r>
            <a:r>
              <a:rPr lang="de-DE" dirty="0">
                <a:latin typeface="Courier New" panose="02070309020205020404" pitchFamily="49" charset="0"/>
                <a:cs typeface="Courier New" panose="02070309020205020404" pitchFamily="49" charset="0"/>
              </a:rPr>
              <a:t> = 0;</a:t>
            </a:r>
          </a:p>
          <a:p>
            <a:pPr marL="0" indent="0">
              <a:buNone/>
            </a:pPr>
            <a:r>
              <a:rPr lang="de-DE" dirty="0">
                <a:latin typeface="Courier New" panose="02070309020205020404" pitchFamily="49" charset="0"/>
                <a:cs typeface="Courier New" panose="02070309020205020404" pitchFamily="49" charset="0"/>
              </a:rPr>
              <a:t>  ERIM_SWITCH_T;</a:t>
            </a:r>
          </a:p>
          <a:p>
            <a:pPr marL="0" indent="0">
              <a:buNone/>
            </a:pP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ret</a:t>
            </a:r>
            <a:r>
              <a:rPr lang="de-DE" dirty="0">
                <a:latin typeface="Courier New" panose="02070309020205020404" pitchFamily="49" charset="0"/>
                <a:cs typeface="Courier New" panose="02070309020205020404" pitchFamily="49" charset="0"/>
              </a:rPr>
              <a:t> = </a:t>
            </a:r>
            <a:r>
              <a:rPr lang="de-DE" dirty="0" smtClean="0">
                <a:latin typeface="Courier New" panose="02070309020205020404" pitchFamily="49" charset="0"/>
                <a:cs typeface="Courier New" panose="02070309020205020404" pitchFamily="49" charset="0"/>
              </a:rPr>
              <a:t>f(s-&gt;</a:t>
            </a:r>
            <a:r>
              <a:rPr lang="de-DE" dirty="0" err="1" smtClean="0">
                <a:latin typeface="Courier New" panose="02070309020205020404" pitchFamily="49" charset="0"/>
                <a:cs typeface="Courier New" panose="02070309020205020404" pitchFamily="49" charset="0"/>
              </a:rPr>
              <a:t>number</a:t>
            </a:r>
            <a:r>
              <a:rPr lang="de-DE" dirty="0" smtClean="0">
                <a:latin typeface="Courier New" panose="02070309020205020404" pitchFamily="49" charset="0"/>
                <a:cs typeface="Courier New" panose="02070309020205020404" pitchFamily="49" charset="0"/>
              </a:rPr>
              <a:t>, </a:t>
            </a:r>
            <a:r>
              <a:rPr lang="de-DE" dirty="0">
                <a:latin typeface="Courier New" panose="02070309020205020404" pitchFamily="49" charset="0"/>
                <a:cs typeface="Courier New" panose="02070309020205020404" pitchFamily="49" charset="0"/>
              </a:rPr>
              <a:t>m);</a:t>
            </a:r>
          </a:p>
          <a:p>
            <a:pPr marL="0" indent="0">
              <a:buNone/>
            </a:pPr>
            <a:r>
              <a:rPr lang="de-DE" dirty="0">
                <a:latin typeface="Courier New" panose="02070309020205020404" pitchFamily="49" charset="0"/>
                <a:cs typeface="Courier New" panose="02070309020205020404" pitchFamily="49" charset="0"/>
              </a:rPr>
              <a:t>  ERIM_SWITCH_U;</a:t>
            </a:r>
          </a:p>
          <a:p>
            <a:pPr marL="0" indent="0">
              <a:buNone/>
            </a:pP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return</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ret</a:t>
            </a:r>
            <a:r>
              <a:rPr lang="de-DE" dirty="0">
                <a:latin typeface="Courier New" panose="02070309020205020404" pitchFamily="49" charset="0"/>
                <a:cs typeface="Courier New" panose="02070309020205020404" pitchFamily="49" charset="0"/>
              </a:rPr>
              <a:t>;</a:t>
            </a:r>
          </a:p>
          <a:p>
            <a:pPr marL="0" indent="0">
              <a:buNone/>
            </a:pPr>
            <a:r>
              <a:rPr lang="de-DE" dirty="0" smtClean="0">
                <a:latin typeface="Courier New" panose="02070309020205020404" pitchFamily="49" charset="0"/>
                <a:cs typeface="Courier New" panose="02070309020205020404" pitchFamily="49" charset="0"/>
              </a:rPr>
              <a:t>}</a:t>
            </a:r>
            <a:endParaRPr lang="de-DE" dirty="0" smtClean="0"/>
          </a:p>
        </p:txBody>
      </p:sp>
      <p:sp>
        <p:nvSpPr>
          <p:cNvPr id="4" name="Foliennummernplatzhalter 3"/>
          <p:cNvSpPr>
            <a:spLocks noGrp="1"/>
          </p:cNvSpPr>
          <p:nvPr>
            <p:ph type="sldNum" sz="quarter" idx="12"/>
          </p:nvPr>
        </p:nvSpPr>
        <p:spPr/>
        <p:txBody>
          <a:bodyPr/>
          <a:lstStyle/>
          <a:p>
            <a:fld id="{5E131061-54BD-4E58-A44F-1AF51EC79D8E}" type="slidenum">
              <a:rPr lang="en-US" smtClean="0"/>
              <a:pPr/>
              <a:t>54</a:t>
            </a:fld>
            <a:endParaRPr lang="en-US" dirty="0"/>
          </a:p>
        </p:txBody>
      </p:sp>
    </p:spTree>
    <p:extLst>
      <p:ext uri="{BB962C8B-B14F-4D97-AF65-F5344CB8AC3E}">
        <p14:creationId xmlns:p14="http://schemas.microsoft.com/office/powerpoint/2010/main" val="16072776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SPEC 2006 with CPS/CPI</a:t>
            </a:r>
            <a:endParaRPr lang="de-DE" dirty="0"/>
          </a:p>
        </p:txBody>
      </p:sp>
      <p:sp>
        <p:nvSpPr>
          <p:cNvPr id="5" name="Foliennummernplatzhalter 4"/>
          <p:cNvSpPr>
            <a:spLocks noGrp="1"/>
          </p:cNvSpPr>
          <p:nvPr>
            <p:ph type="sldNum" sz="quarter" idx="12"/>
          </p:nvPr>
        </p:nvSpPr>
        <p:spPr/>
        <p:txBody>
          <a:bodyPr/>
          <a:lstStyle/>
          <a:p>
            <a:fld id="{5E131061-54BD-4E58-A44F-1AF51EC79D8E}" type="slidenum">
              <a:rPr lang="en-US" smtClean="0"/>
              <a:pPr/>
              <a:t>55</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7199" y="1825625"/>
            <a:ext cx="4537602"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31423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NGINX multiple worker</a:t>
            </a:r>
            <a:endParaRPr lang="de-DE" dirty="0"/>
          </a:p>
        </p:txBody>
      </p:sp>
      <p:sp>
        <p:nvSpPr>
          <p:cNvPr id="4" name="Foliennummernplatzhalter 3"/>
          <p:cNvSpPr>
            <a:spLocks noGrp="1"/>
          </p:cNvSpPr>
          <p:nvPr>
            <p:ph type="sldNum" sz="quarter" idx="12"/>
          </p:nvPr>
        </p:nvSpPr>
        <p:spPr/>
        <p:txBody>
          <a:bodyPr/>
          <a:lstStyle/>
          <a:p>
            <a:fld id="{5E131061-54BD-4E58-A44F-1AF51EC79D8E}" type="slidenum">
              <a:rPr lang="en-US" smtClean="0"/>
              <a:pPr/>
              <a:t>56</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5050" y="2454434"/>
            <a:ext cx="7581900" cy="309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9786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In-Application Isolation Techniques</a:t>
            </a:r>
            <a:endParaRPr lang="en-US" b="1" dirty="0"/>
          </a:p>
        </p:txBody>
      </p:sp>
      <p:sp>
        <p:nvSpPr>
          <p:cNvPr id="3" name="Slide Number Placeholder 2"/>
          <p:cNvSpPr>
            <a:spLocks noGrp="1"/>
          </p:cNvSpPr>
          <p:nvPr>
            <p:ph type="sldNum" sz="quarter" idx="12"/>
          </p:nvPr>
        </p:nvSpPr>
        <p:spPr/>
        <p:txBody>
          <a:bodyPr/>
          <a:lstStyle/>
          <a:p>
            <a:fld id="{5E131061-54BD-4E58-A44F-1AF51EC79D8E}" type="slidenum">
              <a:rPr lang="en-US" smtClean="0"/>
              <a:pPr/>
              <a:t>6</a:t>
            </a:fld>
            <a:endParaRPr lang="en-US"/>
          </a:p>
        </p:txBody>
      </p:sp>
      <p:graphicFrame>
        <p:nvGraphicFramePr>
          <p:cNvPr id="12" name="Google Shape;94;p13"/>
          <p:cNvGraphicFramePr/>
          <p:nvPr>
            <p:extLst>
              <p:ext uri="{D42A27DB-BD31-4B8C-83A1-F6EECF244321}">
                <p14:modId xmlns:p14="http://schemas.microsoft.com/office/powerpoint/2010/main" val="559971833"/>
              </p:ext>
            </p:extLst>
          </p:nvPr>
        </p:nvGraphicFramePr>
        <p:xfrm>
          <a:off x="740859" y="2184927"/>
          <a:ext cx="4955998" cy="2534814"/>
        </p:xfrm>
        <a:graphic>
          <a:graphicData uri="http://schemas.openxmlformats.org/drawingml/2006/table">
            <a:tbl>
              <a:tblPr firstRow="1" bandRow="1">
                <a:noFill/>
              </a:tblPr>
              <a:tblGrid>
                <a:gridCol w="1250651"/>
                <a:gridCol w="1381816"/>
                <a:gridCol w="1075303"/>
                <a:gridCol w="1248228"/>
              </a:tblGrid>
              <a:tr h="392343">
                <a:tc>
                  <a:txBody>
                    <a:bodyPr/>
                    <a:lstStyle/>
                    <a:p>
                      <a:pPr marL="0" marR="0" lvl="0" indent="0" algn="l" rtl="0">
                        <a:lnSpc>
                          <a:spcPct val="100000"/>
                        </a:lnSpc>
                        <a:spcBef>
                          <a:spcPts val="0"/>
                        </a:spcBef>
                        <a:spcAft>
                          <a:spcPts val="0"/>
                        </a:spcAft>
                        <a:buClr>
                          <a:srgbClr val="000000"/>
                        </a:buClr>
                        <a:buSzPts val="3000"/>
                        <a:buFont typeface="Arial"/>
                        <a:buNone/>
                      </a:pPr>
                      <a:endParaRPr sz="2000" b="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2600"/>
                        <a:buFont typeface="Arial"/>
                        <a:buNone/>
                      </a:pPr>
                      <a:r>
                        <a:rPr lang="en-US" sz="2000" b="0" u="none" strike="noStrike" cap="none" dirty="0"/>
                        <a:t>Execution overhead</a:t>
                      </a:r>
                      <a:endParaRPr sz="2000" b="0" u="none" strike="noStrike" cap="none" dirty="0"/>
                    </a:p>
                  </a:txBody>
                  <a:tcPr marL="91450" marR="91450" marT="0" marB="0" anchor="b">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de-DE"/>
                    </a:p>
                  </a:txBody>
                  <a:tcPr/>
                </a:tc>
                <a:tc rowSpan="2">
                  <a:txBody>
                    <a:bodyPr/>
                    <a:lstStyle/>
                    <a:p>
                      <a:pPr marL="0" marR="0" lvl="0" indent="0" algn="ctr" rtl="0">
                        <a:lnSpc>
                          <a:spcPct val="100000"/>
                        </a:lnSpc>
                        <a:spcBef>
                          <a:spcPts val="0"/>
                        </a:spcBef>
                        <a:spcAft>
                          <a:spcPts val="0"/>
                        </a:spcAft>
                        <a:buClr>
                          <a:schemeClr val="dk1"/>
                        </a:buClr>
                        <a:buSzPts val="2600"/>
                        <a:buFont typeface="Arial"/>
                        <a:buNone/>
                      </a:pPr>
                      <a:r>
                        <a:rPr lang="en-US" sz="2000" b="0"/>
                        <a:t>S</a:t>
                      </a:r>
                      <a:r>
                        <a:rPr lang="en-US" sz="2000" b="0" u="none" strike="noStrike" cap="none"/>
                        <a:t>witch</a:t>
                      </a:r>
                      <a:endParaRPr sz="2000" b="0" u="none" strike="noStrike" cap="none"/>
                    </a:p>
                    <a:p>
                      <a:pPr marL="0" marR="0" lvl="0" indent="0" algn="ctr" rtl="0">
                        <a:lnSpc>
                          <a:spcPct val="100000"/>
                        </a:lnSpc>
                        <a:spcBef>
                          <a:spcPts val="0"/>
                        </a:spcBef>
                        <a:spcAft>
                          <a:spcPts val="0"/>
                        </a:spcAft>
                        <a:buClr>
                          <a:schemeClr val="dk1"/>
                        </a:buClr>
                        <a:buSzPts val="2600"/>
                        <a:buFont typeface="Arial"/>
                        <a:buNone/>
                      </a:pPr>
                      <a:r>
                        <a:rPr lang="en-US" sz="2000" b="0" u="none" strike="noStrike" cap="none"/>
                        <a:t>overhead</a:t>
                      </a:r>
                      <a:endParaRPr sz="2000" b="0" u="none" strike="noStrike" cap="none"/>
                    </a:p>
                  </a:txBody>
                  <a:tcPr marL="91450" marR="914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lgn="ctr">
                      <a:solidFill>
                        <a:srgbClr val="000000"/>
                      </a:solidFill>
                      <a:prstDash val="solid"/>
                      <a:round/>
                      <a:headEnd type="none" w="sm" len="sm"/>
                      <a:tailEnd type="none" w="sm" len="sm"/>
                    </a:lnB>
                  </a:tcPr>
                </a:tc>
              </a:tr>
              <a:tr h="392343">
                <a:tc>
                  <a:txBody>
                    <a:bodyPr/>
                    <a:lstStyle/>
                    <a:p>
                      <a:pPr marL="0" marR="0" lvl="0" indent="0" algn="l" rtl="0">
                        <a:lnSpc>
                          <a:spcPct val="100000"/>
                        </a:lnSpc>
                        <a:spcBef>
                          <a:spcPts val="0"/>
                        </a:spcBef>
                        <a:spcAft>
                          <a:spcPts val="0"/>
                        </a:spcAft>
                        <a:buClr>
                          <a:srgbClr val="000000"/>
                        </a:buClr>
                        <a:buSzPts val="3000"/>
                        <a:buFont typeface="Arial"/>
                        <a:buNone/>
                      </a:pPr>
                      <a:endParaRPr sz="2000" b="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000" b="0" u="none" strike="noStrike" cap="none" dirty="0"/>
                        <a:t>Untrusted </a:t>
                      </a:r>
                      <a:endParaRPr sz="2000" b="0" u="none" strike="noStrike" cap="none" dirty="0"/>
                    </a:p>
                  </a:txBody>
                  <a:tcPr marL="91450" marR="91450" marT="0" marB="0" anchor="b">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000" b="0" u="none" strike="noStrike" cap="none" dirty="0"/>
                        <a:t>Trusted</a:t>
                      </a:r>
                      <a:endParaRPr sz="2000" b="0" u="none" strike="noStrike" cap="none" dirty="0"/>
                    </a:p>
                  </a:txBody>
                  <a:tcPr marL="91450" marR="91450" marT="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vMerge="1">
                  <a:txBody>
                    <a:bodyPr/>
                    <a:lstStyle/>
                    <a:p>
                      <a:endParaRPr lang="de-DE"/>
                    </a:p>
                  </a:txBody>
                  <a:tcPr/>
                </a:tc>
              </a:tr>
              <a:tr h="566707">
                <a:tc>
                  <a:txBody>
                    <a:bodyPr/>
                    <a:lstStyle/>
                    <a:p>
                      <a:pPr marL="0" marR="0" lvl="0" indent="0" algn="r" rtl="0">
                        <a:lnSpc>
                          <a:spcPct val="100000"/>
                        </a:lnSpc>
                        <a:spcBef>
                          <a:spcPts val="0"/>
                        </a:spcBef>
                        <a:spcAft>
                          <a:spcPts val="0"/>
                        </a:spcAft>
                        <a:buClr>
                          <a:srgbClr val="000000"/>
                        </a:buClr>
                        <a:buSzPts val="1100"/>
                        <a:buFont typeface="Arial"/>
                        <a:buNone/>
                      </a:pPr>
                      <a:r>
                        <a:rPr lang="en-US" sz="2000" b="1" u="none" strike="noStrike" cap="none" dirty="0" smtClean="0"/>
                        <a:t>OS/VMM-based</a:t>
                      </a:r>
                      <a:r>
                        <a:rPr lang="en-US" sz="2000" b="1" baseline="30000" dirty="0" smtClean="0"/>
                        <a:t>2</a:t>
                      </a:r>
                      <a:endParaRPr sz="2000" b="1"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dirty="0">
                          <a:solidFill>
                            <a:srgbClr val="2F6518"/>
                          </a:solidFill>
                        </a:rPr>
                        <a:t>Low</a:t>
                      </a:r>
                      <a:endParaRPr sz="2000" b="1" u="none" strike="noStrike" cap="none" dirty="0">
                        <a:solidFill>
                          <a:srgbClr val="BF7335"/>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dirty="0">
                          <a:solidFill>
                            <a:srgbClr val="2F6518"/>
                          </a:solidFill>
                        </a:rPr>
                        <a:t>Low</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dirty="0">
                          <a:solidFill>
                            <a:schemeClr val="accent2"/>
                          </a:solidFill>
                        </a:rPr>
                        <a:t>Medium</a:t>
                      </a:r>
                      <a:endParaRPr sz="2000" b="1" u="none" strike="noStrike" cap="none" dirty="0">
                        <a:solidFill>
                          <a:schemeClr val="accent2"/>
                        </a:solidFill>
                      </a:endParaRPr>
                    </a:p>
                  </a:txBody>
                  <a:tcPr marL="0" marR="0" marT="0" marB="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lumMod val="85000"/>
                      </a:schemeClr>
                    </a:solidFill>
                  </a:tcPr>
                </a:tc>
              </a:tr>
              <a:tr h="566707">
                <a:tc>
                  <a:txBody>
                    <a:bodyPr/>
                    <a:lstStyle/>
                    <a:p>
                      <a:pPr marL="0" marR="0" lvl="0" indent="0" algn="r" rtl="0">
                        <a:lnSpc>
                          <a:spcPct val="100000"/>
                        </a:lnSpc>
                        <a:spcBef>
                          <a:spcPts val="0"/>
                        </a:spcBef>
                        <a:spcAft>
                          <a:spcPts val="0"/>
                        </a:spcAft>
                        <a:buClr>
                          <a:srgbClr val="000000"/>
                        </a:buClr>
                        <a:buSzPts val="2600"/>
                        <a:buFont typeface="Arial"/>
                        <a:buNone/>
                      </a:pPr>
                      <a:r>
                        <a:rPr lang="en-US" sz="2000" b="0" u="none" strike="noStrike" cap="none" dirty="0" smtClean="0"/>
                        <a:t>Lang. &amp; RT</a:t>
                      </a:r>
                      <a:r>
                        <a:rPr lang="en-US" sz="2000" b="0" u="none" strike="noStrike" cap="none" baseline="30000" dirty="0" smtClean="0"/>
                        <a:t>3</a:t>
                      </a:r>
                      <a:endParaRPr sz="2000" b="0"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0" u="none" strike="noStrike" cap="none" dirty="0" smtClean="0">
                          <a:solidFill>
                            <a:schemeClr val="accent2"/>
                          </a:solidFill>
                        </a:rPr>
                        <a:t>Medium</a:t>
                      </a:r>
                      <a:r>
                        <a:rPr lang="en-US" sz="2000" b="0" u="none" strike="noStrike" cap="none" dirty="0" smtClean="0">
                          <a:solidFill>
                            <a:srgbClr val="990000"/>
                          </a:solidFill>
                        </a:rPr>
                        <a:t> – High</a:t>
                      </a:r>
                      <a:endParaRPr sz="2000" b="0" u="none" strike="noStrike" cap="none" dirty="0">
                        <a:solidFill>
                          <a:srgbClr val="990000"/>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0" u="none" strike="noStrike" cap="none" dirty="0">
                          <a:solidFill>
                            <a:srgbClr val="2F6518"/>
                          </a:solidFill>
                        </a:rPr>
                        <a:t>None</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u="none" strike="noStrike" cap="none" dirty="0">
                          <a:solidFill>
                            <a:srgbClr val="2F6518"/>
                          </a:solidFill>
                        </a:rPr>
                        <a:t>None</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23114">
                <a:tc>
                  <a:txBody>
                    <a:bodyPr/>
                    <a:lstStyle/>
                    <a:p>
                      <a:pPr marL="0" marR="0" lvl="0" indent="0" algn="r" rtl="0">
                        <a:lnSpc>
                          <a:spcPct val="100000"/>
                        </a:lnSpc>
                        <a:spcBef>
                          <a:spcPts val="0"/>
                        </a:spcBef>
                        <a:spcAft>
                          <a:spcPts val="0"/>
                        </a:spcAft>
                        <a:buClr>
                          <a:srgbClr val="000000"/>
                        </a:buClr>
                        <a:buSzPts val="2600"/>
                        <a:buFont typeface="Arial"/>
                        <a:buNone/>
                      </a:pPr>
                      <a:r>
                        <a:rPr lang="en-US" sz="2000" b="0" u="none" strike="noStrike" cap="none" dirty="0"/>
                        <a:t>ERIM</a:t>
                      </a:r>
                      <a:endParaRPr sz="2000" b="0"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dirty="0">
                          <a:solidFill>
                            <a:srgbClr val="2F6518"/>
                          </a:solidFill>
                        </a:rPr>
                        <a:t>Low</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u="none" strike="noStrike" cap="none" dirty="0">
                          <a:solidFill>
                            <a:srgbClr val="2F6518"/>
                          </a:solidFill>
                        </a:rPr>
                        <a:t>None</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dirty="0">
                          <a:solidFill>
                            <a:srgbClr val="2F6518"/>
                          </a:solidFill>
                        </a:rPr>
                        <a:t>Low</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bg1"/>
                    </a:solidFill>
                  </a:tcPr>
                </a:tc>
              </a:tr>
            </a:tbl>
          </a:graphicData>
        </a:graphic>
      </p:graphicFrame>
      <p:sp>
        <p:nvSpPr>
          <p:cNvPr id="14" name="Rectangle 13"/>
          <p:cNvSpPr/>
          <p:nvPr/>
        </p:nvSpPr>
        <p:spPr>
          <a:xfrm>
            <a:off x="7279556" y="4719741"/>
            <a:ext cx="3717898" cy="63551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OS + VMM</a:t>
            </a:r>
            <a:endParaRPr lang="en-US" sz="2000" dirty="0">
              <a:solidFill>
                <a:schemeClr val="tx1"/>
              </a:solidFill>
            </a:endParaRPr>
          </a:p>
        </p:txBody>
      </p:sp>
      <p:sp>
        <p:nvSpPr>
          <p:cNvPr id="15" name="Rectangle 14"/>
          <p:cNvSpPr/>
          <p:nvPr/>
        </p:nvSpPr>
        <p:spPr>
          <a:xfrm>
            <a:off x="9412310" y="2812021"/>
            <a:ext cx="1585144" cy="18036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solidFill>
                  <a:schemeClr val="tx1"/>
                </a:solidFill>
              </a:rPr>
              <a:t>Sensitive Data</a:t>
            </a:r>
          </a:p>
          <a:p>
            <a:pPr algn="ctr"/>
            <a:r>
              <a:rPr lang="en-US" sz="2000" dirty="0" smtClean="0">
                <a:solidFill>
                  <a:schemeClr val="tx1"/>
                </a:solidFill>
              </a:rPr>
              <a:t>Application</a:t>
            </a:r>
            <a:endParaRPr lang="en-US" sz="2000" dirty="0">
              <a:solidFill>
                <a:schemeClr val="tx1"/>
              </a:solidFill>
            </a:endParaRPr>
          </a:p>
        </p:txBody>
      </p:sp>
      <p:sp>
        <p:nvSpPr>
          <p:cNvPr id="17" name="Rectangle 16"/>
          <p:cNvSpPr/>
          <p:nvPr/>
        </p:nvSpPr>
        <p:spPr>
          <a:xfrm>
            <a:off x="7279556" y="2812022"/>
            <a:ext cx="2022329" cy="181510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Application</a:t>
            </a:r>
          </a:p>
        </p:txBody>
      </p:sp>
      <p:sp>
        <p:nvSpPr>
          <p:cNvPr id="19" name="TextBox 18"/>
          <p:cNvSpPr txBox="1"/>
          <p:nvPr/>
        </p:nvSpPr>
        <p:spPr>
          <a:xfrm>
            <a:off x="6125028" y="2215553"/>
            <a:ext cx="6066971" cy="492443"/>
          </a:xfrm>
          <a:prstGeom prst="rect">
            <a:avLst/>
          </a:prstGeom>
          <a:noFill/>
        </p:spPr>
        <p:txBody>
          <a:bodyPr wrap="square" rtlCol="0">
            <a:spAutoFit/>
          </a:bodyPr>
          <a:lstStyle/>
          <a:p>
            <a:pPr algn="ctr"/>
            <a:r>
              <a:rPr lang="en-US" sz="2600" b="1" dirty="0" smtClean="0"/>
              <a:t>OS/VMM Technique</a:t>
            </a:r>
            <a:endParaRPr lang="en-US" sz="2600" b="1" dirty="0"/>
          </a:p>
        </p:txBody>
      </p:sp>
      <p:grpSp>
        <p:nvGrpSpPr>
          <p:cNvPr id="20" name="Group 19"/>
          <p:cNvGrpSpPr/>
          <p:nvPr/>
        </p:nvGrpSpPr>
        <p:grpSpPr>
          <a:xfrm>
            <a:off x="650419" y="5318949"/>
            <a:ext cx="5963365" cy="1059399"/>
            <a:chOff x="5817505" y="5393671"/>
            <a:chExt cx="5963365" cy="1059399"/>
          </a:xfrm>
        </p:grpSpPr>
        <p:sp>
          <p:nvSpPr>
            <p:cNvPr id="21" name="Rechteck 3"/>
            <p:cNvSpPr/>
            <p:nvPr/>
          </p:nvSpPr>
          <p:spPr>
            <a:xfrm>
              <a:off x="5817506" y="5756503"/>
              <a:ext cx="5963364" cy="369332"/>
            </a:xfrm>
            <a:prstGeom prst="rect">
              <a:avLst/>
            </a:prstGeom>
          </p:spPr>
          <p:txBody>
            <a:bodyPr wrap="none">
              <a:spAutoFit/>
            </a:bodyPr>
            <a:lstStyle/>
            <a:p>
              <a:r>
                <a:rPr lang="en-US" baseline="30000" dirty="0" smtClean="0"/>
                <a:t>1 </a:t>
              </a:r>
              <a:r>
                <a:rPr lang="en-US" dirty="0" err="1" smtClean="0"/>
                <a:t>LwC</a:t>
              </a:r>
              <a:r>
                <a:rPr lang="en-US" dirty="0"/>
                <a:t>, SMVs, Shreds, Wedge, </a:t>
              </a:r>
              <a:r>
                <a:rPr lang="en-US" dirty="0" err="1" smtClean="0"/>
                <a:t>Nexen</a:t>
              </a:r>
              <a:r>
                <a:rPr lang="en-US" dirty="0" smtClean="0"/>
                <a:t>, </a:t>
              </a:r>
              <a:r>
                <a:rPr lang="en-US" dirty="0"/>
                <a:t>Dune, </a:t>
              </a:r>
              <a:r>
                <a:rPr lang="en-US" dirty="0" err="1"/>
                <a:t>SeCage</a:t>
              </a:r>
              <a:r>
                <a:rPr lang="en-US" dirty="0"/>
                <a:t>, </a:t>
              </a:r>
              <a:r>
                <a:rPr lang="en-US" dirty="0" err="1" smtClean="0"/>
                <a:t>TrustVisor</a:t>
              </a:r>
              <a:endParaRPr lang="de-DE" dirty="0"/>
            </a:p>
          </p:txBody>
        </p:sp>
        <p:sp>
          <p:nvSpPr>
            <p:cNvPr id="22" name="Rechteck 53"/>
            <p:cNvSpPr/>
            <p:nvPr/>
          </p:nvSpPr>
          <p:spPr>
            <a:xfrm>
              <a:off x="5817506" y="6083738"/>
              <a:ext cx="585417" cy="369332"/>
            </a:xfrm>
            <a:prstGeom prst="rect">
              <a:avLst/>
            </a:prstGeom>
          </p:spPr>
          <p:txBody>
            <a:bodyPr wrap="none">
              <a:spAutoFit/>
            </a:bodyPr>
            <a:lstStyle/>
            <a:p>
              <a:r>
                <a:rPr lang="en-US" baseline="30000" dirty="0" smtClean="0"/>
                <a:t>2</a:t>
              </a:r>
              <a:r>
                <a:rPr lang="en-US" dirty="0" smtClean="0"/>
                <a:t> SFI</a:t>
              </a:r>
              <a:endParaRPr lang="de-DE" dirty="0"/>
            </a:p>
          </p:txBody>
        </p:sp>
        <p:sp>
          <p:nvSpPr>
            <p:cNvPr id="23" name="Rechteck 55"/>
            <p:cNvSpPr/>
            <p:nvPr/>
          </p:nvSpPr>
          <p:spPr>
            <a:xfrm>
              <a:off x="5817505" y="5393671"/>
              <a:ext cx="184731" cy="369332"/>
            </a:xfrm>
            <a:prstGeom prst="rect">
              <a:avLst/>
            </a:prstGeom>
          </p:spPr>
          <p:txBody>
            <a:bodyPr wrap="none">
              <a:spAutoFit/>
            </a:bodyPr>
            <a:lstStyle/>
            <a:p>
              <a:endParaRPr lang="de-DE" dirty="0"/>
            </a:p>
          </p:txBody>
        </p:sp>
      </p:grpSp>
    </p:spTree>
    <p:extLst>
      <p:ext uri="{BB962C8B-B14F-4D97-AF65-F5344CB8AC3E}">
        <p14:creationId xmlns:p14="http://schemas.microsoft.com/office/powerpoint/2010/main" val="2806085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In-Application Isolation Techniques</a:t>
            </a:r>
            <a:endParaRPr lang="en-US" b="1" dirty="0"/>
          </a:p>
        </p:txBody>
      </p:sp>
      <p:sp>
        <p:nvSpPr>
          <p:cNvPr id="3" name="Slide Number Placeholder 2"/>
          <p:cNvSpPr>
            <a:spLocks noGrp="1"/>
          </p:cNvSpPr>
          <p:nvPr>
            <p:ph type="sldNum" sz="quarter" idx="12"/>
          </p:nvPr>
        </p:nvSpPr>
        <p:spPr/>
        <p:txBody>
          <a:bodyPr/>
          <a:lstStyle/>
          <a:p>
            <a:fld id="{5E131061-54BD-4E58-A44F-1AF51EC79D8E}" type="slidenum">
              <a:rPr lang="en-US" smtClean="0"/>
              <a:pPr/>
              <a:t>7</a:t>
            </a:fld>
            <a:endParaRPr lang="en-US"/>
          </a:p>
        </p:txBody>
      </p:sp>
      <p:graphicFrame>
        <p:nvGraphicFramePr>
          <p:cNvPr id="12" name="Google Shape;94;p13"/>
          <p:cNvGraphicFramePr/>
          <p:nvPr>
            <p:extLst>
              <p:ext uri="{D42A27DB-BD31-4B8C-83A1-F6EECF244321}">
                <p14:modId xmlns:p14="http://schemas.microsoft.com/office/powerpoint/2010/main" val="2082538143"/>
              </p:ext>
            </p:extLst>
          </p:nvPr>
        </p:nvGraphicFramePr>
        <p:xfrm>
          <a:off x="740859" y="2184927"/>
          <a:ext cx="4955998" cy="2534814"/>
        </p:xfrm>
        <a:graphic>
          <a:graphicData uri="http://schemas.openxmlformats.org/drawingml/2006/table">
            <a:tbl>
              <a:tblPr firstRow="1" bandRow="1">
                <a:noFill/>
              </a:tblPr>
              <a:tblGrid>
                <a:gridCol w="1250651"/>
                <a:gridCol w="1381816"/>
                <a:gridCol w="1075303"/>
                <a:gridCol w="1248228"/>
              </a:tblGrid>
              <a:tr h="392343">
                <a:tc>
                  <a:txBody>
                    <a:bodyPr/>
                    <a:lstStyle/>
                    <a:p>
                      <a:pPr marL="0" marR="0" lvl="0" indent="0" algn="l" rtl="0">
                        <a:lnSpc>
                          <a:spcPct val="100000"/>
                        </a:lnSpc>
                        <a:spcBef>
                          <a:spcPts val="0"/>
                        </a:spcBef>
                        <a:spcAft>
                          <a:spcPts val="0"/>
                        </a:spcAft>
                        <a:buClr>
                          <a:srgbClr val="000000"/>
                        </a:buClr>
                        <a:buSzPts val="3000"/>
                        <a:buFont typeface="Arial"/>
                        <a:buNone/>
                      </a:pPr>
                      <a:endParaRPr sz="2000" b="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2600"/>
                        <a:buFont typeface="Arial"/>
                        <a:buNone/>
                      </a:pPr>
                      <a:r>
                        <a:rPr lang="en-US" sz="2000" b="0" u="none" strike="noStrike" cap="none" dirty="0"/>
                        <a:t>Execution overhead</a:t>
                      </a:r>
                      <a:endParaRPr sz="2000" b="0" u="none" strike="noStrike" cap="none" dirty="0"/>
                    </a:p>
                  </a:txBody>
                  <a:tcPr marL="91450" marR="91450" marT="0" marB="0" anchor="b">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de-DE"/>
                    </a:p>
                  </a:txBody>
                  <a:tcPr/>
                </a:tc>
                <a:tc rowSpan="2">
                  <a:txBody>
                    <a:bodyPr/>
                    <a:lstStyle/>
                    <a:p>
                      <a:pPr marL="0" marR="0" lvl="0" indent="0" algn="ctr" rtl="0">
                        <a:lnSpc>
                          <a:spcPct val="100000"/>
                        </a:lnSpc>
                        <a:spcBef>
                          <a:spcPts val="0"/>
                        </a:spcBef>
                        <a:spcAft>
                          <a:spcPts val="0"/>
                        </a:spcAft>
                        <a:buClr>
                          <a:schemeClr val="dk1"/>
                        </a:buClr>
                        <a:buSzPts val="2600"/>
                        <a:buFont typeface="Arial"/>
                        <a:buNone/>
                      </a:pPr>
                      <a:r>
                        <a:rPr lang="en-US" sz="2000" b="0"/>
                        <a:t>S</a:t>
                      </a:r>
                      <a:r>
                        <a:rPr lang="en-US" sz="2000" b="0" u="none" strike="noStrike" cap="none"/>
                        <a:t>witch</a:t>
                      </a:r>
                      <a:endParaRPr sz="2000" b="0" u="none" strike="noStrike" cap="none"/>
                    </a:p>
                    <a:p>
                      <a:pPr marL="0" marR="0" lvl="0" indent="0" algn="ctr" rtl="0">
                        <a:lnSpc>
                          <a:spcPct val="100000"/>
                        </a:lnSpc>
                        <a:spcBef>
                          <a:spcPts val="0"/>
                        </a:spcBef>
                        <a:spcAft>
                          <a:spcPts val="0"/>
                        </a:spcAft>
                        <a:buClr>
                          <a:schemeClr val="dk1"/>
                        </a:buClr>
                        <a:buSzPts val="2600"/>
                        <a:buFont typeface="Arial"/>
                        <a:buNone/>
                      </a:pPr>
                      <a:r>
                        <a:rPr lang="en-US" sz="2000" b="0" u="none" strike="noStrike" cap="none"/>
                        <a:t>overhead</a:t>
                      </a:r>
                      <a:endParaRPr sz="2000" b="0" u="none" strike="noStrike" cap="none"/>
                    </a:p>
                  </a:txBody>
                  <a:tcPr marL="91450" marR="914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lgn="ctr">
                      <a:solidFill>
                        <a:srgbClr val="000000"/>
                      </a:solidFill>
                      <a:prstDash val="solid"/>
                      <a:round/>
                      <a:headEnd type="none" w="sm" len="sm"/>
                      <a:tailEnd type="none" w="sm" len="sm"/>
                    </a:lnB>
                  </a:tcPr>
                </a:tc>
              </a:tr>
              <a:tr h="392343">
                <a:tc>
                  <a:txBody>
                    <a:bodyPr/>
                    <a:lstStyle/>
                    <a:p>
                      <a:pPr marL="0" marR="0" lvl="0" indent="0" algn="l" rtl="0">
                        <a:lnSpc>
                          <a:spcPct val="100000"/>
                        </a:lnSpc>
                        <a:spcBef>
                          <a:spcPts val="0"/>
                        </a:spcBef>
                        <a:spcAft>
                          <a:spcPts val="0"/>
                        </a:spcAft>
                        <a:buClr>
                          <a:srgbClr val="000000"/>
                        </a:buClr>
                        <a:buSzPts val="3000"/>
                        <a:buFont typeface="Arial"/>
                        <a:buNone/>
                      </a:pPr>
                      <a:endParaRPr sz="2000" b="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000" b="0" u="none" strike="noStrike" cap="none" dirty="0"/>
                        <a:t>Untrusted </a:t>
                      </a:r>
                      <a:endParaRPr sz="2000" b="0" u="none" strike="noStrike" cap="none" dirty="0"/>
                    </a:p>
                  </a:txBody>
                  <a:tcPr marL="91450" marR="91450" marT="0" marB="0" anchor="b">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000" b="0" u="none" strike="noStrike" cap="none" dirty="0"/>
                        <a:t>Trusted</a:t>
                      </a:r>
                      <a:endParaRPr sz="2000" b="0" u="none" strike="noStrike" cap="none" dirty="0"/>
                    </a:p>
                  </a:txBody>
                  <a:tcPr marL="91450" marR="91450" marT="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vMerge="1">
                  <a:txBody>
                    <a:bodyPr/>
                    <a:lstStyle/>
                    <a:p>
                      <a:endParaRPr lang="de-DE"/>
                    </a:p>
                  </a:txBody>
                  <a:tcPr/>
                </a:tc>
              </a:tr>
              <a:tr h="566707">
                <a:tc>
                  <a:txBody>
                    <a:bodyPr/>
                    <a:lstStyle/>
                    <a:p>
                      <a:pPr marL="0" marR="0" lvl="0" indent="0" algn="r" rtl="0">
                        <a:lnSpc>
                          <a:spcPct val="100000"/>
                        </a:lnSpc>
                        <a:spcBef>
                          <a:spcPts val="0"/>
                        </a:spcBef>
                        <a:spcAft>
                          <a:spcPts val="0"/>
                        </a:spcAft>
                        <a:buClr>
                          <a:srgbClr val="000000"/>
                        </a:buClr>
                        <a:buSzPts val="1100"/>
                        <a:buFont typeface="Arial"/>
                        <a:buNone/>
                      </a:pPr>
                      <a:r>
                        <a:rPr lang="en-US" sz="2000" b="0" u="none" strike="noStrike" cap="none" dirty="0" smtClean="0"/>
                        <a:t>OS/VMM-based</a:t>
                      </a:r>
                      <a:r>
                        <a:rPr lang="en-US" sz="2000" b="0" baseline="30000" dirty="0" smtClean="0"/>
                        <a:t>2</a:t>
                      </a:r>
                      <a:endParaRPr sz="2000" b="0"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dirty="0">
                          <a:solidFill>
                            <a:srgbClr val="2F6518"/>
                          </a:solidFill>
                        </a:rPr>
                        <a:t>Low</a:t>
                      </a:r>
                      <a:endParaRPr sz="2000" b="0" u="none" strike="noStrike" cap="none" dirty="0">
                        <a:solidFill>
                          <a:srgbClr val="BF7335"/>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u="none" strike="noStrike" cap="none" dirty="0">
                          <a:solidFill>
                            <a:srgbClr val="2F6518"/>
                          </a:solidFill>
                        </a:rPr>
                        <a:t>Low</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u="none" strike="noStrike" cap="none" dirty="0">
                          <a:solidFill>
                            <a:schemeClr val="accent2"/>
                          </a:solidFill>
                        </a:rPr>
                        <a:t>Medium</a:t>
                      </a:r>
                      <a:endParaRPr sz="2000" b="0" u="none" strike="noStrike" cap="none" dirty="0">
                        <a:solidFill>
                          <a:schemeClr val="accent2"/>
                        </a:solidFill>
                      </a:endParaRPr>
                    </a:p>
                  </a:txBody>
                  <a:tcPr marL="0" marR="0" marT="0" marB="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r>
              <a:tr h="566707">
                <a:tc>
                  <a:txBody>
                    <a:bodyPr/>
                    <a:lstStyle/>
                    <a:p>
                      <a:pPr marL="0" marR="0" lvl="0" indent="0" algn="r" rtl="0">
                        <a:lnSpc>
                          <a:spcPct val="100000"/>
                        </a:lnSpc>
                        <a:spcBef>
                          <a:spcPts val="0"/>
                        </a:spcBef>
                        <a:spcAft>
                          <a:spcPts val="0"/>
                        </a:spcAft>
                        <a:buClr>
                          <a:srgbClr val="000000"/>
                        </a:buClr>
                        <a:buSzPts val="2600"/>
                        <a:buFont typeface="Arial"/>
                        <a:buNone/>
                      </a:pPr>
                      <a:r>
                        <a:rPr lang="en-US" sz="2000" b="1" u="none" strike="noStrike" cap="none" dirty="0" smtClean="0"/>
                        <a:t>Lang. &amp; RT</a:t>
                      </a:r>
                      <a:r>
                        <a:rPr lang="en-US" sz="2000" b="1" u="none" strike="noStrike" cap="none" baseline="30000" dirty="0" smtClean="0"/>
                        <a:t>3</a:t>
                      </a:r>
                      <a:endParaRPr sz="2000" b="1"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1" u="none" strike="noStrike" cap="none" dirty="0" smtClean="0">
                          <a:solidFill>
                            <a:schemeClr val="accent2"/>
                          </a:solidFill>
                        </a:rPr>
                        <a:t>Medium</a:t>
                      </a:r>
                      <a:r>
                        <a:rPr lang="en-US" sz="2000" b="1" u="none" strike="noStrike" cap="none" dirty="0" smtClean="0">
                          <a:solidFill>
                            <a:srgbClr val="990000"/>
                          </a:solidFill>
                        </a:rPr>
                        <a:t> – High</a:t>
                      </a:r>
                      <a:endParaRPr sz="2000" b="1" u="none" strike="noStrike" cap="none" dirty="0">
                        <a:solidFill>
                          <a:srgbClr val="990000"/>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1" u="none" strike="noStrike" cap="none" dirty="0">
                          <a:solidFill>
                            <a:srgbClr val="2F6518"/>
                          </a:solidFill>
                        </a:rPr>
                        <a:t>None</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lumMod val="85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dirty="0">
                          <a:solidFill>
                            <a:srgbClr val="2F6518"/>
                          </a:solidFill>
                        </a:rPr>
                        <a:t>None</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lumMod val="85000"/>
                      </a:schemeClr>
                    </a:solidFill>
                  </a:tcPr>
                </a:tc>
              </a:tr>
              <a:tr h="523114">
                <a:tc>
                  <a:txBody>
                    <a:bodyPr/>
                    <a:lstStyle/>
                    <a:p>
                      <a:pPr marL="0" marR="0" lvl="0" indent="0" algn="r" rtl="0">
                        <a:lnSpc>
                          <a:spcPct val="100000"/>
                        </a:lnSpc>
                        <a:spcBef>
                          <a:spcPts val="0"/>
                        </a:spcBef>
                        <a:spcAft>
                          <a:spcPts val="0"/>
                        </a:spcAft>
                        <a:buClr>
                          <a:srgbClr val="000000"/>
                        </a:buClr>
                        <a:buSzPts val="2600"/>
                        <a:buFont typeface="Arial"/>
                        <a:buNone/>
                      </a:pPr>
                      <a:r>
                        <a:rPr lang="en-US" sz="2000" b="0" u="none" strike="noStrike" cap="none" dirty="0"/>
                        <a:t>ERIM</a:t>
                      </a:r>
                      <a:endParaRPr sz="2000" b="0"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dirty="0">
                          <a:solidFill>
                            <a:srgbClr val="2F6518"/>
                          </a:solidFill>
                        </a:rPr>
                        <a:t>Low</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u="none" strike="noStrike" cap="none" dirty="0">
                          <a:solidFill>
                            <a:srgbClr val="2F6518"/>
                          </a:solidFill>
                        </a:rPr>
                        <a:t>None</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dirty="0">
                          <a:solidFill>
                            <a:srgbClr val="2F6518"/>
                          </a:solidFill>
                        </a:rPr>
                        <a:t>Low</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bg1"/>
                    </a:solidFill>
                  </a:tcPr>
                </a:tc>
              </a:tr>
            </a:tbl>
          </a:graphicData>
        </a:graphic>
      </p:graphicFrame>
      <p:sp>
        <p:nvSpPr>
          <p:cNvPr id="18" name="TextBox 17"/>
          <p:cNvSpPr txBox="1"/>
          <p:nvPr/>
        </p:nvSpPr>
        <p:spPr>
          <a:xfrm>
            <a:off x="6117770" y="2215553"/>
            <a:ext cx="6074229" cy="492443"/>
          </a:xfrm>
          <a:prstGeom prst="rect">
            <a:avLst/>
          </a:prstGeom>
          <a:noFill/>
        </p:spPr>
        <p:txBody>
          <a:bodyPr wrap="square" rtlCol="0">
            <a:spAutoFit/>
          </a:bodyPr>
          <a:lstStyle/>
          <a:p>
            <a:pPr algn="ctr"/>
            <a:r>
              <a:rPr lang="en-US" sz="2600" b="1" dirty="0" smtClean="0"/>
              <a:t>Language and Runtime Techniques</a:t>
            </a:r>
            <a:endParaRPr lang="en-US" sz="2600" b="1" dirty="0"/>
          </a:p>
        </p:txBody>
      </p:sp>
      <p:sp>
        <p:nvSpPr>
          <p:cNvPr id="13" name="Rectangle 61"/>
          <p:cNvSpPr/>
          <p:nvPr/>
        </p:nvSpPr>
        <p:spPr>
          <a:xfrm>
            <a:off x="7315844" y="3070168"/>
            <a:ext cx="3717898" cy="149589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Application</a:t>
            </a:r>
          </a:p>
          <a:p>
            <a:pPr algn="ctr"/>
            <a:endParaRPr lang="en-US" sz="2000" dirty="0">
              <a:solidFill>
                <a:schemeClr val="tx1"/>
              </a:solidFill>
            </a:endParaRPr>
          </a:p>
          <a:p>
            <a:pPr algn="ctr"/>
            <a:endParaRPr lang="en-US" sz="2000" dirty="0" smtClean="0">
              <a:solidFill>
                <a:schemeClr val="tx1"/>
              </a:solidFill>
            </a:endParaRPr>
          </a:p>
          <a:p>
            <a:pPr algn="ctr"/>
            <a:endParaRPr lang="en-US" sz="2000" dirty="0">
              <a:solidFill>
                <a:schemeClr val="tx1"/>
              </a:solidFill>
            </a:endParaRPr>
          </a:p>
          <a:p>
            <a:pPr algn="ctr"/>
            <a:endParaRPr lang="en-US" sz="2000" dirty="0">
              <a:solidFill>
                <a:schemeClr val="tx1"/>
              </a:solidFill>
            </a:endParaRPr>
          </a:p>
        </p:txBody>
      </p:sp>
      <p:sp>
        <p:nvSpPr>
          <p:cNvPr id="19" name="Rectangle 63"/>
          <p:cNvSpPr/>
          <p:nvPr/>
        </p:nvSpPr>
        <p:spPr>
          <a:xfrm>
            <a:off x="9371246" y="3855980"/>
            <a:ext cx="1368150" cy="5246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solidFill>
                  <a:schemeClr val="tx1"/>
                </a:solidFill>
              </a:rPr>
              <a:t>Sensitive Data</a:t>
            </a:r>
            <a:endParaRPr lang="en-US" sz="2000" dirty="0">
              <a:solidFill>
                <a:schemeClr val="tx1"/>
              </a:solidFill>
            </a:endParaRPr>
          </a:p>
        </p:txBody>
      </p:sp>
      <p:sp>
        <p:nvSpPr>
          <p:cNvPr id="20" name="Rectangle 64"/>
          <p:cNvSpPr/>
          <p:nvPr/>
        </p:nvSpPr>
        <p:spPr>
          <a:xfrm>
            <a:off x="9084436" y="3416563"/>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1" name="Rectangle 65"/>
          <p:cNvSpPr/>
          <p:nvPr/>
        </p:nvSpPr>
        <p:spPr>
          <a:xfrm>
            <a:off x="7851277" y="3646615"/>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2" name="Rectangle 67"/>
          <p:cNvSpPr/>
          <p:nvPr/>
        </p:nvSpPr>
        <p:spPr>
          <a:xfrm>
            <a:off x="7894577" y="3365943"/>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3" name="Rectangle 68"/>
          <p:cNvSpPr/>
          <p:nvPr/>
        </p:nvSpPr>
        <p:spPr>
          <a:xfrm>
            <a:off x="8512178" y="3353435"/>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4" name="Rectangle 70"/>
          <p:cNvSpPr/>
          <p:nvPr/>
        </p:nvSpPr>
        <p:spPr>
          <a:xfrm>
            <a:off x="8642822" y="3590005"/>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5" name="Rectangle 71"/>
          <p:cNvSpPr/>
          <p:nvPr/>
        </p:nvSpPr>
        <p:spPr>
          <a:xfrm>
            <a:off x="7720633" y="4095237"/>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6" name="Rectangle 72"/>
          <p:cNvSpPr/>
          <p:nvPr/>
        </p:nvSpPr>
        <p:spPr>
          <a:xfrm>
            <a:off x="7443723" y="3175263"/>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7" name="Rectangle 73"/>
          <p:cNvSpPr/>
          <p:nvPr/>
        </p:nvSpPr>
        <p:spPr>
          <a:xfrm>
            <a:off x="9401769" y="3455744"/>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8" name="Rectangle 74"/>
          <p:cNvSpPr/>
          <p:nvPr/>
        </p:nvSpPr>
        <p:spPr>
          <a:xfrm>
            <a:off x="8220836" y="3529782"/>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29" name="Rectangle 75"/>
          <p:cNvSpPr/>
          <p:nvPr/>
        </p:nvSpPr>
        <p:spPr>
          <a:xfrm>
            <a:off x="7534445" y="3696135"/>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0" name="Rectangle 76"/>
          <p:cNvSpPr/>
          <p:nvPr/>
        </p:nvSpPr>
        <p:spPr>
          <a:xfrm>
            <a:off x="8917514" y="3665946"/>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1" name="Rectangle 77"/>
          <p:cNvSpPr/>
          <p:nvPr/>
        </p:nvSpPr>
        <p:spPr>
          <a:xfrm>
            <a:off x="7378401" y="4164871"/>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2" name="Rectangle 31"/>
          <p:cNvSpPr/>
          <p:nvPr/>
        </p:nvSpPr>
        <p:spPr>
          <a:xfrm>
            <a:off x="7315844" y="4719741"/>
            <a:ext cx="3717898" cy="63551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Operating System</a:t>
            </a:r>
            <a:endParaRPr lang="en-US" sz="2000" dirty="0">
              <a:solidFill>
                <a:schemeClr val="tx1"/>
              </a:solidFill>
            </a:endParaRPr>
          </a:p>
        </p:txBody>
      </p:sp>
      <p:sp>
        <p:nvSpPr>
          <p:cNvPr id="33" name="Rectangle 76"/>
          <p:cNvSpPr/>
          <p:nvPr/>
        </p:nvSpPr>
        <p:spPr>
          <a:xfrm>
            <a:off x="9069914" y="3818346"/>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4" name="Rectangle 76"/>
          <p:cNvSpPr/>
          <p:nvPr/>
        </p:nvSpPr>
        <p:spPr>
          <a:xfrm>
            <a:off x="8232800" y="4086940"/>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5" name="Rectangle 76"/>
          <p:cNvSpPr/>
          <p:nvPr/>
        </p:nvSpPr>
        <p:spPr>
          <a:xfrm>
            <a:off x="8797970" y="3931565"/>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6" name="Rectangle 76"/>
          <p:cNvSpPr/>
          <p:nvPr/>
        </p:nvSpPr>
        <p:spPr>
          <a:xfrm>
            <a:off x="9177297" y="4370455"/>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7" name="Rectangle 76"/>
          <p:cNvSpPr/>
          <p:nvPr/>
        </p:nvSpPr>
        <p:spPr>
          <a:xfrm>
            <a:off x="8806076" y="4192201"/>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8" name="Rectangle 76"/>
          <p:cNvSpPr/>
          <p:nvPr/>
        </p:nvSpPr>
        <p:spPr>
          <a:xfrm>
            <a:off x="9835293" y="3505066"/>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39" name="Rectangle 76"/>
          <p:cNvSpPr/>
          <p:nvPr/>
        </p:nvSpPr>
        <p:spPr>
          <a:xfrm>
            <a:off x="10268817" y="3542643"/>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40" name="Rectangle 76"/>
          <p:cNvSpPr/>
          <p:nvPr/>
        </p:nvSpPr>
        <p:spPr>
          <a:xfrm>
            <a:off x="10138173" y="3193186"/>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41" name="Rectangle 76"/>
          <p:cNvSpPr/>
          <p:nvPr/>
        </p:nvSpPr>
        <p:spPr>
          <a:xfrm>
            <a:off x="10476736" y="3505066"/>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sp>
        <p:nvSpPr>
          <p:cNvPr id="42" name="Rectangle 76"/>
          <p:cNvSpPr/>
          <p:nvPr/>
        </p:nvSpPr>
        <p:spPr>
          <a:xfrm>
            <a:off x="10607380" y="3277447"/>
            <a:ext cx="130644" cy="1132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tx1"/>
              </a:solidFill>
            </a:endParaRPr>
          </a:p>
        </p:txBody>
      </p:sp>
      <p:grpSp>
        <p:nvGrpSpPr>
          <p:cNvPr id="43" name="Group 42"/>
          <p:cNvGrpSpPr/>
          <p:nvPr/>
        </p:nvGrpSpPr>
        <p:grpSpPr>
          <a:xfrm>
            <a:off x="650419" y="5318949"/>
            <a:ext cx="5963365" cy="1059399"/>
            <a:chOff x="5817505" y="5393671"/>
            <a:chExt cx="5963365" cy="1059399"/>
          </a:xfrm>
        </p:grpSpPr>
        <p:sp>
          <p:nvSpPr>
            <p:cNvPr id="44" name="Rechteck 3"/>
            <p:cNvSpPr/>
            <p:nvPr/>
          </p:nvSpPr>
          <p:spPr>
            <a:xfrm>
              <a:off x="5817506" y="5756503"/>
              <a:ext cx="5963364" cy="369332"/>
            </a:xfrm>
            <a:prstGeom prst="rect">
              <a:avLst/>
            </a:prstGeom>
          </p:spPr>
          <p:txBody>
            <a:bodyPr wrap="none">
              <a:spAutoFit/>
            </a:bodyPr>
            <a:lstStyle/>
            <a:p>
              <a:r>
                <a:rPr lang="en-US" baseline="30000" dirty="0" smtClean="0"/>
                <a:t>1 </a:t>
              </a:r>
              <a:r>
                <a:rPr lang="en-US" dirty="0" err="1" smtClean="0"/>
                <a:t>LwC</a:t>
              </a:r>
              <a:r>
                <a:rPr lang="en-US" dirty="0"/>
                <a:t>, SMVs, Shreds, Wedge, </a:t>
              </a:r>
              <a:r>
                <a:rPr lang="en-US" dirty="0" err="1" smtClean="0"/>
                <a:t>Nexen</a:t>
              </a:r>
              <a:r>
                <a:rPr lang="en-US" dirty="0" smtClean="0"/>
                <a:t>, </a:t>
              </a:r>
              <a:r>
                <a:rPr lang="en-US" dirty="0"/>
                <a:t>Dune, </a:t>
              </a:r>
              <a:r>
                <a:rPr lang="en-US" dirty="0" err="1"/>
                <a:t>SeCage</a:t>
              </a:r>
              <a:r>
                <a:rPr lang="en-US" dirty="0"/>
                <a:t>, </a:t>
              </a:r>
              <a:r>
                <a:rPr lang="en-US" dirty="0" err="1" smtClean="0"/>
                <a:t>TrustVisor</a:t>
              </a:r>
              <a:endParaRPr lang="de-DE" dirty="0"/>
            </a:p>
          </p:txBody>
        </p:sp>
        <p:sp>
          <p:nvSpPr>
            <p:cNvPr id="45" name="Rechteck 53"/>
            <p:cNvSpPr/>
            <p:nvPr/>
          </p:nvSpPr>
          <p:spPr>
            <a:xfrm>
              <a:off x="5817506" y="6083738"/>
              <a:ext cx="585417" cy="369332"/>
            </a:xfrm>
            <a:prstGeom prst="rect">
              <a:avLst/>
            </a:prstGeom>
          </p:spPr>
          <p:txBody>
            <a:bodyPr wrap="none">
              <a:spAutoFit/>
            </a:bodyPr>
            <a:lstStyle/>
            <a:p>
              <a:r>
                <a:rPr lang="en-US" baseline="30000" dirty="0" smtClean="0"/>
                <a:t>2</a:t>
              </a:r>
              <a:r>
                <a:rPr lang="en-US" dirty="0" smtClean="0"/>
                <a:t> SFI</a:t>
              </a:r>
              <a:endParaRPr lang="de-DE" dirty="0"/>
            </a:p>
          </p:txBody>
        </p:sp>
        <p:sp>
          <p:nvSpPr>
            <p:cNvPr id="46" name="Rechteck 55"/>
            <p:cNvSpPr/>
            <p:nvPr/>
          </p:nvSpPr>
          <p:spPr>
            <a:xfrm>
              <a:off x="5817505" y="5393671"/>
              <a:ext cx="184731" cy="369332"/>
            </a:xfrm>
            <a:prstGeom prst="rect">
              <a:avLst/>
            </a:prstGeom>
          </p:spPr>
          <p:txBody>
            <a:bodyPr wrap="none">
              <a:spAutoFit/>
            </a:bodyPr>
            <a:lstStyle/>
            <a:p>
              <a:endParaRPr lang="de-DE" dirty="0"/>
            </a:p>
          </p:txBody>
        </p:sp>
      </p:grpSp>
    </p:spTree>
    <p:extLst>
      <p:ext uri="{BB962C8B-B14F-4D97-AF65-F5344CB8AC3E}">
        <p14:creationId xmlns:p14="http://schemas.microsoft.com/office/powerpoint/2010/main" val="29142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696192" y="3613222"/>
            <a:ext cx="2123759" cy="988438"/>
            <a:chOff x="8425413" y="3515735"/>
            <a:chExt cx="2123759" cy="988438"/>
          </a:xfrm>
        </p:grpSpPr>
        <p:sp>
          <p:nvSpPr>
            <p:cNvPr id="43" name="L-Form 8"/>
            <p:cNvSpPr/>
            <p:nvPr/>
          </p:nvSpPr>
          <p:spPr>
            <a:xfrm rot="16200000">
              <a:off x="8934008" y="3123387"/>
              <a:ext cx="941750" cy="1726446"/>
            </a:xfrm>
            <a:prstGeom prst="corner">
              <a:avLst>
                <a:gd name="adj1" fmla="val 100924"/>
                <a:gd name="adj2" fmla="val 32136"/>
              </a:avLst>
            </a:prstGeom>
            <a:gradFill>
              <a:lin ang="10800000" scaled="0"/>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dirty="0"/>
            </a:p>
          </p:txBody>
        </p:sp>
        <p:sp>
          <p:nvSpPr>
            <p:cNvPr id="48" name="Rechteck 9"/>
            <p:cNvSpPr/>
            <p:nvPr/>
          </p:nvSpPr>
          <p:spPr>
            <a:xfrm>
              <a:off x="9056632" y="3546659"/>
              <a:ext cx="1492540" cy="707886"/>
            </a:xfrm>
            <a:prstGeom prst="rect">
              <a:avLst/>
            </a:prstGeom>
          </p:spPr>
          <p:txBody>
            <a:bodyPr wrap="square">
              <a:spAutoFit/>
            </a:bodyPr>
            <a:lstStyle/>
            <a:p>
              <a:pPr algn="ctr"/>
              <a:r>
                <a:rPr lang="en-US" sz="2000" dirty="0" smtClean="0"/>
                <a:t>Sensitive data</a:t>
              </a:r>
              <a:endParaRPr lang="en-US" sz="2000" dirty="0"/>
            </a:p>
          </p:txBody>
        </p:sp>
        <p:sp>
          <p:nvSpPr>
            <p:cNvPr id="49" name="Rechteck 46"/>
            <p:cNvSpPr/>
            <p:nvPr/>
          </p:nvSpPr>
          <p:spPr>
            <a:xfrm>
              <a:off x="8425413" y="4104063"/>
              <a:ext cx="1056242" cy="400110"/>
            </a:xfrm>
            <a:prstGeom prst="rect">
              <a:avLst/>
            </a:prstGeom>
          </p:spPr>
          <p:txBody>
            <a:bodyPr wrap="square">
              <a:spAutoFit/>
            </a:bodyPr>
            <a:lstStyle/>
            <a:p>
              <a:pPr algn="ctr"/>
              <a:r>
                <a:rPr lang="en-US" sz="2000" dirty="0" smtClean="0"/>
                <a:t>ERIM</a:t>
              </a:r>
              <a:endParaRPr lang="en-US" sz="2000" dirty="0"/>
            </a:p>
          </p:txBody>
        </p:sp>
      </p:grpSp>
      <p:sp>
        <p:nvSpPr>
          <p:cNvPr id="2" name="Title 1"/>
          <p:cNvSpPr>
            <a:spLocks noGrp="1"/>
          </p:cNvSpPr>
          <p:nvPr>
            <p:ph type="title"/>
          </p:nvPr>
        </p:nvSpPr>
        <p:spPr/>
        <p:txBody>
          <a:bodyPr/>
          <a:lstStyle/>
          <a:p>
            <a:r>
              <a:rPr lang="en-US" dirty="0"/>
              <a:t>State of In-Application Isolation Techniques</a:t>
            </a:r>
            <a:endParaRPr lang="en-US" b="1" dirty="0"/>
          </a:p>
        </p:txBody>
      </p:sp>
      <p:sp>
        <p:nvSpPr>
          <p:cNvPr id="3" name="Slide Number Placeholder 2"/>
          <p:cNvSpPr>
            <a:spLocks noGrp="1"/>
          </p:cNvSpPr>
          <p:nvPr>
            <p:ph type="sldNum" sz="quarter" idx="12"/>
          </p:nvPr>
        </p:nvSpPr>
        <p:spPr/>
        <p:txBody>
          <a:bodyPr/>
          <a:lstStyle/>
          <a:p>
            <a:fld id="{5E131061-54BD-4E58-A44F-1AF51EC79D8E}" type="slidenum">
              <a:rPr lang="en-US" smtClean="0"/>
              <a:pPr/>
              <a:t>8</a:t>
            </a:fld>
            <a:endParaRPr lang="en-US"/>
          </a:p>
        </p:txBody>
      </p:sp>
      <p:grpSp>
        <p:nvGrpSpPr>
          <p:cNvPr id="6" name="Group 5"/>
          <p:cNvGrpSpPr/>
          <p:nvPr/>
        </p:nvGrpSpPr>
        <p:grpSpPr>
          <a:xfrm>
            <a:off x="650419" y="5318949"/>
            <a:ext cx="5963365" cy="1059399"/>
            <a:chOff x="5817505" y="5393671"/>
            <a:chExt cx="5963365" cy="1059399"/>
          </a:xfrm>
        </p:grpSpPr>
        <p:sp>
          <p:nvSpPr>
            <p:cNvPr id="4" name="Rechteck 3"/>
            <p:cNvSpPr/>
            <p:nvPr/>
          </p:nvSpPr>
          <p:spPr>
            <a:xfrm>
              <a:off x="5817506" y="5756503"/>
              <a:ext cx="5963364" cy="369332"/>
            </a:xfrm>
            <a:prstGeom prst="rect">
              <a:avLst/>
            </a:prstGeom>
          </p:spPr>
          <p:txBody>
            <a:bodyPr wrap="none">
              <a:spAutoFit/>
            </a:bodyPr>
            <a:lstStyle/>
            <a:p>
              <a:r>
                <a:rPr lang="en-US" baseline="30000" dirty="0" smtClean="0"/>
                <a:t>1 </a:t>
              </a:r>
              <a:r>
                <a:rPr lang="en-US" dirty="0" err="1" smtClean="0"/>
                <a:t>LwC</a:t>
              </a:r>
              <a:r>
                <a:rPr lang="en-US" dirty="0"/>
                <a:t>, SMVs, Shreds, Wedge, </a:t>
              </a:r>
              <a:r>
                <a:rPr lang="en-US" dirty="0" err="1" smtClean="0"/>
                <a:t>Nexen</a:t>
              </a:r>
              <a:r>
                <a:rPr lang="en-US" dirty="0" smtClean="0"/>
                <a:t>, </a:t>
              </a:r>
              <a:r>
                <a:rPr lang="en-US" dirty="0"/>
                <a:t>Dune, </a:t>
              </a:r>
              <a:r>
                <a:rPr lang="en-US" dirty="0" err="1"/>
                <a:t>SeCage</a:t>
              </a:r>
              <a:r>
                <a:rPr lang="en-US" dirty="0"/>
                <a:t>, </a:t>
              </a:r>
              <a:r>
                <a:rPr lang="en-US" dirty="0" err="1" smtClean="0"/>
                <a:t>TrustVisor</a:t>
              </a:r>
              <a:endParaRPr lang="de-DE" dirty="0"/>
            </a:p>
          </p:txBody>
        </p:sp>
        <p:sp>
          <p:nvSpPr>
            <p:cNvPr id="54" name="Rechteck 53"/>
            <p:cNvSpPr/>
            <p:nvPr/>
          </p:nvSpPr>
          <p:spPr>
            <a:xfrm>
              <a:off x="5817506" y="6083738"/>
              <a:ext cx="3592458" cy="369332"/>
            </a:xfrm>
            <a:prstGeom prst="rect">
              <a:avLst/>
            </a:prstGeom>
          </p:spPr>
          <p:txBody>
            <a:bodyPr wrap="none">
              <a:spAutoFit/>
            </a:bodyPr>
            <a:lstStyle/>
            <a:p>
              <a:r>
                <a:rPr lang="en-US" baseline="30000" dirty="0" smtClean="0"/>
                <a:t>2</a:t>
              </a:r>
              <a:r>
                <a:rPr lang="en-US" dirty="0"/>
                <a:t> </a:t>
              </a:r>
              <a:r>
                <a:rPr lang="en-US" dirty="0" smtClean="0"/>
                <a:t>SFI, Native Client, </a:t>
              </a:r>
              <a:r>
                <a:rPr lang="en-US" dirty="0" err="1" smtClean="0"/>
                <a:t>Memsentry</a:t>
              </a:r>
              <a:r>
                <a:rPr lang="en-US" dirty="0" smtClean="0"/>
                <a:t>-MPX</a:t>
              </a:r>
              <a:endParaRPr lang="de-DE" dirty="0"/>
            </a:p>
          </p:txBody>
        </p:sp>
        <p:sp>
          <p:nvSpPr>
            <p:cNvPr id="56" name="Rechteck 55"/>
            <p:cNvSpPr/>
            <p:nvPr/>
          </p:nvSpPr>
          <p:spPr>
            <a:xfrm>
              <a:off x="5817505" y="5393671"/>
              <a:ext cx="184731" cy="369332"/>
            </a:xfrm>
            <a:prstGeom prst="rect">
              <a:avLst/>
            </a:prstGeom>
          </p:spPr>
          <p:txBody>
            <a:bodyPr wrap="none">
              <a:spAutoFit/>
            </a:bodyPr>
            <a:lstStyle/>
            <a:p>
              <a:endParaRPr lang="de-DE" dirty="0"/>
            </a:p>
          </p:txBody>
        </p:sp>
      </p:grpSp>
      <p:graphicFrame>
        <p:nvGraphicFramePr>
          <p:cNvPr id="12" name="Google Shape;94;p13"/>
          <p:cNvGraphicFramePr/>
          <p:nvPr>
            <p:extLst>
              <p:ext uri="{D42A27DB-BD31-4B8C-83A1-F6EECF244321}">
                <p14:modId xmlns:p14="http://schemas.microsoft.com/office/powerpoint/2010/main" val="1309413944"/>
              </p:ext>
            </p:extLst>
          </p:nvPr>
        </p:nvGraphicFramePr>
        <p:xfrm>
          <a:off x="740859" y="2184927"/>
          <a:ext cx="4955998" cy="2534814"/>
        </p:xfrm>
        <a:graphic>
          <a:graphicData uri="http://schemas.openxmlformats.org/drawingml/2006/table">
            <a:tbl>
              <a:tblPr firstRow="1" bandRow="1">
                <a:noFill/>
              </a:tblPr>
              <a:tblGrid>
                <a:gridCol w="1250651"/>
                <a:gridCol w="1381816"/>
                <a:gridCol w="1075303"/>
                <a:gridCol w="1248228"/>
              </a:tblGrid>
              <a:tr h="392343">
                <a:tc>
                  <a:txBody>
                    <a:bodyPr/>
                    <a:lstStyle/>
                    <a:p>
                      <a:pPr marL="0" marR="0" lvl="0" indent="0" algn="l" rtl="0">
                        <a:lnSpc>
                          <a:spcPct val="100000"/>
                        </a:lnSpc>
                        <a:spcBef>
                          <a:spcPts val="0"/>
                        </a:spcBef>
                        <a:spcAft>
                          <a:spcPts val="0"/>
                        </a:spcAft>
                        <a:buClr>
                          <a:srgbClr val="000000"/>
                        </a:buClr>
                        <a:buSzPts val="3000"/>
                        <a:buFont typeface="Arial"/>
                        <a:buNone/>
                      </a:pPr>
                      <a:endParaRPr sz="2000" b="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2600"/>
                        <a:buFont typeface="Arial"/>
                        <a:buNone/>
                      </a:pPr>
                      <a:r>
                        <a:rPr lang="en-US" sz="2000" b="0" u="none" strike="noStrike" cap="none" dirty="0"/>
                        <a:t>Execution overhead</a:t>
                      </a:r>
                      <a:endParaRPr sz="2000" b="0" u="none" strike="noStrike" cap="none" dirty="0"/>
                    </a:p>
                  </a:txBody>
                  <a:tcPr marL="91450" marR="91450" marT="0" marB="0" anchor="b">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de-DE"/>
                    </a:p>
                  </a:txBody>
                  <a:tcPr/>
                </a:tc>
                <a:tc rowSpan="2">
                  <a:txBody>
                    <a:bodyPr/>
                    <a:lstStyle/>
                    <a:p>
                      <a:pPr marL="0" marR="0" lvl="0" indent="0" algn="ctr" rtl="0">
                        <a:lnSpc>
                          <a:spcPct val="100000"/>
                        </a:lnSpc>
                        <a:spcBef>
                          <a:spcPts val="0"/>
                        </a:spcBef>
                        <a:spcAft>
                          <a:spcPts val="0"/>
                        </a:spcAft>
                        <a:buClr>
                          <a:schemeClr val="dk1"/>
                        </a:buClr>
                        <a:buSzPts val="2600"/>
                        <a:buFont typeface="Arial"/>
                        <a:buNone/>
                      </a:pPr>
                      <a:r>
                        <a:rPr lang="en-US" sz="2000" b="0" dirty="0"/>
                        <a:t>S</a:t>
                      </a:r>
                      <a:r>
                        <a:rPr lang="en-US" sz="2000" b="0" u="none" strike="noStrike" cap="none" dirty="0"/>
                        <a:t>witch</a:t>
                      </a:r>
                      <a:endParaRPr sz="2000" b="0" u="none" strike="noStrike" cap="none" dirty="0"/>
                    </a:p>
                    <a:p>
                      <a:pPr marL="0" marR="0" lvl="0" indent="0" algn="ctr" rtl="0">
                        <a:lnSpc>
                          <a:spcPct val="100000"/>
                        </a:lnSpc>
                        <a:spcBef>
                          <a:spcPts val="0"/>
                        </a:spcBef>
                        <a:spcAft>
                          <a:spcPts val="0"/>
                        </a:spcAft>
                        <a:buClr>
                          <a:schemeClr val="dk1"/>
                        </a:buClr>
                        <a:buSzPts val="2600"/>
                        <a:buFont typeface="Arial"/>
                        <a:buNone/>
                      </a:pPr>
                      <a:r>
                        <a:rPr lang="en-US" sz="2000" b="0" u="none" strike="noStrike" cap="none" dirty="0"/>
                        <a:t>overhead</a:t>
                      </a:r>
                      <a:endParaRPr sz="2000" b="0" u="none" strike="noStrike" cap="none" dirty="0"/>
                    </a:p>
                  </a:txBody>
                  <a:tcPr marL="91450" marR="91450" marT="0" marB="0" anchor="ctr">
                    <a:lnL w="12700" cap="flat" cmpd="sng">
                      <a:solidFill>
                        <a:schemeClr val="dk1"/>
                      </a:solidFill>
                      <a:prstDash val="solid"/>
                      <a:round/>
                      <a:headEnd type="none" w="sm" len="sm"/>
                      <a:tailEnd type="none" w="sm" len="sm"/>
                    </a:lnL>
                    <a:lnR w="12700" cap="flat" cmpd="sng" algn="ctr">
                      <a:noFill/>
                      <a:prstDash val="solid"/>
                      <a:round/>
                      <a:headEnd type="none" w="med" len="med"/>
                      <a:tailEnd type="none" w="med" len="med"/>
                    </a:lnR>
                    <a:lnT w="12700" cap="flat" cmpd="sng">
                      <a:solidFill>
                        <a:srgbClr val="000000">
                          <a:alpha val="0"/>
                        </a:srgbClr>
                      </a:solidFill>
                      <a:prstDash val="solid"/>
                      <a:round/>
                      <a:headEnd type="none" w="sm" len="sm"/>
                      <a:tailEnd type="none" w="sm" len="sm"/>
                    </a:lnT>
                    <a:lnB w="12700" cap="flat" cmpd="sng" algn="ctr">
                      <a:solidFill>
                        <a:srgbClr val="000000"/>
                      </a:solidFill>
                      <a:prstDash val="solid"/>
                      <a:round/>
                      <a:headEnd type="none" w="sm" len="sm"/>
                      <a:tailEnd type="none" w="sm" len="sm"/>
                    </a:lnB>
                  </a:tcPr>
                </a:tc>
              </a:tr>
              <a:tr h="392343">
                <a:tc>
                  <a:txBody>
                    <a:bodyPr/>
                    <a:lstStyle/>
                    <a:p>
                      <a:pPr marL="0" marR="0" lvl="0" indent="0" algn="l" rtl="0">
                        <a:lnSpc>
                          <a:spcPct val="100000"/>
                        </a:lnSpc>
                        <a:spcBef>
                          <a:spcPts val="0"/>
                        </a:spcBef>
                        <a:spcAft>
                          <a:spcPts val="0"/>
                        </a:spcAft>
                        <a:buClr>
                          <a:srgbClr val="000000"/>
                        </a:buClr>
                        <a:buSzPts val="3000"/>
                        <a:buFont typeface="Arial"/>
                        <a:buNone/>
                      </a:pPr>
                      <a:endParaRPr sz="2000" b="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000" b="0" u="none" strike="noStrike" cap="none" dirty="0"/>
                        <a:t>Untrusted </a:t>
                      </a:r>
                      <a:endParaRPr sz="2000" b="0" u="none" strike="noStrike" cap="none" dirty="0"/>
                    </a:p>
                  </a:txBody>
                  <a:tcPr marL="91450" marR="91450" marT="0" marB="0" anchor="b">
                    <a:lnL w="9525"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600"/>
                        <a:buFont typeface="Arial"/>
                        <a:buNone/>
                      </a:pPr>
                      <a:r>
                        <a:rPr lang="en-US" sz="2000" b="0" u="none" strike="noStrike" cap="none" dirty="0"/>
                        <a:t>Trusted</a:t>
                      </a:r>
                      <a:endParaRPr sz="2000" b="0" u="none" strike="noStrike" cap="none" dirty="0"/>
                    </a:p>
                  </a:txBody>
                  <a:tcPr marL="91450" marR="91450" marT="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vMerge="1">
                  <a:txBody>
                    <a:bodyPr/>
                    <a:lstStyle/>
                    <a:p>
                      <a:endParaRPr lang="de-DE"/>
                    </a:p>
                  </a:txBody>
                  <a:tcPr/>
                </a:tc>
              </a:tr>
              <a:tr h="566707">
                <a:tc>
                  <a:txBody>
                    <a:bodyPr/>
                    <a:lstStyle/>
                    <a:p>
                      <a:pPr marL="0" marR="0" lvl="0" indent="0" algn="r" rtl="0">
                        <a:lnSpc>
                          <a:spcPct val="100000"/>
                        </a:lnSpc>
                        <a:spcBef>
                          <a:spcPts val="0"/>
                        </a:spcBef>
                        <a:spcAft>
                          <a:spcPts val="0"/>
                        </a:spcAft>
                        <a:buClr>
                          <a:srgbClr val="000000"/>
                        </a:buClr>
                        <a:buSzPts val="1100"/>
                        <a:buFont typeface="Arial"/>
                        <a:buNone/>
                      </a:pPr>
                      <a:r>
                        <a:rPr lang="en-US" sz="2000" b="0" u="none" strike="noStrike" cap="none" dirty="0" smtClean="0"/>
                        <a:t>OS/VMM-based</a:t>
                      </a:r>
                      <a:r>
                        <a:rPr lang="en-US" sz="2000" b="0" baseline="30000" dirty="0" smtClean="0"/>
                        <a:t>2</a:t>
                      </a:r>
                      <a:endParaRPr sz="2000" b="0"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dirty="0">
                          <a:solidFill>
                            <a:srgbClr val="2F6518"/>
                          </a:solidFill>
                        </a:rPr>
                        <a:t>Low</a:t>
                      </a:r>
                      <a:endParaRPr sz="2000" b="0" u="none" strike="noStrike" cap="none" dirty="0">
                        <a:solidFill>
                          <a:srgbClr val="BF7335"/>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u="none" strike="noStrike" cap="none" dirty="0">
                          <a:solidFill>
                            <a:srgbClr val="2F6518"/>
                          </a:solidFill>
                        </a:rPr>
                        <a:t>Low</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u="none" strike="noStrike" cap="none" dirty="0">
                          <a:solidFill>
                            <a:schemeClr val="accent2"/>
                          </a:solidFill>
                        </a:rPr>
                        <a:t>Medium</a:t>
                      </a:r>
                      <a:endParaRPr sz="2000" b="0" u="none" strike="noStrike" cap="none" dirty="0">
                        <a:solidFill>
                          <a:schemeClr val="accent2"/>
                        </a:solidFill>
                      </a:endParaRPr>
                    </a:p>
                  </a:txBody>
                  <a:tcPr marL="0" marR="0" marT="0" marB="0" anchor="ctr">
                    <a:lnL w="12700" cap="flat" cmpd="sng" algn="ctr">
                      <a:solidFill>
                        <a:srgbClr val="000000"/>
                      </a:solidFill>
                      <a:prstDash val="solid"/>
                      <a:round/>
                      <a:headEnd type="none" w="sm" len="sm"/>
                      <a:tailEnd type="none" w="sm" len="sm"/>
                    </a:lnL>
                    <a:lnR w="12700" cap="flat" cmpd="sng" algn="ctr">
                      <a:no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chemeClr val="bg1"/>
                    </a:solidFill>
                  </a:tcPr>
                </a:tc>
              </a:tr>
              <a:tr h="566707">
                <a:tc>
                  <a:txBody>
                    <a:bodyPr/>
                    <a:lstStyle/>
                    <a:p>
                      <a:pPr marL="0" marR="0" lvl="0" indent="0" algn="r" rtl="0">
                        <a:lnSpc>
                          <a:spcPct val="100000"/>
                        </a:lnSpc>
                        <a:spcBef>
                          <a:spcPts val="0"/>
                        </a:spcBef>
                        <a:spcAft>
                          <a:spcPts val="0"/>
                        </a:spcAft>
                        <a:buClr>
                          <a:srgbClr val="000000"/>
                        </a:buClr>
                        <a:buSzPts val="2600"/>
                        <a:buFont typeface="Arial"/>
                        <a:buNone/>
                      </a:pPr>
                      <a:r>
                        <a:rPr lang="en-US" sz="2000" b="0" u="none" strike="noStrike" cap="none" dirty="0" smtClean="0"/>
                        <a:t>Lang. &amp; RT</a:t>
                      </a:r>
                      <a:r>
                        <a:rPr lang="en-US" sz="2000" b="0" u="none" strike="noStrike" cap="none" baseline="30000" dirty="0" smtClean="0"/>
                        <a:t>3</a:t>
                      </a:r>
                      <a:endParaRPr sz="2000" b="0"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0" u="none" strike="noStrike" cap="none" dirty="0" smtClean="0">
                          <a:solidFill>
                            <a:schemeClr val="accent2"/>
                          </a:solidFill>
                        </a:rPr>
                        <a:t>Medium</a:t>
                      </a:r>
                      <a:r>
                        <a:rPr lang="en-US" sz="2000" b="0" u="none" strike="noStrike" cap="none" dirty="0" smtClean="0">
                          <a:solidFill>
                            <a:srgbClr val="990000"/>
                          </a:solidFill>
                        </a:rPr>
                        <a:t> – High</a:t>
                      </a:r>
                      <a:endParaRPr sz="2000" b="0" u="none" strike="noStrike" cap="none" dirty="0">
                        <a:solidFill>
                          <a:srgbClr val="990000"/>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000" b="0" u="none" strike="noStrike" cap="none" dirty="0">
                          <a:solidFill>
                            <a:srgbClr val="2F6518"/>
                          </a:solidFill>
                        </a:rPr>
                        <a:t>None</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0" u="none" strike="noStrike" cap="none" dirty="0">
                          <a:solidFill>
                            <a:srgbClr val="2F6518"/>
                          </a:solidFill>
                        </a:rPr>
                        <a:t>None</a:t>
                      </a:r>
                      <a:endParaRPr sz="2000" b="0"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no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1"/>
                    </a:solidFill>
                  </a:tcPr>
                </a:tc>
              </a:tr>
              <a:tr h="523114">
                <a:tc>
                  <a:txBody>
                    <a:bodyPr/>
                    <a:lstStyle/>
                    <a:p>
                      <a:pPr marL="0" marR="0" lvl="0" indent="0" algn="r" rtl="0">
                        <a:lnSpc>
                          <a:spcPct val="100000"/>
                        </a:lnSpc>
                        <a:spcBef>
                          <a:spcPts val="0"/>
                        </a:spcBef>
                        <a:spcAft>
                          <a:spcPts val="0"/>
                        </a:spcAft>
                        <a:buClr>
                          <a:srgbClr val="000000"/>
                        </a:buClr>
                        <a:buSzPts val="2600"/>
                        <a:buFont typeface="Arial"/>
                        <a:buNone/>
                      </a:pPr>
                      <a:r>
                        <a:rPr lang="en-US" sz="2000" b="1" u="none" strike="noStrike" cap="none" dirty="0"/>
                        <a:t>ERIM</a:t>
                      </a:r>
                      <a:endParaRPr sz="2000" b="1" u="none" strike="noStrike" cap="none" dirty="0"/>
                    </a:p>
                  </a:txBody>
                  <a:tcPr marL="91450" marR="91450" marT="0" marB="0" anchor="ctr">
                    <a:lnL w="9525" cap="flat" cmpd="sng">
                      <a:solidFill>
                        <a:srgbClr val="000000">
                          <a:alpha val="0"/>
                        </a:srgbClr>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lumMod val="40000"/>
                        <a:lumOff val="60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dirty="0">
                          <a:solidFill>
                            <a:srgbClr val="2F6518"/>
                          </a:solidFill>
                        </a:rPr>
                        <a:t>Low</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accent6">
                        <a:lumMod val="40000"/>
                        <a:lumOff val="60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u="none" strike="noStrike" cap="none" dirty="0">
                          <a:solidFill>
                            <a:srgbClr val="2F6518"/>
                          </a:solidFill>
                        </a:rPr>
                        <a:t>None</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accent6">
                        <a:lumMod val="40000"/>
                        <a:lumOff val="60000"/>
                      </a:schemeClr>
                    </a:solidFill>
                  </a:tcPr>
                </a:tc>
                <a:tc>
                  <a:txBody>
                    <a:bodyPr/>
                    <a:lstStyle/>
                    <a:p>
                      <a:pPr marL="0" marR="0" lvl="0" indent="0" algn="ctr" rtl="0">
                        <a:lnSpc>
                          <a:spcPct val="100000"/>
                        </a:lnSpc>
                        <a:spcBef>
                          <a:spcPts val="0"/>
                        </a:spcBef>
                        <a:spcAft>
                          <a:spcPts val="0"/>
                        </a:spcAft>
                        <a:buClr>
                          <a:schemeClr val="dk1"/>
                        </a:buClr>
                        <a:buSzPts val="2400"/>
                        <a:buFont typeface="Arial"/>
                        <a:buNone/>
                      </a:pPr>
                      <a:r>
                        <a:rPr lang="en-US" sz="2000" b="1" dirty="0">
                          <a:solidFill>
                            <a:srgbClr val="2F6518"/>
                          </a:solidFill>
                        </a:rPr>
                        <a:t>Low</a:t>
                      </a:r>
                      <a:endParaRPr sz="2000" b="1" u="none" strike="noStrike" cap="none" dirty="0">
                        <a:solidFill>
                          <a:srgbClr val="2F6518"/>
                        </a:solidFill>
                      </a:endParaRPr>
                    </a:p>
                  </a:txBody>
                  <a:tcPr marL="0" marR="0" marT="0" marB="0" anchor="ctr">
                    <a:lnL w="12700" cap="flat" cmpd="sng" algn="ctr">
                      <a:solidFill>
                        <a:srgbClr val="000000"/>
                      </a:solidFill>
                      <a:prstDash val="solid"/>
                      <a:round/>
                      <a:headEnd type="none" w="sm" len="sm"/>
                      <a:tailEnd type="none" w="sm" len="sm"/>
                    </a:lnL>
                    <a:lnR w="12700" cap="flat" cmpd="sng" algn="ctr">
                      <a:noFill/>
                      <a:prstDash val="solid"/>
                      <a:round/>
                      <a:headEnd type="none" w="med" len="med"/>
                      <a:tailEnd type="none" w="med" len="med"/>
                    </a:lnR>
                    <a:lnT w="12700" cap="flat" cmpd="sng" algn="ctr">
                      <a:solidFill>
                        <a:srgbClr val="000000"/>
                      </a:solidFill>
                      <a:prstDash val="solid"/>
                      <a:round/>
                      <a:headEnd type="none" w="sm" len="sm"/>
                      <a:tailEnd type="none" w="sm" len="sm"/>
                    </a:lnT>
                    <a:lnB w="12700" cap="flat" cmpd="sng">
                      <a:solidFill>
                        <a:schemeClr val="lt2">
                          <a:alpha val="0"/>
                        </a:schemeClr>
                      </a:solidFill>
                      <a:prstDash val="solid"/>
                      <a:round/>
                      <a:headEnd type="none" w="sm" len="sm"/>
                      <a:tailEnd type="none" w="sm" len="sm"/>
                    </a:lnB>
                    <a:solidFill>
                      <a:schemeClr val="accent6">
                        <a:lumMod val="40000"/>
                        <a:lumOff val="60000"/>
                      </a:schemeClr>
                    </a:solidFill>
                  </a:tcPr>
                </a:tc>
              </a:tr>
            </a:tbl>
          </a:graphicData>
        </a:graphic>
      </p:graphicFrame>
      <p:sp>
        <p:nvSpPr>
          <p:cNvPr id="18" name="TextBox 17"/>
          <p:cNvSpPr txBox="1"/>
          <p:nvPr/>
        </p:nvSpPr>
        <p:spPr>
          <a:xfrm>
            <a:off x="6117770" y="2215553"/>
            <a:ext cx="6074229" cy="492443"/>
          </a:xfrm>
          <a:prstGeom prst="rect">
            <a:avLst/>
          </a:prstGeom>
          <a:noFill/>
        </p:spPr>
        <p:txBody>
          <a:bodyPr wrap="square" rtlCol="0">
            <a:spAutoFit/>
          </a:bodyPr>
          <a:lstStyle/>
          <a:p>
            <a:pPr algn="ctr"/>
            <a:r>
              <a:rPr lang="en-US" sz="2600" b="1" dirty="0" smtClean="0"/>
              <a:t>ERIM</a:t>
            </a:r>
            <a:endParaRPr lang="en-US" sz="2600" b="1" dirty="0"/>
          </a:p>
        </p:txBody>
      </p:sp>
      <p:sp>
        <p:nvSpPr>
          <p:cNvPr id="45" name="Rectangle 38"/>
          <p:cNvSpPr/>
          <p:nvPr/>
        </p:nvSpPr>
        <p:spPr>
          <a:xfrm>
            <a:off x="7796304" y="3071377"/>
            <a:ext cx="2749885" cy="148982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Application</a:t>
            </a:r>
          </a:p>
          <a:p>
            <a:pPr algn="ctr"/>
            <a:endParaRPr lang="en-US" sz="2000" dirty="0" smtClean="0">
              <a:solidFill>
                <a:schemeClr val="tx1"/>
              </a:solidFill>
            </a:endParaRPr>
          </a:p>
          <a:p>
            <a:pPr algn="ctr"/>
            <a:endParaRPr lang="en-US" sz="2000" dirty="0">
              <a:solidFill>
                <a:schemeClr val="tx1"/>
              </a:solidFill>
            </a:endParaRPr>
          </a:p>
          <a:p>
            <a:pPr algn="ctr"/>
            <a:endParaRPr lang="en-US" sz="2000" dirty="0" smtClean="0">
              <a:solidFill>
                <a:schemeClr val="tx1"/>
              </a:solidFill>
            </a:endParaRPr>
          </a:p>
        </p:txBody>
      </p:sp>
      <p:sp>
        <p:nvSpPr>
          <p:cNvPr id="44" name="Rectangle 43"/>
          <p:cNvSpPr/>
          <p:nvPr/>
        </p:nvSpPr>
        <p:spPr>
          <a:xfrm>
            <a:off x="7796304" y="4642709"/>
            <a:ext cx="2760210" cy="3112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Operating System</a:t>
            </a:r>
            <a:endParaRPr lang="en-US" sz="2000" dirty="0">
              <a:solidFill>
                <a:schemeClr val="tx1"/>
              </a:solidFill>
            </a:endParaRPr>
          </a:p>
        </p:txBody>
      </p:sp>
    </p:spTree>
    <p:extLst>
      <p:ext uri="{BB962C8B-B14F-4D97-AF65-F5344CB8AC3E}">
        <p14:creationId xmlns:p14="http://schemas.microsoft.com/office/powerpoint/2010/main" val="370809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Protection Keys (MPK)</a:t>
            </a:r>
            <a:endParaRPr lang="en-US" dirty="0"/>
          </a:p>
        </p:txBody>
      </p:sp>
      <p:sp>
        <p:nvSpPr>
          <p:cNvPr id="4" name="Slide Number Placeholder 3"/>
          <p:cNvSpPr>
            <a:spLocks noGrp="1"/>
          </p:cNvSpPr>
          <p:nvPr>
            <p:ph type="sldNum" sz="quarter" idx="12"/>
          </p:nvPr>
        </p:nvSpPr>
        <p:spPr/>
        <p:txBody>
          <a:bodyPr/>
          <a:lstStyle/>
          <a:p>
            <a:fld id="{5E131061-54BD-4E58-A44F-1AF51EC79D8E}" type="slidenum">
              <a:rPr lang="en-US" smtClean="0"/>
              <a:pPr/>
              <a:t>9</a:t>
            </a:fld>
            <a:endParaRPr lang="en-US" dirty="0"/>
          </a:p>
        </p:txBody>
      </p:sp>
      <p:sp>
        <p:nvSpPr>
          <p:cNvPr id="5" name="Rectangle 4"/>
          <p:cNvSpPr/>
          <p:nvPr/>
        </p:nvSpPr>
        <p:spPr>
          <a:xfrm>
            <a:off x="6186196" y="1922106"/>
            <a:ext cx="5019869" cy="30000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Address Space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p:txBody>
      </p:sp>
      <p:sp>
        <p:nvSpPr>
          <p:cNvPr id="25" name="Folded Corner 24"/>
          <p:cNvSpPr/>
          <p:nvPr/>
        </p:nvSpPr>
        <p:spPr>
          <a:xfrm>
            <a:off x="6696106" y="3247365"/>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1</a:t>
            </a:r>
          </a:p>
          <a:p>
            <a:pPr algn="ctr"/>
            <a:endParaRPr lang="en-US" dirty="0"/>
          </a:p>
          <a:p>
            <a:pPr algn="ctr"/>
            <a:endParaRPr lang="en-US" dirty="0" smtClean="0"/>
          </a:p>
          <a:p>
            <a:pPr algn="ctr"/>
            <a:endParaRPr lang="en-US" dirty="0"/>
          </a:p>
          <a:p>
            <a:pPr algn="ctr"/>
            <a:endParaRPr lang="en-US" dirty="0"/>
          </a:p>
        </p:txBody>
      </p:sp>
      <p:sp>
        <p:nvSpPr>
          <p:cNvPr id="40" name="Folded Corner 39"/>
          <p:cNvSpPr/>
          <p:nvPr/>
        </p:nvSpPr>
        <p:spPr>
          <a:xfrm>
            <a:off x="8696130" y="3645627"/>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2</a:t>
            </a:r>
          </a:p>
          <a:p>
            <a:pPr algn="ctr"/>
            <a:endParaRPr lang="en-US" dirty="0"/>
          </a:p>
          <a:p>
            <a:pPr algn="ctr"/>
            <a:endParaRPr lang="en-US" dirty="0" smtClean="0"/>
          </a:p>
          <a:p>
            <a:pPr algn="ctr"/>
            <a:endParaRPr lang="en-US" dirty="0"/>
          </a:p>
          <a:p>
            <a:pPr algn="ctr"/>
            <a:endParaRPr lang="en-US" dirty="0"/>
          </a:p>
        </p:txBody>
      </p:sp>
      <p:sp>
        <p:nvSpPr>
          <p:cNvPr id="41" name="Folded Corner 40"/>
          <p:cNvSpPr/>
          <p:nvPr/>
        </p:nvSpPr>
        <p:spPr>
          <a:xfrm>
            <a:off x="10109647" y="2499425"/>
            <a:ext cx="798394" cy="796524"/>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Page 3</a:t>
            </a:r>
          </a:p>
          <a:p>
            <a:pPr algn="ctr"/>
            <a:endParaRPr lang="en-US" dirty="0"/>
          </a:p>
          <a:p>
            <a:pPr algn="ctr"/>
            <a:endParaRPr lang="en-US" dirty="0" smtClean="0"/>
          </a:p>
          <a:p>
            <a:pPr algn="ctr"/>
            <a:endParaRPr lang="en-US" dirty="0"/>
          </a:p>
          <a:p>
            <a:pPr algn="ctr"/>
            <a:endParaRPr lang="en-US" dirty="0"/>
          </a:p>
        </p:txBody>
      </p:sp>
      <p:sp>
        <p:nvSpPr>
          <p:cNvPr id="42" name="Content Placeholder 2"/>
          <p:cNvSpPr>
            <a:spLocks noGrp="1"/>
          </p:cNvSpPr>
          <p:nvPr>
            <p:ph idx="1"/>
          </p:nvPr>
        </p:nvSpPr>
        <p:spPr>
          <a:xfrm>
            <a:off x="838200" y="1825625"/>
            <a:ext cx="5143500" cy="2083435"/>
          </a:xfrm>
        </p:spPr>
        <p:txBody>
          <a:bodyPr>
            <a:normAutofit/>
          </a:bodyPr>
          <a:lstStyle/>
          <a:p>
            <a:r>
              <a:rPr lang="en-US" sz="2400" dirty="0" smtClean="0"/>
              <a:t>Available in </a:t>
            </a:r>
            <a:r>
              <a:rPr lang="en-US" sz="2400" dirty="0" err="1" smtClean="0"/>
              <a:t>Skylake</a:t>
            </a:r>
            <a:r>
              <a:rPr lang="en-US" sz="2400" dirty="0" smtClean="0"/>
              <a:t> server CPUs</a:t>
            </a:r>
          </a:p>
          <a:p>
            <a:r>
              <a:rPr lang="en-US" sz="2400" dirty="0" smtClean="0"/>
              <a:t>Tag memory pages with PKEY</a:t>
            </a:r>
          </a:p>
          <a:p>
            <a:endParaRPr lang="en-US" sz="2400" dirty="0" smtClean="0"/>
          </a:p>
          <a:p>
            <a:endParaRPr lang="en-US" sz="2400" dirty="0" smtClean="0"/>
          </a:p>
        </p:txBody>
      </p:sp>
      <p:sp>
        <p:nvSpPr>
          <p:cNvPr id="43" name="Rectangle 42"/>
          <p:cNvSpPr/>
          <p:nvPr/>
        </p:nvSpPr>
        <p:spPr>
          <a:xfrm>
            <a:off x="6186196" y="5423571"/>
            <a:ext cx="5019869" cy="529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
        <p:nvSpPr>
          <p:cNvPr id="44" name="Rectangle 43"/>
          <p:cNvSpPr/>
          <p:nvPr/>
        </p:nvSpPr>
        <p:spPr>
          <a:xfrm>
            <a:off x="6189702" y="5423570"/>
            <a:ext cx="982197" cy="529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45" name="Rectangle 44"/>
          <p:cNvSpPr/>
          <p:nvPr/>
        </p:nvSpPr>
        <p:spPr>
          <a:xfrm>
            <a:off x="8004413" y="5423569"/>
            <a:ext cx="530960" cy="5293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46" name="Rectangle 45"/>
          <p:cNvSpPr/>
          <p:nvPr/>
        </p:nvSpPr>
        <p:spPr>
          <a:xfrm>
            <a:off x="6189668" y="5049807"/>
            <a:ext cx="2262542" cy="369332"/>
          </a:xfrm>
          <a:prstGeom prst="rect">
            <a:avLst/>
          </a:prstGeom>
        </p:spPr>
        <p:txBody>
          <a:bodyPr wrap="none">
            <a:spAutoFit/>
          </a:bodyPr>
          <a:lstStyle/>
          <a:p>
            <a:r>
              <a:rPr lang="en-US" dirty="0"/>
              <a:t>Page Table Entry (PTE)</a:t>
            </a:r>
          </a:p>
        </p:txBody>
      </p:sp>
      <p:sp>
        <p:nvSpPr>
          <p:cNvPr id="49" name="Rectangle 48"/>
          <p:cNvSpPr/>
          <p:nvPr/>
        </p:nvSpPr>
        <p:spPr>
          <a:xfrm>
            <a:off x="7171899" y="5423569"/>
            <a:ext cx="832513" cy="529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PKEY</a:t>
            </a:r>
          </a:p>
          <a:p>
            <a:pPr algn="ctr"/>
            <a:r>
              <a:rPr lang="en-US" b="1" dirty="0">
                <a:solidFill>
                  <a:srgbClr val="FF0000"/>
                </a:solidFill>
              </a:rPr>
              <a:t>0</a:t>
            </a:r>
          </a:p>
        </p:txBody>
      </p:sp>
      <p:sp>
        <p:nvSpPr>
          <p:cNvPr id="50" name="Rectangle 49"/>
          <p:cNvSpPr/>
          <p:nvPr/>
        </p:nvSpPr>
        <p:spPr>
          <a:xfrm>
            <a:off x="10223902" y="5425441"/>
            <a:ext cx="982197" cy="522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51" name="Rectangle 50"/>
          <p:cNvSpPr/>
          <p:nvPr/>
        </p:nvSpPr>
        <p:spPr>
          <a:xfrm>
            <a:off x="8538913" y="5425440"/>
            <a:ext cx="1681449" cy="5228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Page 1</a:t>
            </a:r>
            <a:endParaRPr lang="en-US" dirty="0"/>
          </a:p>
        </p:txBody>
      </p:sp>
    </p:spTree>
    <p:extLst>
      <p:ext uri="{BB962C8B-B14F-4D97-AF65-F5344CB8AC3E}">
        <p14:creationId xmlns:p14="http://schemas.microsoft.com/office/powerpoint/2010/main" val="2311523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16897</TotalTime>
  <Words>5133</Words>
  <Application>Microsoft Office PowerPoint</Application>
  <PresentationFormat>Widescreen</PresentationFormat>
  <Paragraphs>1549</Paragraphs>
  <Slides>56</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Courier</vt:lpstr>
      <vt:lpstr>Courier New</vt:lpstr>
      <vt:lpstr>Wingdings</vt:lpstr>
      <vt:lpstr>Office Theme</vt:lpstr>
      <vt:lpstr>ERIM: Secure, Efficient in-process Isolation with Memory Protection Keys </vt:lpstr>
      <vt:lpstr>Applications in the Absence of Isolation</vt:lpstr>
      <vt:lpstr>Applications in the Absence of Isolation</vt:lpstr>
      <vt:lpstr>Example In-Process Isolation Use Cases</vt:lpstr>
      <vt:lpstr>User-space Threat Model</vt:lpstr>
      <vt:lpstr>State of In-Application Isolation Techniques</vt:lpstr>
      <vt:lpstr>State of In-Application Isolation Techniques</vt:lpstr>
      <vt:lpstr>State of In-Application Isolation Techniques</vt:lpstr>
      <vt:lpstr>Memory Protection Keys (MPK)</vt:lpstr>
      <vt:lpstr>Intel Memory Protection Keys (MPK)</vt:lpstr>
      <vt:lpstr>Intel Memory Protection Keys (MPK)</vt:lpstr>
      <vt:lpstr>Intel Memory Protection Keys (MPK)</vt:lpstr>
      <vt:lpstr>Intel Memory Protection Keys (MPK)</vt:lpstr>
      <vt:lpstr>Overview of ERIM</vt:lpstr>
      <vt:lpstr>Overview of ERIM</vt:lpstr>
      <vt:lpstr>Overview of ERIM</vt:lpstr>
      <vt:lpstr>Overview of ERIM</vt:lpstr>
      <vt:lpstr>Updating the permission in PKRU register</vt:lpstr>
      <vt:lpstr>Safe switching using call gates</vt:lpstr>
      <vt:lpstr>Safe switching using call gates</vt:lpstr>
      <vt:lpstr>Prevent execution of WRPKRU/XRSTOR outside of call gates</vt:lpstr>
      <vt:lpstr>Overview of ERIM</vt:lpstr>
      <vt:lpstr>Creating usable binaries</vt:lpstr>
      <vt:lpstr>Rewriting inadvertent WRPKRUs/XRSTORs</vt:lpstr>
      <vt:lpstr>Rewriting inadvertent WRPKRUs/XRSTORs</vt:lpstr>
      <vt:lpstr>Rewriting inadvertent WRPKRUs/XRSTORs</vt:lpstr>
      <vt:lpstr>Overview of ERIM</vt:lpstr>
      <vt:lpstr>Prototype implementation</vt:lpstr>
      <vt:lpstr>Evaluation</vt:lpstr>
      <vt:lpstr>Use case: Session Key Isolation </vt:lpstr>
      <vt:lpstr>Nginx Throughput with protected session keys</vt:lpstr>
      <vt:lpstr>Nginx Throughput with protected session keys</vt:lpstr>
      <vt:lpstr>Comparison to Prior Art</vt:lpstr>
      <vt:lpstr>Summary</vt:lpstr>
      <vt:lpstr>Thank you!</vt:lpstr>
      <vt:lpstr>Backup</vt:lpstr>
      <vt:lpstr>Intel Memory Protection Keys (MPK)</vt:lpstr>
      <vt:lpstr>State of the art: Isolating in-memory state</vt:lpstr>
      <vt:lpstr>Isolating sensitive state with Intel MPK</vt:lpstr>
      <vt:lpstr>Using ERIM to isolate memory</vt:lpstr>
      <vt:lpstr>Comparison to MPX</vt:lpstr>
      <vt:lpstr>Comparison to VMFUNC EPT switch</vt:lpstr>
      <vt:lpstr>Comparison to LwC</vt:lpstr>
      <vt:lpstr>How frequent are inadvertent WRPKRUs/XRSTORs?</vt:lpstr>
      <vt:lpstr>How frequent are inadvertent WRPKRUs?</vt:lpstr>
      <vt:lpstr>ERIM Related Work</vt:lpstr>
      <vt:lpstr>ERIM Related Work</vt:lpstr>
      <vt:lpstr>Call Gates</vt:lpstr>
      <vt:lpstr>Creating safe binaries</vt:lpstr>
      <vt:lpstr>Creating safe binaries</vt:lpstr>
      <vt:lpstr>Creating safe binaries: Rewrite Rules</vt:lpstr>
      <vt:lpstr>WRPKRU Occurrances</vt:lpstr>
      <vt:lpstr>Nginx Throughput with protected session keys</vt:lpstr>
      <vt:lpstr>ERIMized C Program</vt:lpstr>
      <vt:lpstr>SPEC 2006 with CPS/CPI</vt:lpstr>
      <vt:lpstr>NGINX multiple worker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to enforce security policies on untrusted applications</dc:title>
  <dc:creator>vahldiek</dc:creator>
  <cp:keywords>CTPClassification=CTP_NT</cp:keywords>
  <cp:lastModifiedBy>Vahldiek-oberwagner, Anjo Lucas</cp:lastModifiedBy>
  <cp:revision>672</cp:revision>
  <cp:lastPrinted>2017-08-04T11:30:59Z</cp:lastPrinted>
  <dcterms:created xsi:type="dcterms:W3CDTF">2017-08-03T13:28:07Z</dcterms:created>
  <dcterms:modified xsi:type="dcterms:W3CDTF">2019-08-15T23:27:58Z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4c4bdfb1-b8a1-49bb-b654-524b4df02275</vt:lpwstr>
  </property>
  <property fmtid="{D5CDD505-2E9C-101B-9397-08002B2CF9AE}" pid="3" name="CTP_TimeStamp">
    <vt:lpwstr>2019-08-15 23:27:58Z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