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30"/>
  </p:notesMasterIdLst>
  <p:handoutMasterIdLst>
    <p:handoutMasterId r:id="rId31"/>
  </p:handoutMasterIdLst>
  <p:sldIdLst>
    <p:sldId id="261" r:id="rId5"/>
    <p:sldId id="273" r:id="rId6"/>
    <p:sldId id="315" r:id="rId7"/>
    <p:sldId id="323" r:id="rId8"/>
    <p:sldId id="318" r:id="rId9"/>
    <p:sldId id="328" r:id="rId10"/>
    <p:sldId id="329" r:id="rId11"/>
    <p:sldId id="325" r:id="rId12"/>
    <p:sldId id="330" r:id="rId13"/>
    <p:sldId id="331" r:id="rId14"/>
    <p:sldId id="332" r:id="rId15"/>
    <p:sldId id="324" r:id="rId16"/>
    <p:sldId id="326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19" r:id="rId28"/>
    <p:sldId id="34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621"/>
    <a:srgbClr val="EEEEEE"/>
    <a:srgbClr val="87175F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034" autoAdjust="0"/>
  </p:normalViewPr>
  <p:slideViewPr>
    <p:cSldViewPr>
      <p:cViewPr varScale="1">
        <p:scale>
          <a:sx n="108" d="100"/>
          <a:sy n="108" d="100"/>
        </p:scale>
        <p:origin x="654" y="108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10/20/2021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10/20/2021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1256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8935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6647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1870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2863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2623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6418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6921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6653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3939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386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256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8001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536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9203" y="1371600"/>
            <a:ext cx="6513591" cy="2275238"/>
          </a:xfrm>
        </p:spPr>
        <p:txBody>
          <a:bodyPr>
            <a:normAutofit fontScale="90000"/>
          </a:bodyPr>
          <a:lstStyle/>
          <a:p>
            <a:r>
              <a:rPr lang="hy-AM" dirty="0"/>
              <a:t>Արմաթ</a:t>
            </a:r>
            <a:br>
              <a:rPr lang="hy-AM" dirty="0"/>
            </a:br>
            <a:r>
              <a:rPr lang="hy-AM" dirty="0"/>
              <a:t>Դասավանդողների</a:t>
            </a:r>
            <a:br>
              <a:rPr lang="hy-AM" dirty="0"/>
            </a:br>
            <a:r>
              <a:rPr lang="hy-AM" dirty="0"/>
              <a:t>վերապատրաստում</a:t>
            </a:r>
            <a:br>
              <a:rPr lang="hy-AM" dirty="0"/>
            </a:br>
            <a:r>
              <a:rPr lang="en-US" dirty="0"/>
              <a:t>C++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9705" y="4023360"/>
            <a:ext cx="4072586" cy="1463040"/>
          </a:xfrm>
        </p:spPr>
        <p:txBody>
          <a:bodyPr/>
          <a:lstStyle/>
          <a:p>
            <a:r>
              <a:rPr lang="hy-AM" dirty="0"/>
              <a:t>Դաս </a:t>
            </a:r>
            <a:r>
              <a:rPr lang="en-US" dirty="0"/>
              <a:t>#3</a:t>
            </a:r>
            <a:endParaRPr lang="hy-AM" dirty="0"/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id="{D39C7E2A-BC5E-4BFD-9A1C-25744775EE54}"/>
              </a:ext>
            </a:extLst>
          </p:cNvPr>
          <p:cNvSpPr txBox="1">
            <a:spLocks/>
          </p:cNvSpPr>
          <p:nvPr/>
        </p:nvSpPr>
        <p:spPr>
          <a:xfrm>
            <a:off x="1143000" y="5821680"/>
            <a:ext cx="617220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y-AM" sz="1600" dirty="0"/>
              <a:t>Դասընթացավար՝ Վահրամ Ահարոնյան</a:t>
            </a:r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EC20-B4C4-4F78-85F8-1902FCF4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y-AM" dirty="0"/>
              <a:t>Գործողություններ ամբողջ տիպերի հետ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7435BB-5B9F-475D-8C39-9C17E367B3E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BB462-E1FE-47C3-B62C-EE97CF8B9E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5CF0F-F39A-4EB8-9CC8-AE675C558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8849FB-9E12-48DA-B4A8-81A37D6AD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2231886"/>
            <a:ext cx="10330295" cy="427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6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EC20-B4C4-4F78-85F8-1902FCF4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y-AM" dirty="0"/>
              <a:t>Գործողություններ ամբողջ տիպերի հետ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7435BB-5B9F-475D-8C39-9C17E367B3E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BB462-E1FE-47C3-B62C-EE97CF8B9E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5CF0F-F39A-4EB8-9CC8-AE675C558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E890A-9F17-4485-8996-D2EC0046F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8" y="2241098"/>
            <a:ext cx="10515600" cy="407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49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43EF-BAD0-4019-83D1-ECB71D21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y-AM" dirty="0"/>
              <a:t>Զրոյի վրա բաժանում ամբողջ թվերի</a:t>
            </a:r>
            <a:br>
              <a:rPr lang="hy-AM" dirty="0"/>
            </a:br>
            <a:r>
              <a:rPr lang="hy-AM" dirty="0"/>
              <a:t>դեպքում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B30B496-D397-4699-8327-6DE1C0B3E5F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999E7-A247-401E-BB15-DAE6D7D2A9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8AFED-DBA3-493F-8471-B46C1AC60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11" name="Picture Placeholder 5">
            <a:extLst>
              <a:ext uri="{FF2B5EF4-FFF2-40B4-BE49-F238E27FC236}">
                <a16:creationId xmlns:a16="http://schemas.microsoft.com/office/drawing/2014/main" id="{6ADC89DF-0E09-48D9-90B0-AC245A323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4CE9B2-5AFB-4495-8BE8-123A7CE01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17687"/>
            <a:ext cx="11734800" cy="298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62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4C8D-20EB-4253-B5F4-F130EAA6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Սահող կետով թվեր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6459EBC-9C48-4055-B718-A6DAAE9FBA8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ED93F-65C5-48A8-99E8-19B10388FE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4909E-79E4-4388-A811-102DA89F0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11" name="Picture Placeholder 5">
            <a:extLst>
              <a:ext uri="{FF2B5EF4-FFF2-40B4-BE49-F238E27FC236}">
                <a16:creationId xmlns:a16="http://schemas.microsoft.com/office/drawing/2014/main" id="{0AF6CF58-A43A-435A-B8DB-CA05861E3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5BB94AD-3A82-4044-844B-BD67B0F346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101132"/>
            <a:ext cx="10288693" cy="4604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C++ </a:t>
            </a:r>
            <a:r>
              <a:rPr lang="hy-AM" dirty="0"/>
              <a:t>ում կան մի քանի տիպեր սահող կետով թվերը </a:t>
            </a:r>
            <a:r>
              <a:rPr lang="en-US" dirty="0"/>
              <a:t>(</a:t>
            </a:r>
            <a:r>
              <a:rPr lang="hy-AM" dirty="0"/>
              <a:t>ռացիոնալ և իռացիոնալ</a:t>
            </a:r>
            <a:r>
              <a:rPr lang="en-US" dirty="0"/>
              <a:t> </a:t>
            </a:r>
            <a:r>
              <a:rPr lang="hy-AM" dirty="0"/>
              <a:t>թվերի մոտավոր ներկայացում</a:t>
            </a:r>
            <a:r>
              <a:rPr lang="en-US" dirty="0"/>
              <a:t>)</a:t>
            </a:r>
            <a:r>
              <a:rPr lang="hy-AM" dirty="0"/>
              <a:t> ներկայացնելու համար՝</a:t>
            </a:r>
          </a:p>
          <a:p>
            <a:r>
              <a:rPr lang="en-US" dirty="0"/>
              <a:t>float </a:t>
            </a:r>
            <a:r>
              <a:rPr lang="hy-AM" dirty="0"/>
              <a:t>համեմատաբար փոքր ճշտությամբ ներկայացում</a:t>
            </a:r>
          </a:p>
          <a:p>
            <a:r>
              <a:rPr lang="en-US" dirty="0"/>
              <a:t>double </a:t>
            </a:r>
            <a:r>
              <a:rPr lang="hy-AM" dirty="0"/>
              <a:t>և </a:t>
            </a:r>
            <a:r>
              <a:rPr lang="en-US" dirty="0"/>
              <a:t>long double </a:t>
            </a:r>
            <a:r>
              <a:rPr lang="hy-AM" dirty="0"/>
              <a:t>մեծ ճշտությամբ ներկայացում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2E70DC-DABA-4C3A-9728-EF50F3922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06" y="3733800"/>
            <a:ext cx="8382000" cy="227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28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4C8D-20EB-4253-B5F4-F130EAA6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Սահող կետով թվեր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6459EBC-9C48-4055-B718-A6DAAE9FBA8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ED93F-65C5-48A8-99E8-19B10388FE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4909E-79E4-4388-A811-102DA89F0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11" name="Picture Placeholder 5">
            <a:extLst>
              <a:ext uri="{FF2B5EF4-FFF2-40B4-BE49-F238E27FC236}">
                <a16:creationId xmlns:a16="http://schemas.microsoft.com/office/drawing/2014/main" id="{0AF6CF58-A43A-435A-B8DB-CA05861E3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2A454C-D6EF-4C53-9807-6E9B3981B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16" y="2370192"/>
            <a:ext cx="9875520" cy="396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9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4C8D-20EB-4253-B5F4-F130EAA6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Սահող կետով թվեր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6459EBC-9C48-4055-B718-A6DAAE9FBA8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ED93F-65C5-48A8-99E8-19B10388FE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4909E-79E4-4388-A811-102DA89F0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11" name="Picture Placeholder 5">
            <a:extLst>
              <a:ext uri="{FF2B5EF4-FFF2-40B4-BE49-F238E27FC236}">
                <a16:creationId xmlns:a16="http://schemas.microsoft.com/office/drawing/2014/main" id="{0AF6CF58-A43A-435A-B8DB-CA05861E3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D1D7E0-DE03-47D3-8EF3-6EF302E2B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4821"/>
            <a:ext cx="12192000" cy="401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67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9E83-8877-4F4B-988E-7022821C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y-AM" dirty="0"/>
              <a:t>Գործողություններ սահող կետով թվերի հետ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462D9DE-42FD-469B-9D8E-747178B99FB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C819B-1553-4480-8649-DA0CDBD87F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247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A47A3-6274-445E-AA0C-AFDC69AB4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3706F63-4DE8-4FF6-8E7E-334171806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03D7D1E-2932-4B40-8716-77AC7202D7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231886"/>
            <a:ext cx="10195559" cy="1806714"/>
          </a:xfrm>
        </p:spPr>
        <p:txBody>
          <a:bodyPr>
            <a:normAutofit/>
          </a:bodyPr>
          <a:lstStyle/>
          <a:p>
            <a:r>
              <a:rPr lang="hy-AM" sz="18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Ամբողջ տիպերի համար հասանելի են հետևյալգործողությունները՝</a:t>
            </a:r>
            <a:endParaRPr lang="en-US" sz="1800" b="0" i="0" u="none" strike="noStrike" baseline="0" dirty="0">
              <a:solidFill>
                <a:srgbClr val="000000"/>
              </a:solidFill>
              <a:latin typeface="Sylfaen" panose="010A0502050306030303" pitchFamily="18" charset="0"/>
            </a:endParaRPr>
          </a:p>
          <a:p>
            <a:pPr lvl="1"/>
            <a:r>
              <a:rPr lang="hy-AM" sz="16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+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	</a:t>
            </a:r>
            <a:r>
              <a:rPr lang="hy-AM" sz="16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երկու թվերի գումար</a:t>
            </a:r>
          </a:p>
          <a:p>
            <a:pPr lvl="1"/>
            <a:r>
              <a:rPr lang="hy-AM" sz="16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-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	</a:t>
            </a:r>
            <a:r>
              <a:rPr lang="hy-AM" sz="16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երկու թվերի տարբերություն</a:t>
            </a:r>
          </a:p>
          <a:p>
            <a:pPr lvl="1"/>
            <a:r>
              <a:rPr lang="hy-AM" sz="16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*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	</a:t>
            </a:r>
            <a:r>
              <a:rPr lang="hy-AM" sz="16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երկու թվերի արտադրյալ</a:t>
            </a:r>
          </a:p>
          <a:p>
            <a:pPr lvl="1"/>
            <a:r>
              <a:rPr lang="hy-AM" sz="16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/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	</a:t>
            </a:r>
            <a:r>
              <a:rPr lang="hy-AM" sz="16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երկու թվերի բաժանում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F373FA-350A-4E41-8A85-86ACDB5D5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20" y="4057835"/>
            <a:ext cx="9753600" cy="263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50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9E83-8877-4F4B-988E-7022821C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y-AM" dirty="0"/>
              <a:t>Ճշտության կորուստ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462D9DE-42FD-469B-9D8E-747178B99FB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C819B-1553-4480-8649-DA0CDBD87F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247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A47A3-6274-445E-AA0C-AFDC69AB4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3706F63-4DE8-4FF6-8E7E-334171806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03D7D1E-2932-4B40-8716-77AC7202D7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231886"/>
            <a:ext cx="10195559" cy="1806714"/>
          </a:xfrm>
        </p:spPr>
        <p:txBody>
          <a:bodyPr>
            <a:normAutofit/>
          </a:bodyPr>
          <a:lstStyle/>
          <a:p>
            <a:r>
              <a:rPr lang="hy-AM" sz="18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Ամբողջ տիպերի համար հասանելի են հետևյալգործողությունները՝</a:t>
            </a:r>
            <a:endParaRPr lang="en-US" sz="1800" b="0" i="0" u="none" strike="noStrike" baseline="0" dirty="0">
              <a:solidFill>
                <a:srgbClr val="000000"/>
              </a:solidFill>
              <a:latin typeface="Sylfaen" panose="010A0502050306030303" pitchFamily="18" charset="0"/>
            </a:endParaRPr>
          </a:p>
          <a:p>
            <a:pPr lvl="1"/>
            <a:r>
              <a:rPr lang="hy-AM" sz="16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+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	</a:t>
            </a:r>
            <a:r>
              <a:rPr lang="hy-AM" sz="16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երկու թվերի գումար</a:t>
            </a:r>
          </a:p>
          <a:p>
            <a:pPr lvl="1"/>
            <a:r>
              <a:rPr lang="hy-AM" sz="16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-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	</a:t>
            </a:r>
            <a:r>
              <a:rPr lang="hy-AM" sz="16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երկու թվերի տարբերություն</a:t>
            </a:r>
          </a:p>
          <a:p>
            <a:pPr lvl="1"/>
            <a:r>
              <a:rPr lang="hy-AM" sz="16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*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	</a:t>
            </a:r>
            <a:r>
              <a:rPr lang="hy-AM" sz="16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երկու թվերի արտադրյալ</a:t>
            </a:r>
          </a:p>
          <a:p>
            <a:pPr lvl="1"/>
            <a:r>
              <a:rPr lang="hy-AM" sz="16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/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	</a:t>
            </a:r>
            <a:r>
              <a:rPr lang="hy-AM" sz="16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երկու թվերի բաժանում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F373FA-350A-4E41-8A85-86ACDB5D5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20" y="4057835"/>
            <a:ext cx="9753600" cy="263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64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9E83-8877-4F4B-988E-7022821C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y-AM" dirty="0"/>
              <a:t>Ճշտության կորուստ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462D9DE-42FD-469B-9D8E-747178B99FB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C819B-1553-4480-8649-DA0CDBD87F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247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A47A3-6274-445E-AA0C-AFDC69AB4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3706F63-4DE8-4FF6-8E7E-334171806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D82F7B-12B1-4E9B-B7A9-F597AFDDB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644510"/>
            <a:ext cx="913471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11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9E83-8877-4F4B-988E-7022821C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y-AM" sz="2800" dirty="0"/>
              <a:t>Զրոյի վրա բաժանում սահող կետով թվերի</a:t>
            </a:r>
            <a:r>
              <a:rPr lang="en-US" sz="2800" dirty="0"/>
              <a:t> </a:t>
            </a:r>
            <a:r>
              <a:rPr lang="hy-AM" sz="2800" dirty="0"/>
              <a:t>դեպքում</a:t>
            </a:r>
            <a:endParaRPr lang="en-US" sz="280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462D9DE-42FD-469B-9D8E-747178B99FB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C819B-1553-4480-8649-DA0CDBD87F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247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A47A3-6274-445E-AA0C-AFDC69AB4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3706F63-4DE8-4FF6-8E7E-334171806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DC2CD0-4648-4EA4-950A-0550F40C6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18" y="2667000"/>
            <a:ext cx="10862764" cy="302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3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Ամբողջ տիպ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195560" cy="3660648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C++</a:t>
            </a:r>
            <a:r>
              <a:rPr lang="hy-AM" sz="18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ում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 </a:t>
            </a:r>
            <a:r>
              <a:rPr lang="hy-AM" sz="18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տարբեր մեծության ամբողջ թվեր կարելի է ներկայացնել</a:t>
            </a:r>
            <a:endParaRPr lang="en-US" sz="1800" b="0" i="0" u="none" strike="noStrike" baseline="0" dirty="0">
              <a:solidFill>
                <a:srgbClr val="000000"/>
              </a:solidFill>
              <a:latin typeface="Sylfaen" panose="010A0502050306030303" pitchFamily="18" charset="0"/>
            </a:endParaRPr>
          </a:p>
          <a:p>
            <a:pPr lvl="1"/>
            <a:r>
              <a:rPr lang="en-US" dirty="0"/>
              <a:t>short </a:t>
            </a:r>
            <a:r>
              <a:rPr lang="hy-AM" dirty="0"/>
              <a:t>համեմատաբար փոքր թվերի համար</a:t>
            </a:r>
            <a:endParaRPr lang="en-US" dirty="0"/>
          </a:p>
          <a:p>
            <a:pPr lvl="1"/>
            <a:r>
              <a:rPr lang="en-US" dirty="0"/>
              <a:t>int </a:t>
            </a:r>
            <a:r>
              <a:rPr lang="hy-AM" dirty="0"/>
              <a:t>միջին մեծության թվերի համար</a:t>
            </a:r>
            <a:endParaRPr lang="en-US" dirty="0"/>
          </a:p>
          <a:p>
            <a:pPr lvl="1"/>
            <a:r>
              <a:rPr lang="en-US" dirty="0"/>
              <a:t>long </a:t>
            </a:r>
            <a:r>
              <a:rPr lang="hy-AM" dirty="0"/>
              <a:t>և </a:t>
            </a:r>
            <a:r>
              <a:rPr lang="en-US" dirty="0"/>
              <a:t>long </a:t>
            </a:r>
            <a:r>
              <a:rPr lang="en-US" dirty="0" err="1"/>
              <a:t>long</a:t>
            </a:r>
            <a:r>
              <a:rPr lang="en-US" dirty="0"/>
              <a:t> </a:t>
            </a:r>
            <a:r>
              <a:rPr lang="hy-AM" dirty="0"/>
              <a:t>շատ մեծ թվերի համար</a:t>
            </a:r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r>
              <a:rPr lang="hy-AM" sz="1600" i="1" dirty="0"/>
              <a:t>Համակարգչի</a:t>
            </a:r>
            <a:r>
              <a:rPr lang="en-US" sz="1600" i="1" dirty="0"/>
              <a:t> </a:t>
            </a:r>
            <a:r>
              <a:rPr lang="hy-AM" sz="1600" i="1" dirty="0"/>
              <a:t>ճարտարապետությունից (</a:t>
            </a:r>
            <a:r>
              <a:rPr lang="en-US" sz="1600" i="1" dirty="0"/>
              <a:t>Intel, IBM, ARM, </a:t>
            </a:r>
            <a:r>
              <a:rPr lang="hy-AM" sz="1600" i="1" dirty="0"/>
              <a:t>կախված ներկայացվող թվերի</a:t>
            </a:r>
          </a:p>
          <a:p>
            <a:pPr marL="228600" lvl="1" indent="0">
              <a:buNone/>
            </a:pPr>
            <a:r>
              <a:rPr lang="hy-AM" sz="1600" i="1" dirty="0"/>
              <a:t>մեծությունները կարող են տատանվել։ Օրինակ՝ </a:t>
            </a:r>
            <a:r>
              <a:rPr lang="en-US" sz="1600" i="1" dirty="0"/>
              <a:t>int </a:t>
            </a:r>
            <a:r>
              <a:rPr lang="hy-AM" sz="1600" i="1" dirty="0"/>
              <a:t>տիպը կարող է որոշ դեպքերում պահել թվեր</a:t>
            </a:r>
          </a:p>
          <a:p>
            <a:pPr marL="228600" lvl="1" indent="0">
              <a:buNone/>
            </a:pPr>
            <a:r>
              <a:rPr lang="hy-AM" sz="1600" i="1" dirty="0"/>
              <a:t>32768 , 32767] միջակայքից , իսկ հաճախ պահում է 2147483648, 2147483647] միջակայքից ։</a:t>
            </a:r>
            <a:endParaRPr lang="en-US" sz="1600" i="1" dirty="0"/>
          </a:p>
          <a:p>
            <a:pPr marL="228600" lvl="1" indent="0">
              <a:buNone/>
            </a:pPr>
            <a:endParaRPr lang="hy-AM" sz="1600" i="1" dirty="0"/>
          </a:p>
          <a:p>
            <a:pPr marL="228600" lvl="1" indent="0">
              <a:buNone/>
            </a:pPr>
            <a:r>
              <a:rPr lang="hy-AM" sz="1600" i="1" dirty="0"/>
              <a:t>Ավելի մանրամասն բոլոր դեպքերը կքննարկենք հաջորդ դասին։</a:t>
            </a:r>
            <a:endParaRPr lang="en-US" i="1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9E83-8877-4F4B-988E-7022821C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y-AM" dirty="0"/>
              <a:t>Տվյալների մուտքագրում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462D9DE-42FD-469B-9D8E-747178B99FB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C819B-1553-4480-8649-DA0CDBD87F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247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A47A3-6274-445E-AA0C-AFDC69AB4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20</a:t>
            </a:fld>
            <a:endParaRPr lang="en-US" noProof="0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3706F63-4DE8-4FF6-8E7E-334171806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07A49C-982B-4576-98D6-D9A1E7184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80" y="2590800"/>
            <a:ext cx="10477329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98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9E83-8877-4F4B-988E-7022821C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y-AM" dirty="0"/>
              <a:t>Տվյալների մուտքագրում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462D9DE-42FD-469B-9D8E-747178B99FB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C819B-1553-4480-8649-DA0CDBD87F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247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A47A3-6274-445E-AA0C-AFDC69AB4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21</a:t>
            </a:fld>
            <a:endParaRPr lang="en-US" noProof="0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3706F63-4DE8-4FF6-8E7E-334171806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60ADF5-6581-4500-A744-47029E1B8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500352"/>
            <a:ext cx="11506200" cy="346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77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9E83-8877-4F4B-988E-7022821C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y-AM" dirty="0"/>
              <a:t>Տվյալների մուտքագրում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462D9DE-42FD-469B-9D8E-747178B99FB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C819B-1553-4480-8649-DA0CDBD87F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247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A47A3-6274-445E-AA0C-AFDC69AB4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3706F63-4DE8-4FF6-8E7E-334171806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8712070-BEDB-4260-88DE-D62E0ACA5F77}"/>
              </a:ext>
            </a:extLst>
          </p:cNvPr>
          <p:cNvGrpSpPr/>
          <p:nvPr/>
        </p:nvGrpSpPr>
        <p:grpSpPr>
          <a:xfrm>
            <a:off x="368793" y="2552613"/>
            <a:ext cx="11010900" cy="3565473"/>
            <a:chOff x="368793" y="2552613"/>
            <a:chExt cx="11010900" cy="356547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A2296C-1CE9-4342-BD62-64EA53316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793" y="2917686"/>
              <a:ext cx="11010900" cy="3200400"/>
            </a:xfrm>
            <a:prstGeom prst="rect">
              <a:avLst/>
            </a:prstGeom>
          </p:spPr>
        </p:pic>
        <p:sp>
          <p:nvSpPr>
            <p:cNvPr id="9" name="Speech Bubble: Oval 8">
              <a:extLst>
                <a:ext uri="{FF2B5EF4-FFF2-40B4-BE49-F238E27FC236}">
                  <a16:creationId xmlns:a16="http://schemas.microsoft.com/office/drawing/2014/main" id="{4CDDB457-3499-4F4C-B579-CBC202E0C473}"/>
                </a:ext>
              </a:extLst>
            </p:cNvPr>
            <p:cNvSpPr/>
            <p:nvPr/>
          </p:nvSpPr>
          <p:spPr>
            <a:xfrm>
              <a:off x="2971800" y="2552613"/>
              <a:ext cx="2590800" cy="876387"/>
            </a:xfrm>
            <a:prstGeom prst="wedgeEllipseCallout">
              <a:avLst>
                <a:gd name="adj1" fmla="val -86404"/>
                <a:gd name="adj2" fmla="val 13212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y-AM" dirty="0">
                  <a:solidFill>
                    <a:srgbClr val="FF0000"/>
                  </a:solidFill>
                </a:rPr>
                <a:t>Սպասում է մուտքագրման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Arrow: Up 10">
              <a:extLst>
                <a:ext uri="{FF2B5EF4-FFF2-40B4-BE49-F238E27FC236}">
                  <a16:creationId xmlns:a16="http://schemas.microsoft.com/office/drawing/2014/main" id="{6C9F8347-B6AF-430B-AD55-4CBDF27A219A}"/>
                </a:ext>
              </a:extLst>
            </p:cNvPr>
            <p:cNvSpPr/>
            <p:nvPr/>
          </p:nvSpPr>
          <p:spPr>
            <a:xfrm>
              <a:off x="7543800" y="3810000"/>
              <a:ext cx="533400" cy="533400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38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9E83-8877-4F4B-988E-7022821C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y-AM" dirty="0"/>
              <a:t>Տվյալների մուտքագրում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462D9DE-42FD-469B-9D8E-747178B99FB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C819B-1553-4480-8649-DA0CDBD87F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247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A47A3-6274-445E-AA0C-AFDC69AB4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3706F63-4DE8-4FF6-8E7E-334171806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EA0269-3BB8-4585-9B38-E23425C46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40" y="2238544"/>
            <a:ext cx="9525000" cy="3712338"/>
          </a:xfrm>
          <a:prstGeom prst="rect">
            <a:avLst/>
          </a:prstGeom>
        </p:spPr>
      </p:pic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74DF7338-6A40-4CC9-A303-C9973B11E463}"/>
              </a:ext>
            </a:extLst>
          </p:cNvPr>
          <p:cNvSpPr/>
          <p:nvPr/>
        </p:nvSpPr>
        <p:spPr>
          <a:xfrm>
            <a:off x="6781800" y="4122086"/>
            <a:ext cx="1720461" cy="737586"/>
          </a:xfrm>
          <a:prstGeom prst="wedgeEllipseCallout">
            <a:avLst>
              <a:gd name="adj1" fmla="val -132715"/>
              <a:gd name="adj2" fmla="val -1952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/>
              <a:t>Մակերես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05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1178-BD26-46A3-803D-8F9570479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y-AM" dirty="0"/>
              <a:t>Շրջանի</a:t>
            </a:r>
            <a:r>
              <a:rPr lang="en-US" dirty="0"/>
              <a:t> </a:t>
            </a:r>
            <a:r>
              <a:rPr lang="hy-AM" dirty="0"/>
              <a:t>Մակերես</a:t>
            </a:r>
            <a:br>
              <a:rPr lang="hy-AM" dirty="0"/>
            </a:br>
            <a:r>
              <a:rPr lang="hy-AM" dirty="0"/>
              <a:t>մակերես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866512D-DA5C-4EFB-A6ED-D7577283F12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3FFD59-59B5-4CCE-9628-A2620B5E5F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247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17B55-CDED-4E86-AF66-2CD76BCAE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9" name="Picture Placeholder 5">
            <a:extLst>
              <a:ext uri="{FF2B5EF4-FFF2-40B4-BE49-F238E27FC236}">
                <a16:creationId xmlns:a16="http://schemas.microsoft.com/office/drawing/2014/main" id="{FC529DBC-178D-4D14-A093-726A65399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420B7C-E18C-47F1-99F5-0FCB14487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07" y="2590800"/>
            <a:ext cx="9525000" cy="349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35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30B43-E7D3-464C-8601-B8347509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Խնդւրներ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7036E-C50D-4F83-9ED9-1E50DDDAD8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80340" marR="0" indent="17970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y-AM" sz="18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Ուղղանկյան պարագիծ</a:t>
            </a:r>
            <a:endParaRPr lang="en-US" sz="1800" dirty="0">
              <a:effectLst/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 lvl="1" indent="17970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Գրել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ծրագիր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որը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մուտքում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կստանա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ուղղանկյան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կողմերի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երկարությունը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և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կարտածի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այդ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ուղղանկյան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y-AM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պարագիծը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։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Ներմուծված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կողմերի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երկարությունները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պատկանում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են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[0; 2147483647]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միջակայքին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և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ամբողջ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թվեր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են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։ </a:t>
            </a:r>
            <a:endParaRPr lang="en-US" sz="1400" dirty="0">
              <a:effectLst/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 lvl="1" indent="17970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indent="17970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Սահող</a:t>
            </a:r>
            <a:r>
              <a:rPr lang="en-US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կետով</a:t>
            </a:r>
            <a:r>
              <a:rPr lang="en-US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թվերի</a:t>
            </a:r>
            <a:r>
              <a:rPr lang="en-US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բաժանում</a:t>
            </a:r>
            <a:endParaRPr lang="en-US" sz="1800" dirty="0"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 lvl="1" indent="17970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Գրել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ծրագիր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որը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մուտքում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կստանա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2 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սահող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կետով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թիվ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և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կարտածի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առաջինի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և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երկրորդի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բաժանման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արդյունքում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ստացված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քանորդը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։ </a:t>
            </a:r>
          </a:p>
          <a:p>
            <a:pPr marL="408940" lvl="1" indent="17970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marR="0" indent="17970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Սեղանի</a:t>
            </a:r>
            <a:r>
              <a:rPr lang="en-US" sz="18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մակերես</a:t>
            </a:r>
            <a:endParaRPr lang="en-US" sz="1800" dirty="0">
              <a:effectLst/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 lvl="1" indent="17970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Պահանջվում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է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գրել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ծրագիր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որը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մուտքում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կստանա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ուղղանկյուն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սեղանի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հիմքերը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ու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բարձրությունը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և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կհաշվի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այդ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սեղանի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մակերեսը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Սեղանի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հիմքերը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և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բարձրությունը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կարող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են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լինել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ոչ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ամբողջ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թվեր</a:t>
            </a:r>
            <a:r>
              <a:rPr lang="en-US" sz="16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։ </a:t>
            </a:r>
          </a:p>
          <a:p>
            <a:pPr marL="408940" lvl="1" indent="17970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73FE788-7734-4EFA-9AD6-AD2A142E635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51418-CAD3-429F-8708-DA36A2F1DE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13E84-C6BD-4F56-B6CC-3A5D2724F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25</a:t>
            </a:fld>
            <a:endParaRPr lang="en-US" noProof="0" dirty="0"/>
          </a:p>
        </p:txBody>
      </p:sp>
      <p:pic>
        <p:nvPicPr>
          <p:cNvPr id="7" name="Picture Placeholder 5">
            <a:extLst>
              <a:ext uri="{FF2B5EF4-FFF2-40B4-BE49-F238E27FC236}">
                <a16:creationId xmlns:a16="http://schemas.microsoft.com/office/drawing/2014/main" id="{4227E93B-0898-4A2E-ABF1-C630CFE47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694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C133-2135-438B-8DA1-5ED1061C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Ամբողջ տիպեր, օրինակ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644EE-7F00-4C60-A963-F07E2B35D8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76F96-A65A-4542-8083-C3F531D20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26" name="Picture Placeholder 5">
            <a:extLst>
              <a:ext uri="{FF2B5EF4-FFF2-40B4-BE49-F238E27FC236}">
                <a16:creationId xmlns:a16="http://schemas.microsoft.com/office/drawing/2014/main" id="{5AE2A64D-BF36-4DC3-9BD0-D557F7793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D86DA8-90C8-4335-B91B-E8C85199E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421796"/>
            <a:ext cx="10805160" cy="349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4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9E83-8877-4F4B-988E-7022821C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Ամբողջ տիպերի չափի ստուգում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462D9DE-42FD-469B-9D8E-747178B99FB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C819B-1553-4480-8649-DA0CDBD87F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A47A3-6274-445E-AA0C-AFDC69AB4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3706F63-4DE8-4FF6-8E7E-334171806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C8AC22-F9B4-4EB0-BF19-68CD75D53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608699"/>
            <a:ext cx="10489154" cy="333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1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9E83-8877-4F4B-988E-7022821C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y-AM" dirty="0"/>
              <a:t>Հայտարարման համարժեքություն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462D9DE-42FD-469B-9D8E-747178B99FB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C819B-1553-4480-8649-DA0CDBD87F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247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A47A3-6274-445E-AA0C-AFDC69AB4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3706F63-4DE8-4FF6-8E7E-334171806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22C1ED-CB54-4DCA-9956-6F9FA0534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224037"/>
            <a:ext cx="8638445" cy="399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0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9E83-8877-4F4B-988E-7022821C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y-AM" dirty="0"/>
              <a:t>Հայտարարման համարժեքություն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462D9DE-42FD-469B-9D8E-747178B99FB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C819B-1553-4480-8649-DA0CDBD87F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247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A47A3-6274-445E-AA0C-AFDC69AB4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3706F63-4DE8-4FF6-8E7E-334171806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F05C8C-7742-4B30-829E-C6F8F780C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176973"/>
            <a:ext cx="8686800" cy="408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3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9E83-8877-4F4B-988E-7022821C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y-AM" dirty="0"/>
              <a:t>Հայտարարման համարժեքություն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462D9DE-42FD-469B-9D8E-747178B99FB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C819B-1553-4480-8649-DA0CDBD87F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247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A47A3-6274-445E-AA0C-AFDC69AB4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3706F63-4DE8-4FF6-8E7E-334171806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E27526-5706-49EE-A720-E0BB57855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28" y="2482410"/>
            <a:ext cx="9118715" cy="382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5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9E83-8877-4F4B-988E-7022821C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y-AM" dirty="0"/>
              <a:t>Գործողություններ ամբողջ տիպերի հետ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462D9DE-42FD-469B-9D8E-747178B99FB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C819B-1553-4480-8649-DA0CDBD87F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247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A47A3-6274-445E-AA0C-AFDC69AB4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3706F63-4DE8-4FF6-8E7E-334171806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03D7D1E-2932-4B40-8716-77AC7202D7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231886"/>
            <a:ext cx="10195559" cy="4473714"/>
          </a:xfrm>
        </p:spPr>
        <p:txBody>
          <a:bodyPr>
            <a:normAutofit/>
          </a:bodyPr>
          <a:lstStyle/>
          <a:p>
            <a:r>
              <a:rPr lang="hy-AM" sz="18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Ամբողջ տիպերի համար հասանելի են հետևյալգործողությունները՝</a:t>
            </a:r>
            <a:endParaRPr lang="en-US" sz="1800" b="0" i="0" u="none" strike="noStrike" baseline="0" dirty="0">
              <a:solidFill>
                <a:srgbClr val="000000"/>
              </a:solidFill>
              <a:latin typeface="Sylfaen" panose="010A0502050306030303" pitchFamily="18" charset="0"/>
            </a:endParaRPr>
          </a:p>
          <a:p>
            <a:pPr lvl="1"/>
            <a:r>
              <a:rPr lang="hy-AM" sz="16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+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	</a:t>
            </a:r>
            <a:r>
              <a:rPr lang="hy-AM" sz="16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երկու թվերի գումար</a:t>
            </a:r>
          </a:p>
          <a:p>
            <a:pPr lvl="1"/>
            <a:r>
              <a:rPr lang="hy-AM" sz="16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-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	</a:t>
            </a:r>
            <a:r>
              <a:rPr lang="hy-AM" sz="16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երկու թվերի տարբերություն</a:t>
            </a:r>
          </a:p>
          <a:p>
            <a:pPr lvl="1"/>
            <a:r>
              <a:rPr lang="hy-AM" sz="16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*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	</a:t>
            </a:r>
            <a:r>
              <a:rPr lang="hy-AM" sz="16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երկու թվերի արտադրյալ</a:t>
            </a:r>
          </a:p>
          <a:p>
            <a:pPr lvl="1"/>
            <a:r>
              <a:rPr lang="hy-AM" sz="16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/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	</a:t>
            </a:r>
            <a:r>
              <a:rPr lang="hy-AM" sz="16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երկու թվերի բաժանում ամբողջ մասով</a:t>
            </a:r>
          </a:p>
          <a:p>
            <a:pPr lvl="1"/>
            <a:r>
              <a:rPr lang="hy-AM" sz="16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%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	</a:t>
            </a:r>
            <a:r>
              <a:rPr lang="hy-AM" sz="16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երկու թվերի բաժանում մնացորդով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5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EC20-B4C4-4F78-85F8-1902FCF4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y-AM" dirty="0"/>
              <a:t>Գործողություններ ամբողջ տիպերի հետ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7435BB-5B9F-475D-8C39-9C17E367B3E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BB462-E1FE-47C3-B62C-EE97CF8B9E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5CF0F-F39A-4EB8-9CC8-AE675C558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EF0702-4DD2-47F5-8151-7236A9CB9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9646"/>
            <a:ext cx="12192000" cy="286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18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1463</TotalTime>
  <Words>430</Words>
  <Application>Microsoft Office PowerPoint</Application>
  <PresentationFormat>Widescreen</PresentationFormat>
  <Paragraphs>106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Sylfaen</vt:lpstr>
      <vt:lpstr>Tw Cen MT</vt:lpstr>
      <vt:lpstr>Tw Cen MT Condensed</vt:lpstr>
      <vt:lpstr>Wingdings 3</vt:lpstr>
      <vt:lpstr>ModernClassicBlock-3</vt:lpstr>
      <vt:lpstr>Արմաթ Դասավանդողների վերապատրաստում C++  </vt:lpstr>
      <vt:lpstr>Ամբողջ տիպ</vt:lpstr>
      <vt:lpstr>Ամբողջ տիպեր, օրինակ</vt:lpstr>
      <vt:lpstr>Ամբողջ տիպերի չափի ստուգում</vt:lpstr>
      <vt:lpstr>Հայտարարման համարժեքություն</vt:lpstr>
      <vt:lpstr>Հայտարարման համարժեքություն</vt:lpstr>
      <vt:lpstr>Հայտարարման համարժեքություն</vt:lpstr>
      <vt:lpstr>Գործողություններ ամբողջ տիպերի հետ</vt:lpstr>
      <vt:lpstr>Գործողություններ ամբողջ տիպերի հետ</vt:lpstr>
      <vt:lpstr>Գործողություններ ամբողջ տիպերի հետ</vt:lpstr>
      <vt:lpstr>Գործողություններ ամբողջ տիպերի հետ</vt:lpstr>
      <vt:lpstr>Զրոյի վրա բաժանում ամբողջ թվերի դեպքում</vt:lpstr>
      <vt:lpstr>Սահող կետով թվեր</vt:lpstr>
      <vt:lpstr>Սահող կետով թվեր</vt:lpstr>
      <vt:lpstr>Սահող կետով թվեր</vt:lpstr>
      <vt:lpstr>Գործողություններ սահող կետով թվերի հետ</vt:lpstr>
      <vt:lpstr>Ճշտության կորուստ</vt:lpstr>
      <vt:lpstr>Ճշտության կորուստ</vt:lpstr>
      <vt:lpstr>Զրոյի վրա բաժանում սահող կետով թվերի դեպքում</vt:lpstr>
      <vt:lpstr>Տվյալների մուտքագրում</vt:lpstr>
      <vt:lpstr>Տվյալների մուտքագրում</vt:lpstr>
      <vt:lpstr>Տվյալների մուտքագրում</vt:lpstr>
      <vt:lpstr>Տվյալների մուտքագրում</vt:lpstr>
      <vt:lpstr>Շրջանի Մակերես մակերես</vt:lpstr>
      <vt:lpstr>Խնդւրներ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Արմաթ Դասավանդողների վերապատրաստում C++ </dc:title>
  <dc:creator>Vahram Aharonyan</dc:creator>
  <cp:lastModifiedBy>Vahram Aharonyan</cp:lastModifiedBy>
  <cp:revision>8</cp:revision>
  <dcterms:created xsi:type="dcterms:W3CDTF">2021-10-13T14:16:11Z</dcterms:created>
  <dcterms:modified xsi:type="dcterms:W3CDTF">2021-10-20T18:12:54Z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