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5"/>
  </p:notesMasterIdLst>
  <p:handoutMasterIdLst>
    <p:handoutMasterId r:id="rId26"/>
  </p:handoutMasterIdLst>
  <p:sldIdLst>
    <p:sldId id="261" r:id="rId5"/>
    <p:sldId id="273" r:id="rId6"/>
    <p:sldId id="315" r:id="rId7"/>
    <p:sldId id="323" r:id="rId8"/>
    <p:sldId id="318" r:id="rId9"/>
    <p:sldId id="325" r:id="rId10"/>
    <p:sldId id="324" r:id="rId11"/>
    <p:sldId id="326" r:id="rId12"/>
    <p:sldId id="327" r:id="rId13"/>
    <p:sldId id="319" r:id="rId14"/>
    <p:sldId id="321" r:id="rId15"/>
    <p:sldId id="320" r:id="rId16"/>
    <p:sldId id="328" r:id="rId17"/>
    <p:sldId id="329" r:id="rId18"/>
    <p:sldId id="330" r:id="rId19"/>
    <p:sldId id="331" r:id="rId20"/>
    <p:sldId id="332" r:id="rId21"/>
    <p:sldId id="333" r:id="rId22"/>
    <p:sldId id="334" r:id="rId23"/>
    <p:sldId id="33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621"/>
    <a:srgbClr val="EEEEEE"/>
    <a:srgbClr val="87175F"/>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455" autoAdjust="0"/>
  </p:normalViewPr>
  <p:slideViewPr>
    <p:cSldViewPr>
      <p:cViewPr varScale="1">
        <p:scale>
          <a:sx n="72" d="100"/>
          <a:sy n="72" d="100"/>
        </p:scale>
        <p:origin x="2016" y="6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10/19/2021</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10/19/2021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When the variables in the example above are declared, they have an undetermined value until they are assigned a value for the first time. But it is possible for a variable to have a specific value from the moment it is declared. This is called the </a:t>
            </a:r>
            <a:r>
              <a:rPr lang="en-US" b="0" i="1" dirty="0">
                <a:solidFill>
                  <a:srgbClr val="000000"/>
                </a:solidFill>
                <a:effectLst/>
                <a:latin typeface="verdana" panose="020B0604030504040204" pitchFamily="34" charset="0"/>
              </a:rPr>
              <a:t>initialization</a:t>
            </a:r>
            <a:r>
              <a:rPr lang="en-US" b="0" i="0" dirty="0">
                <a:solidFill>
                  <a:srgbClr val="000000"/>
                </a:solidFill>
                <a:effectLst/>
                <a:latin typeface="verdana" panose="020B0604030504040204" pitchFamily="34" charset="0"/>
              </a:rPr>
              <a:t> of the variable.</a:t>
            </a:r>
            <a:br>
              <a:rPr lang="en-US" dirty="0"/>
            </a:br>
            <a:br>
              <a:rPr lang="en-US" dirty="0"/>
            </a:br>
            <a:r>
              <a:rPr lang="en-US" b="0" i="0" dirty="0">
                <a:solidFill>
                  <a:srgbClr val="000000"/>
                </a:solidFill>
                <a:effectLst/>
                <a:latin typeface="verdana" panose="020B0604030504040204" pitchFamily="34" charset="0"/>
              </a:rPr>
              <a:t>In C++, there are three ways to initialize variables. They are all equivalent and are reminiscent of the evolution of the language over the years:</a:t>
            </a:r>
            <a:br>
              <a:rPr lang="en-US" dirty="0"/>
            </a:br>
            <a:br>
              <a:rPr lang="en-US" dirty="0"/>
            </a:br>
            <a:r>
              <a:rPr lang="en-US" b="0" i="0" dirty="0">
                <a:solidFill>
                  <a:srgbClr val="000000"/>
                </a:solidFill>
                <a:effectLst/>
                <a:latin typeface="verdana" panose="020B0604030504040204" pitchFamily="34" charset="0"/>
              </a:rPr>
              <a:t>The first one, known as </a:t>
            </a:r>
            <a:r>
              <a:rPr lang="en-US" b="0" i="1" dirty="0">
                <a:solidFill>
                  <a:srgbClr val="000000"/>
                </a:solidFill>
                <a:effectLst/>
                <a:latin typeface="verdana" panose="020B0604030504040204" pitchFamily="34" charset="0"/>
              </a:rPr>
              <a:t>c-like initialization</a:t>
            </a:r>
            <a:r>
              <a:rPr lang="en-US" b="0" i="0" dirty="0">
                <a:solidFill>
                  <a:srgbClr val="000000"/>
                </a:solidFill>
                <a:effectLst/>
                <a:latin typeface="verdana" panose="020B0604030504040204" pitchFamily="34" charset="0"/>
              </a:rPr>
              <a:t> (because it is inherited from the C language), consists of appending an equal sign followed by the value to which the variable is initialized:</a:t>
            </a:r>
          </a:p>
          <a:p>
            <a:endParaRPr lang="en-US" b="0" i="0" dirty="0">
              <a:solidFill>
                <a:srgbClr val="000000"/>
              </a:solidFill>
              <a:effectLst/>
              <a:latin typeface="verdana" panose="020B0604030504040204" pitchFamily="34" charset="0"/>
            </a:endParaRPr>
          </a:p>
          <a:p>
            <a:r>
              <a:rPr lang="en-US" i="0" dirty="0">
                <a:solidFill>
                  <a:srgbClr val="0000B0"/>
                </a:solidFill>
                <a:effectLst/>
              </a:rPr>
              <a:t>int</a:t>
            </a:r>
            <a:r>
              <a:rPr lang="en-US" dirty="0">
                <a:effectLst/>
              </a:rPr>
              <a:t> x = 0;</a:t>
            </a:r>
            <a:br>
              <a:rPr lang="en-US" dirty="0"/>
            </a:br>
            <a:endParaRPr lang="en-US" b="0" i="0" dirty="0">
              <a:solidFill>
                <a:srgbClr val="000000"/>
              </a:solidFill>
              <a:effectLst/>
              <a:latin typeface="verdana" panose="020B0604030504040204" pitchFamily="34" charset="0"/>
            </a:endParaRPr>
          </a:p>
          <a:p>
            <a:r>
              <a:rPr lang="en-US" dirty="0"/>
              <a:t>A second method, known as </a:t>
            </a:r>
            <a:r>
              <a:rPr lang="en-US" i="1" dirty="0"/>
              <a:t>constructor initialization</a:t>
            </a:r>
            <a:r>
              <a:rPr lang="en-US" dirty="0"/>
              <a:t> (introduced by the C++ language), encloses the initial value between parentheses (()):</a:t>
            </a:r>
            <a:br>
              <a:rPr lang="en-US" dirty="0"/>
            </a:br>
            <a:br>
              <a:rPr lang="en-US" dirty="0"/>
            </a:br>
            <a:r>
              <a:rPr lang="en-US" dirty="0"/>
              <a:t>type identifier (</a:t>
            </a:r>
            <a:r>
              <a:rPr lang="en-US" dirty="0" err="1"/>
              <a:t>initial_value</a:t>
            </a:r>
            <a:r>
              <a:rPr lang="en-US" dirty="0"/>
              <a:t>);</a:t>
            </a:r>
            <a:br>
              <a:rPr lang="en-US" dirty="0"/>
            </a:br>
            <a:r>
              <a:rPr lang="en-US" dirty="0"/>
              <a:t>For example:</a:t>
            </a:r>
            <a:br>
              <a:rPr lang="en-US" dirty="0"/>
            </a:br>
            <a:br>
              <a:rPr lang="en-US" dirty="0"/>
            </a:br>
            <a:r>
              <a:rPr lang="en-US" b="0" i="0" dirty="0">
                <a:solidFill>
                  <a:srgbClr val="A0A0A0"/>
                </a:solidFill>
                <a:effectLst/>
                <a:latin typeface="verdana" panose="020B0604030504040204" pitchFamily="34" charset="0"/>
              </a:rPr>
              <a:t> </a:t>
            </a:r>
            <a:r>
              <a:rPr lang="en-US" b="0" i="0" dirty="0">
                <a:solidFill>
                  <a:srgbClr val="0000B0"/>
                </a:solidFill>
                <a:effectLst/>
                <a:latin typeface="verdana" panose="020B0604030504040204" pitchFamily="34" charset="0"/>
              </a:rPr>
              <a:t>int</a:t>
            </a:r>
            <a:r>
              <a:rPr lang="en-US" b="0" i="0" dirty="0">
                <a:solidFill>
                  <a:srgbClr val="000000"/>
                </a:solidFill>
                <a:effectLst/>
                <a:latin typeface="verdana" panose="020B0604030504040204" pitchFamily="34" charset="0"/>
              </a:rPr>
              <a:t> x (0);</a:t>
            </a:r>
          </a:p>
          <a:p>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Finally, a third method, known as </a:t>
            </a:r>
            <a:r>
              <a:rPr lang="en-US" b="0" i="1" dirty="0">
                <a:solidFill>
                  <a:srgbClr val="000000"/>
                </a:solidFill>
                <a:effectLst/>
                <a:latin typeface="verdana" panose="020B0604030504040204" pitchFamily="34" charset="0"/>
              </a:rPr>
              <a:t>uniform initialization</a:t>
            </a:r>
            <a:r>
              <a:rPr lang="en-US" b="0" i="0" dirty="0">
                <a:solidFill>
                  <a:srgbClr val="000000"/>
                </a:solidFill>
                <a:effectLst/>
                <a:latin typeface="verdana" panose="020B0604030504040204" pitchFamily="34" charset="0"/>
              </a:rPr>
              <a:t>, similar to the above, but using curly braces (</a:t>
            </a:r>
            <a:r>
              <a:rPr lang="en-US" dirty="0"/>
              <a:t>{}</a:t>
            </a:r>
            <a:r>
              <a:rPr lang="en-US" b="0" i="0" dirty="0">
                <a:solidFill>
                  <a:srgbClr val="000000"/>
                </a:solidFill>
                <a:effectLst/>
                <a:latin typeface="verdana" panose="020B0604030504040204" pitchFamily="34" charset="0"/>
              </a:rPr>
              <a:t>) instead of parentheses (this was introduced by the revision of the C++ standard, in 2011):</a:t>
            </a:r>
            <a:br>
              <a:rPr lang="en-US" dirty="0"/>
            </a:br>
            <a:br>
              <a:rPr lang="en-US" dirty="0"/>
            </a:br>
            <a:r>
              <a:rPr lang="en-US" dirty="0"/>
              <a:t>type identifier {</a:t>
            </a:r>
            <a:r>
              <a:rPr lang="en-US" dirty="0" err="1"/>
              <a:t>initial_value</a:t>
            </a:r>
            <a:r>
              <a:rPr lang="en-US" dirty="0"/>
              <a:t>};</a:t>
            </a:r>
            <a:br>
              <a:rPr lang="en-US" dirty="0"/>
            </a:br>
            <a:r>
              <a:rPr lang="en-US" b="0" i="0" dirty="0">
                <a:solidFill>
                  <a:srgbClr val="000000"/>
                </a:solidFill>
                <a:effectLst/>
                <a:latin typeface="verdana" panose="020B0604030504040204" pitchFamily="34" charset="0"/>
              </a:rPr>
              <a:t>For example:</a:t>
            </a:r>
            <a:br>
              <a:rPr lang="en-US" dirty="0"/>
            </a:br>
            <a:br>
              <a:rPr lang="en-US" dirty="0"/>
            </a:br>
            <a:r>
              <a:rPr lang="en-US" b="0" i="0" dirty="0">
                <a:solidFill>
                  <a:srgbClr val="A0A0A0"/>
                </a:solidFill>
                <a:effectLst/>
                <a:latin typeface="verdana" panose="020B0604030504040204" pitchFamily="34" charset="0"/>
              </a:rPr>
              <a:t> </a:t>
            </a:r>
            <a:r>
              <a:rPr lang="en-US" b="0" i="0" dirty="0">
                <a:solidFill>
                  <a:srgbClr val="0000B0"/>
                </a:solidFill>
                <a:effectLst/>
                <a:latin typeface="verdana" panose="020B0604030504040204" pitchFamily="34" charset="0"/>
              </a:rPr>
              <a:t>int</a:t>
            </a:r>
            <a:r>
              <a:rPr lang="en-US" b="0" i="0" dirty="0">
                <a:solidFill>
                  <a:srgbClr val="000000"/>
                </a:solidFill>
                <a:effectLst/>
                <a:latin typeface="verdana" panose="020B0604030504040204" pitchFamily="34" charset="0"/>
              </a:rPr>
              <a:t> x {0}; </a:t>
            </a:r>
          </a:p>
          <a:p>
            <a:br>
              <a:rPr lang="en-US" dirty="0"/>
            </a:br>
            <a:br>
              <a:rPr lang="en-US" dirty="0"/>
            </a:br>
            <a:r>
              <a:rPr lang="en-US" b="0" i="0" dirty="0">
                <a:solidFill>
                  <a:srgbClr val="000000"/>
                </a:solidFill>
                <a:effectLst/>
                <a:latin typeface="verdana" panose="020B0604030504040204" pitchFamily="34" charset="0"/>
              </a:rPr>
              <a:t>All three ways of initializing variables are valid and equivalent in C++.</a:t>
            </a:r>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3092916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variable needs a name that identifies it and distinguishes it from the others. For example, in the previous code the variable names were a, b, and result, but we could have called the variables any names we could have come up with, as long as they were valid C++ identifiers.</a:t>
            </a: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418418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Computers understand only one language and that language consists of sets of instructions made of ones and zeros. This computer language is appropriately called </a:t>
            </a:r>
            <a:r>
              <a:rPr lang="en-US" i="1" dirty="0"/>
              <a:t>machine language</a:t>
            </a:r>
            <a:r>
              <a:rPr lang="en-US" dirty="0"/>
              <a:t>.</a:t>
            </a:r>
            <a:br>
              <a:rPr lang="en-US" dirty="0"/>
            </a:br>
            <a:br>
              <a:rPr lang="en-US" dirty="0"/>
            </a:br>
            <a:r>
              <a:rPr lang="en-US" dirty="0"/>
              <a:t>A single instruction to a computer could look like this:</a:t>
            </a:r>
            <a:br>
              <a:rPr lang="en-US" dirty="0"/>
            </a:br>
            <a:r>
              <a:rPr lang="en-US" dirty="0"/>
              <a:t>A particular computer's machine language program that allows a user to input two numbers, adds the two numbers together, and displays the total could include these machine code instructions:</a:t>
            </a:r>
            <a:br>
              <a:rPr lang="en-US" dirty="0"/>
            </a:br>
            <a:r>
              <a:rPr lang="en-US" dirty="0"/>
              <a:t>As you can imagine, programming a computer directly in machine language using only ones and zeros is very tedious and error prone. To make programming easier, high level languages have been developed. High level programs also make it easier for programmers to inspect and understand each other's programs easier.</a:t>
            </a:r>
            <a:br>
              <a:rPr lang="en-US" dirty="0"/>
            </a:br>
            <a:br>
              <a:rPr lang="en-US" dirty="0"/>
            </a:br>
            <a:r>
              <a:rPr lang="en-US" dirty="0"/>
              <a:t>Even if you cannot really understand the code above, you should be able to appreciate how much easier it will be to program in the C++ language as opposed to machine language.</a:t>
            </a:r>
            <a:br>
              <a:rPr lang="en-US" dirty="0"/>
            </a:br>
            <a:br>
              <a:rPr lang="en-US" dirty="0"/>
            </a:br>
            <a:r>
              <a:rPr lang="en-US" dirty="0"/>
              <a:t>Because a computer can only understand machine language and humans wish to write in high level languages high level languages have to be re-written (translated) into machine language at some point. This is done by special programs called compilers, interpreters, or assemblers that are built into the various programming applications.</a:t>
            </a:r>
            <a:br>
              <a:rPr lang="en-US" dirty="0"/>
            </a:br>
            <a:br>
              <a:rPr lang="en-US" dirty="0"/>
            </a:br>
            <a:r>
              <a:rPr lang="en-US" dirty="0"/>
              <a:t>C++ is designed to be a compiled language, meaning that it is generally translated into machine language that can be understood directly by the system, making the generated program highly efficient. For that, a set of tools are needed, known as the development toolchain, whose core are a compiler and its linker.</a:t>
            </a: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1: // my first program in C++ Two slash signs indicate that the rest of the line is a comment inserted by the programmer but which has no effect on the behavior of the program. Programmers use them to include short explanations or observations concerning the code or program. In this case, it is a brief introductory description of the program.</a:t>
            </a:r>
            <a:br>
              <a:rPr lang="en-US" dirty="0"/>
            </a:br>
            <a:br>
              <a:rPr lang="en-US" dirty="0"/>
            </a:br>
            <a:r>
              <a:rPr lang="en-US" dirty="0"/>
              <a:t>Line 2: #include &lt;iostream&gt; Lines beginning with a hash sign (#) are directives read and interpreted by what is known as the </a:t>
            </a:r>
            <a:r>
              <a:rPr lang="en-US" i="1" dirty="0"/>
              <a:t>preprocessor</a:t>
            </a:r>
            <a:r>
              <a:rPr lang="en-US" dirty="0"/>
              <a:t>. They are special lines interpreted before the compilation of the program itself begins. In this case, the directive #include &lt;iostream&gt;, instructs the preprocessor to include a section of standard C++ code, known as </a:t>
            </a:r>
            <a:r>
              <a:rPr lang="en-US" i="1" dirty="0"/>
              <a:t>header iostream</a:t>
            </a:r>
            <a:r>
              <a:rPr lang="en-US" dirty="0"/>
              <a:t>, that allows to perform standard input and output operations, such as writing the output of this program (Hello World) to the screen.</a:t>
            </a:r>
            <a:endParaRPr lang="hy-AM" dirty="0"/>
          </a:p>
          <a:p>
            <a:endParaRPr lang="hy-AM" dirty="0"/>
          </a:p>
          <a:p>
            <a:r>
              <a:rPr lang="en-US" dirty="0"/>
              <a:t>Line 3: A blank line. Blank lines have no effect on a program. They simply improve readability of the code.</a:t>
            </a:r>
            <a:endParaRPr lang="hy-AM" dirty="0"/>
          </a:p>
          <a:p>
            <a:endParaRPr lang="hy-AM" dirty="0"/>
          </a:p>
          <a:p>
            <a:endParaRPr lang="en-US" dirty="0"/>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3536921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line initiates the declaration of a function. Essentially, a function is a group of code statements which are given a name: in this case, this gives the name "main" to the group of code statements that follow. Functions will be discussed in detail in a later chapter, but essentially, their definition is introduced with a succession of a type (int), a name (main) and a pair of parentheses (()), optionally including parameters.</a:t>
            </a:r>
            <a:br>
              <a:rPr lang="en-US" dirty="0"/>
            </a:br>
            <a:br>
              <a:rPr lang="en-US" dirty="0"/>
            </a:br>
            <a:r>
              <a:rPr lang="en-US" dirty="0"/>
              <a:t>The function named main is a special function in all C++ programs; it is the function called when the program is run. The execution of all C++ programs begins with the main function, regardless of where the function is actually located within the code.</a:t>
            </a: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64665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Lines 5 and 7: { and } </a:t>
            </a:r>
          </a:p>
          <a:p>
            <a:r>
              <a:rPr lang="en-US" dirty="0"/>
              <a:t>The open brace ({) at line 5 indicates the beginning of main's function definition, and the closing brace (}) at line 7, indicates its end. Everything between these braces is the function's body that defines what happens when main is called. All functions use braces to indicate the beginning and end of their definitions.</a:t>
            </a:r>
          </a:p>
          <a:p>
            <a:endParaRPr lang="en-US" dirty="0"/>
          </a:p>
          <a:p>
            <a:r>
              <a:rPr lang="en-US" dirty="0"/>
              <a:t>Line 6: </a:t>
            </a:r>
          </a:p>
          <a:p>
            <a:r>
              <a:rPr lang="en-US" dirty="0"/>
              <a:t>std::</a:t>
            </a:r>
            <a:r>
              <a:rPr lang="en-US" dirty="0" err="1"/>
              <a:t>cout</a:t>
            </a:r>
            <a:r>
              <a:rPr lang="en-US" dirty="0"/>
              <a:t> &lt;&lt; "Hello World!"; This line is a C++ statement. A statement is an expression that can actually produce some effect. It is the meat of a program, specifying its actual behavior. Statements are executed in the same order that they appear within a function's body.</a:t>
            </a:r>
            <a:br>
              <a:rPr lang="en-US" dirty="0"/>
            </a:br>
            <a:br>
              <a:rPr lang="en-US" dirty="0"/>
            </a:br>
            <a:r>
              <a:rPr lang="en-US" dirty="0"/>
              <a:t>This statement has three parts: First, std::</a:t>
            </a:r>
            <a:r>
              <a:rPr lang="en-US" dirty="0" err="1"/>
              <a:t>cout</a:t>
            </a:r>
            <a:r>
              <a:rPr lang="en-US" dirty="0"/>
              <a:t>, which identifies the </a:t>
            </a:r>
            <a:r>
              <a:rPr lang="en-US" b="1" dirty="0"/>
              <a:t>st</a:t>
            </a:r>
            <a:r>
              <a:rPr lang="en-US" dirty="0"/>
              <a:t>andar</a:t>
            </a:r>
            <a:r>
              <a:rPr lang="en-US" b="1" dirty="0"/>
              <a:t>d</a:t>
            </a:r>
            <a:r>
              <a:rPr lang="en-US" dirty="0"/>
              <a:t> </a:t>
            </a:r>
            <a:r>
              <a:rPr lang="en-US" b="1" dirty="0"/>
              <a:t>c</a:t>
            </a:r>
            <a:r>
              <a:rPr lang="en-US" dirty="0"/>
              <a:t>haracter </a:t>
            </a:r>
            <a:r>
              <a:rPr lang="en-US" b="1" dirty="0"/>
              <a:t>out</a:t>
            </a:r>
            <a:r>
              <a:rPr lang="en-US" dirty="0"/>
              <a:t>put device (usually, this is the computer screen). Second, the insertion operator (&lt;&lt;), which indicates that what follows is inserted into std::</a:t>
            </a:r>
            <a:r>
              <a:rPr lang="en-US" dirty="0" err="1"/>
              <a:t>cout</a:t>
            </a:r>
            <a:r>
              <a:rPr lang="en-US" dirty="0"/>
              <a:t>. Finally, a sentence within quotes ("Hello world!"), is the content inserted into the standard output.</a:t>
            </a:r>
            <a:br>
              <a:rPr lang="en-US" dirty="0"/>
            </a:br>
            <a:br>
              <a:rPr lang="en-US" dirty="0"/>
            </a:br>
            <a:r>
              <a:rPr lang="en-US" dirty="0"/>
              <a:t>Notice that the statement ends with a semicolon (;). This character marks the end of the statement, just as the period ends a sentence in English. All C++ statements must end with a semicolon character. One of the most common syntax errors in C++ is forgetting to end a statement with a semicolon.</a:t>
            </a: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71525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usefulness of the "Hello World" programs shown in the previous chapter is rather questionable. We had to write several lines of code, compile them, and then execute the resulting program, just to obtain the result of a simple sentence written on the screen. It certainly would have been much faster to type the output sentence ourselves.</a:t>
            </a:r>
            <a:br>
              <a:rPr lang="en-US" dirty="0"/>
            </a:br>
            <a:br>
              <a:rPr lang="en-US" dirty="0"/>
            </a:br>
            <a:r>
              <a:rPr lang="en-US" dirty="0"/>
              <a:t>However, programming is not limited only to printing simple texts on the screen. In order to go a little further on and to become able to write programs that perform useful tasks that really save us work, we need to introduce the concept of </a:t>
            </a:r>
            <a:r>
              <a:rPr lang="en-US" i="1" dirty="0"/>
              <a:t>variables</a:t>
            </a:r>
            <a:r>
              <a:rPr lang="en-US" dirty="0"/>
              <a:t>.</a:t>
            </a:r>
            <a:br>
              <a:rPr lang="en-US" dirty="0"/>
            </a:br>
            <a:br>
              <a:rPr lang="en-US" dirty="0"/>
            </a:br>
            <a:r>
              <a:rPr lang="en-US" dirty="0"/>
              <a:t>Let's imagine that I ask you to remember the number 5, and then I ask you to also memorize the number 2 at the same time. You have just stored two different values in your memory (5 and 2). Now, if I ask you to add 1 to the first number I said, you should be retaining the numbers 6 (that is 5+1) and 2 in your memory. Then we could, for example, subtract these values and obtain 4 as result.</a:t>
            </a:r>
            <a:br>
              <a:rPr lang="en-US" dirty="0"/>
            </a:br>
            <a:br>
              <a:rPr lang="en-US" dirty="0"/>
            </a:br>
            <a:r>
              <a:rPr lang="en-US" dirty="0"/>
              <a:t>Obviously, this is a very simple example, since we have only used two small integer values, but consider that your computer can store millions of numbers like these at the same time and conduct sophisticated mathematical operations with them.</a:t>
            </a:r>
            <a:br>
              <a:rPr lang="en-US" dirty="0"/>
            </a:br>
            <a:br>
              <a:rPr lang="en-US" dirty="0"/>
            </a:br>
            <a:r>
              <a:rPr lang="en-US" dirty="0"/>
              <a:t>We can now define </a:t>
            </a:r>
            <a:r>
              <a:rPr lang="en-US" i="1" dirty="0"/>
              <a:t>variable</a:t>
            </a:r>
            <a:r>
              <a:rPr lang="en-US" dirty="0"/>
              <a:t> as a portion of memory to store a value.</a:t>
            </a:r>
            <a:br>
              <a:rPr lang="en-US" dirty="0"/>
            </a:br>
            <a:br>
              <a:rPr lang="en-US" dirty="0"/>
            </a:br>
            <a:r>
              <a:rPr lang="en-US" dirty="0"/>
              <a:t>Each variable needs a name that identifies it and distinguishes it from the others. For example, in the previous code the variable names were a, b, and result, but we could have called the variables any names we could have come up with, as long as they were valid C++ identifiers.</a:t>
            </a: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254641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values of variables are stored somewhere in an unspecified location in the computer memory as zeros and ones. Our program does not need to know the exact location where a variable is stored; it can simply refer to it by its name. What the program needs to be aware of is the kind of data stored in the variable. It's not the same to store a simple integer as it is to store a letter or a large floating-point number; even though they are all represented using zeros and ones, they are not interpreted in the same way, and in many cases, they don't occupy the same amount of memory.</a:t>
            </a:r>
            <a:endParaRPr lang="hy-AM" b="0" i="0" dirty="0">
              <a:solidFill>
                <a:srgbClr val="000000"/>
              </a:solidFill>
              <a:effectLst/>
              <a:latin typeface="verdana" panose="020B0604030504040204" pitchFamily="34" charset="0"/>
            </a:endParaRPr>
          </a:p>
          <a:p>
            <a:endParaRPr lang="hy-AM"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Fundamental data types are basic types implemented directly by the language that represent the basic storage units supported natively by most systems.</a:t>
            </a:r>
            <a:endParaRPr lang="hy-AM" b="0" i="0" dirty="0">
              <a:solidFill>
                <a:srgbClr val="000000"/>
              </a:solidFill>
              <a:effectLst/>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227718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C++ is a strongly-typed language, and requires every variable to be declared with its type before its first use. This informs the compiler the size to reserve in memory for the variable and how to interpret its value. The syntax to declare a new variable in C++ is straightforward: we simply write the type followed by the variable name (i.e., its identifier). </a:t>
            </a:r>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4183652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162696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ft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2839203" y="1371600"/>
            <a:ext cx="6513591" cy="2275238"/>
          </a:xfrm>
        </p:spPr>
        <p:txBody>
          <a:bodyPr>
            <a:normAutofit fontScale="90000"/>
          </a:bodyPr>
          <a:lstStyle/>
          <a:p>
            <a:r>
              <a:rPr lang="hy-AM" dirty="0"/>
              <a:t>Արմաթ</a:t>
            </a:r>
            <a:br>
              <a:rPr lang="hy-AM" dirty="0"/>
            </a:br>
            <a:r>
              <a:rPr lang="hy-AM" dirty="0"/>
              <a:t>Դասավանդողների</a:t>
            </a:r>
            <a:br>
              <a:rPr lang="hy-AM" dirty="0"/>
            </a:br>
            <a:r>
              <a:rPr lang="hy-AM" dirty="0"/>
              <a:t>վերապատրաստում</a:t>
            </a:r>
            <a:br>
              <a:rPr lang="hy-AM" dirty="0"/>
            </a:br>
            <a:r>
              <a:rPr lang="en-US" dirty="0"/>
              <a:t>C++</a:t>
            </a:r>
            <a:br>
              <a:rPr lang="en-US" dirty="0"/>
            </a:b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a:xfrm>
            <a:off x="4059705" y="4023360"/>
            <a:ext cx="4072586" cy="1463040"/>
          </a:xfrm>
        </p:spPr>
        <p:txBody>
          <a:bodyPr/>
          <a:lstStyle/>
          <a:p>
            <a:r>
              <a:rPr lang="hy-AM" dirty="0"/>
              <a:t>Դաս </a:t>
            </a:r>
            <a:r>
              <a:rPr lang="en-US" dirty="0"/>
              <a:t>#2</a:t>
            </a:r>
            <a:endParaRPr lang="hy-AM" dirty="0"/>
          </a:p>
        </p:txBody>
      </p:sp>
      <p:sp>
        <p:nvSpPr>
          <p:cNvPr id="8" name="Subtitle 6">
            <a:extLst>
              <a:ext uri="{FF2B5EF4-FFF2-40B4-BE49-F238E27FC236}">
                <a16:creationId xmlns:a16="http://schemas.microsoft.com/office/drawing/2014/main" id="{D39C7E2A-BC5E-4BFD-9A1C-25744775EE54}"/>
              </a:ext>
            </a:extLst>
          </p:cNvPr>
          <p:cNvSpPr txBox="1">
            <a:spLocks/>
          </p:cNvSpPr>
          <p:nvPr/>
        </p:nvSpPr>
        <p:spPr>
          <a:xfrm>
            <a:off x="1143000" y="5821680"/>
            <a:ext cx="6172200" cy="1463040"/>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0"/>
              </a:spcBef>
              <a:spcAft>
                <a:spcPts val="200"/>
              </a:spcAft>
              <a:buClr>
                <a:schemeClr val="accent1"/>
              </a:buClr>
              <a:buSzPct val="100000"/>
              <a:buFont typeface="Arial" panose="020B0604020202020204" pitchFamily="34" charset="0"/>
              <a:buNone/>
              <a:defRPr lang="en-US" sz="2000" kern="1200" dirty="0">
                <a:solidFill>
                  <a:schemeClr val="bg1"/>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Arial" panose="020B0604020202020204" pitchFamily="34" charset="0"/>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Arial" panose="020B0604020202020204" pitchFamily="34" charset="0"/>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Arial" panose="020B0604020202020204" pitchFamily="34" charset="0"/>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r>
              <a:rPr lang="hy-AM" sz="1600" dirty="0"/>
              <a:t>Դասընթացավար՝ Վահրամ Ահարոնյան</a:t>
            </a:r>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1178-BD26-46A3-803D-8F9570479AF3}"/>
              </a:ext>
            </a:extLst>
          </p:cNvPr>
          <p:cNvSpPr>
            <a:spLocks noGrp="1"/>
          </p:cNvSpPr>
          <p:nvPr>
            <p:ph type="title"/>
          </p:nvPr>
        </p:nvSpPr>
        <p:spPr/>
        <p:txBody>
          <a:bodyPr/>
          <a:lstStyle/>
          <a:p>
            <a:r>
              <a:rPr lang="hy-AM" dirty="0"/>
              <a:t>Փոփոխականներ և տիպեր</a:t>
            </a:r>
            <a:endParaRPr lang="en-US" dirty="0"/>
          </a:p>
        </p:txBody>
      </p:sp>
      <p:sp>
        <p:nvSpPr>
          <p:cNvPr id="3" name="Content Placeholder 2">
            <a:extLst>
              <a:ext uri="{FF2B5EF4-FFF2-40B4-BE49-F238E27FC236}">
                <a16:creationId xmlns:a16="http://schemas.microsoft.com/office/drawing/2014/main" id="{62BE87E7-D2E6-4EA9-BF40-7707FBC46235}"/>
              </a:ext>
            </a:extLst>
          </p:cNvPr>
          <p:cNvSpPr>
            <a:spLocks noGrp="1"/>
          </p:cNvSpPr>
          <p:nvPr>
            <p:ph sz="quarter" idx="13"/>
          </p:nvPr>
        </p:nvSpPr>
        <p:spPr>
          <a:xfrm>
            <a:off x="548641" y="2667000"/>
            <a:ext cx="7985759" cy="3672840"/>
          </a:xfrm>
        </p:spPr>
        <p:txBody>
          <a:bodyPr/>
          <a:lstStyle/>
          <a:p>
            <a:r>
              <a:rPr lang="hy-AM" dirty="0"/>
              <a:t>Փոփոխականը՝ որպես հիշողության բջիջ, որտեղ պահվում է արժեք։</a:t>
            </a:r>
          </a:p>
          <a:p>
            <a:r>
              <a:rPr lang="hy-AM" dirty="0"/>
              <a:t>Յուրաքանչյուր փոփոխական ունի</a:t>
            </a:r>
          </a:p>
          <a:p>
            <a:pPr lvl="1"/>
            <a:r>
              <a:rPr lang="hy-AM" dirty="0"/>
              <a:t>Անուն</a:t>
            </a:r>
          </a:p>
          <a:p>
            <a:pPr lvl="1"/>
            <a:r>
              <a:rPr lang="hy-AM" dirty="0"/>
              <a:t>Տիպ</a:t>
            </a:r>
            <a:endParaRPr lang="en-US" dirty="0"/>
          </a:p>
          <a:p>
            <a:r>
              <a:rPr lang="hy-AM" dirty="0"/>
              <a:t>Չի կարելի օգտագործել «բանալի-բառեր» որպես փոփոխականի անուններ՝ </a:t>
            </a:r>
            <a:r>
              <a:rPr lang="en-US" dirty="0"/>
              <a:t>if, </a:t>
            </a:r>
            <a:r>
              <a:rPr lang="en-US" dirty="0" err="1"/>
              <a:t>const,class</a:t>
            </a:r>
            <a:r>
              <a:rPr lang="en-US" dirty="0"/>
              <a:t>, return…</a:t>
            </a:r>
          </a:p>
          <a:p>
            <a:r>
              <a:rPr lang="hy-AM" dirty="0"/>
              <a:t>Մեծատառ/փոքրատառ-&gt;տարբեր փոփոխականներ</a:t>
            </a:r>
            <a:r>
              <a:rPr lang="en-US" dirty="0"/>
              <a:t> (case sensitive)</a:t>
            </a:r>
          </a:p>
        </p:txBody>
      </p:sp>
      <p:sp>
        <p:nvSpPr>
          <p:cNvPr id="4" name="Picture Placeholder 3">
            <a:extLst>
              <a:ext uri="{FF2B5EF4-FFF2-40B4-BE49-F238E27FC236}">
                <a16:creationId xmlns:a16="http://schemas.microsoft.com/office/drawing/2014/main" id="{B866512D-DA5C-4EFB-A6ED-D7577283F12A}"/>
              </a:ext>
            </a:extLst>
          </p:cNvPr>
          <p:cNvSpPr>
            <a:spLocks noGrp="1"/>
          </p:cNvSpPr>
          <p:nvPr>
            <p:ph type="pic" sz="quarter" idx="15"/>
          </p:nvPr>
        </p:nvSpPr>
        <p:spPr/>
      </p:sp>
      <p:sp>
        <p:nvSpPr>
          <p:cNvPr id="5" name="Text Placeholder 4">
            <a:extLst>
              <a:ext uri="{FF2B5EF4-FFF2-40B4-BE49-F238E27FC236}">
                <a16:creationId xmlns:a16="http://schemas.microsoft.com/office/drawing/2014/main" id="{513FFD59-59B5-4CCE-9628-A2620B5E5F6C}"/>
              </a:ext>
            </a:extLst>
          </p:cNvPr>
          <p:cNvSpPr>
            <a:spLocks noGrp="1"/>
          </p:cNvSpPr>
          <p:nvPr>
            <p:ph type="body" sz="quarter" idx="16"/>
          </p:nvPr>
        </p:nvSpPr>
        <p:spPr>
          <a:xfrm>
            <a:off x="-1" y="1676400"/>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80517B55-CDED-4E86-AF66-2CD76BCAEF9A}"/>
              </a:ext>
            </a:extLst>
          </p:cNvPr>
          <p:cNvSpPr>
            <a:spLocks noGrp="1"/>
          </p:cNvSpPr>
          <p:nvPr>
            <p:ph type="sldNum" sz="quarter" idx="4"/>
          </p:nvPr>
        </p:nvSpPr>
        <p:spPr/>
        <p:txBody>
          <a:bodyPr/>
          <a:lstStyle/>
          <a:p>
            <a:fld id="{4FAB73BC-B049-4115-A692-8D63A059BFB8}" type="slidenum">
              <a:rPr lang="en-US" noProof="0" smtClean="0"/>
              <a:pPr/>
              <a:t>10</a:t>
            </a:fld>
            <a:endParaRPr lang="en-US" noProof="0" dirty="0"/>
          </a:p>
        </p:txBody>
      </p:sp>
      <p:pic>
        <p:nvPicPr>
          <p:cNvPr id="9" name="Picture Placeholder 5">
            <a:extLst>
              <a:ext uri="{FF2B5EF4-FFF2-40B4-BE49-F238E27FC236}">
                <a16:creationId xmlns:a16="http://schemas.microsoft.com/office/drawing/2014/main" id="{FC529DBC-178D-4D14-A093-726A65399430}"/>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E04502C2-991C-48C5-949A-9719876237D3}"/>
              </a:ext>
            </a:extLst>
          </p:cNvPr>
          <p:cNvPicPr>
            <a:picLocks noChangeAspect="1"/>
          </p:cNvPicPr>
          <p:nvPr/>
        </p:nvPicPr>
        <p:blipFill>
          <a:blip r:embed="rId4"/>
          <a:stretch>
            <a:fillRect/>
          </a:stretch>
        </p:blipFill>
        <p:spPr>
          <a:xfrm>
            <a:off x="8388128" y="3320332"/>
            <a:ext cx="3481537" cy="1844695"/>
          </a:xfrm>
          <a:prstGeom prst="rect">
            <a:avLst/>
          </a:prstGeom>
        </p:spPr>
      </p:pic>
    </p:spTree>
    <p:extLst>
      <p:ext uri="{BB962C8B-B14F-4D97-AF65-F5344CB8AC3E}">
        <p14:creationId xmlns:p14="http://schemas.microsoft.com/office/powerpoint/2010/main" val="256763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E2A9-298E-432E-892C-4B08F0864DF2}"/>
              </a:ext>
            </a:extLst>
          </p:cNvPr>
          <p:cNvSpPr>
            <a:spLocks noGrp="1"/>
          </p:cNvSpPr>
          <p:nvPr>
            <p:ph type="title"/>
          </p:nvPr>
        </p:nvSpPr>
        <p:spPr/>
        <p:txBody>
          <a:bodyPr/>
          <a:lstStyle/>
          <a:p>
            <a:r>
              <a:rPr lang="hy-AM" dirty="0"/>
              <a:t>Փոփոխականների հիմնական տիպեր</a:t>
            </a:r>
            <a:endParaRPr lang="en-US" dirty="0"/>
          </a:p>
        </p:txBody>
      </p:sp>
      <p:sp>
        <p:nvSpPr>
          <p:cNvPr id="3" name="Content Placeholder 2">
            <a:extLst>
              <a:ext uri="{FF2B5EF4-FFF2-40B4-BE49-F238E27FC236}">
                <a16:creationId xmlns:a16="http://schemas.microsoft.com/office/drawing/2014/main" id="{008D0FBC-BDFB-41E0-AC72-CC11FCBC8D80}"/>
              </a:ext>
            </a:extLst>
          </p:cNvPr>
          <p:cNvSpPr>
            <a:spLocks noGrp="1"/>
          </p:cNvSpPr>
          <p:nvPr>
            <p:ph sz="quarter" idx="13"/>
          </p:nvPr>
        </p:nvSpPr>
        <p:spPr>
          <a:xfrm>
            <a:off x="548640" y="2101132"/>
            <a:ext cx="10288693" cy="4604468"/>
          </a:xfrm>
        </p:spPr>
        <p:txBody>
          <a:bodyPr/>
          <a:lstStyle/>
          <a:p>
            <a:r>
              <a:rPr lang="hy-AM" dirty="0"/>
              <a:t>Սիմվոլային տիպ </a:t>
            </a:r>
            <a:r>
              <a:rPr lang="en-US" dirty="0"/>
              <a:t>(character type, char)</a:t>
            </a:r>
          </a:p>
          <a:p>
            <a:pPr lvl="1"/>
            <a:r>
              <a:rPr lang="hy-AM" dirty="0"/>
              <a:t>Նախատեսված են մեկ սիմվոլ պահելու համար՝ </a:t>
            </a:r>
            <a:r>
              <a:rPr lang="en-US" dirty="0"/>
              <a:t>“A”, “$”, “9”, </a:t>
            </a:r>
          </a:p>
          <a:p>
            <a:r>
              <a:rPr lang="hy-AM" dirty="0"/>
              <a:t>Ամբողջ թվերի տիպ </a:t>
            </a:r>
            <a:r>
              <a:rPr lang="en-US" dirty="0"/>
              <a:t>(integer type, int)</a:t>
            </a:r>
          </a:p>
          <a:p>
            <a:pPr lvl="1"/>
            <a:r>
              <a:rPr lang="hy-AM" dirty="0"/>
              <a:t>Նախատեսված են ամբողջ թվերի պահպանման համար՝ 0, 98, -512</a:t>
            </a:r>
          </a:p>
          <a:p>
            <a:r>
              <a:rPr lang="hy-AM" dirty="0"/>
              <a:t>Սահող կետով թվեր </a:t>
            </a:r>
            <a:r>
              <a:rPr lang="en-US" dirty="0"/>
              <a:t>(floating-point, float)</a:t>
            </a:r>
          </a:p>
          <a:p>
            <a:pPr lvl="1"/>
            <a:r>
              <a:rPr lang="hy-AM" dirty="0"/>
              <a:t>Նախատեսված են իրական թվերի պահպանման համար՝ -0․05, 3,14</a:t>
            </a:r>
          </a:p>
          <a:p>
            <a:r>
              <a:rPr lang="hy-AM" dirty="0"/>
              <a:t>Բուլեան տիպ </a:t>
            </a:r>
            <a:r>
              <a:rPr lang="en-US" dirty="0"/>
              <a:t>(</a:t>
            </a:r>
            <a:r>
              <a:rPr lang="en-US" dirty="0" err="1"/>
              <a:t>boolean</a:t>
            </a:r>
            <a:r>
              <a:rPr lang="en-US" dirty="0"/>
              <a:t>)</a:t>
            </a:r>
          </a:p>
          <a:p>
            <a:pPr lvl="1"/>
            <a:r>
              <a:rPr lang="hy-AM" dirty="0"/>
              <a:t>Ունենում է միայն երկու արժեք՝ </a:t>
            </a:r>
            <a:r>
              <a:rPr lang="en-US" dirty="0"/>
              <a:t>true </a:t>
            </a:r>
            <a:r>
              <a:rPr lang="hy-AM" dirty="0"/>
              <a:t>և </a:t>
            </a:r>
            <a:r>
              <a:rPr lang="en-US" dirty="0"/>
              <a:t>false (</a:t>
            </a:r>
            <a:r>
              <a:rPr lang="hy-AM" dirty="0"/>
              <a:t>0 և 1</a:t>
            </a:r>
            <a:r>
              <a:rPr lang="en-US" dirty="0"/>
              <a:t>)</a:t>
            </a:r>
          </a:p>
        </p:txBody>
      </p:sp>
      <p:sp>
        <p:nvSpPr>
          <p:cNvPr id="4" name="Picture Placeholder 3">
            <a:extLst>
              <a:ext uri="{FF2B5EF4-FFF2-40B4-BE49-F238E27FC236}">
                <a16:creationId xmlns:a16="http://schemas.microsoft.com/office/drawing/2014/main" id="{BAAE1D42-BA56-4CF3-B222-79BF52BEBCC4}"/>
              </a:ext>
            </a:extLst>
          </p:cNvPr>
          <p:cNvSpPr>
            <a:spLocks noGrp="1"/>
          </p:cNvSpPr>
          <p:nvPr>
            <p:ph type="pic" sz="quarter" idx="15"/>
          </p:nvPr>
        </p:nvSpPr>
        <p:spPr/>
      </p:sp>
      <p:sp>
        <p:nvSpPr>
          <p:cNvPr id="5" name="Text Placeholder 4">
            <a:extLst>
              <a:ext uri="{FF2B5EF4-FFF2-40B4-BE49-F238E27FC236}">
                <a16:creationId xmlns:a16="http://schemas.microsoft.com/office/drawing/2014/main" id="{CD32F5B6-7C8C-4881-A256-2EE9F5A7C62F}"/>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57E334FA-CB92-4026-966D-D60B0870BA87}"/>
              </a:ext>
            </a:extLst>
          </p:cNvPr>
          <p:cNvSpPr>
            <a:spLocks noGrp="1"/>
          </p:cNvSpPr>
          <p:nvPr>
            <p:ph type="sldNum" sz="quarter" idx="4"/>
          </p:nvPr>
        </p:nvSpPr>
        <p:spPr/>
        <p:txBody>
          <a:bodyPr/>
          <a:lstStyle/>
          <a:p>
            <a:fld id="{4FAB73BC-B049-4115-A692-8D63A059BFB8}" type="slidenum">
              <a:rPr lang="en-US" noProof="0" smtClean="0"/>
              <a:pPr/>
              <a:t>11</a:t>
            </a:fld>
            <a:endParaRPr lang="en-US" noProof="0" dirty="0"/>
          </a:p>
        </p:txBody>
      </p:sp>
      <p:pic>
        <p:nvPicPr>
          <p:cNvPr id="7" name="Picture Placeholder 5">
            <a:extLst>
              <a:ext uri="{FF2B5EF4-FFF2-40B4-BE49-F238E27FC236}">
                <a16:creationId xmlns:a16="http://schemas.microsoft.com/office/drawing/2014/main" id="{1B9C9069-FF6E-4431-A62A-7074AC68921E}"/>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03597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4D4-96A5-47B4-A6EE-2A623F0C9F30}"/>
              </a:ext>
            </a:extLst>
          </p:cNvPr>
          <p:cNvSpPr>
            <a:spLocks noGrp="1"/>
          </p:cNvSpPr>
          <p:nvPr>
            <p:ph type="title"/>
          </p:nvPr>
        </p:nvSpPr>
        <p:spPr/>
        <p:txBody>
          <a:bodyPr/>
          <a:lstStyle/>
          <a:p>
            <a:r>
              <a:rPr lang="hy-AM" dirty="0"/>
              <a:t>Ամբողջ տիպի փոփոխականներ</a:t>
            </a:r>
            <a:endParaRPr lang="en-US" dirty="0"/>
          </a:p>
        </p:txBody>
      </p:sp>
      <p:sp>
        <p:nvSpPr>
          <p:cNvPr id="5" name="Text Placeholder 4">
            <a:extLst>
              <a:ext uri="{FF2B5EF4-FFF2-40B4-BE49-F238E27FC236}">
                <a16:creationId xmlns:a16="http://schemas.microsoft.com/office/drawing/2014/main" id="{92C8998A-1536-4E56-86A4-CC81ED91F460}"/>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6F5641D2-E703-4335-83E2-AE46C8E186CB}"/>
              </a:ext>
            </a:extLst>
          </p:cNvPr>
          <p:cNvSpPr>
            <a:spLocks noGrp="1"/>
          </p:cNvSpPr>
          <p:nvPr>
            <p:ph type="sldNum" sz="quarter" idx="4"/>
          </p:nvPr>
        </p:nvSpPr>
        <p:spPr/>
        <p:txBody>
          <a:bodyPr/>
          <a:lstStyle/>
          <a:p>
            <a:fld id="{4FAB73BC-B049-4115-A692-8D63A059BFB8}" type="slidenum">
              <a:rPr lang="en-US" noProof="0" smtClean="0"/>
              <a:pPr/>
              <a:t>12</a:t>
            </a:fld>
            <a:endParaRPr lang="en-US" noProof="0" dirty="0"/>
          </a:p>
        </p:txBody>
      </p:sp>
      <p:pic>
        <p:nvPicPr>
          <p:cNvPr id="24" name="Picture Placeholder 5">
            <a:extLst>
              <a:ext uri="{FF2B5EF4-FFF2-40B4-BE49-F238E27FC236}">
                <a16:creationId xmlns:a16="http://schemas.microsoft.com/office/drawing/2014/main" id="{9D981C95-0EE2-41B4-A3C3-F1B0167EFB7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CE800A2E-4386-4960-8C1F-35FF5F61227D}"/>
              </a:ext>
            </a:extLst>
          </p:cNvPr>
          <p:cNvPicPr>
            <a:picLocks noChangeAspect="1"/>
          </p:cNvPicPr>
          <p:nvPr/>
        </p:nvPicPr>
        <p:blipFill>
          <a:blip r:embed="rId3"/>
          <a:stretch>
            <a:fillRect/>
          </a:stretch>
        </p:blipFill>
        <p:spPr>
          <a:xfrm>
            <a:off x="628788" y="2489225"/>
            <a:ext cx="10325100" cy="3447969"/>
          </a:xfrm>
          <a:prstGeom prst="rect">
            <a:avLst/>
          </a:prstGeom>
        </p:spPr>
      </p:pic>
    </p:spTree>
    <p:extLst>
      <p:ext uri="{BB962C8B-B14F-4D97-AF65-F5344CB8AC3E}">
        <p14:creationId xmlns:p14="http://schemas.microsoft.com/office/powerpoint/2010/main" val="22173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4D4-96A5-47B4-A6EE-2A623F0C9F30}"/>
              </a:ext>
            </a:extLst>
          </p:cNvPr>
          <p:cNvSpPr>
            <a:spLocks noGrp="1"/>
          </p:cNvSpPr>
          <p:nvPr>
            <p:ph type="title"/>
          </p:nvPr>
        </p:nvSpPr>
        <p:spPr/>
        <p:txBody>
          <a:bodyPr/>
          <a:lstStyle/>
          <a:p>
            <a:r>
              <a:rPr lang="hy-AM" dirty="0"/>
              <a:t>Ամբողջ տիպի փոփոխականներ</a:t>
            </a:r>
            <a:endParaRPr lang="en-US" dirty="0"/>
          </a:p>
        </p:txBody>
      </p:sp>
      <p:sp>
        <p:nvSpPr>
          <p:cNvPr id="5" name="Text Placeholder 4">
            <a:extLst>
              <a:ext uri="{FF2B5EF4-FFF2-40B4-BE49-F238E27FC236}">
                <a16:creationId xmlns:a16="http://schemas.microsoft.com/office/drawing/2014/main" id="{92C8998A-1536-4E56-86A4-CC81ED91F460}"/>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6F5641D2-E703-4335-83E2-AE46C8E186CB}"/>
              </a:ext>
            </a:extLst>
          </p:cNvPr>
          <p:cNvSpPr>
            <a:spLocks noGrp="1"/>
          </p:cNvSpPr>
          <p:nvPr>
            <p:ph type="sldNum" sz="quarter" idx="4"/>
          </p:nvPr>
        </p:nvSpPr>
        <p:spPr/>
        <p:txBody>
          <a:bodyPr/>
          <a:lstStyle/>
          <a:p>
            <a:fld id="{4FAB73BC-B049-4115-A692-8D63A059BFB8}" type="slidenum">
              <a:rPr lang="en-US" noProof="0" smtClean="0"/>
              <a:pPr/>
              <a:t>13</a:t>
            </a:fld>
            <a:endParaRPr lang="en-US" noProof="0" dirty="0"/>
          </a:p>
        </p:txBody>
      </p:sp>
      <p:pic>
        <p:nvPicPr>
          <p:cNvPr id="24" name="Picture Placeholder 5">
            <a:extLst>
              <a:ext uri="{FF2B5EF4-FFF2-40B4-BE49-F238E27FC236}">
                <a16:creationId xmlns:a16="http://schemas.microsoft.com/office/drawing/2014/main" id="{9D981C95-0EE2-41B4-A3C3-F1B0167EFB7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9" name="Picture 8">
            <a:extLst>
              <a:ext uri="{FF2B5EF4-FFF2-40B4-BE49-F238E27FC236}">
                <a16:creationId xmlns:a16="http://schemas.microsoft.com/office/drawing/2014/main" id="{6640C9D3-FF26-4F4B-93C5-2068EF6EC620}"/>
              </a:ext>
            </a:extLst>
          </p:cNvPr>
          <p:cNvPicPr>
            <a:picLocks noChangeAspect="1"/>
          </p:cNvPicPr>
          <p:nvPr/>
        </p:nvPicPr>
        <p:blipFill>
          <a:blip r:embed="rId4"/>
          <a:stretch>
            <a:fillRect/>
          </a:stretch>
        </p:blipFill>
        <p:spPr>
          <a:xfrm>
            <a:off x="532075" y="2153920"/>
            <a:ext cx="10439400" cy="3713480"/>
          </a:xfrm>
          <a:prstGeom prst="rect">
            <a:avLst/>
          </a:prstGeom>
        </p:spPr>
      </p:pic>
    </p:spTree>
    <p:extLst>
      <p:ext uri="{BB962C8B-B14F-4D97-AF65-F5344CB8AC3E}">
        <p14:creationId xmlns:p14="http://schemas.microsoft.com/office/powerpoint/2010/main" val="326354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4D4-96A5-47B4-A6EE-2A623F0C9F30}"/>
              </a:ext>
            </a:extLst>
          </p:cNvPr>
          <p:cNvSpPr>
            <a:spLocks noGrp="1"/>
          </p:cNvSpPr>
          <p:nvPr>
            <p:ph type="title"/>
          </p:nvPr>
        </p:nvSpPr>
        <p:spPr/>
        <p:txBody>
          <a:bodyPr/>
          <a:lstStyle/>
          <a:p>
            <a:r>
              <a:rPr lang="hy-AM" dirty="0"/>
              <a:t>Ամբողջ տիպի փոփոխականներ</a:t>
            </a:r>
            <a:endParaRPr lang="en-US" dirty="0"/>
          </a:p>
        </p:txBody>
      </p:sp>
      <p:sp>
        <p:nvSpPr>
          <p:cNvPr id="5" name="Text Placeholder 4">
            <a:extLst>
              <a:ext uri="{FF2B5EF4-FFF2-40B4-BE49-F238E27FC236}">
                <a16:creationId xmlns:a16="http://schemas.microsoft.com/office/drawing/2014/main" id="{92C8998A-1536-4E56-86A4-CC81ED91F460}"/>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6F5641D2-E703-4335-83E2-AE46C8E186CB}"/>
              </a:ext>
            </a:extLst>
          </p:cNvPr>
          <p:cNvSpPr>
            <a:spLocks noGrp="1"/>
          </p:cNvSpPr>
          <p:nvPr>
            <p:ph type="sldNum" sz="quarter" idx="4"/>
          </p:nvPr>
        </p:nvSpPr>
        <p:spPr/>
        <p:txBody>
          <a:bodyPr/>
          <a:lstStyle/>
          <a:p>
            <a:fld id="{4FAB73BC-B049-4115-A692-8D63A059BFB8}" type="slidenum">
              <a:rPr lang="en-US" noProof="0" smtClean="0"/>
              <a:pPr/>
              <a:t>14</a:t>
            </a:fld>
            <a:endParaRPr lang="en-US" noProof="0" dirty="0"/>
          </a:p>
        </p:txBody>
      </p:sp>
      <p:pic>
        <p:nvPicPr>
          <p:cNvPr id="24" name="Picture Placeholder 5">
            <a:extLst>
              <a:ext uri="{FF2B5EF4-FFF2-40B4-BE49-F238E27FC236}">
                <a16:creationId xmlns:a16="http://schemas.microsoft.com/office/drawing/2014/main" id="{9D981C95-0EE2-41B4-A3C3-F1B0167EFB7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4" name="Picture 3">
            <a:extLst>
              <a:ext uri="{FF2B5EF4-FFF2-40B4-BE49-F238E27FC236}">
                <a16:creationId xmlns:a16="http://schemas.microsoft.com/office/drawing/2014/main" id="{E5D2F3DF-2D68-47B4-BA49-F8829A8C836B}"/>
              </a:ext>
            </a:extLst>
          </p:cNvPr>
          <p:cNvPicPr>
            <a:picLocks noChangeAspect="1"/>
          </p:cNvPicPr>
          <p:nvPr/>
        </p:nvPicPr>
        <p:blipFill>
          <a:blip r:embed="rId4"/>
          <a:stretch>
            <a:fillRect/>
          </a:stretch>
        </p:blipFill>
        <p:spPr>
          <a:xfrm>
            <a:off x="846665" y="2384286"/>
            <a:ext cx="9649900" cy="3406914"/>
          </a:xfrm>
          <a:prstGeom prst="rect">
            <a:avLst/>
          </a:prstGeom>
        </p:spPr>
      </p:pic>
    </p:spTree>
    <p:extLst>
      <p:ext uri="{BB962C8B-B14F-4D97-AF65-F5344CB8AC3E}">
        <p14:creationId xmlns:p14="http://schemas.microsoft.com/office/powerpoint/2010/main" val="378614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94D4-96A5-47B4-A6EE-2A623F0C9F30}"/>
              </a:ext>
            </a:extLst>
          </p:cNvPr>
          <p:cNvSpPr>
            <a:spLocks noGrp="1"/>
          </p:cNvSpPr>
          <p:nvPr>
            <p:ph type="title"/>
          </p:nvPr>
        </p:nvSpPr>
        <p:spPr/>
        <p:txBody>
          <a:bodyPr/>
          <a:lstStyle/>
          <a:p>
            <a:r>
              <a:rPr lang="hy-AM" dirty="0"/>
              <a:t>Ամբողջ տիպի փոփոխականներ</a:t>
            </a:r>
            <a:endParaRPr lang="en-US" dirty="0"/>
          </a:p>
        </p:txBody>
      </p:sp>
      <p:sp>
        <p:nvSpPr>
          <p:cNvPr id="5" name="Text Placeholder 4">
            <a:extLst>
              <a:ext uri="{FF2B5EF4-FFF2-40B4-BE49-F238E27FC236}">
                <a16:creationId xmlns:a16="http://schemas.microsoft.com/office/drawing/2014/main" id="{92C8998A-1536-4E56-86A4-CC81ED91F460}"/>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6F5641D2-E703-4335-83E2-AE46C8E186CB}"/>
              </a:ext>
            </a:extLst>
          </p:cNvPr>
          <p:cNvSpPr>
            <a:spLocks noGrp="1"/>
          </p:cNvSpPr>
          <p:nvPr>
            <p:ph type="sldNum" sz="quarter" idx="4"/>
          </p:nvPr>
        </p:nvSpPr>
        <p:spPr/>
        <p:txBody>
          <a:bodyPr/>
          <a:lstStyle/>
          <a:p>
            <a:fld id="{4FAB73BC-B049-4115-A692-8D63A059BFB8}" type="slidenum">
              <a:rPr lang="en-US" noProof="0" smtClean="0"/>
              <a:pPr/>
              <a:t>15</a:t>
            </a:fld>
            <a:endParaRPr lang="en-US" noProof="0" dirty="0"/>
          </a:p>
        </p:txBody>
      </p:sp>
      <p:pic>
        <p:nvPicPr>
          <p:cNvPr id="24" name="Picture Placeholder 5">
            <a:extLst>
              <a:ext uri="{FF2B5EF4-FFF2-40B4-BE49-F238E27FC236}">
                <a16:creationId xmlns:a16="http://schemas.microsoft.com/office/drawing/2014/main" id="{9D981C95-0EE2-41B4-A3C3-F1B0167EFB70}"/>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7" name="Picture 6">
            <a:extLst>
              <a:ext uri="{FF2B5EF4-FFF2-40B4-BE49-F238E27FC236}">
                <a16:creationId xmlns:a16="http://schemas.microsoft.com/office/drawing/2014/main" id="{FED98813-C844-4985-B2D9-FF328F0E64AC}"/>
              </a:ext>
            </a:extLst>
          </p:cNvPr>
          <p:cNvPicPr>
            <a:picLocks noChangeAspect="1"/>
          </p:cNvPicPr>
          <p:nvPr/>
        </p:nvPicPr>
        <p:blipFill>
          <a:blip r:embed="rId4"/>
          <a:stretch>
            <a:fillRect/>
          </a:stretch>
        </p:blipFill>
        <p:spPr>
          <a:xfrm>
            <a:off x="228600" y="2153098"/>
            <a:ext cx="11125200" cy="3987280"/>
          </a:xfrm>
          <a:prstGeom prst="rect">
            <a:avLst/>
          </a:prstGeom>
        </p:spPr>
      </p:pic>
      <p:pic>
        <p:nvPicPr>
          <p:cNvPr id="9" name="Picture 8">
            <a:extLst>
              <a:ext uri="{FF2B5EF4-FFF2-40B4-BE49-F238E27FC236}">
                <a16:creationId xmlns:a16="http://schemas.microsoft.com/office/drawing/2014/main" id="{76C648C9-EB9F-4564-B6C9-6B49FAC7EC66}"/>
              </a:ext>
            </a:extLst>
          </p:cNvPr>
          <p:cNvPicPr>
            <a:picLocks noChangeAspect="1"/>
          </p:cNvPicPr>
          <p:nvPr/>
        </p:nvPicPr>
        <p:blipFill>
          <a:blip r:embed="rId5"/>
          <a:stretch>
            <a:fillRect/>
          </a:stretch>
        </p:blipFill>
        <p:spPr>
          <a:xfrm>
            <a:off x="1371600" y="5782503"/>
            <a:ext cx="2314575" cy="1019175"/>
          </a:xfrm>
          <a:prstGeom prst="rect">
            <a:avLst/>
          </a:prstGeom>
        </p:spPr>
      </p:pic>
      <p:pic>
        <p:nvPicPr>
          <p:cNvPr id="11" name="Picture 10">
            <a:extLst>
              <a:ext uri="{FF2B5EF4-FFF2-40B4-BE49-F238E27FC236}">
                <a16:creationId xmlns:a16="http://schemas.microsoft.com/office/drawing/2014/main" id="{877BEEF8-07B5-4055-A694-872E4D961ECA}"/>
              </a:ext>
            </a:extLst>
          </p:cNvPr>
          <p:cNvPicPr>
            <a:picLocks noChangeAspect="1"/>
          </p:cNvPicPr>
          <p:nvPr/>
        </p:nvPicPr>
        <p:blipFill>
          <a:blip r:embed="rId6"/>
          <a:stretch>
            <a:fillRect/>
          </a:stretch>
        </p:blipFill>
        <p:spPr>
          <a:xfrm>
            <a:off x="3588544" y="5820602"/>
            <a:ext cx="2352675" cy="942975"/>
          </a:xfrm>
          <a:prstGeom prst="rect">
            <a:avLst/>
          </a:prstGeom>
        </p:spPr>
      </p:pic>
    </p:spTree>
    <p:extLst>
      <p:ext uri="{BB962C8B-B14F-4D97-AF65-F5344CB8AC3E}">
        <p14:creationId xmlns:p14="http://schemas.microsoft.com/office/powerpoint/2010/main" val="1592964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1178-BD26-46A3-803D-8F9570479AF3}"/>
              </a:ext>
            </a:extLst>
          </p:cNvPr>
          <p:cNvSpPr>
            <a:spLocks noGrp="1"/>
          </p:cNvSpPr>
          <p:nvPr>
            <p:ph type="title"/>
          </p:nvPr>
        </p:nvSpPr>
        <p:spPr/>
        <p:txBody>
          <a:bodyPr/>
          <a:lstStyle/>
          <a:p>
            <a:r>
              <a:rPr lang="hy-AM" dirty="0"/>
              <a:t>Փոփոխականի անուն</a:t>
            </a:r>
            <a:endParaRPr lang="en-US" dirty="0"/>
          </a:p>
        </p:txBody>
      </p:sp>
      <p:sp>
        <p:nvSpPr>
          <p:cNvPr id="3" name="Content Placeholder 2">
            <a:extLst>
              <a:ext uri="{FF2B5EF4-FFF2-40B4-BE49-F238E27FC236}">
                <a16:creationId xmlns:a16="http://schemas.microsoft.com/office/drawing/2014/main" id="{62BE87E7-D2E6-4EA9-BF40-7707FBC46235}"/>
              </a:ext>
            </a:extLst>
          </p:cNvPr>
          <p:cNvSpPr>
            <a:spLocks noGrp="1"/>
          </p:cNvSpPr>
          <p:nvPr>
            <p:ph sz="quarter" idx="13"/>
          </p:nvPr>
        </p:nvSpPr>
        <p:spPr>
          <a:xfrm>
            <a:off x="366718" y="2405932"/>
            <a:ext cx="5875056" cy="4452068"/>
          </a:xfrm>
        </p:spPr>
        <p:txBody>
          <a:bodyPr/>
          <a:lstStyle/>
          <a:p>
            <a:r>
              <a:rPr lang="hy-AM" dirty="0"/>
              <a:t>Չի կարելի օգտագործել «բանալի-բառեր» որպես փոփոխականի անուններ՝ </a:t>
            </a:r>
            <a:r>
              <a:rPr lang="en-US" dirty="0"/>
              <a:t>if, </a:t>
            </a:r>
            <a:r>
              <a:rPr lang="en-US" dirty="0" err="1"/>
              <a:t>const,class</a:t>
            </a:r>
            <a:r>
              <a:rPr lang="en-US" dirty="0"/>
              <a:t>, return…</a:t>
            </a:r>
          </a:p>
          <a:p>
            <a:r>
              <a:rPr lang="hy-AM" dirty="0"/>
              <a:t>Մեծատառ/փոքրատառ-&gt;տարբեր փոփոխականներ</a:t>
            </a:r>
            <a:r>
              <a:rPr lang="en-US" dirty="0"/>
              <a:t> (case sensitive)</a:t>
            </a:r>
            <a:endParaRPr lang="hy-AM" dirty="0"/>
          </a:p>
          <a:p>
            <a:r>
              <a:rPr lang="hy-AM" dirty="0"/>
              <a:t>Կարող են պարունակել տառեր, թվեր և </a:t>
            </a:r>
            <a:r>
              <a:rPr lang="en-US" dirty="0"/>
              <a:t>_</a:t>
            </a:r>
            <a:r>
              <a:rPr lang="hy-AM" dirty="0"/>
              <a:t>(տակի գծիկ)</a:t>
            </a:r>
            <a:r>
              <a:rPr lang="en-US" dirty="0"/>
              <a:t> </a:t>
            </a:r>
            <a:r>
              <a:rPr lang="hy-AM" dirty="0"/>
              <a:t>սիմվոլը</a:t>
            </a:r>
          </a:p>
          <a:p>
            <a:r>
              <a:rPr lang="hy-AM" dirty="0"/>
              <a:t>Պետք է սկսի տառով կամ </a:t>
            </a:r>
            <a:r>
              <a:rPr lang="en-US" dirty="0"/>
              <a:t>_</a:t>
            </a:r>
            <a:r>
              <a:rPr lang="hy-AM" dirty="0"/>
              <a:t>(տակի գծիկ)սիմվոլով</a:t>
            </a:r>
            <a:endParaRPr lang="en-US" dirty="0"/>
          </a:p>
        </p:txBody>
      </p:sp>
      <p:sp>
        <p:nvSpPr>
          <p:cNvPr id="4" name="Picture Placeholder 3">
            <a:extLst>
              <a:ext uri="{FF2B5EF4-FFF2-40B4-BE49-F238E27FC236}">
                <a16:creationId xmlns:a16="http://schemas.microsoft.com/office/drawing/2014/main" id="{B866512D-DA5C-4EFB-A6ED-D7577283F12A}"/>
              </a:ext>
            </a:extLst>
          </p:cNvPr>
          <p:cNvSpPr>
            <a:spLocks noGrp="1"/>
          </p:cNvSpPr>
          <p:nvPr>
            <p:ph type="pic" sz="quarter" idx="15"/>
          </p:nvPr>
        </p:nvSpPr>
        <p:spPr/>
      </p:sp>
      <p:sp>
        <p:nvSpPr>
          <p:cNvPr id="5" name="Text Placeholder 4">
            <a:extLst>
              <a:ext uri="{FF2B5EF4-FFF2-40B4-BE49-F238E27FC236}">
                <a16:creationId xmlns:a16="http://schemas.microsoft.com/office/drawing/2014/main" id="{513FFD59-59B5-4CCE-9628-A2620B5E5F6C}"/>
              </a:ext>
            </a:extLst>
          </p:cNvPr>
          <p:cNvSpPr>
            <a:spLocks noGrp="1"/>
          </p:cNvSpPr>
          <p:nvPr>
            <p:ph type="body" sz="quarter" idx="16"/>
          </p:nvPr>
        </p:nvSpPr>
        <p:spPr>
          <a:xfrm>
            <a:off x="-1" y="1676400"/>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80517B55-CDED-4E86-AF66-2CD76BCAEF9A}"/>
              </a:ext>
            </a:extLst>
          </p:cNvPr>
          <p:cNvSpPr>
            <a:spLocks noGrp="1"/>
          </p:cNvSpPr>
          <p:nvPr>
            <p:ph type="sldNum" sz="quarter" idx="4"/>
          </p:nvPr>
        </p:nvSpPr>
        <p:spPr/>
        <p:txBody>
          <a:bodyPr/>
          <a:lstStyle/>
          <a:p>
            <a:fld id="{4FAB73BC-B049-4115-A692-8D63A059BFB8}" type="slidenum">
              <a:rPr lang="en-US" noProof="0" smtClean="0"/>
              <a:pPr/>
              <a:t>16</a:t>
            </a:fld>
            <a:endParaRPr lang="en-US" noProof="0" dirty="0"/>
          </a:p>
        </p:txBody>
      </p:sp>
      <p:pic>
        <p:nvPicPr>
          <p:cNvPr id="9" name="Picture Placeholder 5">
            <a:extLst>
              <a:ext uri="{FF2B5EF4-FFF2-40B4-BE49-F238E27FC236}">
                <a16:creationId xmlns:a16="http://schemas.microsoft.com/office/drawing/2014/main" id="{FC529DBC-178D-4D14-A093-726A65399430}"/>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D4C15E7F-78C0-4760-B632-0494DCDA4B10}"/>
              </a:ext>
            </a:extLst>
          </p:cNvPr>
          <p:cNvPicPr>
            <a:picLocks noChangeAspect="1"/>
          </p:cNvPicPr>
          <p:nvPr/>
        </p:nvPicPr>
        <p:blipFill>
          <a:blip r:embed="rId4"/>
          <a:stretch>
            <a:fillRect/>
          </a:stretch>
        </p:blipFill>
        <p:spPr>
          <a:xfrm>
            <a:off x="6218583" y="2548833"/>
            <a:ext cx="5425736" cy="3395663"/>
          </a:xfrm>
          <a:prstGeom prst="rect">
            <a:avLst/>
          </a:prstGeom>
        </p:spPr>
      </p:pic>
    </p:spTree>
    <p:extLst>
      <p:ext uri="{BB962C8B-B14F-4D97-AF65-F5344CB8AC3E}">
        <p14:creationId xmlns:p14="http://schemas.microsoft.com/office/powerpoint/2010/main" val="362683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0FC4-C53D-4E8A-BEAB-D33F54313B2D}"/>
              </a:ext>
            </a:extLst>
          </p:cNvPr>
          <p:cNvSpPr>
            <a:spLocks noGrp="1"/>
          </p:cNvSpPr>
          <p:nvPr>
            <p:ph type="title"/>
          </p:nvPr>
        </p:nvSpPr>
        <p:spPr/>
        <p:txBody>
          <a:bodyPr>
            <a:normAutofit fontScale="90000"/>
          </a:bodyPr>
          <a:lstStyle/>
          <a:p>
            <a:r>
              <a:rPr lang="hy-AM" dirty="0"/>
              <a:t>Փոփոխականների հայտարարման ձևերը</a:t>
            </a:r>
            <a:endParaRPr lang="en-US" dirty="0"/>
          </a:p>
        </p:txBody>
      </p:sp>
      <p:sp>
        <p:nvSpPr>
          <p:cNvPr id="4" name="Picture Placeholder 3">
            <a:extLst>
              <a:ext uri="{FF2B5EF4-FFF2-40B4-BE49-F238E27FC236}">
                <a16:creationId xmlns:a16="http://schemas.microsoft.com/office/drawing/2014/main" id="{E75AFEC0-EAA8-48E0-910D-7AEA9ED9D511}"/>
              </a:ext>
            </a:extLst>
          </p:cNvPr>
          <p:cNvSpPr>
            <a:spLocks noGrp="1"/>
          </p:cNvSpPr>
          <p:nvPr>
            <p:ph type="pic" sz="quarter" idx="15"/>
          </p:nvPr>
        </p:nvSpPr>
        <p:spPr/>
      </p:sp>
      <p:sp>
        <p:nvSpPr>
          <p:cNvPr id="5" name="Text Placeholder 4">
            <a:extLst>
              <a:ext uri="{FF2B5EF4-FFF2-40B4-BE49-F238E27FC236}">
                <a16:creationId xmlns:a16="http://schemas.microsoft.com/office/drawing/2014/main" id="{06A3A43B-6543-4D55-82D1-74215D01FC0A}"/>
              </a:ext>
            </a:extLst>
          </p:cNvPr>
          <p:cNvSpPr>
            <a:spLocks noGrp="1"/>
          </p:cNvSpPr>
          <p:nvPr>
            <p:ph type="body" sz="quarter" idx="16"/>
          </p:nvPr>
        </p:nvSpPr>
        <p:spPr/>
        <p:txBody>
          <a:bodyPr/>
          <a:lstStyle/>
          <a:p>
            <a:endParaRPr lang="en-US"/>
          </a:p>
        </p:txBody>
      </p:sp>
      <p:sp>
        <p:nvSpPr>
          <p:cNvPr id="6" name="Slide Number Placeholder 5">
            <a:extLst>
              <a:ext uri="{FF2B5EF4-FFF2-40B4-BE49-F238E27FC236}">
                <a16:creationId xmlns:a16="http://schemas.microsoft.com/office/drawing/2014/main" id="{BBC33FEC-B0F2-4FB7-919A-3AEE57331357}"/>
              </a:ext>
            </a:extLst>
          </p:cNvPr>
          <p:cNvSpPr>
            <a:spLocks noGrp="1"/>
          </p:cNvSpPr>
          <p:nvPr>
            <p:ph type="sldNum" sz="quarter" idx="4"/>
          </p:nvPr>
        </p:nvSpPr>
        <p:spPr/>
        <p:txBody>
          <a:bodyPr/>
          <a:lstStyle/>
          <a:p>
            <a:fld id="{4FAB73BC-B049-4115-A692-8D63A059BFB8}" type="slidenum">
              <a:rPr lang="en-US" noProof="0" smtClean="0"/>
              <a:pPr/>
              <a:t>17</a:t>
            </a:fld>
            <a:endParaRPr lang="en-US" noProof="0" dirty="0"/>
          </a:p>
        </p:txBody>
      </p:sp>
      <p:pic>
        <p:nvPicPr>
          <p:cNvPr id="10" name="Picture 9">
            <a:extLst>
              <a:ext uri="{FF2B5EF4-FFF2-40B4-BE49-F238E27FC236}">
                <a16:creationId xmlns:a16="http://schemas.microsoft.com/office/drawing/2014/main" id="{93EA2D37-818B-46E3-AD08-AEC21C9B6650}"/>
              </a:ext>
            </a:extLst>
          </p:cNvPr>
          <p:cNvPicPr>
            <a:picLocks noChangeAspect="1"/>
          </p:cNvPicPr>
          <p:nvPr/>
        </p:nvPicPr>
        <p:blipFill>
          <a:blip r:embed="rId2"/>
          <a:stretch>
            <a:fillRect/>
          </a:stretch>
        </p:blipFill>
        <p:spPr>
          <a:xfrm>
            <a:off x="965369" y="2409437"/>
            <a:ext cx="8906592" cy="3622098"/>
          </a:xfrm>
          <a:prstGeom prst="rect">
            <a:avLst/>
          </a:prstGeom>
        </p:spPr>
      </p:pic>
      <p:pic>
        <p:nvPicPr>
          <p:cNvPr id="11" name="Picture Placeholder 5">
            <a:extLst>
              <a:ext uri="{FF2B5EF4-FFF2-40B4-BE49-F238E27FC236}">
                <a16:creationId xmlns:a16="http://schemas.microsoft.com/office/drawing/2014/main" id="{3CB16C76-D8E0-4EEB-B38E-8242D8CBBD88}"/>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94822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0FC4-C53D-4E8A-BEAB-D33F54313B2D}"/>
              </a:ext>
            </a:extLst>
          </p:cNvPr>
          <p:cNvSpPr>
            <a:spLocks noGrp="1"/>
          </p:cNvSpPr>
          <p:nvPr>
            <p:ph type="title"/>
          </p:nvPr>
        </p:nvSpPr>
        <p:spPr/>
        <p:txBody>
          <a:bodyPr>
            <a:normAutofit fontScale="90000"/>
          </a:bodyPr>
          <a:lstStyle/>
          <a:p>
            <a:r>
              <a:rPr lang="hy-AM" dirty="0"/>
              <a:t>Փոփոխականների հայտարարման ձևերը</a:t>
            </a:r>
            <a:endParaRPr lang="en-US" dirty="0"/>
          </a:p>
        </p:txBody>
      </p:sp>
      <p:sp>
        <p:nvSpPr>
          <p:cNvPr id="4" name="Picture Placeholder 3">
            <a:extLst>
              <a:ext uri="{FF2B5EF4-FFF2-40B4-BE49-F238E27FC236}">
                <a16:creationId xmlns:a16="http://schemas.microsoft.com/office/drawing/2014/main" id="{E75AFEC0-EAA8-48E0-910D-7AEA9ED9D511}"/>
              </a:ext>
            </a:extLst>
          </p:cNvPr>
          <p:cNvSpPr>
            <a:spLocks noGrp="1"/>
          </p:cNvSpPr>
          <p:nvPr>
            <p:ph type="pic" sz="quarter" idx="15"/>
          </p:nvPr>
        </p:nvSpPr>
        <p:spPr/>
      </p:sp>
      <p:sp>
        <p:nvSpPr>
          <p:cNvPr id="5" name="Text Placeholder 4">
            <a:extLst>
              <a:ext uri="{FF2B5EF4-FFF2-40B4-BE49-F238E27FC236}">
                <a16:creationId xmlns:a16="http://schemas.microsoft.com/office/drawing/2014/main" id="{06A3A43B-6543-4D55-82D1-74215D01FC0A}"/>
              </a:ext>
            </a:extLst>
          </p:cNvPr>
          <p:cNvSpPr>
            <a:spLocks noGrp="1"/>
          </p:cNvSpPr>
          <p:nvPr>
            <p:ph type="body" sz="quarter" idx="16"/>
          </p:nvPr>
        </p:nvSpPr>
        <p:spPr/>
        <p:txBody>
          <a:bodyPr/>
          <a:lstStyle/>
          <a:p>
            <a:endParaRPr lang="en-US"/>
          </a:p>
        </p:txBody>
      </p:sp>
      <p:sp>
        <p:nvSpPr>
          <p:cNvPr id="6" name="Slide Number Placeholder 5">
            <a:extLst>
              <a:ext uri="{FF2B5EF4-FFF2-40B4-BE49-F238E27FC236}">
                <a16:creationId xmlns:a16="http://schemas.microsoft.com/office/drawing/2014/main" id="{BBC33FEC-B0F2-4FB7-919A-3AEE57331357}"/>
              </a:ext>
            </a:extLst>
          </p:cNvPr>
          <p:cNvSpPr>
            <a:spLocks noGrp="1"/>
          </p:cNvSpPr>
          <p:nvPr>
            <p:ph type="sldNum" sz="quarter" idx="4"/>
          </p:nvPr>
        </p:nvSpPr>
        <p:spPr/>
        <p:txBody>
          <a:bodyPr/>
          <a:lstStyle/>
          <a:p>
            <a:fld id="{4FAB73BC-B049-4115-A692-8D63A059BFB8}" type="slidenum">
              <a:rPr lang="en-US" noProof="0" smtClean="0"/>
              <a:pPr/>
              <a:t>18</a:t>
            </a:fld>
            <a:endParaRPr lang="en-US" noProof="0" dirty="0"/>
          </a:p>
        </p:txBody>
      </p:sp>
      <p:pic>
        <p:nvPicPr>
          <p:cNvPr id="7" name="Picture 6">
            <a:extLst>
              <a:ext uri="{FF2B5EF4-FFF2-40B4-BE49-F238E27FC236}">
                <a16:creationId xmlns:a16="http://schemas.microsoft.com/office/drawing/2014/main" id="{BD6CC04B-3F0F-4CD4-9928-9915CF247CA0}"/>
              </a:ext>
            </a:extLst>
          </p:cNvPr>
          <p:cNvPicPr>
            <a:picLocks noChangeAspect="1"/>
          </p:cNvPicPr>
          <p:nvPr/>
        </p:nvPicPr>
        <p:blipFill>
          <a:blip r:embed="rId2"/>
          <a:stretch>
            <a:fillRect/>
          </a:stretch>
        </p:blipFill>
        <p:spPr>
          <a:xfrm>
            <a:off x="753424" y="2384286"/>
            <a:ext cx="9067800" cy="3748083"/>
          </a:xfrm>
          <a:prstGeom prst="rect">
            <a:avLst/>
          </a:prstGeom>
        </p:spPr>
      </p:pic>
      <p:pic>
        <p:nvPicPr>
          <p:cNvPr id="9" name="Picture Placeholder 5">
            <a:extLst>
              <a:ext uri="{FF2B5EF4-FFF2-40B4-BE49-F238E27FC236}">
                <a16:creationId xmlns:a16="http://schemas.microsoft.com/office/drawing/2014/main" id="{87BC736C-8CAD-4C28-A18F-8AAF103CC9D2}"/>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5755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70FC4-C53D-4E8A-BEAB-D33F54313B2D}"/>
              </a:ext>
            </a:extLst>
          </p:cNvPr>
          <p:cNvSpPr>
            <a:spLocks noGrp="1"/>
          </p:cNvSpPr>
          <p:nvPr>
            <p:ph type="title"/>
          </p:nvPr>
        </p:nvSpPr>
        <p:spPr/>
        <p:txBody>
          <a:bodyPr>
            <a:normAutofit fontScale="90000"/>
          </a:bodyPr>
          <a:lstStyle/>
          <a:p>
            <a:r>
              <a:rPr lang="hy-AM" dirty="0"/>
              <a:t>Փոփոխականների հայտարարման ձևերը</a:t>
            </a:r>
            <a:endParaRPr lang="en-US" dirty="0"/>
          </a:p>
        </p:txBody>
      </p:sp>
      <p:sp>
        <p:nvSpPr>
          <p:cNvPr id="4" name="Picture Placeholder 3">
            <a:extLst>
              <a:ext uri="{FF2B5EF4-FFF2-40B4-BE49-F238E27FC236}">
                <a16:creationId xmlns:a16="http://schemas.microsoft.com/office/drawing/2014/main" id="{E75AFEC0-EAA8-48E0-910D-7AEA9ED9D511}"/>
              </a:ext>
            </a:extLst>
          </p:cNvPr>
          <p:cNvSpPr>
            <a:spLocks noGrp="1"/>
          </p:cNvSpPr>
          <p:nvPr>
            <p:ph type="pic" sz="quarter" idx="15"/>
          </p:nvPr>
        </p:nvSpPr>
        <p:spPr/>
      </p:sp>
      <p:sp>
        <p:nvSpPr>
          <p:cNvPr id="5" name="Text Placeholder 4">
            <a:extLst>
              <a:ext uri="{FF2B5EF4-FFF2-40B4-BE49-F238E27FC236}">
                <a16:creationId xmlns:a16="http://schemas.microsoft.com/office/drawing/2014/main" id="{06A3A43B-6543-4D55-82D1-74215D01FC0A}"/>
              </a:ext>
            </a:extLst>
          </p:cNvPr>
          <p:cNvSpPr>
            <a:spLocks noGrp="1"/>
          </p:cNvSpPr>
          <p:nvPr>
            <p:ph type="body" sz="quarter" idx="16"/>
          </p:nvPr>
        </p:nvSpPr>
        <p:spPr/>
        <p:txBody>
          <a:bodyPr/>
          <a:lstStyle/>
          <a:p>
            <a:endParaRPr lang="en-US"/>
          </a:p>
        </p:txBody>
      </p:sp>
      <p:sp>
        <p:nvSpPr>
          <p:cNvPr id="6" name="Slide Number Placeholder 5">
            <a:extLst>
              <a:ext uri="{FF2B5EF4-FFF2-40B4-BE49-F238E27FC236}">
                <a16:creationId xmlns:a16="http://schemas.microsoft.com/office/drawing/2014/main" id="{BBC33FEC-B0F2-4FB7-919A-3AEE57331357}"/>
              </a:ext>
            </a:extLst>
          </p:cNvPr>
          <p:cNvSpPr>
            <a:spLocks noGrp="1"/>
          </p:cNvSpPr>
          <p:nvPr>
            <p:ph type="sldNum" sz="quarter" idx="4"/>
          </p:nvPr>
        </p:nvSpPr>
        <p:spPr/>
        <p:txBody>
          <a:bodyPr/>
          <a:lstStyle/>
          <a:p>
            <a:fld id="{4FAB73BC-B049-4115-A692-8D63A059BFB8}" type="slidenum">
              <a:rPr lang="en-US" noProof="0" smtClean="0"/>
              <a:pPr/>
              <a:t>19</a:t>
            </a:fld>
            <a:endParaRPr lang="en-US" noProof="0" dirty="0"/>
          </a:p>
        </p:txBody>
      </p:sp>
      <p:pic>
        <p:nvPicPr>
          <p:cNvPr id="8" name="Picture 7">
            <a:extLst>
              <a:ext uri="{FF2B5EF4-FFF2-40B4-BE49-F238E27FC236}">
                <a16:creationId xmlns:a16="http://schemas.microsoft.com/office/drawing/2014/main" id="{E5DBEA29-7368-4F47-8E4F-64DF1F09AFE0}"/>
              </a:ext>
            </a:extLst>
          </p:cNvPr>
          <p:cNvPicPr>
            <a:picLocks noChangeAspect="1"/>
          </p:cNvPicPr>
          <p:nvPr/>
        </p:nvPicPr>
        <p:blipFill>
          <a:blip r:embed="rId2"/>
          <a:stretch>
            <a:fillRect/>
          </a:stretch>
        </p:blipFill>
        <p:spPr>
          <a:xfrm>
            <a:off x="864808" y="2231886"/>
            <a:ext cx="9354672" cy="3805133"/>
          </a:xfrm>
          <a:prstGeom prst="rect">
            <a:avLst/>
          </a:prstGeom>
        </p:spPr>
      </p:pic>
      <p:pic>
        <p:nvPicPr>
          <p:cNvPr id="9" name="Picture Placeholder 5">
            <a:extLst>
              <a:ext uri="{FF2B5EF4-FFF2-40B4-BE49-F238E27FC236}">
                <a16:creationId xmlns:a16="http://schemas.microsoft.com/office/drawing/2014/main" id="{81B1A75C-A4A0-49A2-9A6E-2479D717221E}"/>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51450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Compiler</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6156959" cy="3660648"/>
          </a:xfrm>
        </p:spPr>
        <p:txBody>
          <a:bodyPr>
            <a:normAutofit/>
          </a:bodyPr>
          <a:lstStyle/>
          <a:p>
            <a:r>
              <a:rPr lang="hy-AM" dirty="0"/>
              <a:t>Համակարգիչը հասկանում է մի լեզու՝ մեքենայական կամ բինար</a:t>
            </a:r>
          </a:p>
          <a:p>
            <a:r>
              <a:rPr lang="hy-AM" dirty="0"/>
              <a:t>Մեքենայական լեզուն՝ 0,1-երից բաղկացած հրամանների ամբողջություն</a:t>
            </a:r>
          </a:p>
          <a:p>
            <a:r>
              <a:rPr lang="hy-AM" dirty="0"/>
              <a:t>Կոմպայլերը՝ թարգմանիչ մարդուն հասկանալի լեզվից մեքենայականի</a:t>
            </a:r>
          </a:p>
          <a:p>
            <a:r>
              <a:rPr lang="en-US" dirty="0"/>
              <a:t>C++-</a:t>
            </a:r>
            <a:r>
              <a:rPr lang="hy-AM" dirty="0"/>
              <a:t>ը ՝ կոմպիլացվող լեզու, որի արդյունքում ստացվում է էֆֆեկտիվ և արագագործ </a:t>
            </a:r>
            <a:endParaRPr lang="en-US" dirty="0"/>
          </a:p>
        </p:txBody>
      </p:sp>
      <p:sp>
        <p:nvSpPr>
          <p:cNvPr id="2" name="Text Placeholder 1">
            <a:extLst>
              <a:ext uri="{FF2B5EF4-FFF2-40B4-BE49-F238E27FC236}">
                <a16:creationId xmlns:a16="http://schemas.microsoft.com/office/drawing/2014/main" id="{E4C965B6-7E38-4D37-8DC4-198F7E2181D5}"/>
              </a:ext>
            </a:extLst>
          </p:cNvPr>
          <p:cNvSpPr>
            <a:spLocks noGrp="1"/>
          </p:cNvSpPr>
          <p:nvPr>
            <p:ph type="body" sz="quarter" idx="16"/>
          </p:nvPr>
        </p:nvSpPr>
        <p:spPr/>
        <p:txBody>
          <a:bodyPr/>
          <a:lstStyle/>
          <a:p>
            <a:r>
              <a:rPr lang="hy-AM" dirty="0"/>
              <a:t>Խնդրից՝ լուծում</a:t>
            </a:r>
            <a:endParaRPr lang="en-US" dirty="0"/>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pic>
        <p:nvPicPr>
          <p:cNvPr id="20" name="Picture 19">
            <a:extLst>
              <a:ext uri="{FF2B5EF4-FFF2-40B4-BE49-F238E27FC236}">
                <a16:creationId xmlns:a16="http://schemas.microsoft.com/office/drawing/2014/main" id="{8D3CEEFB-E58B-4B19-84EA-AEDDE2B88051}"/>
              </a:ext>
            </a:extLst>
          </p:cNvPr>
          <p:cNvPicPr>
            <a:picLocks noChangeAspect="1"/>
          </p:cNvPicPr>
          <p:nvPr/>
        </p:nvPicPr>
        <p:blipFill>
          <a:blip r:embed="rId4"/>
          <a:stretch>
            <a:fillRect/>
          </a:stretch>
        </p:blipFill>
        <p:spPr>
          <a:xfrm>
            <a:off x="7239000" y="2261272"/>
            <a:ext cx="2050340" cy="2118120"/>
          </a:xfrm>
          <a:prstGeom prst="rect">
            <a:avLst/>
          </a:prstGeom>
        </p:spPr>
      </p:pic>
      <p:pic>
        <p:nvPicPr>
          <p:cNvPr id="23" name="Picture 22">
            <a:extLst>
              <a:ext uri="{FF2B5EF4-FFF2-40B4-BE49-F238E27FC236}">
                <a16:creationId xmlns:a16="http://schemas.microsoft.com/office/drawing/2014/main" id="{AC737EC3-DD7C-4D26-B2A8-B3F86B614865}"/>
              </a:ext>
            </a:extLst>
          </p:cNvPr>
          <p:cNvPicPr>
            <a:picLocks noChangeAspect="1"/>
          </p:cNvPicPr>
          <p:nvPr/>
        </p:nvPicPr>
        <p:blipFill>
          <a:blip r:embed="rId5"/>
          <a:stretch>
            <a:fillRect/>
          </a:stretch>
        </p:blipFill>
        <p:spPr>
          <a:xfrm>
            <a:off x="7116955" y="4379392"/>
            <a:ext cx="2425316" cy="1704651"/>
          </a:xfrm>
          <a:prstGeom prst="rect">
            <a:avLst/>
          </a:prstGeom>
        </p:spPr>
      </p:pic>
    </p:spTree>
    <p:extLst>
      <p:ext uri="{BB962C8B-B14F-4D97-AF65-F5344CB8AC3E}">
        <p14:creationId xmlns:p14="http://schemas.microsoft.com/office/powerpoint/2010/main" val="1074725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9B61-4D54-4B15-910D-82A18C9CA82B}"/>
              </a:ext>
            </a:extLst>
          </p:cNvPr>
          <p:cNvSpPr>
            <a:spLocks noGrp="1"/>
          </p:cNvSpPr>
          <p:nvPr>
            <p:ph type="title"/>
          </p:nvPr>
        </p:nvSpPr>
        <p:spPr/>
        <p:txBody>
          <a:bodyPr/>
          <a:lstStyle/>
          <a:p>
            <a:r>
              <a:rPr lang="hy-AM" dirty="0"/>
              <a:t>Տնային աշխատանք</a:t>
            </a:r>
            <a:endParaRPr lang="en-US" dirty="0"/>
          </a:p>
        </p:txBody>
      </p:sp>
      <p:sp>
        <p:nvSpPr>
          <p:cNvPr id="3" name="Content Placeholder 2">
            <a:extLst>
              <a:ext uri="{FF2B5EF4-FFF2-40B4-BE49-F238E27FC236}">
                <a16:creationId xmlns:a16="http://schemas.microsoft.com/office/drawing/2014/main" id="{DE7488E0-1D19-40AC-B415-35BDAF68D18C}"/>
              </a:ext>
            </a:extLst>
          </p:cNvPr>
          <p:cNvSpPr>
            <a:spLocks noGrp="1"/>
          </p:cNvSpPr>
          <p:nvPr>
            <p:ph sz="quarter" idx="13"/>
          </p:nvPr>
        </p:nvSpPr>
        <p:spPr/>
        <p:txBody>
          <a:bodyPr/>
          <a:lstStyle/>
          <a:p>
            <a:pPr marL="180340" marR="0" indent="179705">
              <a:lnSpc>
                <a:spcPct val="107000"/>
              </a:lnSpc>
              <a:spcBef>
                <a:spcPts val="0"/>
              </a:spcBef>
              <a:spcAft>
                <a:spcPts val="0"/>
              </a:spcAft>
            </a:pPr>
            <a:r>
              <a:rPr lang="en-US" sz="1800" dirty="0">
                <a:effectLst/>
                <a:latin typeface="Sylfaen" panose="010A0502050306030303" pitchFamily="18" charset="0"/>
                <a:ea typeface="Calibri" panose="020F0502020204030204" pitchFamily="34" charset="0"/>
                <a:cs typeface="Times New Roman" panose="02020603050405020304" pitchFamily="18" charset="0"/>
              </a:rPr>
              <a:t>1.Hello, world!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0">
              <a:lnSpc>
                <a:spcPct val="107000"/>
              </a:lnSpc>
              <a:spcBef>
                <a:spcPts val="0"/>
              </a:spcBef>
              <a:spcAft>
                <a:spcPts val="0"/>
              </a:spcAft>
              <a:buNone/>
            </a:pP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Գրել</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ծրագիր</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որը</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էկրանին</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կտպի</a:t>
            </a:r>
            <a:r>
              <a:rPr lang="en-US" sz="1800" dirty="0">
                <a:effectLst/>
                <a:latin typeface="Sylfaen" panose="010A0502050306030303" pitchFamily="18" charset="0"/>
                <a:ea typeface="Calibri" panose="020F0502020204030204" pitchFamily="34" charset="0"/>
                <a:cs typeface="Times New Roman" panose="02020603050405020304" pitchFamily="18" charset="0"/>
              </a:rPr>
              <a:t> “Hello world!”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արտահայտության</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յուրաքանչյուր</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սիմվոլը</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նոր</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տողում</a:t>
            </a:r>
            <a:r>
              <a:rPr lang="en-US" sz="1800" dirty="0">
                <a:effectLst/>
                <a:latin typeface="Sylfaen" panose="010A0502050306030303"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179705">
              <a:lnSpc>
                <a:spcPct val="107000"/>
              </a:lnSpc>
              <a:spcBef>
                <a:spcPts val="0"/>
              </a:spcBef>
              <a:spcAft>
                <a:spcPts val="0"/>
              </a:spcAft>
            </a:pPr>
            <a:endParaRPr lang="en-US" sz="1800" dirty="0">
              <a:effectLst/>
              <a:latin typeface="Sylfaen" panose="010A0502050306030303" pitchFamily="18" charset="0"/>
              <a:ea typeface="Calibri" panose="020F0502020204030204" pitchFamily="34" charset="0"/>
              <a:cs typeface="Times New Roman" panose="02020603050405020304" pitchFamily="18" charset="0"/>
            </a:endParaRPr>
          </a:p>
          <a:p>
            <a:pPr marL="180340" marR="0" indent="179705">
              <a:lnSpc>
                <a:spcPct val="107000"/>
              </a:lnSpc>
              <a:spcBef>
                <a:spcPts val="0"/>
              </a:spcBef>
              <a:spcAft>
                <a:spcPts val="0"/>
              </a:spcAft>
            </a:pPr>
            <a:r>
              <a:rPr lang="en-US" sz="1800" dirty="0">
                <a:effectLst/>
                <a:latin typeface="Sylfaen" panose="010A0502050306030303" pitchFamily="18" charset="0"/>
                <a:ea typeface="Calibri" panose="020F0502020204030204" pitchFamily="34" charset="0"/>
                <a:cs typeface="Times New Roman" panose="02020603050405020304" pitchFamily="18" charset="0"/>
              </a:rPr>
              <a:t>2.A-B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80340" marR="0" indent="0">
              <a:lnSpc>
                <a:spcPct val="107000"/>
              </a:lnSpc>
              <a:spcBef>
                <a:spcPts val="0"/>
              </a:spcBef>
              <a:spcAft>
                <a:spcPts val="0"/>
              </a:spcAft>
              <a:buNone/>
            </a:pP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Գրել</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ծրագիր</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որը</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կհաշվի</a:t>
            </a:r>
            <a:r>
              <a:rPr lang="en-US" sz="1800" dirty="0">
                <a:effectLst/>
                <a:latin typeface="Sylfaen" panose="010A0502050306030303" pitchFamily="18" charset="0"/>
                <a:ea typeface="Calibri" panose="020F0502020204030204" pitchFamily="34" charset="0"/>
                <a:cs typeface="Times New Roman" panose="02020603050405020304" pitchFamily="18" charset="0"/>
              </a:rPr>
              <a:t> և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էկրանին</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կտպի</a:t>
            </a:r>
            <a:r>
              <a:rPr lang="en-US" sz="1800" dirty="0">
                <a:effectLst/>
                <a:latin typeface="Sylfaen" panose="010A0502050306030303" pitchFamily="18" charset="0"/>
                <a:ea typeface="Calibri" panose="020F0502020204030204" pitchFamily="34" charset="0"/>
                <a:cs typeface="Times New Roman" panose="02020603050405020304" pitchFamily="18" charset="0"/>
              </a:rPr>
              <a:t> -10 և 26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թվերի</a:t>
            </a:r>
            <a:r>
              <a:rPr lang="en-US" sz="1800" dirty="0">
                <a:effectLst/>
                <a:latin typeface="Sylfaen" panose="010A0502050306030303" pitchFamily="18" charset="0"/>
                <a:ea typeface="Calibri" panose="020F0502020204030204" pitchFamily="34" charset="0"/>
                <a:cs typeface="Times New Roman" panose="02020603050405020304" pitchFamily="18" charset="0"/>
              </a:rPr>
              <a:t> </a:t>
            </a:r>
            <a:r>
              <a:rPr lang="en-US" sz="1800" dirty="0" err="1">
                <a:effectLst/>
                <a:latin typeface="Sylfaen" panose="010A0502050306030303" pitchFamily="18" charset="0"/>
                <a:ea typeface="Calibri" panose="020F0502020204030204" pitchFamily="34" charset="0"/>
                <a:cs typeface="Times New Roman" panose="02020603050405020304" pitchFamily="18" charset="0"/>
              </a:rPr>
              <a:t>տարբերությունը</a:t>
            </a:r>
            <a:r>
              <a:rPr lang="en-US" sz="1800" dirty="0">
                <a:effectLst/>
                <a:latin typeface="Sylfaen" panose="010A0502050306030303"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Picture Placeholder 3">
            <a:extLst>
              <a:ext uri="{FF2B5EF4-FFF2-40B4-BE49-F238E27FC236}">
                <a16:creationId xmlns:a16="http://schemas.microsoft.com/office/drawing/2014/main" id="{0A84EB9A-2B0C-4808-82E3-3B1965D14918}"/>
              </a:ext>
            </a:extLst>
          </p:cNvPr>
          <p:cNvSpPr>
            <a:spLocks noGrp="1"/>
          </p:cNvSpPr>
          <p:nvPr>
            <p:ph type="pic" sz="quarter" idx="15"/>
          </p:nvPr>
        </p:nvSpPr>
        <p:spPr/>
      </p:sp>
      <p:sp>
        <p:nvSpPr>
          <p:cNvPr id="5" name="Text Placeholder 4">
            <a:extLst>
              <a:ext uri="{FF2B5EF4-FFF2-40B4-BE49-F238E27FC236}">
                <a16:creationId xmlns:a16="http://schemas.microsoft.com/office/drawing/2014/main" id="{A09BA5FA-77AF-48EF-A5BB-0D707BC99BE5}"/>
              </a:ext>
            </a:extLst>
          </p:cNvPr>
          <p:cNvSpPr>
            <a:spLocks noGrp="1"/>
          </p:cNvSpPr>
          <p:nvPr>
            <p:ph type="body" sz="quarter" idx="16"/>
          </p:nvPr>
        </p:nvSpPr>
        <p:spPr>
          <a:xfrm>
            <a:off x="-1" y="1676400"/>
            <a:ext cx="10837333" cy="343171"/>
          </a:xfrm>
        </p:spPr>
        <p:txBody>
          <a:bodyPr/>
          <a:lstStyle/>
          <a:p>
            <a:r>
              <a:rPr lang="en-US" sz="1800" b="1" dirty="0" err="1">
                <a:effectLst/>
                <a:latin typeface="Sylfaen" panose="010A0502050306030303" pitchFamily="18" charset="0"/>
                <a:ea typeface="Calibri" panose="020F0502020204030204" pitchFamily="34" charset="0"/>
                <a:cs typeface="Times New Roman" panose="02020603050405020304" pitchFamily="18" charset="0"/>
              </a:rPr>
              <a:t>Նախավարժանք</a:t>
            </a:r>
            <a:endParaRPr lang="en-US" dirty="0"/>
          </a:p>
        </p:txBody>
      </p:sp>
      <p:sp>
        <p:nvSpPr>
          <p:cNvPr id="6" name="Slide Number Placeholder 5">
            <a:extLst>
              <a:ext uri="{FF2B5EF4-FFF2-40B4-BE49-F238E27FC236}">
                <a16:creationId xmlns:a16="http://schemas.microsoft.com/office/drawing/2014/main" id="{05322518-D93D-4CF8-82B0-ECBD4D251BFC}"/>
              </a:ext>
            </a:extLst>
          </p:cNvPr>
          <p:cNvSpPr>
            <a:spLocks noGrp="1"/>
          </p:cNvSpPr>
          <p:nvPr>
            <p:ph type="sldNum" sz="quarter" idx="4"/>
          </p:nvPr>
        </p:nvSpPr>
        <p:spPr/>
        <p:txBody>
          <a:bodyPr/>
          <a:lstStyle/>
          <a:p>
            <a:fld id="{4FAB73BC-B049-4115-A692-8D63A059BFB8}" type="slidenum">
              <a:rPr lang="en-US" noProof="0" smtClean="0"/>
              <a:pPr/>
              <a:t>20</a:t>
            </a:fld>
            <a:endParaRPr lang="en-US" noProof="0" dirty="0"/>
          </a:p>
        </p:txBody>
      </p:sp>
      <p:pic>
        <p:nvPicPr>
          <p:cNvPr id="7" name="Picture Placeholder 5">
            <a:extLst>
              <a:ext uri="{FF2B5EF4-FFF2-40B4-BE49-F238E27FC236}">
                <a16:creationId xmlns:a16="http://schemas.microsoft.com/office/drawing/2014/main" id="{550358F3-FDD0-464C-99E8-8CC0A1CD1CF9}"/>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28367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C133-2135-438B-8DA1-5ED1061C0C9A}"/>
              </a:ext>
            </a:extLst>
          </p:cNvPr>
          <p:cNvSpPr>
            <a:spLocks noGrp="1"/>
          </p:cNvSpPr>
          <p:nvPr>
            <p:ph type="title"/>
          </p:nvPr>
        </p:nvSpPr>
        <p:spPr/>
        <p:txBody>
          <a:bodyPr/>
          <a:lstStyle/>
          <a:p>
            <a:r>
              <a:rPr lang="hy-AM" dirty="0"/>
              <a:t>Կոնսոլային ծրագրեր</a:t>
            </a:r>
            <a:r>
              <a:rPr lang="ru-RU" dirty="0"/>
              <a:t>(</a:t>
            </a:r>
            <a:r>
              <a:rPr lang="en-US" dirty="0"/>
              <a:t>console applications</a:t>
            </a:r>
            <a:r>
              <a:rPr lang="ru-RU" dirty="0"/>
              <a:t>)</a:t>
            </a:r>
            <a:endParaRPr lang="en-US" dirty="0"/>
          </a:p>
        </p:txBody>
      </p:sp>
      <p:sp>
        <p:nvSpPr>
          <p:cNvPr id="3" name="Content Placeholder 2">
            <a:extLst>
              <a:ext uri="{FF2B5EF4-FFF2-40B4-BE49-F238E27FC236}">
                <a16:creationId xmlns:a16="http://schemas.microsoft.com/office/drawing/2014/main" id="{C91A7854-CDFB-4FFD-8F06-3D30B85C08ED}"/>
              </a:ext>
            </a:extLst>
          </p:cNvPr>
          <p:cNvSpPr>
            <a:spLocks noGrp="1"/>
          </p:cNvSpPr>
          <p:nvPr>
            <p:ph sz="quarter" idx="13"/>
          </p:nvPr>
        </p:nvSpPr>
        <p:spPr/>
        <p:txBody>
          <a:bodyPr>
            <a:normAutofit/>
          </a:bodyPr>
          <a:lstStyle/>
          <a:p>
            <a:r>
              <a:rPr lang="hy-AM" dirty="0"/>
              <a:t>Օգտագործվում է տեքստ՝ օգտագործողի և միջավայրի հետ շփման համար</a:t>
            </a:r>
          </a:p>
          <a:p>
            <a:r>
              <a:rPr lang="hy-AM" dirty="0"/>
              <a:t>Հեշտ իրականանալի են</a:t>
            </a:r>
          </a:p>
          <a:p>
            <a:r>
              <a:rPr lang="hy-AM" dirty="0"/>
              <a:t>Ունեն կանխատեսելի վարք</a:t>
            </a:r>
          </a:p>
          <a:p>
            <a:r>
              <a:rPr lang="hy-AM" dirty="0"/>
              <a:t>Մնում են նույնը բոլոր պլատֆորմերում</a:t>
            </a:r>
          </a:p>
          <a:p>
            <a:r>
              <a:rPr lang="hy-AM" dirty="0"/>
              <a:t>Պարզություն</a:t>
            </a:r>
          </a:p>
          <a:p>
            <a:endParaRPr lang="hy-AM" dirty="0"/>
          </a:p>
          <a:p>
            <a:endParaRPr lang="hy-AM" dirty="0"/>
          </a:p>
          <a:p>
            <a:endParaRPr lang="hy-AM" dirty="0"/>
          </a:p>
        </p:txBody>
      </p:sp>
      <p:sp>
        <p:nvSpPr>
          <p:cNvPr id="5" name="Text Placeholder 4">
            <a:extLst>
              <a:ext uri="{FF2B5EF4-FFF2-40B4-BE49-F238E27FC236}">
                <a16:creationId xmlns:a16="http://schemas.microsoft.com/office/drawing/2014/main" id="{53C644EE-7F00-4C60-A963-F07E2B35D8D8}"/>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EB576F96-A65A-4542-8083-C3F531D20C94}"/>
              </a:ext>
            </a:extLst>
          </p:cNvPr>
          <p:cNvSpPr>
            <a:spLocks noGrp="1"/>
          </p:cNvSpPr>
          <p:nvPr>
            <p:ph type="sldNum" sz="quarter" idx="4"/>
          </p:nvPr>
        </p:nvSpPr>
        <p:spPr/>
        <p:txBody>
          <a:bodyPr/>
          <a:lstStyle/>
          <a:p>
            <a:fld id="{4FAB73BC-B049-4115-A692-8D63A059BFB8}" type="slidenum">
              <a:rPr lang="en-US" noProof="0" smtClean="0"/>
              <a:pPr/>
              <a:t>3</a:t>
            </a:fld>
            <a:endParaRPr lang="en-US" noProof="0" dirty="0"/>
          </a:p>
        </p:txBody>
      </p:sp>
      <p:pic>
        <p:nvPicPr>
          <p:cNvPr id="26" name="Picture Placeholder 5">
            <a:extLst>
              <a:ext uri="{FF2B5EF4-FFF2-40B4-BE49-F238E27FC236}">
                <a16:creationId xmlns:a16="http://schemas.microsoft.com/office/drawing/2014/main" id="{5AE2A64D-BF36-4DC3-9BD0-D557F7793A6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a:ext>
            </a:extLst>
          </a:blip>
          <a:srcRect t="88" b="88"/>
          <a:stretch/>
        </p:blipFill>
        <p:spPr>
          <a:xfrm>
            <a:off x="0" y="0"/>
            <a:ext cx="8329613" cy="457200"/>
          </a:xfrm>
        </p:spPr>
      </p:pic>
      <p:pic>
        <p:nvPicPr>
          <p:cNvPr id="9" name="Picture 8">
            <a:extLst>
              <a:ext uri="{FF2B5EF4-FFF2-40B4-BE49-F238E27FC236}">
                <a16:creationId xmlns:a16="http://schemas.microsoft.com/office/drawing/2014/main" id="{0726CE6B-BA91-4BBB-A4C2-0DB8D56A7B1D}"/>
              </a:ext>
            </a:extLst>
          </p:cNvPr>
          <p:cNvPicPr>
            <a:picLocks noChangeAspect="1"/>
          </p:cNvPicPr>
          <p:nvPr/>
        </p:nvPicPr>
        <p:blipFill>
          <a:blip r:embed="rId3"/>
          <a:stretch>
            <a:fillRect/>
          </a:stretch>
        </p:blipFill>
        <p:spPr>
          <a:xfrm>
            <a:off x="5711861" y="4359728"/>
            <a:ext cx="5876147" cy="2378030"/>
          </a:xfrm>
          <a:prstGeom prst="rect">
            <a:avLst/>
          </a:prstGeom>
        </p:spPr>
      </p:pic>
    </p:spTree>
    <p:extLst>
      <p:ext uri="{BB962C8B-B14F-4D97-AF65-F5344CB8AC3E}">
        <p14:creationId xmlns:p14="http://schemas.microsoft.com/office/powerpoint/2010/main" val="219924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9E83-8877-4F4B-988E-7022821CFCA4}"/>
              </a:ext>
            </a:extLst>
          </p:cNvPr>
          <p:cNvSpPr>
            <a:spLocks noGrp="1"/>
          </p:cNvSpPr>
          <p:nvPr>
            <p:ph type="title"/>
          </p:nvPr>
        </p:nvSpPr>
        <p:spPr/>
        <p:txBody>
          <a:bodyPr/>
          <a:lstStyle/>
          <a:p>
            <a:r>
              <a:rPr lang="hy-AM" dirty="0"/>
              <a:t>Ծրագրի կառուցվածք</a:t>
            </a:r>
            <a:endParaRPr lang="en-US" dirty="0"/>
          </a:p>
        </p:txBody>
      </p:sp>
      <p:sp>
        <p:nvSpPr>
          <p:cNvPr id="3" name="Content Placeholder 2">
            <a:extLst>
              <a:ext uri="{FF2B5EF4-FFF2-40B4-BE49-F238E27FC236}">
                <a16:creationId xmlns:a16="http://schemas.microsoft.com/office/drawing/2014/main" id="{E8395F00-D648-49A4-8C5F-F58C63EE3DA5}"/>
              </a:ext>
            </a:extLst>
          </p:cNvPr>
          <p:cNvSpPr>
            <a:spLocks noGrp="1"/>
          </p:cNvSpPr>
          <p:nvPr>
            <p:ph sz="quarter" idx="13"/>
          </p:nvPr>
        </p:nvSpPr>
        <p:spPr>
          <a:xfrm>
            <a:off x="548640" y="2667000"/>
            <a:ext cx="6298879" cy="3660648"/>
          </a:xfrm>
        </p:spPr>
        <p:txBody>
          <a:bodyPr>
            <a:normAutofit fontScale="92500" lnSpcReduction="10000"/>
          </a:bodyPr>
          <a:lstStyle/>
          <a:p>
            <a:r>
              <a:rPr lang="hy-AM" dirty="0"/>
              <a:t>Տող </a:t>
            </a:r>
            <a:r>
              <a:rPr lang="en-US" dirty="0"/>
              <a:t>#</a:t>
            </a:r>
            <a:r>
              <a:rPr lang="ru-RU" dirty="0"/>
              <a:t>1</a:t>
            </a:r>
            <a:r>
              <a:rPr lang="hy-AM" dirty="0"/>
              <a:t> - </a:t>
            </a:r>
            <a:r>
              <a:rPr lang="en-US" altLang="en-US" dirty="0">
                <a:latin typeface="Arial Unicode MS"/>
              </a:rPr>
              <a:t>// my first program in C++</a:t>
            </a:r>
            <a:r>
              <a:rPr kumimoji="0" lang="en-US" altLang="en-US" sz="2000" b="0" i="0" u="none" strike="noStrike" cap="none" normalizeH="0" baseline="0" dirty="0">
                <a:ln>
                  <a:noFill/>
                </a:ln>
                <a:solidFill>
                  <a:schemeClr val="tx1"/>
                </a:solidFill>
                <a:effectLst/>
              </a:rPr>
              <a:t> </a:t>
            </a:r>
            <a:endParaRPr lang="en-US" dirty="0"/>
          </a:p>
          <a:p>
            <a:pPr lvl="1"/>
            <a:r>
              <a:rPr lang="hy-AM" dirty="0"/>
              <a:t>Մեկնաբանություն։ «//» - ի միջոցով հնարավոր է թողնել մեկնաբանություն, որը ոչ մի ազդեցություն չի թողնում ծրագրի աշխատանքի վրա։</a:t>
            </a:r>
          </a:p>
          <a:p>
            <a:r>
              <a:rPr lang="hy-AM" dirty="0"/>
              <a:t>Տող </a:t>
            </a:r>
            <a:r>
              <a:rPr lang="en-US" dirty="0"/>
              <a:t>#2</a:t>
            </a:r>
            <a:r>
              <a:rPr lang="hy-AM" dirty="0"/>
              <a:t> - </a:t>
            </a:r>
            <a:r>
              <a:rPr lang="en-US" altLang="en-US" dirty="0">
                <a:latin typeface="Arial Unicode MS"/>
              </a:rPr>
              <a:t>#include &lt;iostream&gt;</a:t>
            </a:r>
            <a:r>
              <a:rPr kumimoji="0" lang="en-US" altLang="en-US" sz="2000" b="0" i="0" u="none" strike="noStrike" cap="none" normalizeH="0" baseline="0" dirty="0">
                <a:ln>
                  <a:noFill/>
                </a:ln>
                <a:solidFill>
                  <a:schemeClr val="tx1"/>
                </a:solidFill>
                <a:effectLst/>
              </a:rPr>
              <a:t> </a:t>
            </a:r>
            <a:endParaRPr lang="hy-AM" altLang="en-US" sz="2000" dirty="0"/>
          </a:p>
          <a:p>
            <a:pPr lvl="1"/>
            <a:r>
              <a:rPr lang="hy-AM" altLang="en-US" dirty="0"/>
              <a:t>«</a:t>
            </a:r>
            <a:r>
              <a:rPr lang="en-US" altLang="en-US" dirty="0"/>
              <a:t>#</a:t>
            </a:r>
            <a:r>
              <a:rPr lang="hy-AM" altLang="en-US" dirty="0"/>
              <a:t>»</a:t>
            </a:r>
            <a:r>
              <a:rPr lang="en-US" altLang="en-US" dirty="0"/>
              <a:t> -</a:t>
            </a:r>
            <a:r>
              <a:rPr lang="hy-AM" altLang="en-US" dirty="0"/>
              <a:t> ով սկսվող տողերը սպասարկվում են պրեպրոցեսորի կողմից</a:t>
            </a:r>
          </a:p>
          <a:p>
            <a:pPr lvl="1"/>
            <a:r>
              <a:rPr lang="hy-AM" altLang="en-US" dirty="0"/>
              <a:t>կատարվում են մինչև բուն կոմպիլացիայի սկսելը</a:t>
            </a:r>
          </a:p>
          <a:p>
            <a:pPr lvl="1"/>
            <a:r>
              <a:rPr lang="hy-AM" altLang="en-US" dirty="0"/>
              <a:t>ներբեռնել </a:t>
            </a:r>
            <a:r>
              <a:rPr lang="en-US" altLang="en-US" dirty="0"/>
              <a:t>iostream </a:t>
            </a:r>
            <a:r>
              <a:rPr lang="hy-AM" altLang="en-US" dirty="0"/>
              <a:t>գրադարանը՝ ստանդարտ տեքստային մուտք-ելքը ապահովելու համար։</a:t>
            </a:r>
          </a:p>
          <a:p>
            <a:r>
              <a:rPr lang="hy-AM" altLang="en-US" dirty="0"/>
              <a:t>Տող </a:t>
            </a:r>
            <a:r>
              <a:rPr lang="en-US" altLang="en-US" dirty="0"/>
              <a:t>#3 - </a:t>
            </a:r>
            <a:r>
              <a:rPr lang="hy-AM" altLang="en-US" dirty="0"/>
              <a:t>Դատարկ տող</a:t>
            </a:r>
          </a:p>
          <a:p>
            <a:pPr lvl="1"/>
            <a:r>
              <a:rPr lang="hy-AM" altLang="en-US" dirty="0"/>
              <a:t>Չեն ունենում ոչ մի ազդեցություն ծրագրի աշխատանքի վրա։ Լավացնում են ծրագրի ընթեռնելիությունը։</a:t>
            </a:r>
          </a:p>
          <a:p>
            <a:pPr lvl="1"/>
            <a:endParaRPr lang="en-US" altLang="en-US" dirty="0"/>
          </a:p>
          <a:p>
            <a:pPr lvl="1"/>
            <a:endParaRPr kumimoji="0" lang="en-US" altLang="en-US" sz="4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Picture Placeholder 3">
            <a:extLst>
              <a:ext uri="{FF2B5EF4-FFF2-40B4-BE49-F238E27FC236}">
                <a16:creationId xmlns:a16="http://schemas.microsoft.com/office/drawing/2014/main" id="{5462D9DE-42FD-469B-9D8E-747178B99FBD}"/>
              </a:ext>
            </a:extLst>
          </p:cNvPr>
          <p:cNvSpPr>
            <a:spLocks noGrp="1"/>
          </p:cNvSpPr>
          <p:nvPr>
            <p:ph type="pic" sz="quarter" idx="15"/>
          </p:nvPr>
        </p:nvSpPr>
        <p:spPr/>
      </p:sp>
      <p:sp>
        <p:nvSpPr>
          <p:cNvPr id="5" name="Text Placeholder 4">
            <a:extLst>
              <a:ext uri="{FF2B5EF4-FFF2-40B4-BE49-F238E27FC236}">
                <a16:creationId xmlns:a16="http://schemas.microsoft.com/office/drawing/2014/main" id="{0A2C819B-1553-4480-8649-DA0CDBD87FC0}"/>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016A47A3-6274-445E-AA0C-AFDC69AB4FE8}"/>
              </a:ext>
            </a:extLst>
          </p:cNvPr>
          <p:cNvSpPr>
            <a:spLocks noGrp="1"/>
          </p:cNvSpPr>
          <p:nvPr>
            <p:ph type="sldNum" sz="quarter" idx="4"/>
          </p:nvPr>
        </p:nvSpPr>
        <p:spPr/>
        <p:txBody>
          <a:bodyPr/>
          <a:lstStyle/>
          <a:p>
            <a:fld id="{4FAB73BC-B049-4115-A692-8D63A059BFB8}" type="slidenum">
              <a:rPr lang="en-US" noProof="0" smtClean="0"/>
              <a:pPr/>
              <a:t>4</a:t>
            </a:fld>
            <a:endParaRPr lang="en-US" noProof="0" dirty="0"/>
          </a:p>
        </p:txBody>
      </p:sp>
      <p:pic>
        <p:nvPicPr>
          <p:cNvPr id="10" name="Picture Placeholder 5">
            <a:extLst>
              <a:ext uri="{FF2B5EF4-FFF2-40B4-BE49-F238E27FC236}">
                <a16:creationId xmlns:a16="http://schemas.microsoft.com/office/drawing/2014/main" id="{D3706F63-4DE8-4FF6-8E7E-334171806AB7}"/>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2BC0C7FE-F90F-4C55-A218-7CCCE0113BD7}"/>
              </a:ext>
            </a:extLst>
          </p:cNvPr>
          <p:cNvPicPr>
            <a:picLocks noChangeAspect="1"/>
          </p:cNvPicPr>
          <p:nvPr/>
        </p:nvPicPr>
        <p:blipFill>
          <a:blip r:embed="rId4"/>
          <a:stretch>
            <a:fillRect/>
          </a:stretch>
        </p:blipFill>
        <p:spPr>
          <a:xfrm>
            <a:off x="6847520" y="3200400"/>
            <a:ext cx="4795839" cy="1449292"/>
          </a:xfrm>
          <a:prstGeom prst="rect">
            <a:avLst/>
          </a:prstGeom>
        </p:spPr>
      </p:pic>
    </p:spTree>
    <p:extLst>
      <p:ext uri="{BB962C8B-B14F-4D97-AF65-F5344CB8AC3E}">
        <p14:creationId xmlns:p14="http://schemas.microsoft.com/office/powerpoint/2010/main" val="2420814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9E83-8877-4F4B-988E-7022821CFCA4}"/>
              </a:ext>
            </a:extLst>
          </p:cNvPr>
          <p:cNvSpPr>
            <a:spLocks noGrp="1"/>
          </p:cNvSpPr>
          <p:nvPr>
            <p:ph type="title"/>
          </p:nvPr>
        </p:nvSpPr>
        <p:spPr/>
        <p:txBody>
          <a:bodyPr>
            <a:normAutofit/>
          </a:bodyPr>
          <a:lstStyle/>
          <a:p>
            <a:r>
              <a:rPr lang="hy-AM" dirty="0"/>
              <a:t>Ծրագրի կառուցվածք</a:t>
            </a:r>
            <a:endParaRPr lang="en-US" dirty="0"/>
          </a:p>
        </p:txBody>
      </p:sp>
      <p:sp>
        <p:nvSpPr>
          <p:cNvPr id="4" name="Picture Placeholder 3">
            <a:extLst>
              <a:ext uri="{FF2B5EF4-FFF2-40B4-BE49-F238E27FC236}">
                <a16:creationId xmlns:a16="http://schemas.microsoft.com/office/drawing/2014/main" id="{5462D9DE-42FD-469B-9D8E-747178B99FBD}"/>
              </a:ext>
            </a:extLst>
          </p:cNvPr>
          <p:cNvSpPr>
            <a:spLocks noGrp="1"/>
          </p:cNvSpPr>
          <p:nvPr>
            <p:ph type="pic" sz="quarter" idx="15"/>
          </p:nvPr>
        </p:nvSpPr>
        <p:spPr/>
      </p:sp>
      <p:sp>
        <p:nvSpPr>
          <p:cNvPr id="5" name="Text Placeholder 4">
            <a:extLst>
              <a:ext uri="{FF2B5EF4-FFF2-40B4-BE49-F238E27FC236}">
                <a16:creationId xmlns:a16="http://schemas.microsoft.com/office/drawing/2014/main" id="{0A2C819B-1553-4480-8649-DA0CDBD87FC0}"/>
              </a:ext>
            </a:extLst>
          </p:cNvPr>
          <p:cNvSpPr>
            <a:spLocks noGrp="1"/>
          </p:cNvSpPr>
          <p:nvPr>
            <p:ph type="body" sz="quarter" idx="16"/>
          </p:nvPr>
        </p:nvSpPr>
        <p:spPr>
          <a:xfrm>
            <a:off x="-1" y="1676400"/>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016A47A3-6274-445E-AA0C-AFDC69AB4FE8}"/>
              </a:ext>
            </a:extLst>
          </p:cNvPr>
          <p:cNvSpPr>
            <a:spLocks noGrp="1"/>
          </p:cNvSpPr>
          <p:nvPr>
            <p:ph type="sldNum" sz="quarter" idx="4"/>
          </p:nvPr>
        </p:nvSpPr>
        <p:spPr/>
        <p:txBody>
          <a:bodyPr/>
          <a:lstStyle/>
          <a:p>
            <a:fld id="{4FAB73BC-B049-4115-A692-8D63A059BFB8}" type="slidenum">
              <a:rPr lang="en-US" noProof="0" smtClean="0"/>
              <a:pPr/>
              <a:t>5</a:t>
            </a:fld>
            <a:endParaRPr lang="en-US" noProof="0" dirty="0"/>
          </a:p>
        </p:txBody>
      </p:sp>
      <p:pic>
        <p:nvPicPr>
          <p:cNvPr id="10" name="Picture Placeholder 5">
            <a:extLst>
              <a:ext uri="{FF2B5EF4-FFF2-40B4-BE49-F238E27FC236}">
                <a16:creationId xmlns:a16="http://schemas.microsoft.com/office/drawing/2014/main" id="{D3706F63-4DE8-4FF6-8E7E-334171806AB7}"/>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
        <p:nvSpPr>
          <p:cNvPr id="8" name="Content Placeholder 2">
            <a:extLst>
              <a:ext uri="{FF2B5EF4-FFF2-40B4-BE49-F238E27FC236}">
                <a16:creationId xmlns:a16="http://schemas.microsoft.com/office/drawing/2014/main" id="{95045053-26D5-431E-925C-BB34BAFE8AA8}"/>
              </a:ext>
            </a:extLst>
          </p:cNvPr>
          <p:cNvSpPr>
            <a:spLocks noGrp="1"/>
          </p:cNvSpPr>
          <p:nvPr>
            <p:ph sz="quarter" idx="13"/>
          </p:nvPr>
        </p:nvSpPr>
        <p:spPr>
          <a:xfrm>
            <a:off x="548640" y="2667000"/>
            <a:ext cx="6298879" cy="3660648"/>
          </a:xfrm>
        </p:spPr>
        <p:txBody>
          <a:bodyPr>
            <a:normAutofit/>
          </a:bodyPr>
          <a:lstStyle/>
          <a:p>
            <a:r>
              <a:rPr lang="hy-AM" dirty="0"/>
              <a:t>Տող </a:t>
            </a:r>
            <a:r>
              <a:rPr lang="en-US" dirty="0"/>
              <a:t>#4 – int main ()</a:t>
            </a:r>
            <a:endParaRPr lang="hy-AM" dirty="0"/>
          </a:p>
          <a:p>
            <a:pPr lvl="1"/>
            <a:r>
              <a:rPr lang="hy-AM" dirty="0"/>
              <a:t>Ֆունկցիայի հայտարարում։ Ֆունկցիան՝ հրամանների խումբ, որը ունի անուն։</a:t>
            </a:r>
          </a:p>
          <a:p>
            <a:pPr lvl="1"/>
            <a:r>
              <a:rPr lang="en-US" dirty="0"/>
              <a:t>int – </a:t>
            </a:r>
            <a:r>
              <a:rPr lang="hy-AM" dirty="0"/>
              <a:t>վերադարձվող արժեքի տիպ,</a:t>
            </a:r>
          </a:p>
          <a:p>
            <a:pPr lvl="1"/>
            <a:r>
              <a:rPr lang="en-US" dirty="0"/>
              <a:t>main – </a:t>
            </a:r>
            <a:r>
              <a:rPr lang="hy-AM" dirty="0"/>
              <a:t>ֆունկցիայի անուն</a:t>
            </a:r>
          </a:p>
          <a:p>
            <a:pPr lvl="1"/>
            <a:r>
              <a:rPr lang="en-US" dirty="0"/>
              <a:t>() – </a:t>
            </a:r>
            <a:r>
              <a:rPr lang="hy-AM" dirty="0"/>
              <a:t>փակագծեր, որոնց միջև հնարավոր է փոխանցել արգումենտները</a:t>
            </a:r>
          </a:p>
          <a:p>
            <a:pPr lvl="1"/>
            <a:r>
              <a:rPr lang="en-US" dirty="0"/>
              <a:t>main` </a:t>
            </a:r>
            <a:r>
              <a:rPr lang="hy-AM" dirty="0"/>
              <a:t>հատուկ</a:t>
            </a:r>
            <a:r>
              <a:rPr lang="en-US" dirty="0"/>
              <a:t> </a:t>
            </a:r>
            <a:r>
              <a:rPr lang="hy-AM" dirty="0"/>
              <a:t>ֆունկցիա, որը կանչվում է ծրագրի թողարկման ժամանակ, մուտքային կետ</a:t>
            </a:r>
            <a:endParaRPr lang="en-US" dirty="0"/>
          </a:p>
          <a:p>
            <a:pPr lvl="1"/>
            <a:endParaRPr lang="en-US" dirty="0"/>
          </a:p>
        </p:txBody>
      </p:sp>
      <p:pic>
        <p:nvPicPr>
          <p:cNvPr id="9" name="Picture 8">
            <a:extLst>
              <a:ext uri="{FF2B5EF4-FFF2-40B4-BE49-F238E27FC236}">
                <a16:creationId xmlns:a16="http://schemas.microsoft.com/office/drawing/2014/main" id="{ADE96DAD-F633-4E4B-AC00-1C1360C6FE7E}"/>
              </a:ext>
            </a:extLst>
          </p:cNvPr>
          <p:cNvPicPr>
            <a:picLocks noChangeAspect="1"/>
          </p:cNvPicPr>
          <p:nvPr/>
        </p:nvPicPr>
        <p:blipFill>
          <a:blip r:embed="rId4"/>
          <a:stretch>
            <a:fillRect/>
          </a:stretch>
        </p:blipFill>
        <p:spPr>
          <a:xfrm>
            <a:off x="6824449" y="3305480"/>
            <a:ext cx="4795839" cy="1449292"/>
          </a:xfrm>
          <a:prstGeom prst="rect">
            <a:avLst/>
          </a:prstGeom>
        </p:spPr>
      </p:pic>
    </p:spTree>
    <p:extLst>
      <p:ext uri="{BB962C8B-B14F-4D97-AF65-F5344CB8AC3E}">
        <p14:creationId xmlns:p14="http://schemas.microsoft.com/office/powerpoint/2010/main" val="341630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9E83-8877-4F4B-988E-7022821CFCA4}"/>
              </a:ext>
            </a:extLst>
          </p:cNvPr>
          <p:cNvSpPr>
            <a:spLocks noGrp="1"/>
          </p:cNvSpPr>
          <p:nvPr>
            <p:ph type="title"/>
          </p:nvPr>
        </p:nvSpPr>
        <p:spPr/>
        <p:txBody>
          <a:bodyPr>
            <a:normAutofit/>
          </a:bodyPr>
          <a:lstStyle/>
          <a:p>
            <a:r>
              <a:rPr lang="hy-AM" dirty="0"/>
              <a:t>Ծրագրի կառուցվածք</a:t>
            </a:r>
            <a:endParaRPr lang="en-US" dirty="0"/>
          </a:p>
        </p:txBody>
      </p:sp>
      <p:sp>
        <p:nvSpPr>
          <p:cNvPr id="4" name="Picture Placeholder 3">
            <a:extLst>
              <a:ext uri="{FF2B5EF4-FFF2-40B4-BE49-F238E27FC236}">
                <a16:creationId xmlns:a16="http://schemas.microsoft.com/office/drawing/2014/main" id="{5462D9DE-42FD-469B-9D8E-747178B99FBD}"/>
              </a:ext>
            </a:extLst>
          </p:cNvPr>
          <p:cNvSpPr>
            <a:spLocks noGrp="1"/>
          </p:cNvSpPr>
          <p:nvPr>
            <p:ph type="pic" sz="quarter" idx="15"/>
          </p:nvPr>
        </p:nvSpPr>
        <p:spPr/>
      </p:sp>
      <p:sp>
        <p:nvSpPr>
          <p:cNvPr id="5" name="Text Placeholder 4">
            <a:extLst>
              <a:ext uri="{FF2B5EF4-FFF2-40B4-BE49-F238E27FC236}">
                <a16:creationId xmlns:a16="http://schemas.microsoft.com/office/drawing/2014/main" id="{0A2C819B-1553-4480-8649-DA0CDBD87FC0}"/>
              </a:ext>
            </a:extLst>
          </p:cNvPr>
          <p:cNvSpPr>
            <a:spLocks noGrp="1"/>
          </p:cNvSpPr>
          <p:nvPr>
            <p:ph type="body" sz="quarter" idx="16"/>
          </p:nvPr>
        </p:nvSpPr>
        <p:spPr>
          <a:xfrm>
            <a:off x="-1" y="1676400"/>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016A47A3-6274-445E-AA0C-AFDC69AB4FE8}"/>
              </a:ext>
            </a:extLst>
          </p:cNvPr>
          <p:cNvSpPr>
            <a:spLocks noGrp="1"/>
          </p:cNvSpPr>
          <p:nvPr>
            <p:ph type="sldNum" sz="quarter" idx="4"/>
          </p:nvPr>
        </p:nvSpPr>
        <p:spPr/>
        <p:txBody>
          <a:bodyPr/>
          <a:lstStyle/>
          <a:p>
            <a:fld id="{4FAB73BC-B049-4115-A692-8D63A059BFB8}" type="slidenum">
              <a:rPr lang="en-US" noProof="0" smtClean="0"/>
              <a:pPr/>
              <a:t>6</a:t>
            </a:fld>
            <a:endParaRPr lang="en-US" noProof="0" dirty="0"/>
          </a:p>
        </p:txBody>
      </p:sp>
      <p:pic>
        <p:nvPicPr>
          <p:cNvPr id="10" name="Picture Placeholder 5">
            <a:extLst>
              <a:ext uri="{FF2B5EF4-FFF2-40B4-BE49-F238E27FC236}">
                <a16:creationId xmlns:a16="http://schemas.microsoft.com/office/drawing/2014/main" id="{D3706F63-4DE8-4FF6-8E7E-334171806AB7}"/>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
        <p:nvSpPr>
          <p:cNvPr id="13" name="Content Placeholder 2">
            <a:extLst>
              <a:ext uri="{FF2B5EF4-FFF2-40B4-BE49-F238E27FC236}">
                <a16:creationId xmlns:a16="http://schemas.microsoft.com/office/drawing/2014/main" id="{B03D7D1E-2932-4B40-8716-77AC7202D782}"/>
              </a:ext>
            </a:extLst>
          </p:cNvPr>
          <p:cNvSpPr>
            <a:spLocks noGrp="1"/>
          </p:cNvSpPr>
          <p:nvPr>
            <p:ph sz="quarter" idx="13"/>
          </p:nvPr>
        </p:nvSpPr>
        <p:spPr>
          <a:xfrm>
            <a:off x="548641" y="2231886"/>
            <a:ext cx="5402579" cy="4473714"/>
          </a:xfrm>
        </p:spPr>
        <p:txBody>
          <a:bodyPr>
            <a:normAutofit/>
          </a:bodyPr>
          <a:lstStyle/>
          <a:p>
            <a:r>
              <a:rPr lang="hy-AM" dirty="0"/>
              <a:t>Տող </a:t>
            </a:r>
            <a:r>
              <a:rPr lang="en-US" dirty="0"/>
              <a:t>#5 </a:t>
            </a:r>
            <a:r>
              <a:rPr lang="hy-AM" dirty="0"/>
              <a:t>և </a:t>
            </a:r>
            <a:r>
              <a:rPr lang="en-US" dirty="0"/>
              <a:t>#7 – { </a:t>
            </a:r>
            <a:r>
              <a:rPr lang="hy-AM" dirty="0"/>
              <a:t>և</a:t>
            </a:r>
            <a:r>
              <a:rPr lang="en-US" dirty="0"/>
              <a:t> }</a:t>
            </a:r>
            <a:endParaRPr lang="hy-AM" dirty="0"/>
          </a:p>
          <a:p>
            <a:pPr lvl="1"/>
            <a:r>
              <a:rPr lang="hy-AM" dirty="0"/>
              <a:t>Ցույց են տալիս ֆունկցիայի մարմնի սկիզբը և ավարտը։</a:t>
            </a:r>
          </a:p>
          <a:p>
            <a:pPr lvl="1"/>
            <a:r>
              <a:rPr lang="hy-AM" dirty="0"/>
              <a:t>Ամենը, ինչ գտնվում է դրանց միջև, կատարվում է ֆունկցիայի կանչի ժամանակ</a:t>
            </a:r>
          </a:p>
          <a:p>
            <a:r>
              <a:rPr lang="hy-AM" dirty="0"/>
              <a:t>Տող </a:t>
            </a:r>
            <a:r>
              <a:rPr lang="en-US" dirty="0"/>
              <a:t>#6 – std :: </a:t>
            </a:r>
            <a:r>
              <a:rPr lang="en-US" dirty="0" err="1"/>
              <a:t>cout</a:t>
            </a:r>
            <a:r>
              <a:rPr lang="en-US" dirty="0"/>
              <a:t> &lt;&lt; “Hello World !”</a:t>
            </a:r>
            <a:r>
              <a:rPr lang="hy-AM" dirty="0"/>
              <a:t>;</a:t>
            </a:r>
            <a:endParaRPr lang="en-US" dirty="0"/>
          </a:p>
          <a:p>
            <a:pPr lvl="1"/>
            <a:r>
              <a:rPr lang="en-US" dirty="0"/>
              <a:t>C++-</a:t>
            </a:r>
            <a:r>
              <a:rPr lang="hy-AM" dirty="0"/>
              <a:t>ի հրաման</a:t>
            </a:r>
          </a:p>
          <a:p>
            <a:pPr lvl="2"/>
            <a:r>
              <a:rPr lang="en-US" dirty="0"/>
              <a:t>std::</a:t>
            </a:r>
            <a:r>
              <a:rPr lang="en-US" dirty="0" err="1"/>
              <a:t>cout</a:t>
            </a:r>
            <a:r>
              <a:rPr lang="en-US" dirty="0"/>
              <a:t> – </a:t>
            </a:r>
            <a:r>
              <a:rPr lang="en-US" b="1" dirty="0"/>
              <a:t>st</a:t>
            </a:r>
            <a:r>
              <a:rPr lang="en-US" dirty="0"/>
              <a:t>andar</a:t>
            </a:r>
            <a:r>
              <a:rPr lang="en-US" b="1" dirty="0"/>
              <a:t>d</a:t>
            </a:r>
            <a:r>
              <a:rPr lang="en-US" dirty="0"/>
              <a:t> </a:t>
            </a:r>
            <a:r>
              <a:rPr lang="en-US" b="1" dirty="0"/>
              <a:t>c</a:t>
            </a:r>
            <a:r>
              <a:rPr lang="en-US" dirty="0"/>
              <a:t>haracter </a:t>
            </a:r>
            <a:r>
              <a:rPr lang="en-US" b="1" dirty="0"/>
              <a:t>out</a:t>
            </a:r>
            <a:r>
              <a:rPr lang="en-US" dirty="0"/>
              <a:t>put </a:t>
            </a:r>
            <a:r>
              <a:rPr lang="hy-AM" dirty="0"/>
              <a:t> իդենտիֆիկացնում էելքի սարքը</a:t>
            </a:r>
          </a:p>
          <a:p>
            <a:pPr lvl="2"/>
            <a:r>
              <a:rPr lang="hy-AM" dirty="0"/>
              <a:t>&lt;&lt; - օպերատոր – ցույց է տալիս, որ հետագայում եկող տվյալները մուտքագրվելու է </a:t>
            </a:r>
            <a:r>
              <a:rPr lang="en-US" dirty="0"/>
              <a:t>“std::</a:t>
            </a:r>
            <a:r>
              <a:rPr lang="en-US" dirty="0" err="1"/>
              <a:t>cout</a:t>
            </a:r>
            <a:r>
              <a:rPr lang="en-US" dirty="0"/>
              <a:t>” </a:t>
            </a:r>
            <a:r>
              <a:rPr lang="hy-AM" dirty="0"/>
              <a:t>– ին։ </a:t>
            </a:r>
            <a:r>
              <a:rPr lang="en-US" dirty="0"/>
              <a:t>“Hello world” – </a:t>
            </a:r>
            <a:r>
              <a:rPr lang="hy-AM" dirty="0"/>
              <a:t>հենց այն, ինչ պետք է տպվի։</a:t>
            </a:r>
          </a:p>
          <a:p>
            <a:pPr lvl="1"/>
            <a:r>
              <a:rPr lang="hy-AM" dirty="0"/>
              <a:t>Հրամանը ավարտվում է </a:t>
            </a:r>
            <a:r>
              <a:rPr lang="en-US" dirty="0"/>
              <a:t>“;” </a:t>
            </a:r>
            <a:r>
              <a:rPr lang="hy-AM" dirty="0"/>
              <a:t>–ով։</a:t>
            </a:r>
            <a:endParaRPr lang="en-US" dirty="0"/>
          </a:p>
          <a:p>
            <a:pPr lvl="1"/>
            <a:endParaRPr lang="en-US" dirty="0"/>
          </a:p>
        </p:txBody>
      </p:sp>
      <p:pic>
        <p:nvPicPr>
          <p:cNvPr id="11" name="Picture 10">
            <a:extLst>
              <a:ext uri="{FF2B5EF4-FFF2-40B4-BE49-F238E27FC236}">
                <a16:creationId xmlns:a16="http://schemas.microsoft.com/office/drawing/2014/main" id="{56A0576B-2B1A-4F8D-B0F3-5F054C9CCC01}"/>
              </a:ext>
            </a:extLst>
          </p:cNvPr>
          <p:cNvPicPr>
            <a:picLocks noChangeAspect="1"/>
          </p:cNvPicPr>
          <p:nvPr/>
        </p:nvPicPr>
        <p:blipFill>
          <a:blip r:embed="rId4"/>
          <a:stretch>
            <a:fillRect/>
          </a:stretch>
        </p:blipFill>
        <p:spPr>
          <a:xfrm>
            <a:off x="6557961" y="3581400"/>
            <a:ext cx="4795839" cy="1449292"/>
          </a:xfrm>
          <a:prstGeom prst="rect">
            <a:avLst/>
          </a:prstGeom>
        </p:spPr>
      </p:pic>
    </p:spTree>
    <p:extLst>
      <p:ext uri="{BB962C8B-B14F-4D97-AF65-F5344CB8AC3E}">
        <p14:creationId xmlns:p14="http://schemas.microsoft.com/office/powerpoint/2010/main" val="2972952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C43EF-BAD0-4019-83D1-ECB71D2150FC}"/>
              </a:ext>
            </a:extLst>
          </p:cNvPr>
          <p:cNvSpPr>
            <a:spLocks noGrp="1"/>
          </p:cNvSpPr>
          <p:nvPr>
            <p:ph type="title"/>
          </p:nvPr>
        </p:nvSpPr>
        <p:spPr/>
        <p:txBody>
          <a:bodyPr/>
          <a:lstStyle/>
          <a:p>
            <a:r>
              <a:rPr lang="hy-AM" dirty="0"/>
              <a:t>Էտապներ</a:t>
            </a:r>
            <a:endParaRPr lang="en-US" dirty="0"/>
          </a:p>
        </p:txBody>
      </p:sp>
      <p:sp>
        <p:nvSpPr>
          <p:cNvPr id="4" name="Picture Placeholder 3">
            <a:extLst>
              <a:ext uri="{FF2B5EF4-FFF2-40B4-BE49-F238E27FC236}">
                <a16:creationId xmlns:a16="http://schemas.microsoft.com/office/drawing/2014/main" id="{9B30B496-D397-4699-8327-6DE1C0B3E5F7}"/>
              </a:ext>
            </a:extLst>
          </p:cNvPr>
          <p:cNvSpPr>
            <a:spLocks noGrp="1"/>
          </p:cNvSpPr>
          <p:nvPr>
            <p:ph type="pic" sz="quarter" idx="15"/>
          </p:nvPr>
        </p:nvSpPr>
        <p:spPr/>
      </p:sp>
      <p:sp>
        <p:nvSpPr>
          <p:cNvPr id="5" name="Text Placeholder 4">
            <a:extLst>
              <a:ext uri="{FF2B5EF4-FFF2-40B4-BE49-F238E27FC236}">
                <a16:creationId xmlns:a16="http://schemas.microsoft.com/office/drawing/2014/main" id="{A5F999E7-A247-401E-BB15-DAE6D7D2A9DB}"/>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0C68AFED-DBA3-493F-8471-B46C1AC60210}"/>
              </a:ext>
            </a:extLst>
          </p:cNvPr>
          <p:cNvSpPr>
            <a:spLocks noGrp="1"/>
          </p:cNvSpPr>
          <p:nvPr>
            <p:ph type="sldNum" sz="quarter" idx="4"/>
          </p:nvPr>
        </p:nvSpPr>
        <p:spPr/>
        <p:txBody>
          <a:bodyPr/>
          <a:lstStyle/>
          <a:p>
            <a:fld id="{4FAB73BC-B049-4115-A692-8D63A059BFB8}" type="slidenum">
              <a:rPr lang="en-US" noProof="0" smtClean="0"/>
              <a:pPr/>
              <a:t>7</a:t>
            </a:fld>
            <a:endParaRPr lang="en-US" noProof="0" dirty="0"/>
          </a:p>
        </p:txBody>
      </p:sp>
      <p:pic>
        <p:nvPicPr>
          <p:cNvPr id="10" name="Picture 9">
            <a:extLst>
              <a:ext uri="{FF2B5EF4-FFF2-40B4-BE49-F238E27FC236}">
                <a16:creationId xmlns:a16="http://schemas.microsoft.com/office/drawing/2014/main" id="{C8EA2B4C-7C36-4293-AC97-824C589C45F5}"/>
              </a:ext>
            </a:extLst>
          </p:cNvPr>
          <p:cNvPicPr>
            <a:picLocks noChangeAspect="1"/>
          </p:cNvPicPr>
          <p:nvPr/>
        </p:nvPicPr>
        <p:blipFill>
          <a:blip r:embed="rId2"/>
          <a:stretch>
            <a:fillRect/>
          </a:stretch>
        </p:blipFill>
        <p:spPr>
          <a:xfrm>
            <a:off x="524287" y="2231887"/>
            <a:ext cx="10219913" cy="4493370"/>
          </a:xfrm>
          <a:prstGeom prst="rect">
            <a:avLst/>
          </a:prstGeom>
        </p:spPr>
      </p:pic>
      <p:pic>
        <p:nvPicPr>
          <p:cNvPr id="11" name="Picture Placeholder 5">
            <a:extLst>
              <a:ext uri="{FF2B5EF4-FFF2-40B4-BE49-F238E27FC236}">
                <a16:creationId xmlns:a16="http://schemas.microsoft.com/office/drawing/2014/main" id="{6ADC89DF-0E09-48D9-90B0-AC245A3232FC}"/>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295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4C8D-20EB-4253-B5F4-F130EAA6313D}"/>
              </a:ext>
            </a:extLst>
          </p:cNvPr>
          <p:cNvSpPr>
            <a:spLocks noGrp="1"/>
          </p:cNvSpPr>
          <p:nvPr>
            <p:ph type="title"/>
          </p:nvPr>
        </p:nvSpPr>
        <p:spPr/>
        <p:txBody>
          <a:bodyPr/>
          <a:lstStyle/>
          <a:p>
            <a:r>
              <a:rPr lang="hy-AM" dirty="0"/>
              <a:t>Էտապներ</a:t>
            </a:r>
            <a:endParaRPr lang="en-US" dirty="0"/>
          </a:p>
        </p:txBody>
      </p:sp>
      <p:sp>
        <p:nvSpPr>
          <p:cNvPr id="4" name="Picture Placeholder 3">
            <a:extLst>
              <a:ext uri="{FF2B5EF4-FFF2-40B4-BE49-F238E27FC236}">
                <a16:creationId xmlns:a16="http://schemas.microsoft.com/office/drawing/2014/main" id="{96459EBC-9C48-4055-B718-A6DAAE9FBA84}"/>
              </a:ext>
            </a:extLst>
          </p:cNvPr>
          <p:cNvSpPr>
            <a:spLocks noGrp="1"/>
          </p:cNvSpPr>
          <p:nvPr>
            <p:ph type="pic" sz="quarter" idx="15"/>
          </p:nvPr>
        </p:nvSpPr>
        <p:spPr/>
      </p:sp>
      <p:sp>
        <p:nvSpPr>
          <p:cNvPr id="5" name="Text Placeholder 4">
            <a:extLst>
              <a:ext uri="{FF2B5EF4-FFF2-40B4-BE49-F238E27FC236}">
                <a16:creationId xmlns:a16="http://schemas.microsoft.com/office/drawing/2014/main" id="{EECED93F-65C5-48A8-99E8-19B10388FEEB}"/>
              </a:ext>
            </a:extLst>
          </p:cNvPr>
          <p:cNvSpPr>
            <a:spLocks noGrp="1"/>
          </p:cNvSpPr>
          <p:nvPr>
            <p:ph type="body"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F5C4909E-79E4-4388-A811-102DA89F09FD}"/>
              </a:ext>
            </a:extLst>
          </p:cNvPr>
          <p:cNvSpPr>
            <a:spLocks noGrp="1"/>
          </p:cNvSpPr>
          <p:nvPr>
            <p:ph type="sldNum" sz="quarter" idx="4"/>
          </p:nvPr>
        </p:nvSpPr>
        <p:spPr/>
        <p:txBody>
          <a:bodyPr/>
          <a:lstStyle/>
          <a:p>
            <a:fld id="{4FAB73BC-B049-4115-A692-8D63A059BFB8}" type="slidenum">
              <a:rPr lang="en-US" noProof="0" smtClean="0"/>
              <a:pPr/>
              <a:t>8</a:t>
            </a:fld>
            <a:endParaRPr lang="en-US" noProof="0" dirty="0"/>
          </a:p>
        </p:txBody>
      </p:sp>
      <p:pic>
        <p:nvPicPr>
          <p:cNvPr id="10" name="Picture 9">
            <a:extLst>
              <a:ext uri="{FF2B5EF4-FFF2-40B4-BE49-F238E27FC236}">
                <a16:creationId xmlns:a16="http://schemas.microsoft.com/office/drawing/2014/main" id="{87B28CD6-7F38-48F6-A50D-0A94EFFDBD9C}"/>
              </a:ext>
            </a:extLst>
          </p:cNvPr>
          <p:cNvPicPr>
            <a:picLocks noChangeAspect="1"/>
          </p:cNvPicPr>
          <p:nvPr/>
        </p:nvPicPr>
        <p:blipFill>
          <a:blip r:embed="rId2"/>
          <a:stretch>
            <a:fillRect/>
          </a:stretch>
        </p:blipFill>
        <p:spPr>
          <a:xfrm>
            <a:off x="984231" y="2301915"/>
            <a:ext cx="8845569" cy="4322351"/>
          </a:xfrm>
          <a:prstGeom prst="rect">
            <a:avLst/>
          </a:prstGeom>
        </p:spPr>
      </p:pic>
      <p:pic>
        <p:nvPicPr>
          <p:cNvPr id="11" name="Picture Placeholder 5">
            <a:extLst>
              <a:ext uri="{FF2B5EF4-FFF2-40B4-BE49-F238E27FC236}">
                <a16:creationId xmlns:a16="http://schemas.microsoft.com/office/drawing/2014/main" id="{0AF6CF58-A43A-435A-B8DB-CA05861E3A3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1122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D9E2-422B-4513-9195-40B3CAA6E10D}"/>
              </a:ext>
            </a:extLst>
          </p:cNvPr>
          <p:cNvSpPr>
            <a:spLocks noGrp="1"/>
          </p:cNvSpPr>
          <p:nvPr>
            <p:ph type="title"/>
          </p:nvPr>
        </p:nvSpPr>
        <p:spPr/>
        <p:txBody>
          <a:bodyPr/>
          <a:lstStyle/>
          <a:p>
            <a:r>
              <a:rPr lang="hy-AM" dirty="0"/>
              <a:t>Էտապներ</a:t>
            </a:r>
            <a:endParaRPr lang="en-US" dirty="0"/>
          </a:p>
        </p:txBody>
      </p:sp>
      <p:sp>
        <p:nvSpPr>
          <p:cNvPr id="5" name="Text Placeholder 4">
            <a:extLst>
              <a:ext uri="{FF2B5EF4-FFF2-40B4-BE49-F238E27FC236}">
                <a16:creationId xmlns:a16="http://schemas.microsoft.com/office/drawing/2014/main" id="{C696FECD-452B-4770-BD91-38982C7553B8}"/>
              </a:ext>
            </a:extLst>
          </p:cNvPr>
          <p:cNvSpPr>
            <a:spLocks noGrp="1"/>
          </p:cNvSpPr>
          <p:nvPr>
            <p:ph type="body" sz="quarter" idx="16"/>
          </p:nvPr>
        </p:nvSpPr>
        <p:spPr>
          <a:xfrm>
            <a:off x="-1" y="1676400"/>
            <a:ext cx="10837333" cy="424732"/>
          </a:xfrm>
        </p:spPr>
        <p:txBody>
          <a:bodyPr/>
          <a:lstStyle/>
          <a:p>
            <a:endParaRPr lang="en-US" dirty="0"/>
          </a:p>
        </p:txBody>
      </p:sp>
      <p:sp>
        <p:nvSpPr>
          <p:cNvPr id="6" name="Slide Number Placeholder 5">
            <a:extLst>
              <a:ext uri="{FF2B5EF4-FFF2-40B4-BE49-F238E27FC236}">
                <a16:creationId xmlns:a16="http://schemas.microsoft.com/office/drawing/2014/main" id="{2CC16F8D-4031-4D1A-937D-7AC2BDE5B1E2}"/>
              </a:ext>
            </a:extLst>
          </p:cNvPr>
          <p:cNvSpPr>
            <a:spLocks noGrp="1"/>
          </p:cNvSpPr>
          <p:nvPr>
            <p:ph type="sldNum" sz="quarter" idx="4"/>
          </p:nvPr>
        </p:nvSpPr>
        <p:spPr/>
        <p:txBody>
          <a:bodyPr/>
          <a:lstStyle/>
          <a:p>
            <a:fld id="{4FAB73BC-B049-4115-A692-8D63A059BFB8}" type="slidenum">
              <a:rPr lang="en-US" noProof="0" smtClean="0"/>
              <a:pPr/>
              <a:t>9</a:t>
            </a:fld>
            <a:endParaRPr lang="en-US" noProof="0" dirty="0"/>
          </a:p>
        </p:txBody>
      </p:sp>
      <p:pic>
        <p:nvPicPr>
          <p:cNvPr id="13" name="Picture 12">
            <a:extLst>
              <a:ext uri="{FF2B5EF4-FFF2-40B4-BE49-F238E27FC236}">
                <a16:creationId xmlns:a16="http://schemas.microsoft.com/office/drawing/2014/main" id="{8FBF098E-ECCA-4602-A563-7ACF1EE4F1B7}"/>
              </a:ext>
            </a:extLst>
          </p:cNvPr>
          <p:cNvPicPr>
            <a:picLocks noChangeAspect="1"/>
          </p:cNvPicPr>
          <p:nvPr/>
        </p:nvPicPr>
        <p:blipFill>
          <a:blip r:embed="rId2"/>
          <a:stretch>
            <a:fillRect/>
          </a:stretch>
        </p:blipFill>
        <p:spPr>
          <a:xfrm>
            <a:off x="672201" y="2273392"/>
            <a:ext cx="9767199" cy="4219483"/>
          </a:xfrm>
          <a:prstGeom prst="rect">
            <a:avLst/>
          </a:prstGeom>
        </p:spPr>
      </p:pic>
      <p:pic>
        <p:nvPicPr>
          <p:cNvPr id="15" name="Picture Placeholder 5">
            <a:extLst>
              <a:ext uri="{FF2B5EF4-FFF2-40B4-BE49-F238E27FC236}">
                <a16:creationId xmlns:a16="http://schemas.microsoft.com/office/drawing/2014/main" id="{71597785-87F4-47D0-AB4B-12B6768458F3}"/>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646197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6BD98-E608-40A1-98A8-93D5976215CA}">
  <ds:schemaRefs>
    <ds:schemaRef ds:uri="http://schemas.microsoft.com/sharepoint/v3/contenttype/forms"/>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1465</TotalTime>
  <Words>2346</Words>
  <Application>Microsoft Office PowerPoint</Application>
  <PresentationFormat>Widescreen</PresentationFormat>
  <Paragraphs>134</Paragraphs>
  <Slides>20</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Unicode MS</vt:lpstr>
      <vt:lpstr>Calibri</vt:lpstr>
      <vt:lpstr>Sylfaen</vt:lpstr>
      <vt:lpstr>Tw Cen MT</vt:lpstr>
      <vt:lpstr>Tw Cen MT Condensed</vt:lpstr>
      <vt:lpstr>verdana</vt:lpstr>
      <vt:lpstr>Wingdings 3</vt:lpstr>
      <vt:lpstr>ModernClassicBlock-3</vt:lpstr>
      <vt:lpstr>Արմաթ Դասավանդողների վերապատրաստում C++  </vt:lpstr>
      <vt:lpstr>Compiler</vt:lpstr>
      <vt:lpstr>Կոնսոլային ծրագրեր(console applications)</vt:lpstr>
      <vt:lpstr>Ծրագրի կառուցվածք</vt:lpstr>
      <vt:lpstr>Ծրագրի կառուցվածք</vt:lpstr>
      <vt:lpstr>Ծրագրի կառուցվածք</vt:lpstr>
      <vt:lpstr>Էտապներ</vt:lpstr>
      <vt:lpstr>Էտապներ</vt:lpstr>
      <vt:lpstr>Էտապներ</vt:lpstr>
      <vt:lpstr>Փոփոխականներ և տիպեր</vt:lpstr>
      <vt:lpstr>Փոփոխականների հիմնական տիպեր</vt:lpstr>
      <vt:lpstr>Ամբողջ տիպի փոփոխականներ</vt:lpstr>
      <vt:lpstr>Ամբողջ տիպի փոփոխականներ</vt:lpstr>
      <vt:lpstr>Ամբողջ տիպի փոփոխականներ</vt:lpstr>
      <vt:lpstr>Ամբողջ տիպի փոփոխականներ</vt:lpstr>
      <vt:lpstr>Փոփոխականի անուն</vt:lpstr>
      <vt:lpstr>Փոփոխականների հայտարարման ձևերը</vt:lpstr>
      <vt:lpstr>Փոփոխականների հայտարարման ձևերը</vt:lpstr>
      <vt:lpstr>Փոփոխականների հայտարարման ձևերը</vt:lpstr>
      <vt:lpstr>Տնային աշխատանք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Արմաթ Դասավանդողների վերապատրաստում C++ </dc:title>
  <dc:creator>Vahram Aharonyan</dc:creator>
  <cp:lastModifiedBy>Vahram Aharonyan</cp:lastModifiedBy>
  <cp:revision>8</cp:revision>
  <dcterms:created xsi:type="dcterms:W3CDTF">2021-10-13T14:16:11Z</dcterms:created>
  <dcterms:modified xsi:type="dcterms:W3CDTF">2021-10-19T10:11:37Z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