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8"/>
  </p:notesMasterIdLst>
  <p:handoutMasterIdLst>
    <p:handoutMasterId r:id="rId9"/>
  </p:handoutMasterIdLst>
  <p:sldIdLst>
    <p:sldId id="2549" r:id="rId2"/>
    <p:sldId id="2552" r:id="rId3"/>
    <p:sldId id="2553" r:id="rId4"/>
    <p:sldId id="2548" r:id="rId5"/>
    <p:sldId id="272" r:id="rId6"/>
    <p:sldId id="2560" r:id="rId7"/>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4" autoAdjust="0"/>
  </p:normalViewPr>
  <p:slideViewPr>
    <p:cSldViewPr snapToGrid="0">
      <p:cViewPr varScale="1">
        <p:scale>
          <a:sx n="87" d="100"/>
          <a:sy n="87" d="100"/>
        </p:scale>
        <p:origin x="528" y="67"/>
      </p:cViewPr>
      <p:guideLst/>
    </p:cSldViewPr>
  </p:slideViewPr>
  <p:notesTextViewPr>
    <p:cViewPr>
      <p:scale>
        <a:sx n="1" d="1"/>
        <a:sy n="1" d="1"/>
      </p:scale>
      <p:origin x="0" y="0"/>
    </p:cViewPr>
  </p:notesTextViewPr>
  <p:notesViewPr>
    <p:cSldViewPr snapToGrid="0">
      <p:cViewPr varScale="1">
        <p:scale>
          <a:sx n="88" d="100"/>
          <a:sy n="88" d="100"/>
        </p:scale>
        <p:origin x="296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801FC8B-EC93-C64D-BBD2-37E30DAF45BC}" type="slidenum">
              <a:rPr lang="en-GB" smtClean="0"/>
              <a:t>‹#›</a:t>
            </a:fld>
            <a:endParaRPr lang="en-GB" dirty="0"/>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1E16EE5-8C1C-4B5B-81F0-49B389D0880D}" type="datetime1">
              <a:rPr lang="en-GB" smtClean="0"/>
              <a:t>25/08/2025</a:t>
            </a:fld>
            <a:endParaRPr lang="en-GB" dirty="0"/>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D879357-2F91-463E-B7D4-CFA44C08302C}" type="datetime1">
              <a:rPr lang="en-GB" noProof="0" smtClean="0"/>
              <a:t>25/08/2025</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7D111EE-B1CE-3F40-8B0E-AB6A92B85452}" type="slidenum">
              <a:rPr lang="en-GB" noProof="0" smtClean="0"/>
              <a:t>‹#›</a:t>
            </a:fld>
            <a:endParaRPr lang="en-GB" noProof="0"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07D111EE-B1CE-3F40-8B0E-AB6A92B85452}" type="slidenum">
              <a:rPr lang="en-GB" smtClean="0"/>
              <a:t>1</a:t>
            </a:fld>
            <a:endParaRPr lang="en-GB" dirty="0"/>
          </a:p>
        </p:txBody>
      </p:sp>
    </p:spTree>
    <p:extLst>
      <p:ext uri="{BB962C8B-B14F-4D97-AF65-F5344CB8AC3E}">
        <p14:creationId xmlns:p14="http://schemas.microsoft.com/office/powerpoint/2010/main" val="185034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07D111EE-B1CE-3F40-8B0E-AB6A92B85452}" type="slidenum">
              <a:rPr lang="en-GB" smtClean="0"/>
              <a:t>2</a:t>
            </a:fld>
            <a:endParaRPr lang="en-GB" dirty="0"/>
          </a:p>
        </p:txBody>
      </p:sp>
    </p:spTree>
    <p:extLst>
      <p:ext uri="{BB962C8B-B14F-4D97-AF65-F5344CB8AC3E}">
        <p14:creationId xmlns:p14="http://schemas.microsoft.com/office/powerpoint/2010/main" val="2787363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07D111EE-B1CE-3F40-8B0E-AB6A92B85452}" type="slidenum">
              <a:rPr lang="en-GB" smtClean="0"/>
              <a:t>3</a:t>
            </a:fld>
            <a:endParaRPr lang="en-GB" dirty="0"/>
          </a:p>
        </p:txBody>
      </p:sp>
    </p:spTree>
    <p:extLst>
      <p:ext uri="{BB962C8B-B14F-4D97-AF65-F5344CB8AC3E}">
        <p14:creationId xmlns:p14="http://schemas.microsoft.com/office/powerpoint/2010/main" val="3043892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07D111EE-B1CE-3F40-8B0E-AB6A92B85452}" type="slidenum">
              <a:rPr lang="en-GB" smtClean="0"/>
              <a:t>4</a:t>
            </a:fld>
            <a:endParaRPr lang="en-GB" dirty="0"/>
          </a:p>
        </p:txBody>
      </p:sp>
    </p:spTree>
    <p:extLst>
      <p:ext uri="{BB962C8B-B14F-4D97-AF65-F5344CB8AC3E}">
        <p14:creationId xmlns:p14="http://schemas.microsoft.com/office/powerpoint/2010/main" val="3997533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07D111EE-B1CE-3F40-8B0E-AB6A92B85452}" type="slidenum">
              <a:rPr lang="en-GB" smtClean="0"/>
              <a:t>5</a:t>
            </a:fld>
            <a:endParaRPr lang="en-GB" dirty="0"/>
          </a:p>
        </p:txBody>
      </p:sp>
    </p:spTree>
    <p:extLst>
      <p:ext uri="{BB962C8B-B14F-4D97-AF65-F5344CB8AC3E}">
        <p14:creationId xmlns:p14="http://schemas.microsoft.com/office/powerpoint/2010/main" val="543500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99CAC06A-4905-4B1A-83C1-3B011A8CF04B}" type="slidenum">
              <a:rPr lang="en-GB" smtClean="0"/>
              <a:t>6</a:t>
            </a:fld>
            <a:endParaRPr lang="en-GB" dirty="0"/>
          </a:p>
        </p:txBody>
      </p:sp>
    </p:spTree>
    <p:extLst>
      <p:ext uri="{BB962C8B-B14F-4D97-AF65-F5344CB8AC3E}">
        <p14:creationId xmlns:p14="http://schemas.microsoft.com/office/powerpoint/2010/main" val="188031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21001919-B8FD-4E19-BF64-F614CA8529B4}" type="datetime1">
              <a:rPr lang="en-GB" noProof="0" smtClean="0"/>
              <a:t>25/08/2025</a:t>
            </a:fld>
            <a:endParaRPr lang="en-GB"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GB"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
        <p:nvSpPr>
          <p:cNvPr id="2" name="Title 1"/>
          <p:cNvSpPr>
            <a:spLocks noGrp="1"/>
          </p:cNvSpPr>
          <p:nvPr>
            <p:ph type="ctrTitle"/>
          </p:nvPr>
        </p:nvSpPr>
        <p:spPr>
          <a:xfrm>
            <a:off x="1058669" y="854538"/>
            <a:ext cx="4567608" cy="3566160"/>
          </a:xfrm>
        </p:spPr>
        <p:txBody>
          <a:bodyPr rtlCol="0" anchor="b">
            <a:normAutofit/>
          </a:bodyPr>
          <a:lstStyle>
            <a:lvl1pPr algn="l">
              <a:lnSpc>
                <a:spcPct val="90000"/>
              </a:lnSpc>
              <a:defRPr sz="5400" spc="-50" baseline="0">
                <a:solidFill>
                  <a:schemeClr val="bg1"/>
                </a:solidFill>
              </a:defRPr>
            </a:lvl1pPr>
          </a:lstStyle>
          <a:p>
            <a:pPr rtl="0"/>
            <a:r>
              <a:rPr lang="en-GB" noProof="0"/>
              <a:t>Click to edit Master title style</a:t>
            </a:r>
            <a:endParaRPr lang="en-GB" noProof="0" dirty="0"/>
          </a:p>
        </p:txBody>
      </p:sp>
      <p:sp>
        <p:nvSpPr>
          <p:cNvPr id="3" name="Subtitle 2"/>
          <p:cNvSpPr>
            <a:spLocks noGrp="1"/>
          </p:cNvSpPr>
          <p:nvPr>
            <p:ph type="subTitle" idx="1" hasCustomPrompt="1"/>
          </p:nvPr>
        </p:nvSpPr>
        <p:spPr>
          <a:xfrm>
            <a:off x="1061440" y="4429842"/>
            <a:ext cx="4567608" cy="1143000"/>
          </a:xfrm>
        </p:spPr>
        <p:txBody>
          <a:bodyPr lIns="91440" rIns="91440" rtlCol="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GB" noProof="0" dirty="0"/>
              <a:t>Click to edit subtitle</a:t>
            </a:r>
          </a:p>
        </p:txBody>
      </p:sp>
      <p:sp>
        <p:nvSpPr>
          <p:cNvPr id="12" name="Picture Placeholder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rtlCol="0">
            <a:noAutofit/>
          </a:bodyPr>
          <a:lstStyle/>
          <a:p>
            <a:pPr rtl="0"/>
            <a:r>
              <a:rPr lang="en-GB" noProof="0"/>
              <a:t>Click icon to add picture</a:t>
            </a:r>
            <a:endParaRPr lang="en-GB" noProof="0"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C6AA8F6-734A-412E-B73E-4AD89BEDDA7D}" type="datetime1">
              <a:rPr lang="en-GB" noProof="0" smtClean="0"/>
              <a:t>25/08/2025</a:t>
            </a:fld>
            <a:endParaRPr lang="en-GB"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GB"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6" name="Picture Placeholder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rtlCol="0">
            <a:noAutofit/>
          </a:bodyPr>
          <a:lstStyle/>
          <a:p>
            <a:pPr rtl="0"/>
            <a:r>
              <a:rPr lang="en-GB" noProof="0"/>
              <a:t>Click icon to add picture</a:t>
            </a:r>
            <a:endParaRPr lang="en-GB" noProof="0"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rtlCol="0" anchor="b">
            <a:normAutofit/>
          </a:bodyPr>
          <a:lstStyle>
            <a:lvl1pPr algn="l">
              <a:defRPr sz="4800" i="0">
                <a:solidFill>
                  <a:schemeClr val="tx1">
                    <a:lumMod val="85000"/>
                    <a:lumOff val="15000"/>
                  </a:schemeClr>
                </a:solidFill>
                <a:latin typeface="+mj-lt"/>
              </a:defRPr>
            </a:lvl1pPr>
          </a:lstStyle>
          <a:p>
            <a:pPr rtl="0"/>
            <a:r>
              <a:rPr lang="en-GB" noProof="0"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rtlCol="0"/>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C6118EE1-7C8A-4C12-B6A5-25DB48C84E06}" type="datetime1">
              <a:rPr lang="en-GB" noProof="0" smtClean="0"/>
              <a:t>25/08/2025</a:t>
            </a:fld>
            <a:endParaRPr lang="en-GB"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GB"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Picture Placeholder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rtlCol="0">
            <a:noAutofit/>
          </a:bodyPr>
          <a:lstStyle/>
          <a:p>
            <a:pPr rtl="0"/>
            <a:r>
              <a:rPr lang="en-GB" noProof="0"/>
              <a:t>Click icon to add picture</a:t>
            </a:r>
            <a:endParaRPr lang="en-GB" noProof="0" dirty="0"/>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rtlCol="0" anchor="b">
            <a:normAutofit/>
          </a:bodyPr>
          <a:lstStyle>
            <a:lvl1pPr algn="ctr">
              <a:defRPr sz="4800" i="0">
                <a:solidFill>
                  <a:schemeClr val="bg1"/>
                </a:solidFill>
                <a:latin typeface="+mj-lt"/>
              </a:defRPr>
            </a:lvl1pPr>
          </a:lstStyle>
          <a:p>
            <a:pPr rtl="0"/>
            <a:r>
              <a:rPr lang="en-GB" noProof="0" dirty="0"/>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rtlCol="0"/>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8789D2EE-DBFC-498F-A4FA-B59D09AF2CD6}" type="datetime1">
              <a:rPr lang="en-GB" noProof="0" smtClean="0"/>
              <a:t>25/08/2025</a:t>
            </a:fld>
            <a:endParaRPr lang="en-GB"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GB"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rtlCol="0" anchor="t"/>
          <a:lstStyle>
            <a:lvl1pPr>
              <a:defRPr>
                <a:solidFill>
                  <a:schemeClr val="bg1"/>
                </a:solidFill>
              </a:defRPr>
            </a:lvl1pPr>
          </a:lstStyle>
          <a:p>
            <a:pPr rtl="0"/>
            <a:r>
              <a:rPr lang="en-GB" noProof="0"/>
              <a:t>Click to edit Master title style</a:t>
            </a:r>
            <a:endParaRPr lang="en-GB" noProof="0"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rtlCol="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rtlCol="0"/>
          <a:lstStyle/>
          <a:p>
            <a:pPr rtl="0"/>
            <a:r>
              <a:rPr lang="en-GB" noProof="0"/>
              <a:t>Click icon to add picture</a:t>
            </a:r>
            <a:endParaRPr lang="en-GB" noProof="0"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rtl="0"/>
            <a:endParaRPr lang="en-GB" noProof="0"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rtlCol="0">
            <a:noAutofit/>
          </a:bodyPr>
          <a:lstStyle/>
          <a:p>
            <a:pPr rtl="0"/>
            <a:r>
              <a:rPr lang="en-GB" noProof="0"/>
              <a:t>Click icon to add picture</a:t>
            </a:r>
            <a:endParaRPr lang="en-GB" noProof="0"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AB69109-6D49-40BB-8002-72D9A30CEE69}" type="datetime1">
              <a:rPr lang="en-GB" noProof="0" smtClean="0"/>
              <a:t>25/08/2025</a:t>
            </a:fld>
            <a:endParaRPr lang="en-GB"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GB"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rtlCol="0" anchor="t">
            <a:normAutofit/>
          </a:bodyPr>
          <a:lstStyle>
            <a:lvl1pPr algn="l">
              <a:defRPr sz="3800">
                <a:solidFill>
                  <a:schemeClr val="bg1"/>
                </a:solidFill>
              </a:defRPr>
            </a:lvl1pPr>
          </a:lstStyle>
          <a:p>
            <a:pPr rtl="0"/>
            <a:r>
              <a:rPr lang="en-GB" noProof="0"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rtlCol="0" anchor="ctr"/>
          <a:lstStyle>
            <a:lvl1pPr algn="ctr">
              <a:defRPr>
                <a:solidFill>
                  <a:schemeClr val="bg1"/>
                </a:solidFill>
              </a:defRPr>
            </a:lvl1pPr>
          </a:lstStyle>
          <a:p>
            <a:pPr rtl="0"/>
            <a:r>
              <a:rPr lang="en-GB" noProof="0"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rtlCol="0"/>
          <a:lstStyle/>
          <a:p>
            <a:pPr rtl="0"/>
            <a:fld id="{3A98EE3D-8CD1-4C3F-BD1C-C98C9596463C}" type="slidenum">
              <a:rPr lang="en-GB" noProof="0" smtClean="0"/>
              <a:t>‹#›</a:t>
            </a:fld>
            <a:endParaRPr lang="en-GB" noProof="0" dirty="0"/>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rtlCol="0" anchor="ctr"/>
          <a:lstStyle>
            <a:lvl1pPr algn="ctr">
              <a:defRPr>
                <a:solidFill>
                  <a:schemeClr val="bg1"/>
                </a:solidFill>
              </a:defRPr>
            </a:lvl1pPr>
          </a:lstStyle>
          <a:p>
            <a:pPr rtl="0"/>
            <a:r>
              <a:rPr lang="en-GB" noProof="0" dirty="0"/>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rtlCol="0"/>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rtlCol="0"/>
          <a:lstStyle/>
          <a:p>
            <a:pPr rtl="0"/>
            <a:fld id="{FD9E729E-3D1D-42C1-8E5D-5823DB538F89}" type="datetime1">
              <a:rPr lang="en-GB" noProof="0" smtClean="0"/>
              <a:t>25/08/2025</a:t>
            </a:fld>
            <a:endParaRPr lang="en-GB" noProof="0"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rtlCol="0"/>
          <a:lstStyle/>
          <a:p>
            <a:pPr rtl="0"/>
            <a:endParaRPr lang="en-GB" noProof="0"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rtlCol="0"/>
          <a:lstStyle/>
          <a:p>
            <a:pPr rtl="0"/>
            <a:fld id="{3A98EE3D-8CD1-4C3F-BD1C-C98C9596463C}" type="slidenum">
              <a:rPr lang="en-GB" noProof="0" smtClean="0"/>
              <a:t>‹#›</a:t>
            </a:fld>
            <a:endParaRPr lang="en-GB" noProof="0"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rtlCol="0" anchor="ctr"/>
          <a:lstStyle>
            <a:lvl1pPr algn="l">
              <a:defRPr>
                <a:solidFill>
                  <a:schemeClr val="bg1"/>
                </a:solidFill>
              </a:defRPr>
            </a:lvl1pPr>
          </a:lstStyle>
          <a:p>
            <a:pPr rtl="0"/>
            <a:r>
              <a:rPr lang="en-GB" noProof="0"/>
              <a:t>Click to edit Master title style</a:t>
            </a:r>
            <a:endParaRPr lang="en-GB" noProof="0"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rtlCol="0"/>
          <a:lstStyle/>
          <a:p>
            <a:pPr rtl="0"/>
            <a:r>
              <a:rPr lang="en-GB" noProof="0"/>
              <a:t>Click icon to add picture</a:t>
            </a:r>
            <a:endParaRPr lang="en-GB" noProof="0"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 name="Content Placeholder 2"/>
          <p:cNvSpPr>
            <a:spLocks noGrp="1"/>
          </p:cNvSpPr>
          <p:nvPr>
            <p:ph idx="1"/>
          </p:nvPr>
        </p:nvSpPr>
        <p:spPr>
          <a:xfrm>
            <a:off x="932329" y="2031121"/>
            <a:ext cx="4534616" cy="3933150"/>
          </a:xfrm>
        </p:spPr>
        <p:txBody>
          <a:bodyPr rtlCol="0"/>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49772BE-1ED2-48DD-BF2C-398520694DC0}" type="datetime1">
              <a:rPr lang="en-GB" noProof="0" smtClean="0"/>
              <a:t>25/08/2025</a:t>
            </a:fld>
            <a:endParaRPr lang="en-GB"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rtlCol="0"/>
          <a:lstStyle/>
          <a:p>
            <a:pPr rtl="0"/>
            <a:endParaRPr lang="en-GB"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rtlCol="0" anchor="ctr"/>
          <a:lstStyle>
            <a:lvl1pPr algn="l">
              <a:defRPr>
                <a:solidFill>
                  <a:schemeClr val="bg1"/>
                </a:solidFill>
              </a:defRPr>
            </a:lvl1pPr>
          </a:lstStyle>
          <a:p>
            <a:pPr rtl="0"/>
            <a:r>
              <a:rPr lang="en-GB" noProof="0"/>
              <a:t>Click to edit Master title style</a:t>
            </a:r>
            <a:endParaRPr lang="en-GB" noProof="0"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7" name="Picture Placeholder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rtlCol="0">
            <a:noAutofit/>
          </a:bodyPr>
          <a:lstStyle/>
          <a:p>
            <a:pPr rtl="0"/>
            <a:r>
              <a:rPr lang="en-GB" noProof="0"/>
              <a:t>Click icon to add picture</a:t>
            </a:r>
            <a:endParaRPr lang="en-GB" noProof="0"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 name="Content Placeholder 2"/>
          <p:cNvSpPr>
            <a:spLocks noGrp="1"/>
          </p:cNvSpPr>
          <p:nvPr>
            <p:ph idx="1"/>
          </p:nvPr>
        </p:nvSpPr>
        <p:spPr>
          <a:xfrm>
            <a:off x="932329" y="2031121"/>
            <a:ext cx="10452848" cy="3933150"/>
          </a:xfrm>
        </p:spPr>
        <p:txBody>
          <a:bodyPr rtlCol="0"/>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309A422C-34A8-48C3-B52C-FAF2F54AB3AC}" type="datetime1">
              <a:rPr lang="en-GB" noProof="0" smtClean="0"/>
              <a:t>25/08/2025</a:t>
            </a:fld>
            <a:endParaRPr lang="en-GB"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GB"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rtlCol="0" anchor="ctr"/>
          <a:lstStyle>
            <a:lvl1pPr algn="l">
              <a:defRPr>
                <a:solidFill>
                  <a:schemeClr val="bg1"/>
                </a:solidFill>
              </a:defRPr>
            </a:lvl1pPr>
          </a:lstStyle>
          <a:p>
            <a:pPr rtl="0"/>
            <a:r>
              <a:rPr lang="en-GB" noProof="0"/>
              <a:t>Click to edit Master title style</a:t>
            </a:r>
            <a:endParaRPr lang="en-GB" noProof="0"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F8B7AAA2-0915-4C8B-9005-F2D966A7F799}" type="datetime1">
              <a:rPr lang="en-GB" noProof="0" smtClean="0"/>
              <a:t>25/08/2025</a:t>
            </a:fld>
            <a:endParaRPr lang="en-GB"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GB"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rtlCol="0" anchor="ctr"/>
          <a:lstStyle>
            <a:lvl1pPr algn="l">
              <a:defRPr>
                <a:solidFill>
                  <a:schemeClr val="bg1"/>
                </a:solidFill>
              </a:defRPr>
            </a:lvl1pPr>
          </a:lstStyle>
          <a:p>
            <a:pPr rtl="0"/>
            <a:r>
              <a:rPr lang="en-GB" noProof="0"/>
              <a:t>Click to edit Master title style</a:t>
            </a:r>
            <a:endParaRPr lang="en-GB" noProof="0"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4FD50359-4064-4D6B-8B02-A096A2990EF1}" type="datetime1">
              <a:rPr lang="en-GB" noProof="0" smtClean="0"/>
              <a:t>25/08/2025</a:t>
            </a:fld>
            <a:endParaRPr lang="en-GB"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GB"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rtlCol="0"/>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rtlCol="0" anchor="ctr"/>
          <a:lstStyle>
            <a:lvl1pPr algn="l">
              <a:defRPr>
                <a:solidFill>
                  <a:schemeClr val="tx1"/>
                </a:solidFill>
              </a:defRPr>
            </a:lvl1pPr>
          </a:lstStyle>
          <a:p>
            <a:pPr rtl="0"/>
            <a:r>
              <a:rPr lang="en-GB" noProof="0"/>
              <a:t>Click to edit Master title style</a:t>
            </a:r>
            <a:endParaRPr lang="en-GB" noProof="0"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2BAD7D35-F8F8-4E62-83B2-152058749C2F}" type="datetime1">
              <a:rPr lang="en-GB" noProof="0" smtClean="0"/>
              <a:t>25/08/2025</a:t>
            </a:fld>
            <a:endParaRPr lang="en-GB"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GB"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rtlCol="0" anchor="ctr"/>
          <a:lstStyle>
            <a:lvl1pPr algn="l">
              <a:defRPr>
                <a:solidFill>
                  <a:schemeClr val="tx1"/>
                </a:solidFill>
              </a:defRPr>
            </a:lvl1pPr>
          </a:lstStyle>
          <a:p>
            <a:pPr rtl="0"/>
            <a:r>
              <a:rPr lang="en-GB" noProof="0"/>
              <a:t>Click to edit Master title style</a:t>
            </a:r>
            <a:endParaRPr lang="en-GB" noProof="0"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2400" noProof="0" dirty="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400" noProof="0" dirty="0"/>
            </a:p>
          </p:txBody>
        </p:sp>
      </p:grpSp>
      <p:sp>
        <p:nvSpPr>
          <p:cNvPr id="3" name="Text Placeholder 2"/>
          <p:cNvSpPr>
            <a:spLocks noGrp="1"/>
          </p:cNvSpPr>
          <p:nvPr>
            <p:ph type="body" idx="1"/>
          </p:nvPr>
        </p:nvSpPr>
        <p:spPr>
          <a:xfrm>
            <a:off x="645125" y="1984781"/>
            <a:ext cx="4639736" cy="703135"/>
          </a:xfrm>
        </p:spPr>
        <p:txBody>
          <a:bodyPr lIns="91440" rIns="91440" rtlCol="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645125" y="3154858"/>
            <a:ext cx="4639736" cy="2870009"/>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D0B3A6FA-077F-483A-9132-CF3B2E5F67E2}" type="datetime1">
              <a:rPr lang="en-GB" noProof="0" smtClean="0"/>
              <a:t>25/08/2025</a:t>
            </a:fld>
            <a:endParaRPr lang="en-GB"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rtlCol="0"/>
          <a:lstStyle/>
          <a:p>
            <a:pPr rtl="0"/>
            <a:endParaRPr lang="en-GB"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2400" noProof="0" dirty="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400" noProof="0" dirty="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rtlCol="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rtlCol="0" anchor="ctr"/>
          <a:lstStyle>
            <a:lvl1pPr algn="l">
              <a:defRPr>
                <a:solidFill>
                  <a:schemeClr val="tx1"/>
                </a:solidFill>
              </a:defRPr>
            </a:lvl1pPr>
          </a:lstStyle>
          <a:p>
            <a:pPr rtl="0"/>
            <a:r>
              <a:rPr lang="en-GB" noProof="0"/>
              <a:t>Click to edit Master title style</a:t>
            </a:r>
            <a:endParaRPr lang="en-GB" noProof="0"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263E33E3-8327-4A19-95E5-9C257DC57909}" type="datetime1">
              <a:rPr lang="en-GB" noProof="0" smtClean="0"/>
              <a:t>25/08/2025</a:t>
            </a:fld>
            <a:endParaRPr lang="en-GB"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GB"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5" name="Picture Placeholder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rtlCol="0">
            <a:noAutofit/>
          </a:bodyPr>
          <a:lstStyle/>
          <a:p>
            <a:pPr rtl="0"/>
            <a:r>
              <a:rPr lang="en-GB" noProof="0"/>
              <a:t>Click icon to add picture</a:t>
            </a:r>
            <a:endParaRPr lang="en-GB" noProof="0"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rtlCol="0" anchor="ctr">
            <a:normAutofit/>
          </a:bodyPr>
          <a:lstStyle>
            <a:lvl1pPr algn="ctr">
              <a:defRPr sz="3600">
                <a:solidFill>
                  <a:schemeClr val="bg1"/>
                </a:solidFill>
              </a:defRPr>
            </a:lvl1pPr>
          </a:lstStyle>
          <a:p>
            <a:pPr rtl="0"/>
            <a:r>
              <a:rPr lang="en-GB" noProof="0"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rtlCol="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rtl="0"/>
            <a:r>
              <a:rPr lang="en-GB" noProof="0" dirty="0"/>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B68B787D-EA6D-475D-BE2C-7AD4360D92F1}" type="datetime1">
              <a:rPr lang="en-GB" noProof="0" smtClean="0"/>
              <a:t>25/08/2025</a:t>
            </a:fld>
            <a:endParaRPr lang="en-GB"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en-GB"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pPr rtl="0"/>
            <a:fld id="{3A98EE3D-8CD1-4C3F-BD1C-C98C9596463C}" type="slidenum">
              <a:rPr lang="en-GB" noProof="0" smtClean="0"/>
              <a:t>‹#›</a:t>
            </a:fld>
            <a:endParaRPr lang="en-GB" noProof="0"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a:xfrm>
            <a:off x="1005915" y="423715"/>
            <a:ext cx="5254208" cy="2213977"/>
          </a:xfrm>
        </p:spPr>
        <p:txBody>
          <a:bodyPr rtlCol="0">
            <a:normAutofit fontScale="90000"/>
          </a:bodyPr>
          <a:lstStyle/>
          <a:p>
            <a:pPr rtl="0"/>
            <a:r>
              <a:rPr lang="en-GB" dirty="0"/>
              <a:t>Call Centre Performance Analysis</a:t>
            </a:r>
          </a:p>
        </p:txBody>
      </p:sp>
      <p:pic>
        <p:nvPicPr>
          <p:cNvPr id="16" name="Picture Placeholder 15" descr="people looking at floorplan">
            <a:extLst>
              <a:ext uri="{FF2B5EF4-FFF2-40B4-BE49-F238E27FC236}">
                <a16:creationId xmlns:a16="http://schemas.microsoft.com/office/drawing/2014/main" id="{DAC60D5D-D287-9B45-9F54-93A410AFF149}"/>
              </a:ext>
            </a:extLst>
          </p:cNvPr>
          <p:cNvPicPr>
            <a:picLocks noGrp="1" noChangeAspect="1"/>
          </p:cNvPicPr>
          <p:nvPr>
            <p:ph type="pic" sz="quarter" idx="13"/>
          </p:nvPr>
        </p:nvPicPr>
        <p:blipFill>
          <a:blip r:embed="rId3" cstate="screen">
            <a:grayscl/>
            <a:extLst>
              <a:ext uri="{28A0092B-C50C-407E-A947-70E740481C1C}">
                <a14:useLocalDpi xmlns:a14="http://schemas.microsoft.com/office/drawing/2010/main"/>
              </a:ext>
            </a:extLst>
          </a:blip>
          <a:srcRect/>
          <a:stretch>
            <a:fillRect/>
          </a:stretch>
        </p:blipFill>
        <p:spPr/>
      </p:pic>
      <p:sp>
        <p:nvSpPr>
          <p:cNvPr id="4" name="TextBox 3">
            <a:extLst>
              <a:ext uri="{FF2B5EF4-FFF2-40B4-BE49-F238E27FC236}">
                <a16:creationId xmlns:a16="http://schemas.microsoft.com/office/drawing/2014/main" id="{79E97B30-7144-4FEC-BBC8-4436F4AD7464}"/>
              </a:ext>
            </a:extLst>
          </p:cNvPr>
          <p:cNvSpPr txBox="1"/>
          <p:nvPr/>
        </p:nvSpPr>
        <p:spPr>
          <a:xfrm>
            <a:off x="328906" y="3942511"/>
            <a:ext cx="5183871" cy="923330"/>
          </a:xfrm>
          <a:prstGeom prst="rect">
            <a:avLst/>
          </a:prstGeom>
          <a:noFill/>
        </p:spPr>
        <p:txBody>
          <a:bodyPr wrap="square" rtlCol="0">
            <a:spAutoFit/>
          </a:bodyPr>
          <a:lstStyle/>
          <a:p>
            <a:r>
              <a:rPr lang="en-US" dirty="0">
                <a:solidFill>
                  <a:schemeClr val="bg1"/>
                </a:solidFill>
              </a:rPr>
              <a:t>A Power BI project analyzing call center operations, agent performance, and customer satisfaction to identify bottlenecks and propose improvements.</a:t>
            </a:r>
            <a:endParaRPr lang="en-GB" dirty="0">
              <a:solidFill>
                <a:schemeClr val="bg1"/>
              </a:solidFill>
            </a:endParaRPr>
          </a:p>
        </p:txBody>
      </p:sp>
    </p:spTree>
    <p:extLst>
      <p:ext uri="{BB962C8B-B14F-4D97-AF65-F5344CB8AC3E}">
        <p14:creationId xmlns:p14="http://schemas.microsoft.com/office/powerpoint/2010/main" val="1564110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7F6A80-08DF-8645-A4CD-7D0B49A3BF79}"/>
              </a:ext>
            </a:extLst>
          </p:cNvPr>
          <p:cNvSpPr>
            <a:spLocks noGrp="1"/>
          </p:cNvSpPr>
          <p:nvPr>
            <p:ph type="title"/>
          </p:nvPr>
        </p:nvSpPr>
        <p:spPr>
          <a:xfrm>
            <a:off x="5830709" y="119835"/>
            <a:ext cx="4845068" cy="1357273"/>
          </a:xfrm>
        </p:spPr>
        <p:txBody>
          <a:bodyPr rtlCol="0"/>
          <a:lstStyle/>
          <a:p>
            <a:pPr rtl="0"/>
            <a:r>
              <a:rPr lang="en-GB" dirty="0"/>
              <a:t>Introduction</a:t>
            </a:r>
          </a:p>
        </p:txBody>
      </p:sp>
      <p:sp>
        <p:nvSpPr>
          <p:cNvPr id="10" name="Content Placeholder 9">
            <a:extLst>
              <a:ext uri="{FF2B5EF4-FFF2-40B4-BE49-F238E27FC236}">
                <a16:creationId xmlns:a16="http://schemas.microsoft.com/office/drawing/2014/main" id="{5613A2D6-52A2-8C4D-985E-CB4BEE6B29BD}"/>
              </a:ext>
            </a:extLst>
          </p:cNvPr>
          <p:cNvSpPr>
            <a:spLocks noGrp="1"/>
          </p:cNvSpPr>
          <p:nvPr>
            <p:ph idx="1"/>
          </p:nvPr>
        </p:nvSpPr>
        <p:spPr>
          <a:xfrm>
            <a:off x="4484077" y="2399576"/>
            <a:ext cx="6717323" cy="3491270"/>
          </a:xfrm>
        </p:spPr>
        <p:txBody>
          <a:bodyPr rtlCol="0"/>
          <a:lstStyle/>
          <a:p>
            <a:pPr marL="0" indent="0" rtl="0">
              <a:buNone/>
            </a:pPr>
            <a:r>
              <a:rPr lang="en-US" dirty="0"/>
              <a:t>The call center is the first point of contact for customers. This analysis aims to evaluate performance metrics such as call handling, agent efficiency, customer satisfaction, and peak load times, to improve overall service quality.</a:t>
            </a:r>
            <a:endParaRPr lang="en-GB" dirty="0"/>
          </a:p>
        </p:txBody>
      </p:sp>
    </p:spTree>
    <p:extLst>
      <p:ext uri="{BB962C8B-B14F-4D97-AF65-F5344CB8AC3E}">
        <p14:creationId xmlns:p14="http://schemas.microsoft.com/office/powerpoint/2010/main" val="30728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51C228-B9D7-6F4B-9504-969693D47FD5}"/>
              </a:ext>
            </a:extLst>
          </p:cNvPr>
          <p:cNvSpPr>
            <a:spLocks noGrp="1"/>
          </p:cNvSpPr>
          <p:nvPr>
            <p:ph type="title"/>
          </p:nvPr>
        </p:nvSpPr>
        <p:spPr>
          <a:xfrm>
            <a:off x="7421779" y="745365"/>
            <a:ext cx="3815484" cy="1858617"/>
          </a:xfrm>
        </p:spPr>
        <p:txBody>
          <a:bodyPr rtlCol="0"/>
          <a:lstStyle/>
          <a:p>
            <a:pPr rtl="0"/>
            <a:r>
              <a:rPr lang="en-GB" dirty="0"/>
              <a:t>Data &amp; Measures</a:t>
            </a:r>
          </a:p>
        </p:txBody>
      </p:sp>
      <p:sp>
        <p:nvSpPr>
          <p:cNvPr id="10" name="TextBox 9">
            <a:extLst>
              <a:ext uri="{FF2B5EF4-FFF2-40B4-BE49-F238E27FC236}">
                <a16:creationId xmlns:a16="http://schemas.microsoft.com/office/drawing/2014/main" id="{511C9219-669A-4074-B1CA-6D24A0D8B480}"/>
              </a:ext>
            </a:extLst>
          </p:cNvPr>
          <p:cNvSpPr txBox="1"/>
          <p:nvPr/>
        </p:nvSpPr>
        <p:spPr>
          <a:xfrm>
            <a:off x="6770077" y="3429000"/>
            <a:ext cx="5310554"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mj-lt"/>
              </a:rPr>
              <a:t>Data was modeled in Power BI with key measures created: </a:t>
            </a:r>
          </a:p>
          <a:p>
            <a:pPr marL="285750" indent="-285750">
              <a:buFont typeface="Arial" panose="020B0604020202020204" pitchFamily="34" charset="0"/>
              <a:buChar char="•"/>
            </a:pPr>
            <a:r>
              <a:rPr lang="en-US" dirty="0">
                <a:solidFill>
                  <a:schemeClr val="bg1"/>
                </a:solidFill>
                <a:latin typeface="+mj-lt"/>
              </a:rPr>
              <a:t>Total Calls, </a:t>
            </a:r>
          </a:p>
          <a:p>
            <a:pPr marL="285750" indent="-285750">
              <a:buFont typeface="Arial" panose="020B0604020202020204" pitchFamily="34" charset="0"/>
              <a:buChar char="•"/>
            </a:pPr>
            <a:r>
              <a:rPr lang="en-US" dirty="0">
                <a:solidFill>
                  <a:schemeClr val="bg1"/>
                </a:solidFill>
                <a:latin typeface="+mj-lt"/>
              </a:rPr>
              <a:t>Answered Calls, </a:t>
            </a:r>
          </a:p>
          <a:p>
            <a:pPr marL="285750" indent="-285750">
              <a:buFont typeface="Arial" panose="020B0604020202020204" pitchFamily="34" charset="0"/>
              <a:buChar char="•"/>
            </a:pPr>
            <a:r>
              <a:rPr lang="en-US" dirty="0">
                <a:solidFill>
                  <a:schemeClr val="bg1"/>
                </a:solidFill>
                <a:latin typeface="+mj-lt"/>
              </a:rPr>
              <a:t>Missed Calls – </a:t>
            </a:r>
          </a:p>
          <a:p>
            <a:pPr marL="285750" indent="-285750">
              <a:buFont typeface="Arial" panose="020B0604020202020204" pitchFamily="34" charset="0"/>
              <a:buChar char="•"/>
            </a:pPr>
            <a:r>
              <a:rPr lang="en-US" dirty="0">
                <a:solidFill>
                  <a:schemeClr val="bg1"/>
                </a:solidFill>
                <a:latin typeface="+mj-lt"/>
              </a:rPr>
              <a:t>Average Call Duration (AHT) – </a:t>
            </a:r>
          </a:p>
          <a:p>
            <a:pPr marL="285750" indent="-285750">
              <a:buFont typeface="Arial" panose="020B0604020202020204" pitchFamily="34" charset="0"/>
              <a:buChar char="•"/>
            </a:pPr>
            <a:r>
              <a:rPr lang="en-US" dirty="0">
                <a:solidFill>
                  <a:schemeClr val="bg1"/>
                </a:solidFill>
                <a:latin typeface="+mj-lt"/>
              </a:rPr>
              <a:t>First Call Resolution (FCR) Rate – </a:t>
            </a:r>
          </a:p>
          <a:p>
            <a:pPr marL="285750" indent="-285750">
              <a:buFont typeface="Arial" panose="020B0604020202020204" pitchFamily="34" charset="0"/>
              <a:buChar char="•"/>
            </a:pPr>
            <a:r>
              <a:rPr lang="en-US" dirty="0">
                <a:solidFill>
                  <a:schemeClr val="bg1"/>
                </a:solidFill>
                <a:latin typeface="+mj-lt"/>
              </a:rPr>
              <a:t>Customer Satisfaction Score (CSAT) – </a:t>
            </a:r>
          </a:p>
          <a:p>
            <a:pPr marL="285750" indent="-285750">
              <a:buFont typeface="Arial" panose="020B0604020202020204" pitchFamily="34" charset="0"/>
              <a:buChar char="•"/>
            </a:pPr>
            <a:r>
              <a:rPr lang="en-US" dirty="0">
                <a:solidFill>
                  <a:schemeClr val="bg1"/>
                </a:solidFill>
                <a:latin typeface="+mj-lt"/>
              </a:rPr>
              <a:t>Agent Performance Metrics (calls handled, resolution time.</a:t>
            </a:r>
            <a:endParaRPr lang="en-GB" dirty="0">
              <a:solidFill>
                <a:schemeClr val="bg1"/>
              </a:solidFill>
              <a:latin typeface="+mj-lt"/>
            </a:endParaRPr>
          </a:p>
        </p:txBody>
      </p:sp>
      <p:sp>
        <p:nvSpPr>
          <p:cNvPr id="13" name="Title 4">
            <a:extLst>
              <a:ext uri="{FF2B5EF4-FFF2-40B4-BE49-F238E27FC236}">
                <a16:creationId xmlns:a16="http://schemas.microsoft.com/office/drawing/2014/main" id="{07C34E94-F7AE-40A8-B416-D382BCD81A6C}"/>
              </a:ext>
            </a:extLst>
          </p:cNvPr>
          <p:cNvSpPr txBox="1">
            <a:spLocks/>
          </p:cNvSpPr>
          <p:nvPr/>
        </p:nvSpPr>
        <p:spPr>
          <a:xfrm>
            <a:off x="1147003" y="0"/>
            <a:ext cx="4137174" cy="14507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i="0" kern="1200" spc="-50" baseline="0">
                <a:solidFill>
                  <a:schemeClr val="bg1"/>
                </a:solidFill>
                <a:latin typeface="+mj-lt"/>
                <a:ea typeface="+mj-ea"/>
                <a:cs typeface="+mj-cs"/>
              </a:defRPr>
            </a:lvl1pPr>
          </a:lstStyle>
          <a:p>
            <a:r>
              <a:rPr lang="en-GB" dirty="0">
                <a:solidFill>
                  <a:schemeClr val="tx1"/>
                </a:solidFill>
              </a:rPr>
              <a:t>Problem Statement</a:t>
            </a:r>
          </a:p>
        </p:txBody>
      </p:sp>
      <p:sp>
        <p:nvSpPr>
          <p:cNvPr id="15" name="TextBox 14">
            <a:extLst>
              <a:ext uri="{FF2B5EF4-FFF2-40B4-BE49-F238E27FC236}">
                <a16:creationId xmlns:a16="http://schemas.microsoft.com/office/drawing/2014/main" id="{D88F4EAA-A50A-4CA6-AC0D-DC32C0AF8CEF}"/>
              </a:ext>
            </a:extLst>
          </p:cNvPr>
          <p:cNvSpPr txBox="1"/>
          <p:nvPr/>
        </p:nvSpPr>
        <p:spPr>
          <a:xfrm>
            <a:off x="873369" y="1726819"/>
            <a:ext cx="531055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Key challenges identified in the call center include: </a:t>
            </a:r>
          </a:p>
          <a:p>
            <a:pPr marL="285750" indent="-285750">
              <a:buFont typeface="Arial" panose="020B0604020202020204" pitchFamily="34" charset="0"/>
              <a:buChar char="•"/>
            </a:pPr>
            <a:r>
              <a:rPr lang="en-US" dirty="0"/>
              <a:t>High waiting times during peak hours</a:t>
            </a:r>
          </a:p>
          <a:p>
            <a:pPr marL="285750" indent="-285750">
              <a:buFont typeface="Arial" panose="020B0604020202020204" pitchFamily="34" charset="0"/>
              <a:buChar char="•"/>
            </a:pPr>
            <a:r>
              <a:rPr lang="en-US" dirty="0"/>
              <a:t>Low customer satisfaction levels </a:t>
            </a:r>
          </a:p>
          <a:p>
            <a:pPr marL="285750" indent="-285750">
              <a:buFont typeface="Arial" panose="020B0604020202020204" pitchFamily="34" charset="0"/>
              <a:buChar char="•"/>
            </a:pPr>
            <a:r>
              <a:rPr lang="en-US" dirty="0"/>
              <a:t>Uneven agent performance across the team  </a:t>
            </a:r>
          </a:p>
          <a:p>
            <a:pPr marL="285750" indent="-285750">
              <a:buFont typeface="Arial" panose="020B0604020202020204" pitchFamily="34" charset="0"/>
              <a:buChar char="•"/>
            </a:pPr>
            <a:r>
              <a:rPr lang="en-US" dirty="0"/>
              <a:t>Call overflow and abandoned calls.</a:t>
            </a:r>
            <a:endParaRPr lang="en-GB" dirty="0">
              <a:latin typeface="+mj-lt"/>
            </a:endParaRPr>
          </a:p>
        </p:txBody>
      </p:sp>
    </p:spTree>
    <p:extLst>
      <p:ext uri="{BB962C8B-B14F-4D97-AF65-F5344CB8AC3E}">
        <p14:creationId xmlns:p14="http://schemas.microsoft.com/office/powerpoint/2010/main" val="128398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DF5302-8BAF-DD47-A375-773B74B64955}"/>
              </a:ext>
            </a:extLst>
          </p:cNvPr>
          <p:cNvSpPr>
            <a:spLocks noGrp="1"/>
          </p:cNvSpPr>
          <p:nvPr>
            <p:ph type="title"/>
          </p:nvPr>
        </p:nvSpPr>
        <p:spPr>
          <a:xfrm>
            <a:off x="721693" y="3683977"/>
            <a:ext cx="4253334" cy="1969310"/>
          </a:xfrm>
        </p:spPr>
        <p:txBody>
          <a:bodyPr rtlCol="0">
            <a:normAutofit fontScale="90000"/>
          </a:bodyPr>
          <a:lstStyle/>
          <a:p>
            <a:pPr rtl="0"/>
            <a:r>
              <a:rPr lang="en-US" sz="1600" dirty="0"/>
              <a:t> Optimize staffing schedules during peak hours</a:t>
            </a:r>
            <a:br>
              <a:rPr lang="en-US" sz="1600" dirty="0"/>
            </a:br>
            <a:r>
              <a:rPr lang="en-US" sz="1600" dirty="0"/>
              <a:t> </a:t>
            </a:r>
            <a:br>
              <a:rPr lang="en-US" sz="1600" dirty="0"/>
            </a:br>
            <a:r>
              <a:rPr lang="en-US" sz="1600" dirty="0"/>
              <a:t>Provide focused training to underperforming agents </a:t>
            </a:r>
            <a:br>
              <a:rPr lang="en-US" sz="1600" dirty="0"/>
            </a:br>
            <a:r>
              <a:rPr lang="en-US" sz="1600" dirty="0"/>
              <a:t>Improve FCR by using knowledge bases </a:t>
            </a:r>
            <a:br>
              <a:rPr lang="en-US" sz="1600" dirty="0"/>
            </a:br>
            <a:br>
              <a:rPr lang="en-US" sz="1600" dirty="0"/>
            </a:br>
            <a:r>
              <a:rPr lang="en-US" sz="1600" dirty="0"/>
              <a:t>Use automation (IVR/chatbots) to reduce call load –</a:t>
            </a:r>
            <a:br>
              <a:rPr lang="en-US" sz="1600" dirty="0"/>
            </a:br>
            <a:br>
              <a:rPr lang="en-US" sz="1600" dirty="0"/>
            </a:br>
            <a:r>
              <a:rPr lang="en-US" sz="1600" dirty="0"/>
              <a:t>Monitor real-time dashboards for proactive management</a:t>
            </a:r>
            <a:endParaRPr lang="en-GB" dirty="0"/>
          </a:p>
        </p:txBody>
      </p:sp>
    </p:spTree>
    <p:extLst>
      <p:ext uri="{BB962C8B-B14F-4D97-AF65-F5344CB8AC3E}">
        <p14:creationId xmlns:p14="http://schemas.microsoft.com/office/powerpoint/2010/main" val="251533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12556B-F5FB-4FD7-B7D7-CA0BCE6815FC}"/>
              </a:ext>
            </a:extLst>
          </p:cNvPr>
          <p:cNvSpPr>
            <a:spLocks noGrp="1"/>
          </p:cNvSpPr>
          <p:nvPr>
            <p:ph idx="1"/>
          </p:nvPr>
        </p:nvSpPr>
        <p:spPr>
          <a:xfrm>
            <a:off x="932329" y="3991708"/>
            <a:ext cx="10452848" cy="2294792"/>
          </a:xfrm>
        </p:spPr>
        <p:txBody>
          <a:bodyPr rtlCol="0">
            <a:normAutofit fontScale="92500" lnSpcReduction="20000"/>
          </a:bodyPr>
          <a:lstStyle/>
          <a:p>
            <a:pPr rtl="0"/>
            <a:r>
              <a:rPr lang="en-US" dirty="0"/>
              <a:t>The Call Center Analysis highlights bottlenecks in operations and provides actionable solutions. By optimizing resources, training agents, and adopting technology, the call center can achieve: </a:t>
            </a:r>
          </a:p>
          <a:p>
            <a:pPr rtl="0"/>
            <a:r>
              <a:rPr lang="en-US" dirty="0"/>
              <a:t>- Reduced waiting times</a:t>
            </a:r>
          </a:p>
          <a:p>
            <a:pPr rtl="0"/>
            <a:r>
              <a:rPr lang="en-US" dirty="0"/>
              <a:t>- Higher customer satisfaction </a:t>
            </a:r>
          </a:p>
          <a:p>
            <a:pPr rtl="0"/>
            <a:r>
              <a:rPr lang="en-US" dirty="0"/>
              <a:t>- Improved agent efficiency </a:t>
            </a:r>
          </a:p>
          <a:p>
            <a:pPr rtl="0"/>
            <a:r>
              <a:rPr lang="en-US" dirty="0"/>
              <a:t>- Better overall service delivery</a:t>
            </a:r>
            <a:endParaRPr lang="en-GB" dirty="0"/>
          </a:p>
        </p:txBody>
      </p:sp>
      <p:sp>
        <p:nvSpPr>
          <p:cNvPr id="2" name="Title 1">
            <a:extLst>
              <a:ext uri="{FF2B5EF4-FFF2-40B4-BE49-F238E27FC236}">
                <a16:creationId xmlns:a16="http://schemas.microsoft.com/office/drawing/2014/main" id="{D5C7A8ED-CA98-4644-AF2D-8C0F21F7EA34}"/>
              </a:ext>
            </a:extLst>
          </p:cNvPr>
          <p:cNvSpPr>
            <a:spLocks noGrp="1"/>
          </p:cNvSpPr>
          <p:nvPr>
            <p:ph type="title"/>
          </p:nvPr>
        </p:nvSpPr>
        <p:spPr/>
        <p:txBody>
          <a:bodyPr rtlCol="0"/>
          <a:lstStyle/>
          <a:p>
            <a:pPr algn="ctr" rtl="0"/>
            <a:r>
              <a:rPr lang="en-GB" dirty="0"/>
              <a:t>Conclusion</a:t>
            </a:r>
          </a:p>
        </p:txBody>
      </p:sp>
      <p:sp>
        <p:nvSpPr>
          <p:cNvPr id="7" name="TextBox 6">
            <a:extLst>
              <a:ext uri="{FF2B5EF4-FFF2-40B4-BE49-F238E27FC236}">
                <a16:creationId xmlns:a16="http://schemas.microsoft.com/office/drawing/2014/main" id="{5376FBC8-B237-4B4A-A9A5-C39A1C40D7E2}"/>
              </a:ext>
            </a:extLst>
          </p:cNvPr>
          <p:cNvSpPr txBox="1"/>
          <p:nvPr/>
        </p:nvSpPr>
        <p:spPr>
          <a:xfrm>
            <a:off x="1066237" y="910300"/>
            <a:ext cx="3499340" cy="954107"/>
          </a:xfrm>
          <a:prstGeom prst="rect">
            <a:avLst/>
          </a:prstGeom>
          <a:noFill/>
        </p:spPr>
        <p:txBody>
          <a:bodyPr wrap="square" rtlCol="0">
            <a:spAutoFit/>
          </a:bodyPr>
          <a:lstStyle/>
          <a:p>
            <a:pPr algn="ctr"/>
            <a:r>
              <a:rPr lang="en-GB" sz="2800" dirty="0">
                <a:latin typeface="Algerian" panose="04020705040A02060702" pitchFamily="82" charset="0"/>
              </a:rPr>
              <a:t>Insights &amp; Recommendations</a:t>
            </a:r>
          </a:p>
        </p:txBody>
      </p:sp>
      <p:sp>
        <p:nvSpPr>
          <p:cNvPr id="8" name="Title 2">
            <a:extLst>
              <a:ext uri="{FF2B5EF4-FFF2-40B4-BE49-F238E27FC236}">
                <a16:creationId xmlns:a16="http://schemas.microsoft.com/office/drawing/2014/main" id="{83CD2C3B-7404-448B-8B43-0523042F3738}"/>
              </a:ext>
            </a:extLst>
          </p:cNvPr>
          <p:cNvSpPr txBox="1">
            <a:spLocks/>
          </p:cNvSpPr>
          <p:nvPr/>
        </p:nvSpPr>
        <p:spPr>
          <a:xfrm>
            <a:off x="5811715" y="503453"/>
            <a:ext cx="5090747" cy="196931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800" kern="1200" spc="-50" baseline="0">
                <a:solidFill>
                  <a:schemeClr val="bg1"/>
                </a:solidFill>
                <a:latin typeface="+mj-lt"/>
                <a:ea typeface="+mj-ea"/>
                <a:cs typeface="+mj-cs"/>
              </a:defRPr>
            </a:lvl1pPr>
          </a:lstStyle>
          <a:p>
            <a:r>
              <a:rPr lang="en-US" sz="1600" dirty="0">
                <a:solidFill>
                  <a:schemeClr val="tx1"/>
                </a:solidFill>
              </a:rPr>
              <a:t> Optimize staffing schedules during peak hours</a:t>
            </a:r>
            <a:br>
              <a:rPr lang="en-US" sz="1600" dirty="0">
                <a:solidFill>
                  <a:schemeClr val="tx1"/>
                </a:solidFill>
              </a:rPr>
            </a:br>
            <a:r>
              <a:rPr lang="en-US" sz="1600" dirty="0">
                <a:solidFill>
                  <a:schemeClr val="tx1"/>
                </a:solidFill>
              </a:rPr>
              <a:t> </a:t>
            </a:r>
            <a:br>
              <a:rPr lang="en-US" sz="1600" dirty="0">
                <a:solidFill>
                  <a:schemeClr val="tx1"/>
                </a:solidFill>
              </a:rPr>
            </a:br>
            <a:r>
              <a:rPr lang="en-US" sz="1600" dirty="0">
                <a:solidFill>
                  <a:schemeClr val="tx1"/>
                </a:solidFill>
              </a:rPr>
              <a:t>Provide focused training to underperforming agents </a:t>
            </a:r>
            <a:br>
              <a:rPr lang="en-US" sz="1600" dirty="0">
                <a:solidFill>
                  <a:schemeClr val="tx1"/>
                </a:solidFill>
              </a:rPr>
            </a:br>
            <a:r>
              <a:rPr lang="en-US" sz="1600" dirty="0">
                <a:solidFill>
                  <a:schemeClr val="tx1"/>
                </a:solidFill>
              </a:rPr>
              <a:t>Improve FCR by using knowledge bases </a:t>
            </a:r>
            <a:br>
              <a:rPr lang="en-US" sz="1600" dirty="0">
                <a:solidFill>
                  <a:schemeClr val="tx1"/>
                </a:solidFill>
              </a:rPr>
            </a:br>
            <a:br>
              <a:rPr lang="en-US" sz="1600" dirty="0">
                <a:solidFill>
                  <a:schemeClr val="tx1"/>
                </a:solidFill>
              </a:rPr>
            </a:br>
            <a:r>
              <a:rPr lang="en-US" sz="1600" dirty="0">
                <a:solidFill>
                  <a:schemeClr val="tx1"/>
                </a:solidFill>
              </a:rPr>
              <a:t>Use automation (IVR/chatbots) to reduce call load –</a:t>
            </a:r>
            <a:br>
              <a:rPr lang="en-US" sz="1600" dirty="0">
                <a:solidFill>
                  <a:schemeClr val="tx1"/>
                </a:solidFill>
              </a:rPr>
            </a:br>
            <a:br>
              <a:rPr lang="en-US" sz="1600" dirty="0">
                <a:solidFill>
                  <a:schemeClr val="tx1"/>
                </a:solidFill>
              </a:rPr>
            </a:br>
            <a:r>
              <a:rPr lang="en-US" sz="1600" dirty="0">
                <a:solidFill>
                  <a:schemeClr val="tx1"/>
                </a:solidFill>
              </a:rPr>
              <a:t>Monitor real-time dashboards for proactive management</a:t>
            </a:r>
            <a:endParaRPr lang="en-GB" dirty="0">
              <a:solidFill>
                <a:schemeClr val="tx1"/>
              </a:solidFill>
            </a:endParaRPr>
          </a:p>
        </p:txBody>
      </p:sp>
    </p:spTree>
    <p:extLst>
      <p:ext uri="{BB962C8B-B14F-4D97-AF65-F5344CB8AC3E}">
        <p14:creationId xmlns:p14="http://schemas.microsoft.com/office/powerpoint/2010/main" val="153960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D9E47F-41E0-4FE3-891C-B53FBC82D7F3}"/>
              </a:ext>
            </a:extLst>
          </p:cNvPr>
          <p:cNvSpPr>
            <a:spLocks noGrp="1"/>
          </p:cNvSpPr>
          <p:nvPr>
            <p:ph type="title"/>
          </p:nvPr>
        </p:nvSpPr>
        <p:spPr>
          <a:xfrm>
            <a:off x="923537" y="2722528"/>
            <a:ext cx="4534616" cy="910492"/>
          </a:xfrm>
        </p:spPr>
        <p:txBody>
          <a:bodyPr rtlCol="0"/>
          <a:lstStyle/>
          <a:p>
            <a:pPr rtl="0"/>
            <a:r>
              <a:rPr lang="en-GB" dirty="0"/>
              <a:t>Thank you</a:t>
            </a:r>
          </a:p>
        </p:txBody>
      </p:sp>
      <p:pic>
        <p:nvPicPr>
          <p:cNvPr id="9" name="Picture Placeholder 15" descr="people looking at floorplan">
            <a:extLst>
              <a:ext uri="{FF2B5EF4-FFF2-40B4-BE49-F238E27FC236}">
                <a16:creationId xmlns:a16="http://schemas.microsoft.com/office/drawing/2014/main" id="{36257C4F-7647-44A8-BE21-1898529FB26F}"/>
              </a:ext>
            </a:extLst>
          </p:cNvPr>
          <p:cNvPicPr>
            <a:picLocks noGrp="1" noChangeAspect="1"/>
          </p:cNvPicPr>
          <p:nvPr>
            <p:ph type="pic" sz="quarter" idx="13"/>
          </p:nvPr>
        </p:nvPicPr>
        <p:blipFill>
          <a:blip r:embed="rId3" cstate="screen">
            <a:grayscl/>
            <a:extLst>
              <a:ext uri="{28A0092B-C50C-407E-A947-70E740481C1C}">
                <a14:useLocalDpi xmlns:a14="http://schemas.microsoft.com/office/drawing/2010/main"/>
              </a:ext>
            </a:extLst>
          </a:blip>
          <a:srcRect t="7227" b="7227"/>
          <a:stretch>
            <a:fillRect/>
          </a:stretch>
        </p:blipFill>
        <p:spPr>
          <a:xfrm>
            <a:off x="3727450" y="0"/>
            <a:ext cx="8464550" cy="6858000"/>
          </a:xfrm>
        </p:spPr>
      </p:pic>
    </p:spTree>
    <p:extLst>
      <p:ext uri="{BB962C8B-B14F-4D97-AF65-F5344CB8AC3E}">
        <p14:creationId xmlns:p14="http://schemas.microsoft.com/office/powerpoint/2010/main" val="3642316358"/>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2167661_TF11344857.potx" id="{447DE04F-D9F7-411E-8003-AF7540944A8B}" vid="{F02F3C99-844F-4725-8EDE-49154AAB67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conference presentation</Template>
  <TotalTime>23</TotalTime>
  <Words>305</Words>
  <Application>Microsoft Office PowerPoint</Application>
  <PresentationFormat>Widescreen</PresentationFormat>
  <Paragraphs>35</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Algerian</vt:lpstr>
      <vt:lpstr>Arial</vt:lpstr>
      <vt:lpstr>Calibri</vt:lpstr>
      <vt:lpstr>Garamond</vt:lpstr>
      <vt:lpstr>RetrospectVTI</vt:lpstr>
      <vt:lpstr>Call Centre Performance Analysis</vt:lpstr>
      <vt:lpstr>Introduction</vt:lpstr>
      <vt:lpstr>Data &amp; Measures</vt:lpstr>
      <vt:lpstr> Optimize staffing schedules during peak hours   Provide focused training to underperforming agents  Improve FCR by using knowledge bases   Use automation (IVR/chatbots) to reduce call load –  Monitor real-time dashboards for proactive management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Call Centre Performance Analysis</dc:title>
  <dc:creator>vickypatel9111845220@gmail.com</dc:creator>
  <cp:lastModifiedBy>vickypatel9111845220@gmail.com</cp:lastModifiedBy>
  <cp:revision>3</cp:revision>
  <dcterms:created xsi:type="dcterms:W3CDTF">2025-08-25T04:22:13Z</dcterms:created>
  <dcterms:modified xsi:type="dcterms:W3CDTF">2025-08-25T04:45:44Z</dcterms:modified>
</cp:coreProperties>
</file>