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6" r:id="rId3"/>
    <p:sldId id="277" r:id="rId4"/>
    <p:sldId id="287" r:id="rId5"/>
    <p:sldId id="280" r:id="rId6"/>
    <p:sldId id="278" r:id="rId7"/>
    <p:sldId id="292" r:id="rId8"/>
    <p:sldId id="282" r:id="rId9"/>
    <p:sldId id="263" r:id="rId10"/>
    <p:sldId id="285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87" d="100"/>
          <a:sy n="87" d="100"/>
        </p:scale>
        <p:origin x="528" y="8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GB" sz="1600" b="1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noProof="0" dirty="0"/>
              <a:t>Project</a:t>
            </a:r>
            <a:r>
              <a:rPr lang="en-GB" sz="1600" b="1" baseline="0" noProof="0" dirty="0"/>
              <a:t> Risk Analysis</a:t>
            </a:r>
            <a:endParaRPr lang="en-GB" sz="1600" b="1" noProof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600" b="1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49-4F49-8CBC-B30308E5CF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49-4F49-8CBC-B30308E5CFD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49-4F49-8CBC-B30308E5CFD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49-4F49-8CBC-B30308E5CFD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49-4F49-8CBC-B30308E5CFD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649-4F49-8CBC-B30308E5CFD7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Series 7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649-4F49-8CBC-B30308E5C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1"/>
        <c:overlap val="-63"/>
        <c:axId val="389775312"/>
        <c:axId val="389775968"/>
      </c:barChart>
      <c:catAx>
        <c:axId val="38977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9775968"/>
        <c:crosses val="autoZero"/>
        <c:auto val="1"/>
        <c:lblAlgn val="ctr"/>
        <c:lblOffset val="100"/>
        <c:noMultiLvlLbl val="0"/>
      </c:catAx>
      <c:valAx>
        <c:axId val="389775968"/>
        <c:scaling>
          <c:orientation val="minMax"/>
          <c:max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GB" sz="1000" b="0" i="0" u="none" strike="noStrike" kern="120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775312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EE582A-D70A-4712-A2E4-8B9542953951}" type="datetime1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8BAE1F-2A3E-4B16-80F8-278959180D42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74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24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47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68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379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28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D02D0-D2C8-4FC8-81B2-9A2721C42614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A02179-5326-473E-AA98-2ABA5AC32EA4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4D4770-22FF-4FBD-A847-3729E4B4F20C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DD5949-724A-457F-9071-62DBDC5A6936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F4D177-4669-4F6B-B039-5C60F04A3CB9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D1440-409F-4435-AC05-488A68747824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46CAB0-7073-440B-95BC-975676187D91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3D72C7-8C80-451C-98FA-C5BDBD060ED9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91EEA3-59B9-4F51-885F-7E8B6CB66D83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83C952-2417-4F5C-84CD-A6BA5362D781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2C9081-3854-4E92-BB0B-4F96F8CAED11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ABF61A-FF13-48A8-8796-5ECEE8EE3A2F}" type="datetime1">
              <a:rPr lang="en-GB" noProof="0" smtClean="0"/>
              <a:t>25/08/2025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736502"/>
            <a:ext cx="10032023" cy="1384995"/>
          </a:xfrm>
        </p:spPr>
        <p:txBody>
          <a:bodyPr wrap="square" lIns="0" tIns="0" rIns="0" bIns="0" rtlCol="0" anchor="t">
            <a:spAutoFit/>
          </a:bodyPr>
          <a:lstStyle/>
          <a:p>
            <a:pPr rtl="0"/>
            <a:r>
              <a:rPr lang="en-GB" b="1" dirty="0">
                <a:solidFill>
                  <a:schemeClr val="bg1"/>
                </a:solidFill>
              </a:rPr>
              <a:t>Supply chain Analysis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accent4"/>
                </a:solidFill>
              </a:rPr>
              <a:t>Presentation</a:t>
            </a:r>
            <a:endParaRPr lang="en-GB" dirty="0">
              <a:solidFill>
                <a:schemeClr val="accent4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67C67E-3C7A-4D38-9F30-445CF30930E8}"/>
              </a:ext>
            </a:extLst>
          </p:cNvPr>
          <p:cNvGrpSpPr/>
          <p:nvPr/>
        </p:nvGrpSpPr>
        <p:grpSpPr>
          <a:xfrm>
            <a:off x="4325257" y="-1199243"/>
            <a:ext cx="3541486" cy="3769865"/>
            <a:chOff x="4325258" y="-1770743"/>
            <a:chExt cx="3541486" cy="3769865"/>
          </a:xfrm>
        </p:grpSpPr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1C59176D-59A8-4C02-B448-EE01232F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92319" y="-608242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A50B1817-3C7F-41BC-8557-7A00C928E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325258" y="-1770743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7" name="Group 6" descr="Icon of chart. ">
              <a:extLst>
                <a:ext uri="{FF2B5EF4-FFF2-40B4-BE49-F238E27FC236}">
                  <a16:creationId xmlns:a16="http://schemas.microsoft.com/office/drawing/2014/main" id="{B95DF07A-CE7E-4D89-9AA0-25F4FFF3B9C7}"/>
                </a:ext>
              </a:extLst>
            </p:cNvPr>
            <p:cNvGrpSpPr/>
            <p:nvPr/>
          </p:nvGrpSpPr>
          <p:grpSpPr>
            <a:xfrm>
              <a:off x="5671038" y="276067"/>
              <a:ext cx="844062" cy="831764"/>
              <a:chOff x="2025650" y="4786313"/>
              <a:chExt cx="285750" cy="287338"/>
            </a:xfrm>
            <a:solidFill>
              <a:schemeClr val="bg1"/>
            </a:solidFill>
          </p:grpSpPr>
          <p:sp>
            <p:nvSpPr>
              <p:cNvPr id="8" name="Freeform 565">
                <a:extLst>
                  <a:ext uri="{FF2B5EF4-FFF2-40B4-BE49-F238E27FC236}">
                    <a16:creationId xmlns:a16="http://schemas.microsoft.com/office/drawing/2014/main" id="{548FC78B-EF83-4185-A63D-1A5A85640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5650" y="4786313"/>
                <a:ext cx="285750" cy="287338"/>
              </a:xfrm>
              <a:custGeom>
                <a:avLst/>
                <a:gdLst>
                  <a:gd name="T0" fmla="*/ 812 w 903"/>
                  <a:gd name="T1" fmla="*/ 500 h 903"/>
                  <a:gd name="T2" fmla="*/ 810 w 903"/>
                  <a:gd name="T3" fmla="*/ 505 h 903"/>
                  <a:gd name="T4" fmla="*/ 806 w 903"/>
                  <a:gd name="T5" fmla="*/ 509 h 903"/>
                  <a:gd name="T6" fmla="*/ 800 w 903"/>
                  <a:gd name="T7" fmla="*/ 511 h 903"/>
                  <a:gd name="T8" fmla="*/ 105 w 903"/>
                  <a:gd name="T9" fmla="*/ 511 h 903"/>
                  <a:gd name="T10" fmla="*/ 99 w 903"/>
                  <a:gd name="T11" fmla="*/ 510 h 903"/>
                  <a:gd name="T12" fmla="*/ 95 w 903"/>
                  <a:gd name="T13" fmla="*/ 507 h 903"/>
                  <a:gd name="T14" fmla="*/ 92 w 903"/>
                  <a:gd name="T15" fmla="*/ 502 h 903"/>
                  <a:gd name="T16" fmla="*/ 90 w 903"/>
                  <a:gd name="T17" fmla="*/ 496 h 903"/>
                  <a:gd name="T18" fmla="*/ 90 w 903"/>
                  <a:gd name="T19" fmla="*/ 105 h 903"/>
                  <a:gd name="T20" fmla="*/ 92 w 903"/>
                  <a:gd name="T21" fmla="*/ 100 h 903"/>
                  <a:gd name="T22" fmla="*/ 95 w 903"/>
                  <a:gd name="T23" fmla="*/ 94 h 903"/>
                  <a:gd name="T24" fmla="*/ 99 w 903"/>
                  <a:gd name="T25" fmla="*/ 91 h 903"/>
                  <a:gd name="T26" fmla="*/ 105 w 903"/>
                  <a:gd name="T27" fmla="*/ 90 h 903"/>
                  <a:gd name="T28" fmla="*/ 800 w 903"/>
                  <a:gd name="T29" fmla="*/ 90 h 903"/>
                  <a:gd name="T30" fmla="*/ 806 w 903"/>
                  <a:gd name="T31" fmla="*/ 92 h 903"/>
                  <a:gd name="T32" fmla="*/ 810 w 903"/>
                  <a:gd name="T33" fmla="*/ 96 h 903"/>
                  <a:gd name="T34" fmla="*/ 812 w 903"/>
                  <a:gd name="T35" fmla="*/ 102 h 903"/>
                  <a:gd name="T36" fmla="*/ 813 w 903"/>
                  <a:gd name="T37" fmla="*/ 496 h 903"/>
                  <a:gd name="T38" fmla="*/ 15 w 903"/>
                  <a:gd name="T39" fmla="*/ 0 h 903"/>
                  <a:gd name="T40" fmla="*/ 9 w 903"/>
                  <a:gd name="T41" fmla="*/ 1 h 903"/>
                  <a:gd name="T42" fmla="*/ 5 w 903"/>
                  <a:gd name="T43" fmla="*/ 4 h 903"/>
                  <a:gd name="T44" fmla="*/ 1 w 903"/>
                  <a:gd name="T45" fmla="*/ 8 h 903"/>
                  <a:gd name="T46" fmla="*/ 0 w 903"/>
                  <a:gd name="T47" fmla="*/ 15 h 903"/>
                  <a:gd name="T48" fmla="*/ 0 w 903"/>
                  <a:gd name="T49" fmla="*/ 590 h 903"/>
                  <a:gd name="T50" fmla="*/ 2 w 903"/>
                  <a:gd name="T51" fmla="*/ 595 h 903"/>
                  <a:gd name="T52" fmla="*/ 7 w 903"/>
                  <a:gd name="T53" fmla="*/ 599 h 903"/>
                  <a:gd name="T54" fmla="*/ 12 w 903"/>
                  <a:gd name="T55" fmla="*/ 602 h 903"/>
                  <a:gd name="T56" fmla="*/ 437 w 903"/>
                  <a:gd name="T57" fmla="*/ 602 h 903"/>
                  <a:gd name="T58" fmla="*/ 260 w 903"/>
                  <a:gd name="T59" fmla="*/ 877 h 903"/>
                  <a:gd name="T60" fmla="*/ 257 w 903"/>
                  <a:gd name="T61" fmla="*/ 883 h 903"/>
                  <a:gd name="T62" fmla="*/ 256 w 903"/>
                  <a:gd name="T63" fmla="*/ 888 h 903"/>
                  <a:gd name="T64" fmla="*/ 257 w 903"/>
                  <a:gd name="T65" fmla="*/ 893 h 903"/>
                  <a:gd name="T66" fmla="*/ 260 w 903"/>
                  <a:gd name="T67" fmla="*/ 899 h 903"/>
                  <a:gd name="T68" fmla="*/ 265 w 903"/>
                  <a:gd name="T69" fmla="*/ 902 h 903"/>
                  <a:gd name="T70" fmla="*/ 271 w 903"/>
                  <a:gd name="T71" fmla="*/ 903 h 903"/>
                  <a:gd name="T72" fmla="*/ 277 w 903"/>
                  <a:gd name="T73" fmla="*/ 902 h 903"/>
                  <a:gd name="T74" fmla="*/ 281 w 903"/>
                  <a:gd name="T75" fmla="*/ 899 h 903"/>
                  <a:gd name="T76" fmla="*/ 621 w 903"/>
                  <a:gd name="T77" fmla="*/ 899 h 903"/>
                  <a:gd name="T78" fmla="*/ 627 w 903"/>
                  <a:gd name="T79" fmla="*/ 902 h 903"/>
                  <a:gd name="T80" fmla="*/ 632 w 903"/>
                  <a:gd name="T81" fmla="*/ 903 h 903"/>
                  <a:gd name="T82" fmla="*/ 637 w 903"/>
                  <a:gd name="T83" fmla="*/ 902 h 903"/>
                  <a:gd name="T84" fmla="*/ 643 w 903"/>
                  <a:gd name="T85" fmla="*/ 899 h 903"/>
                  <a:gd name="T86" fmla="*/ 646 w 903"/>
                  <a:gd name="T87" fmla="*/ 893 h 903"/>
                  <a:gd name="T88" fmla="*/ 647 w 903"/>
                  <a:gd name="T89" fmla="*/ 888 h 903"/>
                  <a:gd name="T90" fmla="*/ 646 w 903"/>
                  <a:gd name="T91" fmla="*/ 883 h 903"/>
                  <a:gd name="T92" fmla="*/ 643 w 903"/>
                  <a:gd name="T93" fmla="*/ 877 h 903"/>
                  <a:gd name="T94" fmla="*/ 467 w 903"/>
                  <a:gd name="T95" fmla="*/ 602 h 903"/>
                  <a:gd name="T96" fmla="*/ 892 w 903"/>
                  <a:gd name="T97" fmla="*/ 602 h 903"/>
                  <a:gd name="T98" fmla="*/ 897 w 903"/>
                  <a:gd name="T99" fmla="*/ 599 h 903"/>
                  <a:gd name="T100" fmla="*/ 900 w 903"/>
                  <a:gd name="T101" fmla="*/ 595 h 903"/>
                  <a:gd name="T102" fmla="*/ 902 w 903"/>
                  <a:gd name="T103" fmla="*/ 590 h 903"/>
                  <a:gd name="T104" fmla="*/ 903 w 903"/>
                  <a:gd name="T105" fmla="*/ 15 h 903"/>
                  <a:gd name="T106" fmla="*/ 902 w 903"/>
                  <a:gd name="T107" fmla="*/ 8 h 903"/>
                  <a:gd name="T108" fmla="*/ 899 w 903"/>
                  <a:gd name="T109" fmla="*/ 4 h 903"/>
                  <a:gd name="T110" fmla="*/ 894 w 903"/>
                  <a:gd name="T111" fmla="*/ 1 h 903"/>
                  <a:gd name="T112" fmla="*/ 888 w 903"/>
                  <a:gd name="T113" fmla="*/ 0 h 9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903" h="903">
                    <a:moveTo>
                      <a:pt x="813" y="496"/>
                    </a:moveTo>
                    <a:lnTo>
                      <a:pt x="812" y="500"/>
                    </a:lnTo>
                    <a:lnTo>
                      <a:pt x="811" y="502"/>
                    </a:lnTo>
                    <a:lnTo>
                      <a:pt x="810" y="505"/>
                    </a:lnTo>
                    <a:lnTo>
                      <a:pt x="808" y="507"/>
                    </a:lnTo>
                    <a:lnTo>
                      <a:pt x="806" y="509"/>
                    </a:lnTo>
                    <a:lnTo>
                      <a:pt x="804" y="510"/>
                    </a:lnTo>
                    <a:lnTo>
                      <a:pt x="800" y="511"/>
                    </a:lnTo>
                    <a:lnTo>
                      <a:pt x="797" y="511"/>
                    </a:lnTo>
                    <a:lnTo>
                      <a:pt x="105" y="511"/>
                    </a:lnTo>
                    <a:lnTo>
                      <a:pt x="102" y="511"/>
                    </a:lnTo>
                    <a:lnTo>
                      <a:pt x="99" y="510"/>
                    </a:lnTo>
                    <a:lnTo>
                      <a:pt x="97" y="509"/>
                    </a:lnTo>
                    <a:lnTo>
                      <a:pt x="95" y="507"/>
                    </a:lnTo>
                    <a:lnTo>
                      <a:pt x="93" y="505"/>
                    </a:lnTo>
                    <a:lnTo>
                      <a:pt x="92" y="502"/>
                    </a:lnTo>
                    <a:lnTo>
                      <a:pt x="90" y="500"/>
                    </a:lnTo>
                    <a:lnTo>
                      <a:pt x="90" y="496"/>
                    </a:lnTo>
                    <a:lnTo>
                      <a:pt x="90" y="316"/>
                    </a:lnTo>
                    <a:lnTo>
                      <a:pt x="90" y="105"/>
                    </a:lnTo>
                    <a:lnTo>
                      <a:pt x="90" y="102"/>
                    </a:lnTo>
                    <a:lnTo>
                      <a:pt x="92" y="100"/>
                    </a:lnTo>
                    <a:lnTo>
                      <a:pt x="93" y="96"/>
                    </a:lnTo>
                    <a:lnTo>
                      <a:pt x="95" y="94"/>
                    </a:lnTo>
                    <a:lnTo>
                      <a:pt x="97" y="92"/>
                    </a:lnTo>
                    <a:lnTo>
                      <a:pt x="99" y="91"/>
                    </a:lnTo>
                    <a:lnTo>
                      <a:pt x="102" y="90"/>
                    </a:lnTo>
                    <a:lnTo>
                      <a:pt x="105" y="90"/>
                    </a:lnTo>
                    <a:lnTo>
                      <a:pt x="798" y="90"/>
                    </a:lnTo>
                    <a:lnTo>
                      <a:pt x="800" y="90"/>
                    </a:lnTo>
                    <a:lnTo>
                      <a:pt x="804" y="91"/>
                    </a:lnTo>
                    <a:lnTo>
                      <a:pt x="806" y="92"/>
                    </a:lnTo>
                    <a:lnTo>
                      <a:pt x="808" y="94"/>
                    </a:lnTo>
                    <a:lnTo>
                      <a:pt x="810" y="96"/>
                    </a:lnTo>
                    <a:lnTo>
                      <a:pt x="811" y="100"/>
                    </a:lnTo>
                    <a:lnTo>
                      <a:pt x="812" y="102"/>
                    </a:lnTo>
                    <a:lnTo>
                      <a:pt x="813" y="105"/>
                    </a:lnTo>
                    <a:lnTo>
                      <a:pt x="813" y="496"/>
                    </a:lnTo>
                    <a:close/>
                    <a:moveTo>
                      <a:pt x="888" y="0"/>
                    </a:move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7" y="2"/>
                    </a:lnTo>
                    <a:lnTo>
                      <a:pt x="5" y="4"/>
                    </a:lnTo>
                    <a:lnTo>
                      <a:pt x="2" y="6"/>
                    </a:lnTo>
                    <a:lnTo>
                      <a:pt x="1" y="8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587"/>
                    </a:lnTo>
                    <a:lnTo>
                      <a:pt x="0" y="590"/>
                    </a:lnTo>
                    <a:lnTo>
                      <a:pt x="1" y="593"/>
                    </a:lnTo>
                    <a:lnTo>
                      <a:pt x="2" y="595"/>
                    </a:lnTo>
                    <a:lnTo>
                      <a:pt x="5" y="597"/>
                    </a:lnTo>
                    <a:lnTo>
                      <a:pt x="7" y="599"/>
                    </a:lnTo>
                    <a:lnTo>
                      <a:pt x="9" y="601"/>
                    </a:lnTo>
                    <a:lnTo>
                      <a:pt x="12" y="602"/>
                    </a:lnTo>
                    <a:lnTo>
                      <a:pt x="15" y="602"/>
                    </a:lnTo>
                    <a:lnTo>
                      <a:pt x="437" y="602"/>
                    </a:lnTo>
                    <a:lnTo>
                      <a:pt x="437" y="701"/>
                    </a:lnTo>
                    <a:lnTo>
                      <a:pt x="260" y="877"/>
                    </a:lnTo>
                    <a:lnTo>
                      <a:pt x="259" y="879"/>
                    </a:lnTo>
                    <a:lnTo>
                      <a:pt x="257" y="883"/>
                    </a:lnTo>
                    <a:lnTo>
                      <a:pt x="256" y="885"/>
                    </a:lnTo>
                    <a:lnTo>
                      <a:pt x="256" y="888"/>
                    </a:lnTo>
                    <a:lnTo>
                      <a:pt x="256" y="891"/>
                    </a:lnTo>
                    <a:lnTo>
                      <a:pt x="257" y="893"/>
                    </a:lnTo>
                    <a:lnTo>
                      <a:pt x="259" y="897"/>
                    </a:lnTo>
                    <a:lnTo>
                      <a:pt x="260" y="899"/>
                    </a:lnTo>
                    <a:lnTo>
                      <a:pt x="263" y="901"/>
                    </a:lnTo>
                    <a:lnTo>
                      <a:pt x="265" y="902"/>
                    </a:lnTo>
                    <a:lnTo>
                      <a:pt x="268" y="903"/>
                    </a:lnTo>
                    <a:lnTo>
                      <a:pt x="271" y="903"/>
                    </a:lnTo>
                    <a:lnTo>
                      <a:pt x="274" y="903"/>
                    </a:lnTo>
                    <a:lnTo>
                      <a:pt x="277" y="902"/>
                    </a:lnTo>
                    <a:lnTo>
                      <a:pt x="279" y="901"/>
                    </a:lnTo>
                    <a:lnTo>
                      <a:pt x="281" y="899"/>
                    </a:lnTo>
                    <a:lnTo>
                      <a:pt x="452" y="728"/>
                    </a:lnTo>
                    <a:lnTo>
                      <a:pt x="621" y="899"/>
                    </a:lnTo>
                    <a:lnTo>
                      <a:pt x="623" y="901"/>
                    </a:lnTo>
                    <a:lnTo>
                      <a:pt x="627" y="902"/>
                    </a:lnTo>
                    <a:lnTo>
                      <a:pt x="629" y="903"/>
                    </a:lnTo>
                    <a:lnTo>
                      <a:pt x="632" y="903"/>
                    </a:lnTo>
                    <a:lnTo>
                      <a:pt x="635" y="903"/>
                    </a:lnTo>
                    <a:lnTo>
                      <a:pt x="637" y="902"/>
                    </a:lnTo>
                    <a:lnTo>
                      <a:pt x="641" y="901"/>
                    </a:lnTo>
                    <a:lnTo>
                      <a:pt x="643" y="899"/>
                    </a:lnTo>
                    <a:lnTo>
                      <a:pt x="645" y="897"/>
                    </a:lnTo>
                    <a:lnTo>
                      <a:pt x="646" y="893"/>
                    </a:lnTo>
                    <a:lnTo>
                      <a:pt x="647" y="891"/>
                    </a:lnTo>
                    <a:lnTo>
                      <a:pt x="647" y="888"/>
                    </a:lnTo>
                    <a:lnTo>
                      <a:pt x="647" y="885"/>
                    </a:lnTo>
                    <a:lnTo>
                      <a:pt x="646" y="883"/>
                    </a:lnTo>
                    <a:lnTo>
                      <a:pt x="645" y="879"/>
                    </a:lnTo>
                    <a:lnTo>
                      <a:pt x="643" y="877"/>
                    </a:lnTo>
                    <a:lnTo>
                      <a:pt x="467" y="701"/>
                    </a:lnTo>
                    <a:lnTo>
                      <a:pt x="467" y="602"/>
                    </a:lnTo>
                    <a:lnTo>
                      <a:pt x="888" y="602"/>
                    </a:lnTo>
                    <a:lnTo>
                      <a:pt x="892" y="602"/>
                    </a:lnTo>
                    <a:lnTo>
                      <a:pt x="894" y="601"/>
                    </a:lnTo>
                    <a:lnTo>
                      <a:pt x="897" y="599"/>
                    </a:lnTo>
                    <a:lnTo>
                      <a:pt x="899" y="597"/>
                    </a:lnTo>
                    <a:lnTo>
                      <a:pt x="900" y="595"/>
                    </a:lnTo>
                    <a:lnTo>
                      <a:pt x="902" y="593"/>
                    </a:lnTo>
                    <a:lnTo>
                      <a:pt x="902" y="590"/>
                    </a:lnTo>
                    <a:lnTo>
                      <a:pt x="903" y="587"/>
                    </a:lnTo>
                    <a:lnTo>
                      <a:pt x="903" y="15"/>
                    </a:lnTo>
                    <a:lnTo>
                      <a:pt x="902" y="12"/>
                    </a:lnTo>
                    <a:lnTo>
                      <a:pt x="902" y="8"/>
                    </a:lnTo>
                    <a:lnTo>
                      <a:pt x="900" y="6"/>
                    </a:lnTo>
                    <a:lnTo>
                      <a:pt x="899" y="4"/>
                    </a:lnTo>
                    <a:lnTo>
                      <a:pt x="897" y="2"/>
                    </a:lnTo>
                    <a:lnTo>
                      <a:pt x="894" y="1"/>
                    </a:lnTo>
                    <a:lnTo>
                      <a:pt x="892" y="0"/>
                    </a:lnTo>
                    <a:lnTo>
                      <a:pt x="88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dirty="0"/>
              </a:p>
            </p:txBody>
          </p:sp>
          <p:sp>
            <p:nvSpPr>
              <p:cNvPr id="9" name="Freeform 566">
                <a:extLst>
                  <a:ext uri="{FF2B5EF4-FFF2-40B4-BE49-F238E27FC236}">
                    <a16:creationId xmlns:a16="http://schemas.microsoft.com/office/drawing/2014/main" id="{B7B50F87-A3AA-4FB6-9692-24BF5512F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4225" y="4843463"/>
                <a:ext cx="200025" cy="73025"/>
              </a:xfrm>
              <a:custGeom>
                <a:avLst/>
                <a:gdLst>
                  <a:gd name="T0" fmla="*/ 151 w 632"/>
                  <a:gd name="T1" fmla="*/ 151 h 226"/>
                  <a:gd name="T2" fmla="*/ 157 w 632"/>
                  <a:gd name="T3" fmla="*/ 149 h 226"/>
                  <a:gd name="T4" fmla="*/ 161 w 632"/>
                  <a:gd name="T5" fmla="*/ 146 h 226"/>
                  <a:gd name="T6" fmla="*/ 288 w 632"/>
                  <a:gd name="T7" fmla="*/ 217 h 226"/>
                  <a:gd name="T8" fmla="*/ 292 w 632"/>
                  <a:gd name="T9" fmla="*/ 223 h 226"/>
                  <a:gd name="T10" fmla="*/ 299 w 632"/>
                  <a:gd name="T11" fmla="*/ 226 h 226"/>
                  <a:gd name="T12" fmla="*/ 302 w 632"/>
                  <a:gd name="T13" fmla="*/ 226 h 226"/>
                  <a:gd name="T14" fmla="*/ 307 w 632"/>
                  <a:gd name="T15" fmla="*/ 225 h 226"/>
                  <a:gd name="T16" fmla="*/ 313 w 632"/>
                  <a:gd name="T17" fmla="*/ 222 h 226"/>
                  <a:gd name="T18" fmla="*/ 471 w 632"/>
                  <a:gd name="T19" fmla="*/ 191 h 226"/>
                  <a:gd name="T20" fmla="*/ 477 w 632"/>
                  <a:gd name="T21" fmla="*/ 195 h 226"/>
                  <a:gd name="T22" fmla="*/ 483 w 632"/>
                  <a:gd name="T23" fmla="*/ 196 h 226"/>
                  <a:gd name="T24" fmla="*/ 488 w 632"/>
                  <a:gd name="T25" fmla="*/ 194 h 226"/>
                  <a:gd name="T26" fmla="*/ 494 w 632"/>
                  <a:gd name="T27" fmla="*/ 191 h 226"/>
                  <a:gd name="T28" fmla="*/ 631 w 632"/>
                  <a:gd name="T29" fmla="*/ 23 h 226"/>
                  <a:gd name="T30" fmla="*/ 632 w 632"/>
                  <a:gd name="T31" fmla="*/ 16 h 226"/>
                  <a:gd name="T32" fmla="*/ 632 w 632"/>
                  <a:gd name="T33" fmla="*/ 11 h 226"/>
                  <a:gd name="T34" fmla="*/ 629 w 632"/>
                  <a:gd name="T35" fmla="*/ 5 h 226"/>
                  <a:gd name="T36" fmla="*/ 625 w 632"/>
                  <a:gd name="T37" fmla="*/ 2 h 226"/>
                  <a:gd name="T38" fmla="*/ 619 w 632"/>
                  <a:gd name="T39" fmla="*/ 0 h 226"/>
                  <a:gd name="T40" fmla="*/ 613 w 632"/>
                  <a:gd name="T41" fmla="*/ 1 h 226"/>
                  <a:gd name="T42" fmla="*/ 607 w 632"/>
                  <a:gd name="T43" fmla="*/ 3 h 226"/>
                  <a:gd name="T44" fmla="*/ 481 w 632"/>
                  <a:gd name="T45" fmla="*/ 159 h 226"/>
                  <a:gd name="T46" fmla="*/ 415 w 632"/>
                  <a:gd name="T47" fmla="*/ 93 h 226"/>
                  <a:gd name="T48" fmla="*/ 409 w 632"/>
                  <a:gd name="T49" fmla="*/ 91 h 226"/>
                  <a:gd name="T50" fmla="*/ 404 w 632"/>
                  <a:gd name="T51" fmla="*/ 91 h 226"/>
                  <a:gd name="T52" fmla="*/ 398 w 632"/>
                  <a:gd name="T53" fmla="*/ 93 h 226"/>
                  <a:gd name="T54" fmla="*/ 307 w 632"/>
                  <a:gd name="T55" fmla="*/ 185 h 226"/>
                  <a:gd name="T56" fmla="*/ 247 w 632"/>
                  <a:gd name="T57" fmla="*/ 39 h 226"/>
                  <a:gd name="T58" fmla="*/ 242 w 632"/>
                  <a:gd name="T59" fmla="*/ 34 h 226"/>
                  <a:gd name="T60" fmla="*/ 234 w 632"/>
                  <a:gd name="T61" fmla="*/ 33 h 226"/>
                  <a:gd name="T62" fmla="*/ 227 w 632"/>
                  <a:gd name="T63" fmla="*/ 35 h 226"/>
                  <a:gd name="T64" fmla="*/ 144 w 632"/>
                  <a:gd name="T65" fmla="*/ 121 h 226"/>
                  <a:gd name="T66" fmla="*/ 12 w 632"/>
                  <a:gd name="T67" fmla="*/ 121 h 226"/>
                  <a:gd name="T68" fmla="*/ 7 w 632"/>
                  <a:gd name="T69" fmla="*/ 123 h 226"/>
                  <a:gd name="T70" fmla="*/ 3 w 632"/>
                  <a:gd name="T71" fmla="*/ 128 h 226"/>
                  <a:gd name="T72" fmla="*/ 0 w 632"/>
                  <a:gd name="T73" fmla="*/ 133 h 226"/>
                  <a:gd name="T74" fmla="*/ 0 w 632"/>
                  <a:gd name="T75" fmla="*/ 138 h 226"/>
                  <a:gd name="T76" fmla="*/ 3 w 632"/>
                  <a:gd name="T77" fmla="*/ 144 h 226"/>
                  <a:gd name="T78" fmla="*/ 7 w 632"/>
                  <a:gd name="T79" fmla="*/ 148 h 226"/>
                  <a:gd name="T80" fmla="*/ 12 w 632"/>
                  <a:gd name="T81" fmla="*/ 150 h 226"/>
                  <a:gd name="T82" fmla="*/ 15 w 632"/>
                  <a:gd name="T83" fmla="*/ 151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32" h="226">
                    <a:moveTo>
                      <a:pt x="15" y="151"/>
                    </a:moveTo>
                    <a:lnTo>
                      <a:pt x="151" y="151"/>
                    </a:lnTo>
                    <a:lnTo>
                      <a:pt x="154" y="150"/>
                    </a:lnTo>
                    <a:lnTo>
                      <a:pt x="157" y="149"/>
                    </a:lnTo>
                    <a:lnTo>
                      <a:pt x="159" y="148"/>
                    </a:lnTo>
                    <a:lnTo>
                      <a:pt x="161" y="146"/>
                    </a:lnTo>
                    <a:lnTo>
                      <a:pt x="230" y="75"/>
                    </a:lnTo>
                    <a:lnTo>
                      <a:pt x="288" y="217"/>
                    </a:lnTo>
                    <a:lnTo>
                      <a:pt x="289" y="220"/>
                    </a:lnTo>
                    <a:lnTo>
                      <a:pt x="292" y="223"/>
                    </a:lnTo>
                    <a:lnTo>
                      <a:pt x="294" y="224"/>
                    </a:lnTo>
                    <a:lnTo>
                      <a:pt x="299" y="226"/>
                    </a:lnTo>
                    <a:lnTo>
                      <a:pt x="300" y="226"/>
                    </a:lnTo>
                    <a:lnTo>
                      <a:pt x="302" y="226"/>
                    </a:lnTo>
                    <a:lnTo>
                      <a:pt x="304" y="226"/>
                    </a:lnTo>
                    <a:lnTo>
                      <a:pt x="307" y="225"/>
                    </a:lnTo>
                    <a:lnTo>
                      <a:pt x="309" y="223"/>
                    </a:lnTo>
                    <a:lnTo>
                      <a:pt x="313" y="222"/>
                    </a:lnTo>
                    <a:lnTo>
                      <a:pt x="407" y="127"/>
                    </a:lnTo>
                    <a:lnTo>
                      <a:pt x="471" y="191"/>
                    </a:lnTo>
                    <a:lnTo>
                      <a:pt x="473" y="193"/>
                    </a:lnTo>
                    <a:lnTo>
                      <a:pt x="477" y="195"/>
                    </a:lnTo>
                    <a:lnTo>
                      <a:pt x="480" y="196"/>
                    </a:lnTo>
                    <a:lnTo>
                      <a:pt x="483" y="196"/>
                    </a:lnTo>
                    <a:lnTo>
                      <a:pt x="486" y="195"/>
                    </a:lnTo>
                    <a:lnTo>
                      <a:pt x="488" y="194"/>
                    </a:lnTo>
                    <a:lnTo>
                      <a:pt x="492" y="193"/>
                    </a:lnTo>
                    <a:lnTo>
                      <a:pt x="494" y="191"/>
                    </a:lnTo>
                    <a:lnTo>
                      <a:pt x="629" y="25"/>
                    </a:lnTo>
                    <a:lnTo>
                      <a:pt x="631" y="23"/>
                    </a:lnTo>
                    <a:lnTo>
                      <a:pt x="632" y="19"/>
                    </a:lnTo>
                    <a:lnTo>
                      <a:pt x="632" y="16"/>
                    </a:lnTo>
                    <a:lnTo>
                      <a:pt x="632" y="14"/>
                    </a:lnTo>
                    <a:lnTo>
                      <a:pt x="632" y="11"/>
                    </a:lnTo>
                    <a:lnTo>
                      <a:pt x="631" y="9"/>
                    </a:lnTo>
                    <a:lnTo>
                      <a:pt x="629" y="5"/>
                    </a:lnTo>
                    <a:lnTo>
                      <a:pt x="627" y="3"/>
                    </a:lnTo>
                    <a:lnTo>
                      <a:pt x="625" y="2"/>
                    </a:lnTo>
                    <a:lnTo>
                      <a:pt x="621" y="1"/>
                    </a:lnTo>
                    <a:lnTo>
                      <a:pt x="619" y="0"/>
                    </a:lnTo>
                    <a:lnTo>
                      <a:pt x="616" y="0"/>
                    </a:lnTo>
                    <a:lnTo>
                      <a:pt x="613" y="1"/>
                    </a:lnTo>
                    <a:lnTo>
                      <a:pt x="611" y="2"/>
                    </a:lnTo>
                    <a:lnTo>
                      <a:pt x="607" y="3"/>
                    </a:lnTo>
                    <a:lnTo>
                      <a:pt x="605" y="5"/>
                    </a:lnTo>
                    <a:lnTo>
                      <a:pt x="481" y="159"/>
                    </a:lnTo>
                    <a:lnTo>
                      <a:pt x="418" y="95"/>
                    </a:lnTo>
                    <a:lnTo>
                      <a:pt x="415" y="93"/>
                    </a:lnTo>
                    <a:lnTo>
                      <a:pt x="412" y="91"/>
                    </a:lnTo>
                    <a:lnTo>
                      <a:pt x="409" y="91"/>
                    </a:lnTo>
                    <a:lnTo>
                      <a:pt x="407" y="90"/>
                    </a:lnTo>
                    <a:lnTo>
                      <a:pt x="404" y="91"/>
                    </a:lnTo>
                    <a:lnTo>
                      <a:pt x="400" y="91"/>
                    </a:lnTo>
                    <a:lnTo>
                      <a:pt x="398" y="93"/>
                    </a:lnTo>
                    <a:lnTo>
                      <a:pt x="396" y="95"/>
                    </a:lnTo>
                    <a:lnTo>
                      <a:pt x="307" y="185"/>
                    </a:lnTo>
                    <a:lnTo>
                      <a:pt x="249" y="42"/>
                    </a:lnTo>
                    <a:lnTo>
                      <a:pt x="247" y="39"/>
                    </a:lnTo>
                    <a:lnTo>
                      <a:pt x="244" y="36"/>
                    </a:lnTo>
                    <a:lnTo>
                      <a:pt x="242" y="34"/>
                    </a:lnTo>
                    <a:lnTo>
                      <a:pt x="237" y="33"/>
                    </a:lnTo>
                    <a:lnTo>
                      <a:pt x="234" y="33"/>
                    </a:lnTo>
                    <a:lnTo>
                      <a:pt x="230" y="33"/>
                    </a:lnTo>
                    <a:lnTo>
                      <a:pt x="227" y="35"/>
                    </a:lnTo>
                    <a:lnTo>
                      <a:pt x="224" y="38"/>
                    </a:lnTo>
                    <a:lnTo>
                      <a:pt x="144" y="121"/>
                    </a:lnTo>
                    <a:lnTo>
                      <a:pt x="15" y="121"/>
                    </a:lnTo>
                    <a:lnTo>
                      <a:pt x="12" y="121"/>
                    </a:lnTo>
                    <a:lnTo>
                      <a:pt x="9" y="122"/>
                    </a:lnTo>
                    <a:lnTo>
                      <a:pt x="7" y="123"/>
                    </a:lnTo>
                    <a:lnTo>
                      <a:pt x="5" y="126"/>
                    </a:lnTo>
                    <a:lnTo>
                      <a:pt x="3" y="128"/>
                    </a:lnTo>
                    <a:lnTo>
                      <a:pt x="2" y="130"/>
                    </a:lnTo>
                    <a:lnTo>
                      <a:pt x="0" y="133"/>
                    </a:lnTo>
                    <a:lnTo>
                      <a:pt x="0" y="136"/>
                    </a:lnTo>
                    <a:lnTo>
                      <a:pt x="0" y="138"/>
                    </a:lnTo>
                    <a:lnTo>
                      <a:pt x="2" y="142"/>
                    </a:lnTo>
                    <a:lnTo>
                      <a:pt x="3" y="144"/>
                    </a:lnTo>
                    <a:lnTo>
                      <a:pt x="5" y="146"/>
                    </a:lnTo>
                    <a:lnTo>
                      <a:pt x="7" y="148"/>
                    </a:lnTo>
                    <a:lnTo>
                      <a:pt x="9" y="150"/>
                    </a:lnTo>
                    <a:lnTo>
                      <a:pt x="12" y="150"/>
                    </a:lnTo>
                    <a:lnTo>
                      <a:pt x="15" y="151"/>
                    </a:lnTo>
                    <a:lnTo>
                      <a:pt x="15" y="15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dirty="0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05B799D-F755-482A-A9E0-DDDD48D05744}"/>
              </a:ext>
            </a:extLst>
          </p:cNvPr>
          <p:cNvSpPr txBox="1"/>
          <p:nvPr/>
        </p:nvSpPr>
        <p:spPr>
          <a:xfrm>
            <a:off x="3298286" y="4367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Roboto" panose="020B0604020202020204" pitchFamily="2" charset="0"/>
              </a:rPr>
              <a:t>This presentation outlines the development of a Power BI report for supply chain analysis, detailing the data connection, cleaning processes, insights extraction, and the design of an interactive dashboard to visualize key metrics.</a:t>
            </a: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rtlCol="0" anchor="ctr">
            <a:spAutoFit/>
          </a:bodyPr>
          <a:lstStyle/>
          <a:p>
            <a:pPr rtl="0"/>
            <a:r>
              <a:rPr lang="en-GB" sz="7200" b="1" dirty="0">
                <a:solidFill>
                  <a:schemeClr val="bg1"/>
                </a:solidFill>
              </a:rPr>
              <a:t>Thank you</a:t>
            </a:r>
            <a:endParaRPr lang="en-GB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3464" y="1633903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IMPORT DATA</a:t>
            </a:r>
            <a:endParaRPr lang="en-GB" sz="16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ANALYSIS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REPORT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 dirty="0"/>
              <a:t>SERVER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8697" y="152299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600" dirty="0"/>
              <a:t>INSIGHTS</a:t>
            </a:r>
            <a:endParaRPr lang="en-GB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9844" y="514622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sz="1600"/>
              <a:t>DESIGN</a:t>
            </a:r>
            <a:endParaRPr lang="en-GB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7786324" y="3530425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4713740" y="1819059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  <p:sp>
        <p:nvSpPr>
          <p:cNvPr id="43" name="Freeform 1676" descr="Icon of check box. ">
            <a:extLst>
              <a:ext uri="{FF2B5EF4-FFF2-40B4-BE49-F238E27FC236}">
                <a16:creationId xmlns:a16="http://schemas.microsoft.com/office/drawing/2014/main" id="{6773C11E-AA10-41CA-A9AD-0897575B435D}"/>
              </a:ext>
            </a:extLst>
          </p:cNvPr>
          <p:cNvSpPr>
            <a:spLocks noEditPoints="1"/>
          </p:cNvSpPr>
          <p:nvPr/>
        </p:nvSpPr>
        <p:spPr bwMode="auto">
          <a:xfrm>
            <a:off x="7133464" y="1848243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noProof="1">
                <a:solidFill>
                  <a:schemeClr val="bg1"/>
                </a:solidFill>
              </a:rPr>
              <a:t>ECOLOGICAL ANALYSIS</a:t>
            </a:r>
          </a:p>
        </p:txBody>
      </p: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noProof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E370B19-275B-474B-B5BE-2B5037DE4E40}"/>
              </a:ext>
            </a:extLst>
          </p:cNvPr>
          <p:cNvSpPr/>
          <p:nvPr/>
        </p:nvSpPr>
        <p:spPr>
          <a:xfrm>
            <a:off x="8661478" y="2902602"/>
            <a:ext cx="1371600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GB" sz="1600" b="1" i="0" dirty="0">
                <a:solidFill>
                  <a:srgbClr val="FFFFFF"/>
                </a:solidFill>
                <a:effectLst/>
                <a:latin typeface="Poppins" panose="020B0502040204020203" pitchFamily="2" charset="0"/>
              </a:rPr>
              <a:t>Dashboard</a:t>
            </a:r>
            <a:endParaRPr lang="en-GB" sz="1600" b="1" noProof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F55616-8F92-4FE5-920A-21E093AB95A9}"/>
              </a:ext>
            </a:extLst>
          </p:cNvPr>
          <p:cNvGrpSpPr/>
          <p:nvPr/>
        </p:nvGrpSpPr>
        <p:grpSpPr>
          <a:xfrm>
            <a:off x="1955499" y="1511225"/>
            <a:ext cx="8545080" cy="4378239"/>
            <a:chOff x="1955499" y="1511225"/>
            <a:chExt cx="8545080" cy="437823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C9C9BE-0F1F-4D20-BAD3-6ED0C23359AA}"/>
                </a:ext>
              </a:extLst>
            </p:cNvPr>
            <p:cNvGrpSpPr/>
            <p:nvPr/>
          </p:nvGrpSpPr>
          <p:grpSpPr>
            <a:xfrm>
              <a:off x="1955499" y="1511225"/>
              <a:ext cx="8545080" cy="4378239"/>
              <a:chOff x="1487998" y="1572771"/>
              <a:chExt cx="8545080" cy="437823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8C90482-955F-4A83-8D2C-85B08F5AD29C}"/>
                  </a:ext>
                </a:extLst>
              </p:cNvPr>
              <p:cNvGrpSpPr/>
              <p:nvPr/>
            </p:nvGrpSpPr>
            <p:grpSpPr>
              <a:xfrm>
                <a:off x="1487998" y="1572771"/>
                <a:ext cx="8545080" cy="4378239"/>
                <a:chOff x="802198" y="1572205"/>
                <a:chExt cx="8545080" cy="4378239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E7AB7DD3-0D67-4F54-B850-1794BEE45153}"/>
                    </a:ext>
                  </a:extLst>
                </p:cNvPr>
                <p:cNvGrpSpPr/>
                <p:nvPr/>
              </p:nvGrpSpPr>
              <p:grpSpPr>
                <a:xfrm>
                  <a:off x="802198" y="1572205"/>
                  <a:ext cx="8545080" cy="4378239"/>
                  <a:chOff x="740061" y="1485533"/>
                  <a:chExt cx="8545080" cy="4378239"/>
                </a:xfrm>
              </p:grpSpPr>
              <p:sp>
                <p:nvSpPr>
                  <p:cNvPr id="2" name="Trapezoid 1">
                    <a:extLst>
                      <a:ext uri="{FF2B5EF4-FFF2-40B4-BE49-F238E27FC236}">
                        <a16:creationId xmlns:a16="http://schemas.microsoft.com/office/drawing/2014/main" id="{5B804E9F-B6B5-41F9-9B63-9AF435FDC2B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405667" y="2673357"/>
                    <a:ext cx="4336142" cy="2044685"/>
                  </a:xfrm>
                  <a:prstGeom prst="trapezoid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GB" noProof="1"/>
                  </a:p>
                </p:txBody>
              </p:sp>
              <p:sp>
                <p:nvSpPr>
                  <p:cNvPr id="43" name="Trapezoid 42">
                    <a:extLst>
                      <a:ext uri="{FF2B5EF4-FFF2-40B4-BE49-F238E27FC236}">
                        <a16:creationId xmlns:a16="http://schemas.microsoft.com/office/drawing/2014/main" id="{0092C447-C8E1-4B12-B012-E6D21CBB1F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16622" y="2673358"/>
                    <a:ext cx="4336142" cy="2044685"/>
                  </a:xfrm>
                  <a:prstGeom prst="trapezoid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GB" noProof="1"/>
                  </a:p>
                </p:txBody>
              </p:sp>
              <p:sp>
                <p:nvSpPr>
                  <p:cNvPr id="44" name="Trapezoid 43">
                    <a:extLst>
                      <a:ext uri="{FF2B5EF4-FFF2-40B4-BE49-F238E27FC236}">
                        <a16:creationId xmlns:a16="http://schemas.microsoft.com/office/drawing/2014/main" id="{7E139379-1914-4446-8D6D-984A47041A5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945276" y="2631261"/>
                    <a:ext cx="4336142" cy="2044685"/>
                  </a:xfrm>
                  <a:prstGeom prst="trapezoid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GB" noProof="1"/>
                  </a:p>
                </p:txBody>
              </p:sp>
              <p:sp>
                <p:nvSpPr>
                  <p:cNvPr id="45" name="Trapezoid 44">
                    <a:extLst>
                      <a:ext uri="{FF2B5EF4-FFF2-40B4-BE49-F238E27FC236}">
                        <a16:creationId xmlns:a16="http://schemas.microsoft.com/office/drawing/2014/main" id="{F79B51BB-1B30-4ED8-B26D-21EE8BC675B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094728" y="2631261"/>
                    <a:ext cx="4336142" cy="2044685"/>
                  </a:xfrm>
                  <a:prstGeom prst="trapezoid">
                    <a:avLst/>
                  </a:prstGeom>
                  <a:solidFill>
                    <a:schemeClr val="accent4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GB" noProof="1"/>
                  </a:p>
                </p:txBody>
              </p:sp>
            </p:grp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F19BFA5-D0CA-4CF0-8499-504D956B6563}"/>
                    </a:ext>
                  </a:extLst>
                </p:cNvPr>
                <p:cNvSpPr/>
                <p:nvPr/>
              </p:nvSpPr>
              <p:spPr>
                <a:xfrm>
                  <a:off x="1076604" y="2886560"/>
                  <a:ext cx="1371600" cy="738664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/>
                  <a:r>
                    <a:rPr lang="en-GB" sz="1600" b="1" i="0" dirty="0">
                      <a:solidFill>
                        <a:srgbClr val="FFFFFF"/>
                      </a:solidFill>
                      <a:effectLst/>
                      <a:latin typeface="Poppins" panose="020B0502040204020203" pitchFamily="2" charset="0"/>
                    </a:rPr>
                    <a:t>Connect MySQL Database</a:t>
                  </a:r>
                  <a:endParaRPr lang="en-GB" sz="1600" b="1" noProof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751D31D-3535-411D-8BAC-95CCC90AB185}"/>
                    </a:ext>
                  </a:extLst>
                </p:cNvPr>
                <p:cNvSpPr/>
                <p:nvPr/>
              </p:nvSpPr>
              <p:spPr>
                <a:xfrm>
                  <a:off x="3243403" y="2886560"/>
                  <a:ext cx="1371600" cy="492443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/>
                  <a:r>
                    <a:rPr lang="en-US" sz="1600" b="1" i="0" dirty="0">
                      <a:solidFill>
                        <a:srgbClr val="FFFFFF"/>
                      </a:solidFill>
                      <a:effectLst/>
                      <a:latin typeface="Poppins" panose="020B0502040204020203" pitchFamily="2" charset="0"/>
                    </a:rPr>
                    <a:t>Import Data into Power BI</a:t>
                  </a:r>
                  <a:endParaRPr lang="en-GB" sz="1600" b="1" noProof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A4D735A-8F75-4E2A-8F1A-CC303B0718BA}"/>
                    </a:ext>
                  </a:extLst>
                </p:cNvPr>
                <p:cNvSpPr/>
                <p:nvPr/>
              </p:nvSpPr>
              <p:spPr>
                <a:xfrm>
                  <a:off x="5410201" y="2886560"/>
                  <a:ext cx="1371600" cy="738664"/>
                </a:xfrm>
                <a:prstGeom prst="rect">
                  <a:avLst/>
                </a:prstGeom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 rtl="0"/>
                  <a:r>
                    <a:rPr lang="en-GB" sz="1600" b="1" i="0" dirty="0">
                      <a:solidFill>
                        <a:srgbClr val="FFFFFF"/>
                      </a:solidFill>
                      <a:effectLst/>
                      <a:latin typeface="Poppins" panose="020B0502040204020203" pitchFamily="2" charset="0"/>
                    </a:rPr>
                    <a:t>Data Cleaning Process</a:t>
                  </a:r>
                  <a:endParaRPr lang="en-GB" sz="1600" b="1" noProof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AA18108-5B8B-4147-84A7-D30A16BEC4EA}"/>
                    </a:ext>
                  </a:extLst>
                </p:cNvPr>
                <p:cNvSpPr/>
                <p:nvPr/>
              </p:nvSpPr>
              <p:spPr>
                <a:xfrm>
                  <a:off x="861087" y="3821273"/>
                  <a:ext cx="1752042" cy="107721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buFont typeface="Arial" panose="020B0604020202020204" pitchFamily="34" charset="0"/>
                    <a:buChar char="•"/>
                  </a:pP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Initiate the connection to the </a:t>
                  </a:r>
                  <a:r>
                    <a:rPr lang="en-US" sz="1400" b="1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MySQL server</a:t>
                  </a: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 to access the required data.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8534162-B6E2-4579-9DAD-AD8DE07459BC}"/>
                    </a:ext>
                  </a:extLst>
                </p:cNvPr>
                <p:cNvSpPr/>
                <p:nvPr/>
              </p:nvSpPr>
              <p:spPr>
                <a:xfrm>
                  <a:off x="3053182" y="3653603"/>
                  <a:ext cx="1752042" cy="1292662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buFont typeface="Arial" panose="020B0604020202020204" pitchFamily="34" charset="0"/>
                    <a:buChar char="•"/>
                  </a:pP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Transfer the selected data from </a:t>
                  </a:r>
                  <a:r>
                    <a:rPr lang="en-US" sz="1400" b="1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MySQL</a:t>
                  </a: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 into </a:t>
                  </a:r>
                  <a:r>
                    <a:rPr lang="en-US" sz="1400" b="1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Power BI</a:t>
                  </a: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 for visualization and analysis.</a:t>
                  </a: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1535E1C-6EBC-45D8-BCE1-D5B947A61FB6}"/>
                    </a:ext>
                  </a:extLst>
                </p:cNvPr>
                <p:cNvSpPr/>
                <p:nvPr/>
              </p:nvSpPr>
              <p:spPr>
                <a:xfrm>
                  <a:off x="5253004" y="3761325"/>
                  <a:ext cx="1752042" cy="1077218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buFont typeface="Arial" panose="020B0604020202020204" pitchFamily="34" charset="0"/>
                    <a:buChar char="•"/>
                  </a:pP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Cleanse imported data to ensure accuracy, removing duplicates and irrelevant entries.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8FF18A5-7B4E-4493-B38D-E732E033F82F}"/>
                    </a:ext>
                  </a:extLst>
                </p:cNvPr>
                <p:cNvSpPr/>
                <p:nvPr/>
              </p:nvSpPr>
              <p:spPr>
                <a:xfrm>
                  <a:off x="7386779" y="3653603"/>
                  <a:ext cx="1752042" cy="144167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 rtl="0">
                    <a:lnSpc>
                      <a:spcPts val="1900"/>
                    </a:lnSpc>
                  </a:pPr>
                  <a:r>
                    <a:rPr lang="en-US" sz="1400" b="0" i="0" dirty="0">
                      <a:solidFill>
                        <a:srgbClr val="FFFFFF"/>
                      </a:solidFill>
                      <a:effectLst/>
                      <a:latin typeface="Roboto" panose="02000000000000000000" pitchFamily="2" charset="0"/>
                    </a:rPr>
                    <a:t>The dashboard prominently showcases the overall total revenue across all products and services</a:t>
                  </a:r>
                  <a:endParaRPr lang="en-GB" sz="1400" noProof="1">
                    <a:solidFill>
                      <a:schemeClr val="bg1"/>
                    </a:solidFill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7" name="Group 66" descr="Icon of abacus. ">
                  <a:extLst>
                    <a:ext uri="{FF2B5EF4-FFF2-40B4-BE49-F238E27FC236}">
                      <a16:creationId xmlns:a16="http://schemas.microsoft.com/office/drawing/2014/main" id="{201B668C-AA5F-454E-8E64-CEA32A839FB8}"/>
                    </a:ext>
                  </a:extLst>
                </p:cNvPr>
                <p:cNvGrpSpPr/>
                <p:nvPr/>
              </p:nvGrpSpPr>
              <p:grpSpPr>
                <a:xfrm>
                  <a:off x="5886034" y="2244395"/>
                  <a:ext cx="382447" cy="382447"/>
                  <a:chOff x="877888" y="771525"/>
                  <a:chExt cx="287338" cy="287338"/>
                </a:xfrm>
                <a:solidFill>
                  <a:schemeClr val="bg1"/>
                </a:solidFill>
              </p:grpSpPr>
              <p:sp>
                <p:nvSpPr>
                  <p:cNvPr id="68" name="Freeform 324">
                    <a:extLst>
                      <a:ext uri="{FF2B5EF4-FFF2-40B4-BE49-F238E27FC236}">
                        <a16:creationId xmlns:a16="http://schemas.microsoft.com/office/drawing/2014/main" id="{EEBBB4D9-8AD5-4868-B9F5-568F0C3266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77888" y="771525"/>
                    <a:ext cx="61913" cy="287338"/>
                  </a:xfrm>
                  <a:custGeom>
                    <a:avLst/>
                    <a:gdLst>
                      <a:gd name="T0" fmla="*/ 0 w 196"/>
                      <a:gd name="T1" fmla="*/ 888 h 903"/>
                      <a:gd name="T2" fmla="*/ 1 w 196"/>
                      <a:gd name="T3" fmla="*/ 895 h 903"/>
                      <a:gd name="T4" fmla="*/ 4 w 196"/>
                      <a:gd name="T5" fmla="*/ 899 h 903"/>
                      <a:gd name="T6" fmla="*/ 10 w 196"/>
                      <a:gd name="T7" fmla="*/ 902 h 903"/>
                      <a:gd name="T8" fmla="*/ 15 w 196"/>
                      <a:gd name="T9" fmla="*/ 903 h 903"/>
                      <a:gd name="T10" fmla="*/ 196 w 196"/>
                      <a:gd name="T11" fmla="*/ 798 h 903"/>
                      <a:gd name="T12" fmla="*/ 160 w 196"/>
                      <a:gd name="T13" fmla="*/ 797 h 903"/>
                      <a:gd name="T14" fmla="*/ 149 w 196"/>
                      <a:gd name="T15" fmla="*/ 793 h 903"/>
                      <a:gd name="T16" fmla="*/ 141 w 196"/>
                      <a:gd name="T17" fmla="*/ 785 h 903"/>
                      <a:gd name="T18" fmla="*/ 136 w 196"/>
                      <a:gd name="T19" fmla="*/ 774 h 903"/>
                      <a:gd name="T20" fmla="*/ 136 w 196"/>
                      <a:gd name="T21" fmla="*/ 738 h 903"/>
                      <a:gd name="T22" fmla="*/ 138 w 196"/>
                      <a:gd name="T23" fmla="*/ 726 h 903"/>
                      <a:gd name="T24" fmla="*/ 145 w 196"/>
                      <a:gd name="T25" fmla="*/ 717 h 903"/>
                      <a:gd name="T26" fmla="*/ 155 w 196"/>
                      <a:gd name="T27" fmla="*/ 710 h 903"/>
                      <a:gd name="T28" fmla="*/ 166 w 196"/>
                      <a:gd name="T29" fmla="*/ 708 h 903"/>
                      <a:gd name="T30" fmla="*/ 196 w 196"/>
                      <a:gd name="T31" fmla="*/ 346 h 903"/>
                      <a:gd name="T32" fmla="*/ 160 w 196"/>
                      <a:gd name="T33" fmla="*/ 345 h 903"/>
                      <a:gd name="T34" fmla="*/ 149 w 196"/>
                      <a:gd name="T35" fmla="*/ 341 h 903"/>
                      <a:gd name="T36" fmla="*/ 141 w 196"/>
                      <a:gd name="T37" fmla="*/ 333 h 903"/>
                      <a:gd name="T38" fmla="*/ 136 w 196"/>
                      <a:gd name="T39" fmla="*/ 322 h 903"/>
                      <a:gd name="T40" fmla="*/ 136 w 196"/>
                      <a:gd name="T41" fmla="*/ 286 h 903"/>
                      <a:gd name="T42" fmla="*/ 138 w 196"/>
                      <a:gd name="T43" fmla="*/ 275 h 903"/>
                      <a:gd name="T44" fmla="*/ 145 w 196"/>
                      <a:gd name="T45" fmla="*/ 265 h 903"/>
                      <a:gd name="T46" fmla="*/ 155 w 196"/>
                      <a:gd name="T47" fmla="*/ 259 h 903"/>
                      <a:gd name="T48" fmla="*/ 166 w 196"/>
                      <a:gd name="T49" fmla="*/ 256 h 903"/>
                      <a:gd name="T50" fmla="*/ 196 w 196"/>
                      <a:gd name="T51" fmla="*/ 196 h 903"/>
                      <a:gd name="T52" fmla="*/ 160 w 196"/>
                      <a:gd name="T53" fmla="*/ 195 h 903"/>
                      <a:gd name="T54" fmla="*/ 149 w 196"/>
                      <a:gd name="T55" fmla="*/ 191 h 903"/>
                      <a:gd name="T56" fmla="*/ 141 w 196"/>
                      <a:gd name="T57" fmla="*/ 182 h 903"/>
                      <a:gd name="T58" fmla="*/ 136 w 196"/>
                      <a:gd name="T59" fmla="*/ 172 h 903"/>
                      <a:gd name="T60" fmla="*/ 136 w 196"/>
                      <a:gd name="T61" fmla="*/ 135 h 903"/>
                      <a:gd name="T62" fmla="*/ 138 w 196"/>
                      <a:gd name="T63" fmla="*/ 123 h 903"/>
                      <a:gd name="T64" fmla="*/ 145 w 196"/>
                      <a:gd name="T65" fmla="*/ 115 h 903"/>
                      <a:gd name="T66" fmla="*/ 155 w 196"/>
                      <a:gd name="T67" fmla="*/ 108 h 903"/>
                      <a:gd name="T68" fmla="*/ 166 w 196"/>
                      <a:gd name="T69" fmla="*/ 105 h 903"/>
                      <a:gd name="T70" fmla="*/ 196 w 196"/>
                      <a:gd name="T71" fmla="*/ 0 h 903"/>
                      <a:gd name="T72" fmla="*/ 12 w 196"/>
                      <a:gd name="T73" fmla="*/ 0 h 903"/>
                      <a:gd name="T74" fmla="*/ 7 w 196"/>
                      <a:gd name="T75" fmla="*/ 2 h 903"/>
                      <a:gd name="T76" fmla="*/ 3 w 196"/>
                      <a:gd name="T77" fmla="*/ 6 h 903"/>
                      <a:gd name="T78" fmla="*/ 1 w 196"/>
                      <a:gd name="T79" fmla="*/ 12 h 903"/>
                      <a:gd name="T80" fmla="*/ 0 w 196"/>
                      <a:gd name="T81" fmla="*/ 15 h 9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96" h="903">
                        <a:moveTo>
                          <a:pt x="0" y="15"/>
                        </a:moveTo>
                        <a:lnTo>
                          <a:pt x="0" y="888"/>
                        </a:lnTo>
                        <a:lnTo>
                          <a:pt x="1" y="891"/>
                        </a:lnTo>
                        <a:lnTo>
                          <a:pt x="1" y="895"/>
                        </a:lnTo>
                        <a:lnTo>
                          <a:pt x="3" y="897"/>
                        </a:lnTo>
                        <a:lnTo>
                          <a:pt x="4" y="899"/>
                        </a:lnTo>
                        <a:lnTo>
                          <a:pt x="7" y="901"/>
                        </a:lnTo>
                        <a:lnTo>
                          <a:pt x="10" y="902"/>
                        </a:lnTo>
                        <a:lnTo>
                          <a:pt x="12" y="903"/>
                        </a:lnTo>
                        <a:lnTo>
                          <a:pt x="15" y="903"/>
                        </a:lnTo>
                        <a:lnTo>
                          <a:pt x="196" y="903"/>
                        </a:lnTo>
                        <a:lnTo>
                          <a:pt x="196" y="798"/>
                        </a:lnTo>
                        <a:lnTo>
                          <a:pt x="166" y="798"/>
                        </a:lnTo>
                        <a:lnTo>
                          <a:pt x="160" y="797"/>
                        </a:lnTo>
                        <a:lnTo>
                          <a:pt x="155" y="796"/>
                        </a:lnTo>
                        <a:lnTo>
                          <a:pt x="149" y="793"/>
                        </a:lnTo>
                        <a:lnTo>
                          <a:pt x="145" y="789"/>
                        </a:lnTo>
                        <a:lnTo>
                          <a:pt x="141" y="785"/>
                        </a:lnTo>
                        <a:lnTo>
                          <a:pt x="138" y="780"/>
                        </a:lnTo>
                        <a:lnTo>
                          <a:pt x="136" y="774"/>
                        </a:lnTo>
                        <a:lnTo>
                          <a:pt x="136" y="768"/>
                        </a:lnTo>
                        <a:lnTo>
                          <a:pt x="136" y="738"/>
                        </a:lnTo>
                        <a:lnTo>
                          <a:pt x="136" y="732"/>
                        </a:lnTo>
                        <a:lnTo>
                          <a:pt x="138" y="726"/>
                        </a:lnTo>
                        <a:lnTo>
                          <a:pt x="141" y="721"/>
                        </a:lnTo>
                        <a:lnTo>
                          <a:pt x="145" y="717"/>
                        </a:lnTo>
                        <a:lnTo>
                          <a:pt x="149" y="713"/>
                        </a:lnTo>
                        <a:lnTo>
                          <a:pt x="155" y="710"/>
                        </a:lnTo>
                        <a:lnTo>
                          <a:pt x="160" y="708"/>
                        </a:lnTo>
                        <a:lnTo>
                          <a:pt x="166" y="708"/>
                        </a:lnTo>
                        <a:lnTo>
                          <a:pt x="196" y="708"/>
                        </a:lnTo>
                        <a:lnTo>
                          <a:pt x="196" y="346"/>
                        </a:lnTo>
                        <a:lnTo>
                          <a:pt x="166" y="346"/>
                        </a:lnTo>
                        <a:lnTo>
                          <a:pt x="160" y="345"/>
                        </a:lnTo>
                        <a:lnTo>
                          <a:pt x="155" y="344"/>
                        </a:lnTo>
                        <a:lnTo>
                          <a:pt x="149" y="341"/>
                        </a:lnTo>
                        <a:lnTo>
                          <a:pt x="145" y="338"/>
                        </a:lnTo>
                        <a:lnTo>
                          <a:pt x="141" y="333"/>
                        </a:lnTo>
                        <a:lnTo>
                          <a:pt x="138" y="328"/>
                        </a:lnTo>
                        <a:lnTo>
                          <a:pt x="136" y="322"/>
                        </a:lnTo>
                        <a:lnTo>
                          <a:pt x="136" y="316"/>
                        </a:lnTo>
                        <a:lnTo>
                          <a:pt x="136" y="286"/>
                        </a:lnTo>
                        <a:lnTo>
                          <a:pt x="136" y="280"/>
                        </a:lnTo>
                        <a:lnTo>
                          <a:pt x="138" y="275"/>
                        </a:lnTo>
                        <a:lnTo>
                          <a:pt x="141" y="269"/>
                        </a:lnTo>
                        <a:lnTo>
                          <a:pt x="145" y="265"/>
                        </a:lnTo>
                        <a:lnTo>
                          <a:pt x="149" y="261"/>
                        </a:lnTo>
                        <a:lnTo>
                          <a:pt x="155" y="259"/>
                        </a:lnTo>
                        <a:lnTo>
                          <a:pt x="160" y="256"/>
                        </a:lnTo>
                        <a:lnTo>
                          <a:pt x="166" y="256"/>
                        </a:lnTo>
                        <a:lnTo>
                          <a:pt x="196" y="256"/>
                        </a:lnTo>
                        <a:lnTo>
                          <a:pt x="196" y="196"/>
                        </a:lnTo>
                        <a:lnTo>
                          <a:pt x="166" y="196"/>
                        </a:lnTo>
                        <a:lnTo>
                          <a:pt x="160" y="195"/>
                        </a:lnTo>
                        <a:lnTo>
                          <a:pt x="155" y="193"/>
                        </a:lnTo>
                        <a:lnTo>
                          <a:pt x="149" y="191"/>
                        </a:lnTo>
                        <a:lnTo>
                          <a:pt x="145" y="187"/>
                        </a:lnTo>
                        <a:lnTo>
                          <a:pt x="141" y="182"/>
                        </a:lnTo>
                        <a:lnTo>
                          <a:pt x="138" y="177"/>
                        </a:lnTo>
                        <a:lnTo>
                          <a:pt x="136" y="172"/>
                        </a:lnTo>
                        <a:lnTo>
                          <a:pt x="136" y="165"/>
                        </a:lnTo>
                        <a:lnTo>
                          <a:pt x="136" y="135"/>
                        </a:lnTo>
                        <a:lnTo>
                          <a:pt x="136" y="130"/>
                        </a:lnTo>
                        <a:lnTo>
                          <a:pt x="138" y="123"/>
                        </a:lnTo>
                        <a:lnTo>
                          <a:pt x="141" y="119"/>
                        </a:lnTo>
                        <a:lnTo>
                          <a:pt x="145" y="115"/>
                        </a:lnTo>
                        <a:lnTo>
                          <a:pt x="149" y="110"/>
                        </a:lnTo>
                        <a:lnTo>
                          <a:pt x="155" y="108"/>
                        </a:lnTo>
                        <a:lnTo>
                          <a:pt x="160" y="106"/>
                        </a:lnTo>
                        <a:lnTo>
                          <a:pt x="166" y="105"/>
                        </a:lnTo>
                        <a:lnTo>
                          <a:pt x="196" y="105"/>
                        </a:lnTo>
                        <a:lnTo>
                          <a:pt x="196" y="0"/>
                        </a:lnTo>
                        <a:lnTo>
                          <a:pt x="15" y="0"/>
                        </a:lnTo>
                        <a:lnTo>
                          <a:pt x="12" y="0"/>
                        </a:lnTo>
                        <a:lnTo>
                          <a:pt x="10" y="1"/>
                        </a:lnTo>
                        <a:lnTo>
                          <a:pt x="7" y="2"/>
                        </a:lnTo>
                        <a:lnTo>
                          <a:pt x="4" y="4"/>
                        </a:lnTo>
                        <a:lnTo>
                          <a:pt x="3" y="6"/>
                        </a:lnTo>
                        <a:lnTo>
                          <a:pt x="1" y="10"/>
                        </a:lnTo>
                        <a:lnTo>
                          <a:pt x="1" y="12"/>
                        </a:lnTo>
                        <a:lnTo>
                          <a:pt x="0" y="15"/>
                        </a:lnTo>
                        <a:lnTo>
                          <a:pt x="0" y="1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69" name="Freeform 325">
                    <a:extLst>
                      <a:ext uri="{FF2B5EF4-FFF2-40B4-BE49-F238E27FC236}">
                        <a16:creationId xmlns:a16="http://schemas.microsoft.com/office/drawing/2014/main" id="{4E9C428E-133B-4690-9ED6-8917E4F1E6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7113" y="771525"/>
                    <a:ext cx="66675" cy="287338"/>
                  </a:xfrm>
                  <a:custGeom>
                    <a:avLst/>
                    <a:gdLst>
                      <a:gd name="T0" fmla="*/ 30 w 211"/>
                      <a:gd name="T1" fmla="*/ 105 h 903"/>
                      <a:gd name="T2" fmla="*/ 41 w 211"/>
                      <a:gd name="T3" fmla="*/ 107 h 903"/>
                      <a:gd name="T4" fmla="*/ 51 w 211"/>
                      <a:gd name="T5" fmla="*/ 115 h 903"/>
                      <a:gd name="T6" fmla="*/ 58 w 211"/>
                      <a:gd name="T7" fmla="*/ 123 h 903"/>
                      <a:gd name="T8" fmla="*/ 60 w 211"/>
                      <a:gd name="T9" fmla="*/ 135 h 903"/>
                      <a:gd name="T10" fmla="*/ 60 w 211"/>
                      <a:gd name="T11" fmla="*/ 172 h 903"/>
                      <a:gd name="T12" fmla="*/ 55 w 211"/>
                      <a:gd name="T13" fmla="*/ 182 h 903"/>
                      <a:gd name="T14" fmla="*/ 47 w 211"/>
                      <a:gd name="T15" fmla="*/ 191 h 903"/>
                      <a:gd name="T16" fmla="*/ 36 w 211"/>
                      <a:gd name="T17" fmla="*/ 195 h 903"/>
                      <a:gd name="T18" fmla="*/ 0 w 211"/>
                      <a:gd name="T19" fmla="*/ 196 h 903"/>
                      <a:gd name="T20" fmla="*/ 30 w 211"/>
                      <a:gd name="T21" fmla="*/ 557 h 903"/>
                      <a:gd name="T22" fmla="*/ 41 w 211"/>
                      <a:gd name="T23" fmla="*/ 560 h 903"/>
                      <a:gd name="T24" fmla="*/ 51 w 211"/>
                      <a:gd name="T25" fmla="*/ 566 h 903"/>
                      <a:gd name="T26" fmla="*/ 58 w 211"/>
                      <a:gd name="T27" fmla="*/ 576 h 903"/>
                      <a:gd name="T28" fmla="*/ 60 w 211"/>
                      <a:gd name="T29" fmla="*/ 587 h 903"/>
                      <a:gd name="T30" fmla="*/ 60 w 211"/>
                      <a:gd name="T31" fmla="*/ 623 h 903"/>
                      <a:gd name="T32" fmla="*/ 55 w 211"/>
                      <a:gd name="T33" fmla="*/ 634 h 903"/>
                      <a:gd name="T34" fmla="*/ 47 w 211"/>
                      <a:gd name="T35" fmla="*/ 643 h 903"/>
                      <a:gd name="T36" fmla="*/ 36 w 211"/>
                      <a:gd name="T37" fmla="*/ 647 h 903"/>
                      <a:gd name="T38" fmla="*/ 0 w 211"/>
                      <a:gd name="T39" fmla="*/ 648 h 903"/>
                      <a:gd name="T40" fmla="*/ 30 w 211"/>
                      <a:gd name="T41" fmla="*/ 708 h 903"/>
                      <a:gd name="T42" fmla="*/ 41 w 211"/>
                      <a:gd name="T43" fmla="*/ 710 h 903"/>
                      <a:gd name="T44" fmla="*/ 51 w 211"/>
                      <a:gd name="T45" fmla="*/ 717 h 903"/>
                      <a:gd name="T46" fmla="*/ 58 w 211"/>
                      <a:gd name="T47" fmla="*/ 726 h 903"/>
                      <a:gd name="T48" fmla="*/ 60 w 211"/>
                      <a:gd name="T49" fmla="*/ 738 h 903"/>
                      <a:gd name="T50" fmla="*/ 60 w 211"/>
                      <a:gd name="T51" fmla="*/ 773 h 903"/>
                      <a:gd name="T52" fmla="*/ 55 w 211"/>
                      <a:gd name="T53" fmla="*/ 785 h 903"/>
                      <a:gd name="T54" fmla="*/ 47 w 211"/>
                      <a:gd name="T55" fmla="*/ 793 h 903"/>
                      <a:gd name="T56" fmla="*/ 36 w 211"/>
                      <a:gd name="T57" fmla="*/ 797 h 903"/>
                      <a:gd name="T58" fmla="*/ 0 w 211"/>
                      <a:gd name="T59" fmla="*/ 798 h 903"/>
                      <a:gd name="T60" fmla="*/ 211 w 211"/>
                      <a:gd name="T61" fmla="*/ 903 h 903"/>
                      <a:gd name="T62" fmla="*/ 181 w 211"/>
                      <a:gd name="T63" fmla="*/ 497 h 903"/>
                      <a:gd name="T64" fmla="*/ 169 w 211"/>
                      <a:gd name="T65" fmla="*/ 495 h 903"/>
                      <a:gd name="T66" fmla="*/ 159 w 211"/>
                      <a:gd name="T67" fmla="*/ 488 h 903"/>
                      <a:gd name="T68" fmla="*/ 153 w 211"/>
                      <a:gd name="T69" fmla="*/ 478 h 903"/>
                      <a:gd name="T70" fmla="*/ 151 w 211"/>
                      <a:gd name="T71" fmla="*/ 467 h 903"/>
                      <a:gd name="T72" fmla="*/ 151 w 211"/>
                      <a:gd name="T73" fmla="*/ 430 h 903"/>
                      <a:gd name="T74" fmla="*/ 155 w 211"/>
                      <a:gd name="T75" fmla="*/ 419 h 903"/>
                      <a:gd name="T76" fmla="*/ 164 w 211"/>
                      <a:gd name="T77" fmla="*/ 412 h 903"/>
                      <a:gd name="T78" fmla="*/ 174 w 211"/>
                      <a:gd name="T79" fmla="*/ 408 h 903"/>
                      <a:gd name="T80" fmla="*/ 211 w 211"/>
                      <a:gd name="T81" fmla="*/ 407 h 903"/>
                      <a:gd name="T82" fmla="*/ 181 w 211"/>
                      <a:gd name="T83" fmla="*/ 346 h 903"/>
                      <a:gd name="T84" fmla="*/ 169 w 211"/>
                      <a:gd name="T85" fmla="*/ 344 h 903"/>
                      <a:gd name="T86" fmla="*/ 159 w 211"/>
                      <a:gd name="T87" fmla="*/ 338 h 903"/>
                      <a:gd name="T88" fmla="*/ 153 w 211"/>
                      <a:gd name="T89" fmla="*/ 328 h 903"/>
                      <a:gd name="T90" fmla="*/ 151 w 211"/>
                      <a:gd name="T91" fmla="*/ 316 h 903"/>
                      <a:gd name="T92" fmla="*/ 151 w 211"/>
                      <a:gd name="T93" fmla="*/ 280 h 903"/>
                      <a:gd name="T94" fmla="*/ 155 w 211"/>
                      <a:gd name="T95" fmla="*/ 269 h 903"/>
                      <a:gd name="T96" fmla="*/ 164 w 211"/>
                      <a:gd name="T97" fmla="*/ 261 h 903"/>
                      <a:gd name="T98" fmla="*/ 174 w 211"/>
                      <a:gd name="T99" fmla="*/ 256 h 903"/>
                      <a:gd name="T100" fmla="*/ 211 w 211"/>
                      <a:gd name="T101" fmla="*/ 256 h 903"/>
                      <a:gd name="T102" fmla="*/ 181 w 211"/>
                      <a:gd name="T103" fmla="*/ 196 h 903"/>
                      <a:gd name="T104" fmla="*/ 169 w 211"/>
                      <a:gd name="T105" fmla="*/ 193 h 903"/>
                      <a:gd name="T106" fmla="*/ 159 w 211"/>
                      <a:gd name="T107" fmla="*/ 187 h 903"/>
                      <a:gd name="T108" fmla="*/ 153 w 211"/>
                      <a:gd name="T109" fmla="*/ 177 h 903"/>
                      <a:gd name="T110" fmla="*/ 151 w 211"/>
                      <a:gd name="T111" fmla="*/ 165 h 903"/>
                      <a:gd name="T112" fmla="*/ 151 w 211"/>
                      <a:gd name="T113" fmla="*/ 130 h 903"/>
                      <a:gd name="T114" fmla="*/ 155 w 211"/>
                      <a:gd name="T115" fmla="*/ 119 h 903"/>
                      <a:gd name="T116" fmla="*/ 164 w 211"/>
                      <a:gd name="T117" fmla="*/ 110 h 903"/>
                      <a:gd name="T118" fmla="*/ 174 w 211"/>
                      <a:gd name="T119" fmla="*/ 106 h 903"/>
                      <a:gd name="T120" fmla="*/ 211 w 211"/>
                      <a:gd name="T121" fmla="*/ 105 h 903"/>
                      <a:gd name="T122" fmla="*/ 0 w 211"/>
                      <a:gd name="T123" fmla="*/ 0 h 9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11" h="903">
                        <a:moveTo>
                          <a:pt x="0" y="105"/>
                        </a:moveTo>
                        <a:lnTo>
                          <a:pt x="30" y="105"/>
                        </a:lnTo>
                        <a:lnTo>
                          <a:pt x="36" y="106"/>
                        </a:lnTo>
                        <a:lnTo>
                          <a:pt x="41" y="107"/>
                        </a:lnTo>
                        <a:lnTo>
                          <a:pt x="47" y="110"/>
                        </a:lnTo>
                        <a:lnTo>
                          <a:pt x="51" y="115"/>
                        </a:lnTo>
                        <a:lnTo>
                          <a:pt x="55" y="119"/>
                        </a:lnTo>
                        <a:lnTo>
                          <a:pt x="58" y="123"/>
                        </a:lnTo>
                        <a:lnTo>
                          <a:pt x="60" y="130"/>
                        </a:lnTo>
                        <a:lnTo>
                          <a:pt x="60" y="135"/>
                        </a:lnTo>
                        <a:lnTo>
                          <a:pt x="60" y="165"/>
                        </a:lnTo>
                        <a:lnTo>
                          <a:pt x="60" y="172"/>
                        </a:lnTo>
                        <a:lnTo>
                          <a:pt x="58" y="177"/>
                        </a:lnTo>
                        <a:lnTo>
                          <a:pt x="55" y="182"/>
                        </a:lnTo>
                        <a:lnTo>
                          <a:pt x="51" y="187"/>
                        </a:lnTo>
                        <a:lnTo>
                          <a:pt x="47" y="191"/>
                        </a:lnTo>
                        <a:lnTo>
                          <a:pt x="41" y="193"/>
                        </a:lnTo>
                        <a:lnTo>
                          <a:pt x="36" y="195"/>
                        </a:lnTo>
                        <a:lnTo>
                          <a:pt x="30" y="196"/>
                        </a:lnTo>
                        <a:lnTo>
                          <a:pt x="0" y="196"/>
                        </a:lnTo>
                        <a:lnTo>
                          <a:pt x="0" y="557"/>
                        </a:lnTo>
                        <a:lnTo>
                          <a:pt x="30" y="557"/>
                        </a:lnTo>
                        <a:lnTo>
                          <a:pt x="36" y="558"/>
                        </a:lnTo>
                        <a:lnTo>
                          <a:pt x="41" y="560"/>
                        </a:lnTo>
                        <a:lnTo>
                          <a:pt x="47" y="562"/>
                        </a:lnTo>
                        <a:lnTo>
                          <a:pt x="51" y="566"/>
                        </a:lnTo>
                        <a:lnTo>
                          <a:pt x="55" y="571"/>
                        </a:lnTo>
                        <a:lnTo>
                          <a:pt x="58" y="576"/>
                        </a:lnTo>
                        <a:lnTo>
                          <a:pt x="60" y="581"/>
                        </a:lnTo>
                        <a:lnTo>
                          <a:pt x="60" y="587"/>
                        </a:lnTo>
                        <a:lnTo>
                          <a:pt x="60" y="618"/>
                        </a:lnTo>
                        <a:lnTo>
                          <a:pt x="60" y="623"/>
                        </a:lnTo>
                        <a:lnTo>
                          <a:pt x="58" y="629"/>
                        </a:lnTo>
                        <a:lnTo>
                          <a:pt x="55" y="634"/>
                        </a:lnTo>
                        <a:lnTo>
                          <a:pt x="51" y="638"/>
                        </a:lnTo>
                        <a:lnTo>
                          <a:pt x="47" y="643"/>
                        </a:lnTo>
                        <a:lnTo>
                          <a:pt x="41" y="645"/>
                        </a:lnTo>
                        <a:lnTo>
                          <a:pt x="36" y="647"/>
                        </a:lnTo>
                        <a:lnTo>
                          <a:pt x="30" y="648"/>
                        </a:lnTo>
                        <a:lnTo>
                          <a:pt x="0" y="648"/>
                        </a:lnTo>
                        <a:lnTo>
                          <a:pt x="0" y="708"/>
                        </a:lnTo>
                        <a:lnTo>
                          <a:pt x="30" y="708"/>
                        </a:lnTo>
                        <a:lnTo>
                          <a:pt x="36" y="708"/>
                        </a:lnTo>
                        <a:lnTo>
                          <a:pt x="41" y="710"/>
                        </a:lnTo>
                        <a:lnTo>
                          <a:pt x="47" y="712"/>
                        </a:lnTo>
                        <a:lnTo>
                          <a:pt x="51" y="717"/>
                        </a:lnTo>
                        <a:lnTo>
                          <a:pt x="55" y="721"/>
                        </a:lnTo>
                        <a:lnTo>
                          <a:pt x="58" y="726"/>
                        </a:lnTo>
                        <a:lnTo>
                          <a:pt x="60" y="732"/>
                        </a:lnTo>
                        <a:lnTo>
                          <a:pt x="60" y="738"/>
                        </a:lnTo>
                        <a:lnTo>
                          <a:pt x="60" y="768"/>
                        </a:lnTo>
                        <a:lnTo>
                          <a:pt x="60" y="773"/>
                        </a:lnTo>
                        <a:lnTo>
                          <a:pt x="58" y="780"/>
                        </a:lnTo>
                        <a:lnTo>
                          <a:pt x="55" y="785"/>
                        </a:lnTo>
                        <a:lnTo>
                          <a:pt x="51" y="789"/>
                        </a:lnTo>
                        <a:lnTo>
                          <a:pt x="47" y="793"/>
                        </a:lnTo>
                        <a:lnTo>
                          <a:pt x="41" y="796"/>
                        </a:lnTo>
                        <a:lnTo>
                          <a:pt x="36" y="797"/>
                        </a:lnTo>
                        <a:lnTo>
                          <a:pt x="30" y="798"/>
                        </a:lnTo>
                        <a:lnTo>
                          <a:pt x="0" y="798"/>
                        </a:lnTo>
                        <a:lnTo>
                          <a:pt x="0" y="903"/>
                        </a:lnTo>
                        <a:lnTo>
                          <a:pt x="211" y="903"/>
                        </a:lnTo>
                        <a:lnTo>
                          <a:pt x="211" y="497"/>
                        </a:lnTo>
                        <a:lnTo>
                          <a:pt x="181" y="497"/>
                        </a:lnTo>
                        <a:lnTo>
                          <a:pt x="174" y="497"/>
                        </a:lnTo>
                        <a:lnTo>
                          <a:pt x="169" y="495"/>
                        </a:lnTo>
                        <a:lnTo>
                          <a:pt x="164" y="491"/>
                        </a:lnTo>
                        <a:lnTo>
                          <a:pt x="159" y="488"/>
                        </a:lnTo>
                        <a:lnTo>
                          <a:pt x="155" y="484"/>
                        </a:lnTo>
                        <a:lnTo>
                          <a:pt x="153" y="478"/>
                        </a:lnTo>
                        <a:lnTo>
                          <a:pt x="151" y="473"/>
                        </a:lnTo>
                        <a:lnTo>
                          <a:pt x="151" y="467"/>
                        </a:lnTo>
                        <a:lnTo>
                          <a:pt x="151" y="437"/>
                        </a:lnTo>
                        <a:lnTo>
                          <a:pt x="151" y="430"/>
                        </a:lnTo>
                        <a:lnTo>
                          <a:pt x="153" y="425"/>
                        </a:lnTo>
                        <a:lnTo>
                          <a:pt x="155" y="419"/>
                        </a:lnTo>
                        <a:lnTo>
                          <a:pt x="159" y="415"/>
                        </a:lnTo>
                        <a:lnTo>
                          <a:pt x="164" y="412"/>
                        </a:lnTo>
                        <a:lnTo>
                          <a:pt x="169" y="409"/>
                        </a:lnTo>
                        <a:lnTo>
                          <a:pt x="174" y="408"/>
                        </a:lnTo>
                        <a:lnTo>
                          <a:pt x="181" y="407"/>
                        </a:lnTo>
                        <a:lnTo>
                          <a:pt x="211" y="407"/>
                        </a:lnTo>
                        <a:lnTo>
                          <a:pt x="211" y="346"/>
                        </a:lnTo>
                        <a:lnTo>
                          <a:pt x="181" y="346"/>
                        </a:lnTo>
                        <a:lnTo>
                          <a:pt x="174" y="345"/>
                        </a:lnTo>
                        <a:lnTo>
                          <a:pt x="169" y="344"/>
                        </a:lnTo>
                        <a:lnTo>
                          <a:pt x="164" y="341"/>
                        </a:lnTo>
                        <a:lnTo>
                          <a:pt x="159" y="338"/>
                        </a:lnTo>
                        <a:lnTo>
                          <a:pt x="155" y="333"/>
                        </a:lnTo>
                        <a:lnTo>
                          <a:pt x="153" y="328"/>
                        </a:lnTo>
                        <a:lnTo>
                          <a:pt x="151" y="322"/>
                        </a:lnTo>
                        <a:lnTo>
                          <a:pt x="151" y="316"/>
                        </a:lnTo>
                        <a:lnTo>
                          <a:pt x="151" y="286"/>
                        </a:lnTo>
                        <a:lnTo>
                          <a:pt x="151" y="280"/>
                        </a:lnTo>
                        <a:lnTo>
                          <a:pt x="153" y="275"/>
                        </a:lnTo>
                        <a:lnTo>
                          <a:pt x="155" y="269"/>
                        </a:lnTo>
                        <a:lnTo>
                          <a:pt x="159" y="265"/>
                        </a:lnTo>
                        <a:lnTo>
                          <a:pt x="164" y="261"/>
                        </a:lnTo>
                        <a:lnTo>
                          <a:pt x="169" y="259"/>
                        </a:lnTo>
                        <a:lnTo>
                          <a:pt x="174" y="256"/>
                        </a:lnTo>
                        <a:lnTo>
                          <a:pt x="181" y="256"/>
                        </a:lnTo>
                        <a:lnTo>
                          <a:pt x="211" y="256"/>
                        </a:lnTo>
                        <a:lnTo>
                          <a:pt x="211" y="196"/>
                        </a:lnTo>
                        <a:lnTo>
                          <a:pt x="181" y="196"/>
                        </a:lnTo>
                        <a:lnTo>
                          <a:pt x="174" y="195"/>
                        </a:lnTo>
                        <a:lnTo>
                          <a:pt x="169" y="193"/>
                        </a:lnTo>
                        <a:lnTo>
                          <a:pt x="164" y="191"/>
                        </a:lnTo>
                        <a:lnTo>
                          <a:pt x="159" y="187"/>
                        </a:lnTo>
                        <a:lnTo>
                          <a:pt x="155" y="182"/>
                        </a:lnTo>
                        <a:lnTo>
                          <a:pt x="153" y="177"/>
                        </a:lnTo>
                        <a:lnTo>
                          <a:pt x="151" y="172"/>
                        </a:lnTo>
                        <a:lnTo>
                          <a:pt x="151" y="165"/>
                        </a:lnTo>
                        <a:lnTo>
                          <a:pt x="151" y="135"/>
                        </a:lnTo>
                        <a:lnTo>
                          <a:pt x="151" y="130"/>
                        </a:lnTo>
                        <a:lnTo>
                          <a:pt x="153" y="123"/>
                        </a:lnTo>
                        <a:lnTo>
                          <a:pt x="155" y="119"/>
                        </a:lnTo>
                        <a:lnTo>
                          <a:pt x="159" y="115"/>
                        </a:lnTo>
                        <a:lnTo>
                          <a:pt x="164" y="110"/>
                        </a:lnTo>
                        <a:lnTo>
                          <a:pt x="169" y="108"/>
                        </a:lnTo>
                        <a:lnTo>
                          <a:pt x="174" y="106"/>
                        </a:lnTo>
                        <a:lnTo>
                          <a:pt x="181" y="105"/>
                        </a:lnTo>
                        <a:lnTo>
                          <a:pt x="211" y="105"/>
                        </a:lnTo>
                        <a:lnTo>
                          <a:pt x="211" y="0"/>
                        </a:lnTo>
                        <a:lnTo>
                          <a:pt x="0" y="0"/>
                        </a:lnTo>
                        <a:lnTo>
                          <a:pt x="0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0" name="Freeform 326">
                    <a:extLst>
                      <a:ext uri="{FF2B5EF4-FFF2-40B4-BE49-F238E27FC236}">
                        <a16:creationId xmlns:a16="http://schemas.microsoft.com/office/drawing/2014/main" id="{505F0C26-0335-4A1D-AA0D-8C830A4F0D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9325" y="771525"/>
                    <a:ext cx="68263" cy="287338"/>
                  </a:xfrm>
                  <a:custGeom>
                    <a:avLst/>
                    <a:gdLst>
                      <a:gd name="T0" fmla="*/ 30 w 211"/>
                      <a:gd name="T1" fmla="*/ 105 h 903"/>
                      <a:gd name="T2" fmla="*/ 42 w 211"/>
                      <a:gd name="T3" fmla="*/ 107 h 903"/>
                      <a:gd name="T4" fmla="*/ 52 w 211"/>
                      <a:gd name="T5" fmla="*/ 115 h 903"/>
                      <a:gd name="T6" fmla="*/ 58 w 211"/>
                      <a:gd name="T7" fmla="*/ 123 h 903"/>
                      <a:gd name="T8" fmla="*/ 60 w 211"/>
                      <a:gd name="T9" fmla="*/ 135 h 903"/>
                      <a:gd name="T10" fmla="*/ 59 w 211"/>
                      <a:gd name="T11" fmla="*/ 172 h 903"/>
                      <a:gd name="T12" fmla="*/ 55 w 211"/>
                      <a:gd name="T13" fmla="*/ 182 h 903"/>
                      <a:gd name="T14" fmla="*/ 47 w 211"/>
                      <a:gd name="T15" fmla="*/ 191 h 903"/>
                      <a:gd name="T16" fmla="*/ 36 w 211"/>
                      <a:gd name="T17" fmla="*/ 195 h 903"/>
                      <a:gd name="T18" fmla="*/ 0 w 211"/>
                      <a:gd name="T19" fmla="*/ 196 h 903"/>
                      <a:gd name="T20" fmla="*/ 30 w 211"/>
                      <a:gd name="T21" fmla="*/ 256 h 903"/>
                      <a:gd name="T22" fmla="*/ 42 w 211"/>
                      <a:gd name="T23" fmla="*/ 259 h 903"/>
                      <a:gd name="T24" fmla="*/ 52 w 211"/>
                      <a:gd name="T25" fmla="*/ 265 h 903"/>
                      <a:gd name="T26" fmla="*/ 58 w 211"/>
                      <a:gd name="T27" fmla="*/ 275 h 903"/>
                      <a:gd name="T28" fmla="*/ 60 w 211"/>
                      <a:gd name="T29" fmla="*/ 286 h 903"/>
                      <a:gd name="T30" fmla="*/ 59 w 211"/>
                      <a:gd name="T31" fmla="*/ 322 h 903"/>
                      <a:gd name="T32" fmla="*/ 55 w 211"/>
                      <a:gd name="T33" fmla="*/ 333 h 903"/>
                      <a:gd name="T34" fmla="*/ 47 w 211"/>
                      <a:gd name="T35" fmla="*/ 341 h 903"/>
                      <a:gd name="T36" fmla="*/ 36 w 211"/>
                      <a:gd name="T37" fmla="*/ 345 h 903"/>
                      <a:gd name="T38" fmla="*/ 0 w 211"/>
                      <a:gd name="T39" fmla="*/ 346 h 903"/>
                      <a:gd name="T40" fmla="*/ 30 w 211"/>
                      <a:gd name="T41" fmla="*/ 708 h 903"/>
                      <a:gd name="T42" fmla="*/ 42 w 211"/>
                      <a:gd name="T43" fmla="*/ 710 h 903"/>
                      <a:gd name="T44" fmla="*/ 52 w 211"/>
                      <a:gd name="T45" fmla="*/ 717 h 903"/>
                      <a:gd name="T46" fmla="*/ 58 w 211"/>
                      <a:gd name="T47" fmla="*/ 726 h 903"/>
                      <a:gd name="T48" fmla="*/ 60 w 211"/>
                      <a:gd name="T49" fmla="*/ 738 h 903"/>
                      <a:gd name="T50" fmla="*/ 59 w 211"/>
                      <a:gd name="T51" fmla="*/ 773 h 903"/>
                      <a:gd name="T52" fmla="*/ 55 w 211"/>
                      <a:gd name="T53" fmla="*/ 785 h 903"/>
                      <a:gd name="T54" fmla="*/ 47 w 211"/>
                      <a:gd name="T55" fmla="*/ 793 h 903"/>
                      <a:gd name="T56" fmla="*/ 36 w 211"/>
                      <a:gd name="T57" fmla="*/ 797 h 903"/>
                      <a:gd name="T58" fmla="*/ 0 w 211"/>
                      <a:gd name="T59" fmla="*/ 798 h 903"/>
                      <a:gd name="T60" fmla="*/ 211 w 211"/>
                      <a:gd name="T61" fmla="*/ 903 h 903"/>
                      <a:gd name="T62" fmla="*/ 181 w 211"/>
                      <a:gd name="T63" fmla="*/ 798 h 903"/>
                      <a:gd name="T64" fmla="*/ 169 w 211"/>
                      <a:gd name="T65" fmla="*/ 796 h 903"/>
                      <a:gd name="T66" fmla="*/ 159 w 211"/>
                      <a:gd name="T67" fmla="*/ 789 h 903"/>
                      <a:gd name="T68" fmla="*/ 153 w 211"/>
                      <a:gd name="T69" fmla="*/ 780 h 903"/>
                      <a:gd name="T70" fmla="*/ 151 w 211"/>
                      <a:gd name="T71" fmla="*/ 768 h 903"/>
                      <a:gd name="T72" fmla="*/ 152 w 211"/>
                      <a:gd name="T73" fmla="*/ 732 h 903"/>
                      <a:gd name="T74" fmla="*/ 156 w 211"/>
                      <a:gd name="T75" fmla="*/ 721 h 903"/>
                      <a:gd name="T76" fmla="*/ 164 w 211"/>
                      <a:gd name="T77" fmla="*/ 713 h 903"/>
                      <a:gd name="T78" fmla="*/ 175 w 211"/>
                      <a:gd name="T79" fmla="*/ 708 h 903"/>
                      <a:gd name="T80" fmla="*/ 211 w 211"/>
                      <a:gd name="T81" fmla="*/ 708 h 903"/>
                      <a:gd name="T82" fmla="*/ 181 w 211"/>
                      <a:gd name="T83" fmla="*/ 648 h 903"/>
                      <a:gd name="T84" fmla="*/ 169 w 211"/>
                      <a:gd name="T85" fmla="*/ 645 h 903"/>
                      <a:gd name="T86" fmla="*/ 159 w 211"/>
                      <a:gd name="T87" fmla="*/ 638 h 903"/>
                      <a:gd name="T88" fmla="*/ 153 w 211"/>
                      <a:gd name="T89" fmla="*/ 629 h 903"/>
                      <a:gd name="T90" fmla="*/ 151 w 211"/>
                      <a:gd name="T91" fmla="*/ 618 h 903"/>
                      <a:gd name="T92" fmla="*/ 152 w 211"/>
                      <a:gd name="T93" fmla="*/ 581 h 903"/>
                      <a:gd name="T94" fmla="*/ 156 w 211"/>
                      <a:gd name="T95" fmla="*/ 571 h 903"/>
                      <a:gd name="T96" fmla="*/ 164 w 211"/>
                      <a:gd name="T97" fmla="*/ 562 h 903"/>
                      <a:gd name="T98" fmla="*/ 175 w 211"/>
                      <a:gd name="T99" fmla="*/ 558 h 903"/>
                      <a:gd name="T100" fmla="*/ 211 w 211"/>
                      <a:gd name="T101" fmla="*/ 557 h 903"/>
                      <a:gd name="T102" fmla="*/ 181 w 211"/>
                      <a:gd name="T103" fmla="*/ 196 h 903"/>
                      <a:gd name="T104" fmla="*/ 169 w 211"/>
                      <a:gd name="T105" fmla="*/ 193 h 903"/>
                      <a:gd name="T106" fmla="*/ 159 w 211"/>
                      <a:gd name="T107" fmla="*/ 187 h 903"/>
                      <a:gd name="T108" fmla="*/ 153 w 211"/>
                      <a:gd name="T109" fmla="*/ 177 h 903"/>
                      <a:gd name="T110" fmla="*/ 151 w 211"/>
                      <a:gd name="T111" fmla="*/ 165 h 903"/>
                      <a:gd name="T112" fmla="*/ 152 w 211"/>
                      <a:gd name="T113" fmla="*/ 130 h 903"/>
                      <a:gd name="T114" fmla="*/ 156 w 211"/>
                      <a:gd name="T115" fmla="*/ 119 h 903"/>
                      <a:gd name="T116" fmla="*/ 164 w 211"/>
                      <a:gd name="T117" fmla="*/ 110 h 903"/>
                      <a:gd name="T118" fmla="*/ 175 w 211"/>
                      <a:gd name="T119" fmla="*/ 106 h 903"/>
                      <a:gd name="T120" fmla="*/ 211 w 211"/>
                      <a:gd name="T121" fmla="*/ 105 h 903"/>
                      <a:gd name="T122" fmla="*/ 0 w 211"/>
                      <a:gd name="T123" fmla="*/ 0 h 9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211" h="903">
                        <a:moveTo>
                          <a:pt x="0" y="105"/>
                        </a:moveTo>
                        <a:lnTo>
                          <a:pt x="30" y="105"/>
                        </a:lnTo>
                        <a:lnTo>
                          <a:pt x="36" y="106"/>
                        </a:lnTo>
                        <a:lnTo>
                          <a:pt x="42" y="107"/>
                        </a:lnTo>
                        <a:lnTo>
                          <a:pt x="47" y="110"/>
                        </a:lnTo>
                        <a:lnTo>
                          <a:pt x="52" y="115"/>
                        </a:lnTo>
                        <a:lnTo>
                          <a:pt x="55" y="119"/>
                        </a:lnTo>
                        <a:lnTo>
                          <a:pt x="58" y="123"/>
                        </a:lnTo>
                        <a:lnTo>
                          <a:pt x="59" y="130"/>
                        </a:lnTo>
                        <a:lnTo>
                          <a:pt x="60" y="135"/>
                        </a:lnTo>
                        <a:lnTo>
                          <a:pt x="60" y="165"/>
                        </a:lnTo>
                        <a:lnTo>
                          <a:pt x="59" y="172"/>
                        </a:lnTo>
                        <a:lnTo>
                          <a:pt x="58" y="177"/>
                        </a:lnTo>
                        <a:lnTo>
                          <a:pt x="55" y="182"/>
                        </a:lnTo>
                        <a:lnTo>
                          <a:pt x="52" y="187"/>
                        </a:lnTo>
                        <a:lnTo>
                          <a:pt x="47" y="191"/>
                        </a:lnTo>
                        <a:lnTo>
                          <a:pt x="42" y="193"/>
                        </a:lnTo>
                        <a:lnTo>
                          <a:pt x="36" y="195"/>
                        </a:lnTo>
                        <a:lnTo>
                          <a:pt x="30" y="196"/>
                        </a:lnTo>
                        <a:lnTo>
                          <a:pt x="0" y="196"/>
                        </a:lnTo>
                        <a:lnTo>
                          <a:pt x="0" y="256"/>
                        </a:lnTo>
                        <a:lnTo>
                          <a:pt x="30" y="256"/>
                        </a:lnTo>
                        <a:lnTo>
                          <a:pt x="36" y="256"/>
                        </a:lnTo>
                        <a:lnTo>
                          <a:pt x="42" y="259"/>
                        </a:lnTo>
                        <a:lnTo>
                          <a:pt x="47" y="261"/>
                        </a:lnTo>
                        <a:lnTo>
                          <a:pt x="52" y="265"/>
                        </a:lnTo>
                        <a:lnTo>
                          <a:pt x="55" y="269"/>
                        </a:lnTo>
                        <a:lnTo>
                          <a:pt x="58" y="275"/>
                        </a:lnTo>
                        <a:lnTo>
                          <a:pt x="59" y="280"/>
                        </a:lnTo>
                        <a:lnTo>
                          <a:pt x="60" y="286"/>
                        </a:lnTo>
                        <a:lnTo>
                          <a:pt x="60" y="316"/>
                        </a:lnTo>
                        <a:lnTo>
                          <a:pt x="59" y="322"/>
                        </a:lnTo>
                        <a:lnTo>
                          <a:pt x="58" y="328"/>
                        </a:lnTo>
                        <a:lnTo>
                          <a:pt x="55" y="333"/>
                        </a:lnTo>
                        <a:lnTo>
                          <a:pt x="52" y="338"/>
                        </a:lnTo>
                        <a:lnTo>
                          <a:pt x="47" y="341"/>
                        </a:lnTo>
                        <a:lnTo>
                          <a:pt x="42" y="344"/>
                        </a:lnTo>
                        <a:lnTo>
                          <a:pt x="36" y="345"/>
                        </a:lnTo>
                        <a:lnTo>
                          <a:pt x="30" y="346"/>
                        </a:lnTo>
                        <a:lnTo>
                          <a:pt x="0" y="346"/>
                        </a:lnTo>
                        <a:lnTo>
                          <a:pt x="0" y="708"/>
                        </a:lnTo>
                        <a:lnTo>
                          <a:pt x="30" y="708"/>
                        </a:lnTo>
                        <a:lnTo>
                          <a:pt x="36" y="708"/>
                        </a:lnTo>
                        <a:lnTo>
                          <a:pt x="42" y="710"/>
                        </a:lnTo>
                        <a:lnTo>
                          <a:pt x="47" y="712"/>
                        </a:lnTo>
                        <a:lnTo>
                          <a:pt x="52" y="717"/>
                        </a:lnTo>
                        <a:lnTo>
                          <a:pt x="55" y="721"/>
                        </a:lnTo>
                        <a:lnTo>
                          <a:pt x="58" y="726"/>
                        </a:lnTo>
                        <a:lnTo>
                          <a:pt x="59" y="732"/>
                        </a:lnTo>
                        <a:lnTo>
                          <a:pt x="60" y="738"/>
                        </a:lnTo>
                        <a:lnTo>
                          <a:pt x="60" y="768"/>
                        </a:lnTo>
                        <a:lnTo>
                          <a:pt x="59" y="773"/>
                        </a:lnTo>
                        <a:lnTo>
                          <a:pt x="58" y="780"/>
                        </a:lnTo>
                        <a:lnTo>
                          <a:pt x="55" y="785"/>
                        </a:lnTo>
                        <a:lnTo>
                          <a:pt x="52" y="789"/>
                        </a:lnTo>
                        <a:lnTo>
                          <a:pt x="47" y="793"/>
                        </a:lnTo>
                        <a:lnTo>
                          <a:pt x="42" y="796"/>
                        </a:lnTo>
                        <a:lnTo>
                          <a:pt x="36" y="797"/>
                        </a:lnTo>
                        <a:lnTo>
                          <a:pt x="30" y="798"/>
                        </a:lnTo>
                        <a:lnTo>
                          <a:pt x="0" y="798"/>
                        </a:lnTo>
                        <a:lnTo>
                          <a:pt x="0" y="903"/>
                        </a:lnTo>
                        <a:lnTo>
                          <a:pt x="211" y="903"/>
                        </a:lnTo>
                        <a:lnTo>
                          <a:pt x="211" y="798"/>
                        </a:lnTo>
                        <a:lnTo>
                          <a:pt x="181" y="798"/>
                        </a:lnTo>
                        <a:lnTo>
                          <a:pt x="175" y="797"/>
                        </a:lnTo>
                        <a:lnTo>
                          <a:pt x="169" y="796"/>
                        </a:lnTo>
                        <a:lnTo>
                          <a:pt x="164" y="793"/>
                        </a:lnTo>
                        <a:lnTo>
                          <a:pt x="159" y="789"/>
                        </a:lnTo>
                        <a:lnTo>
                          <a:pt x="156" y="785"/>
                        </a:lnTo>
                        <a:lnTo>
                          <a:pt x="153" y="780"/>
                        </a:lnTo>
                        <a:lnTo>
                          <a:pt x="152" y="774"/>
                        </a:lnTo>
                        <a:lnTo>
                          <a:pt x="151" y="768"/>
                        </a:lnTo>
                        <a:lnTo>
                          <a:pt x="151" y="738"/>
                        </a:lnTo>
                        <a:lnTo>
                          <a:pt x="152" y="732"/>
                        </a:lnTo>
                        <a:lnTo>
                          <a:pt x="153" y="726"/>
                        </a:lnTo>
                        <a:lnTo>
                          <a:pt x="156" y="721"/>
                        </a:lnTo>
                        <a:lnTo>
                          <a:pt x="159" y="717"/>
                        </a:lnTo>
                        <a:lnTo>
                          <a:pt x="164" y="713"/>
                        </a:lnTo>
                        <a:lnTo>
                          <a:pt x="169" y="710"/>
                        </a:lnTo>
                        <a:lnTo>
                          <a:pt x="175" y="708"/>
                        </a:lnTo>
                        <a:lnTo>
                          <a:pt x="181" y="708"/>
                        </a:lnTo>
                        <a:lnTo>
                          <a:pt x="211" y="708"/>
                        </a:lnTo>
                        <a:lnTo>
                          <a:pt x="211" y="648"/>
                        </a:lnTo>
                        <a:lnTo>
                          <a:pt x="181" y="648"/>
                        </a:lnTo>
                        <a:lnTo>
                          <a:pt x="175" y="647"/>
                        </a:lnTo>
                        <a:lnTo>
                          <a:pt x="169" y="645"/>
                        </a:lnTo>
                        <a:lnTo>
                          <a:pt x="164" y="643"/>
                        </a:lnTo>
                        <a:lnTo>
                          <a:pt x="159" y="638"/>
                        </a:lnTo>
                        <a:lnTo>
                          <a:pt x="156" y="634"/>
                        </a:lnTo>
                        <a:lnTo>
                          <a:pt x="153" y="629"/>
                        </a:lnTo>
                        <a:lnTo>
                          <a:pt x="152" y="623"/>
                        </a:lnTo>
                        <a:lnTo>
                          <a:pt x="151" y="618"/>
                        </a:lnTo>
                        <a:lnTo>
                          <a:pt x="151" y="587"/>
                        </a:lnTo>
                        <a:lnTo>
                          <a:pt x="152" y="581"/>
                        </a:lnTo>
                        <a:lnTo>
                          <a:pt x="153" y="576"/>
                        </a:lnTo>
                        <a:lnTo>
                          <a:pt x="156" y="571"/>
                        </a:lnTo>
                        <a:lnTo>
                          <a:pt x="159" y="566"/>
                        </a:lnTo>
                        <a:lnTo>
                          <a:pt x="164" y="562"/>
                        </a:lnTo>
                        <a:lnTo>
                          <a:pt x="169" y="560"/>
                        </a:lnTo>
                        <a:lnTo>
                          <a:pt x="175" y="558"/>
                        </a:lnTo>
                        <a:lnTo>
                          <a:pt x="181" y="557"/>
                        </a:lnTo>
                        <a:lnTo>
                          <a:pt x="211" y="557"/>
                        </a:lnTo>
                        <a:lnTo>
                          <a:pt x="211" y="196"/>
                        </a:lnTo>
                        <a:lnTo>
                          <a:pt x="181" y="196"/>
                        </a:lnTo>
                        <a:lnTo>
                          <a:pt x="175" y="195"/>
                        </a:lnTo>
                        <a:lnTo>
                          <a:pt x="169" y="193"/>
                        </a:lnTo>
                        <a:lnTo>
                          <a:pt x="164" y="191"/>
                        </a:lnTo>
                        <a:lnTo>
                          <a:pt x="159" y="187"/>
                        </a:lnTo>
                        <a:lnTo>
                          <a:pt x="156" y="182"/>
                        </a:lnTo>
                        <a:lnTo>
                          <a:pt x="153" y="177"/>
                        </a:lnTo>
                        <a:lnTo>
                          <a:pt x="152" y="172"/>
                        </a:lnTo>
                        <a:lnTo>
                          <a:pt x="151" y="165"/>
                        </a:lnTo>
                        <a:lnTo>
                          <a:pt x="151" y="135"/>
                        </a:lnTo>
                        <a:lnTo>
                          <a:pt x="152" y="130"/>
                        </a:lnTo>
                        <a:lnTo>
                          <a:pt x="153" y="123"/>
                        </a:lnTo>
                        <a:lnTo>
                          <a:pt x="156" y="119"/>
                        </a:lnTo>
                        <a:lnTo>
                          <a:pt x="159" y="115"/>
                        </a:lnTo>
                        <a:lnTo>
                          <a:pt x="164" y="110"/>
                        </a:lnTo>
                        <a:lnTo>
                          <a:pt x="169" y="108"/>
                        </a:lnTo>
                        <a:lnTo>
                          <a:pt x="175" y="106"/>
                        </a:lnTo>
                        <a:lnTo>
                          <a:pt x="181" y="105"/>
                        </a:lnTo>
                        <a:lnTo>
                          <a:pt x="211" y="105"/>
                        </a:lnTo>
                        <a:lnTo>
                          <a:pt x="211" y="0"/>
                        </a:lnTo>
                        <a:lnTo>
                          <a:pt x="0" y="0"/>
                        </a:lnTo>
                        <a:lnTo>
                          <a:pt x="0" y="10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1" name="Freeform 327">
                    <a:extLst>
                      <a:ext uri="{FF2B5EF4-FFF2-40B4-BE49-F238E27FC236}">
                        <a16:creationId xmlns:a16="http://schemas.microsoft.com/office/drawing/2014/main" id="{EE66CB30-F704-45C9-BA83-17BA7DC13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03313" y="771525"/>
                    <a:ext cx="61913" cy="287338"/>
                  </a:xfrm>
                  <a:custGeom>
                    <a:avLst/>
                    <a:gdLst>
                      <a:gd name="T0" fmla="*/ 0 w 195"/>
                      <a:gd name="T1" fmla="*/ 0 h 903"/>
                      <a:gd name="T2" fmla="*/ 30 w 195"/>
                      <a:gd name="T3" fmla="*/ 105 h 903"/>
                      <a:gd name="T4" fmla="*/ 42 w 195"/>
                      <a:gd name="T5" fmla="*/ 107 h 903"/>
                      <a:gd name="T6" fmla="*/ 51 w 195"/>
                      <a:gd name="T7" fmla="*/ 115 h 903"/>
                      <a:gd name="T8" fmla="*/ 58 w 195"/>
                      <a:gd name="T9" fmla="*/ 123 h 903"/>
                      <a:gd name="T10" fmla="*/ 60 w 195"/>
                      <a:gd name="T11" fmla="*/ 135 h 903"/>
                      <a:gd name="T12" fmla="*/ 59 w 195"/>
                      <a:gd name="T13" fmla="*/ 172 h 903"/>
                      <a:gd name="T14" fmla="*/ 55 w 195"/>
                      <a:gd name="T15" fmla="*/ 182 h 903"/>
                      <a:gd name="T16" fmla="*/ 47 w 195"/>
                      <a:gd name="T17" fmla="*/ 191 h 903"/>
                      <a:gd name="T18" fmla="*/ 36 w 195"/>
                      <a:gd name="T19" fmla="*/ 195 h 903"/>
                      <a:gd name="T20" fmla="*/ 0 w 195"/>
                      <a:gd name="T21" fmla="*/ 196 h 903"/>
                      <a:gd name="T22" fmla="*/ 30 w 195"/>
                      <a:gd name="T23" fmla="*/ 256 h 903"/>
                      <a:gd name="T24" fmla="*/ 42 w 195"/>
                      <a:gd name="T25" fmla="*/ 259 h 903"/>
                      <a:gd name="T26" fmla="*/ 51 w 195"/>
                      <a:gd name="T27" fmla="*/ 265 h 903"/>
                      <a:gd name="T28" fmla="*/ 58 w 195"/>
                      <a:gd name="T29" fmla="*/ 275 h 903"/>
                      <a:gd name="T30" fmla="*/ 60 w 195"/>
                      <a:gd name="T31" fmla="*/ 286 h 903"/>
                      <a:gd name="T32" fmla="*/ 59 w 195"/>
                      <a:gd name="T33" fmla="*/ 322 h 903"/>
                      <a:gd name="T34" fmla="*/ 55 w 195"/>
                      <a:gd name="T35" fmla="*/ 333 h 903"/>
                      <a:gd name="T36" fmla="*/ 47 w 195"/>
                      <a:gd name="T37" fmla="*/ 341 h 903"/>
                      <a:gd name="T38" fmla="*/ 36 w 195"/>
                      <a:gd name="T39" fmla="*/ 345 h 903"/>
                      <a:gd name="T40" fmla="*/ 0 w 195"/>
                      <a:gd name="T41" fmla="*/ 346 h 903"/>
                      <a:gd name="T42" fmla="*/ 30 w 195"/>
                      <a:gd name="T43" fmla="*/ 407 h 903"/>
                      <a:gd name="T44" fmla="*/ 42 w 195"/>
                      <a:gd name="T45" fmla="*/ 409 h 903"/>
                      <a:gd name="T46" fmla="*/ 51 w 195"/>
                      <a:gd name="T47" fmla="*/ 415 h 903"/>
                      <a:gd name="T48" fmla="*/ 58 w 195"/>
                      <a:gd name="T49" fmla="*/ 425 h 903"/>
                      <a:gd name="T50" fmla="*/ 60 w 195"/>
                      <a:gd name="T51" fmla="*/ 437 h 903"/>
                      <a:gd name="T52" fmla="*/ 59 w 195"/>
                      <a:gd name="T53" fmla="*/ 473 h 903"/>
                      <a:gd name="T54" fmla="*/ 55 w 195"/>
                      <a:gd name="T55" fmla="*/ 484 h 903"/>
                      <a:gd name="T56" fmla="*/ 47 w 195"/>
                      <a:gd name="T57" fmla="*/ 491 h 903"/>
                      <a:gd name="T58" fmla="*/ 36 w 195"/>
                      <a:gd name="T59" fmla="*/ 497 h 903"/>
                      <a:gd name="T60" fmla="*/ 0 w 195"/>
                      <a:gd name="T61" fmla="*/ 497 h 903"/>
                      <a:gd name="T62" fmla="*/ 180 w 195"/>
                      <a:gd name="T63" fmla="*/ 903 h 903"/>
                      <a:gd name="T64" fmla="*/ 187 w 195"/>
                      <a:gd name="T65" fmla="*/ 902 h 903"/>
                      <a:gd name="T66" fmla="*/ 191 w 195"/>
                      <a:gd name="T67" fmla="*/ 899 h 903"/>
                      <a:gd name="T68" fmla="*/ 194 w 195"/>
                      <a:gd name="T69" fmla="*/ 895 h 903"/>
                      <a:gd name="T70" fmla="*/ 195 w 195"/>
                      <a:gd name="T71" fmla="*/ 888 h 903"/>
                      <a:gd name="T72" fmla="*/ 195 w 195"/>
                      <a:gd name="T73" fmla="*/ 12 h 903"/>
                      <a:gd name="T74" fmla="*/ 193 w 195"/>
                      <a:gd name="T75" fmla="*/ 6 h 903"/>
                      <a:gd name="T76" fmla="*/ 189 w 195"/>
                      <a:gd name="T77" fmla="*/ 2 h 903"/>
                      <a:gd name="T78" fmla="*/ 183 w 195"/>
                      <a:gd name="T79" fmla="*/ 0 h 903"/>
                      <a:gd name="T80" fmla="*/ 180 w 195"/>
                      <a:gd name="T81" fmla="*/ 0 h 9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95" h="903">
                        <a:moveTo>
                          <a:pt x="180" y="0"/>
                        </a:moveTo>
                        <a:lnTo>
                          <a:pt x="0" y="0"/>
                        </a:lnTo>
                        <a:lnTo>
                          <a:pt x="0" y="105"/>
                        </a:lnTo>
                        <a:lnTo>
                          <a:pt x="30" y="105"/>
                        </a:lnTo>
                        <a:lnTo>
                          <a:pt x="36" y="106"/>
                        </a:lnTo>
                        <a:lnTo>
                          <a:pt x="42" y="107"/>
                        </a:lnTo>
                        <a:lnTo>
                          <a:pt x="47" y="110"/>
                        </a:lnTo>
                        <a:lnTo>
                          <a:pt x="51" y="115"/>
                        </a:lnTo>
                        <a:lnTo>
                          <a:pt x="55" y="119"/>
                        </a:lnTo>
                        <a:lnTo>
                          <a:pt x="58" y="123"/>
                        </a:lnTo>
                        <a:lnTo>
                          <a:pt x="59" y="130"/>
                        </a:lnTo>
                        <a:lnTo>
                          <a:pt x="60" y="135"/>
                        </a:lnTo>
                        <a:lnTo>
                          <a:pt x="60" y="165"/>
                        </a:lnTo>
                        <a:lnTo>
                          <a:pt x="59" y="172"/>
                        </a:lnTo>
                        <a:lnTo>
                          <a:pt x="58" y="177"/>
                        </a:lnTo>
                        <a:lnTo>
                          <a:pt x="55" y="182"/>
                        </a:lnTo>
                        <a:lnTo>
                          <a:pt x="51" y="187"/>
                        </a:lnTo>
                        <a:lnTo>
                          <a:pt x="47" y="191"/>
                        </a:lnTo>
                        <a:lnTo>
                          <a:pt x="42" y="193"/>
                        </a:lnTo>
                        <a:lnTo>
                          <a:pt x="36" y="195"/>
                        </a:lnTo>
                        <a:lnTo>
                          <a:pt x="30" y="196"/>
                        </a:lnTo>
                        <a:lnTo>
                          <a:pt x="0" y="196"/>
                        </a:lnTo>
                        <a:lnTo>
                          <a:pt x="0" y="256"/>
                        </a:lnTo>
                        <a:lnTo>
                          <a:pt x="30" y="256"/>
                        </a:lnTo>
                        <a:lnTo>
                          <a:pt x="36" y="256"/>
                        </a:lnTo>
                        <a:lnTo>
                          <a:pt x="42" y="259"/>
                        </a:lnTo>
                        <a:lnTo>
                          <a:pt x="47" y="261"/>
                        </a:lnTo>
                        <a:lnTo>
                          <a:pt x="51" y="265"/>
                        </a:lnTo>
                        <a:lnTo>
                          <a:pt x="55" y="269"/>
                        </a:lnTo>
                        <a:lnTo>
                          <a:pt x="58" y="275"/>
                        </a:lnTo>
                        <a:lnTo>
                          <a:pt x="59" y="280"/>
                        </a:lnTo>
                        <a:lnTo>
                          <a:pt x="60" y="286"/>
                        </a:lnTo>
                        <a:lnTo>
                          <a:pt x="60" y="316"/>
                        </a:lnTo>
                        <a:lnTo>
                          <a:pt x="59" y="322"/>
                        </a:lnTo>
                        <a:lnTo>
                          <a:pt x="58" y="328"/>
                        </a:lnTo>
                        <a:lnTo>
                          <a:pt x="55" y="333"/>
                        </a:lnTo>
                        <a:lnTo>
                          <a:pt x="51" y="338"/>
                        </a:lnTo>
                        <a:lnTo>
                          <a:pt x="47" y="341"/>
                        </a:lnTo>
                        <a:lnTo>
                          <a:pt x="42" y="344"/>
                        </a:lnTo>
                        <a:lnTo>
                          <a:pt x="36" y="345"/>
                        </a:lnTo>
                        <a:lnTo>
                          <a:pt x="30" y="346"/>
                        </a:lnTo>
                        <a:lnTo>
                          <a:pt x="0" y="346"/>
                        </a:lnTo>
                        <a:lnTo>
                          <a:pt x="0" y="407"/>
                        </a:lnTo>
                        <a:lnTo>
                          <a:pt x="30" y="407"/>
                        </a:lnTo>
                        <a:lnTo>
                          <a:pt x="36" y="408"/>
                        </a:lnTo>
                        <a:lnTo>
                          <a:pt x="42" y="409"/>
                        </a:lnTo>
                        <a:lnTo>
                          <a:pt x="47" y="412"/>
                        </a:lnTo>
                        <a:lnTo>
                          <a:pt x="51" y="415"/>
                        </a:lnTo>
                        <a:lnTo>
                          <a:pt x="55" y="419"/>
                        </a:lnTo>
                        <a:lnTo>
                          <a:pt x="58" y="425"/>
                        </a:lnTo>
                        <a:lnTo>
                          <a:pt x="59" y="430"/>
                        </a:lnTo>
                        <a:lnTo>
                          <a:pt x="60" y="437"/>
                        </a:lnTo>
                        <a:lnTo>
                          <a:pt x="60" y="467"/>
                        </a:lnTo>
                        <a:lnTo>
                          <a:pt x="59" y="473"/>
                        </a:lnTo>
                        <a:lnTo>
                          <a:pt x="58" y="478"/>
                        </a:lnTo>
                        <a:lnTo>
                          <a:pt x="55" y="484"/>
                        </a:lnTo>
                        <a:lnTo>
                          <a:pt x="51" y="488"/>
                        </a:lnTo>
                        <a:lnTo>
                          <a:pt x="47" y="491"/>
                        </a:lnTo>
                        <a:lnTo>
                          <a:pt x="42" y="495"/>
                        </a:lnTo>
                        <a:lnTo>
                          <a:pt x="36" y="497"/>
                        </a:lnTo>
                        <a:lnTo>
                          <a:pt x="30" y="497"/>
                        </a:lnTo>
                        <a:lnTo>
                          <a:pt x="0" y="497"/>
                        </a:lnTo>
                        <a:lnTo>
                          <a:pt x="0" y="903"/>
                        </a:lnTo>
                        <a:lnTo>
                          <a:pt x="180" y="903"/>
                        </a:lnTo>
                        <a:lnTo>
                          <a:pt x="183" y="903"/>
                        </a:lnTo>
                        <a:lnTo>
                          <a:pt x="187" y="902"/>
                        </a:lnTo>
                        <a:lnTo>
                          <a:pt x="189" y="901"/>
                        </a:lnTo>
                        <a:lnTo>
                          <a:pt x="191" y="899"/>
                        </a:lnTo>
                        <a:lnTo>
                          <a:pt x="193" y="897"/>
                        </a:lnTo>
                        <a:lnTo>
                          <a:pt x="194" y="895"/>
                        </a:lnTo>
                        <a:lnTo>
                          <a:pt x="195" y="891"/>
                        </a:lnTo>
                        <a:lnTo>
                          <a:pt x="195" y="888"/>
                        </a:lnTo>
                        <a:lnTo>
                          <a:pt x="195" y="15"/>
                        </a:lnTo>
                        <a:lnTo>
                          <a:pt x="195" y="12"/>
                        </a:lnTo>
                        <a:lnTo>
                          <a:pt x="194" y="10"/>
                        </a:lnTo>
                        <a:lnTo>
                          <a:pt x="193" y="6"/>
                        </a:lnTo>
                        <a:lnTo>
                          <a:pt x="191" y="4"/>
                        </a:lnTo>
                        <a:lnTo>
                          <a:pt x="189" y="2"/>
                        </a:lnTo>
                        <a:lnTo>
                          <a:pt x="187" y="1"/>
                        </a:lnTo>
                        <a:lnTo>
                          <a:pt x="183" y="0"/>
                        </a:lnTo>
                        <a:lnTo>
                          <a:pt x="180" y="0"/>
                        </a:lnTo>
                        <a:lnTo>
                          <a:pt x="18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</p:grpSp>
            <p:grpSp>
              <p:nvGrpSpPr>
                <p:cNvPr id="38" name="Group 37" descr="Icon of money. ">
                  <a:extLst>
                    <a:ext uri="{FF2B5EF4-FFF2-40B4-BE49-F238E27FC236}">
                      <a16:creationId xmlns:a16="http://schemas.microsoft.com/office/drawing/2014/main" id="{8EE3C6C0-7F1F-43BA-9010-E6F1840F80ED}"/>
                    </a:ext>
                  </a:extLst>
                </p:cNvPr>
                <p:cNvGrpSpPr/>
                <p:nvPr/>
              </p:nvGrpSpPr>
              <p:grpSpPr>
                <a:xfrm>
                  <a:off x="1563565" y="2223347"/>
                  <a:ext cx="380334" cy="382447"/>
                  <a:chOff x="3746500" y="1344613"/>
                  <a:chExt cx="285750" cy="287338"/>
                </a:xfrm>
                <a:solidFill>
                  <a:schemeClr val="bg1"/>
                </a:solidFill>
              </p:grpSpPr>
              <p:sp>
                <p:nvSpPr>
                  <p:cNvPr id="39" name="Freeform 497">
                    <a:extLst>
                      <a:ext uri="{FF2B5EF4-FFF2-40B4-BE49-F238E27FC236}">
                        <a16:creationId xmlns:a16="http://schemas.microsoft.com/office/drawing/2014/main" id="{5A7711A5-F707-4EE8-9EFE-5D12192B6C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46500" y="1344613"/>
                    <a:ext cx="285750" cy="182563"/>
                  </a:xfrm>
                  <a:custGeom>
                    <a:avLst/>
                    <a:gdLst>
                      <a:gd name="T0" fmla="*/ 0 w 903"/>
                      <a:gd name="T1" fmla="*/ 0 h 573"/>
                      <a:gd name="T2" fmla="*/ 0 w 903"/>
                      <a:gd name="T3" fmla="*/ 467 h 573"/>
                      <a:gd name="T4" fmla="*/ 1 w 903"/>
                      <a:gd name="T5" fmla="*/ 459 h 573"/>
                      <a:gd name="T6" fmla="*/ 2 w 903"/>
                      <a:gd name="T7" fmla="*/ 453 h 573"/>
                      <a:gd name="T8" fmla="*/ 5 w 903"/>
                      <a:gd name="T9" fmla="*/ 446 h 573"/>
                      <a:gd name="T10" fmla="*/ 8 w 903"/>
                      <a:gd name="T11" fmla="*/ 440 h 573"/>
                      <a:gd name="T12" fmla="*/ 12 w 903"/>
                      <a:gd name="T13" fmla="*/ 434 h 573"/>
                      <a:gd name="T14" fmla="*/ 18 w 903"/>
                      <a:gd name="T15" fmla="*/ 428 h 573"/>
                      <a:gd name="T16" fmla="*/ 23 w 903"/>
                      <a:gd name="T17" fmla="*/ 423 h 573"/>
                      <a:gd name="T18" fmla="*/ 30 w 903"/>
                      <a:gd name="T19" fmla="*/ 419 h 573"/>
                      <a:gd name="T20" fmla="*/ 30 w 903"/>
                      <a:gd name="T21" fmla="*/ 30 h 573"/>
                      <a:gd name="T22" fmla="*/ 873 w 903"/>
                      <a:gd name="T23" fmla="*/ 30 h 573"/>
                      <a:gd name="T24" fmla="*/ 873 w 903"/>
                      <a:gd name="T25" fmla="*/ 543 h 573"/>
                      <a:gd name="T26" fmla="*/ 481 w 903"/>
                      <a:gd name="T27" fmla="*/ 543 h 573"/>
                      <a:gd name="T28" fmla="*/ 481 w 903"/>
                      <a:gd name="T29" fmla="*/ 573 h 573"/>
                      <a:gd name="T30" fmla="*/ 903 w 903"/>
                      <a:gd name="T31" fmla="*/ 573 h 573"/>
                      <a:gd name="T32" fmla="*/ 903 w 903"/>
                      <a:gd name="T33" fmla="*/ 0 h 573"/>
                      <a:gd name="T34" fmla="*/ 0 w 903"/>
                      <a:gd name="T35" fmla="*/ 0 h 5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903" h="573">
                        <a:moveTo>
                          <a:pt x="0" y="0"/>
                        </a:moveTo>
                        <a:lnTo>
                          <a:pt x="0" y="467"/>
                        </a:lnTo>
                        <a:lnTo>
                          <a:pt x="1" y="459"/>
                        </a:lnTo>
                        <a:lnTo>
                          <a:pt x="2" y="453"/>
                        </a:lnTo>
                        <a:lnTo>
                          <a:pt x="5" y="446"/>
                        </a:lnTo>
                        <a:lnTo>
                          <a:pt x="8" y="440"/>
                        </a:lnTo>
                        <a:lnTo>
                          <a:pt x="12" y="434"/>
                        </a:lnTo>
                        <a:lnTo>
                          <a:pt x="18" y="428"/>
                        </a:lnTo>
                        <a:lnTo>
                          <a:pt x="23" y="423"/>
                        </a:lnTo>
                        <a:lnTo>
                          <a:pt x="30" y="419"/>
                        </a:lnTo>
                        <a:lnTo>
                          <a:pt x="30" y="30"/>
                        </a:lnTo>
                        <a:lnTo>
                          <a:pt x="873" y="30"/>
                        </a:lnTo>
                        <a:lnTo>
                          <a:pt x="873" y="543"/>
                        </a:lnTo>
                        <a:lnTo>
                          <a:pt x="481" y="543"/>
                        </a:lnTo>
                        <a:lnTo>
                          <a:pt x="481" y="573"/>
                        </a:lnTo>
                        <a:lnTo>
                          <a:pt x="903" y="573"/>
                        </a:lnTo>
                        <a:lnTo>
                          <a:pt x="90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40" name="Freeform 498">
                    <a:extLst>
                      <a:ext uri="{FF2B5EF4-FFF2-40B4-BE49-F238E27FC236}">
                        <a16:creationId xmlns:a16="http://schemas.microsoft.com/office/drawing/2014/main" id="{67395261-818D-461A-8744-B804259E2AC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775075" y="1373188"/>
                    <a:ext cx="228600" cy="125413"/>
                  </a:xfrm>
                  <a:custGeom>
                    <a:avLst/>
                    <a:gdLst>
                      <a:gd name="T0" fmla="*/ 330 w 723"/>
                      <a:gd name="T1" fmla="*/ 283 h 392"/>
                      <a:gd name="T2" fmla="*/ 295 w 723"/>
                      <a:gd name="T3" fmla="*/ 263 h 392"/>
                      <a:gd name="T4" fmla="*/ 269 w 723"/>
                      <a:gd name="T5" fmla="*/ 232 h 392"/>
                      <a:gd name="T6" fmla="*/ 257 w 723"/>
                      <a:gd name="T7" fmla="*/ 192 h 392"/>
                      <a:gd name="T8" fmla="*/ 260 w 723"/>
                      <a:gd name="T9" fmla="*/ 151 h 392"/>
                      <a:gd name="T10" fmla="*/ 281 w 723"/>
                      <a:gd name="T11" fmla="*/ 115 h 392"/>
                      <a:gd name="T12" fmla="*/ 312 w 723"/>
                      <a:gd name="T13" fmla="*/ 90 h 392"/>
                      <a:gd name="T14" fmla="*/ 350 w 723"/>
                      <a:gd name="T15" fmla="*/ 77 h 392"/>
                      <a:gd name="T16" fmla="*/ 392 w 723"/>
                      <a:gd name="T17" fmla="*/ 81 h 392"/>
                      <a:gd name="T18" fmla="*/ 429 w 723"/>
                      <a:gd name="T19" fmla="*/ 100 h 392"/>
                      <a:gd name="T20" fmla="*/ 454 w 723"/>
                      <a:gd name="T21" fmla="*/ 131 h 392"/>
                      <a:gd name="T22" fmla="*/ 466 w 723"/>
                      <a:gd name="T23" fmla="*/ 171 h 392"/>
                      <a:gd name="T24" fmla="*/ 462 w 723"/>
                      <a:gd name="T25" fmla="*/ 213 h 392"/>
                      <a:gd name="T26" fmla="*/ 443 w 723"/>
                      <a:gd name="T27" fmla="*/ 248 h 392"/>
                      <a:gd name="T28" fmla="*/ 412 w 723"/>
                      <a:gd name="T29" fmla="*/ 274 h 392"/>
                      <a:gd name="T30" fmla="*/ 372 w 723"/>
                      <a:gd name="T31" fmla="*/ 287 h 392"/>
                      <a:gd name="T32" fmla="*/ 96 w 723"/>
                      <a:gd name="T33" fmla="*/ 151 h 392"/>
                      <a:gd name="T34" fmla="*/ 68 w 723"/>
                      <a:gd name="T35" fmla="*/ 131 h 392"/>
                      <a:gd name="T36" fmla="*/ 61 w 723"/>
                      <a:gd name="T37" fmla="*/ 97 h 392"/>
                      <a:gd name="T38" fmla="*/ 80 w 723"/>
                      <a:gd name="T39" fmla="*/ 69 h 392"/>
                      <a:gd name="T40" fmla="*/ 114 w 723"/>
                      <a:gd name="T41" fmla="*/ 63 h 392"/>
                      <a:gd name="T42" fmla="*/ 143 w 723"/>
                      <a:gd name="T43" fmla="*/ 81 h 392"/>
                      <a:gd name="T44" fmla="*/ 150 w 723"/>
                      <a:gd name="T45" fmla="*/ 115 h 392"/>
                      <a:gd name="T46" fmla="*/ 131 w 723"/>
                      <a:gd name="T47" fmla="*/ 144 h 392"/>
                      <a:gd name="T48" fmla="*/ 106 w 723"/>
                      <a:gd name="T49" fmla="*/ 152 h 392"/>
                      <a:gd name="T50" fmla="*/ 642 w 723"/>
                      <a:gd name="T51" fmla="*/ 249 h 392"/>
                      <a:gd name="T52" fmla="*/ 661 w 723"/>
                      <a:gd name="T53" fmla="*/ 278 h 392"/>
                      <a:gd name="T54" fmla="*/ 655 w 723"/>
                      <a:gd name="T55" fmla="*/ 313 h 392"/>
                      <a:gd name="T56" fmla="*/ 626 w 723"/>
                      <a:gd name="T57" fmla="*/ 331 h 392"/>
                      <a:gd name="T58" fmla="*/ 592 w 723"/>
                      <a:gd name="T59" fmla="*/ 324 h 392"/>
                      <a:gd name="T60" fmla="*/ 573 w 723"/>
                      <a:gd name="T61" fmla="*/ 297 h 392"/>
                      <a:gd name="T62" fmla="*/ 580 w 723"/>
                      <a:gd name="T63" fmla="*/ 262 h 392"/>
                      <a:gd name="T64" fmla="*/ 608 w 723"/>
                      <a:gd name="T65" fmla="*/ 243 h 392"/>
                      <a:gd name="T66" fmla="*/ 669 w 723"/>
                      <a:gd name="T67" fmla="*/ 392 h 392"/>
                      <a:gd name="T68" fmla="*/ 691 w 723"/>
                      <a:gd name="T69" fmla="*/ 386 h 392"/>
                      <a:gd name="T70" fmla="*/ 709 w 723"/>
                      <a:gd name="T71" fmla="*/ 371 h 392"/>
                      <a:gd name="T72" fmla="*/ 720 w 723"/>
                      <a:gd name="T73" fmla="*/ 350 h 392"/>
                      <a:gd name="T74" fmla="*/ 723 w 723"/>
                      <a:gd name="T75" fmla="*/ 62 h 392"/>
                      <a:gd name="T76" fmla="*/ 718 w 723"/>
                      <a:gd name="T77" fmla="*/ 38 h 392"/>
                      <a:gd name="T78" fmla="*/ 705 w 723"/>
                      <a:gd name="T79" fmla="*/ 19 h 392"/>
                      <a:gd name="T80" fmla="*/ 686 w 723"/>
                      <a:gd name="T81" fmla="*/ 6 h 392"/>
                      <a:gd name="T82" fmla="*/ 663 w 723"/>
                      <a:gd name="T83" fmla="*/ 2 h 392"/>
                      <a:gd name="T84" fmla="*/ 43 w 723"/>
                      <a:gd name="T85" fmla="*/ 4 h 392"/>
                      <a:gd name="T86" fmla="*/ 22 w 723"/>
                      <a:gd name="T87" fmla="*/ 14 h 392"/>
                      <a:gd name="T88" fmla="*/ 7 w 723"/>
                      <a:gd name="T89" fmla="*/ 33 h 392"/>
                      <a:gd name="T90" fmla="*/ 1 w 723"/>
                      <a:gd name="T91" fmla="*/ 55 h 392"/>
                      <a:gd name="T92" fmla="*/ 46 w 723"/>
                      <a:gd name="T93" fmla="*/ 294 h 392"/>
                      <a:gd name="T94" fmla="*/ 151 w 723"/>
                      <a:gd name="T95" fmla="*/ 287 h 392"/>
                      <a:gd name="T96" fmla="*/ 244 w 723"/>
                      <a:gd name="T97" fmla="*/ 293 h 392"/>
                      <a:gd name="T98" fmla="*/ 326 w 723"/>
                      <a:gd name="T99" fmla="*/ 312 h 392"/>
                      <a:gd name="T100" fmla="*/ 373 w 723"/>
                      <a:gd name="T101" fmla="*/ 337 h 392"/>
                      <a:gd name="T102" fmla="*/ 389 w 723"/>
                      <a:gd name="T103" fmla="*/ 362 h 3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723" h="392">
                        <a:moveTo>
                          <a:pt x="361" y="287"/>
                        </a:moveTo>
                        <a:lnTo>
                          <a:pt x="350" y="287"/>
                        </a:lnTo>
                        <a:lnTo>
                          <a:pt x="341" y="285"/>
                        </a:lnTo>
                        <a:lnTo>
                          <a:pt x="330" y="283"/>
                        </a:lnTo>
                        <a:lnTo>
                          <a:pt x="320" y="278"/>
                        </a:lnTo>
                        <a:lnTo>
                          <a:pt x="312" y="274"/>
                        </a:lnTo>
                        <a:lnTo>
                          <a:pt x="302" y="269"/>
                        </a:lnTo>
                        <a:lnTo>
                          <a:pt x="295" y="263"/>
                        </a:lnTo>
                        <a:lnTo>
                          <a:pt x="287" y="256"/>
                        </a:lnTo>
                        <a:lnTo>
                          <a:pt x="281" y="248"/>
                        </a:lnTo>
                        <a:lnTo>
                          <a:pt x="274" y="241"/>
                        </a:lnTo>
                        <a:lnTo>
                          <a:pt x="269" y="232"/>
                        </a:lnTo>
                        <a:lnTo>
                          <a:pt x="265" y="223"/>
                        </a:lnTo>
                        <a:lnTo>
                          <a:pt x="260" y="213"/>
                        </a:lnTo>
                        <a:lnTo>
                          <a:pt x="258" y="203"/>
                        </a:lnTo>
                        <a:lnTo>
                          <a:pt x="257" y="192"/>
                        </a:lnTo>
                        <a:lnTo>
                          <a:pt x="256" y="182"/>
                        </a:lnTo>
                        <a:lnTo>
                          <a:pt x="257" y="171"/>
                        </a:lnTo>
                        <a:lnTo>
                          <a:pt x="258" y="160"/>
                        </a:lnTo>
                        <a:lnTo>
                          <a:pt x="260" y="151"/>
                        </a:lnTo>
                        <a:lnTo>
                          <a:pt x="265" y="141"/>
                        </a:lnTo>
                        <a:lnTo>
                          <a:pt x="269" y="131"/>
                        </a:lnTo>
                        <a:lnTo>
                          <a:pt x="274" y="123"/>
                        </a:lnTo>
                        <a:lnTo>
                          <a:pt x="281" y="115"/>
                        </a:lnTo>
                        <a:lnTo>
                          <a:pt x="287" y="108"/>
                        </a:lnTo>
                        <a:lnTo>
                          <a:pt x="295" y="100"/>
                        </a:lnTo>
                        <a:lnTo>
                          <a:pt x="302" y="95"/>
                        </a:lnTo>
                        <a:lnTo>
                          <a:pt x="312" y="90"/>
                        </a:lnTo>
                        <a:lnTo>
                          <a:pt x="320" y="84"/>
                        </a:lnTo>
                        <a:lnTo>
                          <a:pt x="330" y="81"/>
                        </a:lnTo>
                        <a:lnTo>
                          <a:pt x="341" y="79"/>
                        </a:lnTo>
                        <a:lnTo>
                          <a:pt x="350" y="77"/>
                        </a:lnTo>
                        <a:lnTo>
                          <a:pt x="361" y="77"/>
                        </a:lnTo>
                        <a:lnTo>
                          <a:pt x="372" y="77"/>
                        </a:lnTo>
                        <a:lnTo>
                          <a:pt x="383" y="79"/>
                        </a:lnTo>
                        <a:lnTo>
                          <a:pt x="392" y="81"/>
                        </a:lnTo>
                        <a:lnTo>
                          <a:pt x="403" y="84"/>
                        </a:lnTo>
                        <a:lnTo>
                          <a:pt x="412" y="90"/>
                        </a:lnTo>
                        <a:lnTo>
                          <a:pt x="420" y="95"/>
                        </a:lnTo>
                        <a:lnTo>
                          <a:pt x="429" y="100"/>
                        </a:lnTo>
                        <a:lnTo>
                          <a:pt x="436" y="108"/>
                        </a:lnTo>
                        <a:lnTo>
                          <a:pt x="443" y="115"/>
                        </a:lnTo>
                        <a:lnTo>
                          <a:pt x="449" y="123"/>
                        </a:lnTo>
                        <a:lnTo>
                          <a:pt x="454" y="131"/>
                        </a:lnTo>
                        <a:lnTo>
                          <a:pt x="459" y="141"/>
                        </a:lnTo>
                        <a:lnTo>
                          <a:pt x="462" y="151"/>
                        </a:lnTo>
                        <a:lnTo>
                          <a:pt x="465" y="160"/>
                        </a:lnTo>
                        <a:lnTo>
                          <a:pt x="466" y="171"/>
                        </a:lnTo>
                        <a:lnTo>
                          <a:pt x="467" y="182"/>
                        </a:lnTo>
                        <a:lnTo>
                          <a:pt x="466" y="192"/>
                        </a:lnTo>
                        <a:lnTo>
                          <a:pt x="465" y="203"/>
                        </a:lnTo>
                        <a:lnTo>
                          <a:pt x="462" y="213"/>
                        </a:lnTo>
                        <a:lnTo>
                          <a:pt x="459" y="223"/>
                        </a:lnTo>
                        <a:lnTo>
                          <a:pt x="454" y="232"/>
                        </a:lnTo>
                        <a:lnTo>
                          <a:pt x="449" y="241"/>
                        </a:lnTo>
                        <a:lnTo>
                          <a:pt x="443" y="248"/>
                        </a:lnTo>
                        <a:lnTo>
                          <a:pt x="436" y="256"/>
                        </a:lnTo>
                        <a:lnTo>
                          <a:pt x="429" y="263"/>
                        </a:lnTo>
                        <a:lnTo>
                          <a:pt x="420" y="269"/>
                        </a:lnTo>
                        <a:lnTo>
                          <a:pt x="412" y="274"/>
                        </a:lnTo>
                        <a:lnTo>
                          <a:pt x="403" y="278"/>
                        </a:lnTo>
                        <a:lnTo>
                          <a:pt x="392" y="283"/>
                        </a:lnTo>
                        <a:lnTo>
                          <a:pt x="383" y="285"/>
                        </a:lnTo>
                        <a:lnTo>
                          <a:pt x="372" y="287"/>
                        </a:lnTo>
                        <a:lnTo>
                          <a:pt x="361" y="287"/>
                        </a:lnTo>
                        <a:lnTo>
                          <a:pt x="361" y="287"/>
                        </a:lnTo>
                        <a:close/>
                        <a:moveTo>
                          <a:pt x="106" y="152"/>
                        </a:moveTo>
                        <a:lnTo>
                          <a:pt x="96" y="151"/>
                        </a:lnTo>
                        <a:lnTo>
                          <a:pt x="88" y="149"/>
                        </a:lnTo>
                        <a:lnTo>
                          <a:pt x="80" y="144"/>
                        </a:lnTo>
                        <a:lnTo>
                          <a:pt x="74" y="139"/>
                        </a:lnTo>
                        <a:lnTo>
                          <a:pt x="68" y="131"/>
                        </a:lnTo>
                        <a:lnTo>
                          <a:pt x="64" y="124"/>
                        </a:lnTo>
                        <a:lnTo>
                          <a:pt x="61" y="115"/>
                        </a:lnTo>
                        <a:lnTo>
                          <a:pt x="61" y="107"/>
                        </a:lnTo>
                        <a:lnTo>
                          <a:pt x="61" y="97"/>
                        </a:lnTo>
                        <a:lnTo>
                          <a:pt x="64" y="88"/>
                        </a:lnTo>
                        <a:lnTo>
                          <a:pt x="68" y="81"/>
                        </a:lnTo>
                        <a:lnTo>
                          <a:pt x="74" y="74"/>
                        </a:lnTo>
                        <a:lnTo>
                          <a:pt x="80" y="69"/>
                        </a:lnTo>
                        <a:lnTo>
                          <a:pt x="88" y="65"/>
                        </a:lnTo>
                        <a:lnTo>
                          <a:pt x="96" y="63"/>
                        </a:lnTo>
                        <a:lnTo>
                          <a:pt x="106" y="62"/>
                        </a:lnTo>
                        <a:lnTo>
                          <a:pt x="114" y="63"/>
                        </a:lnTo>
                        <a:lnTo>
                          <a:pt x="123" y="65"/>
                        </a:lnTo>
                        <a:lnTo>
                          <a:pt x="131" y="69"/>
                        </a:lnTo>
                        <a:lnTo>
                          <a:pt x="137" y="74"/>
                        </a:lnTo>
                        <a:lnTo>
                          <a:pt x="143" y="81"/>
                        </a:lnTo>
                        <a:lnTo>
                          <a:pt x="147" y="88"/>
                        </a:lnTo>
                        <a:lnTo>
                          <a:pt x="150" y="97"/>
                        </a:lnTo>
                        <a:lnTo>
                          <a:pt x="151" y="107"/>
                        </a:lnTo>
                        <a:lnTo>
                          <a:pt x="150" y="115"/>
                        </a:lnTo>
                        <a:lnTo>
                          <a:pt x="148" y="124"/>
                        </a:lnTo>
                        <a:lnTo>
                          <a:pt x="143" y="131"/>
                        </a:lnTo>
                        <a:lnTo>
                          <a:pt x="137" y="139"/>
                        </a:lnTo>
                        <a:lnTo>
                          <a:pt x="131" y="144"/>
                        </a:lnTo>
                        <a:lnTo>
                          <a:pt x="123" y="149"/>
                        </a:lnTo>
                        <a:lnTo>
                          <a:pt x="114" y="151"/>
                        </a:lnTo>
                        <a:lnTo>
                          <a:pt x="106" y="152"/>
                        </a:lnTo>
                        <a:lnTo>
                          <a:pt x="106" y="152"/>
                        </a:lnTo>
                        <a:close/>
                        <a:moveTo>
                          <a:pt x="617" y="242"/>
                        </a:moveTo>
                        <a:lnTo>
                          <a:pt x="626" y="243"/>
                        </a:lnTo>
                        <a:lnTo>
                          <a:pt x="635" y="245"/>
                        </a:lnTo>
                        <a:lnTo>
                          <a:pt x="642" y="249"/>
                        </a:lnTo>
                        <a:lnTo>
                          <a:pt x="650" y="255"/>
                        </a:lnTo>
                        <a:lnTo>
                          <a:pt x="655" y="262"/>
                        </a:lnTo>
                        <a:lnTo>
                          <a:pt x="659" y="270"/>
                        </a:lnTo>
                        <a:lnTo>
                          <a:pt x="661" y="278"/>
                        </a:lnTo>
                        <a:lnTo>
                          <a:pt x="663" y="287"/>
                        </a:lnTo>
                        <a:lnTo>
                          <a:pt x="661" y="297"/>
                        </a:lnTo>
                        <a:lnTo>
                          <a:pt x="659" y="305"/>
                        </a:lnTo>
                        <a:lnTo>
                          <a:pt x="655" y="313"/>
                        </a:lnTo>
                        <a:lnTo>
                          <a:pt x="650" y="319"/>
                        </a:lnTo>
                        <a:lnTo>
                          <a:pt x="642" y="324"/>
                        </a:lnTo>
                        <a:lnTo>
                          <a:pt x="635" y="329"/>
                        </a:lnTo>
                        <a:lnTo>
                          <a:pt x="626" y="331"/>
                        </a:lnTo>
                        <a:lnTo>
                          <a:pt x="617" y="332"/>
                        </a:lnTo>
                        <a:lnTo>
                          <a:pt x="608" y="331"/>
                        </a:lnTo>
                        <a:lnTo>
                          <a:pt x="600" y="329"/>
                        </a:lnTo>
                        <a:lnTo>
                          <a:pt x="592" y="324"/>
                        </a:lnTo>
                        <a:lnTo>
                          <a:pt x="585" y="319"/>
                        </a:lnTo>
                        <a:lnTo>
                          <a:pt x="580" y="313"/>
                        </a:lnTo>
                        <a:lnTo>
                          <a:pt x="576" y="305"/>
                        </a:lnTo>
                        <a:lnTo>
                          <a:pt x="573" y="297"/>
                        </a:lnTo>
                        <a:lnTo>
                          <a:pt x="572" y="287"/>
                        </a:lnTo>
                        <a:lnTo>
                          <a:pt x="573" y="278"/>
                        </a:lnTo>
                        <a:lnTo>
                          <a:pt x="576" y="270"/>
                        </a:lnTo>
                        <a:lnTo>
                          <a:pt x="580" y="262"/>
                        </a:lnTo>
                        <a:lnTo>
                          <a:pt x="585" y="255"/>
                        </a:lnTo>
                        <a:lnTo>
                          <a:pt x="592" y="249"/>
                        </a:lnTo>
                        <a:lnTo>
                          <a:pt x="600" y="245"/>
                        </a:lnTo>
                        <a:lnTo>
                          <a:pt x="608" y="243"/>
                        </a:lnTo>
                        <a:lnTo>
                          <a:pt x="617" y="242"/>
                        </a:lnTo>
                        <a:close/>
                        <a:moveTo>
                          <a:pt x="391" y="392"/>
                        </a:moveTo>
                        <a:lnTo>
                          <a:pt x="663" y="392"/>
                        </a:lnTo>
                        <a:lnTo>
                          <a:pt x="669" y="392"/>
                        </a:lnTo>
                        <a:lnTo>
                          <a:pt x="674" y="391"/>
                        </a:lnTo>
                        <a:lnTo>
                          <a:pt x="681" y="390"/>
                        </a:lnTo>
                        <a:lnTo>
                          <a:pt x="686" y="388"/>
                        </a:lnTo>
                        <a:lnTo>
                          <a:pt x="691" y="386"/>
                        </a:lnTo>
                        <a:lnTo>
                          <a:pt x="697" y="382"/>
                        </a:lnTo>
                        <a:lnTo>
                          <a:pt x="701" y="379"/>
                        </a:lnTo>
                        <a:lnTo>
                          <a:pt x="705" y="375"/>
                        </a:lnTo>
                        <a:lnTo>
                          <a:pt x="709" y="371"/>
                        </a:lnTo>
                        <a:lnTo>
                          <a:pt x="713" y="366"/>
                        </a:lnTo>
                        <a:lnTo>
                          <a:pt x="715" y="361"/>
                        </a:lnTo>
                        <a:lnTo>
                          <a:pt x="718" y="356"/>
                        </a:lnTo>
                        <a:lnTo>
                          <a:pt x="720" y="350"/>
                        </a:lnTo>
                        <a:lnTo>
                          <a:pt x="721" y="345"/>
                        </a:lnTo>
                        <a:lnTo>
                          <a:pt x="723" y="338"/>
                        </a:lnTo>
                        <a:lnTo>
                          <a:pt x="723" y="332"/>
                        </a:lnTo>
                        <a:lnTo>
                          <a:pt x="723" y="62"/>
                        </a:lnTo>
                        <a:lnTo>
                          <a:pt x="723" y="55"/>
                        </a:lnTo>
                        <a:lnTo>
                          <a:pt x="721" y="49"/>
                        </a:lnTo>
                        <a:lnTo>
                          <a:pt x="720" y="43"/>
                        </a:lnTo>
                        <a:lnTo>
                          <a:pt x="718" y="38"/>
                        </a:lnTo>
                        <a:lnTo>
                          <a:pt x="715" y="33"/>
                        </a:lnTo>
                        <a:lnTo>
                          <a:pt x="713" y="27"/>
                        </a:lnTo>
                        <a:lnTo>
                          <a:pt x="709" y="23"/>
                        </a:lnTo>
                        <a:lnTo>
                          <a:pt x="705" y="19"/>
                        </a:lnTo>
                        <a:lnTo>
                          <a:pt x="701" y="14"/>
                        </a:lnTo>
                        <a:lnTo>
                          <a:pt x="697" y="11"/>
                        </a:lnTo>
                        <a:lnTo>
                          <a:pt x="691" y="8"/>
                        </a:lnTo>
                        <a:lnTo>
                          <a:pt x="686" y="6"/>
                        </a:lnTo>
                        <a:lnTo>
                          <a:pt x="681" y="4"/>
                        </a:lnTo>
                        <a:lnTo>
                          <a:pt x="674" y="3"/>
                        </a:lnTo>
                        <a:lnTo>
                          <a:pt x="669" y="2"/>
                        </a:lnTo>
                        <a:lnTo>
                          <a:pt x="663" y="2"/>
                        </a:lnTo>
                        <a:lnTo>
                          <a:pt x="61" y="0"/>
                        </a:lnTo>
                        <a:lnTo>
                          <a:pt x="54" y="2"/>
                        </a:lnTo>
                        <a:lnTo>
                          <a:pt x="48" y="3"/>
                        </a:lnTo>
                        <a:lnTo>
                          <a:pt x="43" y="4"/>
                        </a:lnTo>
                        <a:lnTo>
                          <a:pt x="37" y="6"/>
                        </a:lnTo>
                        <a:lnTo>
                          <a:pt x="32" y="8"/>
                        </a:lnTo>
                        <a:lnTo>
                          <a:pt x="27" y="11"/>
                        </a:lnTo>
                        <a:lnTo>
                          <a:pt x="22" y="14"/>
                        </a:lnTo>
                        <a:lnTo>
                          <a:pt x="18" y="19"/>
                        </a:lnTo>
                        <a:lnTo>
                          <a:pt x="14" y="23"/>
                        </a:lnTo>
                        <a:lnTo>
                          <a:pt x="10" y="27"/>
                        </a:lnTo>
                        <a:lnTo>
                          <a:pt x="7" y="33"/>
                        </a:lnTo>
                        <a:lnTo>
                          <a:pt x="5" y="38"/>
                        </a:lnTo>
                        <a:lnTo>
                          <a:pt x="3" y="43"/>
                        </a:lnTo>
                        <a:lnTo>
                          <a:pt x="2" y="49"/>
                        </a:lnTo>
                        <a:lnTo>
                          <a:pt x="1" y="55"/>
                        </a:lnTo>
                        <a:lnTo>
                          <a:pt x="0" y="62"/>
                        </a:lnTo>
                        <a:lnTo>
                          <a:pt x="0" y="304"/>
                        </a:lnTo>
                        <a:lnTo>
                          <a:pt x="22" y="299"/>
                        </a:lnTo>
                        <a:lnTo>
                          <a:pt x="46" y="294"/>
                        </a:lnTo>
                        <a:lnTo>
                          <a:pt x="68" y="291"/>
                        </a:lnTo>
                        <a:lnTo>
                          <a:pt x="90" y="290"/>
                        </a:lnTo>
                        <a:lnTo>
                          <a:pt x="126" y="288"/>
                        </a:lnTo>
                        <a:lnTo>
                          <a:pt x="151" y="287"/>
                        </a:lnTo>
                        <a:lnTo>
                          <a:pt x="172" y="288"/>
                        </a:lnTo>
                        <a:lnTo>
                          <a:pt x="206" y="289"/>
                        </a:lnTo>
                        <a:lnTo>
                          <a:pt x="225" y="291"/>
                        </a:lnTo>
                        <a:lnTo>
                          <a:pt x="244" y="293"/>
                        </a:lnTo>
                        <a:lnTo>
                          <a:pt x="266" y="297"/>
                        </a:lnTo>
                        <a:lnTo>
                          <a:pt x="286" y="300"/>
                        </a:lnTo>
                        <a:lnTo>
                          <a:pt x="306" y="305"/>
                        </a:lnTo>
                        <a:lnTo>
                          <a:pt x="326" y="312"/>
                        </a:lnTo>
                        <a:lnTo>
                          <a:pt x="344" y="318"/>
                        </a:lnTo>
                        <a:lnTo>
                          <a:pt x="360" y="327"/>
                        </a:lnTo>
                        <a:lnTo>
                          <a:pt x="366" y="332"/>
                        </a:lnTo>
                        <a:lnTo>
                          <a:pt x="373" y="337"/>
                        </a:lnTo>
                        <a:lnTo>
                          <a:pt x="378" y="343"/>
                        </a:lnTo>
                        <a:lnTo>
                          <a:pt x="383" y="349"/>
                        </a:lnTo>
                        <a:lnTo>
                          <a:pt x="387" y="356"/>
                        </a:lnTo>
                        <a:lnTo>
                          <a:pt x="389" y="362"/>
                        </a:lnTo>
                        <a:lnTo>
                          <a:pt x="391" y="369"/>
                        </a:lnTo>
                        <a:lnTo>
                          <a:pt x="391" y="377"/>
                        </a:lnTo>
                        <a:lnTo>
                          <a:pt x="391" y="39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41" name="Freeform 499">
                    <a:extLst>
                      <a:ext uri="{FF2B5EF4-FFF2-40B4-BE49-F238E27FC236}">
                        <a16:creationId xmlns:a16="http://schemas.microsoft.com/office/drawing/2014/main" id="{42C4C8AE-3BF0-47F9-9657-A420E7AC58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98613"/>
                    <a:ext cx="133350" cy="33338"/>
                  </a:xfrm>
                  <a:custGeom>
                    <a:avLst/>
                    <a:gdLst>
                      <a:gd name="T0" fmla="*/ 0 w 421"/>
                      <a:gd name="T1" fmla="*/ 44 h 104"/>
                      <a:gd name="T2" fmla="*/ 2 w 421"/>
                      <a:gd name="T3" fmla="*/ 52 h 104"/>
                      <a:gd name="T4" fmla="*/ 5 w 421"/>
                      <a:gd name="T5" fmla="*/ 56 h 104"/>
                      <a:gd name="T6" fmla="*/ 6 w 421"/>
                      <a:gd name="T7" fmla="*/ 59 h 104"/>
                      <a:gd name="T8" fmla="*/ 11 w 421"/>
                      <a:gd name="T9" fmla="*/ 65 h 104"/>
                      <a:gd name="T10" fmla="*/ 13 w 421"/>
                      <a:gd name="T11" fmla="*/ 65 h 104"/>
                      <a:gd name="T12" fmla="*/ 31 w 421"/>
                      <a:gd name="T13" fmla="*/ 76 h 104"/>
                      <a:gd name="T14" fmla="*/ 32 w 421"/>
                      <a:gd name="T15" fmla="*/ 77 h 104"/>
                      <a:gd name="T16" fmla="*/ 41 w 421"/>
                      <a:gd name="T17" fmla="*/ 80 h 104"/>
                      <a:gd name="T18" fmla="*/ 45 w 421"/>
                      <a:gd name="T19" fmla="*/ 81 h 104"/>
                      <a:gd name="T20" fmla="*/ 53 w 421"/>
                      <a:gd name="T21" fmla="*/ 84 h 104"/>
                      <a:gd name="T22" fmla="*/ 61 w 421"/>
                      <a:gd name="T23" fmla="*/ 86 h 104"/>
                      <a:gd name="T24" fmla="*/ 66 w 421"/>
                      <a:gd name="T25" fmla="*/ 87 h 104"/>
                      <a:gd name="T26" fmla="*/ 98 w 421"/>
                      <a:gd name="T27" fmla="*/ 95 h 104"/>
                      <a:gd name="T28" fmla="*/ 133 w 421"/>
                      <a:gd name="T29" fmla="*/ 99 h 104"/>
                      <a:gd name="T30" fmla="*/ 197 w 421"/>
                      <a:gd name="T31" fmla="*/ 104 h 104"/>
                      <a:gd name="T32" fmla="*/ 211 w 421"/>
                      <a:gd name="T33" fmla="*/ 104 h 104"/>
                      <a:gd name="T34" fmla="*/ 225 w 421"/>
                      <a:gd name="T35" fmla="*/ 104 h 104"/>
                      <a:gd name="T36" fmla="*/ 289 w 421"/>
                      <a:gd name="T37" fmla="*/ 99 h 104"/>
                      <a:gd name="T38" fmla="*/ 322 w 421"/>
                      <a:gd name="T39" fmla="*/ 95 h 104"/>
                      <a:gd name="T40" fmla="*/ 356 w 421"/>
                      <a:gd name="T41" fmla="*/ 87 h 104"/>
                      <a:gd name="T42" fmla="*/ 360 w 421"/>
                      <a:gd name="T43" fmla="*/ 86 h 104"/>
                      <a:gd name="T44" fmla="*/ 368 w 421"/>
                      <a:gd name="T45" fmla="*/ 84 h 104"/>
                      <a:gd name="T46" fmla="*/ 376 w 421"/>
                      <a:gd name="T47" fmla="*/ 81 h 104"/>
                      <a:gd name="T48" fmla="*/ 379 w 421"/>
                      <a:gd name="T49" fmla="*/ 80 h 104"/>
                      <a:gd name="T50" fmla="*/ 390 w 421"/>
                      <a:gd name="T51" fmla="*/ 77 h 104"/>
                      <a:gd name="T52" fmla="*/ 391 w 421"/>
                      <a:gd name="T53" fmla="*/ 76 h 104"/>
                      <a:gd name="T54" fmla="*/ 409 w 421"/>
                      <a:gd name="T55" fmla="*/ 65 h 104"/>
                      <a:gd name="T56" fmla="*/ 409 w 421"/>
                      <a:gd name="T57" fmla="*/ 65 h 104"/>
                      <a:gd name="T58" fmla="*/ 416 w 421"/>
                      <a:gd name="T59" fmla="*/ 59 h 104"/>
                      <a:gd name="T60" fmla="*/ 417 w 421"/>
                      <a:gd name="T61" fmla="*/ 56 h 104"/>
                      <a:gd name="T62" fmla="*/ 420 w 421"/>
                      <a:gd name="T63" fmla="*/ 52 h 104"/>
                      <a:gd name="T64" fmla="*/ 421 w 421"/>
                      <a:gd name="T65" fmla="*/ 44 h 104"/>
                      <a:gd name="T66" fmla="*/ 410 w 421"/>
                      <a:gd name="T67" fmla="*/ 4 h 104"/>
                      <a:gd name="T68" fmla="*/ 386 w 421"/>
                      <a:gd name="T69" fmla="*/ 10 h 104"/>
                      <a:gd name="T70" fmla="*/ 344 w 421"/>
                      <a:gd name="T71" fmla="*/ 19 h 104"/>
                      <a:gd name="T72" fmla="*/ 284 w 421"/>
                      <a:gd name="T73" fmla="*/ 25 h 104"/>
                      <a:gd name="T74" fmla="*/ 231 w 421"/>
                      <a:gd name="T75" fmla="*/ 28 h 104"/>
                      <a:gd name="T76" fmla="*/ 191 w 421"/>
                      <a:gd name="T77" fmla="*/ 28 h 104"/>
                      <a:gd name="T78" fmla="*/ 138 w 421"/>
                      <a:gd name="T79" fmla="*/ 25 h 104"/>
                      <a:gd name="T80" fmla="*/ 78 w 421"/>
                      <a:gd name="T81" fmla="*/ 19 h 104"/>
                      <a:gd name="T82" fmla="*/ 35 w 421"/>
                      <a:gd name="T83" fmla="*/ 10 h 104"/>
                      <a:gd name="T84" fmla="*/ 10 w 421"/>
                      <a:gd name="T85" fmla="*/ 4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421" h="104">
                        <a:moveTo>
                          <a:pt x="0" y="0"/>
                        </a:moveTo>
                        <a:lnTo>
                          <a:pt x="0" y="44"/>
                        </a:lnTo>
                        <a:lnTo>
                          <a:pt x="1" y="48"/>
                        </a:lnTo>
                        <a:lnTo>
                          <a:pt x="2" y="52"/>
                        </a:lnTo>
                        <a:lnTo>
                          <a:pt x="3" y="54"/>
                        </a:lnTo>
                        <a:lnTo>
                          <a:pt x="5" y="56"/>
                        </a:lnTo>
                        <a:lnTo>
                          <a:pt x="5" y="57"/>
                        </a:lnTo>
                        <a:lnTo>
                          <a:pt x="6" y="59"/>
                        </a:lnTo>
                        <a:lnTo>
                          <a:pt x="8" y="62"/>
                        </a:lnTo>
                        <a:lnTo>
                          <a:pt x="11" y="65"/>
                        </a:lnTo>
                        <a:lnTo>
                          <a:pt x="11" y="65"/>
                        </a:lnTo>
                        <a:lnTo>
                          <a:pt x="13" y="65"/>
                        </a:lnTo>
                        <a:lnTo>
                          <a:pt x="20" y="70"/>
                        </a:lnTo>
                        <a:lnTo>
                          <a:pt x="31" y="76"/>
                        </a:lnTo>
                        <a:lnTo>
                          <a:pt x="31" y="76"/>
                        </a:lnTo>
                        <a:lnTo>
                          <a:pt x="32" y="77"/>
                        </a:lnTo>
                        <a:lnTo>
                          <a:pt x="36" y="79"/>
                        </a:lnTo>
                        <a:lnTo>
                          <a:pt x="41" y="80"/>
                        </a:lnTo>
                        <a:lnTo>
                          <a:pt x="44" y="81"/>
                        </a:lnTo>
                        <a:lnTo>
                          <a:pt x="45" y="81"/>
                        </a:lnTo>
                        <a:lnTo>
                          <a:pt x="49" y="83"/>
                        </a:lnTo>
                        <a:lnTo>
                          <a:pt x="53" y="84"/>
                        </a:lnTo>
                        <a:lnTo>
                          <a:pt x="58" y="85"/>
                        </a:lnTo>
                        <a:lnTo>
                          <a:pt x="61" y="86"/>
                        </a:lnTo>
                        <a:lnTo>
                          <a:pt x="64" y="87"/>
                        </a:lnTo>
                        <a:lnTo>
                          <a:pt x="66" y="87"/>
                        </a:lnTo>
                        <a:lnTo>
                          <a:pt x="82" y="92"/>
                        </a:lnTo>
                        <a:lnTo>
                          <a:pt x="98" y="95"/>
                        </a:lnTo>
                        <a:lnTo>
                          <a:pt x="115" y="97"/>
                        </a:lnTo>
                        <a:lnTo>
                          <a:pt x="133" y="99"/>
                        </a:lnTo>
                        <a:lnTo>
                          <a:pt x="166" y="102"/>
                        </a:lnTo>
                        <a:lnTo>
                          <a:pt x="197" y="104"/>
                        </a:lnTo>
                        <a:lnTo>
                          <a:pt x="203" y="104"/>
                        </a:lnTo>
                        <a:lnTo>
                          <a:pt x="211" y="104"/>
                        </a:lnTo>
                        <a:lnTo>
                          <a:pt x="217" y="104"/>
                        </a:lnTo>
                        <a:lnTo>
                          <a:pt x="225" y="104"/>
                        </a:lnTo>
                        <a:lnTo>
                          <a:pt x="255" y="102"/>
                        </a:lnTo>
                        <a:lnTo>
                          <a:pt x="289" y="99"/>
                        </a:lnTo>
                        <a:lnTo>
                          <a:pt x="306" y="97"/>
                        </a:lnTo>
                        <a:lnTo>
                          <a:pt x="322" y="95"/>
                        </a:lnTo>
                        <a:lnTo>
                          <a:pt x="340" y="92"/>
                        </a:lnTo>
                        <a:lnTo>
                          <a:pt x="356" y="87"/>
                        </a:lnTo>
                        <a:lnTo>
                          <a:pt x="358" y="87"/>
                        </a:lnTo>
                        <a:lnTo>
                          <a:pt x="360" y="86"/>
                        </a:lnTo>
                        <a:lnTo>
                          <a:pt x="364" y="85"/>
                        </a:lnTo>
                        <a:lnTo>
                          <a:pt x="368" y="84"/>
                        </a:lnTo>
                        <a:lnTo>
                          <a:pt x="372" y="83"/>
                        </a:lnTo>
                        <a:lnTo>
                          <a:pt x="376" y="81"/>
                        </a:lnTo>
                        <a:lnTo>
                          <a:pt x="378" y="81"/>
                        </a:lnTo>
                        <a:lnTo>
                          <a:pt x="379" y="80"/>
                        </a:lnTo>
                        <a:lnTo>
                          <a:pt x="385" y="79"/>
                        </a:lnTo>
                        <a:lnTo>
                          <a:pt x="390" y="77"/>
                        </a:lnTo>
                        <a:lnTo>
                          <a:pt x="390" y="76"/>
                        </a:lnTo>
                        <a:lnTo>
                          <a:pt x="391" y="76"/>
                        </a:lnTo>
                        <a:lnTo>
                          <a:pt x="401" y="70"/>
                        </a:lnTo>
                        <a:lnTo>
                          <a:pt x="409" y="65"/>
                        </a:lnTo>
                        <a:lnTo>
                          <a:pt x="409" y="65"/>
                        </a:lnTo>
                        <a:lnTo>
                          <a:pt x="409" y="65"/>
                        </a:lnTo>
                        <a:lnTo>
                          <a:pt x="413" y="62"/>
                        </a:lnTo>
                        <a:lnTo>
                          <a:pt x="416" y="59"/>
                        </a:lnTo>
                        <a:lnTo>
                          <a:pt x="417" y="57"/>
                        </a:lnTo>
                        <a:lnTo>
                          <a:pt x="417" y="56"/>
                        </a:lnTo>
                        <a:lnTo>
                          <a:pt x="419" y="54"/>
                        </a:lnTo>
                        <a:lnTo>
                          <a:pt x="420" y="52"/>
                        </a:lnTo>
                        <a:lnTo>
                          <a:pt x="421" y="48"/>
                        </a:lnTo>
                        <a:lnTo>
                          <a:pt x="421" y="44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7"/>
                        </a:lnTo>
                        <a:lnTo>
                          <a:pt x="386" y="10"/>
                        </a:lnTo>
                        <a:lnTo>
                          <a:pt x="373" y="13"/>
                        </a:lnTo>
                        <a:lnTo>
                          <a:pt x="344" y="19"/>
                        </a:lnTo>
                        <a:lnTo>
                          <a:pt x="314" y="23"/>
                        </a:lnTo>
                        <a:lnTo>
                          <a:pt x="284" y="25"/>
                        </a:lnTo>
                        <a:lnTo>
                          <a:pt x="256" y="27"/>
                        </a:lnTo>
                        <a:lnTo>
                          <a:pt x="231" y="28"/>
                        </a:lnTo>
                        <a:lnTo>
                          <a:pt x="211" y="28"/>
                        </a:lnTo>
                        <a:lnTo>
                          <a:pt x="191" y="28"/>
                        </a:lnTo>
                        <a:lnTo>
                          <a:pt x="166" y="27"/>
                        </a:lnTo>
                        <a:lnTo>
                          <a:pt x="138" y="25"/>
                        </a:lnTo>
                        <a:lnTo>
                          <a:pt x="108" y="23"/>
                        </a:lnTo>
                        <a:lnTo>
                          <a:pt x="78" y="19"/>
                        </a:lnTo>
                        <a:lnTo>
                          <a:pt x="49" y="13"/>
                        </a:lnTo>
                        <a:lnTo>
                          <a:pt x="35" y="10"/>
                        </a:lnTo>
                        <a:lnTo>
                          <a:pt x="22" y="7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42" name="Freeform 500">
                    <a:extLst>
                      <a:ext uri="{FF2B5EF4-FFF2-40B4-BE49-F238E27FC236}">
                        <a16:creationId xmlns:a16="http://schemas.microsoft.com/office/drawing/2014/main" id="{1AED6AF6-8543-482B-950C-DEFAC7FB85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474788"/>
                    <a:ext cx="133350" cy="28575"/>
                  </a:xfrm>
                  <a:custGeom>
                    <a:avLst/>
                    <a:gdLst>
                      <a:gd name="T0" fmla="*/ 420 w 420"/>
                      <a:gd name="T1" fmla="*/ 58 h 90"/>
                      <a:gd name="T2" fmla="*/ 419 w 420"/>
                      <a:gd name="T3" fmla="*/ 55 h 90"/>
                      <a:gd name="T4" fmla="*/ 418 w 420"/>
                      <a:gd name="T5" fmla="*/ 50 h 90"/>
                      <a:gd name="T6" fmla="*/ 416 w 420"/>
                      <a:gd name="T7" fmla="*/ 47 h 90"/>
                      <a:gd name="T8" fmla="*/ 413 w 420"/>
                      <a:gd name="T9" fmla="*/ 44 h 90"/>
                      <a:gd name="T10" fmla="*/ 406 w 420"/>
                      <a:gd name="T11" fmla="*/ 37 h 90"/>
                      <a:gd name="T12" fmla="*/ 397 w 420"/>
                      <a:gd name="T13" fmla="*/ 32 h 90"/>
                      <a:gd name="T14" fmla="*/ 386 w 420"/>
                      <a:gd name="T15" fmla="*/ 27 h 90"/>
                      <a:gd name="T16" fmla="*/ 374 w 420"/>
                      <a:gd name="T17" fmla="*/ 22 h 90"/>
                      <a:gd name="T18" fmla="*/ 360 w 420"/>
                      <a:gd name="T19" fmla="*/ 18 h 90"/>
                      <a:gd name="T20" fmla="*/ 345 w 420"/>
                      <a:gd name="T21" fmla="*/ 14 h 90"/>
                      <a:gd name="T22" fmla="*/ 313 w 420"/>
                      <a:gd name="T23" fmla="*/ 9 h 90"/>
                      <a:gd name="T24" fmla="*/ 277 w 420"/>
                      <a:gd name="T25" fmla="*/ 3 h 90"/>
                      <a:gd name="T26" fmla="*/ 243 w 420"/>
                      <a:gd name="T27" fmla="*/ 1 h 90"/>
                      <a:gd name="T28" fmla="*/ 210 w 420"/>
                      <a:gd name="T29" fmla="*/ 0 h 90"/>
                      <a:gd name="T30" fmla="*/ 172 w 420"/>
                      <a:gd name="T31" fmla="*/ 1 h 90"/>
                      <a:gd name="T32" fmla="*/ 133 w 420"/>
                      <a:gd name="T33" fmla="*/ 4 h 90"/>
                      <a:gd name="T34" fmla="*/ 113 w 420"/>
                      <a:gd name="T35" fmla="*/ 7 h 90"/>
                      <a:gd name="T36" fmla="*/ 94 w 420"/>
                      <a:gd name="T37" fmla="*/ 11 h 90"/>
                      <a:gd name="T38" fmla="*/ 76 w 420"/>
                      <a:gd name="T39" fmla="*/ 14 h 90"/>
                      <a:gd name="T40" fmla="*/ 59 w 420"/>
                      <a:gd name="T41" fmla="*/ 18 h 90"/>
                      <a:gd name="T42" fmla="*/ 59 w 420"/>
                      <a:gd name="T43" fmla="*/ 18 h 90"/>
                      <a:gd name="T44" fmla="*/ 55 w 420"/>
                      <a:gd name="T45" fmla="*/ 19 h 90"/>
                      <a:gd name="T46" fmla="*/ 52 w 420"/>
                      <a:gd name="T47" fmla="*/ 20 h 90"/>
                      <a:gd name="T48" fmla="*/ 48 w 420"/>
                      <a:gd name="T49" fmla="*/ 21 h 90"/>
                      <a:gd name="T50" fmla="*/ 44 w 420"/>
                      <a:gd name="T51" fmla="*/ 22 h 90"/>
                      <a:gd name="T52" fmla="*/ 43 w 420"/>
                      <a:gd name="T53" fmla="*/ 24 h 90"/>
                      <a:gd name="T54" fmla="*/ 40 w 420"/>
                      <a:gd name="T55" fmla="*/ 24 h 90"/>
                      <a:gd name="T56" fmla="*/ 35 w 420"/>
                      <a:gd name="T57" fmla="*/ 26 h 90"/>
                      <a:gd name="T58" fmla="*/ 31 w 420"/>
                      <a:gd name="T59" fmla="*/ 28 h 90"/>
                      <a:gd name="T60" fmla="*/ 30 w 420"/>
                      <a:gd name="T61" fmla="*/ 28 h 90"/>
                      <a:gd name="T62" fmla="*/ 30 w 420"/>
                      <a:gd name="T63" fmla="*/ 28 h 90"/>
                      <a:gd name="T64" fmla="*/ 19 w 420"/>
                      <a:gd name="T65" fmla="*/ 33 h 90"/>
                      <a:gd name="T66" fmla="*/ 12 w 420"/>
                      <a:gd name="T67" fmla="*/ 40 h 90"/>
                      <a:gd name="T68" fmla="*/ 10 w 420"/>
                      <a:gd name="T69" fmla="*/ 40 h 90"/>
                      <a:gd name="T70" fmla="*/ 10 w 420"/>
                      <a:gd name="T71" fmla="*/ 40 h 90"/>
                      <a:gd name="T72" fmla="*/ 7 w 420"/>
                      <a:gd name="T73" fmla="*/ 43 h 90"/>
                      <a:gd name="T74" fmla="*/ 5 w 420"/>
                      <a:gd name="T75" fmla="*/ 46 h 90"/>
                      <a:gd name="T76" fmla="*/ 4 w 420"/>
                      <a:gd name="T77" fmla="*/ 47 h 90"/>
                      <a:gd name="T78" fmla="*/ 4 w 420"/>
                      <a:gd name="T79" fmla="*/ 48 h 90"/>
                      <a:gd name="T80" fmla="*/ 2 w 420"/>
                      <a:gd name="T81" fmla="*/ 50 h 90"/>
                      <a:gd name="T82" fmla="*/ 1 w 420"/>
                      <a:gd name="T83" fmla="*/ 52 h 90"/>
                      <a:gd name="T84" fmla="*/ 0 w 420"/>
                      <a:gd name="T85" fmla="*/ 56 h 90"/>
                      <a:gd name="T86" fmla="*/ 0 w 420"/>
                      <a:gd name="T87" fmla="*/ 58 h 90"/>
                      <a:gd name="T88" fmla="*/ 8 w 420"/>
                      <a:gd name="T89" fmla="*/ 63 h 90"/>
                      <a:gd name="T90" fmla="*/ 22 w 420"/>
                      <a:gd name="T91" fmla="*/ 68 h 90"/>
                      <a:gd name="T92" fmla="*/ 43 w 420"/>
                      <a:gd name="T93" fmla="*/ 74 h 90"/>
                      <a:gd name="T94" fmla="*/ 67 w 420"/>
                      <a:gd name="T95" fmla="*/ 78 h 90"/>
                      <a:gd name="T96" fmla="*/ 96 w 420"/>
                      <a:gd name="T97" fmla="*/ 84 h 90"/>
                      <a:gd name="T98" fmla="*/ 131 w 420"/>
                      <a:gd name="T99" fmla="*/ 87 h 90"/>
                      <a:gd name="T100" fmla="*/ 168 w 420"/>
                      <a:gd name="T101" fmla="*/ 90 h 90"/>
                      <a:gd name="T102" fmla="*/ 210 w 420"/>
                      <a:gd name="T103" fmla="*/ 90 h 90"/>
                      <a:gd name="T104" fmla="*/ 251 w 420"/>
                      <a:gd name="T105" fmla="*/ 90 h 90"/>
                      <a:gd name="T106" fmla="*/ 289 w 420"/>
                      <a:gd name="T107" fmla="*/ 87 h 90"/>
                      <a:gd name="T108" fmla="*/ 323 w 420"/>
                      <a:gd name="T109" fmla="*/ 84 h 90"/>
                      <a:gd name="T110" fmla="*/ 353 w 420"/>
                      <a:gd name="T111" fmla="*/ 78 h 90"/>
                      <a:gd name="T112" fmla="*/ 377 w 420"/>
                      <a:gd name="T113" fmla="*/ 74 h 90"/>
                      <a:gd name="T114" fmla="*/ 398 w 420"/>
                      <a:gd name="T115" fmla="*/ 68 h 90"/>
                      <a:gd name="T116" fmla="*/ 412 w 420"/>
                      <a:gd name="T117" fmla="*/ 62 h 90"/>
                      <a:gd name="T118" fmla="*/ 420 w 420"/>
                      <a:gd name="T119" fmla="*/ 58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</a:cxnLst>
                    <a:rect l="0" t="0" r="r" b="b"/>
                    <a:pathLst>
                      <a:path w="420" h="90">
                        <a:moveTo>
                          <a:pt x="420" y="58"/>
                        </a:moveTo>
                        <a:lnTo>
                          <a:pt x="419" y="55"/>
                        </a:lnTo>
                        <a:lnTo>
                          <a:pt x="418" y="50"/>
                        </a:lnTo>
                        <a:lnTo>
                          <a:pt x="416" y="47"/>
                        </a:lnTo>
                        <a:lnTo>
                          <a:pt x="413" y="44"/>
                        </a:lnTo>
                        <a:lnTo>
                          <a:pt x="406" y="37"/>
                        </a:lnTo>
                        <a:lnTo>
                          <a:pt x="397" y="32"/>
                        </a:lnTo>
                        <a:lnTo>
                          <a:pt x="386" y="27"/>
                        </a:lnTo>
                        <a:lnTo>
                          <a:pt x="374" y="22"/>
                        </a:lnTo>
                        <a:lnTo>
                          <a:pt x="360" y="18"/>
                        </a:lnTo>
                        <a:lnTo>
                          <a:pt x="345" y="14"/>
                        </a:lnTo>
                        <a:lnTo>
                          <a:pt x="313" y="9"/>
                        </a:lnTo>
                        <a:lnTo>
                          <a:pt x="277" y="3"/>
                        </a:lnTo>
                        <a:lnTo>
                          <a:pt x="243" y="1"/>
                        </a:lnTo>
                        <a:lnTo>
                          <a:pt x="210" y="0"/>
                        </a:lnTo>
                        <a:lnTo>
                          <a:pt x="172" y="1"/>
                        </a:lnTo>
                        <a:lnTo>
                          <a:pt x="133" y="4"/>
                        </a:lnTo>
                        <a:lnTo>
                          <a:pt x="113" y="7"/>
                        </a:lnTo>
                        <a:lnTo>
                          <a:pt x="94" y="11"/>
                        </a:lnTo>
                        <a:lnTo>
                          <a:pt x="76" y="14"/>
                        </a:lnTo>
                        <a:lnTo>
                          <a:pt x="59" y="18"/>
                        </a:lnTo>
                        <a:lnTo>
                          <a:pt x="59" y="18"/>
                        </a:lnTo>
                        <a:lnTo>
                          <a:pt x="55" y="19"/>
                        </a:lnTo>
                        <a:lnTo>
                          <a:pt x="52" y="20"/>
                        </a:lnTo>
                        <a:lnTo>
                          <a:pt x="48" y="21"/>
                        </a:lnTo>
                        <a:lnTo>
                          <a:pt x="44" y="22"/>
                        </a:lnTo>
                        <a:lnTo>
                          <a:pt x="43" y="24"/>
                        </a:lnTo>
                        <a:lnTo>
                          <a:pt x="40" y="24"/>
                        </a:lnTo>
                        <a:lnTo>
                          <a:pt x="35" y="26"/>
                        </a:lnTo>
                        <a:lnTo>
                          <a:pt x="31" y="28"/>
                        </a:lnTo>
                        <a:lnTo>
                          <a:pt x="30" y="28"/>
                        </a:lnTo>
                        <a:lnTo>
                          <a:pt x="30" y="28"/>
                        </a:lnTo>
                        <a:lnTo>
                          <a:pt x="19" y="33"/>
                        </a:lnTo>
                        <a:lnTo>
                          <a:pt x="12" y="40"/>
                        </a:lnTo>
                        <a:lnTo>
                          <a:pt x="10" y="40"/>
                        </a:lnTo>
                        <a:lnTo>
                          <a:pt x="10" y="40"/>
                        </a:lnTo>
                        <a:lnTo>
                          <a:pt x="7" y="43"/>
                        </a:lnTo>
                        <a:lnTo>
                          <a:pt x="5" y="46"/>
                        </a:lnTo>
                        <a:lnTo>
                          <a:pt x="4" y="47"/>
                        </a:lnTo>
                        <a:lnTo>
                          <a:pt x="4" y="48"/>
                        </a:lnTo>
                        <a:lnTo>
                          <a:pt x="2" y="50"/>
                        </a:lnTo>
                        <a:lnTo>
                          <a:pt x="1" y="52"/>
                        </a:lnTo>
                        <a:lnTo>
                          <a:pt x="0" y="56"/>
                        </a:lnTo>
                        <a:lnTo>
                          <a:pt x="0" y="58"/>
                        </a:lnTo>
                        <a:lnTo>
                          <a:pt x="8" y="63"/>
                        </a:lnTo>
                        <a:lnTo>
                          <a:pt x="22" y="68"/>
                        </a:lnTo>
                        <a:lnTo>
                          <a:pt x="43" y="74"/>
                        </a:lnTo>
                        <a:lnTo>
                          <a:pt x="67" y="78"/>
                        </a:lnTo>
                        <a:lnTo>
                          <a:pt x="96" y="84"/>
                        </a:lnTo>
                        <a:lnTo>
                          <a:pt x="131" y="87"/>
                        </a:lnTo>
                        <a:lnTo>
                          <a:pt x="168" y="90"/>
                        </a:lnTo>
                        <a:lnTo>
                          <a:pt x="210" y="90"/>
                        </a:lnTo>
                        <a:lnTo>
                          <a:pt x="251" y="90"/>
                        </a:lnTo>
                        <a:lnTo>
                          <a:pt x="289" y="87"/>
                        </a:lnTo>
                        <a:lnTo>
                          <a:pt x="323" y="84"/>
                        </a:lnTo>
                        <a:lnTo>
                          <a:pt x="353" y="78"/>
                        </a:lnTo>
                        <a:lnTo>
                          <a:pt x="377" y="74"/>
                        </a:lnTo>
                        <a:lnTo>
                          <a:pt x="398" y="68"/>
                        </a:lnTo>
                        <a:lnTo>
                          <a:pt x="412" y="62"/>
                        </a:lnTo>
                        <a:lnTo>
                          <a:pt x="420" y="5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3" name="Freeform 501">
                    <a:extLst>
                      <a:ext uri="{FF2B5EF4-FFF2-40B4-BE49-F238E27FC236}">
                        <a16:creationId xmlns:a16="http://schemas.microsoft.com/office/drawing/2014/main" id="{DAB359F8-FA33-484B-A5DA-E576728827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03363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6 h 75"/>
                      <a:gd name="T6" fmla="*/ 22 w 421"/>
                      <a:gd name="T7" fmla="*/ 52 h 75"/>
                      <a:gd name="T8" fmla="*/ 43 w 421"/>
                      <a:gd name="T9" fmla="*/ 57 h 75"/>
                      <a:gd name="T10" fmla="*/ 67 w 421"/>
                      <a:gd name="T11" fmla="*/ 62 h 75"/>
                      <a:gd name="T12" fmla="*/ 97 w 421"/>
                      <a:gd name="T13" fmla="*/ 68 h 75"/>
                      <a:gd name="T14" fmla="*/ 130 w 421"/>
                      <a:gd name="T15" fmla="*/ 71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1 h 75"/>
                      <a:gd name="T24" fmla="*/ 325 w 421"/>
                      <a:gd name="T25" fmla="*/ 68 h 75"/>
                      <a:gd name="T26" fmla="*/ 355 w 421"/>
                      <a:gd name="T27" fmla="*/ 62 h 75"/>
                      <a:gd name="T28" fmla="*/ 379 w 421"/>
                      <a:gd name="T29" fmla="*/ 57 h 75"/>
                      <a:gd name="T30" fmla="*/ 399 w 421"/>
                      <a:gd name="T31" fmla="*/ 52 h 75"/>
                      <a:gd name="T32" fmla="*/ 414 w 421"/>
                      <a:gd name="T33" fmla="*/ 46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4 h 75"/>
                      <a:gd name="T40" fmla="*/ 399 w 421"/>
                      <a:gd name="T41" fmla="*/ 8 h 75"/>
                      <a:gd name="T42" fmla="*/ 386 w 421"/>
                      <a:gd name="T43" fmla="*/ 12 h 75"/>
                      <a:gd name="T44" fmla="*/ 373 w 421"/>
                      <a:gd name="T45" fmla="*/ 14 h 75"/>
                      <a:gd name="T46" fmla="*/ 344 w 421"/>
                      <a:gd name="T47" fmla="*/ 19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8 h 75"/>
                      <a:gd name="T54" fmla="*/ 231 w 421"/>
                      <a:gd name="T55" fmla="*/ 29 h 75"/>
                      <a:gd name="T56" fmla="*/ 211 w 421"/>
                      <a:gd name="T57" fmla="*/ 30 h 75"/>
                      <a:gd name="T58" fmla="*/ 191 w 421"/>
                      <a:gd name="T59" fmla="*/ 29 h 75"/>
                      <a:gd name="T60" fmla="*/ 166 w 421"/>
                      <a:gd name="T61" fmla="*/ 28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19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8 h 75"/>
                      <a:gd name="T74" fmla="*/ 10 w 421"/>
                      <a:gd name="T75" fmla="*/ 4 h 75"/>
                      <a:gd name="T76" fmla="*/ 0 w 421"/>
                      <a:gd name="T77" fmla="*/ 0 h 75"/>
                      <a:gd name="T78" fmla="*/ 0 w 421"/>
                      <a:gd name="T7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6"/>
                        </a:lnTo>
                        <a:lnTo>
                          <a:pt x="22" y="52"/>
                        </a:lnTo>
                        <a:lnTo>
                          <a:pt x="43" y="57"/>
                        </a:lnTo>
                        <a:lnTo>
                          <a:pt x="67" y="62"/>
                        </a:lnTo>
                        <a:lnTo>
                          <a:pt x="97" y="68"/>
                        </a:lnTo>
                        <a:lnTo>
                          <a:pt x="130" y="71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1"/>
                        </a:lnTo>
                        <a:lnTo>
                          <a:pt x="325" y="68"/>
                        </a:lnTo>
                        <a:lnTo>
                          <a:pt x="355" y="62"/>
                        </a:lnTo>
                        <a:lnTo>
                          <a:pt x="379" y="57"/>
                        </a:lnTo>
                        <a:lnTo>
                          <a:pt x="399" y="52"/>
                        </a:lnTo>
                        <a:lnTo>
                          <a:pt x="414" y="46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8"/>
                        </a:lnTo>
                        <a:lnTo>
                          <a:pt x="386" y="12"/>
                        </a:lnTo>
                        <a:lnTo>
                          <a:pt x="373" y="14"/>
                        </a:lnTo>
                        <a:lnTo>
                          <a:pt x="344" y="19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8"/>
                        </a:lnTo>
                        <a:lnTo>
                          <a:pt x="231" y="29"/>
                        </a:lnTo>
                        <a:lnTo>
                          <a:pt x="211" y="30"/>
                        </a:lnTo>
                        <a:lnTo>
                          <a:pt x="191" y="29"/>
                        </a:lnTo>
                        <a:lnTo>
                          <a:pt x="166" y="28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19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8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4" name="Freeform 502">
                    <a:extLst>
                      <a:ext uri="{FF2B5EF4-FFF2-40B4-BE49-F238E27FC236}">
                        <a16:creationId xmlns:a16="http://schemas.microsoft.com/office/drawing/2014/main" id="{00076A82-0ED5-4778-812C-124E115822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74800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8 h 75"/>
                      <a:gd name="T6" fmla="*/ 22 w 421"/>
                      <a:gd name="T7" fmla="*/ 53 h 75"/>
                      <a:gd name="T8" fmla="*/ 43 w 421"/>
                      <a:gd name="T9" fmla="*/ 58 h 75"/>
                      <a:gd name="T10" fmla="*/ 67 w 421"/>
                      <a:gd name="T11" fmla="*/ 64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4 h 75"/>
                      <a:gd name="T28" fmla="*/ 379 w 421"/>
                      <a:gd name="T29" fmla="*/ 58 h 75"/>
                      <a:gd name="T30" fmla="*/ 399 w 421"/>
                      <a:gd name="T31" fmla="*/ 53 h 75"/>
                      <a:gd name="T32" fmla="*/ 414 w 421"/>
                      <a:gd name="T33" fmla="*/ 48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5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21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30 h 75"/>
                      <a:gd name="T56" fmla="*/ 211 w 421"/>
                      <a:gd name="T57" fmla="*/ 30 h 75"/>
                      <a:gd name="T58" fmla="*/ 191 w 421"/>
                      <a:gd name="T59" fmla="*/ 30 h 75"/>
                      <a:gd name="T60" fmla="*/ 166 w 421"/>
                      <a:gd name="T61" fmla="*/ 29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21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5 h 75"/>
                      <a:gd name="T76" fmla="*/ 0 w 421"/>
                      <a:gd name="T77" fmla="*/ 1 h 75"/>
                      <a:gd name="T78" fmla="*/ 0 w 421"/>
                      <a:gd name="T79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8"/>
                        </a:lnTo>
                        <a:lnTo>
                          <a:pt x="22" y="53"/>
                        </a:lnTo>
                        <a:lnTo>
                          <a:pt x="43" y="58"/>
                        </a:lnTo>
                        <a:lnTo>
                          <a:pt x="67" y="64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4"/>
                        </a:lnTo>
                        <a:lnTo>
                          <a:pt x="379" y="58"/>
                        </a:lnTo>
                        <a:lnTo>
                          <a:pt x="399" y="53"/>
                        </a:lnTo>
                        <a:lnTo>
                          <a:pt x="414" y="48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5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21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30"/>
                        </a:lnTo>
                        <a:lnTo>
                          <a:pt x="211" y="30"/>
                        </a:lnTo>
                        <a:lnTo>
                          <a:pt x="191" y="30"/>
                        </a:lnTo>
                        <a:lnTo>
                          <a:pt x="166" y="29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21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5"/>
                        </a:lnTo>
                        <a:lnTo>
                          <a:pt x="0" y="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5" name="Freeform 503">
                    <a:extLst>
                      <a:ext uri="{FF2B5EF4-FFF2-40B4-BE49-F238E27FC236}">
                        <a16:creationId xmlns:a16="http://schemas.microsoft.com/office/drawing/2014/main" id="{CB0BD749-7F68-4D4F-8264-752DBE9F10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50988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7 h 75"/>
                      <a:gd name="T6" fmla="*/ 22 w 421"/>
                      <a:gd name="T7" fmla="*/ 53 h 75"/>
                      <a:gd name="T8" fmla="*/ 43 w 421"/>
                      <a:gd name="T9" fmla="*/ 58 h 75"/>
                      <a:gd name="T10" fmla="*/ 67 w 421"/>
                      <a:gd name="T11" fmla="*/ 64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4 h 75"/>
                      <a:gd name="T28" fmla="*/ 379 w 421"/>
                      <a:gd name="T29" fmla="*/ 58 h 75"/>
                      <a:gd name="T30" fmla="*/ 399 w 421"/>
                      <a:gd name="T31" fmla="*/ 53 h 75"/>
                      <a:gd name="T32" fmla="*/ 414 w 421"/>
                      <a:gd name="T33" fmla="*/ 47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5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21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30 h 75"/>
                      <a:gd name="T56" fmla="*/ 211 w 421"/>
                      <a:gd name="T57" fmla="*/ 30 h 75"/>
                      <a:gd name="T58" fmla="*/ 191 w 421"/>
                      <a:gd name="T59" fmla="*/ 30 h 75"/>
                      <a:gd name="T60" fmla="*/ 166 w 421"/>
                      <a:gd name="T61" fmla="*/ 29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21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5 h 75"/>
                      <a:gd name="T76" fmla="*/ 0 w 421"/>
                      <a:gd name="T7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7"/>
                        </a:lnTo>
                        <a:lnTo>
                          <a:pt x="22" y="53"/>
                        </a:lnTo>
                        <a:lnTo>
                          <a:pt x="43" y="58"/>
                        </a:lnTo>
                        <a:lnTo>
                          <a:pt x="67" y="64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4"/>
                        </a:lnTo>
                        <a:lnTo>
                          <a:pt x="379" y="58"/>
                        </a:lnTo>
                        <a:lnTo>
                          <a:pt x="399" y="53"/>
                        </a:lnTo>
                        <a:lnTo>
                          <a:pt x="414" y="47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5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21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30"/>
                        </a:lnTo>
                        <a:lnTo>
                          <a:pt x="211" y="30"/>
                        </a:lnTo>
                        <a:lnTo>
                          <a:pt x="191" y="30"/>
                        </a:lnTo>
                        <a:lnTo>
                          <a:pt x="166" y="29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21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  <p:sp>
                <p:nvSpPr>
                  <p:cNvPr id="76" name="Freeform 504">
                    <a:extLst>
                      <a:ext uri="{FF2B5EF4-FFF2-40B4-BE49-F238E27FC236}">
                        <a16:creationId xmlns:a16="http://schemas.microsoft.com/office/drawing/2014/main" id="{BD4A93AC-FC86-4F42-8FBE-05BC420BD7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56025" y="1527175"/>
                    <a:ext cx="133350" cy="23813"/>
                  </a:xfrm>
                  <a:custGeom>
                    <a:avLst/>
                    <a:gdLst>
                      <a:gd name="T0" fmla="*/ 0 w 421"/>
                      <a:gd name="T1" fmla="*/ 0 h 75"/>
                      <a:gd name="T2" fmla="*/ 0 w 421"/>
                      <a:gd name="T3" fmla="*/ 42 h 75"/>
                      <a:gd name="T4" fmla="*/ 8 w 421"/>
                      <a:gd name="T5" fmla="*/ 46 h 75"/>
                      <a:gd name="T6" fmla="*/ 22 w 421"/>
                      <a:gd name="T7" fmla="*/ 52 h 75"/>
                      <a:gd name="T8" fmla="*/ 43 w 421"/>
                      <a:gd name="T9" fmla="*/ 58 h 75"/>
                      <a:gd name="T10" fmla="*/ 67 w 421"/>
                      <a:gd name="T11" fmla="*/ 63 h 75"/>
                      <a:gd name="T12" fmla="*/ 97 w 421"/>
                      <a:gd name="T13" fmla="*/ 68 h 75"/>
                      <a:gd name="T14" fmla="*/ 130 w 421"/>
                      <a:gd name="T15" fmla="*/ 72 h 75"/>
                      <a:gd name="T16" fmla="*/ 169 w 421"/>
                      <a:gd name="T17" fmla="*/ 74 h 75"/>
                      <a:gd name="T18" fmla="*/ 211 w 421"/>
                      <a:gd name="T19" fmla="*/ 75 h 75"/>
                      <a:gd name="T20" fmla="*/ 253 w 421"/>
                      <a:gd name="T21" fmla="*/ 74 h 75"/>
                      <a:gd name="T22" fmla="*/ 290 w 421"/>
                      <a:gd name="T23" fmla="*/ 72 h 75"/>
                      <a:gd name="T24" fmla="*/ 325 w 421"/>
                      <a:gd name="T25" fmla="*/ 68 h 75"/>
                      <a:gd name="T26" fmla="*/ 355 w 421"/>
                      <a:gd name="T27" fmla="*/ 63 h 75"/>
                      <a:gd name="T28" fmla="*/ 379 w 421"/>
                      <a:gd name="T29" fmla="*/ 58 h 75"/>
                      <a:gd name="T30" fmla="*/ 399 w 421"/>
                      <a:gd name="T31" fmla="*/ 52 h 75"/>
                      <a:gd name="T32" fmla="*/ 414 w 421"/>
                      <a:gd name="T33" fmla="*/ 47 h 75"/>
                      <a:gd name="T34" fmla="*/ 421 w 421"/>
                      <a:gd name="T35" fmla="*/ 42 h 75"/>
                      <a:gd name="T36" fmla="*/ 421 w 421"/>
                      <a:gd name="T37" fmla="*/ 0 h 75"/>
                      <a:gd name="T38" fmla="*/ 410 w 421"/>
                      <a:gd name="T39" fmla="*/ 4 h 75"/>
                      <a:gd name="T40" fmla="*/ 399 w 421"/>
                      <a:gd name="T41" fmla="*/ 9 h 75"/>
                      <a:gd name="T42" fmla="*/ 386 w 421"/>
                      <a:gd name="T43" fmla="*/ 12 h 75"/>
                      <a:gd name="T44" fmla="*/ 373 w 421"/>
                      <a:gd name="T45" fmla="*/ 15 h 75"/>
                      <a:gd name="T46" fmla="*/ 344 w 421"/>
                      <a:gd name="T47" fmla="*/ 19 h 75"/>
                      <a:gd name="T48" fmla="*/ 314 w 421"/>
                      <a:gd name="T49" fmla="*/ 24 h 75"/>
                      <a:gd name="T50" fmla="*/ 284 w 421"/>
                      <a:gd name="T51" fmla="*/ 27 h 75"/>
                      <a:gd name="T52" fmla="*/ 256 w 421"/>
                      <a:gd name="T53" fmla="*/ 29 h 75"/>
                      <a:gd name="T54" fmla="*/ 231 w 421"/>
                      <a:gd name="T55" fmla="*/ 29 h 75"/>
                      <a:gd name="T56" fmla="*/ 211 w 421"/>
                      <a:gd name="T57" fmla="*/ 30 h 75"/>
                      <a:gd name="T58" fmla="*/ 191 w 421"/>
                      <a:gd name="T59" fmla="*/ 29 h 75"/>
                      <a:gd name="T60" fmla="*/ 166 w 421"/>
                      <a:gd name="T61" fmla="*/ 28 h 75"/>
                      <a:gd name="T62" fmla="*/ 138 w 421"/>
                      <a:gd name="T63" fmla="*/ 27 h 75"/>
                      <a:gd name="T64" fmla="*/ 108 w 421"/>
                      <a:gd name="T65" fmla="*/ 24 h 75"/>
                      <a:gd name="T66" fmla="*/ 78 w 421"/>
                      <a:gd name="T67" fmla="*/ 19 h 75"/>
                      <a:gd name="T68" fmla="*/ 49 w 421"/>
                      <a:gd name="T69" fmla="*/ 15 h 75"/>
                      <a:gd name="T70" fmla="*/ 35 w 421"/>
                      <a:gd name="T71" fmla="*/ 12 h 75"/>
                      <a:gd name="T72" fmla="*/ 22 w 421"/>
                      <a:gd name="T73" fmla="*/ 9 h 75"/>
                      <a:gd name="T74" fmla="*/ 10 w 421"/>
                      <a:gd name="T75" fmla="*/ 4 h 75"/>
                      <a:gd name="T76" fmla="*/ 0 w 421"/>
                      <a:gd name="T77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421" h="75">
                        <a:moveTo>
                          <a:pt x="0" y="0"/>
                        </a:moveTo>
                        <a:lnTo>
                          <a:pt x="0" y="42"/>
                        </a:lnTo>
                        <a:lnTo>
                          <a:pt x="8" y="46"/>
                        </a:lnTo>
                        <a:lnTo>
                          <a:pt x="22" y="52"/>
                        </a:lnTo>
                        <a:lnTo>
                          <a:pt x="43" y="58"/>
                        </a:lnTo>
                        <a:lnTo>
                          <a:pt x="67" y="63"/>
                        </a:lnTo>
                        <a:lnTo>
                          <a:pt x="97" y="68"/>
                        </a:lnTo>
                        <a:lnTo>
                          <a:pt x="130" y="72"/>
                        </a:lnTo>
                        <a:lnTo>
                          <a:pt x="169" y="74"/>
                        </a:lnTo>
                        <a:lnTo>
                          <a:pt x="211" y="75"/>
                        </a:lnTo>
                        <a:lnTo>
                          <a:pt x="253" y="74"/>
                        </a:lnTo>
                        <a:lnTo>
                          <a:pt x="290" y="72"/>
                        </a:lnTo>
                        <a:lnTo>
                          <a:pt x="325" y="68"/>
                        </a:lnTo>
                        <a:lnTo>
                          <a:pt x="355" y="63"/>
                        </a:lnTo>
                        <a:lnTo>
                          <a:pt x="379" y="58"/>
                        </a:lnTo>
                        <a:lnTo>
                          <a:pt x="399" y="52"/>
                        </a:lnTo>
                        <a:lnTo>
                          <a:pt x="414" y="47"/>
                        </a:lnTo>
                        <a:lnTo>
                          <a:pt x="421" y="42"/>
                        </a:lnTo>
                        <a:lnTo>
                          <a:pt x="421" y="0"/>
                        </a:lnTo>
                        <a:lnTo>
                          <a:pt x="410" y="4"/>
                        </a:lnTo>
                        <a:lnTo>
                          <a:pt x="399" y="9"/>
                        </a:lnTo>
                        <a:lnTo>
                          <a:pt x="386" y="12"/>
                        </a:lnTo>
                        <a:lnTo>
                          <a:pt x="373" y="15"/>
                        </a:lnTo>
                        <a:lnTo>
                          <a:pt x="344" y="19"/>
                        </a:lnTo>
                        <a:lnTo>
                          <a:pt x="314" y="24"/>
                        </a:lnTo>
                        <a:lnTo>
                          <a:pt x="284" y="27"/>
                        </a:lnTo>
                        <a:lnTo>
                          <a:pt x="256" y="29"/>
                        </a:lnTo>
                        <a:lnTo>
                          <a:pt x="231" y="29"/>
                        </a:lnTo>
                        <a:lnTo>
                          <a:pt x="211" y="30"/>
                        </a:lnTo>
                        <a:lnTo>
                          <a:pt x="191" y="29"/>
                        </a:lnTo>
                        <a:lnTo>
                          <a:pt x="166" y="28"/>
                        </a:lnTo>
                        <a:lnTo>
                          <a:pt x="138" y="27"/>
                        </a:lnTo>
                        <a:lnTo>
                          <a:pt x="108" y="24"/>
                        </a:lnTo>
                        <a:lnTo>
                          <a:pt x="78" y="19"/>
                        </a:lnTo>
                        <a:lnTo>
                          <a:pt x="49" y="15"/>
                        </a:lnTo>
                        <a:lnTo>
                          <a:pt x="35" y="12"/>
                        </a:lnTo>
                        <a:lnTo>
                          <a:pt x="22" y="9"/>
                        </a:lnTo>
                        <a:lnTo>
                          <a:pt x="10" y="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GB" noProof="1"/>
                  </a:p>
                </p:txBody>
              </p:sp>
            </p:grpSp>
          </p:grpSp>
          <p:grpSp>
            <p:nvGrpSpPr>
              <p:cNvPr id="37" name="Group 36" descr="Icons of bar chart and line graph.">
                <a:extLst>
                  <a:ext uri="{FF2B5EF4-FFF2-40B4-BE49-F238E27FC236}">
                    <a16:creationId xmlns:a16="http://schemas.microsoft.com/office/drawing/2014/main" id="{8FD6490B-19C2-485F-AFEC-CD0FEB176EC5}"/>
                  </a:ext>
                </a:extLst>
              </p:cNvPr>
              <p:cNvGrpSpPr/>
              <p:nvPr/>
            </p:nvGrpSpPr>
            <p:grpSpPr>
              <a:xfrm>
                <a:off x="4458790" y="2292632"/>
                <a:ext cx="347679" cy="347679"/>
                <a:chOff x="4319588" y="2492375"/>
                <a:chExt cx="287338" cy="287338"/>
              </a:xfrm>
              <a:solidFill>
                <a:schemeClr val="bg1"/>
              </a:solidFill>
            </p:grpSpPr>
            <p:sp>
              <p:nvSpPr>
                <p:cNvPr id="46" name="Freeform 372">
                  <a:extLst>
                    <a:ext uri="{FF2B5EF4-FFF2-40B4-BE49-F238E27FC236}">
                      <a16:creationId xmlns:a16="http://schemas.microsoft.com/office/drawing/2014/main" id="{8314FE90-D4C7-4C2F-B721-8156DC691D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588" y="2587625"/>
                  <a:ext cx="287338" cy="192088"/>
                </a:xfrm>
                <a:custGeom>
                  <a:avLst/>
                  <a:gdLst>
                    <a:gd name="T0" fmla="*/ 843 w 904"/>
                    <a:gd name="T1" fmla="*/ 572 h 602"/>
                    <a:gd name="T2" fmla="*/ 843 w 904"/>
                    <a:gd name="T3" fmla="*/ 12 h 602"/>
                    <a:gd name="T4" fmla="*/ 841 w 904"/>
                    <a:gd name="T5" fmla="*/ 7 h 602"/>
                    <a:gd name="T6" fmla="*/ 836 w 904"/>
                    <a:gd name="T7" fmla="*/ 3 h 602"/>
                    <a:gd name="T8" fmla="*/ 831 w 904"/>
                    <a:gd name="T9" fmla="*/ 1 h 602"/>
                    <a:gd name="T10" fmla="*/ 708 w 904"/>
                    <a:gd name="T11" fmla="*/ 0 h 602"/>
                    <a:gd name="T12" fmla="*/ 702 w 904"/>
                    <a:gd name="T13" fmla="*/ 2 h 602"/>
                    <a:gd name="T14" fmla="*/ 697 w 904"/>
                    <a:gd name="T15" fmla="*/ 5 h 602"/>
                    <a:gd name="T16" fmla="*/ 694 w 904"/>
                    <a:gd name="T17" fmla="*/ 9 h 602"/>
                    <a:gd name="T18" fmla="*/ 693 w 904"/>
                    <a:gd name="T19" fmla="*/ 16 h 602"/>
                    <a:gd name="T20" fmla="*/ 632 w 904"/>
                    <a:gd name="T21" fmla="*/ 572 h 602"/>
                    <a:gd name="T22" fmla="*/ 632 w 904"/>
                    <a:gd name="T23" fmla="*/ 283 h 602"/>
                    <a:gd name="T24" fmla="*/ 630 w 904"/>
                    <a:gd name="T25" fmla="*/ 277 h 602"/>
                    <a:gd name="T26" fmla="*/ 626 w 904"/>
                    <a:gd name="T27" fmla="*/ 274 h 602"/>
                    <a:gd name="T28" fmla="*/ 621 w 904"/>
                    <a:gd name="T29" fmla="*/ 271 h 602"/>
                    <a:gd name="T30" fmla="*/ 497 w 904"/>
                    <a:gd name="T31" fmla="*/ 271 h 602"/>
                    <a:gd name="T32" fmla="*/ 491 w 904"/>
                    <a:gd name="T33" fmla="*/ 272 h 602"/>
                    <a:gd name="T34" fmla="*/ 487 w 904"/>
                    <a:gd name="T35" fmla="*/ 275 h 602"/>
                    <a:gd name="T36" fmla="*/ 483 w 904"/>
                    <a:gd name="T37" fmla="*/ 281 h 602"/>
                    <a:gd name="T38" fmla="*/ 482 w 904"/>
                    <a:gd name="T39" fmla="*/ 286 h 602"/>
                    <a:gd name="T40" fmla="*/ 421 w 904"/>
                    <a:gd name="T41" fmla="*/ 572 h 602"/>
                    <a:gd name="T42" fmla="*/ 421 w 904"/>
                    <a:gd name="T43" fmla="*/ 193 h 602"/>
                    <a:gd name="T44" fmla="*/ 419 w 904"/>
                    <a:gd name="T45" fmla="*/ 187 h 602"/>
                    <a:gd name="T46" fmla="*/ 415 w 904"/>
                    <a:gd name="T47" fmla="*/ 183 h 602"/>
                    <a:gd name="T48" fmla="*/ 409 w 904"/>
                    <a:gd name="T49" fmla="*/ 181 h 602"/>
                    <a:gd name="T50" fmla="*/ 286 w 904"/>
                    <a:gd name="T51" fmla="*/ 181 h 602"/>
                    <a:gd name="T52" fmla="*/ 281 w 904"/>
                    <a:gd name="T53" fmla="*/ 182 h 602"/>
                    <a:gd name="T54" fmla="*/ 275 w 904"/>
                    <a:gd name="T55" fmla="*/ 185 h 602"/>
                    <a:gd name="T56" fmla="*/ 272 w 904"/>
                    <a:gd name="T57" fmla="*/ 190 h 602"/>
                    <a:gd name="T58" fmla="*/ 271 w 904"/>
                    <a:gd name="T59" fmla="*/ 196 h 602"/>
                    <a:gd name="T60" fmla="*/ 211 w 904"/>
                    <a:gd name="T61" fmla="*/ 572 h 602"/>
                    <a:gd name="T62" fmla="*/ 211 w 904"/>
                    <a:gd name="T63" fmla="*/ 404 h 602"/>
                    <a:gd name="T64" fmla="*/ 209 w 904"/>
                    <a:gd name="T65" fmla="*/ 399 h 602"/>
                    <a:gd name="T66" fmla="*/ 205 w 904"/>
                    <a:gd name="T67" fmla="*/ 394 h 602"/>
                    <a:gd name="T68" fmla="*/ 199 w 904"/>
                    <a:gd name="T69" fmla="*/ 392 h 602"/>
                    <a:gd name="T70" fmla="*/ 76 w 904"/>
                    <a:gd name="T71" fmla="*/ 391 h 602"/>
                    <a:gd name="T72" fmla="*/ 69 w 904"/>
                    <a:gd name="T73" fmla="*/ 392 h 602"/>
                    <a:gd name="T74" fmla="*/ 65 w 904"/>
                    <a:gd name="T75" fmla="*/ 396 h 602"/>
                    <a:gd name="T76" fmla="*/ 62 w 904"/>
                    <a:gd name="T77" fmla="*/ 401 h 602"/>
                    <a:gd name="T78" fmla="*/ 61 w 904"/>
                    <a:gd name="T79" fmla="*/ 406 h 602"/>
                    <a:gd name="T80" fmla="*/ 15 w 904"/>
                    <a:gd name="T81" fmla="*/ 572 h 602"/>
                    <a:gd name="T82" fmla="*/ 9 w 904"/>
                    <a:gd name="T83" fmla="*/ 573 h 602"/>
                    <a:gd name="T84" fmla="*/ 5 w 904"/>
                    <a:gd name="T85" fmla="*/ 577 h 602"/>
                    <a:gd name="T86" fmla="*/ 2 w 904"/>
                    <a:gd name="T87" fmla="*/ 581 h 602"/>
                    <a:gd name="T88" fmla="*/ 0 w 904"/>
                    <a:gd name="T89" fmla="*/ 587 h 602"/>
                    <a:gd name="T90" fmla="*/ 2 w 904"/>
                    <a:gd name="T91" fmla="*/ 593 h 602"/>
                    <a:gd name="T92" fmla="*/ 5 w 904"/>
                    <a:gd name="T93" fmla="*/ 598 h 602"/>
                    <a:gd name="T94" fmla="*/ 9 w 904"/>
                    <a:gd name="T95" fmla="*/ 601 h 602"/>
                    <a:gd name="T96" fmla="*/ 15 w 904"/>
                    <a:gd name="T97" fmla="*/ 602 h 602"/>
                    <a:gd name="T98" fmla="*/ 196 w 904"/>
                    <a:gd name="T99" fmla="*/ 602 h 602"/>
                    <a:gd name="T100" fmla="*/ 406 w 904"/>
                    <a:gd name="T101" fmla="*/ 602 h 602"/>
                    <a:gd name="T102" fmla="*/ 617 w 904"/>
                    <a:gd name="T103" fmla="*/ 602 h 602"/>
                    <a:gd name="T104" fmla="*/ 828 w 904"/>
                    <a:gd name="T105" fmla="*/ 602 h 602"/>
                    <a:gd name="T106" fmla="*/ 891 w 904"/>
                    <a:gd name="T107" fmla="*/ 602 h 602"/>
                    <a:gd name="T108" fmla="*/ 896 w 904"/>
                    <a:gd name="T109" fmla="*/ 600 h 602"/>
                    <a:gd name="T110" fmla="*/ 901 w 904"/>
                    <a:gd name="T111" fmla="*/ 596 h 602"/>
                    <a:gd name="T112" fmla="*/ 903 w 904"/>
                    <a:gd name="T113" fmla="*/ 591 h 602"/>
                    <a:gd name="T114" fmla="*/ 903 w 904"/>
                    <a:gd name="T115" fmla="*/ 584 h 602"/>
                    <a:gd name="T116" fmla="*/ 901 w 904"/>
                    <a:gd name="T117" fmla="*/ 579 h 602"/>
                    <a:gd name="T118" fmla="*/ 896 w 904"/>
                    <a:gd name="T119" fmla="*/ 575 h 602"/>
                    <a:gd name="T120" fmla="*/ 891 w 904"/>
                    <a:gd name="T121" fmla="*/ 572 h 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904" h="602">
                      <a:moveTo>
                        <a:pt x="889" y="572"/>
                      </a:moveTo>
                      <a:lnTo>
                        <a:pt x="843" y="572"/>
                      </a:lnTo>
                      <a:lnTo>
                        <a:pt x="843" y="16"/>
                      </a:lnTo>
                      <a:lnTo>
                        <a:pt x="843" y="12"/>
                      </a:lnTo>
                      <a:lnTo>
                        <a:pt x="842" y="9"/>
                      </a:lnTo>
                      <a:lnTo>
                        <a:pt x="841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4" y="2"/>
                      </a:lnTo>
                      <a:lnTo>
                        <a:pt x="831" y="1"/>
                      </a:lnTo>
                      <a:lnTo>
                        <a:pt x="828" y="1"/>
                      </a:lnTo>
                      <a:lnTo>
                        <a:pt x="708" y="0"/>
                      </a:lnTo>
                      <a:lnTo>
                        <a:pt x="704" y="1"/>
                      </a:lnTo>
                      <a:lnTo>
                        <a:pt x="702" y="2"/>
                      </a:lnTo>
                      <a:lnTo>
                        <a:pt x="699" y="3"/>
                      </a:lnTo>
                      <a:lnTo>
                        <a:pt x="697" y="5"/>
                      </a:lnTo>
                      <a:lnTo>
                        <a:pt x="695" y="7"/>
                      </a:lnTo>
                      <a:lnTo>
                        <a:pt x="694" y="9"/>
                      </a:lnTo>
                      <a:lnTo>
                        <a:pt x="693" y="12"/>
                      </a:lnTo>
                      <a:lnTo>
                        <a:pt x="693" y="16"/>
                      </a:lnTo>
                      <a:lnTo>
                        <a:pt x="693" y="572"/>
                      </a:lnTo>
                      <a:lnTo>
                        <a:pt x="632" y="572"/>
                      </a:lnTo>
                      <a:lnTo>
                        <a:pt x="632" y="286"/>
                      </a:lnTo>
                      <a:lnTo>
                        <a:pt x="632" y="283"/>
                      </a:lnTo>
                      <a:lnTo>
                        <a:pt x="631" y="281"/>
                      </a:lnTo>
                      <a:lnTo>
                        <a:pt x="630" y="277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3" y="272"/>
                      </a:lnTo>
                      <a:lnTo>
                        <a:pt x="621" y="271"/>
                      </a:lnTo>
                      <a:lnTo>
                        <a:pt x="617" y="271"/>
                      </a:lnTo>
                      <a:lnTo>
                        <a:pt x="497" y="271"/>
                      </a:lnTo>
                      <a:lnTo>
                        <a:pt x="494" y="271"/>
                      </a:lnTo>
                      <a:lnTo>
                        <a:pt x="491" y="272"/>
                      </a:lnTo>
                      <a:lnTo>
                        <a:pt x="489" y="274"/>
                      </a:lnTo>
                      <a:lnTo>
                        <a:pt x="487" y="275"/>
                      </a:lnTo>
                      <a:lnTo>
                        <a:pt x="484" y="277"/>
                      </a:lnTo>
                      <a:lnTo>
                        <a:pt x="483" y="281"/>
                      </a:lnTo>
                      <a:lnTo>
                        <a:pt x="482" y="283"/>
                      </a:lnTo>
                      <a:lnTo>
                        <a:pt x="482" y="286"/>
                      </a:lnTo>
                      <a:lnTo>
                        <a:pt x="482" y="572"/>
                      </a:lnTo>
                      <a:lnTo>
                        <a:pt x="421" y="572"/>
                      </a:lnTo>
                      <a:lnTo>
                        <a:pt x="421" y="196"/>
                      </a:lnTo>
                      <a:lnTo>
                        <a:pt x="421" y="193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3"/>
                      </a:lnTo>
                      <a:lnTo>
                        <a:pt x="413" y="182"/>
                      </a:lnTo>
                      <a:lnTo>
                        <a:pt x="409" y="181"/>
                      </a:lnTo>
                      <a:lnTo>
                        <a:pt x="406" y="181"/>
                      </a:lnTo>
                      <a:lnTo>
                        <a:pt x="286" y="181"/>
                      </a:lnTo>
                      <a:lnTo>
                        <a:pt x="283" y="181"/>
                      </a:lnTo>
                      <a:lnTo>
                        <a:pt x="281" y="182"/>
                      </a:lnTo>
                      <a:lnTo>
                        <a:pt x="277" y="183"/>
                      </a:lnTo>
                      <a:lnTo>
                        <a:pt x="275" y="185"/>
                      </a:lnTo>
                      <a:lnTo>
                        <a:pt x="273" y="187"/>
                      </a:lnTo>
                      <a:lnTo>
                        <a:pt x="272" y="190"/>
                      </a:lnTo>
                      <a:lnTo>
                        <a:pt x="271" y="193"/>
                      </a:lnTo>
                      <a:lnTo>
                        <a:pt x="271" y="196"/>
                      </a:lnTo>
                      <a:lnTo>
                        <a:pt x="271" y="572"/>
                      </a:lnTo>
                      <a:lnTo>
                        <a:pt x="211" y="572"/>
                      </a:lnTo>
                      <a:lnTo>
                        <a:pt x="211" y="406"/>
                      </a:lnTo>
                      <a:lnTo>
                        <a:pt x="211" y="404"/>
                      </a:lnTo>
                      <a:lnTo>
                        <a:pt x="210" y="401"/>
                      </a:lnTo>
                      <a:lnTo>
                        <a:pt x="209" y="399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3"/>
                      </a:lnTo>
                      <a:lnTo>
                        <a:pt x="199" y="392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2"/>
                      </a:lnTo>
                      <a:lnTo>
                        <a:pt x="69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9"/>
                      </a:lnTo>
                      <a:lnTo>
                        <a:pt x="62" y="401"/>
                      </a:lnTo>
                      <a:lnTo>
                        <a:pt x="61" y="404"/>
                      </a:lnTo>
                      <a:lnTo>
                        <a:pt x="61" y="406"/>
                      </a:lnTo>
                      <a:lnTo>
                        <a:pt x="61" y="572"/>
                      </a:lnTo>
                      <a:lnTo>
                        <a:pt x="15" y="572"/>
                      </a:lnTo>
                      <a:lnTo>
                        <a:pt x="13" y="572"/>
                      </a:lnTo>
                      <a:lnTo>
                        <a:pt x="9" y="573"/>
                      </a:lnTo>
                      <a:lnTo>
                        <a:pt x="7" y="575"/>
                      </a:lnTo>
                      <a:lnTo>
                        <a:pt x="5" y="577"/>
                      </a:lnTo>
                      <a:lnTo>
                        <a:pt x="3" y="579"/>
                      </a:lnTo>
                      <a:lnTo>
                        <a:pt x="2" y="581"/>
                      </a:lnTo>
                      <a:lnTo>
                        <a:pt x="1" y="584"/>
                      </a:lnTo>
                      <a:lnTo>
                        <a:pt x="0" y="587"/>
                      </a:lnTo>
                      <a:lnTo>
                        <a:pt x="1" y="591"/>
                      </a:lnTo>
                      <a:lnTo>
                        <a:pt x="2" y="593"/>
                      </a:lnTo>
                      <a:lnTo>
                        <a:pt x="3" y="596"/>
                      </a:lnTo>
                      <a:lnTo>
                        <a:pt x="5" y="598"/>
                      </a:lnTo>
                      <a:lnTo>
                        <a:pt x="7" y="600"/>
                      </a:lnTo>
                      <a:lnTo>
                        <a:pt x="9" y="601"/>
                      </a:lnTo>
                      <a:lnTo>
                        <a:pt x="13" y="602"/>
                      </a:lnTo>
                      <a:lnTo>
                        <a:pt x="15" y="602"/>
                      </a:lnTo>
                      <a:lnTo>
                        <a:pt x="76" y="602"/>
                      </a:lnTo>
                      <a:lnTo>
                        <a:pt x="196" y="602"/>
                      </a:lnTo>
                      <a:lnTo>
                        <a:pt x="286" y="602"/>
                      </a:lnTo>
                      <a:lnTo>
                        <a:pt x="406" y="602"/>
                      </a:lnTo>
                      <a:lnTo>
                        <a:pt x="497" y="602"/>
                      </a:lnTo>
                      <a:lnTo>
                        <a:pt x="617" y="602"/>
                      </a:lnTo>
                      <a:lnTo>
                        <a:pt x="708" y="602"/>
                      </a:lnTo>
                      <a:lnTo>
                        <a:pt x="828" y="602"/>
                      </a:lnTo>
                      <a:lnTo>
                        <a:pt x="889" y="602"/>
                      </a:lnTo>
                      <a:lnTo>
                        <a:pt x="891" y="602"/>
                      </a:lnTo>
                      <a:lnTo>
                        <a:pt x="894" y="601"/>
                      </a:lnTo>
                      <a:lnTo>
                        <a:pt x="896" y="600"/>
                      </a:lnTo>
                      <a:lnTo>
                        <a:pt x="898" y="598"/>
                      </a:lnTo>
                      <a:lnTo>
                        <a:pt x="901" y="596"/>
                      </a:lnTo>
                      <a:lnTo>
                        <a:pt x="902" y="593"/>
                      </a:lnTo>
                      <a:lnTo>
                        <a:pt x="903" y="591"/>
                      </a:lnTo>
                      <a:lnTo>
                        <a:pt x="904" y="587"/>
                      </a:lnTo>
                      <a:lnTo>
                        <a:pt x="903" y="584"/>
                      </a:lnTo>
                      <a:lnTo>
                        <a:pt x="902" y="581"/>
                      </a:lnTo>
                      <a:lnTo>
                        <a:pt x="901" y="579"/>
                      </a:lnTo>
                      <a:lnTo>
                        <a:pt x="898" y="577"/>
                      </a:lnTo>
                      <a:lnTo>
                        <a:pt x="896" y="575"/>
                      </a:lnTo>
                      <a:lnTo>
                        <a:pt x="894" y="573"/>
                      </a:lnTo>
                      <a:lnTo>
                        <a:pt x="891" y="572"/>
                      </a:lnTo>
                      <a:lnTo>
                        <a:pt x="889" y="5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dirty="0"/>
                </a:p>
              </p:txBody>
            </p:sp>
            <p:sp>
              <p:nvSpPr>
                <p:cNvPr id="55" name="Freeform 373">
                  <a:extLst>
                    <a:ext uri="{FF2B5EF4-FFF2-40B4-BE49-F238E27FC236}">
                      <a16:creationId xmlns:a16="http://schemas.microsoft.com/office/drawing/2014/main" id="{0B76F06D-5A0C-456B-B859-D57CF0C0C1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8638" y="2492375"/>
                  <a:ext cx="252413" cy="157163"/>
                </a:xfrm>
                <a:custGeom>
                  <a:avLst/>
                  <a:gdLst>
                    <a:gd name="T0" fmla="*/ 77 w 797"/>
                    <a:gd name="T1" fmla="*/ 494 h 497"/>
                    <a:gd name="T2" fmla="*/ 97 w 797"/>
                    <a:gd name="T3" fmla="*/ 483 h 497"/>
                    <a:gd name="T4" fmla="*/ 112 w 797"/>
                    <a:gd name="T5" fmla="*/ 466 h 497"/>
                    <a:gd name="T6" fmla="*/ 120 w 797"/>
                    <a:gd name="T7" fmla="*/ 443 h 497"/>
                    <a:gd name="T8" fmla="*/ 116 w 797"/>
                    <a:gd name="T9" fmla="*/ 416 h 497"/>
                    <a:gd name="T10" fmla="*/ 267 w 797"/>
                    <a:gd name="T11" fmla="*/ 298 h 497"/>
                    <a:gd name="T12" fmla="*/ 300 w 797"/>
                    <a:gd name="T13" fmla="*/ 299 h 497"/>
                    <a:gd name="T14" fmla="*/ 325 w 797"/>
                    <a:gd name="T15" fmla="*/ 287 h 497"/>
                    <a:gd name="T16" fmla="*/ 451 w 797"/>
                    <a:gd name="T17" fmla="*/ 327 h 497"/>
                    <a:gd name="T18" fmla="*/ 454 w 797"/>
                    <a:gd name="T19" fmla="*/ 349 h 497"/>
                    <a:gd name="T20" fmla="*/ 464 w 797"/>
                    <a:gd name="T21" fmla="*/ 369 h 497"/>
                    <a:gd name="T22" fmla="*/ 482 w 797"/>
                    <a:gd name="T23" fmla="*/ 384 h 497"/>
                    <a:gd name="T24" fmla="*/ 505 w 797"/>
                    <a:gd name="T25" fmla="*/ 391 h 497"/>
                    <a:gd name="T26" fmla="*/ 529 w 797"/>
                    <a:gd name="T27" fmla="*/ 389 h 497"/>
                    <a:gd name="T28" fmla="*/ 550 w 797"/>
                    <a:gd name="T29" fmla="*/ 378 h 497"/>
                    <a:gd name="T30" fmla="*/ 564 w 797"/>
                    <a:gd name="T31" fmla="*/ 360 h 497"/>
                    <a:gd name="T32" fmla="*/ 571 w 797"/>
                    <a:gd name="T33" fmla="*/ 337 h 497"/>
                    <a:gd name="T34" fmla="*/ 565 w 797"/>
                    <a:gd name="T35" fmla="*/ 304 h 497"/>
                    <a:gd name="T36" fmla="*/ 724 w 797"/>
                    <a:gd name="T37" fmla="*/ 119 h 497"/>
                    <a:gd name="T38" fmla="*/ 750 w 797"/>
                    <a:gd name="T39" fmla="*/ 119 h 497"/>
                    <a:gd name="T40" fmla="*/ 771 w 797"/>
                    <a:gd name="T41" fmla="*/ 110 h 497"/>
                    <a:gd name="T42" fmla="*/ 787 w 797"/>
                    <a:gd name="T43" fmla="*/ 94 h 497"/>
                    <a:gd name="T44" fmla="*/ 796 w 797"/>
                    <a:gd name="T45" fmla="*/ 72 h 497"/>
                    <a:gd name="T46" fmla="*/ 796 w 797"/>
                    <a:gd name="T47" fmla="*/ 48 h 497"/>
                    <a:gd name="T48" fmla="*/ 787 w 797"/>
                    <a:gd name="T49" fmla="*/ 27 h 497"/>
                    <a:gd name="T50" fmla="*/ 771 w 797"/>
                    <a:gd name="T51" fmla="*/ 10 h 497"/>
                    <a:gd name="T52" fmla="*/ 750 w 797"/>
                    <a:gd name="T53" fmla="*/ 1 h 497"/>
                    <a:gd name="T54" fmla="*/ 725 w 797"/>
                    <a:gd name="T55" fmla="*/ 1 h 497"/>
                    <a:gd name="T56" fmla="*/ 703 w 797"/>
                    <a:gd name="T57" fmla="*/ 10 h 497"/>
                    <a:gd name="T58" fmla="*/ 687 w 797"/>
                    <a:gd name="T59" fmla="*/ 27 h 497"/>
                    <a:gd name="T60" fmla="*/ 678 w 797"/>
                    <a:gd name="T61" fmla="*/ 48 h 497"/>
                    <a:gd name="T62" fmla="*/ 680 w 797"/>
                    <a:gd name="T63" fmla="*/ 79 h 497"/>
                    <a:gd name="T64" fmla="*/ 531 w 797"/>
                    <a:gd name="T65" fmla="*/ 275 h 497"/>
                    <a:gd name="T66" fmla="*/ 504 w 797"/>
                    <a:gd name="T67" fmla="*/ 272 h 497"/>
                    <a:gd name="T68" fmla="*/ 478 w 797"/>
                    <a:gd name="T69" fmla="*/ 281 h 497"/>
                    <a:gd name="T70" fmla="*/ 345 w 797"/>
                    <a:gd name="T71" fmla="*/ 248 h 497"/>
                    <a:gd name="T72" fmla="*/ 344 w 797"/>
                    <a:gd name="T73" fmla="*/ 229 h 497"/>
                    <a:gd name="T74" fmla="*/ 336 w 797"/>
                    <a:gd name="T75" fmla="*/ 207 h 497"/>
                    <a:gd name="T76" fmla="*/ 319 w 797"/>
                    <a:gd name="T77" fmla="*/ 191 h 497"/>
                    <a:gd name="T78" fmla="*/ 298 w 797"/>
                    <a:gd name="T79" fmla="*/ 181 h 497"/>
                    <a:gd name="T80" fmla="*/ 273 w 797"/>
                    <a:gd name="T81" fmla="*/ 181 h 497"/>
                    <a:gd name="T82" fmla="*/ 252 w 797"/>
                    <a:gd name="T83" fmla="*/ 191 h 497"/>
                    <a:gd name="T84" fmla="*/ 236 w 797"/>
                    <a:gd name="T85" fmla="*/ 207 h 497"/>
                    <a:gd name="T86" fmla="*/ 226 w 797"/>
                    <a:gd name="T87" fmla="*/ 229 h 497"/>
                    <a:gd name="T88" fmla="*/ 227 w 797"/>
                    <a:gd name="T89" fmla="*/ 254 h 497"/>
                    <a:gd name="T90" fmla="*/ 86 w 797"/>
                    <a:gd name="T91" fmla="*/ 382 h 497"/>
                    <a:gd name="T92" fmla="*/ 53 w 797"/>
                    <a:gd name="T93" fmla="*/ 377 h 497"/>
                    <a:gd name="T94" fmla="*/ 31 w 797"/>
                    <a:gd name="T95" fmla="*/ 383 h 497"/>
                    <a:gd name="T96" fmla="*/ 13 w 797"/>
                    <a:gd name="T97" fmla="*/ 398 h 497"/>
                    <a:gd name="T98" fmla="*/ 2 w 797"/>
                    <a:gd name="T99" fmla="*/ 419 h 497"/>
                    <a:gd name="T100" fmla="*/ 0 w 797"/>
                    <a:gd name="T101" fmla="*/ 443 h 497"/>
                    <a:gd name="T102" fmla="*/ 6 w 797"/>
                    <a:gd name="T103" fmla="*/ 466 h 497"/>
                    <a:gd name="T104" fmla="*/ 21 w 797"/>
                    <a:gd name="T105" fmla="*/ 483 h 497"/>
                    <a:gd name="T106" fmla="*/ 42 w 797"/>
                    <a:gd name="T107" fmla="*/ 49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797" h="497">
                      <a:moveTo>
                        <a:pt x="60" y="497"/>
                      </a:moveTo>
                      <a:lnTo>
                        <a:pt x="65" y="497"/>
                      </a:lnTo>
                      <a:lnTo>
                        <a:pt x="72" y="496"/>
                      </a:lnTo>
                      <a:lnTo>
                        <a:pt x="77" y="494"/>
                      </a:lnTo>
                      <a:lnTo>
                        <a:pt x="83" y="493"/>
                      </a:lnTo>
                      <a:lnTo>
                        <a:pt x="89" y="489"/>
                      </a:lnTo>
                      <a:lnTo>
                        <a:pt x="93" y="486"/>
                      </a:lnTo>
                      <a:lnTo>
                        <a:pt x="97" y="483"/>
                      </a:lnTo>
                      <a:lnTo>
                        <a:pt x="102" y="480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2" y="466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9"/>
                      </a:lnTo>
                      <a:lnTo>
                        <a:pt x="120" y="443"/>
                      </a:lnTo>
                      <a:lnTo>
                        <a:pt x="120" y="437"/>
                      </a:lnTo>
                      <a:lnTo>
                        <a:pt x="119" y="429"/>
                      </a:lnTo>
                      <a:lnTo>
                        <a:pt x="118" y="423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0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7" y="301"/>
                      </a:lnTo>
                      <a:lnTo>
                        <a:pt x="285" y="302"/>
                      </a:lnTo>
                      <a:lnTo>
                        <a:pt x="293" y="301"/>
                      </a:lnTo>
                      <a:lnTo>
                        <a:pt x="300" y="299"/>
                      </a:lnTo>
                      <a:lnTo>
                        <a:pt x="307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7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2"/>
                      </a:lnTo>
                      <a:lnTo>
                        <a:pt x="451" y="337"/>
                      </a:lnTo>
                      <a:lnTo>
                        <a:pt x="452" y="343"/>
                      </a:lnTo>
                      <a:lnTo>
                        <a:pt x="454" y="349"/>
                      </a:lnTo>
                      <a:lnTo>
                        <a:pt x="456" y="354"/>
                      </a:lnTo>
                      <a:lnTo>
                        <a:pt x="458" y="360"/>
                      </a:lnTo>
                      <a:lnTo>
                        <a:pt x="461" y="365"/>
                      </a:lnTo>
                      <a:lnTo>
                        <a:pt x="464" y="369"/>
                      </a:lnTo>
                      <a:lnTo>
                        <a:pt x="469" y="374"/>
                      </a:lnTo>
                      <a:lnTo>
                        <a:pt x="473" y="378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8" y="386"/>
                      </a:lnTo>
                      <a:lnTo>
                        <a:pt x="493" y="389"/>
                      </a:lnTo>
                      <a:lnTo>
                        <a:pt x="499" y="391"/>
                      </a:lnTo>
                      <a:lnTo>
                        <a:pt x="505" y="391"/>
                      </a:lnTo>
                      <a:lnTo>
                        <a:pt x="511" y="392"/>
                      </a:lnTo>
                      <a:lnTo>
                        <a:pt x="518" y="391"/>
                      </a:lnTo>
                      <a:lnTo>
                        <a:pt x="523" y="391"/>
                      </a:lnTo>
                      <a:lnTo>
                        <a:pt x="529" y="389"/>
                      </a:lnTo>
                      <a:lnTo>
                        <a:pt x="535" y="386"/>
                      </a:lnTo>
                      <a:lnTo>
                        <a:pt x="540" y="384"/>
                      </a:lnTo>
                      <a:lnTo>
                        <a:pt x="545" y="381"/>
                      </a:lnTo>
                      <a:lnTo>
                        <a:pt x="550" y="378"/>
                      </a:lnTo>
                      <a:lnTo>
                        <a:pt x="553" y="374"/>
                      </a:lnTo>
                      <a:lnTo>
                        <a:pt x="558" y="369"/>
                      </a:lnTo>
                      <a:lnTo>
                        <a:pt x="561" y="365"/>
                      </a:lnTo>
                      <a:lnTo>
                        <a:pt x="564" y="360"/>
                      </a:lnTo>
                      <a:lnTo>
                        <a:pt x="567" y="354"/>
                      </a:lnTo>
                      <a:lnTo>
                        <a:pt x="568" y="349"/>
                      </a:lnTo>
                      <a:lnTo>
                        <a:pt x="570" y="343"/>
                      </a:lnTo>
                      <a:lnTo>
                        <a:pt x="571" y="337"/>
                      </a:lnTo>
                      <a:lnTo>
                        <a:pt x="571" y="332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60" y="296"/>
                      </a:lnTo>
                      <a:lnTo>
                        <a:pt x="711" y="114"/>
                      </a:lnTo>
                      <a:lnTo>
                        <a:pt x="717" y="117"/>
                      </a:lnTo>
                      <a:lnTo>
                        <a:pt x="724" y="119"/>
                      </a:lnTo>
                      <a:lnTo>
                        <a:pt x="730" y="120"/>
                      </a:lnTo>
                      <a:lnTo>
                        <a:pt x="737" y="120"/>
                      </a:lnTo>
                      <a:lnTo>
                        <a:pt x="743" y="120"/>
                      </a:lnTo>
                      <a:lnTo>
                        <a:pt x="750" y="119"/>
                      </a:lnTo>
                      <a:lnTo>
                        <a:pt x="755" y="118"/>
                      </a:lnTo>
                      <a:lnTo>
                        <a:pt x="760" y="116"/>
                      </a:lnTo>
                      <a:lnTo>
                        <a:pt x="766" y="113"/>
                      </a:lnTo>
                      <a:lnTo>
                        <a:pt x="771" y="110"/>
                      </a:lnTo>
                      <a:lnTo>
                        <a:pt x="775" y="106"/>
                      </a:lnTo>
                      <a:lnTo>
                        <a:pt x="780" y="103"/>
                      </a:lnTo>
                      <a:lnTo>
                        <a:pt x="784" y="99"/>
                      </a:lnTo>
                      <a:lnTo>
                        <a:pt x="787" y="94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5" y="79"/>
                      </a:lnTo>
                      <a:lnTo>
                        <a:pt x="796" y="72"/>
                      </a:lnTo>
                      <a:lnTo>
                        <a:pt x="797" y="67"/>
                      </a:lnTo>
                      <a:lnTo>
                        <a:pt x="797" y="60"/>
                      </a:lnTo>
                      <a:lnTo>
                        <a:pt x="797" y="54"/>
                      </a:lnTo>
                      <a:lnTo>
                        <a:pt x="796" y="48"/>
                      </a:lnTo>
                      <a:lnTo>
                        <a:pt x="795" y="42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7" y="27"/>
                      </a:lnTo>
                      <a:lnTo>
                        <a:pt x="784" y="22"/>
                      </a:lnTo>
                      <a:lnTo>
                        <a:pt x="780" y="17"/>
                      </a:lnTo>
                      <a:lnTo>
                        <a:pt x="775" y="14"/>
                      </a:lnTo>
                      <a:lnTo>
                        <a:pt x="771" y="10"/>
                      </a:lnTo>
                      <a:lnTo>
                        <a:pt x="766" y="8"/>
                      </a:lnTo>
                      <a:lnTo>
                        <a:pt x="760" y="5"/>
                      </a:lnTo>
                      <a:lnTo>
                        <a:pt x="755" y="2"/>
                      </a:lnTo>
                      <a:lnTo>
                        <a:pt x="750" y="1"/>
                      </a:lnTo>
                      <a:lnTo>
                        <a:pt x="743" y="0"/>
                      </a:lnTo>
                      <a:lnTo>
                        <a:pt x="737" y="0"/>
                      </a:lnTo>
                      <a:lnTo>
                        <a:pt x="731" y="0"/>
                      </a:lnTo>
                      <a:lnTo>
                        <a:pt x="725" y="1"/>
                      </a:lnTo>
                      <a:lnTo>
                        <a:pt x="719" y="2"/>
                      </a:lnTo>
                      <a:lnTo>
                        <a:pt x="713" y="5"/>
                      </a:lnTo>
                      <a:lnTo>
                        <a:pt x="709" y="8"/>
                      </a:lnTo>
                      <a:lnTo>
                        <a:pt x="703" y="10"/>
                      </a:lnTo>
                      <a:lnTo>
                        <a:pt x="699" y="14"/>
                      </a:lnTo>
                      <a:lnTo>
                        <a:pt x="695" y="17"/>
                      </a:lnTo>
                      <a:lnTo>
                        <a:pt x="691" y="22"/>
                      </a:lnTo>
                      <a:lnTo>
                        <a:pt x="687" y="27"/>
                      </a:lnTo>
                      <a:lnTo>
                        <a:pt x="684" y="31"/>
                      </a:lnTo>
                      <a:lnTo>
                        <a:pt x="682" y="37"/>
                      </a:lnTo>
                      <a:lnTo>
                        <a:pt x="680" y="42"/>
                      </a:lnTo>
                      <a:lnTo>
                        <a:pt x="678" y="48"/>
                      </a:lnTo>
                      <a:lnTo>
                        <a:pt x="677" y="54"/>
                      </a:lnTo>
                      <a:lnTo>
                        <a:pt x="677" y="60"/>
                      </a:lnTo>
                      <a:lnTo>
                        <a:pt x="678" y="70"/>
                      </a:lnTo>
                      <a:lnTo>
                        <a:pt x="680" y="79"/>
                      </a:lnTo>
                      <a:lnTo>
                        <a:pt x="683" y="87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1" y="275"/>
                      </a:lnTo>
                      <a:lnTo>
                        <a:pt x="524" y="273"/>
                      </a:lnTo>
                      <a:lnTo>
                        <a:pt x="518" y="272"/>
                      </a:lnTo>
                      <a:lnTo>
                        <a:pt x="511" y="271"/>
                      </a:lnTo>
                      <a:lnTo>
                        <a:pt x="504" y="272"/>
                      </a:lnTo>
                      <a:lnTo>
                        <a:pt x="496" y="273"/>
                      </a:lnTo>
                      <a:lnTo>
                        <a:pt x="490" y="275"/>
                      </a:lnTo>
                      <a:lnTo>
                        <a:pt x="484" y="278"/>
                      </a:lnTo>
                      <a:lnTo>
                        <a:pt x="478" y="281"/>
                      </a:lnTo>
                      <a:lnTo>
                        <a:pt x="472" y="286"/>
                      </a:lnTo>
                      <a:lnTo>
                        <a:pt x="467" y="291"/>
                      </a:lnTo>
                      <a:lnTo>
                        <a:pt x="463" y="295"/>
                      </a:lnTo>
                      <a:lnTo>
                        <a:pt x="345" y="248"/>
                      </a:lnTo>
                      <a:lnTo>
                        <a:pt x="345" y="245"/>
                      </a:lnTo>
                      <a:lnTo>
                        <a:pt x="345" y="240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3"/>
                      </a:lnTo>
                      <a:lnTo>
                        <a:pt x="336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1"/>
                      </a:lnTo>
                      <a:lnTo>
                        <a:pt x="292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1"/>
                      </a:lnTo>
                      <a:lnTo>
                        <a:pt x="268" y="184"/>
                      </a:lnTo>
                      <a:lnTo>
                        <a:pt x="262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8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3" y="213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0"/>
                      </a:lnTo>
                      <a:lnTo>
                        <a:pt x="226" y="248"/>
                      </a:lnTo>
                      <a:lnTo>
                        <a:pt x="227" y="254"/>
                      </a:lnTo>
                      <a:lnTo>
                        <a:pt x="229" y="261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2"/>
                      </a:lnTo>
                      <a:lnTo>
                        <a:pt x="78" y="379"/>
                      </a:lnTo>
                      <a:lnTo>
                        <a:pt x="68" y="377"/>
                      </a:lnTo>
                      <a:lnTo>
                        <a:pt x="60" y="377"/>
                      </a:lnTo>
                      <a:lnTo>
                        <a:pt x="53" y="377"/>
                      </a:lnTo>
                      <a:lnTo>
                        <a:pt x="47" y="378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3"/>
                      </a:lnTo>
                      <a:lnTo>
                        <a:pt x="26" y="386"/>
                      </a:lnTo>
                      <a:lnTo>
                        <a:pt x="21" y="391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9" y="402"/>
                      </a:lnTo>
                      <a:lnTo>
                        <a:pt x="6" y="408"/>
                      </a:lnTo>
                      <a:lnTo>
                        <a:pt x="4" y="413"/>
                      </a:lnTo>
                      <a:lnTo>
                        <a:pt x="2" y="419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7"/>
                      </a:lnTo>
                      <a:lnTo>
                        <a:pt x="0" y="443"/>
                      </a:lnTo>
                      <a:lnTo>
                        <a:pt x="1" y="449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6"/>
                      </a:lnTo>
                      <a:lnTo>
                        <a:pt x="9" y="470"/>
                      </a:lnTo>
                      <a:lnTo>
                        <a:pt x="13" y="475"/>
                      </a:lnTo>
                      <a:lnTo>
                        <a:pt x="17" y="480"/>
                      </a:lnTo>
                      <a:lnTo>
                        <a:pt x="21" y="483"/>
                      </a:lnTo>
                      <a:lnTo>
                        <a:pt x="26" y="486"/>
                      </a:lnTo>
                      <a:lnTo>
                        <a:pt x="31" y="489"/>
                      </a:lnTo>
                      <a:lnTo>
                        <a:pt x="36" y="493"/>
                      </a:lnTo>
                      <a:lnTo>
                        <a:pt x="42" y="494"/>
                      </a:lnTo>
                      <a:lnTo>
                        <a:pt x="47" y="496"/>
                      </a:lnTo>
                      <a:lnTo>
                        <a:pt x="53" y="497"/>
                      </a:lnTo>
                      <a:lnTo>
                        <a:pt x="60" y="4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GB" dirty="0"/>
                </a:p>
              </p:txBody>
            </p:sp>
          </p:grpSp>
        </p:grpSp>
        <p:sp>
          <p:nvSpPr>
            <p:cNvPr id="65" name="Freeform 4346" descr="Icon of box and whisker chart. ">
              <a:extLst>
                <a:ext uri="{FF2B5EF4-FFF2-40B4-BE49-F238E27FC236}">
                  <a16:creationId xmlns:a16="http://schemas.microsoft.com/office/drawing/2014/main" id="{2E6975EF-02D4-4D21-803F-381CF66EBA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43222" y="2264173"/>
              <a:ext cx="345758" cy="345758"/>
            </a:xfrm>
            <a:custGeom>
              <a:avLst/>
              <a:gdLst>
                <a:gd name="T0" fmla="*/ 706 w 898"/>
                <a:gd name="T1" fmla="*/ 479 h 898"/>
                <a:gd name="T2" fmla="*/ 652 w 898"/>
                <a:gd name="T3" fmla="*/ 556 h 898"/>
                <a:gd name="T4" fmla="*/ 632 w 898"/>
                <a:gd name="T5" fmla="*/ 551 h 898"/>
                <a:gd name="T6" fmla="*/ 576 w 898"/>
                <a:gd name="T7" fmla="*/ 477 h 898"/>
                <a:gd name="T8" fmla="*/ 571 w 898"/>
                <a:gd name="T9" fmla="*/ 398 h 898"/>
                <a:gd name="T10" fmla="*/ 628 w 898"/>
                <a:gd name="T11" fmla="*/ 129 h 898"/>
                <a:gd name="T12" fmla="*/ 643 w 898"/>
                <a:gd name="T13" fmla="*/ 114 h 898"/>
                <a:gd name="T14" fmla="*/ 658 w 898"/>
                <a:gd name="T15" fmla="*/ 129 h 898"/>
                <a:gd name="T16" fmla="*/ 717 w 898"/>
                <a:gd name="T17" fmla="*/ 398 h 898"/>
                <a:gd name="T18" fmla="*/ 621 w 898"/>
                <a:gd name="T19" fmla="*/ 758 h 898"/>
                <a:gd name="T20" fmla="*/ 589 w 898"/>
                <a:gd name="T21" fmla="*/ 727 h 898"/>
                <a:gd name="T22" fmla="*/ 589 w 898"/>
                <a:gd name="T23" fmla="*/ 680 h 898"/>
                <a:gd name="T24" fmla="*/ 621 w 898"/>
                <a:gd name="T25" fmla="*/ 648 h 898"/>
                <a:gd name="T26" fmla="*/ 667 w 898"/>
                <a:gd name="T27" fmla="*/ 648 h 898"/>
                <a:gd name="T28" fmla="*/ 699 w 898"/>
                <a:gd name="T29" fmla="*/ 680 h 898"/>
                <a:gd name="T30" fmla="*/ 699 w 898"/>
                <a:gd name="T31" fmla="*/ 727 h 898"/>
                <a:gd name="T32" fmla="*/ 667 w 898"/>
                <a:gd name="T33" fmla="*/ 758 h 898"/>
                <a:gd name="T34" fmla="*/ 536 w 898"/>
                <a:gd name="T35" fmla="*/ 294 h 898"/>
                <a:gd name="T36" fmla="*/ 479 w 898"/>
                <a:gd name="T37" fmla="*/ 546 h 898"/>
                <a:gd name="T38" fmla="*/ 461 w 898"/>
                <a:gd name="T39" fmla="*/ 558 h 898"/>
                <a:gd name="T40" fmla="*/ 450 w 898"/>
                <a:gd name="T41" fmla="*/ 299 h 898"/>
                <a:gd name="T42" fmla="*/ 390 w 898"/>
                <a:gd name="T43" fmla="*/ 287 h 898"/>
                <a:gd name="T44" fmla="*/ 398 w 898"/>
                <a:gd name="T45" fmla="*/ 211 h 898"/>
                <a:gd name="T46" fmla="*/ 454 w 898"/>
                <a:gd name="T47" fmla="*/ 118 h 898"/>
                <a:gd name="T48" fmla="*/ 475 w 898"/>
                <a:gd name="T49" fmla="*/ 118 h 898"/>
                <a:gd name="T50" fmla="*/ 530 w 898"/>
                <a:gd name="T51" fmla="*/ 211 h 898"/>
                <a:gd name="T52" fmla="*/ 465 w 898"/>
                <a:gd name="T53" fmla="*/ 763 h 898"/>
                <a:gd name="T54" fmla="*/ 422 w 898"/>
                <a:gd name="T55" fmla="*/ 745 h 898"/>
                <a:gd name="T56" fmla="*/ 405 w 898"/>
                <a:gd name="T57" fmla="*/ 703 h 898"/>
                <a:gd name="T58" fmla="*/ 422 w 898"/>
                <a:gd name="T59" fmla="*/ 661 h 898"/>
                <a:gd name="T60" fmla="*/ 465 w 898"/>
                <a:gd name="T61" fmla="*/ 643 h 898"/>
                <a:gd name="T62" fmla="*/ 506 w 898"/>
                <a:gd name="T63" fmla="*/ 661 h 898"/>
                <a:gd name="T64" fmla="*/ 525 w 898"/>
                <a:gd name="T65" fmla="*/ 703 h 898"/>
                <a:gd name="T66" fmla="*/ 506 w 898"/>
                <a:gd name="T67" fmla="*/ 745 h 898"/>
                <a:gd name="T68" fmla="*/ 465 w 898"/>
                <a:gd name="T69" fmla="*/ 763 h 898"/>
                <a:gd name="T70" fmla="*/ 318 w 898"/>
                <a:gd name="T71" fmla="*/ 419 h 898"/>
                <a:gd name="T72" fmla="*/ 263 w 898"/>
                <a:gd name="T73" fmla="*/ 556 h 898"/>
                <a:gd name="T74" fmla="*/ 242 w 898"/>
                <a:gd name="T75" fmla="*/ 551 h 898"/>
                <a:gd name="T76" fmla="*/ 186 w 898"/>
                <a:gd name="T77" fmla="*/ 417 h 898"/>
                <a:gd name="T78" fmla="*/ 181 w 898"/>
                <a:gd name="T79" fmla="*/ 339 h 898"/>
                <a:gd name="T80" fmla="*/ 240 w 898"/>
                <a:gd name="T81" fmla="*/ 129 h 898"/>
                <a:gd name="T82" fmla="*/ 255 w 898"/>
                <a:gd name="T83" fmla="*/ 114 h 898"/>
                <a:gd name="T84" fmla="*/ 270 w 898"/>
                <a:gd name="T85" fmla="*/ 129 h 898"/>
                <a:gd name="T86" fmla="*/ 329 w 898"/>
                <a:gd name="T87" fmla="*/ 339 h 898"/>
                <a:gd name="T88" fmla="*/ 231 w 898"/>
                <a:gd name="T89" fmla="*/ 758 h 898"/>
                <a:gd name="T90" fmla="*/ 200 w 898"/>
                <a:gd name="T91" fmla="*/ 727 h 898"/>
                <a:gd name="T92" fmla="*/ 200 w 898"/>
                <a:gd name="T93" fmla="*/ 680 h 898"/>
                <a:gd name="T94" fmla="*/ 231 w 898"/>
                <a:gd name="T95" fmla="*/ 648 h 898"/>
                <a:gd name="T96" fmla="*/ 278 w 898"/>
                <a:gd name="T97" fmla="*/ 648 h 898"/>
                <a:gd name="T98" fmla="*/ 311 w 898"/>
                <a:gd name="T99" fmla="*/ 680 h 898"/>
                <a:gd name="T100" fmla="*/ 311 w 898"/>
                <a:gd name="T101" fmla="*/ 727 h 898"/>
                <a:gd name="T102" fmla="*/ 278 w 898"/>
                <a:gd name="T103" fmla="*/ 758 h 898"/>
                <a:gd name="T104" fmla="*/ 10 w 898"/>
                <a:gd name="T105" fmla="*/ 2 h 898"/>
                <a:gd name="T106" fmla="*/ 1 w 898"/>
                <a:gd name="T107" fmla="*/ 886 h 898"/>
                <a:gd name="T108" fmla="*/ 883 w 898"/>
                <a:gd name="T109" fmla="*/ 898 h 898"/>
                <a:gd name="T110" fmla="*/ 898 w 898"/>
                <a:gd name="T111" fmla="*/ 883 h 898"/>
                <a:gd name="T112" fmla="*/ 886 w 898"/>
                <a:gd name="T113" fmla="*/ 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8" h="898">
                  <a:moveTo>
                    <a:pt x="718" y="464"/>
                  </a:moveTo>
                  <a:lnTo>
                    <a:pt x="718" y="467"/>
                  </a:lnTo>
                  <a:lnTo>
                    <a:pt x="717" y="470"/>
                  </a:lnTo>
                  <a:lnTo>
                    <a:pt x="716" y="472"/>
                  </a:lnTo>
                  <a:lnTo>
                    <a:pt x="714" y="474"/>
                  </a:lnTo>
                  <a:lnTo>
                    <a:pt x="712" y="477"/>
                  </a:lnTo>
                  <a:lnTo>
                    <a:pt x="710" y="478"/>
                  </a:lnTo>
                  <a:lnTo>
                    <a:pt x="706" y="479"/>
                  </a:lnTo>
                  <a:lnTo>
                    <a:pt x="703" y="479"/>
                  </a:lnTo>
                  <a:lnTo>
                    <a:pt x="658" y="479"/>
                  </a:lnTo>
                  <a:lnTo>
                    <a:pt x="658" y="543"/>
                  </a:lnTo>
                  <a:lnTo>
                    <a:pt x="658" y="546"/>
                  </a:lnTo>
                  <a:lnTo>
                    <a:pt x="657" y="549"/>
                  </a:lnTo>
                  <a:lnTo>
                    <a:pt x="656" y="551"/>
                  </a:lnTo>
                  <a:lnTo>
                    <a:pt x="654" y="554"/>
                  </a:lnTo>
                  <a:lnTo>
                    <a:pt x="652" y="556"/>
                  </a:lnTo>
                  <a:lnTo>
                    <a:pt x="650" y="557"/>
                  </a:lnTo>
                  <a:lnTo>
                    <a:pt x="647" y="558"/>
                  </a:lnTo>
                  <a:lnTo>
                    <a:pt x="643" y="558"/>
                  </a:lnTo>
                  <a:lnTo>
                    <a:pt x="641" y="558"/>
                  </a:lnTo>
                  <a:lnTo>
                    <a:pt x="638" y="557"/>
                  </a:lnTo>
                  <a:lnTo>
                    <a:pt x="636" y="556"/>
                  </a:lnTo>
                  <a:lnTo>
                    <a:pt x="634" y="554"/>
                  </a:lnTo>
                  <a:lnTo>
                    <a:pt x="632" y="551"/>
                  </a:lnTo>
                  <a:lnTo>
                    <a:pt x="631" y="549"/>
                  </a:lnTo>
                  <a:lnTo>
                    <a:pt x="629" y="546"/>
                  </a:lnTo>
                  <a:lnTo>
                    <a:pt x="628" y="543"/>
                  </a:lnTo>
                  <a:lnTo>
                    <a:pt x="628" y="479"/>
                  </a:lnTo>
                  <a:lnTo>
                    <a:pt x="583" y="479"/>
                  </a:lnTo>
                  <a:lnTo>
                    <a:pt x="581" y="479"/>
                  </a:lnTo>
                  <a:lnTo>
                    <a:pt x="578" y="478"/>
                  </a:lnTo>
                  <a:lnTo>
                    <a:pt x="576" y="477"/>
                  </a:lnTo>
                  <a:lnTo>
                    <a:pt x="574" y="474"/>
                  </a:lnTo>
                  <a:lnTo>
                    <a:pt x="572" y="472"/>
                  </a:lnTo>
                  <a:lnTo>
                    <a:pt x="571" y="470"/>
                  </a:lnTo>
                  <a:lnTo>
                    <a:pt x="570" y="467"/>
                  </a:lnTo>
                  <a:lnTo>
                    <a:pt x="570" y="464"/>
                  </a:lnTo>
                  <a:lnTo>
                    <a:pt x="570" y="404"/>
                  </a:lnTo>
                  <a:lnTo>
                    <a:pt x="570" y="402"/>
                  </a:lnTo>
                  <a:lnTo>
                    <a:pt x="571" y="398"/>
                  </a:lnTo>
                  <a:lnTo>
                    <a:pt x="572" y="396"/>
                  </a:lnTo>
                  <a:lnTo>
                    <a:pt x="574" y="394"/>
                  </a:lnTo>
                  <a:lnTo>
                    <a:pt x="576" y="392"/>
                  </a:lnTo>
                  <a:lnTo>
                    <a:pt x="578" y="391"/>
                  </a:lnTo>
                  <a:lnTo>
                    <a:pt x="581" y="390"/>
                  </a:lnTo>
                  <a:lnTo>
                    <a:pt x="583" y="389"/>
                  </a:lnTo>
                  <a:lnTo>
                    <a:pt x="628" y="389"/>
                  </a:lnTo>
                  <a:lnTo>
                    <a:pt x="628" y="129"/>
                  </a:lnTo>
                  <a:lnTo>
                    <a:pt x="629" y="126"/>
                  </a:lnTo>
                  <a:lnTo>
                    <a:pt x="631" y="123"/>
                  </a:lnTo>
                  <a:lnTo>
                    <a:pt x="632" y="121"/>
                  </a:lnTo>
                  <a:lnTo>
                    <a:pt x="634" y="118"/>
                  </a:lnTo>
                  <a:lnTo>
                    <a:pt x="636" y="117"/>
                  </a:lnTo>
                  <a:lnTo>
                    <a:pt x="638" y="115"/>
                  </a:lnTo>
                  <a:lnTo>
                    <a:pt x="641" y="114"/>
                  </a:lnTo>
                  <a:lnTo>
                    <a:pt x="643" y="114"/>
                  </a:lnTo>
                  <a:lnTo>
                    <a:pt x="647" y="114"/>
                  </a:lnTo>
                  <a:lnTo>
                    <a:pt x="650" y="115"/>
                  </a:lnTo>
                  <a:lnTo>
                    <a:pt x="652" y="117"/>
                  </a:lnTo>
                  <a:lnTo>
                    <a:pt x="654" y="118"/>
                  </a:lnTo>
                  <a:lnTo>
                    <a:pt x="656" y="121"/>
                  </a:lnTo>
                  <a:lnTo>
                    <a:pt x="657" y="123"/>
                  </a:lnTo>
                  <a:lnTo>
                    <a:pt x="658" y="127"/>
                  </a:lnTo>
                  <a:lnTo>
                    <a:pt x="658" y="129"/>
                  </a:lnTo>
                  <a:lnTo>
                    <a:pt x="658" y="389"/>
                  </a:lnTo>
                  <a:lnTo>
                    <a:pt x="703" y="389"/>
                  </a:lnTo>
                  <a:lnTo>
                    <a:pt x="706" y="390"/>
                  </a:lnTo>
                  <a:lnTo>
                    <a:pt x="710" y="391"/>
                  </a:lnTo>
                  <a:lnTo>
                    <a:pt x="712" y="392"/>
                  </a:lnTo>
                  <a:lnTo>
                    <a:pt x="714" y="394"/>
                  </a:lnTo>
                  <a:lnTo>
                    <a:pt x="716" y="396"/>
                  </a:lnTo>
                  <a:lnTo>
                    <a:pt x="717" y="398"/>
                  </a:lnTo>
                  <a:lnTo>
                    <a:pt x="718" y="402"/>
                  </a:lnTo>
                  <a:lnTo>
                    <a:pt x="718" y="404"/>
                  </a:lnTo>
                  <a:lnTo>
                    <a:pt x="718" y="464"/>
                  </a:lnTo>
                  <a:close/>
                  <a:moveTo>
                    <a:pt x="643" y="763"/>
                  </a:moveTo>
                  <a:lnTo>
                    <a:pt x="638" y="762"/>
                  </a:lnTo>
                  <a:lnTo>
                    <a:pt x="632" y="762"/>
                  </a:lnTo>
                  <a:lnTo>
                    <a:pt x="626" y="760"/>
                  </a:lnTo>
                  <a:lnTo>
                    <a:pt x="621" y="758"/>
                  </a:lnTo>
                  <a:lnTo>
                    <a:pt x="616" y="756"/>
                  </a:lnTo>
                  <a:lnTo>
                    <a:pt x="610" y="753"/>
                  </a:lnTo>
                  <a:lnTo>
                    <a:pt x="606" y="749"/>
                  </a:lnTo>
                  <a:lnTo>
                    <a:pt x="602" y="745"/>
                  </a:lnTo>
                  <a:lnTo>
                    <a:pt x="597" y="741"/>
                  </a:lnTo>
                  <a:lnTo>
                    <a:pt x="594" y="737"/>
                  </a:lnTo>
                  <a:lnTo>
                    <a:pt x="591" y="731"/>
                  </a:lnTo>
                  <a:lnTo>
                    <a:pt x="589" y="727"/>
                  </a:lnTo>
                  <a:lnTo>
                    <a:pt x="587" y="720"/>
                  </a:lnTo>
                  <a:lnTo>
                    <a:pt x="586" y="715"/>
                  </a:lnTo>
                  <a:lnTo>
                    <a:pt x="584" y="710"/>
                  </a:lnTo>
                  <a:lnTo>
                    <a:pt x="583" y="703"/>
                  </a:lnTo>
                  <a:lnTo>
                    <a:pt x="584" y="697"/>
                  </a:lnTo>
                  <a:lnTo>
                    <a:pt x="586" y="692"/>
                  </a:lnTo>
                  <a:lnTo>
                    <a:pt x="587" y="685"/>
                  </a:lnTo>
                  <a:lnTo>
                    <a:pt x="589" y="680"/>
                  </a:lnTo>
                  <a:lnTo>
                    <a:pt x="591" y="674"/>
                  </a:lnTo>
                  <a:lnTo>
                    <a:pt x="594" y="670"/>
                  </a:lnTo>
                  <a:lnTo>
                    <a:pt x="597" y="665"/>
                  </a:lnTo>
                  <a:lnTo>
                    <a:pt x="602" y="661"/>
                  </a:lnTo>
                  <a:lnTo>
                    <a:pt x="606" y="657"/>
                  </a:lnTo>
                  <a:lnTo>
                    <a:pt x="610" y="653"/>
                  </a:lnTo>
                  <a:lnTo>
                    <a:pt x="616" y="651"/>
                  </a:lnTo>
                  <a:lnTo>
                    <a:pt x="621" y="648"/>
                  </a:lnTo>
                  <a:lnTo>
                    <a:pt x="626" y="646"/>
                  </a:lnTo>
                  <a:lnTo>
                    <a:pt x="632" y="645"/>
                  </a:lnTo>
                  <a:lnTo>
                    <a:pt x="638" y="643"/>
                  </a:lnTo>
                  <a:lnTo>
                    <a:pt x="643" y="643"/>
                  </a:lnTo>
                  <a:lnTo>
                    <a:pt x="650" y="643"/>
                  </a:lnTo>
                  <a:lnTo>
                    <a:pt x="656" y="645"/>
                  </a:lnTo>
                  <a:lnTo>
                    <a:pt x="662" y="646"/>
                  </a:lnTo>
                  <a:lnTo>
                    <a:pt x="667" y="648"/>
                  </a:lnTo>
                  <a:lnTo>
                    <a:pt x="672" y="651"/>
                  </a:lnTo>
                  <a:lnTo>
                    <a:pt x="678" y="653"/>
                  </a:lnTo>
                  <a:lnTo>
                    <a:pt x="682" y="657"/>
                  </a:lnTo>
                  <a:lnTo>
                    <a:pt x="686" y="661"/>
                  </a:lnTo>
                  <a:lnTo>
                    <a:pt x="690" y="665"/>
                  </a:lnTo>
                  <a:lnTo>
                    <a:pt x="694" y="670"/>
                  </a:lnTo>
                  <a:lnTo>
                    <a:pt x="697" y="674"/>
                  </a:lnTo>
                  <a:lnTo>
                    <a:pt x="699" y="680"/>
                  </a:lnTo>
                  <a:lnTo>
                    <a:pt x="701" y="685"/>
                  </a:lnTo>
                  <a:lnTo>
                    <a:pt x="702" y="692"/>
                  </a:lnTo>
                  <a:lnTo>
                    <a:pt x="703" y="697"/>
                  </a:lnTo>
                  <a:lnTo>
                    <a:pt x="703" y="703"/>
                  </a:lnTo>
                  <a:lnTo>
                    <a:pt x="703" y="710"/>
                  </a:lnTo>
                  <a:lnTo>
                    <a:pt x="702" y="715"/>
                  </a:lnTo>
                  <a:lnTo>
                    <a:pt x="701" y="720"/>
                  </a:lnTo>
                  <a:lnTo>
                    <a:pt x="699" y="727"/>
                  </a:lnTo>
                  <a:lnTo>
                    <a:pt x="697" y="731"/>
                  </a:lnTo>
                  <a:lnTo>
                    <a:pt x="694" y="737"/>
                  </a:lnTo>
                  <a:lnTo>
                    <a:pt x="690" y="741"/>
                  </a:lnTo>
                  <a:lnTo>
                    <a:pt x="686" y="745"/>
                  </a:lnTo>
                  <a:lnTo>
                    <a:pt x="682" y="749"/>
                  </a:lnTo>
                  <a:lnTo>
                    <a:pt x="678" y="753"/>
                  </a:lnTo>
                  <a:lnTo>
                    <a:pt x="672" y="756"/>
                  </a:lnTo>
                  <a:lnTo>
                    <a:pt x="667" y="758"/>
                  </a:lnTo>
                  <a:lnTo>
                    <a:pt x="662" y="760"/>
                  </a:lnTo>
                  <a:lnTo>
                    <a:pt x="656" y="762"/>
                  </a:lnTo>
                  <a:lnTo>
                    <a:pt x="650" y="762"/>
                  </a:lnTo>
                  <a:lnTo>
                    <a:pt x="643" y="763"/>
                  </a:lnTo>
                  <a:close/>
                  <a:moveTo>
                    <a:pt x="540" y="284"/>
                  </a:moveTo>
                  <a:lnTo>
                    <a:pt x="538" y="287"/>
                  </a:lnTo>
                  <a:lnTo>
                    <a:pt x="537" y="290"/>
                  </a:lnTo>
                  <a:lnTo>
                    <a:pt x="536" y="294"/>
                  </a:lnTo>
                  <a:lnTo>
                    <a:pt x="534" y="296"/>
                  </a:lnTo>
                  <a:lnTo>
                    <a:pt x="532" y="297"/>
                  </a:lnTo>
                  <a:lnTo>
                    <a:pt x="530" y="298"/>
                  </a:lnTo>
                  <a:lnTo>
                    <a:pt x="527" y="299"/>
                  </a:lnTo>
                  <a:lnTo>
                    <a:pt x="525" y="299"/>
                  </a:lnTo>
                  <a:lnTo>
                    <a:pt x="480" y="299"/>
                  </a:lnTo>
                  <a:lnTo>
                    <a:pt x="480" y="543"/>
                  </a:lnTo>
                  <a:lnTo>
                    <a:pt x="479" y="546"/>
                  </a:lnTo>
                  <a:lnTo>
                    <a:pt x="479" y="549"/>
                  </a:lnTo>
                  <a:lnTo>
                    <a:pt x="476" y="551"/>
                  </a:lnTo>
                  <a:lnTo>
                    <a:pt x="475" y="554"/>
                  </a:lnTo>
                  <a:lnTo>
                    <a:pt x="472" y="556"/>
                  </a:lnTo>
                  <a:lnTo>
                    <a:pt x="470" y="557"/>
                  </a:lnTo>
                  <a:lnTo>
                    <a:pt x="467" y="558"/>
                  </a:lnTo>
                  <a:lnTo>
                    <a:pt x="465" y="558"/>
                  </a:lnTo>
                  <a:lnTo>
                    <a:pt x="461" y="558"/>
                  </a:lnTo>
                  <a:lnTo>
                    <a:pt x="458" y="557"/>
                  </a:lnTo>
                  <a:lnTo>
                    <a:pt x="456" y="556"/>
                  </a:lnTo>
                  <a:lnTo>
                    <a:pt x="454" y="554"/>
                  </a:lnTo>
                  <a:lnTo>
                    <a:pt x="452" y="551"/>
                  </a:lnTo>
                  <a:lnTo>
                    <a:pt x="451" y="549"/>
                  </a:lnTo>
                  <a:lnTo>
                    <a:pt x="450" y="546"/>
                  </a:lnTo>
                  <a:lnTo>
                    <a:pt x="450" y="543"/>
                  </a:lnTo>
                  <a:lnTo>
                    <a:pt x="450" y="299"/>
                  </a:lnTo>
                  <a:lnTo>
                    <a:pt x="405" y="299"/>
                  </a:lnTo>
                  <a:lnTo>
                    <a:pt x="402" y="299"/>
                  </a:lnTo>
                  <a:lnTo>
                    <a:pt x="398" y="298"/>
                  </a:lnTo>
                  <a:lnTo>
                    <a:pt x="396" y="297"/>
                  </a:lnTo>
                  <a:lnTo>
                    <a:pt x="394" y="296"/>
                  </a:lnTo>
                  <a:lnTo>
                    <a:pt x="392" y="294"/>
                  </a:lnTo>
                  <a:lnTo>
                    <a:pt x="391" y="290"/>
                  </a:lnTo>
                  <a:lnTo>
                    <a:pt x="390" y="287"/>
                  </a:lnTo>
                  <a:lnTo>
                    <a:pt x="390" y="284"/>
                  </a:lnTo>
                  <a:lnTo>
                    <a:pt x="390" y="225"/>
                  </a:lnTo>
                  <a:lnTo>
                    <a:pt x="390" y="222"/>
                  </a:lnTo>
                  <a:lnTo>
                    <a:pt x="391" y="219"/>
                  </a:lnTo>
                  <a:lnTo>
                    <a:pt x="392" y="217"/>
                  </a:lnTo>
                  <a:lnTo>
                    <a:pt x="394" y="214"/>
                  </a:lnTo>
                  <a:lnTo>
                    <a:pt x="396" y="212"/>
                  </a:lnTo>
                  <a:lnTo>
                    <a:pt x="398" y="211"/>
                  </a:lnTo>
                  <a:lnTo>
                    <a:pt x="402" y="210"/>
                  </a:lnTo>
                  <a:lnTo>
                    <a:pt x="405" y="210"/>
                  </a:lnTo>
                  <a:lnTo>
                    <a:pt x="450" y="210"/>
                  </a:lnTo>
                  <a:lnTo>
                    <a:pt x="450" y="129"/>
                  </a:lnTo>
                  <a:lnTo>
                    <a:pt x="450" y="126"/>
                  </a:lnTo>
                  <a:lnTo>
                    <a:pt x="451" y="123"/>
                  </a:lnTo>
                  <a:lnTo>
                    <a:pt x="452" y="121"/>
                  </a:lnTo>
                  <a:lnTo>
                    <a:pt x="454" y="118"/>
                  </a:lnTo>
                  <a:lnTo>
                    <a:pt x="456" y="117"/>
                  </a:lnTo>
                  <a:lnTo>
                    <a:pt x="458" y="115"/>
                  </a:lnTo>
                  <a:lnTo>
                    <a:pt x="461" y="114"/>
                  </a:lnTo>
                  <a:lnTo>
                    <a:pt x="465" y="114"/>
                  </a:lnTo>
                  <a:lnTo>
                    <a:pt x="467" y="114"/>
                  </a:lnTo>
                  <a:lnTo>
                    <a:pt x="470" y="115"/>
                  </a:lnTo>
                  <a:lnTo>
                    <a:pt x="472" y="117"/>
                  </a:lnTo>
                  <a:lnTo>
                    <a:pt x="475" y="118"/>
                  </a:lnTo>
                  <a:lnTo>
                    <a:pt x="476" y="121"/>
                  </a:lnTo>
                  <a:lnTo>
                    <a:pt x="479" y="123"/>
                  </a:lnTo>
                  <a:lnTo>
                    <a:pt x="479" y="127"/>
                  </a:lnTo>
                  <a:lnTo>
                    <a:pt x="480" y="129"/>
                  </a:lnTo>
                  <a:lnTo>
                    <a:pt x="480" y="210"/>
                  </a:lnTo>
                  <a:lnTo>
                    <a:pt x="525" y="210"/>
                  </a:lnTo>
                  <a:lnTo>
                    <a:pt x="527" y="210"/>
                  </a:lnTo>
                  <a:lnTo>
                    <a:pt x="530" y="211"/>
                  </a:lnTo>
                  <a:lnTo>
                    <a:pt x="532" y="212"/>
                  </a:lnTo>
                  <a:lnTo>
                    <a:pt x="534" y="214"/>
                  </a:lnTo>
                  <a:lnTo>
                    <a:pt x="536" y="217"/>
                  </a:lnTo>
                  <a:lnTo>
                    <a:pt x="537" y="219"/>
                  </a:lnTo>
                  <a:lnTo>
                    <a:pt x="538" y="222"/>
                  </a:lnTo>
                  <a:lnTo>
                    <a:pt x="540" y="225"/>
                  </a:lnTo>
                  <a:lnTo>
                    <a:pt x="540" y="284"/>
                  </a:lnTo>
                  <a:close/>
                  <a:moveTo>
                    <a:pt x="465" y="763"/>
                  </a:moveTo>
                  <a:lnTo>
                    <a:pt x="458" y="762"/>
                  </a:lnTo>
                  <a:lnTo>
                    <a:pt x="452" y="762"/>
                  </a:lnTo>
                  <a:lnTo>
                    <a:pt x="446" y="760"/>
                  </a:lnTo>
                  <a:lnTo>
                    <a:pt x="441" y="758"/>
                  </a:lnTo>
                  <a:lnTo>
                    <a:pt x="436" y="756"/>
                  </a:lnTo>
                  <a:lnTo>
                    <a:pt x="430" y="753"/>
                  </a:lnTo>
                  <a:lnTo>
                    <a:pt x="426" y="749"/>
                  </a:lnTo>
                  <a:lnTo>
                    <a:pt x="422" y="745"/>
                  </a:lnTo>
                  <a:lnTo>
                    <a:pt x="419" y="741"/>
                  </a:lnTo>
                  <a:lnTo>
                    <a:pt x="414" y="737"/>
                  </a:lnTo>
                  <a:lnTo>
                    <a:pt x="412" y="731"/>
                  </a:lnTo>
                  <a:lnTo>
                    <a:pt x="409" y="727"/>
                  </a:lnTo>
                  <a:lnTo>
                    <a:pt x="407" y="720"/>
                  </a:lnTo>
                  <a:lnTo>
                    <a:pt x="406" y="715"/>
                  </a:lnTo>
                  <a:lnTo>
                    <a:pt x="405" y="710"/>
                  </a:lnTo>
                  <a:lnTo>
                    <a:pt x="405" y="703"/>
                  </a:lnTo>
                  <a:lnTo>
                    <a:pt x="405" y="697"/>
                  </a:lnTo>
                  <a:lnTo>
                    <a:pt x="406" y="692"/>
                  </a:lnTo>
                  <a:lnTo>
                    <a:pt x="407" y="685"/>
                  </a:lnTo>
                  <a:lnTo>
                    <a:pt x="409" y="680"/>
                  </a:lnTo>
                  <a:lnTo>
                    <a:pt x="412" y="674"/>
                  </a:lnTo>
                  <a:lnTo>
                    <a:pt x="414" y="670"/>
                  </a:lnTo>
                  <a:lnTo>
                    <a:pt x="419" y="665"/>
                  </a:lnTo>
                  <a:lnTo>
                    <a:pt x="422" y="661"/>
                  </a:lnTo>
                  <a:lnTo>
                    <a:pt x="426" y="657"/>
                  </a:lnTo>
                  <a:lnTo>
                    <a:pt x="430" y="653"/>
                  </a:lnTo>
                  <a:lnTo>
                    <a:pt x="436" y="651"/>
                  </a:lnTo>
                  <a:lnTo>
                    <a:pt x="441" y="648"/>
                  </a:lnTo>
                  <a:lnTo>
                    <a:pt x="446" y="646"/>
                  </a:lnTo>
                  <a:lnTo>
                    <a:pt x="452" y="645"/>
                  </a:lnTo>
                  <a:lnTo>
                    <a:pt x="458" y="643"/>
                  </a:lnTo>
                  <a:lnTo>
                    <a:pt x="465" y="643"/>
                  </a:lnTo>
                  <a:lnTo>
                    <a:pt x="470" y="643"/>
                  </a:lnTo>
                  <a:lnTo>
                    <a:pt x="476" y="645"/>
                  </a:lnTo>
                  <a:lnTo>
                    <a:pt x="482" y="646"/>
                  </a:lnTo>
                  <a:lnTo>
                    <a:pt x="487" y="648"/>
                  </a:lnTo>
                  <a:lnTo>
                    <a:pt x="492" y="651"/>
                  </a:lnTo>
                  <a:lnTo>
                    <a:pt x="498" y="653"/>
                  </a:lnTo>
                  <a:lnTo>
                    <a:pt x="502" y="657"/>
                  </a:lnTo>
                  <a:lnTo>
                    <a:pt x="506" y="661"/>
                  </a:lnTo>
                  <a:lnTo>
                    <a:pt x="511" y="665"/>
                  </a:lnTo>
                  <a:lnTo>
                    <a:pt x="514" y="670"/>
                  </a:lnTo>
                  <a:lnTo>
                    <a:pt x="517" y="674"/>
                  </a:lnTo>
                  <a:lnTo>
                    <a:pt x="519" y="680"/>
                  </a:lnTo>
                  <a:lnTo>
                    <a:pt x="521" y="685"/>
                  </a:lnTo>
                  <a:lnTo>
                    <a:pt x="522" y="692"/>
                  </a:lnTo>
                  <a:lnTo>
                    <a:pt x="524" y="697"/>
                  </a:lnTo>
                  <a:lnTo>
                    <a:pt x="525" y="703"/>
                  </a:lnTo>
                  <a:lnTo>
                    <a:pt x="524" y="710"/>
                  </a:lnTo>
                  <a:lnTo>
                    <a:pt x="522" y="715"/>
                  </a:lnTo>
                  <a:lnTo>
                    <a:pt x="521" y="720"/>
                  </a:lnTo>
                  <a:lnTo>
                    <a:pt x="519" y="727"/>
                  </a:lnTo>
                  <a:lnTo>
                    <a:pt x="517" y="731"/>
                  </a:lnTo>
                  <a:lnTo>
                    <a:pt x="514" y="737"/>
                  </a:lnTo>
                  <a:lnTo>
                    <a:pt x="511" y="741"/>
                  </a:lnTo>
                  <a:lnTo>
                    <a:pt x="506" y="745"/>
                  </a:lnTo>
                  <a:lnTo>
                    <a:pt x="502" y="749"/>
                  </a:lnTo>
                  <a:lnTo>
                    <a:pt x="498" y="753"/>
                  </a:lnTo>
                  <a:lnTo>
                    <a:pt x="492" y="756"/>
                  </a:lnTo>
                  <a:lnTo>
                    <a:pt x="487" y="758"/>
                  </a:lnTo>
                  <a:lnTo>
                    <a:pt x="482" y="760"/>
                  </a:lnTo>
                  <a:lnTo>
                    <a:pt x="476" y="762"/>
                  </a:lnTo>
                  <a:lnTo>
                    <a:pt x="470" y="762"/>
                  </a:lnTo>
                  <a:lnTo>
                    <a:pt x="465" y="763"/>
                  </a:lnTo>
                  <a:close/>
                  <a:moveTo>
                    <a:pt x="330" y="404"/>
                  </a:moveTo>
                  <a:lnTo>
                    <a:pt x="330" y="407"/>
                  </a:lnTo>
                  <a:lnTo>
                    <a:pt x="329" y="410"/>
                  </a:lnTo>
                  <a:lnTo>
                    <a:pt x="328" y="412"/>
                  </a:lnTo>
                  <a:lnTo>
                    <a:pt x="326" y="414"/>
                  </a:lnTo>
                  <a:lnTo>
                    <a:pt x="323" y="417"/>
                  </a:lnTo>
                  <a:lnTo>
                    <a:pt x="320" y="418"/>
                  </a:lnTo>
                  <a:lnTo>
                    <a:pt x="318" y="419"/>
                  </a:lnTo>
                  <a:lnTo>
                    <a:pt x="315" y="419"/>
                  </a:lnTo>
                  <a:lnTo>
                    <a:pt x="270" y="419"/>
                  </a:lnTo>
                  <a:lnTo>
                    <a:pt x="270" y="543"/>
                  </a:lnTo>
                  <a:lnTo>
                    <a:pt x="270" y="546"/>
                  </a:lnTo>
                  <a:lnTo>
                    <a:pt x="269" y="549"/>
                  </a:lnTo>
                  <a:lnTo>
                    <a:pt x="268" y="551"/>
                  </a:lnTo>
                  <a:lnTo>
                    <a:pt x="266" y="554"/>
                  </a:lnTo>
                  <a:lnTo>
                    <a:pt x="263" y="556"/>
                  </a:lnTo>
                  <a:lnTo>
                    <a:pt x="260" y="557"/>
                  </a:lnTo>
                  <a:lnTo>
                    <a:pt x="258" y="558"/>
                  </a:lnTo>
                  <a:lnTo>
                    <a:pt x="255" y="558"/>
                  </a:lnTo>
                  <a:lnTo>
                    <a:pt x="252" y="558"/>
                  </a:lnTo>
                  <a:lnTo>
                    <a:pt x="250" y="557"/>
                  </a:lnTo>
                  <a:lnTo>
                    <a:pt x="246" y="556"/>
                  </a:lnTo>
                  <a:lnTo>
                    <a:pt x="244" y="554"/>
                  </a:lnTo>
                  <a:lnTo>
                    <a:pt x="242" y="551"/>
                  </a:lnTo>
                  <a:lnTo>
                    <a:pt x="241" y="549"/>
                  </a:lnTo>
                  <a:lnTo>
                    <a:pt x="240" y="546"/>
                  </a:lnTo>
                  <a:lnTo>
                    <a:pt x="240" y="543"/>
                  </a:lnTo>
                  <a:lnTo>
                    <a:pt x="240" y="419"/>
                  </a:lnTo>
                  <a:lnTo>
                    <a:pt x="195" y="419"/>
                  </a:lnTo>
                  <a:lnTo>
                    <a:pt x="192" y="419"/>
                  </a:lnTo>
                  <a:lnTo>
                    <a:pt x="190" y="418"/>
                  </a:lnTo>
                  <a:lnTo>
                    <a:pt x="186" y="417"/>
                  </a:lnTo>
                  <a:lnTo>
                    <a:pt x="184" y="414"/>
                  </a:lnTo>
                  <a:lnTo>
                    <a:pt x="183" y="412"/>
                  </a:lnTo>
                  <a:lnTo>
                    <a:pt x="181" y="410"/>
                  </a:lnTo>
                  <a:lnTo>
                    <a:pt x="180" y="407"/>
                  </a:lnTo>
                  <a:lnTo>
                    <a:pt x="180" y="404"/>
                  </a:lnTo>
                  <a:lnTo>
                    <a:pt x="180" y="344"/>
                  </a:lnTo>
                  <a:lnTo>
                    <a:pt x="180" y="342"/>
                  </a:lnTo>
                  <a:lnTo>
                    <a:pt x="181" y="339"/>
                  </a:lnTo>
                  <a:lnTo>
                    <a:pt x="183" y="336"/>
                  </a:lnTo>
                  <a:lnTo>
                    <a:pt x="184" y="334"/>
                  </a:lnTo>
                  <a:lnTo>
                    <a:pt x="186" y="332"/>
                  </a:lnTo>
                  <a:lnTo>
                    <a:pt x="190" y="331"/>
                  </a:lnTo>
                  <a:lnTo>
                    <a:pt x="192" y="330"/>
                  </a:lnTo>
                  <a:lnTo>
                    <a:pt x="195" y="329"/>
                  </a:lnTo>
                  <a:lnTo>
                    <a:pt x="240" y="329"/>
                  </a:lnTo>
                  <a:lnTo>
                    <a:pt x="240" y="129"/>
                  </a:lnTo>
                  <a:lnTo>
                    <a:pt x="240" y="126"/>
                  </a:lnTo>
                  <a:lnTo>
                    <a:pt x="241" y="123"/>
                  </a:lnTo>
                  <a:lnTo>
                    <a:pt x="242" y="121"/>
                  </a:lnTo>
                  <a:lnTo>
                    <a:pt x="244" y="118"/>
                  </a:lnTo>
                  <a:lnTo>
                    <a:pt x="246" y="117"/>
                  </a:lnTo>
                  <a:lnTo>
                    <a:pt x="250" y="115"/>
                  </a:lnTo>
                  <a:lnTo>
                    <a:pt x="252" y="114"/>
                  </a:lnTo>
                  <a:lnTo>
                    <a:pt x="255" y="114"/>
                  </a:lnTo>
                  <a:lnTo>
                    <a:pt x="258" y="114"/>
                  </a:lnTo>
                  <a:lnTo>
                    <a:pt x="260" y="115"/>
                  </a:lnTo>
                  <a:lnTo>
                    <a:pt x="263" y="117"/>
                  </a:lnTo>
                  <a:lnTo>
                    <a:pt x="266" y="118"/>
                  </a:lnTo>
                  <a:lnTo>
                    <a:pt x="268" y="121"/>
                  </a:lnTo>
                  <a:lnTo>
                    <a:pt x="269" y="123"/>
                  </a:lnTo>
                  <a:lnTo>
                    <a:pt x="270" y="127"/>
                  </a:lnTo>
                  <a:lnTo>
                    <a:pt x="270" y="129"/>
                  </a:lnTo>
                  <a:lnTo>
                    <a:pt x="270" y="329"/>
                  </a:lnTo>
                  <a:lnTo>
                    <a:pt x="315" y="329"/>
                  </a:lnTo>
                  <a:lnTo>
                    <a:pt x="318" y="330"/>
                  </a:lnTo>
                  <a:lnTo>
                    <a:pt x="320" y="331"/>
                  </a:lnTo>
                  <a:lnTo>
                    <a:pt x="323" y="332"/>
                  </a:lnTo>
                  <a:lnTo>
                    <a:pt x="326" y="334"/>
                  </a:lnTo>
                  <a:lnTo>
                    <a:pt x="328" y="336"/>
                  </a:lnTo>
                  <a:lnTo>
                    <a:pt x="329" y="339"/>
                  </a:lnTo>
                  <a:lnTo>
                    <a:pt x="330" y="342"/>
                  </a:lnTo>
                  <a:lnTo>
                    <a:pt x="330" y="344"/>
                  </a:lnTo>
                  <a:lnTo>
                    <a:pt x="330" y="404"/>
                  </a:lnTo>
                  <a:close/>
                  <a:moveTo>
                    <a:pt x="255" y="763"/>
                  </a:moveTo>
                  <a:lnTo>
                    <a:pt x="249" y="762"/>
                  </a:lnTo>
                  <a:lnTo>
                    <a:pt x="243" y="762"/>
                  </a:lnTo>
                  <a:lnTo>
                    <a:pt x="237" y="760"/>
                  </a:lnTo>
                  <a:lnTo>
                    <a:pt x="231" y="758"/>
                  </a:lnTo>
                  <a:lnTo>
                    <a:pt x="226" y="756"/>
                  </a:lnTo>
                  <a:lnTo>
                    <a:pt x="222" y="753"/>
                  </a:lnTo>
                  <a:lnTo>
                    <a:pt x="216" y="749"/>
                  </a:lnTo>
                  <a:lnTo>
                    <a:pt x="212" y="745"/>
                  </a:lnTo>
                  <a:lnTo>
                    <a:pt x="209" y="741"/>
                  </a:lnTo>
                  <a:lnTo>
                    <a:pt x="206" y="737"/>
                  </a:lnTo>
                  <a:lnTo>
                    <a:pt x="203" y="731"/>
                  </a:lnTo>
                  <a:lnTo>
                    <a:pt x="200" y="727"/>
                  </a:lnTo>
                  <a:lnTo>
                    <a:pt x="198" y="720"/>
                  </a:lnTo>
                  <a:lnTo>
                    <a:pt x="196" y="715"/>
                  </a:lnTo>
                  <a:lnTo>
                    <a:pt x="195" y="710"/>
                  </a:lnTo>
                  <a:lnTo>
                    <a:pt x="195" y="703"/>
                  </a:lnTo>
                  <a:lnTo>
                    <a:pt x="195" y="697"/>
                  </a:lnTo>
                  <a:lnTo>
                    <a:pt x="196" y="692"/>
                  </a:lnTo>
                  <a:lnTo>
                    <a:pt x="198" y="685"/>
                  </a:lnTo>
                  <a:lnTo>
                    <a:pt x="200" y="680"/>
                  </a:lnTo>
                  <a:lnTo>
                    <a:pt x="203" y="674"/>
                  </a:lnTo>
                  <a:lnTo>
                    <a:pt x="206" y="670"/>
                  </a:lnTo>
                  <a:lnTo>
                    <a:pt x="209" y="665"/>
                  </a:lnTo>
                  <a:lnTo>
                    <a:pt x="212" y="661"/>
                  </a:lnTo>
                  <a:lnTo>
                    <a:pt x="216" y="657"/>
                  </a:lnTo>
                  <a:lnTo>
                    <a:pt x="222" y="653"/>
                  </a:lnTo>
                  <a:lnTo>
                    <a:pt x="226" y="651"/>
                  </a:lnTo>
                  <a:lnTo>
                    <a:pt x="231" y="648"/>
                  </a:lnTo>
                  <a:lnTo>
                    <a:pt x="237" y="646"/>
                  </a:lnTo>
                  <a:lnTo>
                    <a:pt x="243" y="645"/>
                  </a:lnTo>
                  <a:lnTo>
                    <a:pt x="249" y="643"/>
                  </a:lnTo>
                  <a:lnTo>
                    <a:pt x="255" y="643"/>
                  </a:lnTo>
                  <a:lnTo>
                    <a:pt x="261" y="643"/>
                  </a:lnTo>
                  <a:lnTo>
                    <a:pt x="267" y="645"/>
                  </a:lnTo>
                  <a:lnTo>
                    <a:pt x="273" y="646"/>
                  </a:lnTo>
                  <a:lnTo>
                    <a:pt x="278" y="648"/>
                  </a:lnTo>
                  <a:lnTo>
                    <a:pt x="284" y="651"/>
                  </a:lnTo>
                  <a:lnTo>
                    <a:pt x="288" y="653"/>
                  </a:lnTo>
                  <a:lnTo>
                    <a:pt x="293" y="657"/>
                  </a:lnTo>
                  <a:lnTo>
                    <a:pt x="298" y="661"/>
                  </a:lnTo>
                  <a:lnTo>
                    <a:pt x="301" y="665"/>
                  </a:lnTo>
                  <a:lnTo>
                    <a:pt x="304" y="670"/>
                  </a:lnTo>
                  <a:lnTo>
                    <a:pt x="307" y="674"/>
                  </a:lnTo>
                  <a:lnTo>
                    <a:pt x="311" y="680"/>
                  </a:lnTo>
                  <a:lnTo>
                    <a:pt x="312" y="685"/>
                  </a:lnTo>
                  <a:lnTo>
                    <a:pt x="314" y="692"/>
                  </a:lnTo>
                  <a:lnTo>
                    <a:pt x="315" y="697"/>
                  </a:lnTo>
                  <a:lnTo>
                    <a:pt x="315" y="703"/>
                  </a:lnTo>
                  <a:lnTo>
                    <a:pt x="315" y="710"/>
                  </a:lnTo>
                  <a:lnTo>
                    <a:pt x="314" y="715"/>
                  </a:lnTo>
                  <a:lnTo>
                    <a:pt x="312" y="720"/>
                  </a:lnTo>
                  <a:lnTo>
                    <a:pt x="311" y="727"/>
                  </a:lnTo>
                  <a:lnTo>
                    <a:pt x="307" y="731"/>
                  </a:lnTo>
                  <a:lnTo>
                    <a:pt x="304" y="737"/>
                  </a:lnTo>
                  <a:lnTo>
                    <a:pt x="301" y="741"/>
                  </a:lnTo>
                  <a:lnTo>
                    <a:pt x="298" y="745"/>
                  </a:lnTo>
                  <a:lnTo>
                    <a:pt x="293" y="749"/>
                  </a:lnTo>
                  <a:lnTo>
                    <a:pt x="288" y="753"/>
                  </a:lnTo>
                  <a:lnTo>
                    <a:pt x="284" y="756"/>
                  </a:lnTo>
                  <a:lnTo>
                    <a:pt x="278" y="758"/>
                  </a:lnTo>
                  <a:lnTo>
                    <a:pt x="273" y="760"/>
                  </a:lnTo>
                  <a:lnTo>
                    <a:pt x="267" y="762"/>
                  </a:lnTo>
                  <a:lnTo>
                    <a:pt x="261" y="762"/>
                  </a:lnTo>
                  <a:lnTo>
                    <a:pt x="255" y="763"/>
                  </a:lnTo>
                  <a:close/>
                  <a:moveTo>
                    <a:pt x="883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883"/>
                  </a:lnTo>
                  <a:lnTo>
                    <a:pt x="1" y="886"/>
                  </a:lnTo>
                  <a:lnTo>
                    <a:pt x="2" y="888"/>
                  </a:lnTo>
                  <a:lnTo>
                    <a:pt x="3" y="892"/>
                  </a:lnTo>
                  <a:lnTo>
                    <a:pt x="6" y="894"/>
                  </a:lnTo>
                  <a:lnTo>
                    <a:pt x="8" y="895"/>
                  </a:lnTo>
                  <a:lnTo>
                    <a:pt x="10" y="897"/>
                  </a:lnTo>
                  <a:lnTo>
                    <a:pt x="13" y="897"/>
                  </a:lnTo>
                  <a:lnTo>
                    <a:pt x="15" y="898"/>
                  </a:lnTo>
                  <a:lnTo>
                    <a:pt x="883" y="898"/>
                  </a:lnTo>
                  <a:lnTo>
                    <a:pt x="886" y="897"/>
                  </a:lnTo>
                  <a:lnTo>
                    <a:pt x="888" y="897"/>
                  </a:lnTo>
                  <a:lnTo>
                    <a:pt x="892" y="895"/>
                  </a:lnTo>
                  <a:lnTo>
                    <a:pt x="894" y="894"/>
                  </a:lnTo>
                  <a:lnTo>
                    <a:pt x="896" y="892"/>
                  </a:lnTo>
                  <a:lnTo>
                    <a:pt x="897" y="888"/>
                  </a:lnTo>
                  <a:lnTo>
                    <a:pt x="898" y="886"/>
                  </a:lnTo>
                  <a:lnTo>
                    <a:pt x="898" y="883"/>
                  </a:lnTo>
                  <a:lnTo>
                    <a:pt x="898" y="15"/>
                  </a:lnTo>
                  <a:lnTo>
                    <a:pt x="898" y="12"/>
                  </a:lnTo>
                  <a:lnTo>
                    <a:pt x="897" y="10"/>
                  </a:lnTo>
                  <a:lnTo>
                    <a:pt x="896" y="7"/>
                  </a:lnTo>
                  <a:lnTo>
                    <a:pt x="894" y="5"/>
                  </a:lnTo>
                  <a:lnTo>
                    <a:pt x="892" y="3"/>
                  </a:lnTo>
                  <a:lnTo>
                    <a:pt x="888" y="2"/>
                  </a:lnTo>
                  <a:lnTo>
                    <a:pt x="886" y="0"/>
                  </a:lnTo>
                  <a:lnTo>
                    <a:pt x="88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6A8785E-A07C-4775-AB05-91CE7FE706A5}"/>
                </a:ext>
              </a:extLst>
            </p:cNvPr>
            <p:cNvSpPr/>
            <p:nvPr/>
          </p:nvSpPr>
          <p:spPr>
            <a:xfrm>
              <a:off x="8718980" y="3001391"/>
              <a:ext cx="1371600" cy="24622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rtl="0"/>
              <a:r>
                <a:rPr lang="en-US" sz="1600" b="1" noProof="1">
                  <a:solidFill>
                    <a:schemeClr val="bg1"/>
                  </a:solidFill>
                </a:rPr>
                <a:t>Dashboard</a:t>
              </a:r>
              <a:endParaRPr lang="en-GB" sz="1600" b="1" noProof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651631" y="522898"/>
            <a:ext cx="354036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Source And Preparation</a:t>
            </a:r>
            <a:endParaRPr lang="en-GB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9054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11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1BCE95-871D-4CD8-8623-75A20B03AB4C}"/>
              </a:ext>
            </a:extLst>
          </p:cNvPr>
          <p:cNvSpPr txBox="1">
            <a:spLocks/>
          </p:cNvSpPr>
          <p:nvPr/>
        </p:nvSpPr>
        <p:spPr>
          <a:xfrm>
            <a:off x="457199" y="1415561"/>
            <a:ext cx="10740190" cy="42730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• Data imported from MySQL server.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• Cleaned and transformed using Power BI.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• Added columns: Profit Margin and Profit Margin Percentage.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• Loaded two datasets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494040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774462" y="190500"/>
            <a:ext cx="5696603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i="0" dirty="0">
                <a:solidFill>
                  <a:srgbClr val="FBC76E"/>
                </a:solidFill>
                <a:effectLst/>
                <a:latin typeface="Poppins" panose="00000500000000000000" pitchFamily="2" charset="0"/>
              </a:rPr>
              <a:t>Key Measures created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07144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5635" y="1600199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57987" y="1600199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50341" y="1600199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61810" y="3211506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4164" y="3211506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46516" y="3211506"/>
            <a:ext cx="2026362" cy="2131072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u="sng" noProof="1">
              <a:solidFill>
                <a:schemeClr val="tx1"/>
              </a:solidFill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5938388" y="2412346"/>
            <a:ext cx="480854" cy="508528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7752233" y="2410060"/>
            <a:ext cx="437872" cy="511352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9521752" y="2411472"/>
            <a:ext cx="483540" cy="508527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u="sng" noProof="1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6904410" y="4022778"/>
            <a:ext cx="341163" cy="508527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u="sng" noProof="1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8624232" y="4022778"/>
            <a:ext cx="486227" cy="50852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en-GB" u="sng" noProof="1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10416584" y="4021366"/>
            <a:ext cx="486227" cy="511351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u="sng" noProof="1"/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8B8328B-2202-4B34-A617-E56E9E3D6DE4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3833447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endParaRPr lang="en-US" sz="3200" dirty="0"/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F7314CA9-E255-41FD-A2FB-AA51FCB0EE56}"/>
              </a:ext>
            </a:extLst>
          </p:cNvPr>
          <p:cNvSpPr txBox="1">
            <a:spLocks/>
          </p:cNvSpPr>
          <p:nvPr/>
        </p:nvSpPr>
        <p:spPr>
          <a:xfrm>
            <a:off x="519121" y="1371603"/>
            <a:ext cx="4646514" cy="46929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Average Defect Rate (%)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Average Profit Margin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Order Quantity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Stock Level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Total Cost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Total Products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Algerian" panose="04020705040A02060702" pitchFamily="82" charset="0"/>
              </a:rPr>
              <a:t>• Total Revenue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33E4AB5-6FC1-4454-9421-850EF5A4A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9362" y="965194"/>
            <a:ext cx="3675564" cy="15875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0123448-0B37-4226-B26C-A3081E614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49361" y="2852684"/>
            <a:ext cx="3675563" cy="15875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3287700-63E7-4098-B825-B123C1113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66697" y="4740174"/>
            <a:ext cx="3675563" cy="1587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AC4820F-0671-4046-863A-CBA6F0756FF6}"/>
              </a:ext>
            </a:extLst>
          </p:cNvPr>
          <p:cNvSpPr txBox="1">
            <a:spLocks/>
          </p:cNvSpPr>
          <p:nvPr/>
        </p:nvSpPr>
        <p:spPr>
          <a:xfrm>
            <a:off x="4086225" y="80603"/>
            <a:ext cx="4979445" cy="670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Key Measures Created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9189A64-689B-45C3-B469-30DA363F6821}"/>
              </a:ext>
            </a:extLst>
          </p:cNvPr>
          <p:cNvSpPr txBox="1">
            <a:spLocks/>
          </p:cNvSpPr>
          <p:nvPr/>
        </p:nvSpPr>
        <p:spPr>
          <a:xfrm>
            <a:off x="1578476" y="4877999"/>
            <a:ext cx="3478307" cy="12217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Supplier Insights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390E5A7-CBB5-48D8-9D88-4DDAE94A0353}"/>
              </a:ext>
            </a:extLst>
          </p:cNvPr>
          <p:cNvSpPr txBox="1">
            <a:spLocks/>
          </p:cNvSpPr>
          <p:nvPr/>
        </p:nvSpPr>
        <p:spPr>
          <a:xfrm>
            <a:off x="1748807" y="3031772"/>
            <a:ext cx="3011452" cy="10522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3200" dirty="0"/>
              <a:t>Product Insights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6769A9F-B003-4729-B0D8-38131749528A}"/>
              </a:ext>
            </a:extLst>
          </p:cNvPr>
          <p:cNvSpPr txBox="1">
            <a:spLocks/>
          </p:cNvSpPr>
          <p:nvPr/>
        </p:nvSpPr>
        <p:spPr>
          <a:xfrm>
            <a:off x="1574675" y="1234494"/>
            <a:ext cx="3692899" cy="100334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Dashboard Overview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A58FF7B-F574-47B2-951D-734525105913}"/>
              </a:ext>
            </a:extLst>
          </p:cNvPr>
          <p:cNvSpPr txBox="1">
            <a:spLocks/>
          </p:cNvSpPr>
          <p:nvPr/>
        </p:nvSpPr>
        <p:spPr>
          <a:xfrm>
            <a:off x="5458976" y="4935912"/>
            <a:ext cx="6243108" cy="1457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Visualized supplier performance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Used pie, donut, bar, and scatter charts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Highlighted supplier-related delays and costs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727646C-E48A-47A1-9324-66D706717FC4}"/>
              </a:ext>
            </a:extLst>
          </p:cNvPr>
          <p:cNvSpPr txBox="1">
            <a:spLocks/>
          </p:cNvSpPr>
          <p:nvPr/>
        </p:nvSpPr>
        <p:spPr>
          <a:xfrm>
            <a:off x="5424370" y="3075866"/>
            <a:ext cx="5689285" cy="1327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Orders analyzed by SKU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Stock levels visualized by SKU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Identified fast/slow moving products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399A66A-EBAC-47F3-9221-DE7FD967AD82}"/>
              </a:ext>
            </a:extLst>
          </p:cNvPr>
          <p:cNvSpPr txBox="1">
            <a:spLocks/>
          </p:cNvSpPr>
          <p:nvPr/>
        </p:nvSpPr>
        <p:spPr>
          <a:xfrm>
            <a:off x="5424370" y="1140244"/>
            <a:ext cx="6673413" cy="1359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Total Revenue Summary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Revenue Breakdown by Product, Demographic, Carrier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Revenue by Geographic Location</a:t>
            </a:r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CD461C8-B78F-4B04-8CFD-3AD64E2DD727}"/>
              </a:ext>
            </a:extLst>
          </p:cNvPr>
          <p:cNvSpPr/>
          <p:nvPr/>
        </p:nvSpPr>
        <p:spPr>
          <a:xfrm>
            <a:off x="5019866" y="4958628"/>
            <a:ext cx="408448" cy="1141165"/>
          </a:xfrm>
          <a:prstGeom prst="leftBrace">
            <a:avLst>
              <a:gd name="adj1" fmla="val 544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5F35EEC8-44A6-4F44-B9CC-36394D272D7E}"/>
              </a:ext>
            </a:extLst>
          </p:cNvPr>
          <p:cNvSpPr/>
          <p:nvPr/>
        </p:nvSpPr>
        <p:spPr>
          <a:xfrm>
            <a:off x="5050528" y="3036378"/>
            <a:ext cx="408448" cy="1141165"/>
          </a:xfrm>
          <a:prstGeom prst="leftBrace">
            <a:avLst>
              <a:gd name="adj1" fmla="val 544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575C389D-E415-4CA8-AC9E-030B336E03C5}"/>
              </a:ext>
            </a:extLst>
          </p:cNvPr>
          <p:cNvSpPr/>
          <p:nvPr/>
        </p:nvSpPr>
        <p:spPr>
          <a:xfrm>
            <a:off x="5019866" y="1188361"/>
            <a:ext cx="408448" cy="1141165"/>
          </a:xfrm>
          <a:prstGeom prst="leftBrace">
            <a:avLst>
              <a:gd name="adj1" fmla="val 5442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09811" y="522898"/>
            <a:ext cx="388218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021305" y="304819"/>
            <a:ext cx="798897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dirty="0"/>
              <a:t>Product-wise Comparison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0572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C05F0C-382F-476A-A0D2-932E111A7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11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1BAADC-1967-4CAB-8C6B-CD04B27A2691}"/>
              </a:ext>
            </a:extLst>
          </p:cNvPr>
          <p:cNvSpPr txBox="1">
            <a:spLocks/>
          </p:cNvSpPr>
          <p:nvPr/>
        </p:nvSpPr>
        <p:spPr>
          <a:xfrm>
            <a:off x="457199" y="1600200"/>
            <a:ext cx="11069515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• Compared Order Quantity, Avg Profit, Shipping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• Evaluated Stock Level and Satisfaction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• Product C: Best Performer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• Product D: Needs Improvement</a:t>
            </a:r>
          </a:p>
        </p:txBody>
      </p:sp>
    </p:spTree>
    <p:extLst>
      <p:ext uri="{BB962C8B-B14F-4D97-AF65-F5344CB8AC3E}">
        <p14:creationId xmlns:p14="http://schemas.microsoft.com/office/powerpoint/2010/main" val="3120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GB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Project Analysis</a:t>
            </a:r>
            <a:br>
              <a:rPr lang="en-GB" sz="28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2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GB" sz="28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 descr="This image is a bar chart. ">
            <a:extLst>
              <a:ext uri="{FF2B5EF4-FFF2-40B4-BE49-F238E27FC236}">
                <a16:creationId xmlns:a16="http://schemas.microsoft.com/office/drawing/2014/main" id="{8B833BE5-F2DA-4155-B25C-866FA190E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272560"/>
              </p:ext>
            </p:extLst>
          </p:nvPr>
        </p:nvGraphicFramePr>
        <p:xfrm>
          <a:off x="5680455" y="1187696"/>
          <a:ext cx="6238983" cy="372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4D84CD6-5ECE-4C35-AA4A-F18BDA8A9A2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4791808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 Delayed Deliveries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 Stockouts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 Data Inaccuracy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 Cost Overruns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• Dependency on Single</a:t>
            </a:r>
          </a:p>
          <a:p>
            <a:pPr marL="0" indent="0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Transport Mode</a:t>
            </a: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b="1" dirty="0"/>
              <a:t>• Improve delivery speed and accuracy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b="1" dirty="0"/>
              <a:t>• Use better transport modes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b="1" dirty="0"/>
              <a:t>• Ensure adequate stock levels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b="1" dirty="0"/>
              <a:t>• Real-time tracking for customers</a:t>
            </a:r>
            <a:endParaRPr lang="en-US" b="1" dirty="0"/>
          </a:p>
          <a:p>
            <a:pPr algn="just">
              <a:lnSpc>
                <a:spcPct val="100000"/>
              </a:lnSpc>
            </a:pPr>
            <a:r>
              <a:rPr lang="en-US" b="1" dirty="0"/>
              <a:t>Track KPIs like cost per shipment</a:t>
            </a:r>
          </a:p>
          <a:p>
            <a:pPr marL="0" indent="0" algn="just">
              <a:lnSpc>
                <a:spcPct val="100000"/>
              </a:lnSpc>
              <a:buNone/>
            </a:pPr>
            <a:endParaRPr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032CED-706D-49BB-B8C0-A038E8B979EF}"/>
              </a:ext>
            </a:extLst>
          </p:cNvPr>
          <p:cNvSpPr txBox="1">
            <a:spLocks/>
          </p:cNvSpPr>
          <p:nvPr/>
        </p:nvSpPr>
        <p:spPr>
          <a:xfrm>
            <a:off x="111370" y="328999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800" b="1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Conclusion</a:t>
            </a:r>
            <a:endParaRPr lang="en-GB" sz="2800" b="1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A83930-3AC8-4130-9682-5BE415F8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76543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FB9D7D-5FEC-45E3-A904-90460D518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2108" y="522898"/>
            <a:ext cx="4999892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598_TF78455520" id="{81DBC73A-3976-428E-9F67-5F5F93F9B0DD}" vid="{422EBF69-DAED-4F70-A20B-FED4D6CC86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377</Words>
  <Application>Microsoft Office PowerPoint</Application>
  <PresentationFormat>Widescreen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Calibri</vt:lpstr>
      <vt:lpstr>Century Gothic</vt:lpstr>
      <vt:lpstr>Poppins</vt:lpstr>
      <vt:lpstr>Roboto</vt:lpstr>
      <vt:lpstr>Segoe UI Light</vt:lpstr>
      <vt:lpstr>Office Theme</vt:lpstr>
      <vt:lpstr>Supply chain Analysis Presentation</vt:lpstr>
      <vt:lpstr>Project analysis slide 2</vt:lpstr>
      <vt:lpstr>Project analysis slide 3</vt:lpstr>
      <vt:lpstr>Project analysis slide 11</vt:lpstr>
      <vt:lpstr>Project analysis slide 6</vt:lpstr>
      <vt:lpstr>Project analysis slide 4</vt:lpstr>
      <vt:lpstr>Project analysis slide 11</vt:lpstr>
      <vt:lpstr>Project analysis slide 10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Analysis Presentation</dc:title>
  <dc:creator>vickypatel9111845220@gmail.com</dc:creator>
  <cp:lastModifiedBy>vickypatel9111845220@gmail.com</cp:lastModifiedBy>
  <cp:revision>19</cp:revision>
  <dcterms:created xsi:type="dcterms:W3CDTF">2025-06-30T06:46:53Z</dcterms:created>
  <dcterms:modified xsi:type="dcterms:W3CDTF">2025-08-25T03:57:43Z</dcterms:modified>
</cp:coreProperties>
</file>