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howGuides="1">
      <p:cViewPr varScale="1">
        <p:scale>
          <a:sx n="84" d="100"/>
          <a:sy n="84" d="100"/>
        </p:scale>
        <p:origin x="17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BDE-E0AA-DC2E-F6E5-ED201C65C31F}"/>
              </a:ext>
            </a:extLst>
          </p:cNvPr>
          <p:cNvSpPr>
            <a:spLocks noGrp="1"/>
          </p:cNvSpPr>
          <p:nvPr>
            <p:ph type="title"/>
          </p:nvPr>
        </p:nvSpPr>
        <p:spPr/>
        <p:txBody>
          <a:bodyPr/>
          <a:lstStyle/>
          <a:p>
            <a:r>
              <a:rPr lang="en-US" dirty="0"/>
              <a:t>  Book Store Management System</a:t>
            </a:r>
            <a:endParaRPr lang="en-IN" dirty="0"/>
          </a:p>
        </p:txBody>
      </p:sp>
      <p:sp>
        <p:nvSpPr>
          <p:cNvPr id="3" name="Content Placeholder 2">
            <a:extLst>
              <a:ext uri="{FF2B5EF4-FFF2-40B4-BE49-F238E27FC236}">
                <a16:creationId xmlns:a16="http://schemas.microsoft.com/office/drawing/2014/main" id="{CE5B923C-0BBD-026A-8FEB-6A057958FA2B}"/>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396681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1F12-2D9A-C533-DEA8-EE6D739437A5}"/>
              </a:ext>
            </a:extLst>
          </p:cNvPr>
          <p:cNvSpPr>
            <a:spLocks noGrp="1"/>
          </p:cNvSpPr>
          <p:nvPr>
            <p:ph type="title"/>
          </p:nvPr>
        </p:nvSpPr>
        <p:spPr>
          <a:xfrm>
            <a:off x="3478530" y="353695"/>
            <a:ext cx="5501347" cy="1381320"/>
          </a:xfrm>
        </p:spPr>
        <p:txBody>
          <a:bodyPr/>
          <a:lstStyle/>
          <a:p>
            <a:r>
              <a:rPr lang="en-US" dirty="0"/>
              <a:t>Backend : Maven</a:t>
            </a:r>
            <a:endParaRPr lang="en-IN" dirty="0"/>
          </a:p>
        </p:txBody>
      </p:sp>
      <p:sp>
        <p:nvSpPr>
          <p:cNvPr id="3" name="Content Placeholder 2">
            <a:extLst>
              <a:ext uri="{FF2B5EF4-FFF2-40B4-BE49-F238E27FC236}">
                <a16:creationId xmlns:a16="http://schemas.microsoft.com/office/drawing/2014/main" id="{59AB8588-3F15-9023-A9C0-1F1A92756922}"/>
              </a:ext>
            </a:extLst>
          </p:cNvPr>
          <p:cNvSpPr>
            <a:spLocks noGrp="1"/>
          </p:cNvSpPr>
          <p:nvPr>
            <p:ph idx="1"/>
          </p:nvPr>
        </p:nvSpPr>
        <p:spPr/>
        <p:txBody>
          <a:bodyPr/>
          <a:lstStyle/>
          <a:p>
            <a:pPr>
              <a:buFont typeface="Wingdings" panose="05000000000000000000" pitchFamily="2" charset="2"/>
              <a:buChar char="Ø"/>
            </a:pPr>
            <a:r>
              <a:rPr lang="en-US" dirty="0"/>
              <a:t>Maven is a powerful project management tool that is based on POM(project object model).</a:t>
            </a:r>
          </a:p>
          <a:p>
            <a:pPr>
              <a:buFont typeface="Wingdings" panose="05000000000000000000" pitchFamily="2" charset="2"/>
              <a:buChar char="Ø"/>
            </a:pPr>
            <a:r>
              <a:rPr lang="en-US" dirty="0"/>
              <a:t>It is used for project build, dependency and documentation.</a:t>
            </a:r>
          </a:p>
          <a:p>
            <a:pPr>
              <a:buFont typeface="Wingdings" panose="05000000000000000000" pitchFamily="2" charset="2"/>
              <a:buChar char="Ø"/>
            </a:pPr>
            <a:r>
              <a:rPr lang="en-US" dirty="0"/>
              <a:t>Current Version of Maven is 3.</a:t>
            </a:r>
          </a:p>
          <a:p>
            <a:pPr>
              <a:buFont typeface="Wingdings" panose="05000000000000000000" pitchFamily="2" charset="2"/>
              <a:buChar char="Ø"/>
            </a:pPr>
            <a:r>
              <a:rPr lang="en-US" dirty="0"/>
              <a:t>It makes a project easy to build.</a:t>
            </a:r>
          </a:p>
          <a:p>
            <a:pPr>
              <a:buFont typeface="Wingdings" panose="05000000000000000000" pitchFamily="2" charset="2"/>
              <a:buChar char="Ø"/>
            </a:pPr>
            <a:r>
              <a:rPr lang="en-US" dirty="0"/>
              <a:t>It provides uniform build process(maven project can be shared by all the maven projects).</a:t>
            </a:r>
          </a:p>
          <a:p>
            <a:pPr>
              <a:buFont typeface="Wingdings" panose="05000000000000000000" pitchFamily="2" charset="2"/>
              <a:buChar char="Ø"/>
            </a:pPr>
            <a:r>
              <a:rPr lang="en-US" dirty="0"/>
              <a:t>It provides project information (log document, cross referenced sources, mailing list, dependency list, unit test reports).</a:t>
            </a:r>
            <a:endParaRPr lang="en-IN" dirty="0"/>
          </a:p>
        </p:txBody>
      </p:sp>
    </p:spTree>
    <p:extLst>
      <p:ext uri="{BB962C8B-B14F-4D97-AF65-F5344CB8AC3E}">
        <p14:creationId xmlns:p14="http://schemas.microsoft.com/office/powerpoint/2010/main" val="92068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2B9F-0738-B517-ABE9-6CC32DB0D558}"/>
              </a:ext>
            </a:extLst>
          </p:cNvPr>
          <p:cNvSpPr>
            <a:spLocks noGrp="1"/>
          </p:cNvSpPr>
          <p:nvPr>
            <p:ph type="title"/>
          </p:nvPr>
        </p:nvSpPr>
        <p:spPr>
          <a:xfrm>
            <a:off x="3200400" y="365125"/>
            <a:ext cx="8153400" cy="1395095"/>
          </a:xfrm>
        </p:spPr>
        <p:txBody>
          <a:bodyPr/>
          <a:lstStyle/>
          <a:p>
            <a:r>
              <a:rPr lang="en-US" dirty="0"/>
              <a:t>Technologies And Tools</a:t>
            </a:r>
            <a:endParaRPr lang="en-IN" dirty="0"/>
          </a:p>
        </p:txBody>
      </p:sp>
      <p:sp>
        <p:nvSpPr>
          <p:cNvPr id="3" name="Content Placeholder 2">
            <a:extLst>
              <a:ext uri="{FF2B5EF4-FFF2-40B4-BE49-F238E27FC236}">
                <a16:creationId xmlns:a16="http://schemas.microsoft.com/office/drawing/2014/main" id="{C9BEB3C2-4C89-6C78-876E-D8FF659BD5DA}"/>
              </a:ext>
            </a:extLst>
          </p:cNvPr>
          <p:cNvSpPr>
            <a:spLocks noGrp="1"/>
          </p:cNvSpPr>
          <p:nvPr>
            <p:ph idx="1"/>
          </p:nvPr>
        </p:nvSpPr>
        <p:spPr/>
        <p:txBody>
          <a:bodyPr/>
          <a:lstStyle/>
          <a:p>
            <a:pPr>
              <a:buFont typeface="Wingdings" panose="05000000000000000000" pitchFamily="2" charset="2"/>
              <a:buChar char="Ø"/>
            </a:pPr>
            <a:r>
              <a:rPr lang="en-US" dirty="0"/>
              <a:t>Spring Boot</a:t>
            </a:r>
          </a:p>
          <a:p>
            <a:pPr>
              <a:buFont typeface="Wingdings" panose="05000000000000000000" pitchFamily="2" charset="2"/>
              <a:buChar char="Ø"/>
            </a:pPr>
            <a:r>
              <a:rPr lang="en-US" dirty="0"/>
              <a:t>Java</a:t>
            </a:r>
          </a:p>
          <a:p>
            <a:pPr>
              <a:buFont typeface="Wingdings" panose="05000000000000000000" pitchFamily="2" charset="2"/>
              <a:buChar char="Ø"/>
            </a:pPr>
            <a:r>
              <a:rPr lang="en-US" dirty="0"/>
              <a:t>Maven</a:t>
            </a:r>
          </a:p>
          <a:p>
            <a:pPr>
              <a:buFont typeface="Wingdings" panose="05000000000000000000" pitchFamily="2" charset="2"/>
              <a:buChar char="Ø"/>
            </a:pPr>
            <a:r>
              <a:rPr lang="en-US" dirty="0" err="1"/>
              <a:t>Thymeleaf</a:t>
            </a:r>
            <a:endParaRPr lang="en-US" dirty="0"/>
          </a:p>
          <a:p>
            <a:pPr>
              <a:buFont typeface="Wingdings" panose="05000000000000000000" pitchFamily="2" charset="2"/>
              <a:buChar char="Ø"/>
            </a:pPr>
            <a:r>
              <a:rPr lang="en-US" dirty="0" err="1"/>
              <a:t>MySql</a:t>
            </a:r>
            <a:endParaRPr lang="en-US" dirty="0"/>
          </a:p>
          <a:p>
            <a:pPr>
              <a:buFont typeface="Wingdings" panose="05000000000000000000" pitchFamily="2" charset="2"/>
              <a:buChar char="Ø"/>
            </a:pPr>
            <a:r>
              <a:rPr lang="en-US" dirty="0"/>
              <a:t>Bootstrap</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8397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5FF0-3CC2-7A39-9FA9-C8183AC10167}"/>
              </a:ext>
            </a:extLst>
          </p:cNvPr>
          <p:cNvSpPr>
            <a:spLocks noGrp="1"/>
          </p:cNvSpPr>
          <p:nvPr>
            <p:ph type="title"/>
          </p:nvPr>
        </p:nvSpPr>
        <p:spPr>
          <a:xfrm>
            <a:off x="4354830" y="365125"/>
            <a:ext cx="4011930" cy="1452245"/>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028BEE7-A4E5-F9CF-EBE7-4393E5D57D47}"/>
              </a:ext>
            </a:extLst>
          </p:cNvPr>
          <p:cNvSpPr>
            <a:spLocks noGrp="1"/>
          </p:cNvSpPr>
          <p:nvPr>
            <p:ph idx="1"/>
          </p:nvPr>
        </p:nvSpPr>
        <p:spPr/>
        <p:txBody>
          <a:bodyPr/>
          <a:lstStyle/>
          <a:p>
            <a:r>
              <a:rPr lang="en-US" dirty="0"/>
              <a:t>The main objective of book online book store is to manage the details of Books, Customer, Price.</a:t>
            </a:r>
          </a:p>
          <a:p>
            <a:r>
              <a:rPr lang="en-US" dirty="0"/>
              <a:t>The book store management system application will help in maintaining all the details at one stretch.</a:t>
            </a:r>
          </a:p>
          <a:p>
            <a:r>
              <a:rPr lang="en-US" dirty="0"/>
              <a:t>This project will be very useful for the people having the huge book stores.</a:t>
            </a:r>
          </a:p>
          <a:p>
            <a:r>
              <a:rPr lang="en-US" dirty="0"/>
              <a:t>This project will provide the customers with online shopping facility through  a web browser.</a:t>
            </a:r>
            <a:endParaRPr lang="en-IN" dirty="0"/>
          </a:p>
        </p:txBody>
      </p:sp>
    </p:spTree>
    <p:extLst>
      <p:ext uri="{BB962C8B-B14F-4D97-AF65-F5344CB8AC3E}">
        <p14:creationId xmlns:p14="http://schemas.microsoft.com/office/powerpoint/2010/main" val="382213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AB15-8DA0-CD80-AB95-1AEAAB2886AE}"/>
              </a:ext>
            </a:extLst>
          </p:cNvPr>
          <p:cNvSpPr>
            <a:spLocks noGrp="1"/>
          </p:cNvSpPr>
          <p:nvPr>
            <p:ph type="title"/>
          </p:nvPr>
        </p:nvSpPr>
        <p:spPr/>
        <p:txBody>
          <a:bodyPr/>
          <a:lstStyle/>
          <a:p>
            <a:r>
              <a:rPr lang="en-US" dirty="0"/>
              <a:t>                       Requirements</a:t>
            </a:r>
            <a:endParaRPr lang="en-IN" dirty="0"/>
          </a:p>
        </p:txBody>
      </p:sp>
      <p:sp>
        <p:nvSpPr>
          <p:cNvPr id="3" name="Content Placeholder 2">
            <a:extLst>
              <a:ext uri="{FF2B5EF4-FFF2-40B4-BE49-F238E27FC236}">
                <a16:creationId xmlns:a16="http://schemas.microsoft.com/office/drawing/2014/main" id="{2D48C6C4-EBBD-05E0-675A-63886F0D97D6}"/>
              </a:ext>
            </a:extLst>
          </p:cNvPr>
          <p:cNvSpPr>
            <a:spLocks noGrp="1"/>
          </p:cNvSpPr>
          <p:nvPr>
            <p:ph idx="1"/>
          </p:nvPr>
        </p:nvSpPr>
        <p:spPr/>
        <p:txBody>
          <a:bodyPr>
            <a:normAutofit/>
          </a:bodyPr>
          <a:lstStyle/>
          <a:p>
            <a:pPr marL="0" indent="0">
              <a:buNone/>
            </a:pPr>
            <a:r>
              <a:rPr lang="en-US" dirty="0"/>
              <a:t>                                        Hardware  requirements</a:t>
            </a:r>
          </a:p>
          <a:p>
            <a:pPr>
              <a:buFont typeface="Wingdings" panose="05000000000000000000" pitchFamily="2" charset="2"/>
              <a:buChar char="Ø"/>
            </a:pPr>
            <a:r>
              <a:rPr lang="en-IN" dirty="0"/>
              <a:t>Processor – i3</a:t>
            </a:r>
          </a:p>
          <a:p>
            <a:pPr>
              <a:buFont typeface="Wingdings" panose="05000000000000000000" pitchFamily="2" charset="2"/>
              <a:buChar char="Ø"/>
            </a:pPr>
            <a:r>
              <a:rPr lang="en-IN" dirty="0"/>
              <a:t>Hard Disk –8GB</a:t>
            </a:r>
          </a:p>
          <a:p>
            <a:pPr marL="0" indent="0">
              <a:buNone/>
            </a:pPr>
            <a:r>
              <a:rPr lang="en-IN" dirty="0"/>
              <a:t>                                         Software  requirements</a:t>
            </a:r>
          </a:p>
          <a:p>
            <a:pPr>
              <a:buFont typeface="Wingdings" panose="05000000000000000000" pitchFamily="2" charset="2"/>
              <a:buChar char="Ø"/>
            </a:pPr>
            <a:r>
              <a:rPr lang="en-IN" dirty="0"/>
              <a:t>Windows 11</a:t>
            </a:r>
          </a:p>
          <a:p>
            <a:pPr>
              <a:buFont typeface="Wingdings" panose="05000000000000000000" pitchFamily="2" charset="2"/>
              <a:buChar char="Ø"/>
            </a:pPr>
            <a:r>
              <a:rPr lang="en-IN" dirty="0" err="1"/>
              <a:t>MySql</a:t>
            </a:r>
            <a:r>
              <a:rPr lang="en-IN" dirty="0"/>
              <a:t> work bench</a:t>
            </a:r>
          </a:p>
          <a:p>
            <a:pPr>
              <a:buFont typeface="Wingdings" panose="05000000000000000000" pitchFamily="2" charset="2"/>
              <a:buChar char="Ø"/>
            </a:pPr>
            <a:r>
              <a:rPr lang="en-IN" dirty="0"/>
              <a:t>Eclipse 2022</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0525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4268-D047-5F88-C1A5-7C0943A2B903}"/>
              </a:ext>
            </a:extLst>
          </p:cNvPr>
          <p:cNvSpPr>
            <a:spLocks noGrp="1"/>
          </p:cNvSpPr>
          <p:nvPr>
            <p:ph type="title"/>
          </p:nvPr>
        </p:nvSpPr>
        <p:spPr/>
        <p:txBody>
          <a:bodyPr/>
          <a:lstStyle/>
          <a:p>
            <a:r>
              <a:rPr lang="en-US" dirty="0"/>
              <a:t>                       HOME  PAGE</a:t>
            </a:r>
            <a:endParaRPr lang="en-IN" dirty="0"/>
          </a:p>
        </p:txBody>
      </p:sp>
      <p:pic>
        <p:nvPicPr>
          <p:cNvPr id="5" name="Content Placeholder 4">
            <a:extLst>
              <a:ext uri="{FF2B5EF4-FFF2-40B4-BE49-F238E27FC236}">
                <a16:creationId xmlns:a16="http://schemas.microsoft.com/office/drawing/2014/main" id="{D2A9196A-8ECF-B7CB-4A5E-8036670DDA67}"/>
              </a:ext>
            </a:extLst>
          </p:cNvPr>
          <p:cNvPicPr>
            <a:picLocks noGrp="1" noChangeAspect="1"/>
          </p:cNvPicPr>
          <p:nvPr>
            <p:ph idx="1"/>
          </p:nvPr>
        </p:nvPicPr>
        <p:blipFill>
          <a:blip r:embed="rId2"/>
          <a:stretch>
            <a:fillRect/>
          </a:stretch>
        </p:blipFill>
        <p:spPr>
          <a:xfrm>
            <a:off x="2367543" y="1825625"/>
            <a:ext cx="7739489" cy="4351338"/>
          </a:xfrm>
        </p:spPr>
      </p:pic>
    </p:spTree>
    <p:extLst>
      <p:ext uri="{BB962C8B-B14F-4D97-AF65-F5344CB8AC3E}">
        <p14:creationId xmlns:p14="http://schemas.microsoft.com/office/powerpoint/2010/main" val="65340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8775-634B-0812-5C6B-28D24C5B31D6}"/>
              </a:ext>
            </a:extLst>
          </p:cNvPr>
          <p:cNvSpPr>
            <a:spLocks noGrp="1"/>
          </p:cNvSpPr>
          <p:nvPr>
            <p:ph type="title"/>
          </p:nvPr>
        </p:nvSpPr>
        <p:spPr/>
        <p:txBody>
          <a:bodyPr/>
          <a:lstStyle/>
          <a:p>
            <a:r>
              <a:rPr lang="en-US" dirty="0"/>
              <a:t>                     Available Books Page</a:t>
            </a:r>
            <a:endParaRPr lang="en-IN" dirty="0"/>
          </a:p>
        </p:txBody>
      </p:sp>
      <p:pic>
        <p:nvPicPr>
          <p:cNvPr id="5" name="Content Placeholder 4">
            <a:extLst>
              <a:ext uri="{FF2B5EF4-FFF2-40B4-BE49-F238E27FC236}">
                <a16:creationId xmlns:a16="http://schemas.microsoft.com/office/drawing/2014/main" id="{8C72A546-BF57-23CB-B8BF-82138D1FD7D7}"/>
              </a:ext>
            </a:extLst>
          </p:cNvPr>
          <p:cNvPicPr>
            <a:picLocks noGrp="1" noChangeAspect="1"/>
          </p:cNvPicPr>
          <p:nvPr>
            <p:ph idx="1"/>
          </p:nvPr>
        </p:nvPicPr>
        <p:blipFill>
          <a:blip r:embed="rId2"/>
          <a:stretch>
            <a:fillRect/>
          </a:stretch>
        </p:blipFill>
        <p:spPr>
          <a:xfrm>
            <a:off x="2367543" y="1825625"/>
            <a:ext cx="7739489" cy="4351338"/>
          </a:xfrm>
        </p:spPr>
      </p:pic>
    </p:spTree>
    <p:extLst>
      <p:ext uri="{BB962C8B-B14F-4D97-AF65-F5344CB8AC3E}">
        <p14:creationId xmlns:p14="http://schemas.microsoft.com/office/powerpoint/2010/main" val="374413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A3BF-60D7-2BC6-8B9E-0D7124D1D8C3}"/>
              </a:ext>
            </a:extLst>
          </p:cNvPr>
          <p:cNvSpPr>
            <a:spLocks noGrp="1"/>
          </p:cNvSpPr>
          <p:nvPr>
            <p:ph type="title"/>
          </p:nvPr>
        </p:nvSpPr>
        <p:spPr/>
        <p:txBody>
          <a:bodyPr/>
          <a:lstStyle/>
          <a:p>
            <a:r>
              <a:rPr lang="en-US" dirty="0"/>
              <a:t>             New Book Register Page</a:t>
            </a:r>
            <a:endParaRPr lang="en-IN" dirty="0"/>
          </a:p>
        </p:txBody>
      </p:sp>
      <p:pic>
        <p:nvPicPr>
          <p:cNvPr id="5" name="Content Placeholder 4">
            <a:extLst>
              <a:ext uri="{FF2B5EF4-FFF2-40B4-BE49-F238E27FC236}">
                <a16:creationId xmlns:a16="http://schemas.microsoft.com/office/drawing/2014/main" id="{84121C92-86E9-0A8E-9D21-92CA3674ED72}"/>
              </a:ext>
            </a:extLst>
          </p:cNvPr>
          <p:cNvPicPr>
            <a:picLocks noGrp="1" noChangeAspect="1"/>
          </p:cNvPicPr>
          <p:nvPr>
            <p:ph idx="1"/>
          </p:nvPr>
        </p:nvPicPr>
        <p:blipFill>
          <a:blip r:embed="rId2"/>
          <a:stretch>
            <a:fillRect/>
          </a:stretch>
        </p:blipFill>
        <p:spPr>
          <a:xfrm>
            <a:off x="2367543" y="1825625"/>
            <a:ext cx="7739489" cy="4351338"/>
          </a:xfrm>
        </p:spPr>
      </p:pic>
    </p:spTree>
    <p:extLst>
      <p:ext uri="{BB962C8B-B14F-4D97-AF65-F5344CB8AC3E}">
        <p14:creationId xmlns:p14="http://schemas.microsoft.com/office/powerpoint/2010/main" val="411232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C440-F9A4-C66E-5FDD-43A62327859D}"/>
              </a:ext>
            </a:extLst>
          </p:cNvPr>
          <p:cNvSpPr>
            <a:spLocks noGrp="1"/>
          </p:cNvSpPr>
          <p:nvPr>
            <p:ph type="title"/>
          </p:nvPr>
        </p:nvSpPr>
        <p:spPr/>
        <p:txBody>
          <a:bodyPr/>
          <a:lstStyle/>
          <a:p>
            <a:r>
              <a:rPr lang="en-US" dirty="0"/>
              <a:t>                          Advantages</a:t>
            </a:r>
            <a:endParaRPr lang="en-IN" dirty="0"/>
          </a:p>
        </p:txBody>
      </p:sp>
      <p:sp>
        <p:nvSpPr>
          <p:cNvPr id="3" name="Content Placeholder 2">
            <a:extLst>
              <a:ext uri="{FF2B5EF4-FFF2-40B4-BE49-F238E27FC236}">
                <a16:creationId xmlns:a16="http://schemas.microsoft.com/office/drawing/2014/main" id="{ADFDE00B-9722-BA3C-EF90-427B55B9C3BD}"/>
              </a:ext>
            </a:extLst>
          </p:cNvPr>
          <p:cNvSpPr>
            <a:spLocks noGrp="1"/>
          </p:cNvSpPr>
          <p:nvPr>
            <p:ph idx="1"/>
          </p:nvPr>
        </p:nvSpPr>
        <p:spPr/>
        <p:txBody>
          <a:bodyPr/>
          <a:lstStyle/>
          <a:p>
            <a:r>
              <a:rPr lang="en-US" dirty="0"/>
              <a:t>Customers can get their book delivered instead of actually going and buying the book. They can make payment online itself.</a:t>
            </a:r>
          </a:p>
          <a:p>
            <a:r>
              <a:rPr lang="en-US" dirty="0"/>
              <a:t>This system saves both time an travelling cost of customers.</a:t>
            </a:r>
          </a:p>
          <a:p>
            <a:r>
              <a:rPr lang="en-US" dirty="0"/>
              <a:t>User can get to know different kinds of books that they were </a:t>
            </a:r>
            <a:r>
              <a:rPr lang="en-US" dirty="0" err="1"/>
              <a:t>unware</a:t>
            </a:r>
            <a:r>
              <a:rPr lang="en-US" dirty="0"/>
              <a:t> of by just searching in the system using keywords.</a:t>
            </a:r>
            <a:endParaRPr lang="en-IN" dirty="0"/>
          </a:p>
        </p:txBody>
      </p:sp>
    </p:spTree>
    <p:extLst>
      <p:ext uri="{BB962C8B-B14F-4D97-AF65-F5344CB8AC3E}">
        <p14:creationId xmlns:p14="http://schemas.microsoft.com/office/powerpoint/2010/main" val="379424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9AA7-F3AE-3B41-828E-27DF1C00039C}"/>
              </a:ext>
            </a:extLst>
          </p:cNvPr>
          <p:cNvSpPr>
            <a:spLocks noGrp="1"/>
          </p:cNvSpPr>
          <p:nvPr>
            <p:ph type="title"/>
          </p:nvPr>
        </p:nvSpPr>
        <p:spPr/>
        <p:txBody>
          <a:bodyPr/>
          <a:lstStyle/>
          <a:p>
            <a:r>
              <a:rPr lang="en-US" dirty="0"/>
              <a:t>                          Conclusion</a:t>
            </a:r>
            <a:endParaRPr lang="en-IN" dirty="0"/>
          </a:p>
        </p:txBody>
      </p:sp>
      <p:sp>
        <p:nvSpPr>
          <p:cNvPr id="3" name="Content Placeholder 2">
            <a:extLst>
              <a:ext uri="{FF2B5EF4-FFF2-40B4-BE49-F238E27FC236}">
                <a16:creationId xmlns:a16="http://schemas.microsoft.com/office/drawing/2014/main" id="{59269310-EC9A-8582-C1C8-7B0BD56627EA}"/>
              </a:ext>
            </a:extLst>
          </p:cNvPr>
          <p:cNvSpPr>
            <a:spLocks noGrp="1"/>
          </p:cNvSpPr>
          <p:nvPr>
            <p:ph idx="1"/>
          </p:nvPr>
        </p:nvSpPr>
        <p:spPr/>
        <p:txBody>
          <a:bodyPr/>
          <a:lstStyle/>
          <a:p>
            <a:r>
              <a:rPr lang="en-US" dirty="0"/>
              <a:t>Online book store is an online web application where the customer can purchase books online. Through a web browser , Customers can search for books by its author.</a:t>
            </a:r>
            <a:endParaRPr lang="en-IN" dirty="0"/>
          </a:p>
        </p:txBody>
      </p:sp>
    </p:spTree>
    <p:extLst>
      <p:ext uri="{BB962C8B-B14F-4D97-AF65-F5344CB8AC3E}">
        <p14:creationId xmlns:p14="http://schemas.microsoft.com/office/powerpoint/2010/main" val="279989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0BB8-61F2-B506-8B63-69E20FBE10F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82B1F0-94B8-633D-0200-0E2555D21B5F}"/>
              </a:ext>
            </a:extLst>
          </p:cNvPr>
          <p:cNvSpPr>
            <a:spLocks noGrp="1"/>
          </p:cNvSpPr>
          <p:nvPr>
            <p:ph idx="1"/>
          </p:nvPr>
        </p:nvSpPr>
        <p:spPr>
          <a:xfrm>
            <a:off x="979100" y="1642745"/>
            <a:ext cx="10233800" cy="4351338"/>
          </a:xfrm>
        </p:spPr>
        <p:txBody>
          <a:bodyPr>
            <a:normAutofit/>
          </a:bodyPr>
          <a:lstStyle/>
          <a:p>
            <a:pPr marL="0" indent="0">
              <a:buNone/>
            </a:pPr>
            <a:r>
              <a:rPr lang="en-US" sz="7200" dirty="0"/>
              <a:t>                                                                     </a:t>
            </a:r>
          </a:p>
          <a:p>
            <a:pPr marL="0" indent="0">
              <a:buNone/>
            </a:pPr>
            <a:endParaRPr lang="en-US" sz="7200" dirty="0"/>
          </a:p>
          <a:p>
            <a:pPr marL="0" indent="0">
              <a:buNone/>
            </a:pPr>
            <a:r>
              <a:rPr lang="en-IN" sz="7200" dirty="0"/>
              <a:t>                     </a:t>
            </a:r>
            <a:r>
              <a:rPr lang="en-IN" sz="9600" dirty="0"/>
              <a:t>Thank you</a:t>
            </a:r>
          </a:p>
        </p:txBody>
      </p:sp>
    </p:spTree>
    <p:extLst>
      <p:ext uri="{BB962C8B-B14F-4D97-AF65-F5344CB8AC3E}">
        <p14:creationId xmlns:p14="http://schemas.microsoft.com/office/powerpoint/2010/main" val="414121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8C8B-0B78-934D-1208-CD97880BAB25}"/>
              </a:ext>
            </a:extLst>
          </p:cNvPr>
          <p:cNvSpPr>
            <a:spLocks noGrp="1"/>
          </p:cNvSpPr>
          <p:nvPr>
            <p:ph type="title"/>
          </p:nvPr>
        </p:nvSpPr>
        <p:spPr>
          <a:xfrm>
            <a:off x="4777740" y="365125"/>
            <a:ext cx="3749040" cy="1600835"/>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D096B4E8-CAA7-132B-A57C-5CC922CE1475}"/>
              </a:ext>
            </a:extLst>
          </p:cNvPr>
          <p:cNvSpPr>
            <a:spLocks noGrp="1"/>
          </p:cNvSpPr>
          <p:nvPr>
            <p:ph idx="1"/>
          </p:nvPr>
        </p:nvSpPr>
        <p:spPr/>
        <p:txBody>
          <a:bodyPr>
            <a:normAutofit fontScale="92500" lnSpcReduction="10000"/>
          </a:bodyPr>
          <a:lstStyle/>
          <a:p>
            <a:pPr lvl="1">
              <a:buFont typeface="Wingdings" panose="05000000000000000000" pitchFamily="2" charset="2"/>
              <a:buChar char="Ø"/>
            </a:pPr>
            <a:r>
              <a:rPr lang="en-US" dirty="0"/>
              <a:t>Introduction to Book Store Management System</a:t>
            </a:r>
          </a:p>
          <a:p>
            <a:pPr lvl="1">
              <a:buFont typeface="Wingdings" panose="05000000000000000000" pitchFamily="2" charset="2"/>
              <a:buChar char="Ø"/>
            </a:pPr>
            <a:r>
              <a:rPr lang="en-US" dirty="0"/>
              <a:t>Frontend : Thyme leaf</a:t>
            </a:r>
          </a:p>
          <a:p>
            <a:pPr lvl="1">
              <a:buFont typeface="Wingdings" panose="05000000000000000000" pitchFamily="2" charset="2"/>
              <a:buChar char="Ø"/>
            </a:pPr>
            <a:r>
              <a:rPr lang="en-US" dirty="0"/>
              <a:t>Backend :  Spring Boot  , JAVA, Maven</a:t>
            </a:r>
          </a:p>
          <a:p>
            <a:pPr lvl="1">
              <a:buFont typeface="Wingdings" panose="05000000000000000000" pitchFamily="2" charset="2"/>
              <a:buChar char="Ø"/>
            </a:pPr>
            <a:r>
              <a:rPr lang="en-US" dirty="0"/>
              <a:t>Technologies  used </a:t>
            </a:r>
          </a:p>
          <a:p>
            <a:pPr lvl="1">
              <a:buFont typeface="Wingdings" panose="05000000000000000000" pitchFamily="2" charset="2"/>
              <a:buChar char="Ø"/>
            </a:pPr>
            <a:r>
              <a:rPr lang="en-US" dirty="0"/>
              <a:t>Objective</a:t>
            </a:r>
          </a:p>
          <a:p>
            <a:pPr lvl="1">
              <a:buFont typeface="Wingdings" panose="05000000000000000000" pitchFamily="2" charset="2"/>
              <a:buChar char="Ø"/>
            </a:pPr>
            <a:r>
              <a:rPr lang="en-US" dirty="0"/>
              <a:t>Requirements</a:t>
            </a:r>
          </a:p>
          <a:p>
            <a:pPr lvl="1">
              <a:buFont typeface="Wingdings" panose="05000000000000000000" pitchFamily="2" charset="2"/>
              <a:buChar char="Ø"/>
            </a:pPr>
            <a:r>
              <a:rPr lang="en-US" dirty="0"/>
              <a:t>Screenshots</a:t>
            </a:r>
          </a:p>
          <a:p>
            <a:pPr lvl="1">
              <a:buFont typeface="Wingdings" panose="05000000000000000000" pitchFamily="2" charset="2"/>
              <a:buChar char="Ø"/>
            </a:pPr>
            <a:r>
              <a:rPr lang="en-US" dirty="0"/>
              <a:t>Page1 : Home</a:t>
            </a:r>
          </a:p>
          <a:p>
            <a:pPr lvl="1">
              <a:buFont typeface="Wingdings" panose="05000000000000000000" pitchFamily="2" charset="2"/>
              <a:buChar char="Ø"/>
            </a:pPr>
            <a:r>
              <a:rPr lang="en-US" dirty="0"/>
              <a:t>page2 : Available Books</a:t>
            </a:r>
          </a:p>
          <a:p>
            <a:pPr lvl="1">
              <a:buFont typeface="Wingdings" panose="05000000000000000000" pitchFamily="2" charset="2"/>
              <a:buChar char="Ø"/>
            </a:pPr>
            <a:r>
              <a:rPr lang="en-US" dirty="0"/>
              <a:t>Page3 : New Book Register</a:t>
            </a:r>
          </a:p>
          <a:p>
            <a:pPr lvl="1">
              <a:buFont typeface="Wingdings" panose="05000000000000000000" pitchFamily="2" charset="2"/>
              <a:buChar char="Ø"/>
            </a:pPr>
            <a:r>
              <a:rPr lang="en-US" dirty="0"/>
              <a:t>Advantages</a:t>
            </a:r>
          </a:p>
          <a:p>
            <a:pPr lvl="1">
              <a:buFont typeface="Wingdings" panose="05000000000000000000" pitchFamily="2" charset="2"/>
              <a:buChar char="Ø"/>
            </a:pPr>
            <a:r>
              <a:rPr lang="en-US" dirty="0"/>
              <a:t>Conclusion</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366210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2DF0-9E16-D2E0-335C-099AD4A242AE}"/>
              </a:ext>
            </a:extLst>
          </p:cNvPr>
          <p:cNvSpPr>
            <a:spLocks noGrp="1"/>
          </p:cNvSpPr>
          <p:nvPr>
            <p:ph type="title"/>
          </p:nvPr>
        </p:nvSpPr>
        <p:spPr>
          <a:xfrm>
            <a:off x="3097530" y="387985"/>
            <a:ext cx="7520940" cy="1189355"/>
          </a:xfrm>
        </p:spPr>
        <p:txBody>
          <a:bodyPr>
            <a:noAutofit/>
          </a:bodyPr>
          <a:lstStyle/>
          <a:p>
            <a:r>
              <a:rPr lang="en-US" sz="4800" dirty="0"/>
              <a:t>Introduction to Book Store                                     Management System  </a:t>
            </a:r>
            <a:endParaRPr lang="en-IN" sz="4800" dirty="0"/>
          </a:p>
        </p:txBody>
      </p:sp>
      <p:sp>
        <p:nvSpPr>
          <p:cNvPr id="3" name="Content Placeholder 2">
            <a:extLst>
              <a:ext uri="{FF2B5EF4-FFF2-40B4-BE49-F238E27FC236}">
                <a16:creationId xmlns:a16="http://schemas.microsoft.com/office/drawing/2014/main" id="{AB5CE78A-84C9-CA5F-8E42-72C6DE03B4DA}"/>
              </a:ext>
            </a:extLst>
          </p:cNvPr>
          <p:cNvSpPr>
            <a:spLocks noGrp="1"/>
          </p:cNvSpPr>
          <p:nvPr>
            <p:ph idx="1"/>
          </p:nvPr>
        </p:nvSpPr>
        <p:spPr>
          <a:xfrm>
            <a:off x="1120000" y="1703070"/>
            <a:ext cx="10515740" cy="4473893"/>
          </a:xfrm>
        </p:spPr>
        <p:txBody>
          <a:bodyPr>
            <a:normAutofit/>
          </a:bodyPr>
          <a:lstStyle/>
          <a:p>
            <a:pPr>
              <a:buFont typeface="Wingdings" panose="05000000000000000000" pitchFamily="2" charset="2"/>
              <a:buChar char="Ø"/>
            </a:pPr>
            <a:r>
              <a:rPr lang="en-US" sz="2600" dirty="0"/>
              <a:t>Book  store management system is the computerize application to automate all kinds of activity in book store.</a:t>
            </a:r>
          </a:p>
          <a:p>
            <a:pPr>
              <a:buFont typeface="Wingdings" panose="05000000000000000000" pitchFamily="2" charset="2"/>
              <a:buChar char="Ø"/>
            </a:pPr>
            <a:r>
              <a:rPr lang="en-US" sz="2600" dirty="0"/>
              <a:t>The main aim of this software is to manage the books in the book store.</a:t>
            </a:r>
          </a:p>
          <a:p>
            <a:pPr>
              <a:buFont typeface="Wingdings" panose="05000000000000000000" pitchFamily="2" charset="2"/>
              <a:buChar char="Ø"/>
            </a:pPr>
            <a:r>
              <a:rPr lang="en-US" sz="2600" dirty="0"/>
              <a:t>To search records of a book efficiently.</a:t>
            </a:r>
          </a:p>
          <a:p>
            <a:pPr>
              <a:buFont typeface="Wingdings" panose="05000000000000000000" pitchFamily="2" charset="2"/>
              <a:buChar char="Ø"/>
            </a:pPr>
            <a:r>
              <a:rPr lang="en-US" sz="2600" dirty="0"/>
              <a:t>Processing a large amount of data effectively and efficiently.</a:t>
            </a:r>
          </a:p>
          <a:p>
            <a:pPr>
              <a:buFont typeface="Wingdings" panose="05000000000000000000" pitchFamily="2" charset="2"/>
              <a:buChar char="Ø"/>
            </a:pPr>
            <a:r>
              <a:rPr lang="en-US" sz="2600" dirty="0"/>
              <a:t>To provide better service.</a:t>
            </a:r>
          </a:p>
          <a:p>
            <a:pPr>
              <a:buFont typeface="Wingdings" panose="05000000000000000000" pitchFamily="2" charset="2"/>
              <a:buChar char="Ø"/>
            </a:pPr>
            <a:r>
              <a:rPr lang="en-US" sz="2600" dirty="0"/>
              <a:t>It keeps database of book  details, price, Customer record.</a:t>
            </a:r>
          </a:p>
        </p:txBody>
      </p:sp>
    </p:spTree>
    <p:extLst>
      <p:ext uri="{BB962C8B-B14F-4D97-AF65-F5344CB8AC3E}">
        <p14:creationId xmlns:p14="http://schemas.microsoft.com/office/powerpoint/2010/main" val="397158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6482-9ED0-3BB2-532D-5907B96DB0AC}"/>
              </a:ext>
            </a:extLst>
          </p:cNvPr>
          <p:cNvSpPr>
            <a:spLocks noGrp="1"/>
          </p:cNvSpPr>
          <p:nvPr>
            <p:ph type="title"/>
          </p:nvPr>
        </p:nvSpPr>
        <p:spPr>
          <a:xfrm>
            <a:off x="2872740" y="399415"/>
            <a:ext cx="6869137" cy="1464554"/>
          </a:xfrm>
        </p:spPr>
        <p:txBody>
          <a:bodyPr/>
          <a:lstStyle/>
          <a:p>
            <a:r>
              <a:rPr lang="en-US" dirty="0"/>
              <a:t>Frontend  : Thyme leaf</a:t>
            </a:r>
            <a:endParaRPr lang="en-IN" dirty="0"/>
          </a:p>
        </p:txBody>
      </p:sp>
      <p:sp>
        <p:nvSpPr>
          <p:cNvPr id="3" name="Content Placeholder 2">
            <a:extLst>
              <a:ext uri="{FF2B5EF4-FFF2-40B4-BE49-F238E27FC236}">
                <a16:creationId xmlns:a16="http://schemas.microsoft.com/office/drawing/2014/main" id="{B1172082-39C5-EB95-145F-A31A30E34880}"/>
              </a:ext>
            </a:extLst>
          </p:cNvPr>
          <p:cNvSpPr>
            <a:spLocks noGrp="1"/>
          </p:cNvSpPr>
          <p:nvPr>
            <p:ph idx="1"/>
          </p:nvPr>
        </p:nvSpPr>
        <p:spPr/>
        <p:txBody>
          <a:bodyPr/>
          <a:lstStyle/>
          <a:p>
            <a:pPr>
              <a:buFont typeface="Wingdings" panose="05000000000000000000" pitchFamily="2" charset="2"/>
              <a:buChar char="Ø"/>
            </a:pPr>
            <a:r>
              <a:rPr lang="en-US" sz="2400" dirty="0" err="1"/>
              <a:t>Thymeleaf</a:t>
            </a:r>
            <a:r>
              <a:rPr lang="en-US" sz="2400" dirty="0"/>
              <a:t> is a Java-based template engine that allows to build dynamic pages using templates written in XML, XHTML or HTML</a:t>
            </a:r>
            <a:r>
              <a:rPr lang="en-US" dirty="0"/>
              <a:t>.</a:t>
            </a:r>
          </a:p>
          <a:p>
            <a:pPr>
              <a:buFont typeface="Wingdings" panose="05000000000000000000" pitchFamily="2" charset="2"/>
              <a:buChar char="Ø"/>
            </a:pPr>
            <a:r>
              <a:rPr lang="en-US" sz="2400" dirty="0"/>
              <a:t>The engine provides a very pleasant way to inject logic into the templates. It uses XML tags and attributes just like HTML pages so even without starting web container we can check how the static page will look when it will be rendered</a:t>
            </a:r>
            <a:r>
              <a:rPr lang="en-US" dirty="0"/>
              <a:t>.</a:t>
            </a:r>
          </a:p>
          <a:p>
            <a:pPr>
              <a:buFont typeface="Wingdings" panose="05000000000000000000" pitchFamily="2" charset="2"/>
              <a:buChar char="Ø"/>
            </a:pPr>
            <a:r>
              <a:rPr lang="en-US" sz="2400" dirty="0"/>
              <a:t>The engine allows a parallel work of the backend and frontend developers on the same view</a:t>
            </a:r>
            <a:r>
              <a:rPr lang="en-US" dirty="0"/>
              <a:t>.</a:t>
            </a:r>
          </a:p>
          <a:p>
            <a:pPr>
              <a:buFont typeface="Wingdings" panose="05000000000000000000" pitchFamily="2" charset="2"/>
              <a:buChar char="Ø"/>
            </a:pPr>
            <a:r>
              <a:rPr lang="en-US" sz="2400" dirty="0" err="1"/>
              <a:t>Thymeleaf</a:t>
            </a:r>
            <a:r>
              <a:rPr lang="en-US" sz="2400" dirty="0"/>
              <a:t> is an engine based on XML attributes.</a:t>
            </a:r>
          </a:p>
          <a:p>
            <a:pPr>
              <a:buFont typeface="Wingdings" panose="05000000000000000000" pitchFamily="2" charset="2"/>
              <a:buChar char="Ø"/>
            </a:pPr>
            <a:r>
              <a:rPr lang="en-US" sz="2400" dirty="0"/>
              <a:t>The engine </a:t>
            </a:r>
            <a:r>
              <a:rPr lang="en-US" sz="2400" dirty="0" err="1"/>
              <a:t>evalutes</a:t>
            </a:r>
            <a:r>
              <a:rPr lang="en-US" sz="2400" dirty="0"/>
              <a:t> values from attributes to build a DOM tree.</a:t>
            </a:r>
          </a:p>
          <a:p>
            <a:pPr>
              <a:buFont typeface="Wingdings" panose="05000000000000000000" pitchFamily="2" charset="2"/>
              <a:buChar char="Ø"/>
            </a:pPr>
            <a:endParaRPr lang="en-US" sz="24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4302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3B80-EFE0-2A58-1F5E-80000923967C}"/>
              </a:ext>
            </a:extLst>
          </p:cNvPr>
          <p:cNvSpPr>
            <a:spLocks noGrp="1"/>
          </p:cNvSpPr>
          <p:nvPr>
            <p:ph type="title"/>
          </p:nvPr>
        </p:nvSpPr>
        <p:spPr>
          <a:xfrm>
            <a:off x="2914650" y="365125"/>
            <a:ext cx="7166610" cy="1520825"/>
          </a:xfrm>
        </p:spPr>
        <p:txBody>
          <a:bodyPr/>
          <a:lstStyle/>
          <a:p>
            <a:r>
              <a:rPr lang="en-US" dirty="0" err="1"/>
              <a:t>Thymeleaf</a:t>
            </a:r>
            <a:r>
              <a:rPr lang="en-US" dirty="0"/>
              <a:t>  Attributes</a:t>
            </a:r>
            <a:endParaRPr lang="en-IN" dirty="0"/>
          </a:p>
        </p:txBody>
      </p:sp>
      <p:sp>
        <p:nvSpPr>
          <p:cNvPr id="3" name="Content Placeholder 2">
            <a:extLst>
              <a:ext uri="{FF2B5EF4-FFF2-40B4-BE49-F238E27FC236}">
                <a16:creationId xmlns:a16="http://schemas.microsoft.com/office/drawing/2014/main" id="{A0561CFA-3B1C-5CCD-372C-85EB5E7C1EB8}"/>
              </a:ext>
            </a:extLst>
          </p:cNvPr>
          <p:cNvSpPr>
            <a:spLocks noGrp="1"/>
          </p:cNvSpPr>
          <p:nvPr>
            <p:ph idx="1"/>
          </p:nvPr>
        </p:nvSpPr>
        <p:spPr/>
        <p:txBody>
          <a:bodyPr/>
          <a:lstStyle/>
          <a:p>
            <a:r>
              <a:rPr lang="en-US" dirty="0"/>
              <a:t>Constructing URLs in </a:t>
            </a:r>
            <a:r>
              <a:rPr lang="en-US" dirty="0" err="1"/>
              <a:t>Thymeleaf</a:t>
            </a:r>
            <a:r>
              <a:rPr lang="en-US" dirty="0"/>
              <a:t> (</a:t>
            </a:r>
            <a:r>
              <a:rPr lang="en-US" dirty="0" err="1"/>
              <a:t>th:href</a:t>
            </a:r>
            <a:r>
              <a:rPr lang="en-US" dirty="0"/>
              <a:t>)</a:t>
            </a:r>
          </a:p>
          <a:p>
            <a:r>
              <a:rPr lang="en-US" dirty="0"/>
              <a:t>Using </a:t>
            </a:r>
            <a:r>
              <a:rPr lang="en-US" dirty="0" err="1"/>
              <a:t>th:each</a:t>
            </a:r>
            <a:r>
              <a:rPr lang="en-US" dirty="0"/>
              <a:t> in </a:t>
            </a:r>
            <a:r>
              <a:rPr lang="en-US" dirty="0" err="1"/>
              <a:t>Thymeleaf</a:t>
            </a:r>
            <a:r>
              <a:rPr lang="en-US" dirty="0"/>
              <a:t> (</a:t>
            </a:r>
            <a:r>
              <a:rPr lang="en-US" dirty="0" err="1"/>
              <a:t>th:each</a:t>
            </a:r>
            <a:r>
              <a:rPr lang="en-US" dirty="0"/>
              <a:t>)</a:t>
            </a:r>
          </a:p>
          <a:p>
            <a:r>
              <a:rPr lang="en-US" dirty="0"/>
              <a:t>Using conditions in </a:t>
            </a:r>
            <a:r>
              <a:rPr lang="en-US" dirty="0" err="1"/>
              <a:t>Thymeleaf</a:t>
            </a:r>
            <a:r>
              <a:rPr lang="en-US" dirty="0"/>
              <a:t>(</a:t>
            </a:r>
            <a:r>
              <a:rPr lang="en-US" dirty="0" err="1"/>
              <a:t>th:if,th:switch</a:t>
            </a:r>
            <a:r>
              <a:rPr lang="en-US" dirty="0"/>
              <a:t>)</a:t>
            </a:r>
          </a:p>
          <a:p>
            <a:r>
              <a:rPr lang="en-US" dirty="0"/>
              <a:t>Create data-* attribute with </a:t>
            </a:r>
            <a:r>
              <a:rPr lang="en-US" dirty="0" err="1"/>
              <a:t>Thymeleaf</a:t>
            </a:r>
            <a:r>
              <a:rPr lang="en-US" dirty="0"/>
              <a:t>(</a:t>
            </a:r>
            <a:r>
              <a:rPr lang="en-US" dirty="0" err="1"/>
              <a:t>th:attr</a:t>
            </a:r>
            <a:r>
              <a:rPr lang="en-US" dirty="0"/>
              <a:t>)</a:t>
            </a:r>
          </a:p>
          <a:p>
            <a:r>
              <a:rPr lang="en-US" dirty="0"/>
              <a:t>Working with Forms in </a:t>
            </a:r>
            <a:r>
              <a:rPr lang="en-US" dirty="0" err="1"/>
              <a:t>Thymeleaf</a:t>
            </a:r>
            <a:r>
              <a:rPr lang="en-US" dirty="0"/>
              <a:t> (</a:t>
            </a:r>
            <a:r>
              <a:rPr lang="en-US" dirty="0" err="1"/>
              <a:t>th:action,th:field</a:t>
            </a:r>
            <a:r>
              <a:rPr lang="en-US" dirty="0"/>
              <a:t>)</a:t>
            </a:r>
          </a:p>
          <a:p>
            <a:r>
              <a:rPr lang="en-US" dirty="0"/>
              <a:t>Using Enums in </a:t>
            </a:r>
            <a:r>
              <a:rPr lang="en-US" dirty="0" err="1"/>
              <a:t>Thymeleaf</a:t>
            </a:r>
            <a:r>
              <a:rPr lang="en-US" dirty="0"/>
              <a:t>(T)</a:t>
            </a:r>
          </a:p>
          <a:p>
            <a:r>
              <a:rPr lang="en-US" dirty="0"/>
              <a:t>Working with local variables in </a:t>
            </a:r>
            <a:r>
              <a:rPr lang="en-US" dirty="0" err="1"/>
              <a:t>Thymeleaf</a:t>
            </a:r>
            <a:r>
              <a:rPr lang="en-US" dirty="0"/>
              <a:t> (</a:t>
            </a:r>
            <a:r>
              <a:rPr lang="en-US" dirty="0" err="1"/>
              <a:t>th:with</a:t>
            </a:r>
            <a:r>
              <a:rPr lang="en-US" dirty="0"/>
              <a:t>)</a:t>
            </a:r>
          </a:p>
          <a:p>
            <a:r>
              <a:rPr lang="en-US" dirty="0"/>
              <a:t>Working with </a:t>
            </a:r>
            <a:r>
              <a:rPr lang="en-US" dirty="0" err="1"/>
              <a:t>Thymeleaf</a:t>
            </a:r>
            <a:r>
              <a:rPr lang="en-US" dirty="0"/>
              <a:t> dialects (</a:t>
            </a:r>
            <a:r>
              <a:rPr lang="en-US" dirty="0" err="1"/>
              <a:t>fbe:header,fbe:welcome</a:t>
            </a:r>
            <a:r>
              <a:rPr lang="en-US" dirty="0"/>
              <a:t>)</a:t>
            </a:r>
            <a:endParaRPr lang="en-IN" dirty="0"/>
          </a:p>
        </p:txBody>
      </p:sp>
    </p:spTree>
    <p:extLst>
      <p:ext uri="{BB962C8B-B14F-4D97-AF65-F5344CB8AC3E}">
        <p14:creationId xmlns:p14="http://schemas.microsoft.com/office/powerpoint/2010/main" val="186801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1C0F-769A-1066-4ACF-4D63091F1194}"/>
              </a:ext>
            </a:extLst>
          </p:cNvPr>
          <p:cNvSpPr>
            <a:spLocks noGrp="1"/>
          </p:cNvSpPr>
          <p:nvPr>
            <p:ph type="title"/>
          </p:nvPr>
        </p:nvSpPr>
        <p:spPr>
          <a:xfrm>
            <a:off x="2366010" y="365125"/>
            <a:ext cx="8263890" cy="1406525"/>
          </a:xfrm>
        </p:spPr>
        <p:txBody>
          <a:bodyPr/>
          <a:lstStyle/>
          <a:p>
            <a:r>
              <a:rPr lang="en-US" dirty="0"/>
              <a:t>Backend : Spring Boot </a:t>
            </a:r>
            <a:endParaRPr lang="en-IN" dirty="0"/>
          </a:p>
        </p:txBody>
      </p:sp>
      <p:sp>
        <p:nvSpPr>
          <p:cNvPr id="3" name="Content Placeholder 2">
            <a:extLst>
              <a:ext uri="{FF2B5EF4-FFF2-40B4-BE49-F238E27FC236}">
                <a16:creationId xmlns:a16="http://schemas.microsoft.com/office/drawing/2014/main" id="{3C9DBEA9-3E8C-B8DA-8577-F2B040C18FDC}"/>
              </a:ext>
            </a:extLst>
          </p:cNvPr>
          <p:cNvSpPr>
            <a:spLocks noGrp="1"/>
          </p:cNvSpPr>
          <p:nvPr>
            <p:ph idx="1"/>
          </p:nvPr>
        </p:nvSpPr>
        <p:spPr>
          <a:xfrm>
            <a:off x="1120140" y="1428750"/>
            <a:ext cx="10233660" cy="5143499"/>
          </a:xfrm>
        </p:spPr>
        <p:txBody>
          <a:bodyPr>
            <a:normAutofit/>
          </a:bodyPr>
          <a:lstStyle/>
          <a:p>
            <a:r>
              <a:rPr lang="en-US" dirty="0"/>
              <a:t>                                             </a:t>
            </a:r>
            <a:endParaRPr lang="en-US" sz="4000" dirty="0"/>
          </a:p>
          <a:p>
            <a:pPr>
              <a:buFont typeface="Wingdings" panose="05000000000000000000" pitchFamily="2" charset="2"/>
              <a:buChar char="Ø"/>
            </a:pPr>
            <a:r>
              <a:rPr lang="en-US" dirty="0"/>
              <a:t>Creating Spring boot using spring boot initializer.</a:t>
            </a:r>
          </a:p>
          <a:p>
            <a:pPr>
              <a:buFont typeface="Wingdings" panose="05000000000000000000" pitchFamily="2" charset="2"/>
              <a:buChar char="Ø"/>
            </a:pPr>
            <a:r>
              <a:rPr lang="en-US" dirty="0"/>
              <a:t>Spring Boot automatically configures your application based on the dependencies you have added to the project .</a:t>
            </a:r>
          </a:p>
          <a:p>
            <a:pPr>
              <a:buFont typeface="Wingdings" panose="05000000000000000000" pitchFamily="2" charset="2"/>
              <a:buChar char="Ø"/>
            </a:pPr>
            <a:r>
              <a:rPr lang="en-US" dirty="0"/>
              <a:t>Dependencies that added in my project are:</a:t>
            </a:r>
          </a:p>
          <a:p>
            <a:pPr>
              <a:buFont typeface="Wingdings" panose="05000000000000000000" pitchFamily="2" charset="2"/>
              <a:buChar char="§"/>
            </a:pPr>
            <a:r>
              <a:rPr lang="en-US" dirty="0"/>
              <a:t>Spring web</a:t>
            </a:r>
          </a:p>
          <a:p>
            <a:pPr>
              <a:buFont typeface="Wingdings" panose="05000000000000000000" pitchFamily="2" charset="2"/>
              <a:buChar char="§"/>
            </a:pPr>
            <a:r>
              <a:rPr lang="en-US" dirty="0" err="1"/>
              <a:t>Thymeleaf</a:t>
            </a:r>
            <a:endParaRPr lang="en-US" dirty="0"/>
          </a:p>
          <a:p>
            <a:pPr>
              <a:buFont typeface="Wingdings" panose="05000000000000000000" pitchFamily="2" charset="2"/>
              <a:buChar char="§"/>
            </a:pPr>
            <a:r>
              <a:rPr lang="en-US" dirty="0"/>
              <a:t>Spring Data JPA</a:t>
            </a:r>
          </a:p>
          <a:p>
            <a:pPr>
              <a:buFont typeface="Wingdings" panose="05000000000000000000" pitchFamily="2" charset="2"/>
              <a:buChar char="§"/>
            </a:pPr>
            <a:r>
              <a:rPr lang="en-US" dirty="0" err="1"/>
              <a:t>MySql</a:t>
            </a:r>
            <a:r>
              <a:rPr lang="en-US" dirty="0"/>
              <a:t> database</a:t>
            </a:r>
          </a:p>
          <a:p>
            <a:pPr>
              <a:buFont typeface="Wingdings" panose="05000000000000000000" pitchFamily="2" charset="2"/>
              <a:buChar char="§"/>
            </a:pPr>
            <a:r>
              <a:rPr lang="en-US" dirty="0" err="1"/>
              <a:t>Devtools</a:t>
            </a:r>
            <a:endParaRPr lang="en-US" dirty="0"/>
          </a:p>
          <a:p>
            <a:pPr>
              <a:buFont typeface="Wingdings" panose="05000000000000000000" pitchFamily="2" charset="2"/>
              <a:buChar char="§"/>
            </a:pPr>
            <a:endParaRPr lang="en-US" dirty="0"/>
          </a:p>
          <a:p>
            <a:endParaRPr lang="en-IN" dirty="0"/>
          </a:p>
        </p:txBody>
      </p:sp>
    </p:spTree>
    <p:extLst>
      <p:ext uri="{BB962C8B-B14F-4D97-AF65-F5344CB8AC3E}">
        <p14:creationId xmlns:p14="http://schemas.microsoft.com/office/powerpoint/2010/main" val="11267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DC28-6636-56E9-FCA0-2CD363FAB892}"/>
              </a:ext>
            </a:extLst>
          </p:cNvPr>
          <p:cNvSpPr>
            <a:spLocks noGrp="1"/>
          </p:cNvSpPr>
          <p:nvPr>
            <p:ph type="title"/>
          </p:nvPr>
        </p:nvSpPr>
        <p:spPr>
          <a:xfrm>
            <a:off x="2708910" y="365125"/>
            <a:ext cx="8644890" cy="1349375"/>
          </a:xfrm>
        </p:spPr>
        <p:txBody>
          <a:bodyPr/>
          <a:lstStyle/>
          <a:p>
            <a:r>
              <a:rPr lang="en-US" dirty="0"/>
              <a:t>Spring Boot Architecture</a:t>
            </a:r>
            <a:endParaRPr lang="en-IN" dirty="0"/>
          </a:p>
        </p:txBody>
      </p:sp>
      <p:pic>
        <p:nvPicPr>
          <p:cNvPr id="1026" name="Picture 2" descr="Spring Boot Architecture - Detailed Explanation - InterviewBit">
            <a:extLst>
              <a:ext uri="{FF2B5EF4-FFF2-40B4-BE49-F238E27FC236}">
                <a16:creationId xmlns:a16="http://schemas.microsoft.com/office/drawing/2014/main" id="{1118EE77-0CE9-1CC7-F891-4F7F59D3A5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8810" y="1825625"/>
            <a:ext cx="72569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8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756C-D733-7112-2E8E-C96C1949E7B0}"/>
              </a:ext>
            </a:extLst>
          </p:cNvPr>
          <p:cNvSpPr>
            <a:spLocks noGrp="1"/>
          </p:cNvSpPr>
          <p:nvPr>
            <p:ph type="title"/>
          </p:nvPr>
        </p:nvSpPr>
        <p:spPr>
          <a:xfrm>
            <a:off x="4046220" y="365125"/>
            <a:ext cx="4960620" cy="1417955"/>
          </a:xfrm>
        </p:spPr>
        <p:txBody>
          <a:bodyPr/>
          <a:lstStyle/>
          <a:p>
            <a:r>
              <a:rPr lang="en-US" dirty="0"/>
              <a:t>Spring Boot</a:t>
            </a:r>
            <a:endParaRPr lang="en-IN" dirty="0"/>
          </a:p>
        </p:txBody>
      </p:sp>
      <p:sp>
        <p:nvSpPr>
          <p:cNvPr id="3" name="Content Placeholder 2">
            <a:extLst>
              <a:ext uri="{FF2B5EF4-FFF2-40B4-BE49-F238E27FC236}">
                <a16:creationId xmlns:a16="http://schemas.microsoft.com/office/drawing/2014/main" id="{FEA998F0-0F31-B871-8F33-4415C1109C89}"/>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2800" dirty="0"/>
              <a:t>Spring Boot is an open source java-Based framework used to create a micro service. It is developed by pivotal team and is used to build stand-alone and production ready spring application</a:t>
            </a:r>
            <a:r>
              <a:rPr lang="en-US" dirty="0"/>
              <a:t>.</a:t>
            </a:r>
          </a:p>
          <a:p>
            <a:pPr>
              <a:buFont typeface="Wingdings" panose="05000000000000000000" pitchFamily="2" charset="2"/>
              <a:buChar char="Ø"/>
            </a:pPr>
            <a:r>
              <a:rPr lang="en-US" sz="2800" dirty="0"/>
              <a:t>Micro Service is an architecture that allows the developers to develop  and deploy services independently</a:t>
            </a:r>
            <a:r>
              <a:rPr lang="en-US" dirty="0"/>
              <a:t>.</a:t>
            </a:r>
          </a:p>
          <a:p>
            <a:pPr>
              <a:buFont typeface="Wingdings" panose="05000000000000000000" pitchFamily="2" charset="2"/>
              <a:buChar char="Ø"/>
            </a:pPr>
            <a:r>
              <a:rPr lang="en-US" sz="3200" dirty="0"/>
              <a:t>Advantages of Micro Service :</a:t>
            </a:r>
          </a:p>
          <a:p>
            <a:pPr>
              <a:buFont typeface="Wingdings" panose="05000000000000000000" pitchFamily="2" charset="2"/>
              <a:buChar char="§"/>
            </a:pPr>
            <a:r>
              <a:rPr lang="en-IN" sz="3200" dirty="0"/>
              <a:t>Easy deployment</a:t>
            </a:r>
          </a:p>
          <a:p>
            <a:pPr>
              <a:buFont typeface="Wingdings" panose="05000000000000000000" pitchFamily="2" charset="2"/>
              <a:buChar char="§"/>
            </a:pPr>
            <a:r>
              <a:rPr lang="en-IN" sz="3200" dirty="0"/>
              <a:t>Simple scalability</a:t>
            </a:r>
          </a:p>
          <a:p>
            <a:pPr>
              <a:buFont typeface="Wingdings" panose="05000000000000000000" pitchFamily="2" charset="2"/>
              <a:buChar char="§"/>
            </a:pPr>
            <a:r>
              <a:rPr lang="en-IN" sz="3200" dirty="0"/>
              <a:t>Compatible with containers</a:t>
            </a:r>
          </a:p>
          <a:p>
            <a:pPr>
              <a:buFont typeface="Wingdings" panose="05000000000000000000" pitchFamily="2" charset="2"/>
              <a:buChar char="§"/>
            </a:pPr>
            <a:r>
              <a:rPr lang="en-IN" sz="3200" dirty="0"/>
              <a:t>Lesser Production time</a:t>
            </a:r>
          </a:p>
          <a:p>
            <a:pPr>
              <a:buFont typeface="Wingdings" panose="05000000000000000000" pitchFamily="2" charset="2"/>
              <a:buChar char="§"/>
            </a:pPr>
            <a:r>
              <a:rPr lang="en-IN" sz="3200" dirty="0"/>
              <a:t>Minimum configuration</a:t>
            </a:r>
          </a:p>
          <a:p>
            <a:endParaRPr lang="en-IN" dirty="0"/>
          </a:p>
        </p:txBody>
      </p:sp>
    </p:spTree>
    <p:extLst>
      <p:ext uri="{BB962C8B-B14F-4D97-AF65-F5344CB8AC3E}">
        <p14:creationId xmlns:p14="http://schemas.microsoft.com/office/powerpoint/2010/main" val="38127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FFE9-C160-E843-0688-25C9B09830D0}"/>
              </a:ext>
            </a:extLst>
          </p:cNvPr>
          <p:cNvSpPr>
            <a:spLocks noGrp="1"/>
          </p:cNvSpPr>
          <p:nvPr>
            <p:ph type="title"/>
          </p:nvPr>
        </p:nvSpPr>
        <p:spPr>
          <a:xfrm>
            <a:off x="0" y="239395"/>
            <a:ext cx="11353800" cy="1543685"/>
          </a:xfrm>
        </p:spPr>
        <p:txBody>
          <a:bodyPr/>
          <a:lstStyle/>
          <a:p>
            <a:r>
              <a:rPr lang="en-US" dirty="0"/>
              <a:t>                          Backend : JAVA</a:t>
            </a:r>
            <a:endParaRPr lang="en-IN" dirty="0"/>
          </a:p>
        </p:txBody>
      </p:sp>
      <p:sp>
        <p:nvSpPr>
          <p:cNvPr id="3" name="Content Placeholder 2">
            <a:extLst>
              <a:ext uri="{FF2B5EF4-FFF2-40B4-BE49-F238E27FC236}">
                <a16:creationId xmlns:a16="http://schemas.microsoft.com/office/drawing/2014/main" id="{C711E04C-FA6C-C1A2-EF45-8010EBF2F743}"/>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Java is a widely used object-oriented programming language and software platform that runs on billions of devices, including notebook computers ,mobile devices and many others .</a:t>
            </a:r>
          </a:p>
          <a:p>
            <a:pPr>
              <a:buFont typeface="Wingdings" panose="05000000000000000000" pitchFamily="2" charset="2"/>
              <a:buChar char="Ø"/>
            </a:pPr>
            <a:r>
              <a:rPr lang="en-US" dirty="0"/>
              <a:t>When the  language was invented in 1991 by James Gosling of sun microsystems(later acquired by oracle), the primary goal was to be able to “write </a:t>
            </a:r>
            <a:r>
              <a:rPr lang="en-US" dirty="0" err="1"/>
              <a:t>once,run</a:t>
            </a:r>
            <a:r>
              <a:rPr lang="en-US" dirty="0"/>
              <a:t> anywhere.”</a:t>
            </a:r>
          </a:p>
          <a:p>
            <a:pPr>
              <a:buFont typeface="Wingdings" panose="05000000000000000000" pitchFamily="2" charset="2"/>
              <a:buChar char="Ø"/>
            </a:pPr>
            <a:r>
              <a:rPr lang="en-US" dirty="0"/>
              <a:t>The rules and syntax of java are based on the C and C++ languages.</a:t>
            </a:r>
          </a:p>
          <a:p>
            <a:pPr>
              <a:buFont typeface="Wingdings" panose="05000000000000000000" pitchFamily="2" charset="2"/>
              <a:buChar char="Ø"/>
            </a:pPr>
            <a:r>
              <a:rPr lang="en-US" dirty="0"/>
              <a:t>One major advantage of developing software with java is its </a:t>
            </a:r>
            <a:r>
              <a:rPr lang="en-US" dirty="0" err="1"/>
              <a:t>portability.Once</a:t>
            </a:r>
            <a:r>
              <a:rPr lang="en-US" dirty="0"/>
              <a:t> you have written code for a java program on a note book computer it is very easy to move the code to a mobile device.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3155113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172</TotalTime>
  <Words>849</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vt:lpstr>
      <vt:lpstr>Depth</vt:lpstr>
      <vt:lpstr>  Book Store Management System</vt:lpstr>
      <vt:lpstr>Contents</vt:lpstr>
      <vt:lpstr>Introduction to Book Store                                     Management System  </vt:lpstr>
      <vt:lpstr>Frontend  : Thyme leaf</vt:lpstr>
      <vt:lpstr>Thymeleaf  Attributes</vt:lpstr>
      <vt:lpstr>Backend : Spring Boot </vt:lpstr>
      <vt:lpstr>Spring Boot Architecture</vt:lpstr>
      <vt:lpstr>Spring Boot</vt:lpstr>
      <vt:lpstr>                          Backend : JAVA</vt:lpstr>
      <vt:lpstr>Backend : Maven</vt:lpstr>
      <vt:lpstr>Technologies And Tools</vt:lpstr>
      <vt:lpstr>Objectives</vt:lpstr>
      <vt:lpstr>                       Requirements</vt:lpstr>
      <vt:lpstr>                       HOME  PAGE</vt:lpstr>
      <vt:lpstr>                     Available Books Page</vt:lpstr>
      <vt:lpstr>             New Book Register Page</vt:lpstr>
      <vt:lpstr>                          Advantages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H  Vaishnavi Batch No   :    2022-7601 Enrollment  Number :   EBEONO722629111 </dc:title>
  <dc:creator>Vaishnavi Heerakar</dc:creator>
  <cp:lastModifiedBy>Vaishnavi Heerakar</cp:lastModifiedBy>
  <cp:revision>2</cp:revision>
  <dcterms:created xsi:type="dcterms:W3CDTF">2022-12-29T04:52:38Z</dcterms:created>
  <dcterms:modified xsi:type="dcterms:W3CDTF">2022-12-29T07:45:00Z</dcterms:modified>
</cp:coreProperties>
</file>